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9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0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9144000" cy="6858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08" autoAdjust="0"/>
  </p:normalViewPr>
  <p:slideViewPr>
    <p:cSldViewPr showGuides="1">
      <p:cViewPr varScale="1">
        <p:scale>
          <a:sx n="86" d="100"/>
          <a:sy n="86" d="100"/>
        </p:scale>
        <p:origin x="973" y="53"/>
      </p:cViewPr>
      <p:guideLst>
        <p:guide orient="horz" pos="2904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tags" Target="tags/tag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529AB-0DC9-40A6-BEF1-F7A0FB3734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altLang="zh-CN" sz="1200" spc="-10" dirty="0"/>
              <a:t>Possible </a:t>
            </a:r>
            <a:r>
              <a:rPr lang="en-US" altLang="zh-CN" sz="1200" spc="-15" dirty="0"/>
              <a:t>next </a:t>
            </a:r>
            <a:r>
              <a:rPr lang="en-US" altLang="zh-CN" sz="1200" dirty="0"/>
              <a:t>FMC  </a:t>
            </a:r>
            <a:r>
              <a:rPr lang="en-US" altLang="zh-CN" sz="1200" spc="-15" dirty="0"/>
              <a:t>JESD</a:t>
            </a:r>
            <a:r>
              <a:rPr lang="en-US" altLang="zh-CN" sz="1200" spc="-50" dirty="0"/>
              <a:t> </a:t>
            </a:r>
            <a:r>
              <a:rPr lang="en-US" altLang="zh-CN" sz="1200" spc="-10" dirty="0"/>
              <a:t>Developments</a:t>
            </a:r>
            <a:endParaRPr lang="en-US" altLang="zh-CN" sz="1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altLang="zh-CN" sz="1200" dirty="0">
                <a:latin typeface="Calibri" panose="020F0502020204030204"/>
                <a:cs typeface="Calibri" panose="020F0502020204030204"/>
              </a:rPr>
              <a:t>4 </a:t>
            </a:r>
            <a:r>
              <a:rPr lang="en-US" altLang="zh-CN" sz="1200" spc="-5" dirty="0">
                <a:latin typeface="Calibri" panose="020F0502020204030204"/>
                <a:cs typeface="Calibri" panose="020F0502020204030204"/>
              </a:rPr>
              <a:t>Channel GSPS 16-bit</a:t>
            </a:r>
            <a:r>
              <a:rPr lang="en-US" altLang="zh-CN" sz="12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1200" spc="-15" dirty="0">
                <a:latin typeface="Calibri" panose="020F0502020204030204"/>
                <a:cs typeface="Calibri" panose="020F0502020204030204"/>
              </a:rPr>
              <a:t>Digitizer</a:t>
            </a:r>
            <a:endParaRPr lang="en-US" altLang="zh-CN" sz="1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altLang="zh-CN" sz="1200" dirty="0">
                <a:latin typeface="Calibri" panose="020F0502020204030204"/>
                <a:cs typeface="Calibri" panose="020F0502020204030204"/>
              </a:rPr>
              <a:t>8 </a:t>
            </a:r>
            <a:r>
              <a:rPr lang="en-US" altLang="zh-CN" sz="1200" spc="-5" dirty="0">
                <a:latin typeface="Calibri" panose="020F0502020204030204"/>
                <a:cs typeface="Calibri" panose="020F0502020204030204"/>
              </a:rPr>
              <a:t>Channel 500 </a:t>
            </a:r>
            <a:r>
              <a:rPr lang="en-US" altLang="zh-CN" sz="1200" dirty="0">
                <a:latin typeface="Calibri" panose="020F0502020204030204"/>
                <a:cs typeface="Calibri" panose="020F0502020204030204"/>
              </a:rPr>
              <a:t>MSPS </a:t>
            </a:r>
            <a:r>
              <a:rPr lang="en-US" altLang="zh-CN" sz="1200" spc="-5" dirty="0">
                <a:latin typeface="Calibri" panose="020F0502020204030204"/>
                <a:cs typeface="Calibri" panose="020F0502020204030204"/>
              </a:rPr>
              <a:t>14-bit</a:t>
            </a:r>
            <a:r>
              <a:rPr lang="en-US" altLang="zh-CN" sz="12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1200" spc="-15" dirty="0">
                <a:latin typeface="Calibri" panose="020F0502020204030204"/>
                <a:cs typeface="Calibri" panose="020F0502020204030204"/>
              </a:rPr>
              <a:t>Digitizer</a:t>
            </a:r>
            <a:endParaRPr lang="en-US" altLang="zh-CN" sz="1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altLang="zh-CN" sz="1200" spc="-10" dirty="0">
                <a:latin typeface="Calibri" panose="020F0502020204030204"/>
                <a:cs typeface="Calibri" panose="020F0502020204030204"/>
              </a:rPr>
              <a:t>Project Driven</a:t>
            </a:r>
            <a:r>
              <a:rPr lang="en-US" altLang="zh-CN" sz="1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1200" dirty="0">
                <a:latin typeface="Calibri" panose="020F0502020204030204"/>
                <a:cs typeface="Calibri" panose="020F0502020204030204"/>
              </a:rPr>
              <a:t>…</a:t>
            </a:r>
            <a:endParaRPr lang="en-US" altLang="zh-CN" sz="12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altLang="zh-CN" sz="1200" spc="-15" dirty="0">
                <a:latin typeface="Calibri" panose="020F0502020204030204"/>
                <a:cs typeface="Calibri" panose="020F0502020204030204"/>
              </a:rPr>
              <a:t>ADC/DAC </a:t>
            </a:r>
            <a:r>
              <a:rPr lang="en-US" altLang="zh-CN" sz="1200" spc="-5" dirty="0">
                <a:latin typeface="Calibri" panose="020F0502020204030204"/>
                <a:cs typeface="Calibri" panose="020F0502020204030204"/>
              </a:rPr>
              <a:t>Combination</a:t>
            </a:r>
            <a:r>
              <a:rPr lang="en-US" altLang="zh-CN" sz="12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1200" dirty="0">
                <a:latin typeface="Calibri" panose="020F0502020204030204"/>
                <a:cs typeface="Calibri" panose="020F0502020204030204"/>
              </a:rPr>
              <a:t>…</a:t>
            </a:r>
            <a:endParaRPr lang="en-US" altLang="zh-CN" sz="1200" dirty="0">
              <a:latin typeface="Calibri" panose="020F0502020204030204"/>
              <a:cs typeface="Calibri" panose="020F0502020204030204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C5B0D-554F-47AE-AC67-A2E1ECC4F3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AAB-BB0C-4D3C-9601-E30A96E4C5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1499-2EF3-4773-8E20-0F82825319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hyperlink" Target="https://struck.de/xtca.html" TargetMode="Externa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tags" Target="../tags/tag1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9.wmf"/><Relationship Id="rId2" Type="http://schemas.openxmlformats.org/officeDocument/2006/relationships/oleObject" Target="../embeddings/oleObject1.bin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110" y="2155825"/>
            <a:ext cx="8678545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" algn="l" rtl="0" eaLnBrk="0">
              <a:lnSpc>
                <a:spcPts val="4100"/>
              </a:lnSpc>
            </a:pPr>
            <a:r>
              <a:rPr lang="en-US" altLang="zh-CN" sz="36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More than 10 Years </a:t>
            </a:r>
            <a:r>
              <a:rPr sz="36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Struck</a:t>
            </a:r>
            <a:r>
              <a:rPr sz="3600" kern="0" spc="2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3600" kern="0" spc="27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</a:t>
            </a:r>
            <a:r>
              <a:rPr sz="3600" kern="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TC</a:t>
            </a:r>
            <a:r>
              <a:rPr lang="en-US" sz="3600" kern="0" dirty="0" err="1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</a:t>
            </a:r>
            <a:r>
              <a:rPr lang="en-US" sz="36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36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Modules for</a:t>
            </a:r>
            <a:r>
              <a:rPr sz="36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3600" kern="0" spc="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LLRFcontrol and </a:t>
            </a:r>
            <a:r>
              <a:rPr sz="36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Beam</a:t>
            </a:r>
            <a:r>
              <a:rPr lang="en-US" sz="36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36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Instrumentation</a:t>
            </a:r>
            <a:endParaRPr sz="3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8201" y="42407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1" y="5410201"/>
            <a:ext cx="2871465" cy="879389"/>
          </a:xfrm>
          <a:prstGeom prst="rect">
            <a:avLst/>
          </a:prstGeom>
        </p:spPr>
      </p:pic>
      <p:sp>
        <p:nvSpPr>
          <p:cNvPr id="8" name="object 3"/>
          <p:cNvSpPr/>
          <p:nvPr/>
        </p:nvSpPr>
        <p:spPr>
          <a:xfrm>
            <a:off x="1524001" y="1"/>
            <a:ext cx="9143999" cy="1711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文本框 9"/>
          <p:cNvSpPr txBox="1"/>
          <p:nvPr/>
        </p:nvSpPr>
        <p:spPr>
          <a:xfrm>
            <a:off x="5943600" y="56652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 err="1">
                <a:hlinkClick r:id="rId3"/>
              </a:rPr>
              <a:t>muTCA</a:t>
            </a:r>
            <a:r>
              <a:rPr lang="en-US" altLang="zh-CN" i="1" dirty="0">
                <a:hlinkClick r:id="rId3"/>
              </a:rPr>
              <a:t>/ATCA product page (struck.de)</a:t>
            </a:r>
            <a:endParaRPr lang="en-US" altLang="zh-CN" i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12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657600" y="4267200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RONG LIU 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486" y="1"/>
            <a:ext cx="8733028" cy="99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SIS8300-x </a:t>
            </a:r>
            <a:r>
              <a:rPr dirty="0">
                <a:latin typeface="Arial" panose="020B0604020202020204"/>
                <a:cs typeface="Arial" panose="020B0604020202020204"/>
              </a:rPr>
              <a:t>ROOT</a:t>
            </a:r>
            <a:r>
              <a:rPr spc="-55" dirty="0">
                <a:latin typeface="Arial" panose="020B0604020202020204"/>
                <a:cs typeface="Arial" panose="020B0604020202020204"/>
              </a:rPr>
              <a:t> </a:t>
            </a:r>
            <a:r>
              <a:rPr dirty="0">
                <a:latin typeface="Arial" panose="020B0604020202020204"/>
                <a:cs typeface="Arial" panose="020B0604020202020204"/>
              </a:rPr>
              <a:t>GUI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SIS8300-KU 8AC2DC with SIS8900</a:t>
            </a:r>
            <a:r>
              <a:rPr spc="-75" dirty="0">
                <a:latin typeface="Arial" panose="020B0604020202020204"/>
                <a:cs typeface="Arial" panose="020B0604020202020204"/>
              </a:rPr>
              <a:t> </a:t>
            </a:r>
            <a:r>
              <a:rPr dirty="0">
                <a:latin typeface="Arial" panose="020B0604020202020204"/>
                <a:cs typeface="Arial" panose="020B0604020202020204"/>
              </a:rPr>
              <a:t>RTM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1856" y="990601"/>
            <a:ext cx="5946647" cy="51267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62853" y="2209801"/>
            <a:ext cx="2087879" cy="416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81722" y="5590794"/>
            <a:ext cx="360045" cy="142240"/>
          </a:xfrm>
          <a:custGeom>
            <a:avLst/>
            <a:gdLst/>
            <a:ahLst/>
            <a:cxnLst/>
            <a:rect l="l" t="t" r="r" b="b"/>
            <a:pathLst>
              <a:path w="360045" h="142239">
                <a:moveTo>
                  <a:pt x="0" y="70865"/>
                </a:moveTo>
                <a:lnTo>
                  <a:pt x="14132" y="43280"/>
                </a:lnTo>
                <a:lnTo>
                  <a:pt x="52673" y="20754"/>
                </a:lnTo>
                <a:lnTo>
                  <a:pt x="109835" y="5568"/>
                </a:lnTo>
                <a:lnTo>
                  <a:pt x="179832" y="0"/>
                </a:lnTo>
                <a:lnTo>
                  <a:pt x="249828" y="5568"/>
                </a:lnTo>
                <a:lnTo>
                  <a:pt x="306990" y="20754"/>
                </a:lnTo>
                <a:lnTo>
                  <a:pt x="345531" y="43280"/>
                </a:lnTo>
                <a:lnTo>
                  <a:pt x="359664" y="70865"/>
                </a:lnTo>
                <a:lnTo>
                  <a:pt x="345531" y="98451"/>
                </a:lnTo>
                <a:lnTo>
                  <a:pt x="306990" y="120977"/>
                </a:lnTo>
                <a:lnTo>
                  <a:pt x="249828" y="136163"/>
                </a:lnTo>
                <a:lnTo>
                  <a:pt x="179832" y="141731"/>
                </a:lnTo>
                <a:lnTo>
                  <a:pt x="109835" y="136163"/>
                </a:lnTo>
                <a:lnTo>
                  <a:pt x="52673" y="120977"/>
                </a:lnTo>
                <a:lnTo>
                  <a:pt x="14132" y="98451"/>
                </a:lnTo>
                <a:lnTo>
                  <a:pt x="0" y="70865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81722" y="4641341"/>
            <a:ext cx="360045" cy="143510"/>
          </a:xfrm>
          <a:custGeom>
            <a:avLst/>
            <a:gdLst/>
            <a:ahLst/>
            <a:cxnLst/>
            <a:rect l="l" t="t" r="r" b="b"/>
            <a:pathLst>
              <a:path w="360045" h="143510">
                <a:moveTo>
                  <a:pt x="0" y="71627"/>
                </a:moveTo>
                <a:lnTo>
                  <a:pt x="14132" y="43746"/>
                </a:lnTo>
                <a:lnTo>
                  <a:pt x="52673" y="20978"/>
                </a:lnTo>
                <a:lnTo>
                  <a:pt x="109835" y="5628"/>
                </a:lnTo>
                <a:lnTo>
                  <a:pt x="179832" y="0"/>
                </a:lnTo>
                <a:lnTo>
                  <a:pt x="249828" y="5628"/>
                </a:lnTo>
                <a:lnTo>
                  <a:pt x="306990" y="20978"/>
                </a:lnTo>
                <a:lnTo>
                  <a:pt x="345531" y="43746"/>
                </a:lnTo>
                <a:lnTo>
                  <a:pt x="359664" y="71627"/>
                </a:lnTo>
                <a:lnTo>
                  <a:pt x="345531" y="99509"/>
                </a:lnTo>
                <a:lnTo>
                  <a:pt x="306990" y="122277"/>
                </a:lnTo>
                <a:lnTo>
                  <a:pt x="249828" y="137627"/>
                </a:lnTo>
                <a:lnTo>
                  <a:pt x="179832" y="143255"/>
                </a:lnTo>
                <a:lnTo>
                  <a:pt x="109835" y="137627"/>
                </a:lnTo>
                <a:lnTo>
                  <a:pt x="52673" y="122277"/>
                </a:lnTo>
                <a:lnTo>
                  <a:pt x="14132" y="99509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67201" y="6172200"/>
            <a:ext cx="305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RMS for </a:t>
            </a:r>
            <a:r>
              <a:rPr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open </a:t>
            </a:r>
            <a:r>
              <a:rPr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AC/DC</a:t>
            </a:r>
            <a:r>
              <a:rPr spc="-12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channel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11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048" y="319277"/>
            <a:ext cx="733552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6305" marR="5080" indent="-90424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SIS8300-KU Wendelstein X7 Application  40 Channel Streaming</a:t>
            </a:r>
            <a:r>
              <a:rPr spc="-5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System</a:t>
            </a:r>
            <a:endParaRPr spc="-5" dirty="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70681" y="1761254"/>
          <a:ext cx="2942587" cy="1765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/>
                <a:gridCol w="441325"/>
                <a:gridCol w="294640"/>
                <a:gridCol w="294004"/>
                <a:gridCol w="294005"/>
                <a:gridCol w="294639"/>
                <a:gridCol w="294639"/>
                <a:gridCol w="294005"/>
                <a:gridCol w="294005"/>
              </a:tblGrid>
              <a:tr h="88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71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71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413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5" dirty="0">
                          <a:latin typeface="Calibri" panose="020F0502020204030204"/>
                          <a:cs typeface="Calibri" panose="020F0502020204030204"/>
                        </a:rPr>
                        <a:t>SIS8900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5" dirty="0">
                          <a:latin typeface="Calibri" panose="020F0502020204030204"/>
                          <a:cs typeface="Calibri" panose="020F0502020204030204"/>
                        </a:rPr>
                        <a:t>SIS8900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950" spc="5" dirty="0">
                          <a:latin typeface="Calibri" panose="020F0502020204030204"/>
                          <a:cs typeface="Calibri" panose="020F0502020204030204"/>
                        </a:rPr>
                        <a:t>SIS8900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413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5" dirty="0">
                          <a:latin typeface="Calibri" panose="020F0502020204030204"/>
                          <a:cs typeface="Calibri" panose="020F0502020204030204"/>
                        </a:rPr>
                        <a:t>SIS8900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</a:tr>
              <a:tr h="88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950" spc="10" dirty="0">
                          <a:latin typeface="Calibri" panose="020F0502020204030204"/>
                          <a:cs typeface="Calibri" panose="020F0502020204030204"/>
                        </a:rPr>
                        <a:t>AC600D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71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7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 panose="020F0502020204030204"/>
                          <a:cs typeface="Calibri" panose="020F0502020204030204"/>
                        </a:rPr>
                        <a:t>MCH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71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5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413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10" dirty="0">
                          <a:latin typeface="Calibri" panose="020F0502020204030204"/>
                          <a:cs typeface="Calibri" panose="020F0502020204030204"/>
                        </a:rPr>
                        <a:t>SIS8300-KU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10" dirty="0">
                          <a:latin typeface="Calibri" panose="020F0502020204030204"/>
                          <a:cs typeface="Calibri" panose="020F0502020204030204"/>
                        </a:rPr>
                        <a:t>SIS8300-KU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950" spc="10" dirty="0">
                          <a:latin typeface="Calibri" panose="020F0502020204030204"/>
                          <a:cs typeface="Calibri" panose="020F0502020204030204"/>
                        </a:rPr>
                        <a:t>SIS8300-KU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4135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10" dirty="0">
                          <a:latin typeface="Calibri" panose="020F0502020204030204"/>
                          <a:cs typeface="Calibri" panose="020F0502020204030204"/>
                        </a:rPr>
                        <a:t>SIS8300-KU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2D9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20" dirty="0">
                          <a:latin typeface="Calibri" panose="020F0502020204030204"/>
                          <a:cs typeface="Calibri" panose="020F0502020204030204"/>
                        </a:rPr>
                        <a:t>empty</a:t>
                      </a:r>
                      <a:endParaRPr sz="950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1C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207908" y="1761627"/>
            <a:ext cx="1177290" cy="1492716"/>
          </a:xfrm>
          <a:prstGeom prst="rect">
            <a:avLst/>
          </a:prstGeom>
          <a:solidFill>
            <a:srgbClr val="DDE1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45"/>
              </a:spcBef>
            </a:pPr>
            <a:endParaRPr sz="900">
              <a:latin typeface="Times New Roman" panose="02020603050405020304"/>
              <a:cs typeface="Times New Roman" panose="02020603050405020304"/>
            </a:endParaRPr>
          </a:p>
          <a:p>
            <a:pPr algn="ctr">
              <a:spcBef>
                <a:spcPts val="5"/>
              </a:spcBef>
            </a:pPr>
            <a:r>
              <a:rPr sz="950" spc="5" dirty="0">
                <a:latin typeface="Calibri" panose="020F0502020204030204"/>
                <a:cs typeface="Calibri" panose="020F0502020204030204"/>
              </a:rPr>
              <a:t>Rear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marL="6985" algn="ctr">
              <a:spcBef>
                <a:spcPts val="35"/>
              </a:spcBef>
            </a:pPr>
            <a:r>
              <a:rPr sz="950" spc="15" dirty="0">
                <a:latin typeface="Calibri" panose="020F0502020204030204"/>
                <a:cs typeface="Calibri" panose="020F0502020204030204"/>
              </a:rPr>
              <a:t>Card</a:t>
            </a:r>
            <a:r>
              <a:rPr sz="95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20" dirty="0">
                <a:latin typeface="Calibri" panose="020F0502020204030204"/>
                <a:cs typeface="Calibri" panose="020F0502020204030204"/>
              </a:rPr>
              <a:t>Cage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35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270" algn="ctr"/>
            <a:r>
              <a:rPr sz="950" spc="10" dirty="0">
                <a:latin typeface="Calibri" panose="020F0502020204030204"/>
                <a:cs typeface="Calibri" panose="020F0502020204030204"/>
              </a:rPr>
              <a:t>Front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marL="6985" algn="ctr">
              <a:spcBef>
                <a:spcPts val="35"/>
              </a:spcBef>
            </a:pPr>
            <a:r>
              <a:rPr sz="950" spc="15" dirty="0">
                <a:latin typeface="Calibri" panose="020F0502020204030204"/>
                <a:cs typeface="Calibri" panose="020F0502020204030204"/>
              </a:rPr>
              <a:t>Card</a:t>
            </a:r>
            <a:r>
              <a:rPr sz="95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20" dirty="0">
                <a:latin typeface="Calibri" panose="020F0502020204030204"/>
                <a:cs typeface="Calibri" panose="020F0502020204030204"/>
              </a:rPr>
              <a:t>Cage</a:t>
            </a:r>
            <a:endParaRPr sz="9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1801" y="1320671"/>
            <a:ext cx="2941955" cy="242374"/>
          </a:xfrm>
          <a:prstGeom prst="rect">
            <a:avLst/>
          </a:prstGeom>
          <a:solidFill>
            <a:srgbClr val="DDE1CD"/>
          </a:solidFill>
        </p:spPr>
        <p:txBody>
          <a:bodyPr vert="horz" wrap="square" lIns="0" tIns="19050" rIns="0" bIns="0" rtlCol="0">
            <a:spAutoFit/>
          </a:bodyPr>
          <a:lstStyle/>
          <a:p>
            <a:pPr marL="558165">
              <a:spcBef>
                <a:spcPts val="150"/>
              </a:spcBef>
            </a:pPr>
            <a:r>
              <a:rPr sz="1450" dirty="0">
                <a:latin typeface="Calibri" panose="020F0502020204030204"/>
                <a:cs typeface="Calibri" panose="020F0502020204030204"/>
              </a:rPr>
              <a:t>Native R5 </a:t>
            </a:r>
            <a:r>
              <a:rPr sz="1450" spc="5" dirty="0">
                <a:latin typeface="Calibri" panose="020F0502020204030204"/>
                <a:cs typeface="Calibri" panose="020F0502020204030204"/>
              </a:rPr>
              <a:t>MTCA.4</a:t>
            </a:r>
            <a:r>
              <a:rPr sz="145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450" spc="10" dirty="0">
                <a:latin typeface="Calibri" panose="020F0502020204030204"/>
                <a:cs typeface="Calibri" panose="020F0502020204030204"/>
              </a:rPr>
              <a:t>Crate</a:t>
            </a:r>
            <a:endParaRPr sz="1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7908" y="3674926"/>
            <a:ext cx="1177290" cy="964558"/>
          </a:xfrm>
          <a:prstGeom prst="rect">
            <a:avLst/>
          </a:prstGeom>
          <a:solidFill>
            <a:srgbClr val="E4B8B5"/>
          </a:solidFill>
        </p:spPr>
        <p:txBody>
          <a:bodyPr vert="horz" wrap="square" lIns="0" tIns="26034" rIns="0" bIns="0" rtlCol="0">
            <a:spAutoFit/>
          </a:bodyPr>
          <a:lstStyle/>
          <a:p>
            <a:pPr marL="41275">
              <a:spcBef>
                <a:spcPts val="205"/>
              </a:spcBef>
            </a:pPr>
            <a:r>
              <a:rPr sz="1150" spc="-5" dirty="0">
                <a:latin typeface="Calibri" panose="020F0502020204030204"/>
                <a:cs typeface="Calibri" panose="020F0502020204030204"/>
              </a:rPr>
              <a:t>MCH</a:t>
            </a:r>
            <a:endParaRPr sz="1150">
              <a:latin typeface="Calibri" panose="020F0502020204030204"/>
              <a:cs typeface="Calibri" panose="020F0502020204030204"/>
            </a:endParaRPr>
          </a:p>
          <a:p>
            <a:pPr marL="227965" indent="-187325">
              <a:spcBef>
                <a:spcPts val="55"/>
              </a:spcBef>
              <a:buFont typeface="Symbol" panose="05050102010706020507"/>
              <a:buChar char=""/>
              <a:tabLst>
                <a:tab pos="227965" algn="l"/>
                <a:tab pos="228600" algn="l"/>
              </a:tabLst>
            </a:pPr>
            <a:r>
              <a:rPr sz="950" spc="20" dirty="0">
                <a:latin typeface="Calibri" panose="020F0502020204030204"/>
                <a:cs typeface="Calibri" panose="020F0502020204030204"/>
              </a:rPr>
              <a:t>NAT</a:t>
            </a:r>
            <a:r>
              <a:rPr sz="95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0" dirty="0">
                <a:latin typeface="Calibri" panose="020F0502020204030204"/>
                <a:cs typeface="Calibri" panose="020F0502020204030204"/>
              </a:rPr>
              <a:t>PHYS80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marL="227965" marR="237490" indent="-187325">
              <a:lnSpc>
                <a:spcPct val="104000"/>
              </a:lnSpc>
              <a:spcBef>
                <a:spcPts val="10"/>
              </a:spcBef>
              <a:buFont typeface="Symbol" panose="05050102010706020507"/>
              <a:buChar char=""/>
              <a:tabLst>
                <a:tab pos="227965" algn="l"/>
                <a:tab pos="228600" algn="l"/>
              </a:tabLst>
            </a:pPr>
            <a:r>
              <a:rPr sz="950" spc="15" dirty="0">
                <a:latin typeface="Calibri" panose="020F0502020204030204"/>
                <a:cs typeface="Calibri" panose="020F0502020204030204"/>
              </a:rPr>
              <a:t>8 Lane</a:t>
            </a:r>
            <a:r>
              <a:rPr sz="950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optical  </a:t>
            </a:r>
            <a:r>
              <a:rPr sz="950" spc="10" dirty="0">
                <a:latin typeface="Calibri" panose="020F0502020204030204"/>
                <a:cs typeface="Calibri" panose="020F0502020204030204"/>
              </a:rPr>
              <a:t>PCIe</a:t>
            </a:r>
            <a:r>
              <a:rPr sz="95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Uplink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marL="227965" marR="202565" indent="-187325">
              <a:lnSpc>
                <a:spcPct val="104000"/>
              </a:lnSpc>
              <a:spcBef>
                <a:spcPts val="10"/>
              </a:spcBef>
              <a:buFont typeface="Symbol" panose="05050102010706020507"/>
              <a:buChar char=""/>
              <a:tabLst>
                <a:tab pos="227965" algn="l"/>
                <a:tab pos="228600" algn="l"/>
              </a:tabLst>
            </a:pPr>
            <a:r>
              <a:rPr sz="950" spc="10" dirty="0">
                <a:latin typeface="Calibri" panose="020F0502020204030204"/>
                <a:cs typeface="Calibri" panose="020F0502020204030204"/>
              </a:rPr>
              <a:t>16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Lane</a:t>
            </a:r>
            <a:r>
              <a:rPr sz="95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future  </a:t>
            </a:r>
            <a:r>
              <a:rPr sz="950" dirty="0">
                <a:latin typeface="Calibri" panose="020F0502020204030204"/>
                <a:cs typeface="Calibri" panose="020F0502020204030204"/>
              </a:rPr>
              <a:t>option</a:t>
            </a:r>
            <a:endParaRPr sz="9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801" y="4704819"/>
            <a:ext cx="2941955" cy="1177290"/>
          </a:xfrm>
          <a:custGeom>
            <a:avLst/>
            <a:gdLst/>
            <a:ahLst/>
            <a:cxnLst/>
            <a:rect l="l" t="t" r="r" b="b"/>
            <a:pathLst>
              <a:path w="2941954" h="1177289">
                <a:moveTo>
                  <a:pt x="0" y="1177127"/>
                </a:moveTo>
                <a:lnTo>
                  <a:pt x="0" y="0"/>
                </a:lnTo>
                <a:lnTo>
                  <a:pt x="2941712" y="0"/>
                </a:lnTo>
                <a:lnTo>
                  <a:pt x="2941712" y="1177127"/>
                </a:lnTo>
                <a:lnTo>
                  <a:pt x="0" y="1177127"/>
                </a:lnTo>
                <a:close/>
              </a:path>
            </a:pathLst>
          </a:custGeom>
          <a:solidFill>
            <a:srgbClr val="DDE1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71801" y="4704072"/>
            <a:ext cx="2941955" cy="1177290"/>
          </a:xfrm>
          <a:custGeom>
            <a:avLst/>
            <a:gdLst/>
            <a:ahLst/>
            <a:cxnLst/>
            <a:rect l="l" t="t" r="r" b="b"/>
            <a:pathLst>
              <a:path w="2941954" h="1177289">
                <a:moveTo>
                  <a:pt x="2941712" y="1177127"/>
                </a:moveTo>
                <a:lnTo>
                  <a:pt x="2941712" y="0"/>
                </a:lnTo>
                <a:lnTo>
                  <a:pt x="0" y="0"/>
                </a:lnTo>
                <a:lnTo>
                  <a:pt x="0" y="1177127"/>
                </a:lnTo>
                <a:lnTo>
                  <a:pt x="2941712" y="11771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13394" y="4704820"/>
            <a:ext cx="441325" cy="883285"/>
          </a:xfrm>
          <a:custGeom>
            <a:avLst/>
            <a:gdLst/>
            <a:ahLst/>
            <a:cxnLst/>
            <a:rect l="l" t="t" r="r" b="b"/>
            <a:pathLst>
              <a:path w="441325" h="883285">
                <a:moveTo>
                  <a:pt x="0" y="882658"/>
                </a:moveTo>
                <a:lnTo>
                  <a:pt x="0" y="0"/>
                </a:lnTo>
                <a:lnTo>
                  <a:pt x="440845" y="0"/>
                </a:lnTo>
                <a:lnTo>
                  <a:pt x="440845" y="882658"/>
                </a:lnTo>
                <a:lnTo>
                  <a:pt x="0" y="88265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2647" y="4704820"/>
            <a:ext cx="441959" cy="883285"/>
          </a:xfrm>
          <a:custGeom>
            <a:avLst/>
            <a:gdLst/>
            <a:ahLst/>
            <a:cxnLst/>
            <a:rect l="l" t="t" r="r" b="b"/>
            <a:pathLst>
              <a:path w="441960" h="883285">
                <a:moveTo>
                  <a:pt x="441593" y="882658"/>
                </a:moveTo>
                <a:lnTo>
                  <a:pt x="441593" y="0"/>
                </a:lnTo>
                <a:lnTo>
                  <a:pt x="0" y="0"/>
                </a:lnTo>
                <a:lnTo>
                  <a:pt x="0" y="882658"/>
                </a:lnTo>
                <a:lnTo>
                  <a:pt x="441593" y="8826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90434" y="4843218"/>
            <a:ext cx="274434" cy="607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025"/>
              </a:lnSpc>
            </a:pPr>
            <a:r>
              <a:rPr sz="950" spc="15" dirty="0">
                <a:latin typeface="Calibri" panose="020F0502020204030204"/>
                <a:cs typeface="Calibri" panose="020F0502020204030204"/>
              </a:rPr>
              <a:t>8 Lane</a:t>
            </a:r>
            <a:r>
              <a:rPr sz="95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PCIe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algn="ctr">
              <a:spcBef>
                <a:spcPts val="35"/>
              </a:spcBef>
            </a:pPr>
            <a:r>
              <a:rPr sz="950" spc="5" dirty="0">
                <a:latin typeface="Calibri" panose="020F0502020204030204"/>
                <a:cs typeface="Calibri" panose="020F0502020204030204"/>
              </a:rPr>
              <a:t>Uplink</a:t>
            </a:r>
            <a:endParaRPr sz="9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1801" y="6028433"/>
            <a:ext cx="2941955" cy="242374"/>
          </a:xfrm>
          <a:prstGeom prst="rect">
            <a:avLst/>
          </a:prstGeom>
          <a:solidFill>
            <a:srgbClr val="DDE1CD"/>
          </a:solidFill>
        </p:spPr>
        <p:txBody>
          <a:bodyPr vert="horz" wrap="square" lIns="0" tIns="19050" rIns="0" bIns="0" rtlCol="0">
            <a:spAutoFit/>
          </a:bodyPr>
          <a:lstStyle/>
          <a:p>
            <a:pPr marL="669925">
              <a:spcBef>
                <a:spcPts val="150"/>
              </a:spcBef>
            </a:pPr>
            <a:r>
              <a:rPr sz="1450" spc="15" dirty="0">
                <a:latin typeface="Calibri" panose="020F0502020204030204"/>
                <a:cs typeface="Calibri" panose="020F0502020204030204"/>
              </a:rPr>
              <a:t>DAQ</a:t>
            </a:r>
            <a:r>
              <a:rPr sz="145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50" spc="5" dirty="0">
                <a:latin typeface="Calibri" panose="020F0502020204030204"/>
                <a:cs typeface="Calibri" panose="020F0502020204030204"/>
              </a:rPr>
              <a:t>PC/Workstation</a:t>
            </a:r>
            <a:endParaRPr sz="1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7908" y="4998541"/>
            <a:ext cx="1177290" cy="781817"/>
          </a:xfrm>
          <a:prstGeom prst="rect">
            <a:avLst/>
          </a:prstGeom>
          <a:solidFill>
            <a:srgbClr val="FDE499"/>
          </a:solidFill>
        </p:spPr>
        <p:txBody>
          <a:bodyPr vert="horz" wrap="square" lIns="0" tIns="33020" rIns="0" bIns="0" rtlCol="0">
            <a:spAutoFit/>
          </a:bodyPr>
          <a:lstStyle/>
          <a:p>
            <a:pPr marL="41275">
              <a:spcBef>
                <a:spcPts val="260"/>
              </a:spcBef>
            </a:pPr>
            <a:r>
              <a:rPr sz="950" spc="5" dirty="0">
                <a:latin typeface="Calibri" panose="020F0502020204030204"/>
                <a:cs typeface="Calibri" panose="020F0502020204030204"/>
              </a:rPr>
              <a:t>Uplink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marL="227965" marR="237490" indent="-187325">
              <a:lnSpc>
                <a:spcPct val="104000"/>
              </a:lnSpc>
              <a:spcBef>
                <a:spcPts val="5"/>
              </a:spcBef>
              <a:buFont typeface="Symbol" panose="05050102010706020507"/>
              <a:buChar char=""/>
              <a:tabLst>
                <a:tab pos="227965" algn="l"/>
                <a:tab pos="228600" algn="l"/>
              </a:tabLst>
            </a:pPr>
            <a:r>
              <a:rPr sz="950" spc="15" dirty="0">
                <a:latin typeface="Calibri" panose="020F0502020204030204"/>
                <a:cs typeface="Calibri" panose="020F0502020204030204"/>
              </a:rPr>
              <a:t>8 Lane</a:t>
            </a:r>
            <a:r>
              <a:rPr sz="950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optical  </a:t>
            </a:r>
            <a:r>
              <a:rPr sz="950" spc="10" dirty="0">
                <a:latin typeface="Calibri" panose="020F0502020204030204"/>
                <a:cs typeface="Calibri" panose="020F0502020204030204"/>
              </a:rPr>
              <a:t>PCIe</a:t>
            </a:r>
            <a:r>
              <a:rPr sz="95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Uplink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marL="227965" marR="202565" indent="-187325">
              <a:lnSpc>
                <a:spcPct val="104000"/>
              </a:lnSpc>
              <a:spcBef>
                <a:spcPts val="10"/>
              </a:spcBef>
              <a:buFont typeface="Symbol" panose="05050102010706020507"/>
              <a:buChar char=""/>
              <a:tabLst>
                <a:tab pos="227965" algn="l"/>
                <a:tab pos="228600" algn="l"/>
              </a:tabLst>
            </a:pPr>
            <a:r>
              <a:rPr sz="950" spc="10" dirty="0">
                <a:latin typeface="Calibri" panose="020F0502020204030204"/>
                <a:cs typeface="Calibri" panose="020F0502020204030204"/>
              </a:rPr>
              <a:t>16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Lane</a:t>
            </a:r>
            <a:r>
              <a:rPr sz="95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future  </a:t>
            </a:r>
            <a:r>
              <a:rPr sz="950" dirty="0">
                <a:latin typeface="Calibri" panose="020F0502020204030204"/>
                <a:cs typeface="Calibri" panose="020F0502020204030204"/>
              </a:rPr>
              <a:t>option</a:t>
            </a:r>
            <a:endParaRPr sz="9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60384" y="4115935"/>
            <a:ext cx="214629" cy="589280"/>
          </a:xfrm>
          <a:custGeom>
            <a:avLst/>
            <a:gdLst/>
            <a:ahLst/>
            <a:cxnLst/>
            <a:rect l="l" t="t" r="r" b="b"/>
            <a:pathLst>
              <a:path w="214630" h="589279">
                <a:moveTo>
                  <a:pt x="0" y="0"/>
                </a:moveTo>
                <a:lnTo>
                  <a:pt x="86654" y="78796"/>
                </a:lnTo>
                <a:lnTo>
                  <a:pt x="151251" y="155831"/>
                </a:lnTo>
                <a:lnTo>
                  <a:pt x="193883" y="231846"/>
                </a:lnTo>
                <a:lnTo>
                  <a:pt x="214457" y="306099"/>
                </a:lnTo>
                <a:lnTo>
                  <a:pt x="212326" y="379426"/>
                </a:lnTo>
                <a:lnTo>
                  <a:pt x="188044" y="450250"/>
                </a:lnTo>
                <a:lnTo>
                  <a:pt x="141797" y="520054"/>
                </a:lnTo>
                <a:lnTo>
                  <a:pt x="73586" y="588839"/>
                </a:lnTo>
              </a:path>
            </a:pathLst>
          </a:custGeom>
          <a:ln w="156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11561" y="3527476"/>
            <a:ext cx="222885" cy="589280"/>
          </a:xfrm>
          <a:custGeom>
            <a:avLst/>
            <a:gdLst/>
            <a:ahLst/>
            <a:cxnLst/>
            <a:rect l="l" t="t" r="r" b="b"/>
            <a:pathLst>
              <a:path w="222885" h="589279">
                <a:moveTo>
                  <a:pt x="222335" y="0"/>
                </a:moveTo>
                <a:lnTo>
                  <a:pt x="141890" y="65261"/>
                </a:lnTo>
                <a:lnTo>
                  <a:pt x="78776" y="130430"/>
                </a:lnTo>
                <a:lnTo>
                  <a:pt x="34383" y="196434"/>
                </a:lnTo>
                <a:lnTo>
                  <a:pt x="8155" y="261695"/>
                </a:lnTo>
                <a:lnTo>
                  <a:pt x="0" y="326957"/>
                </a:lnTo>
                <a:lnTo>
                  <a:pt x="9916" y="392219"/>
                </a:lnTo>
                <a:lnTo>
                  <a:pt x="37905" y="457481"/>
                </a:lnTo>
                <a:lnTo>
                  <a:pt x="84707" y="522835"/>
                </a:lnTo>
                <a:lnTo>
                  <a:pt x="148748" y="588839"/>
                </a:lnTo>
              </a:path>
            </a:pathLst>
          </a:custGeom>
          <a:ln w="156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" name="组合 17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20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6213" y="195835"/>
            <a:ext cx="858012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6570">
              <a:spcBef>
                <a:spcPts val="95"/>
              </a:spcBef>
            </a:pPr>
            <a:r>
              <a:rPr sz="4000" spc="-5" dirty="0">
                <a:latin typeface="Arial" panose="020B0604020202020204"/>
                <a:cs typeface="Arial" panose="020B0604020202020204"/>
              </a:rPr>
              <a:t>SIS8300-KU Application Example  40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Channel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Streaming System</a:t>
            </a:r>
            <a:r>
              <a:rPr sz="400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(Front)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3980" y="2104965"/>
            <a:ext cx="4210509" cy="389637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88210" y="2795267"/>
            <a:ext cx="116332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" dirty="0">
                <a:latin typeface="Calibri" panose="020F0502020204030204"/>
                <a:cs typeface="Calibri" panose="020F0502020204030204"/>
              </a:rPr>
              <a:t>8 </a:t>
            </a:r>
            <a:r>
              <a:rPr sz="1200" dirty="0">
                <a:latin typeface="Calibri" panose="020F0502020204030204"/>
                <a:cs typeface="Calibri" panose="020F0502020204030204"/>
              </a:rPr>
              <a:t>Lane PCIe</a:t>
            </a:r>
            <a:r>
              <a:rPr sz="12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Uplink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8616" y="1447801"/>
            <a:ext cx="7905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5" dirty="0">
                <a:latin typeface="Calibri" panose="020F0502020204030204"/>
                <a:cs typeface="Calibri" panose="020F0502020204030204"/>
              </a:rPr>
              <a:t>NAT</a:t>
            </a:r>
            <a:r>
              <a:rPr sz="12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PHYS80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8928" y="1447803"/>
            <a:ext cx="94488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" dirty="0">
                <a:latin typeface="Calibri" panose="020F0502020204030204"/>
                <a:cs typeface="Calibri" panose="020F0502020204030204"/>
              </a:rPr>
              <a:t>4 x</a:t>
            </a:r>
            <a:r>
              <a:rPr sz="12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SIS8300-KU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16630" y="1727634"/>
            <a:ext cx="0" cy="479425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0"/>
                </a:moveTo>
                <a:lnTo>
                  <a:pt x="0" y="479158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74798" y="2195841"/>
            <a:ext cx="83185" cy="125095"/>
          </a:xfrm>
          <a:custGeom>
            <a:avLst/>
            <a:gdLst/>
            <a:ahLst/>
            <a:cxnLst/>
            <a:rect l="l" t="t" r="r" b="b"/>
            <a:pathLst>
              <a:path w="83185" h="125094">
                <a:moveTo>
                  <a:pt x="0" y="0"/>
                </a:moveTo>
                <a:lnTo>
                  <a:pt x="83116" y="0"/>
                </a:lnTo>
                <a:lnTo>
                  <a:pt x="42014" y="125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09954" y="1729641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333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68305" y="2195841"/>
            <a:ext cx="83185" cy="125095"/>
          </a:xfrm>
          <a:custGeom>
            <a:avLst/>
            <a:gdLst/>
            <a:ahLst/>
            <a:cxnLst/>
            <a:rect l="l" t="t" r="r" b="b"/>
            <a:pathLst>
              <a:path w="83185" h="125094">
                <a:moveTo>
                  <a:pt x="0" y="0"/>
                </a:moveTo>
                <a:lnTo>
                  <a:pt x="83116" y="0"/>
                </a:lnTo>
                <a:lnTo>
                  <a:pt x="42014" y="125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79672" y="1727634"/>
            <a:ext cx="0" cy="479425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0"/>
                </a:moveTo>
                <a:lnTo>
                  <a:pt x="0" y="479158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37932" y="2195841"/>
            <a:ext cx="83185" cy="125095"/>
          </a:xfrm>
          <a:custGeom>
            <a:avLst/>
            <a:gdLst/>
            <a:ahLst/>
            <a:cxnLst/>
            <a:rect l="l" t="t" r="r" b="b"/>
            <a:pathLst>
              <a:path w="83185" h="125094">
                <a:moveTo>
                  <a:pt x="0" y="0"/>
                </a:moveTo>
                <a:lnTo>
                  <a:pt x="83116" y="0"/>
                </a:lnTo>
                <a:lnTo>
                  <a:pt x="42014" y="125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9389" y="1729641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333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7558" y="2195841"/>
            <a:ext cx="83185" cy="125095"/>
          </a:xfrm>
          <a:custGeom>
            <a:avLst/>
            <a:gdLst/>
            <a:ahLst/>
            <a:cxnLst/>
            <a:rect l="l" t="t" r="r" b="b"/>
            <a:pathLst>
              <a:path w="83185" h="125094">
                <a:moveTo>
                  <a:pt x="0" y="0"/>
                </a:moveTo>
                <a:lnTo>
                  <a:pt x="83116" y="0"/>
                </a:lnTo>
                <a:lnTo>
                  <a:pt x="42014" y="125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19107" y="1729641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333"/>
                </a:lnTo>
              </a:path>
            </a:pathLst>
          </a:custGeom>
          <a:ln w="91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77184" y="2195841"/>
            <a:ext cx="83185" cy="125095"/>
          </a:xfrm>
          <a:custGeom>
            <a:avLst/>
            <a:gdLst/>
            <a:ahLst/>
            <a:cxnLst/>
            <a:rect l="l" t="t" r="r" b="b"/>
            <a:pathLst>
              <a:path w="83185" h="125094">
                <a:moveTo>
                  <a:pt x="0" y="0"/>
                </a:moveTo>
                <a:lnTo>
                  <a:pt x="83116" y="0"/>
                </a:lnTo>
                <a:lnTo>
                  <a:pt x="42014" y="125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28737" y="2788080"/>
            <a:ext cx="360045" cy="295910"/>
          </a:xfrm>
          <a:custGeom>
            <a:avLst/>
            <a:gdLst/>
            <a:ahLst/>
            <a:cxnLst/>
            <a:rect l="l" t="t" r="r" b="b"/>
            <a:pathLst>
              <a:path w="360045" h="295910">
                <a:moveTo>
                  <a:pt x="359867" y="147854"/>
                </a:moveTo>
                <a:lnTo>
                  <a:pt x="353452" y="108381"/>
                </a:lnTo>
                <a:lnTo>
                  <a:pt x="335341" y="73014"/>
                </a:lnTo>
                <a:lnTo>
                  <a:pt x="307234" y="43124"/>
                </a:lnTo>
                <a:lnTo>
                  <a:pt x="270830" y="20079"/>
                </a:lnTo>
                <a:lnTo>
                  <a:pt x="227830" y="5247"/>
                </a:lnTo>
                <a:lnTo>
                  <a:pt x="179933" y="0"/>
                </a:lnTo>
                <a:lnTo>
                  <a:pt x="132036" y="5247"/>
                </a:lnTo>
                <a:lnTo>
                  <a:pt x="89036" y="20079"/>
                </a:lnTo>
                <a:lnTo>
                  <a:pt x="52632" y="43124"/>
                </a:lnTo>
                <a:lnTo>
                  <a:pt x="24525" y="73014"/>
                </a:lnTo>
                <a:lnTo>
                  <a:pt x="6414" y="108381"/>
                </a:lnTo>
                <a:lnTo>
                  <a:pt x="0" y="147854"/>
                </a:lnTo>
                <a:lnTo>
                  <a:pt x="6414" y="187328"/>
                </a:lnTo>
                <a:lnTo>
                  <a:pt x="24525" y="222694"/>
                </a:lnTo>
                <a:lnTo>
                  <a:pt x="52632" y="252585"/>
                </a:lnTo>
                <a:lnTo>
                  <a:pt x="89036" y="275630"/>
                </a:lnTo>
                <a:lnTo>
                  <a:pt x="132036" y="290461"/>
                </a:lnTo>
                <a:lnTo>
                  <a:pt x="179933" y="295709"/>
                </a:lnTo>
                <a:lnTo>
                  <a:pt x="227830" y="290461"/>
                </a:lnTo>
                <a:lnTo>
                  <a:pt x="270830" y="275630"/>
                </a:lnTo>
                <a:lnTo>
                  <a:pt x="307234" y="252585"/>
                </a:lnTo>
                <a:lnTo>
                  <a:pt x="335341" y="222694"/>
                </a:lnTo>
                <a:lnTo>
                  <a:pt x="353452" y="187328"/>
                </a:lnTo>
                <a:lnTo>
                  <a:pt x="359867" y="147854"/>
                </a:lnTo>
                <a:close/>
              </a:path>
            </a:pathLst>
          </a:custGeom>
          <a:ln w="1552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58099" y="2931371"/>
            <a:ext cx="857250" cy="0"/>
          </a:xfrm>
          <a:custGeom>
            <a:avLst/>
            <a:gdLst/>
            <a:ahLst/>
            <a:cxnLst/>
            <a:rect l="l" t="t" r="r" b="b"/>
            <a:pathLst>
              <a:path w="857250">
                <a:moveTo>
                  <a:pt x="0" y="0"/>
                </a:moveTo>
                <a:lnTo>
                  <a:pt x="856739" y="0"/>
                </a:lnTo>
              </a:path>
            </a:pathLst>
          </a:custGeom>
          <a:ln w="91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04152" y="2889936"/>
            <a:ext cx="125730" cy="83185"/>
          </a:xfrm>
          <a:custGeom>
            <a:avLst/>
            <a:gdLst/>
            <a:ahLst/>
            <a:cxnLst/>
            <a:rect l="l" t="t" r="r" b="b"/>
            <a:pathLst>
              <a:path w="125730" h="83185">
                <a:moveTo>
                  <a:pt x="0" y="83054"/>
                </a:moveTo>
                <a:lnTo>
                  <a:pt x="0" y="0"/>
                </a:lnTo>
                <a:lnTo>
                  <a:pt x="125131" y="41070"/>
                </a:lnTo>
                <a:lnTo>
                  <a:pt x="0" y="830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60996" y="3134716"/>
            <a:ext cx="158919" cy="134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58099" y="3204446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485" y="0"/>
                </a:lnTo>
              </a:path>
            </a:pathLst>
          </a:custGeom>
          <a:ln w="91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43898" y="3162646"/>
            <a:ext cx="124460" cy="83185"/>
          </a:xfrm>
          <a:custGeom>
            <a:avLst/>
            <a:gdLst/>
            <a:ahLst/>
            <a:cxnLst/>
            <a:rect l="l" t="t" r="r" b="b"/>
            <a:pathLst>
              <a:path w="124460" h="83185">
                <a:moveTo>
                  <a:pt x="0" y="83054"/>
                </a:moveTo>
                <a:lnTo>
                  <a:pt x="0" y="0"/>
                </a:lnTo>
                <a:lnTo>
                  <a:pt x="124218" y="41983"/>
                </a:lnTo>
                <a:lnTo>
                  <a:pt x="0" y="830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485914" y="3082626"/>
            <a:ext cx="98107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Calibri" panose="020F0502020204030204"/>
                <a:cs typeface="Calibri" panose="020F0502020204030204"/>
              </a:rPr>
              <a:t>PCIe Uplink</a:t>
            </a:r>
            <a:r>
              <a:rPr sz="12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20" dirty="0">
                <a:latin typeface="Calibri" panose="020F0502020204030204"/>
                <a:cs typeface="Calibri" panose="020F0502020204030204"/>
              </a:rPr>
              <a:t>Led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62651" y="4063647"/>
            <a:ext cx="292735" cy="297815"/>
          </a:xfrm>
          <a:custGeom>
            <a:avLst/>
            <a:gdLst/>
            <a:ahLst/>
            <a:cxnLst/>
            <a:rect l="l" t="t" r="r" b="b"/>
            <a:pathLst>
              <a:path w="292735" h="297814">
                <a:moveTo>
                  <a:pt x="292277" y="148767"/>
                </a:moveTo>
                <a:lnTo>
                  <a:pt x="284795" y="101753"/>
                </a:lnTo>
                <a:lnTo>
                  <a:pt x="263985" y="60916"/>
                </a:lnTo>
                <a:lnTo>
                  <a:pt x="232302" y="28709"/>
                </a:lnTo>
                <a:lnTo>
                  <a:pt x="192201" y="7586"/>
                </a:lnTo>
                <a:lnTo>
                  <a:pt x="146138" y="0"/>
                </a:lnTo>
                <a:lnTo>
                  <a:pt x="100075" y="7586"/>
                </a:lnTo>
                <a:lnTo>
                  <a:pt x="59975" y="28709"/>
                </a:lnTo>
                <a:lnTo>
                  <a:pt x="28292" y="60916"/>
                </a:lnTo>
                <a:lnTo>
                  <a:pt x="7482" y="101753"/>
                </a:lnTo>
                <a:lnTo>
                  <a:pt x="0" y="148767"/>
                </a:lnTo>
                <a:lnTo>
                  <a:pt x="7482" y="195781"/>
                </a:lnTo>
                <a:lnTo>
                  <a:pt x="28292" y="236618"/>
                </a:lnTo>
                <a:lnTo>
                  <a:pt x="59975" y="268825"/>
                </a:lnTo>
                <a:lnTo>
                  <a:pt x="100075" y="289948"/>
                </a:lnTo>
                <a:lnTo>
                  <a:pt x="146138" y="297534"/>
                </a:lnTo>
                <a:lnTo>
                  <a:pt x="192201" y="289948"/>
                </a:lnTo>
                <a:lnTo>
                  <a:pt x="232302" y="268825"/>
                </a:lnTo>
                <a:lnTo>
                  <a:pt x="263985" y="236618"/>
                </a:lnTo>
                <a:lnTo>
                  <a:pt x="284795" y="195781"/>
                </a:lnTo>
                <a:lnTo>
                  <a:pt x="292277" y="148767"/>
                </a:lnTo>
                <a:close/>
              </a:path>
            </a:pathLst>
          </a:custGeom>
          <a:ln w="155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60263" y="4196441"/>
            <a:ext cx="1289050" cy="0"/>
          </a:xfrm>
          <a:custGeom>
            <a:avLst/>
            <a:gdLst/>
            <a:ahLst/>
            <a:cxnLst/>
            <a:rect l="l" t="t" r="r" b="b"/>
            <a:pathLst>
              <a:path w="1289050">
                <a:moveTo>
                  <a:pt x="0" y="0"/>
                </a:moveTo>
                <a:lnTo>
                  <a:pt x="1288763" y="0"/>
                </a:lnTo>
              </a:path>
            </a:pathLst>
          </a:custGeom>
          <a:ln w="91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39253" y="4154915"/>
            <a:ext cx="124460" cy="83185"/>
          </a:xfrm>
          <a:custGeom>
            <a:avLst/>
            <a:gdLst/>
            <a:ahLst/>
            <a:cxnLst/>
            <a:rect l="l" t="t" r="r" b="b"/>
            <a:pathLst>
              <a:path w="124460" h="83185">
                <a:moveTo>
                  <a:pt x="0" y="83054"/>
                </a:moveTo>
                <a:lnTo>
                  <a:pt x="0" y="0"/>
                </a:lnTo>
                <a:lnTo>
                  <a:pt x="124218" y="41983"/>
                </a:lnTo>
                <a:lnTo>
                  <a:pt x="0" y="830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75789" y="4071064"/>
            <a:ext cx="1824989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Calibri" panose="020F0502020204030204"/>
                <a:cs typeface="Calibri" panose="020F0502020204030204"/>
              </a:rPr>
              <a:t>External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Sample</a:t>
            </a:r>
            <a:r>
              <a:rPr sz="12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Clock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 marL="12700"/>
            <a:r>
              <a:rPr sz="950" spc="10" dirty="0">
                <a:latin typeface="Calibri" panose="020F0502020204030204"/>
                <a:cs typeface="Calibri" panose="020F0502020204030204"/>
              </a:rPr>
              <a:t>Input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Voltage: 0.3V </a:t>
            </a:r>
            <a:r>
              <a:rPr sz="950" spc="-5" dirty="0">
                <a:latin typeface="Calibri" panose="020F0502020204030204"/>
                <a:cs typeface="Calibri" panose="020F0502020204030204"/>
              </a:rPr>
              <a:t>to</a:t>
            </a:r>
            <a:r>
              <a:rPr sz="950" spc="95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5V</a:t>
            </a:r>
            <a:endParaRPr sz="950">
              <a:latin typeface="Calibri" panose="020F0502020204030204"/>
              <a:cs typeface="Calibri" panose="020F0502020204030204"/>
            </a:endParaRPr>
          </a:p>
          <a:p>
            <a:pPr marL="12700">
              <a:spcBef>
                <a:spcPts val="60"/>
              </a:spcBef>
            </a:pPr>
            <a:r>
              <a:rPr sz="950" spc="10" dirty="0">
                <a:latin typeface="Calibri" panose="020F0502020204030204"/>
                <a:cs typeface="Calibri" panose="020F0502020204030204"/>
              </a:rPr>
              <a:t>Input </a:t>
            </a:r>
            <a:r>
              <a:rPr sz="950" spc="15" dirty="0">
                <a:latin typeface="Calibri" panose="020F0502020204030204"/>
                <a:cs typeface="Calibri" panose="020F0502020204030204"/>
              </a:rPr>
              <a:t>Frequency: </a:t>
            </a:r>
            <a:r>
              <a:rPr sz="950" spc="10" dirty="0">
                <a:latin typeface="Calibri" panose="020F0502020204030204"/>
                <a:cs typeface="Calibri" panose="020F0502020204030204"/>
              </a:rPr>
              <a:t>1 </a:t>
            </a:r>
            <a:r>
              <a:rPr sz="950" spc="30" dirty="0">
                <a:latin typeface="Calibri" panose="020F0502020204030204"/>
                <a:cs typeface="Calibri" panose="020F0502020204030204"/>
              </a:rPr>
              <a:t>MHz </a:t>
            </a:r>
            <a:r>
              <a:rPr sz="950" spc="-5" dirty="0">
                <a:latin typeface="Calibri" panose="020F0502020204030204"/>
                <a:cs typeface="Calibri" panose="020F0502020204030204"/>
              </a:rPr>
              <a:t>to </a:t>
            </a:r>
            <a:r>
              <a:rPr sz="950" spc="25" dirty="0">
                <a:latin typeface="Calibri" panose="020F0502020204030204"/>
                <a:cs typeface="Calibri" panose="020F0502020204030204"/>
              </a:rPr>
              <a:t>50</a:t>
            </a:r>
            <a:r>
              <a:rPr sz="95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30" dirty="0">
                <a:latin typeface="Calibri" panose="020F0502020204030204"/>
                <a:cs typeface="Calibri" panose="020F0502020204030204"/>
              </a:rPr>
              <a:t>MHz</a:t>
            </a:r>
            <a:endParaRPr sz="9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80536" y="3110897"/>
            <a:ext cx="418465" cy="427355"/>
          </a:xfrm>
          <a:custGeom>
            <a:avLst/>
            <a:gdLst/>
            <a:ahLst/>
            <a:cxnLst/>
            <a:rect l="l" t="t" r="r" b="b"/>
            <a:pathLst>
              <a:path w="418464" h="427354">
                <a:moveTo>
                  <a:pt x="418322" y="213567"/>
                </a:moveTo>
                <a:lnTo>
                  <a:pt x="412823" y="164666"/>
                </a:lnTo>
                <a:lnTo>
                  <a:pt x="397147" y="119739"/>
                </a:lnTo>
                <a:lnTo>
                  <a:pt x="372523" y="80081"/>
                </a:lnTo>
                <a:lnTo>
                  <a:pt x="340183" y="46985"/>
                </a:lnTo>
                <a:lnTo>
                  <a:pt x="301355" y="21744"/>
                </a:lnTo>
                <a:lnTo>
                  <a:pt x="257271" y="5651"/>
                </a:lnTo>
                <a:lnTo>
                  <a:pt x="209161" y="0"/>
                </a:lnTo>
                <a:lnTo>
                  <a:pt x="161338" y="5651"/>
                </a:lnTo>
                <a:lnTo>
                  <a:pt x="117366" y="21744"/>
                </a:lnTo>
                <a:lnTo>
                  <a:pt x="78523" y="46985"/>
                </a:lnTo>
                <a:lnTo>
                  <a:pt x="46086" y="80081"/>
                </a:lnTo>
                <a:lnTo>
                  <a:pt x="21335" y="119739"/>
                </a:lnTo>
                <a:lnTo>
                  <a:pt x="5546" y="164666"/>
                </a:lnTo>
                <a:lnTo>
                  <a:pt x="0" y="213567"/>
                </a:lnTo>
                <a:lnTo>
                  <a:pt x="5546" y="262469"/>
                </a:lnTo>
                <a:lnTo>
                  <a:pt x="21335" y="307395"/>
                </a:lnTo>
                <a:lnTo>
                  <a:pt x="46086" y="347053"/>
                </a:lnTo>
                <a:lnTo>
                  <a:pt x="78523" y="380149"/>
                </a:lnTo>
                <a:lnTo>
                  <a:pt x="117366" y="405391"/>
                </a:lnTo>
                <a:lnTo>
                  <a:pt x="161338" y="421484"/>
                </a:lnTo>
                <a:lnTo>
                  <a:pt x="209161" y="427135"/>
                </a:lnTo>
                <a:lnTo>
                  <a:pt x="257271" y="421484"/>
                </a:lnTo>
                <a:lnTo>
                  <a:pt x="301355" y="405391"/>
                </a:lnTo>
                <a:lnTo>
                  <a:pt x="340183" y="380149"/>
                </a:lnTo>
                <a:lnTo>
                  <a:pt x="372523" y="347053"/>
                </a:lnTo>
                <a:lnTo>
                  <a:pt x="397147" y="307395"/>
                </a:lnTo>
                <a:lnTo>
                  <a:pt x="412823" y="262469"/>
                </a:lnTo>
                <a:lnTo>
                  <a:pt x="418322" y="213567"/>
                </a:lnTo>
                <a:close/>
              </a:path>
            </a:pathLst>
          </a:custGeom>
          <a:ln w="155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97397" y="3303017"/>
            <a:ext cx="125730" cy="83185"/>
          </a:xfrm>
          <a:custGeom>
            <a:avLst/>
            <a:gdLst/>
            <a:ahLst/>
            <a:cxnLst/>
            <a:rect l="l" t="t" r="r" b="b"/>
            <a:pathLst>
              <a:path w="125729" h="83185">
                <a:moveTo>
                  <a:pt x="125131" y="0"/>
                </a:moveTo>
                <a:lnTo>
                  <a:pt x="125131" y="83054"/>
                </a:lnTo>
                <a:lnTo>
                  <a:pt x="0" y="41983"/>
                </a:lnTo>
                <a:lnTo>
                  <a:pt x="125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699051" y="3099082"/>
            <a:ext cx="2868295" cy="4203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spcBef>
                <a:spcPts val="375"/>
              </a:spcBef>
              <a:tabLst>
                <a:tab pos="1409700" algn="l"/>
              </a:tabLst>
            </a:pPr>
            <a:r>
              <a:rPr sz="1200" u="sng" spc="-5" dirty="0"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	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 </a:t>
            </a:r>
            <a:r>
              <a:rPr sz="1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External Trigger</a:t>
            </a:r>
            <a:r>
              <a:rPr sz="1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Input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510030">
              <a:spcBef>
                <a:spcPts val="245"/>
              </a:spcBef>
            </a:pPr>
            <a:r>
              <a:rPr sz="950" spc="20" dirty="0">
                <a:latin typeface="Calibri" panose="020F0502020204030204"/>
                <a:cs typeface="Calibri" panose="020F0502020204030204"/>
              </a:rPr>
              <a:t>RJ45 </a:t>
            </a:r>
            <a:r>
              <a:rPr sz="950" spc="10" dirty="0">
                <a:latin typeface="Calibri" panose="020F0502020204030204"/>
                <a:cs typeface="Calibri" panose="020F0502020204030204"/>
              </a:rPr>
              <a:t>LVDS Input</a:t>
            </a:r>
            <a:r>
              <a:rPr sz="95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950" spc="10" dirty="0">
                <a:latin typeface="Calibri" panose="020F0502020204030204"/>
                <a:cs typeface="Calibri" panose="020F0502020204030204"/>
              </a:rPr>
              <a:t>1</a:t>
            </a:r>
            <a:endParaRPr sz="9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94893" y="2671346"/>
            <a:ext cx="158919" cy="134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60406" y="2741077"/>
            <a:ext cx="1530985" cy="0"/>
          </a:xfrm>
          <a:custGeom>
            <a:avLst/>
            <a:gdLst/>
            <a:ahLst/>
            <a:cxnLst/>
            <a:rect l="l" t="t" r="r" b="b"/>
            <a:pathLst>
              <a:path w="1530984">
                <a:moveTo>
                  <a:pt x="1530805" y="0"/>
                </a:moveTo>
                <a:lnTo>
                  <a:pt x="0" y="0"/>
                </a:lnTo>
              </a:path>
            </a:pathLst>
          </a:custGeom>
          <a:ln w="91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446234" y="2699277"/>
            <a:ext cx="124460" cy="83185"/>
          </a:xfrm>
          <a:custGeom>
            <a:avLst/>
            <a:gdLst/>
            <a:ahLst/>
            <a:cxnLst/>
            <a:rect l="l" t="t" r="r" b="b"/>
            <a:pathLst>
              <a:path w="124460" h="83185">
                <a:moveTo>
                  <a:pt x="124218" y="0"/>
                </a:moveTo>
                <a:lnTo>
                  <a:pt x="124218" y="83054"/>
                </a:lnTo>
                <a:lnTo>
                  <a:pt x="0" y="41983"/>
                </a:lnTo>
                <a:lnTo>
                  <a:pt x="1242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196764" y="2619276"/>
            <a:ext cx="8382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dirty="0">
                <a:latin typeface="Calibri" panose="020F0502020204030204"/>
                <a:cs typeface="Calibri" panose="020F0502020204030204"/>
              </a:rPr>
              <a:t>PCIe Link</a:t>
            </a:r>
            <a:r>
              <a:rPr sz="12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5" dirty="0">
                <a:latin typeface="Calibri" panose="020F0502020204030204"/>
                <a:cs typeface="Calibri" panose="020F0502020204030204"/>
              </a:rPr>
              <a:t>Led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39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0"/>
            <a:ext cx="11644037" cy="1320810"/>
          </a:xfrm>
          <a:prstGeom prst="rect">
            <a:avLst/>
          </a:prstGeom>
        </p:spPr>
        <p:txBody>
          <a:bodyPr vert="horz" wrap="square" lIns="0" tIns="88836" rIns="0" bIns="0" rtlCol="0">
            <a:spAutoFit/>
          </a:bodyPr>
          <a:lstStyle/>
          <a:p>
            <a:pPr marL="70485" algn="ctr">
              <a:spcBef>
                <a:spcPts val="95"/>
              </a:spcBef>
            </a:pPr>
            <a:r>
              <a:rPr sz="4000" spc="-5" dirty="0">
                <a:latin typeface="Arial" panose="020B0604020202020204"/>
                <a:cs typeface="Arial" panose="020B0604020202020204"/>
              </a:rPr>
              <a:t>SIS8300-KU System</a:t>
            </a:r>
            <a:r>
              <a:rPr sz="40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Example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68580" algn="ctr"/>
            <a:r>
              <a:rPr sz="4000" spc="-5" dirty="0">
                <a:latin typeface="Arial" panose="020B0604020202020204"/>
                <a:cs typeface="Arial" panose="020B0604020202020204"/>
              </a:rPr>
              <a:t>40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Channel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Streaming System</a:t>
            </a:r>
            <a:r>
              <a:rPr sz="4000" spc="40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(Rear)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1" y="1501140"/>
            <a:ext cx="6376087" cy="45943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1654" y="190667"/>
            <a:ext cx="610650" cy="5439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7380" y="908303"/>
            <a:ext cx="8397875" cy="0"/>
          </a:xfrm>
          <a:custGeom>
            <a:avLst/>
            <a:gdLst/>
            <a:ahLst/>
            <a:cxnLst/>
            <a:rect l="l" t="t" r="r" b="b"/>
            <a:pathLst>
              <a:path w="8397875">
                <a:moveTo>
                  <a:pt x="0" y="0"/>
                </a:moveTo>
                <a:lnTo>
                  <a:pt x="8397875" y="0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06478" y="188976"/>
            <a:ext cx="601980" cy="538480"/>
          </a:xfrm>
          <a:custGeom>
            <a:avLst/>
            <a:gdLst/>
            <a:ahLst/>
            <a:cxnLst/>
            <a:rect l="l" t="t" r="r" b="b"/>
            <a:pathLst>
              <a:path w="601979" h="538480">
                <a:moveTo>
                  <a:pt x="0" y="0"/>
                </a:moveTo>
                <a:lnTo>
                  <a:pt x="601854" y="0"/>
                </a:lnTo>
                <a:lnTo>
                  <a:pt x="601854" y="537883"/>
                </a:lnTo>
                <a:lnTo>
                  <a:pt x="0" y="537883"/>
                </a:lnTo>
                <a:lnTo>
                  <a:pt x="0" y="0"/>
                </a:lnTo>
                <a:close/>
              </a:path>
            </a:pathLst>
          </a:custGeom>
          <a:solidFill>
            <a:srgbClr val="005B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63492" y="233390"/>
            <a:ext cx="123825" cy="294005"/>
          </a:xfrm>
          <a:custGeom>
            <a:avLst/>
            <a:gdLst/>
            <a:ahLst/>
            <a:cxnLst/>
            <a:rect l="l" t="t" r="r" b="b"/>
            <a:pathLst>
              <a:path w="123825" h="294005">
                <a:moveTo>
                  <a:pt x="49425" y="293615"/>
                </a:moveTo>
                <a:lnTo>
                  <a:pt x="0" y="293615"/>
                </a:lnTo>
                <a:lnTo>
                  <a:pt x="0" y="0"/>
                </a:lnTo>
                <a:lnTo>
                  <a:pt x="96379" y="0"/>
                </a:lnTo>
                <a:lnTo>
                  <a:pt x="98850" y="411"/>
                </a:lnTo>
                <a:lnTo>
                  <a:pt x="122740" y="22617"/>
                </a:lnTo>
                <a:lnTo>
                  <a:pt x="123152" y="24673"/>
                </a:lnTo>
                <a:lnTo>
                  <a:pt x="123564" y="27140"/>
                </a:lnTo>
                <a:lnTo>
                  <a:pt x="123564" y="175182"/>
                </a:lnTo>
                <a:lnTo>
                  <a:pt x="102969" y="199855"/>
                </a:lnTo>
                <a:lnTo>
                  <a:pt x="49425" y="199855"/>
                </a:lnTo>
                <a:lnTo>
                  <a:pt x="49425" y="293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63492" y="233390"/>
            <a:ext cx="123825" cy="294005"/>
          </a:xfrm>
          <a:custGeom>
            <a:avLst/>
            <a:gdLst/>
            <a:ahLst/>
            <a:cxnLst/>
            <a:rect l="l" t="t" r="r" b="b"/>
            <a:pathLst>
              <a:path w="123825" h="294005">
                <a:moveTo>
                  <a:pt x="123563" y="172714"/>
                </a:moveTo>
                <a:lnTo>
                  <a:pt x="123563" y="27140"/>
                </a:lnTo>
                <a:lnTo>
                  <a:pt x="123151" y="24673"/>
                </a:lnTo>
                <a:lnTo>
                  <a:pt x="122739" y="22617"/>
                </a:lnTo>
                <a:lnTo>
                  <a:pt x="122328" y="20150"/>
                </a:lnTo>
                <a:lnTo>
                  <a:pt x="104205" y="2056"/>
                </a:lnTo>
                <a:lnTo>
                  <a:pt x="101734" y="1233"/>
                </a:lnTo>
                <a:lnTo>
                  <a:pt x="98850" y="411"/>
                </a:lnTo>
                <a:lnTo>
                  <a:pt x="96379" y="0"/>
                </a:lnTo>
                <a:lnTo>
                  <a:pt x="0" y="0"/>
                </a:lnTo>
                <a:lnTo>
                  <a:pt x="0" y="293615"/>
                </a:lnTo>
                <a:lnTo>
                  <a:pt x="49425" y="293615"/>
                </a:lnTo>
                <a:lnTo>
                  <a:pt x="49425" y="199855"/>
                </a:lnTo>
                <a:lnTo>
                  <a:pt x="101322" y="199855"/>
                </a:lnTo>
                <a:lnTo>
                  <a:pt x="102969" y="199855"/>
                </a:lnTo>
                <a:lnTo>
                  <a:pt x="104617" y="199444"/>
                </a:lnTo>
                <a:lnTo>
                  <a:pt x="123151" y="177238"/>
                </a:lnTo>
                <a:lnTo>
                  <a:pt x="123563" y="175182"/>
                </a:lnTo>
                <a:lnTo>
                  <a:pt x="123563" y="172714"/>
                </a:lnTo>
                <a:close/>
              </a:path>
            </a:pathLst>
          </a:custGeom>
          <a:ln w="3175">
            <a:solidFill>
              <a:srgbClr val="0062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25478" y="270400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302"/>
                </a:lnTo>
              </a:path>
            </a:pathLst>
          </a:custGeom>
          <a:ln w="25124">
            <a:solidFill>
              <a:srgbClr val="0062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2916" y="270400"/>
            <a:ext cx="25400" cy="128905"/>
          </a:xfrm>
          <a:custGeom>
            <a:avLst/>
            <a:gdLst/>
            <a:ahLst/>
            <a:cxnLst/>
            <a:rect l="l" t="t" r="r" b="b"/>
            <a:pathLst>
              <a:path w="25400" h="128904">
                <a:moveTo>
                  <a:pt x="0" y="128302"/>
                </a:moveTo>
                <a:lnTo>
                  <a:pt x="17298" y="128302"/>
                </a:lnTo>
                <a:lnTo>
                  <a:pt x="19770" y="127891"/>
                </a:lnTo>
                <a:lnTo>
                  <a:pt x="21829" y="126657"/>
                </a:lnTo>
                <a:lnTo>
                  <a:pt x="23065" y="125423"/>
                </a:lnTo>
                <a:lnTo>
                  <a:pt x="23888" y="124190"/>
                </a:lnTo>
                <a:lnTo>
                  <a:pt x="24300" y="122545"/>
                </a:lnTo>
                <a:lnTo>
                  <a:pt x="24712" y="120900"/>
                </a:lnTo>
                <a:lnTo>
                  <a:pt x="25124" y="64151"/>
                </a:lnTo>
                <a:lnTo>
                  <a:pt x="24712" y="7402"/>
                </a:lnTo>
                <a:lnTo>
                  <a:pt x="24712" y="6168"/>
                </a:lnTo>
                <a:lnTo>
                  <a:pt x="23888" y="4523"/>
                </a:lnTo>
                <a:lnTo>
                  <a:pt x="23477" y="3289"/>
                </a:lnTo>
                <a:lnTo>
                  <a:pt x="22241" y="2056"/>
                </a:lnTo>
                <a:lnTo>
                  <a:pt x="21005" y="1233"/>
                </a:lnTo>
                <a:lnTo>
                  <a:pt x="19770" y="411"/>
                </a:lnTo>
                <a:lnTo>
                  <a:pt x="18534" y="0"/>
                </a:lnTo>
                <a:lnTo>
                  <a:pt x="17298" y="0"/>
                </a:lnTo>
                <a:lnTo>
                  <a:pt x="8649" y="0"/>
                </a:lnTo>
                <a:lnTo>
                  <a:pt x="0" y="0"/>
                </a:lnTo>
                <a:lnTo>
                  <a:pt x="0" y="128302"/>
                </a:lnTo>
                <a:close/>
              </a:path>
            </a:pathLst>
          </a:custGeom>
          <a:ln w="3175">
            <a:solidFill>
              <a:srgbClr val="0062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79381" y="233390"/>
            <a:ext cx="0" cy="294005"/>
          </a:xfrm>
          <a:custGeom>
            <a:avLst/>
            <a:gdLst/>
            <a:ahLst/>
            <a:cxnLst/>
            <a:rect l="l" t="t" r="r" b="b"/>
            <a:pathLst>
              <a:path h="294005">
                <a:moveTo>
                  <a:pt x="0" y="0"/>
                </a:moveTo>
                <a:lnTo>
                  <a:pt x="0" y="293615"/>
                </a:lnTo>
              </a:path>
            </a:pathLst>
          </a:custGeom>
          <a:ln w="518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753434" y="233390"/>
            <a:ext cx="52069" cy="294005"/>
          </a:xfrm>
          <a:custGeom>
            <a:avLst/>
            <a:gdLst/>
            <a:ahLst/>
            <a:cxnLst/>
            <a:rect l="l" t="t" r="r" b="b"/>
            <a:pathLst>
              <a:path w="52070" h="294005">
                <a:moveTo>
                  <a:pt x="0" y="0"/>
                </a:moveTo>
                <a:lnTo>
                  <a:pt x="51896" y="0"/>
                </a:lnTo>
                <a:lnTo>
                  <a:pt x="51896" y="293615"/>
                </a:lnTo>
                <a:lnTo>
                  <a:pt x="0" y="29361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2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25101" y="233390"/>
            <a:ext cx="123825" cy="294005"/>
          </a:xfrm>
          <a:custGeom>
            <a:avLst/>
            <a:gdLst/>
            <a:ahLst/>
            <a:cxnLst/>
            <a:rect l="l" t="t" r="r" b="b"/>
            <a:pathLst>
              <a:path w="123825" h="294005">
                <a:moveTo>
                  <a:pt x="49425" y="293615"/>
                </a:moveTo>
                <a:lnTo>
                  <a:pt x="0" y="293615"/>
                </a:lnTo>
                <a:lnTo>
                  <a:pt x="0" y="0"/>
                </a:lnTo>
                <a:lnTo>
                  <a:pt x="96379" y="0"/>
                </a:lnTo>
                <a:lnTo>
                  <a:pt x="99262" y="411"/>
                </a:lnTo>
                <a:lnTo>
                  <a:pt x="120680" y="15626"/>
                </a:lnTo>
                <a:lnTo>
                  <a:pt x="121916" y="17682"/>
                </a:lnTo>
                <a:lnTo>
                  <a:pt x="122739" y="20150"/>
                </a:lnTo>
                <a:lnTo>
                  <a:pt x="123151" y="22617"/>
                </a:lnTo>
                <a:lnTo>
                  <a:pt x="123563" y="24673"/>
                </a:lnTo>
                <a:lnTo>
                  <a:pt x="123563" y="177238"/>
                </a:lnTo>
                <a:lnTo>
                  <a:pt x="123151" y="179294"/>
                </a:lnTo>
                <a:lnTo>
                  <a:pt x="122739" y="181761"/>
                </a:lnTo>
                <a:lnTo>
                  <a:pt x="102969" y="199855"/>
                </a:lnTo>
                <a:lnTo>
                  <a:pt x="49425" y="199855"/>
                </a:lnTo>
                <a:lnTo>
                  <a:pt x="49425" y="293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25101" y="233390"/>
            <a:ext cx="123825" cy="294005"/>
          </a:xfrm>
          <a:custGeom>
            <a:avLst/>
            <a:gdLst/>
            <a:ahLst/>
            <a:cxnLst/>
            <a:rect l="l" t="t" r="r" b="b"/>
            <a:pathLst>
              <a:path w="123825" h="294005">
                <a:moveTo>
                  <a:pt x="123563" y="172714"/>
                </a:moveTo>
                <a:lnTo>
                  <a:pt x="123563" y="27140"/>
                </a:lnTo>
                <a:lnTo>
                  <a:pt x="123563" y="24673"/>
                </a:lnTo>
                <a:lnTo>
                  <a:pt x="123151" y="22617"/>
                </a:lnTo>
                <a:lnTo>
                  <a:pt x="122739" y="20150"/>
                </a:lnTo>
                <a:lnTo>
                  <a:pt x="121916" y="17682"/>
                </a:lnTo>
                <a:lnTo>
                  <a:pt x="120680" y="15626"/>
                </a:lnTo>
                <a:lnTo>
                  <a:pt x="119444" y="13159"/>
                </a:lnTo>
                <a:lnTo>
                  <a:pt x="116149" y="9458"/>
                </a:lnTo>
                <a:lnTo>
                  <a:pt x="112031" y="5757"/>
                </a:lnTo>
                <a:lnTo>
                  <a:pt x="107088" y="2878"/>
                </a:lnTo>
                <a:lnTo>
                  <a:pt x="104617" y="2056"/>
                </a:lnTo>
                <a:lnTo>
                  <a:pt x="102145" y="1233"/>
                </a:lnTo>
                <a:lnTo>
                  <a:pt x="99262" y="411"/>
                </a:lnTo>
                <a:lnTo>
                  <a:pt x="96379" y="0"/>
                </a:lnTo>
                <a:lnTo>
                  <a:pt x="0" y="0"/>
                </a:lnTo>
                <a:lnTo>
                  <a:pt x="0" y="293615"/>
                </a:lnTo>
                <a:lnTo>
                  <a:pt x="49425" y="293615"/>
                </a:lnTo>
                <a:lnTo>
                  <a:pt x="49425" y="199855"/>
                </a:lnTo>
                <a:lnTo>
                  <a:pt x="101322" y="199855"/>
                </a:lnTo>
                <a:lnTo>
                  <a:pt x="102969" y="199855"/>
                </a:lnTo>
                <a:lnTo>
                  <a:pt x="105029" y="199444"/>
                </a:lnTo>
                <a:lnTo>
                  <a:pt x="123151" y="179294"/>
                </a:lnTo>
                <a:lnTo>
                  <a:pt x="123563" y="177238"/>
                </a:lnTo>
                <a:lnTo>
                  <a:pt x="123563" y="175182"/>
                </a:lnTo>
                <a:lnTo>
                  <a:pt x="123563" y="172714"/>
                </a:lnTo>
                <a:close/>
              </a:path>
            </a:pathLst>
          </a:custGeom>
          <a:ln w="3175">
            <a:solidFill>
              <a:srgbClr val="0062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87293" y="270400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302"/>
                </a:lnTo>
              </a:path>
            </a:pathLst>
          </a:custGeom>
          <a:ln w="25536">
            <a:solidFill>
              <a:srgbClr val="0062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874525" y="270400"/>
            <a:ext cx="26034" cy="128905"/>
          </a:xfrm>
          <a:custGeom>
            <a:avLst/>
            <a:gdLst/>
            <a:ahLst/>
            <a:cxnLst/>
            <a:rect l="l" t="t" r="r" b="b"/>
            <a:pathLst>
              <a:path w="26034" h="128904">
                <a:moveTo>
                  <a:pt x="0" y="128302"/>
                </a:moveTo>
                <a:lnTo>
                  <a:pt x="17298" y="128302"/>
                </a:lnTo>
                <a:lnTo>
                  <a:pt x="20182" y="127891"/>
                </a:lnTo>
                <a:lnTo>
                  <a:pt x="21417" y="127480"/>
                </a:lnTo>
                <a:lnTo>
                  <a:pt x="22653" y="126657"/>
                </a:lnTo>
                <a:lnTo>
                  <a:pt x="23888" y="125423"/>
                </a:lnTo>
                <a:lnTo>
                  <a:pt x="24712" y="124190"/>
                </a:lnTo>
                <a:lnTo>
                  <a:pt x="24712" y="122545"/>
                </a:lnTo>
                <a:lnTo>
                  <a:pt x="24712" y="120900"/>
                </a:lnTo>
                <a:lnTo>
                  <a:pt x="25536" y="90880"/>
                </a:lnTo>
                <a:lnTo>
                  <a:pt x="25536" y="64151"/>
                </a:lnTo>
                <a:lnTo>
                  <a:pt x="25536" y="37421"/>
                </a:lnTo>
                <a:lnTo>
                  <a:pt x="24712" y="7402"/>
                </a:lnTo>
                <a:lnTo>
                  <a:pt x="24712" y="6168"/>
                </a:lnTo>
                <a:lnTo>
                  <a:pt x="24712" y="4523"/>
                </a:lnTo>
                <a:lnTo>
                  <a:pt x="23888" y="3289"/>
                </a:lnTo>
                <a:lnTo>
                  <a:pt x="23065" y="2056"/>
                </a:lnTo>
                <a:lnTo>
                  <a:pt x="21829" y="1233"/>
                </a:lnTo>
                <a:lnTo>
                  <a:pt x="20593" y="411"/>
                </a:lnTo>
                <a:lnTo>
                  <a:pt x="18946" y="0"/>
                </a:lnTo>
                <a:lnTo>
                  <a:pt x="17298" y="0"/>
                </a:lnTo>
                <a:lnTo>
                  <a:pt x="9473" y="0"/>
                </a:lnTo>
                <a:lnTo>
                  <a:pt x="0" y="0"/>
                </a:lnTo>
                <a:lnTo>
                  <a:pt x="0" y="128302"/>
                </a:lnTo>
                <a:close/>
              </a:path>
            </a:pathLst>
          </a:custGeom>
          <a:ln w="3175">
            <a:solidFill>
              <a:srgbClr val="0062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61438" y="335915"/>
            <a:ext cx="5864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316CB3"/>
                </a:solidFill>
                <a:latin typeface="Arial Narrow" panose="020B0606020202030204"/>
                <a:cs typeface="Arial Narrow" panose="020B0606020202030204"/>
              </a:rPr>
              <a:t>Fast Langmuir Probes on Wendelstein</a:t>
            </a:r>
            <a:r>
              <a:rPr sz="2800" b="1" spc="-75" dirty="0">
                <a:solidFill>
                  <a:srgbClr val="316CB3"/>
                </a:solidFill>
                <a:latin typeface="Arial Narrow" panose="020B0606020202030204"/>
                <a:cs typeface="Arial Narrow" panose="020B0606020202030204"/>
              </a:rPr>
              <a:t> </a:t>
            </a:r>
            <a:r>
              <a:rPr sz="2800" b="1" spc="-5" dirty="0">
                <a:solidFill>
                  <a:srgbClr val="316CB3"/>
                </a:solidFill>
                <a:latin typeface="Arial Narrow" panose="020B0606020202030204"/>
                <a:cs typeface="Arial Narrow" panose="020B0606020202030204"/>
              </a:rPr>
              <a:t>7-X</a:t>
            </a:r>
            <a:endParaRPr sz="2800">
              <a:latin typeface="Arial Narrow" panose="020B0606020202030204"/>
              <a:cs typeface="Arial Narrow" panose="020B0606020202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1516" y="1114425"/>
            <a:ext cx="778192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Wendelstein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7-X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is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a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nuclear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fusion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experiment in Greifswald, 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Germany at the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Max-Planck-Institute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for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Plasma</a:t>
            </a:r>
            <a:r>
              <a:rPr sz="20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Physics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 indent="-342900">
              <a:spcBef>
                <a:spcPts val="4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 panose="020B0604020202020204"/>
                <a:cs typeface="Arial" panose="020B0604020202020204"/>
              </a:rPr>
              <a:t>Langmuir probes measure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plasma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density and</a:t>
            </a:r>
            <a:r>
              <a:rPr sz="20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temperature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 marR="5157470" indent="-342900">
              <a:spcBef>
                <a:spcPts val="48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 panose="020B0604020202020204"/>
                <a:cs typeface="Arial" panose="020B0604020202020204"/>
              </a:rPr>
              <a:t>Fast probes can 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resolve</a:t>
            </a:r>
            <a:r>
              <a:rPr sz="20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turbulence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 marR="5093970" indent="-342900">
              <a:spcBef>
                <a:spcPts val="4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 panose="020B0604020202020204"/>
                <a:cs typeface="Arial" panose="020B0604020202020204"/>
              </a:rPr>
              <a:t>40 ADC channels  with 16b at 10</a:t>
            </a:r>
            <a:r>
              <a:rPr sz="2000" b="1" spc="-15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MS/s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 indent="-342900">
              <a:spcBef>
                <a:spcPts val="4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Synchronised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with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>
              <a:spcBef>
                <a:spcPts val="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~50 other</a:t>
            </a:r>
            <a:r>
              <a:rPr sz="2000" b="1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systems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 indent="-342900">
              <a:spcBef>
                <a:spcPts val="4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In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operation</a:t>
            </a:r>
            <a:r>
              <a:rPr sz="2000" b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for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4965" marR="5276850">
              <a:spcBef>
                <a:spcPts val="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~500</a:t>
            </a:r>
            <a:r>
              <a:rPr sz="20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experiments 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of up to</a:t>
            </a:r>
            <a:r>
              <a:rPr sz="20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100s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35368" y="2470125"/>
            <a:ext cx="5429274" cy="3740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536700" y="5593715"/>
            <a:ext cx="355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Courtesy </a:t>
            </a:r>
            <a:r>
              <a:rPr spc="-10" dirty="0">
                <a:latin typeface="Arial" panose="020B0604020202020204"/>
                <a:cs typeface="Arial" panose="020B0604020202020204"/>
              </a:rPr>
              <a:t>Lukas </a:t>
            </a:r>
            <a:r>
              <a:rPr spc="-15" dirty="0">
                <a:latin typeface="Arial" panose="020B0604020202020204"/>
                <a:cs typeface="Arial" panose="020B0604020202020204"/>
              </a:rPr>
              <a:t>Rudischauser,</a:t>
            </a:r>
            <a:r>
              <a:rPr spc="1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IPP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23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3726" y="343471"/>
            <a:ext cx="6743065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spcBef>
                <a:spcPts val="95"/>
              </a:spcBef>
            </a:pPr>
            <a:r>
              <a:rPr sz="4000" spc="-5" dirty="0">
                <a:latin typeface="Arial" panose="020B0604020202020204"/>
                <a:cs typeface="Arial" panose="020B0604020202020204"/>
              </a:rPr>
              <a:t>SIS8300-x/DWC8VM1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12065" marR="5080" algn="ctr"/>
            <a:r>
              <a:rPr sz="4000" spc="-5" dirty="0">
                <a:latin typeface="Arial" panose="020B0604020202020204"/>
                <a:cs typeface="Arial" panose="020B0604020202020204"/>
              </a:rPr>
              <a:t>as single </a:t>
            </a:r>
            <a:r>
              <a:rPr sz="4000" dirty="0">
                <a:latin typeface="Arial" panose="020B0604020202020204"/>
                <a:cs typeface="Arial" panose="020B0604020202020204"/>
              </a:rPr>
              <a:t>cavity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LLRF</a:t>
            </a:r>
            <a:r>
              <a:rPr sz="4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solution  covering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350 MHz </a:t>
            </a:r>
            <a:r>
              <a:rPr sz="4000" dirty="0">
                <a:latin typeface="Arial" panose="020B0604020202020204"/>
                <a:cs typeface="Arial" panose="020B0604020202020204"/>
              </a:rPr>
              <a:t>to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6</a:t>
            </a:r>
            <a:r>
              <a:rPr sz="4000" spc="30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GHz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8717" y="2404275"/>
            <a:ext cx="8317991" cy="34676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57401" y="6066511"/>
            <a:ext cx="77952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Current </a:t>
            </a:r>
            <a:r>
              <a:rPr spc="-10" dirty="0">
                <a:latin typeface="Arial" panose="020B0604020202020204"/>
                <a:cs typeface="Arial" panose="020B0604020202020204"/>
              </a:rPr>
              <a:t>combination: SIS8300-KU </a:t>
            </a:r>
            <a:r>
              <a:rPr spc="-5" dirty="0">
                <a:latin typeface="Arial" panose="020B0604020202020204"/>
                <a:cs typeface="Arial" panose="020B0604020202020204"/>
              </a:rPr>
              <a:t>Kintex Ultrascale Digitizer </a:t>
            </a:r>
            <a:r>
              <a:rPr spc="-10" dirty="0">
                <a:latin typeface="Arial" panose="020B0604020202020204"/>
                <a:cs typeface="Arial" panose="020B0604020202020204"/>
              </a:rPr>
              <a:t>and</a:t>
            </a:r>
            <a:r>
              <a:rPr spc="16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DWC8VM1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726" y="106934"/>
            <a:ext cx="7080250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spcBef>
                <a:spcPts val="95"/>
              </a:spcBef>
            </a:pPr>
            <a:r>
              <a:rPr sz="4000" spc="-10" dirty="0">
                <a:latin typeface="Arial" panose="020B0604020202020204"/>
                <a:cs typeface="Arial" panose="020B0604020202020204"/>
              </a:rPr>
              <a:t>DWC8VM1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12700" marR="5080" indent="592455"/>
            <a:r>
              <a:rPr sz="4000" spc="-5" dirty="0">
                <a:latin typeface="Arial" panose="020B0604020202020204"/>
                <a:cs typeface="Arial" panose="020B0604020202020204"/>
              </a:rPr>
              <a:t>8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Channel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Downconverter 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One Channel</a:t>
            </a:r>
            <a:r>
              <a:rPr sz="4000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Vectormodulator*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2341" y="5419556"/>
            <a:ext cx="3454400" cy="42832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spcBef>
                <a:spcPts val="1180"/>
              </a:spcBef>
            </a:pPr>
            <a:r>
              <a:rPr spc="-10" dirty="0">
                <a:latin typeface="Arial" panose="020B0604020202020204"/>
                <a:cs typeface="Arial" panose="020B0604020202020204"/>
              </a:rPr>
              <a:t>*under </a:t>
            </a:r>
            <a:r>
              <a:rPr spc="-5" dirty="0">
                <a:latin typeface="Arial" panose="020B0604020202020204"/>
                <a:cs typeface="Arial" panose="020B0604020202020204"/>
              </a:rPr>
              <a:t>license from</a:t>
            </a:r>
            <a:r>
              <a:rPr spc="2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DESY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2342" y="3416301"/>
            <a:ext cx="3809747" cy="14503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69617" y="1875381"/>
            <a:ext cx="3824642" cy="4532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组合 7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9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147" y="482918"/>
            <a:ext cx="55238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5" dirty="0">
                <a:latin typeface="Arial" panose="020B0604020202020204"/>
                <a:cs typeface="Arial" panose="020B0604020202020204"/>
              </a:rPr>
              <a:t>DWC8VM1</a:t>
            </a:r>
            <a:r>
              <a:rPr sz="4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5" dirty="0">
                <a:latin typeface="Arial" panose="020B0604020202020204"/>
                <a:cs typeface="Arial" panose="020B0604020202020204"/>
              </a:rPr>
              <a:t>Properties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1530034"/>
            <a:ext cx="6325870" cy="459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MTCA.4 </a:t>
            </a:r>
            <a:r>
              <a:rPr sz="2000" dirty="0">
                <a:latin typeface="Arial" panose="020B0604020202020204"/>
                <a:cs typeface="Arial" panose="020B0604020202020204"/>
              </a:rPr>
              <a:t>RTM</a:t>
            </a:r>
            <a:r>
              <a:rPr sz="2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Implementation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8 Channels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Downconverter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350 MHz - 6 GHz (3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different</a:t>
            </a:r>
            <a:r>
              <a:rPr sz="20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types)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8 Channel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FBM Multi </a:t>
            </a:r>
            <a:r>
              <a:rPr sz="2000" dirty="0">
                <a:latin typeface="Arial" panose="020B0604020202020204"/>
                <a:cs typeface="Arial" panose="020B0604020202020204"/>
              </a:rPr>
              <a:t>Coax. Connector (CH1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to</a:t>
            </a:r>
            <a:r>
              <a:rPr sz="20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CH8)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2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Auxilliary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Channels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One Channel Vector</a:t>
            </a:r>
            <a:r>
              <a:rPr sz="2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Modulator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VM Output 50 MHz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to </a:t>
            </a:r>
            <a:r>
              <a:rPr sz="2000" dirty="0">
                <a:latin typeface="Arial" panose="020B0604020202020204"/>
                <a:cs typeface="Arial" panose="020B0604020202020204"/>
              </a:rPr>
              <a:t>6</a:t>
            </a:r>
            <a:r>
              <a:rPr sz="20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GHz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 panose="020B0604020202020204"/>
                <a:cs typeface="Arial" panose="020B0604020202020204"/>
              </a:rPr>
              <a:t>SMA </a:t>
            </a:r>
            <a:r>
              <a:rPr sz="2000" dirty="0">
                <a:latin typeface="Arial" panose="020B0604020202020204"/>
                <a:cs typeface="Arial" panose="020B0604020202020204"/>
              </a:rPr>
              <a:t>Vector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Modulator</a:t>
            </a:r>
            <a:r>
              <a:rPr sz="2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Output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Various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Intermediate</a:t>
            </a:r>
            <a:r>
              <a:rPr sz="2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Frequencies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Switchable Front End</a:t>
            </a:r>
            <a:r>
              <a:rPr sz="2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Attenuators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LO Clock From Front Panel or RF</a:t>
            </a:r>
            <a:r>
              <a:rPr sz="20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Backplane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LO Power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Level</a:t>
            </a:r>
            <a:r>
              <a:rPr sz="2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Monitor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Interlock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Scheme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I2C</a:t>
            </a:r>
            <a:r>
              <a:rPr sz="2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Support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Zone 3 Class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A1.1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compatible</a:t>
            </a:r>
            <a:endParaRPr sz="20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5595" y="199897"/>
            <a:ext cx="62014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sz="3600" dirty="0">
                <a:latin typeface="Arial" panose="020B0604020202020204"/>
                <a:cs typeface="Arial" panose="020B0604020202020204"/>
              </a:rPr>
              <a:t>DS8VM1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065" marR="5080" indent="1270" algn="ctr"/>
            <a:r>
              <a:rPr sz="3600" dirty="0">
                <a:latin typeface="Arial" panose="020B0604020202020204"/>
                <a:cs typeface="Arial" panose="020B0604020202020204"/>
              </a:rPr>
              <a:t>8 Channel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Direct Sampling  One </a:t>
            </a:r>
            <a:r>
              <a:rPr sz="3600" dirty="0">
                <a:latin typeface="Arial" panose="020B0604020202020204"/>
                <a:cs typeface="Arial" panose="020B0604020202020204"/>
              </a:rPr>
              <a:t>channel</a:t>
            </a:r>
            <a:r>
              <a:rPr sz="36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vectormodulator*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362" y="5771451"/>
            <a:ext cx="2679065" cy="377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pc="-10" dirty="0">
                <a:latin typeface="Arial" panose="020B0604020202020204"/>
                <a:cs typeface="Arial" panose="020B0604020202020204"/>
              </a:rPr>
              <a:t>*under </a:t>
            </a:r>
            <a:r>
              <a:rPr spc="-5" dirty="0">
                <a:latin typeface="Arial" panose="020B0604020202020204"/>
                <a:cs typeface="Arial" panose="020B0604020202020204"/>
              </a:rPr>
              <a:t>license from DESY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3310" y="2145657"/>
            <a:ext cx="2394681" cy="43977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53565" y="2951036"/>
            <a:ext cx="5462270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5"/>
              </a:spcBef>
            </a:pPr>
            <a:r>
              <a:rPr sz="3200" spc="-5" dirty="0">
                <a:latin typeface="Arial" panose="020B0604020202020204"/>
                <a:cs typeface="Arial" panose="020B0604020202020204"/>
              </a:rPr>
              <a:t>SIS8300-x/DS8VM1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 marR="5080"/>
            <a:r>
              <a:rPr sz="3200" spc="-5" dirty="0">
                <a:latin typeface="Arial" panose="020B0604020202020204"/>
                <a:cs typeface="Arial" panose="020B0604020202020204"/>
              </a:rPr>
              <a:t>as single </a:t>
            </a:r>
            <a:r>
              <a:rPr sz="3200" dirty="0">
                <a:latin typeface="Arial" panose="020B0604020202020204"/>
                <a:cs typeface="Arial" panose="020B0604020202020204"/>
              </a:rPr>
              <a:t>cavity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LLRF solution  covering </a:t>
            </a:r>
            <a:r>
              <a:rPr sz="3200" dirty="0">
                <a:latin typeface="Arial" panose="020B0604020202020204"/>
                <a:cs typeface="Arial" panose="020B0604020202020204"/>
              </a:rPr>
              <a:t>5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MHz to 700 MHz  Undersampling in some</a:t>
            </a:r>
            <a:r>
              <a:rPr sz="32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cases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9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2482" y="1887474"/>
            <a:ext cx="5812535" cy="33726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7981" y="133351"/>
            <a:ext cx="1164403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7385" marR="5080" indent="-1769110">
              <a:spcBef>
                <a:spcPts val="100"/>
              </a:spcBef>
            </a:pPr>
            <a:r>
              <a:rPr sz="4400" dirty="0">
                <a:latin typeface="Arial" panose="020B0604020202020204"/>
                <a:cs typeface="Arial" panose="020B0604020202020204"/>
              </a:rPr>
              <a:t>DS8VM1 </a:t>
            </a:r>
            <a:r>
              <a:rPr sz="4400" spc="-5" dirty="0">
                <a:latin typeface="Arial" panose="020B0604020202020204"/>
                <a:cs typeface="Arial" panose="020B0604020202020204"/>
              </a:rPr>
              <a:t>GSI 108 </a:t>
            </a:r>
            <a:r>
              <a:rPr sz="4400" dirty="0">
                <a:latin typeface="Arial" panose="020B0604020202020204"/>
                <a:cs typeface="Arial" panose="020B0604020202020204"/>
              </a:rPr>
              <a:t>MHz Input Filter  </a:t>
            </a:r>
            <a:r>
              <a:rPr sz="4400" spc="-5" dirty="0">
                <a:latin typeface="Arial" panose="020B0604020202020204"/>
                <a:cs typeface="Arial" panose="020B0604020202020204"/>
              </a:rPr>
              <a:t>and </a:t>
            </a:r>
            <a:r>
              <a:rPr sz="4400" dirty="0">
                <a:latin typeface="Arial" panose="020B0604020202020204"/>
                <a:cs typeface="Arial" panose="020B0604020202020204"/>
              </a:rPr>
              <a:t>Input Response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9685" y="1666561"/>
            <a:ext cx="5326379" cy="173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49486" y="5653715"/>
            <a:ext cx="7693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Jens Zappai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et. al. </a:t>
            </a:r>
            <a:r>
              <a:rPr sz="2000" dirty="0">
                <a:latin typeface="Arial" panose="020B0604020202020204"/>
                <a:cs typeface="Arial" panose="020B0604020202020204"/>
              </a:rPr>
              <a:t>LLRF2017</a:t>
            </a:r>
            <a:r>
              <a:rPr sz="2000" spc="-110" dirty="0">
                <a:latin typeface="Arial" panose="020B0604020202020204"/>
                <a:cs typeface="Arial" panose="020B0604020202020204"/>
              </a:rPr>
              <a:t> </a:t>
            </a:r>
            <a:endParaRPr sz="20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9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8448" y="282830"/>
            <a:ext cx="1475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Outline</a:t>
            </a:r>
            <a:endParaRPr sz="3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2491" y="1141475"/>
            <a:ext cx="8062595" cy="5198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cs typeface="Arial" panose="020B0604020202020204"/>
              </a:rPr>
              <a:t>Digitizers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 marR="5080"/>
            <a:r>
              <a:rPr sz="2800" spc="-5" dirty="0">
                <a:latin typeface="Arial" panose="020B0604020202020204"/>
                <a:cs typeface="Arial" panose="020B0604020202020204"/>
              </a:rPr>
              <a:t>Mid Speed High Resolution </a:t>
            </a:r>
            <a:r>
              <a:rPr sz="2800" dirty="0">
                <a:latin typeface="Arial" panose="020B0604020202020204"/>
                <a:cs typeface="Arial" panose="020B0604020202020204"/>
              </a:rPr>
              <a:t>(125/250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MSPS </a:t>
            </a:r>
            <a:r>
              <a:rPr sz="2800" dirty="0">
                <a:latin typeface="Arial" panose="020B0604020202020204"/>
                <a:cs typeface="Arial" panose="020B0604020202020204"/>
              </a:rPr>
              <a:t>16-bit)  </a:t>
            </a:r>
            <a:r>
              <a:rPr sz="28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Data</a:t>
            </a:r>
            <a:r>
              <a:rPr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Streaming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 marR="7172325"/>
            <a:r>
              <a:rPr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LL</a:t>
            </a:r>
            <a:r>
              <a:rPr sz="2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8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F  </a:t>
            </a:r>
            <a:r>
              <a:rPr sz="28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BPM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 marR="659765">
              <a:spcBef>
                <a:spcPts val="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High Speed High Resolution </a:t>
            </a:r>
            <a:r>
              <a:rPr sz="2800" dirty="0">
                <a:latin typeface="Arial" panose="020B0604020202020204"/>
                <a:cs typeface="Arial" panose="020B0604020202020204"/>
              </a:rPr>
              <a:t>(2.5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GSPS </a:t>
            </a:r>
            <a:r>
              <a:rPr sz="2800" dirty="0">
                <a:latin typeface="Arial" panose="020B0604020202020204"/>
                <a:cs typeface="Arial" panose="020B0604020202020204"/>
              </a:rPr>
              <a:t>14-bit)  </a:t>
            </a:r>
            <a:r>
              <a:rPr sz="28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FCT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/>
            <a:r>
              <a:rPr sz="28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Picoammeter Spin </a:t>
            </a:r>
            <a:r>
              <a:rPr sz="28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off </a:t>
            </a:r>
            <a:r>
              <a:rPr sz="28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(1MSPS</a:t>
            </a:r>
            <a:r>
              <a:rPr sz="2800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20-bit)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25"/>
              </a:spcBef>
            </a:pPr>
            <a:endParaRPr sz="2900" dirty="0">
              <a:latin typeface="Times New Roman" panose="02020603050405020304"/>
              <a:cs typeface="Times New Roman" panose="02020603050405020304"/>
            </a:endParaRPr>
          </a:p>
          <a:p>
            <a:pPr marL="12700" marR="6104255"/>
            <a:r>
              <a:rPr sz="2800" spc="-5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cs typeface="Arial" panose="020B0604020202020204"/>
              </a:rPr>
              <a:t>Digital I/O </a:t>
            </a:r>
            <a:r>
              <a:rPr sz="2800" spc="-5" dirty="0">
                <a:solidFill>
                  <a:srgbClr val="FF33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SIS8864</a:t>
            </a:r>
            <a:r>
              <a:rPr sz="2800" spc="-7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I/O</a:t>
            </a:r>
            <a:endParaRPr sz="2800" dirty="0">
              <a:latin typeface="Arial" panose="020B0604020202020204"/>
              <a:cs typeface="Arial" panose="020B0604020202020204"/>
            </a:endParaRPr>
          </a:p>
          <a:p>
            <a:pPr marL="12700"/>
            <a:r>
              <a:rPr sz="2800" spc="-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SIS8800 Multi Purpose</a:t>
            </a:r>
            <a:r>
              <a:rPr sz="2800" spc="3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Scaler</a:t>
            </a:r>
            <a:endParaRPr sz="28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5822" y="262256"/>
            <a:ext cx="68986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spc="-5" dirty="0">
                <a:latin typeface="Arial" panose="020B0604020202020204"/>
                <a:cs typeface="Arial" panose="020B0604020202020204"/>
              </a:rPr>
              <a:t>SIS8300-x </a:t>
            </a:r>
            <a:r>
              <a:rPr sz="4400" dirty="0">
                <a:latin typeface="Arial" panose="020B0604020202020204"/>
                <a:cs typeface="Arial" panose="020B0604020202020204"/>
              </a:rPr>
              <a:t>BPM</a:t>
            </a:r>
            <a:r>
              <a:rPr sz="4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4400" dirty="0">
                <a:latin typeface="Arial" panose="020B0604020202020204"/>
                <a:cs typeface="Arial" panose="020B0604020202020204"/>
              </a:rPr>
              <a:t>Application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1" y="1008380"/>
            <a:ext cx="7338059" cy="52920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</a:pPr>
            <a:r>
              <a:rPr sz="32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PAL</a:t>
            </a:r>
            <a:r>
              <a:rPr sz="3200" spc="-1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FEL</a:t>
            </a:r>
            <a:endParaRPr sz="3200" dirty="0">
              <a:latin typeface="Arial" panose="020B0604020202020204"/>
              <a:cs typeface="Arial" panose="020B0604020202020204"/>
            </a:endParaRPr>
          </a:p>
          <a:p>
            <a:pPr marL="12700">
              <a:spcBef>
                <a:spcPts val="765"/>
              </a:spcBef>
            </a:pPr>
            <a:r>
              <a:rPr sz="3200" spc="-5" dirty="0">
                <a:latin typeface="Arial" panose="020B0604020202020204"/>
                <a:cs typeface="Arial" panose="020B0604020202020204"/>
              </a:rPr>
              <a:t>144 Stripline BPMs SIS8300</a:t>
            </a:r>
            <a:r>
              <a:rPr sz="3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V2</a:t>
            </a:r>
            <a:endParaRPr sz="3200" dirty="0">
              <a:latin typeface="Arial" panose="020B0604020202020204"/>
              <a:cs typeface="Arial" panose="020B0604020202020204"/>
            </a:endParaRPr>
          </a:p>
          <a:p>
            <a:pPr marL="12700" marR="641985">
              <a:lnSpc>
                <a:spcPct val="120000"/>
              </a:lnSpc>
            </a:pPr>
            <a:r>
              <a:rPr sz="3200" spc="-5" dirty="0">
                <a:latin typeface="Arial" panose="020B0604020202020204"/>
                <a:cs typeface="Arial" panose="020B0604020202020204"/>
              </a:rPr>
              <a:t>in </a:t>
            </a:r>
            <a:r>
              <a:rPr sz="3200" dirty="0">
                <a:latin typeface="Arial" panose="020B0604020202020204"/>
                <a:cs typeface="Arial" panose="020B0604020202020204"/>
              </a:rPr>
              <a:t>8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channel 250 MSPS</a:t>
            </a:r>
            <a:r>
              <a:rPr sz="32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configuration  </a:t>
            </a:r>
            <a:r>
              <a:rPr sz="3200" dirty="0">
                <a:latin typeface="Arial" panose="020B0604020202020204"/>
                <a:cs typeface="Arial" panose="020B0604020202020204"/>
              </a:rPr>
              <a:t>SLAC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latin typeface="Arial" panose="020B0604020202020204"/>
                <a:cs typeface="Arial" panose="020B0604020202020204"/>
              </a:rPr>
              <a:t>RTM</a:t>
            </a:r>
            <a:endParaRPr sz="32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20000"/>
              </a:lnSpc>
            </a:pPr>
            <a:r>
              <a:rPr sz="3200" spc="-5" dirty="0">
                <a:latin typeface="Arial" panose="020B0604020202020204"/>
                <a:cs typeface="Arial" panose="020B0604020202020204"/>
              </a:rPr>
              <a:t>56 Cavity BPMs SIS8300-L2/SLAC </a:t>
            </a:r>
            <a:r>
              <a:rPr sz="3200" dirty="0">
                <a:latin typeface="Arial" panose="020B0604020202020204"/>
                <a:cs typeface="Arial" panose="020B0604020202020204"/>
              </a:rPr>
              <a:t>RTM </a:t>
            </a:r>
            <a:r>
              <a:rPr sz="32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DESY</a:t>
            </a:r>
            <a:r>
              <a:rPr sz="3200" spc="-1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FLASH</a:t>
            </a:r>
            <a:endParaRPr sz="3200" dirty="0">
              <a:latin typeface="Arial" panose="020B0604020202020204"/>
              <a:cs typeface="Arial" panose="020B0604020202020204"/>
            </a:endParaRPr>
          </a:p>
          <a:p>
            <a:pPr marL="12700" marR="751840">
              <a:lnSpc>
                <a:spcPct val="120000"/>
              </a:lnSpc>
            </a:pPr>
            <a:r>
              <a:rPr sz="3200" spc="-5" dirty="0">
                <a:latin typeface="Arial" panose="020B0604020202020204"/>
                <a:cs typeface="Arial" panose="020B0604020202020204"/>
              </a:rPr>
              <a:t>SIS8300-L2/DESY Interleaving</a:t>
            </a:r>
            <a:r>
              <a:rPr sz="32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latin typeface="Arial" panose="020B0604020202020204"/>
                <a:cs typeface="Arial" panose="020B0604020202020204"/>
              </a:rPr>
              <a:t>RTM  </a:t>
            </a:r>
            <a:r>
              <a:rPr sz="32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ESS</a:t>
            </a:r>
            <a:endParaRPr sz="3200" dirty="0">
              <a:latin typeface="Arial" panose="020B0604020202020204"/>
              <a:cs typeface="Arial" panose="020B0604020202020204"/>
            </a:endParaRPr>
          </a:p>
          <a:p>
            <a:pPr marL="12700">
              <a:spcBef>
                <a:spcPts val="770"/>
              </a:spcBef>
            </a:pPr>
            <a:r>
              <a:rPr sz="3200" spc="-5" dirty="0">
                <a:latin typeface="Arial" panose="020B0604020202020204"/>
                <a:cs typeface="Arial" panose="020B0604020202020204"/>
              </a:rPr>
              <a:t>SIS8300-KU/DWC10LF</a:t>
            </a:r>
            <a:endParaRPr sz="32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4086" y="178202"/>
            <a:ext cx="6396122" cy="61754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组合 4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6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0"/>
            <a:ext cx="1164403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0" marR="5080" indent="-81280">
              <a:spcBef>
                <a:spcPts val="10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SIS8325 </a:t>
            </a:r>
            <a:r>
              <a:rPr sz="3600" dirty="0">
                <a:latin typeface="Arial" panose="020B0604020202020204"/>
                <a:cs typeface="Arial" panose="020B0604020202020204"/>
              </a:rPr>
              <a:t>250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MSPS </a:t>
            </a:r>
            <a:r>
              <a:rPr sz="3600" dirty="0">
                <a:latin typeface="Arial" panose="020B0604020202020204"/>
                <a:cs typeface="Arial" panose="020B0604020202020204"/>
              </a:rPr>
              <a:t>16-bit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Digitizer  (Helmholtz </a:t>
            </a:r>
            <a:r>
              <a:rPr sz="3600" spc="-30" dirty="0">
                <a:latin typeface="Arial" panose="020B0604020202020204"/>
                <a:cs typeface="Arial" panose="020B0604020202020204"/>
              </a:rPr>
              <a:t>Validation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fund</a:t>
            </a:r>
            <a:r>
              <a:rPr sz="36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project)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28691" y="1259102"/>
            <a:ext cx="3656545" cy="49859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28801" y="1259102"/>
            <a:ext cx="4600575" cy="5142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indent="-111760">
              <a:spcBef>
                <a:spcPts val="95"/>
              </a:spcBef>
              <a:buSzPct val="94000"/>
              <a:buChar char="•"/>
              <a:tabLst>
                <a:tab pos="124460" algn="l"/>
              </a:tabLst>
            </a:pPr>
            <a:r>
              <a:rPr sz="1600" spc="-15" dirty="0">
                <a:latin typeface="Verdana" panose="020B0604030504040204"/>
                <a:cs typeface="Verdana" panose="020B0604030504040204"/>
              </a:rPr>
              <a:t>MTCA.4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3825" indent="-111760">
              <a:buSzPct val="94000"/>
              <a:buChar char="•"/>
              <a:tabLst>
                <a:tab pos="124460" algn="l"/>
              </a:tabLst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4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lane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PCI Express</a:t>
            </a:r>
            <a:r>
              <a:rPr sz="1600" spc="5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Connectivity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3825" indent="-111760">
              <a:buSzPct val="94000"/>
              <a:buChar char="•"/>
              <a:tabLst>
                <a:tab pos="124460" algn="l"/>
              </a:tabLst>
            </a:pPr>
            <a:r>
              <a:rPr sz="1600" dirty="0">
                <a:latin typeface="Verdana" panose="020B0604030504040204"/>
                <a:cs typeface="Verdana" panose="020B0604030504040204"/>
              </a:rPr>
              <a:t>10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Channels </a:t>
            </a:r>
            <a:r>
              <a:rPr sz="1600" dirty="0">
                <a:latin typeface="Verdana" panose="020B0604030504040204"/>
                <a:cs typeface="Verdana" panose="020B0604030504040204"/>
              </a:rPr>
              <a:t>250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MS/s 16-bit</a:t>
            </a:r>
            <a:r>
              <a:rPr sz="1600" spc="1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ADC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700" marR="5080">
              <a:buSzPct val="94000"/>
              <a:buChar char="•"/>
              <a:tabLst>
                <a:tab pos="124460" algn="l"/>
              </a:tabLst>
            </a:pPr>
            <a:r>
              <a:rPr sz="1600" dirty="0">
                <a:latin typeface="Verdana" panose="020B0604030504040204"/>
                <a:cs typeface="Verdana" panose="020B0604030504040204"/>
              </a:rPr>
              <a:t>10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MS/s to </a:t>
            </a:r>
            <a:r>
              <a:rPr sz="1600" dirty="0">
                <a:latin typeface="Verdana" panose="020B0604030504040204"/>
                <a:cs typeface="Verdana" panose="020B0604030504040204"/>
              </a:rPr>
              <a:t>250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MS/s </a:t>
            </a:r>
            <a:r>
              <a:rPr sz="1600" spc="-20" dirty="0">
                <a:latin typeface="Verdana" panose="020B0604030504040204"/>
                <a:cs typeface="Verdana" panose="020B0604030504040204"/>
              </a:rPr>
              <a:t>Per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Channel Sampling 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Speed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3825" indent="-111760">
              <a:buSzPct val="94000"/>
              <a:buChar char="•"/>
              <a:tabLst>
                <a:tab pos="124460" algn="l"/>
              </a:tabLst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AC and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DC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Input</a:t>
            </a:r>
            <a:r>
              <a:rPr sz="1600" spc="2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Stage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700" marR="224790">
              <a:buSzPct val="94000"/>
              <a:buChar char="•"/>
              <a:tabLst>
                <a:tab pos="124460" algn="l"/>
              </a:tabLst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Internal,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Front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Panel, </a:t>
            </a:r>
            <a:r>
              <a:rPr sz="1600" spc="-25" dirty="0">
                <a:latin typeface="Verdana" panose="020B0604030504040204"/>
                <a:cs typeface="Verdana" panose="020B0604030504040204"/>
              </a:rPr>
              <a:t>RTM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and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Backplane  Clock</a:t>
            </a:r>
            <a:r>
              <a:rPr sz="1600" spc="1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Sources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700" marR="909320">
              <a:buSzPct val="94000"/>
              <a:buChar char="•"/>
              <a:tabLst>
                <a:tab pos="124460" algn="l"/>
              </a:tabLst>
            </a:pPr>
            <a:r>
              <a:rPr sz="1600" spc="-60" dirty="0">
                <a:latin typeface="Verdana" panose="020B0604030504040204"/>
                <a:cs typeface="Verdana" panose="020B0604030504040204"/>
              </a:rPr>
              <a:t>Two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16-bit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DACs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for </a:t>
            </a:r>
            <a:r>
              <a:rPr sz="1600" spc="-25" dirty="0">
                <a:latin typeface="Verdana" panose="020B0604030504040204"/>
                <a:cs typeface="Verdana" panose="020B0604030504040204"/>
              </a:rPr>
              <a:t>Fast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Feedback  Implementation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3825" indent="-111760">
              <a:buSzPct val="94000"/>
              <a:buChar char="•"/>
              <a:tabLst>
                <a:tab pos="124460" algn="l"/>
              </a:tabLst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High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Precision Clock Distribution</a:t>
            </a:r>
            <a:r>
              <a:rPr sz="1600" spc="17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Circuitry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700" marR="636270">
              <a:buSzPct val="94000"/>
              <a:buChar char="•"/>
              <a:tabLst>
                <a:tab pos="124460" algn="l"/>
              </a:tabLst>
            </a:pPr>
            <a:r>
              <a:rPr sz="1600" spc="-10" dirty="0">
                <a:latin typeface="Verdana" panose="020B0604030504040204"/>
                <a:cs typeface="Verdana" panose="020B0604030504040204"/>
              </a:rPr>
              <a:t>Programmable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Delay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of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Dual Channel  Digitizer</a:t>
            </a:r>
            <a:r>
              <a:rPr sz="1600" spc="3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Groups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700" marR="886460">
              <a:buSzPct val="94000"/>
              <a:buChar char="•"/>
              <a:tabLst>
                <a:tab pos="124460" algn="l"/>
              </a:tabLst>
            </a:pPr>
            <a:r>
              <a:rPr sz="1600" spc="-10" dirty="0">
                <a:latin typeface="Verdana" panose="020B0604030504040204"/>
                <a:cs typeface="Verdana" panose="020B0604030504040204"/>
              </a:rPr>
              <a:t>Gigabit Link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Port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Implemenation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to  Backplane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700" marR="5080">
              <a:buSzPct val="94000"/>
              <a:buChar char="•"/>
              <a:tabLst>
                <a:tab pos="124460" algn="l"/>
              </a:tabLst>
            </a:pPr>
            <a:r>
              <a:rPr sz="1600" spc="-45" dirty="0">
                <a:latin typeface="Verdana" panose="020B0604030504040204"/>
                <a:cs typeface="Verdana" panose="020B0604030504040204"/>
              </a:rPr>
              <a:t>Twin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SFP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Card Cage for High Speed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System 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Interconnects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3825" indent="-111760">
              <a:buSzPct val="94000"/>
              <a:buChar char="•"/>
              <a:tabLst>
                <a:tab pos="124460" algn="l"/>
              </a:tabLst>
            </a:pPr>
            <a:r>
              <a:rPr sz="1600" spc="-10" dirty="0">
                <a:latin typeface="Verdana" panose="020B0604030504040204"/>
                <a:cs typeface="Verdana" panose="020B0604030504040204"/>
              </a:rPr>
              <a:t>Virtex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6</a:t>
            </a:r>
            <a:r>
              <a:rPr sz="1600" spc="2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FPGA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700" marR="45720">
              <a:buSzPct val="94000"/>
              <a:buChar char="•"/>
              <a:tabLst>
                <a:tab pos="124460" algn="l"/>
              </a:tabLst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One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GSample Memory (flexible partitioning  scheme)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23825" indent="-111760">
              <a:lnSpc>
                <a:spcPts val="1895"/>
              </a:lnSpc>
              <a:buSzPct val="94000"/>
              <a:buChar char="•"/>
              <a:tabLst>
                <a:tab pos="124460" algn="l"/>
              </a:tabLst>
            </a:pPr>
            <a:r>
              <a:rPr sz="1600" dirty="0">
                <a:latin typeface="Verdana" panose="020B0604030504040204"/>
                <a:cs typeface="Verdana" panose="020B0604030504040204"/>
              </a:rPr>
              <a:t>In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Field Firmware Upgrade</a:t>
            </a:r>
            <a:r>
              <a:rPr sz="1600" spc="9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Support</a:t>
            </a:r>
            <a:endParaRPr sz="1600" dirty="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307" y="147637"/>
            <a:ext cx="6706234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6905">
              <a:spcBef>
                <a:spcPts val="100"/>
              </a:spcBef>
            </a:pPr>
            <a:r>
              <a:rPr sz="4400" dirty="0">
                <a:latin typeface="Arial" panose="020B0604020202020204"/>
                <a:cs typeface="Arial" panose="020B0604020202020204"/>
              </a:rPr>
              <a:t>Application FAIR </a:t>
            </a:r>
            <a:r>
              <a:rPr sz="4400" spc="-5" dirty="0">
                <a:latin typeface="Arial" panose="020B0604020202020204"/>
                <a:cs typeface="Arial" panose="020B0604020202020204"/>
              </a:rPr>
              <a:t>FCT  (Fast Current</a:t>
            </a:r>
            <a:r>
              <a:rPr sz="4400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5" dirty="0">
                <a:latin typeface="Arial" panose="020B0604020202020204"/>
                <a:cs typeface="Arial" panose="020B0604020202020204"/>
              </a:rPr>
              <a:t>Transformer)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5825" y="2391728"/>
            <a:ext cx="7880350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Test </a:t>
            </a:r>
            <a:r>
              <a:rPr sz="3200" dirty="0">
                <a:latin typeface="Arial" panose="020B0604020202020204"/>
                <a:cs typeface="Arial" panose="020B0604020202020204"/>
              </a:rPr>
              <a:t>System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with SIS3350 500 MSPS</a:t>
            </a:r>
            <a:r>
              <a:rPr sz="3200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12-  bit VME</a:t>
            </a:r>
            <a:r>
              <a:rPr sz="32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Digitizer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55600" marR="210820" indent="-342900"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Development of new MTCA FMC</a:t>
            </a:r>
            <a:r>
              <a:rPr sz="32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Carrier  and 2.5 </a:t>
            </a:r>
            <a:r>
              <a:rPr sz="3200" dirty="0">
                <a:latin typeface="Arial" panose="020B0604020202020204"/>
                <a:cs typeface="Arial" panose="020B0604020202020204"/>
              </a:rPr>
              <a:t>GSPS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14-bit Digitizer</a:t>
            </a:r>
            <a:r>
              <a:rPr sz="32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FMC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759" y="221870"/>
            <a:ext cx="7045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spc="-5" dirty="0"/>
              <a:t>SIS8160 </a:t>
            </a:r>
            <a:r>
              <a:rPr sz="4400" dirty="0"/>
              <a:t>Dual FMC Carrier</a:t>
            </a:r>
            <a:r>
              <a:rPr sz="4400" spc="-75" dirty="0"/>
              <a:t> </a:t>
            </a:r>
            <a:r>
              <a:rPr sz="4400" dirty="0"/>
              <a:t>AMC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485358" y="1025494"/>
            <a:ext cx="2817486" cy="50234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91201" y="918464"/>
            <a:ext cx="4208145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Arial" panose="020B0604020202020204"/>
                <a:cs typeface="Arial" panose="020B0604020202020204"/>
              </a:rPr>
              <a:t>4-lane </a:t>
            </a:r>
            <a:r>
              <a:rPr spc="-5" dirty="0">
                <a:latin typeface="Arial" panose="020B0604020202020204"/>
                <a:cs typeface="Arial" panose="020B0604020202020204"/>
              </a:rPr>
              <a:t>PCI </a:t>
            </a:r>
            <a:r>
              <a:rPr spc="-10" dirty="0">
                <a:latin typeface="Arial" panose="020B0604020202020204"/>
                <a:cs typeface="Arial" panose="020B0604020202020204"/>
              </a:rPr>
              <a:t>Express </a:t>
            </a:r>
            <a:r>
              <a:rPr spc="-5" dirty="0">
                <a:latin typeface="Arial" panose="020B0604020202020204"/>
                <a:cs typeface="Arial" panose="020B0604020202020204"/>
              </a:rPr>
              <a:t>Gen3</a:t>
            </a:r>
            <a:r>
              <a:rPr spc="2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Connectivity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marR="86360" indent="-287020"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Arial" panose="020B0604020202020204"/>
                <a:cs typeface="Arial" panose="020B0604020202020204"/>
              </a:rPr>
              <a:t>Xilinx XCKU40- </a:t>
            </a:r>
            <a:r>
              <a:rPr spc="-5" dirty="0">
                <a:latin typeface="Arial" panose="020B0604020202020204"/>
                <a:cs typeface="Arial" panose="020B0604020202020204"/>
              </a:rPr>
              <a:t>or </a:t>
            </a:r>
            <a:r>
              <a:rPr spc="-10" dirty="0">
                <a:latin typeface="Arial" panose="020B0604020202020204"/>
                <a:cs typeface="Arial" panose="020B0604020202020204"/>
              </a:rPr>
              <a:t>XCKU060-  </a:t>
            </a:r>
            <a:r>
              <a:rPr spc="-35" dirty="0">
                <a:latin typeface="Arial" panose="020B0604020202020204"/>
                <a:cs typeface="Arial" panose="020B0604020202020204"/>
              </a:rPr>
              <a:t>1FFVA1156C </a:t>
            </a:r>
            <a:r>
              <a:rPr spc="-5" dirty="0">
                <a:latin typeface="Arial" panose="020B0604020202020204"/>
                <a:cs typeface="Arial" panose="020B0604020202020204"/>
              </a:rPr>
              <a:t>Kintex Ultrascale</a:t>
            </a:r>
            <a:r>
              <a:rPr spc="1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FPGA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Arial" panose="020B0604020202020204"/>
                <a:cs typeface="Arial" panose="020B0604020202020204"/>
              </a:rPr>
              <a:t>Dual</a:t>
            </a:r>
            <a:r>
              <a:rPr spc="5"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>
                <a:latin typeface="Arial" panose="020B0604020202020204"/>
                <a:cs typeface="Arial" panose="020B0604020202020204"/>
              </a:rPr>
              <a:t>Boot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Front </a:t>
            </a:r>
            <a:r>
              <a:rPr spc="-10" dirty="0">
                <a:latin typeface="Arial" panose="020B0604020202020204"/>
                <a:cs typeface="Arial" panose="020B0604020202020204"/>
              </a:rPr>
              <a:t>Panel </a:t>
            </a:r>
            <a:r>
              <a:rPr spc="-5" dirty="0">
                <a:latin typeface="Arial" panose="020B0604020202020204"/>
                <a:cs typeface="Arial" panose="020B0604020202020204"/>
              </a:rPr>
              <a:t>MMCX Clock</a:t>
            </a:r>
            <a:r>
              <a:rPr spc="20"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>
                <a:latin typeface="Arial" panose="020B0604020202020204"/>
                <a:cs typeface="Arial" panose="020B0604020202020204"/>
              </a:rPr>
              <a:t>Input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marR="179705" indent="-287020"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Front </a:t>
            </a:r>
            <a:r>
              <a:rPr spc="-10" dirty="0">
                <a:latin typeface="Arial" panose="020B0604020202020204"/>
                <a:cs typeface="Arial" panose="020B0604020202020204"/>
              </a:rPr>
              <a:t>Panel </a:t>
            </a:r>
            <a:r>
              <a:rPr spc="-5" dirty="0">
                <a:latin typeface="Arial" panose="020B0604020202020204"/>
                <a:cs typeface="Arial" panose="020B0604020202020204"/>
              </a:rPr>
              <a:t>MMCX Digital In-/Output  (HW</a:t>
            </a:r>
            <a:r>
              <a:rPr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>
                <a:latin typeface="Arial" panose="020B0604020202020204"/>
                <a:cs typeface="Arial" panose="020B0604020202020204"/>
              </a:rPr>
              <a:t>Configuration)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Arial" panose="020B0604020202020204"/>
                <a:cs typeface="Arial" panose="020B0604020202020204"/>
              </a:rPr>
              <a:t>Point </a:t>
            </a:r>
            <a:r>
              <a:rPr dirty="0">
                <a:latin typeface="Arial" panose="020B0604020202020204"/>
                <a:cs typeface="Arial" panose="020B0604020202020204"/>
              </a:rPr>
              <a:t>to </a:t>
            </a:r>
            <a:r>
              <a:rPr spc="-10" dirty="0">
                <a:latin typeface="Arial" panose="020B0604020202020204"/>
                <a:cs typeface="Arial" panose="020B0604020202020204"/>
              </a:rPr>
              <a:t>Point</a:t>
            </a:r>
            <a:r>
              <a:rPr spc="10"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>
                <a:latin typeface="Arial" panose="020B0604020202020204"/>
                <a:cs typeface="Arial" panose="020B0604020202020204"/>
              </a:rPr>
              <a:t>Links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4 </a:t>
            </a:r>
            <a:r>
              <a:rPr spc="-30" dirty="0">
                <a:latin typeface="Arial" panose="020B0604020202020204"/>
                <a:cs typeface="Arial" panose="020B0604020202020204"/>
              </a:rPr>
              <a:t>MLVDS </a:t>
            </a:r>
            <a:r>
              <a:rPr dirty="0">
                <a:latin typeface="Arial" panose="020B0604020202020204"/>
                <a:cs typeface="Arial" panose="020B0604020202020204"/>
              </a:rPr>
              <a:t>µTCA </a:t>
            </a:r>
            <a:r>
              <a:rPr spc="-5" dirty="0">
                <a:latin typeface="Arial" panose="020B0604020202020204"/>
                <a:cs typeface="Arial" panose="020B0604020202020204"/>
              </a:rPr>
              <a:t>Ports </a:t>
            </a:r>
            <a:r>
              <a:rPr dirty="0">
                <a:latin typeface="Arial" panose="020B0604020202020204"/>
                <a:cs typeface="Arial" panose="020B0604020202020204"/>
              </a:rPr>
              <a:t>(AMC </a:t>
            </a:r>
            <a:r>
              <a:rPr spc="-5" dirty="0">
                <a:latin typeface="Arial" panose="020B0604020202020204"/>
                <a:cs typeface="Arial" panose="020B0604020202020204"/>
              </a:rPr>
              <a:t>Ports</a:t>
            </a:r>
            <a:r>
              <a:rPr spc="-13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17-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/>
            <a:r>
              <a:rPr spc="-10" dirty="0">
                <a:latin typeface="Arial" panose="020B0604020202020204"/>
                <a:cs typeface="Arial" panose="020B0604020202020204"/>
              </a:rPr>
              <a:t>20) </a:t>
            </a:r>
            <a:r>
              <a:rPr dirty="0">
                <a:latin typeface="Arial" panose="020B0604020202020204"/>
                <a:cs typeface="Arial" panose="020B0604020202020204"/>
              </a:rPr>
              <a:t>→ 8 </a:t>
            </a:r>
            <a:r>
              <a:rPr spc="-30" dirty="0">
                <a:latin typeface="Arial" panose="020B0604020202020204"/>
                <a:cs typeface="Arial" panose="020B0604020202020204"/>
              </a:rPr>
              <a:t>MLVDS</a:t>
            </a:r>
            <a:r>
              <a:rPr spc="-10" dirty="0">
                <a:latin typeface="Arial" panose="020B0604020202020204"/>
                <a:cs typeface="Arial" panose="020B0604020202020204"/>
              </a:rPr>
              <a:t> lines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363220" indent="-350520">
              <a:buChar char="•"/>
              <a:tabLst>
                <a:tab pos="362585" algn="l"/>
                <a:tab pos="363220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2 </a:t>
            </a:r>
            <a:r>
              <a:rPr spc="-5" dirty="0">
                <a:latin typeface="Arial" panose="020B0604020202020204"/>
                <a:cs typeface="Arial" panose="020B0604020202020204"/>
              </a:rPr>
              <a:t>HPC </a:t>
            </a:r>
            <a:r>
              <a:rPr dirty="0">
                <a:latin typeface="Arial" panose="020B0604020202020204"/>
                <a:cs typeface="Arial" panose="020B0604020202020204"/>
              </a:rPr>
              <a:t>FMC</a:t>
            </a:r>
            <a:r>
              <a:rPr spc="-2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Sites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pc="-25" dirty="0">
                <a:latin typeface="Arial" panose="020B0604020202020204"/>
                <a:cs typeface="Arial" panose="020B0604020202020204"/>
              </a:rPr>
              <a:t>Variable </a:t>
            </a:r>
            <a:r>
              <a:rPr dirty="0">
                <a:latin typeface="Arial" panose="020B0604020202020204"/>
                <a:cs typeface="Arial" panose="020B0604020202020204"/>
              </a:rPr>
              <a:t>FMC </a:t>
            </a:r>
            <a:r>
              <a:rPr spc="-40" dirty="0">
                <a:latin typeface="Arial" panose="020B0604020202020204"/>
                <a:cs typeface="Arial" panose="020B0604020202020204"/>
              </a:rPr>
              <a:t>VADJ </a:t>
            </a:r>
            <a:r>
              <a:rPr spc="-5" dirty="0">
                <a:latin typeface="Arial" panose="020B0604020202020204"/>
                <a:cs typeface="Arial" panose="020B0604020202020204"/>
              </a:rPr>
              <a:t>(1,0V </a:t>
            </a:r>
            <a:r>
              <a:rPr dirty="0">
                <a:latin typeface="Arial" panose="020B0604020202020204"/>
                <a:cs typeface="Arial" panose="020B0604020202020204"/>
              </a:rPr>
              <a:t>-</a:t>
            </a:r>
            <a:r>
              <a:rPr spc="5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1,8V)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marR="652780" indent="-287020"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Arial" panose="020B0604020202020204"/>
                <a:cs typeface="Arial" panose="020B0604020202020204"/>
              </a:rPr>
              <a:t>Low </a:t>
            </a:r>
            <a:r>
              <a:rPr spc="-5" dirty="0">
                <a:latin typeface="Arial" panose="020B0604020202020204"/>
                <a:cs typeface="Arial" panose="020B0604020202020204"/>
              </a:rPr>
              <a:t>Jitter Clock </a:t>
            </a:r>
            <a:r>
              <a:rPr spc="-10" dirty="0">
                <a:latin typeface="Arial" panose="020B0604020202020204"/>
                <a:cs typeface="Arial" panose="020B0604020202020204"/>
              </a:rPr>
              <a:t>Generation and  Management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marR="247650" indent="-287020"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Arial" panose="020B0604020202020204"/>
                <a:cs typeface="Arial" panose="020B0604020202020204"/>
              </a:rPr>
              <a:t>2 x 2 </a:t>
            </a:r>
            <a:r>
              <a:rPr spc="-10" dirty="0">
                <a:latin typeface="Arial" panose="020B0604020202020204"/>
                <a:cs typeface="Arial" panose="020B0604020202020204"/>
              </a:rPr>
              <a:t>GByte </a:t>
            </a:r>
            <a:r>
              <a:rPr spc="-5" dirty="0">
                <a:latin typeface="Arial" panose="020B0604020202020204"/>
                <a:cs typeface="Arial" panose="020B0604020202020204"/>
              </a:rPr>
              <a:t>DDR4 Memory </a:t>
            </a:r>
            <a:r>
              <a:rPr spc="-15" dirty="0">
                <a:latin typeface="Arial" panose="020B0604020202020204"/>
                <a:cs typeface="Arial" panose="020B0604020202020204"/>
              </a:rPr>
              <a:t>with two  </a:t>
            </a:r>
            <a:r>
              <a:rPr spc="-5" dirty="0">
                <a:latin typeface="Arial" panose="020B0604020202020204"/>
                <a:cs typeface="Arial" panose="020B0604020202020204"/>
              </a:rPr>
              <a:t>Memory Controllers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White </a:t>
            </a:r>
            <a:r>
              <a:rPr spc="-10" dirty="0">
                <a:latin typeface="Arial" panose="020B0604020202020204"/>
                <a:cs typeface="Arial" panose="020B0604020202020204"/>
              </a:rPr>
              <a:t>Rabbit </a:t>
            </a:r>
            <a:r>
              <a:rPr spc="-5" dirty="0">
                <a:latin typeface="Arial" panose="020B0604020202020204"/>
                <a:cs typeface="Arial" panose="020B0604020202020204"/>
              </a:rPr>
              <a:t>Option (over </a:t>
            </a:r>
            <a:r>
              <a:rPr dirty="0">
                <a:latin typeface="Arial" panose="020B0604020202020204"/>
                <a:cs typeface="Arial" panose="020B0604020202020204"/>
              </a:rPr>
              <a:t>FMC</a:t>
            </a:r>
            <a:r>
              <a:rPr spc="5"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>
                <a:latin typeface="Arial" panose="020B0604020202020204"/>
                <a:cs typeface="Arial" panose="020B0604020202020204"/>
              </a:rPr>
              <a:t>2)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Stand </a:t>
            </a:r>
            <a:r>
              <a:rPr spc="-10" dirty="0">
                <a:latin typeface="Arial" panose="020B0604020202020204"/>
                <a:cs typeface="Arial" panose="020B0604020202020204"/>
              </a:rPr>
              <a:t>Alone </a:t>
            </a:r>
            <a:r>
              <a:rPr spc="-5" dirty="0">
                <a:latin typeface="Arial" panose="020B0604020202020204"/>
                <a:cs typeface="Arial" panose="020B0604020202020204"/>
              </a:rPr>
              <a:t>Operation</a:t>
            </a:r>
            <a:r>
              <a:rPr spc="-75"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>
                <a:latin typeface="Arial" panose="020B0604020202020204"/>
                <a:cs typeface="Arial" panose="020B0604020202020204"/>
              </a:rPr>
              <a:t>Option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 panose="020B0604020202020204"/>
                <a:cs typeface="Arial" panose="020B0604020202020204"/>
              </a:rPr>
              <a:t>MMC1.0 </a:t>
            </a:r>
            <a:r>
              <a:rPr spc="-10" dirty="0">
                <a:latin typeface="Arial" panose="020B0604020202020204"/>
                <a:cs typeface="Arial" panose="020B0604020202020204"/>
              </a:rPr>
              <a:t>under </a:t>
            </a:r>
            <a:r>
              <a:rPr spc="-5" dirty="0">
                <a:latin typeface="Arial" panose="020B0604020202020204"/>
                <a:cs typeface="Arial" panose="020B0604020202020204"/>
              </a:rPr>
              <a:t>DESY </a:t>
            </a:r>
            <a:r>
              <a:rPr spc="-45" dirty="0">
                <a:latin typeface="Arial" panose="020B0604020202020204"/>
                <a:cs typeface="Arial" panose="020B0604020202020204"/>
              </a:rPr>
              <a:t>LV91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841" y="375857"/>
            <a:ext cx="51879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5" dirty="0"/>
              <a:t>SIS8160 </a:t>
            </a:r>
            <a:r>
              <a:rPr sz="4400" dirty="0"/>
              <a:t>Block</a:t>
            </a:r>
            <a:r>
              <a:rPr sz="4400" spc="-60" dirty="0"/>
              <a:t> </a:t>
            </a:r>
            <a:r>
              <a:rPr sz="4400" spc="-15" dirty="0"/>
              <a:t>Diagram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54630" y="1059751"/>
            <a:ext cx="7482740" cy="526826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1"/>
            <a:ext cx="1164403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4400" dirty="0"/>
              <a:t>SFMC01</a:t>
            </a:r>
            <a:endParaRPr sz="4400"/>
          </a:p>
          <a:p>
            <a:pPr algn="ctr">
              <a:spcBef>
                <a:spcPts val="5"/>
              </a:spcBef>
            </a:pPr>
            <a:r>
              <a:rPr sz="4400" dirty="0"/>
              <a:t>2 Channel 2.5 </a:t>
            </a:r>
            <a:r>
              <a:rPr sz="4400" spc="5" dirty="0"/>
              <a:t>GSPS</a:t>
            </a:r>
            <a:r>
              <a:rPr sz="4400" spc="-110" dirty="0"/>
              <a:t> </a:t>
            </a:r>
            <a:r>
              <a:rPr sz="4400" spc="-5" dirty="0"/>
              <a:t>14-Bit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28681" y="2858612"/>
            <a:ext cx="4244878" cy="251345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86515" y="1852359"/>
            <a:ext cx="3603625" cy="45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spcBef>
                <a:spcPts val="1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Single width, 10mm stacking</a:t>
            </a:r>
            <a:r>
              <a:rPr sz="1400" spc="-13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height,  air cooled commercial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grade </a:t>
            </a:r>
            <a:r>
              <a:rPr sz="1400" dirty="0">
                <a:latin typeface="Verdana" panose="020B0604030504040204"/>
                <a:cs typeface="Verdana" panose="020B0604030504040204"/>
              </a:rPr>
              <a:t>HPC  FMC</a:t>
            </a:r>
            <a:r>
              <a:rPr sz="1400" spc="-4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Module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marR="212725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Analog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front-end factory  </a:t>
            </a:r>
            <a:r>
              <a:rPr sz="1400" dirty="0">
                <a:latin typeface="Verdana" panose="020B0604030504040204"/>
                <a:cs typeface="Verdana" panose="020B0604030504040204"/>
              </a:rPr>
              <a:t>configurable for </a:t>
            </a:r>
            <a:r>
              <a:rPr sz="1400" spc="-15" dirty="0">
                <a:latin typeface="Verdana" panose="020B0604030504040204"/>
                <a:cs typeface="Verdana" panose="020B0604030504040204"/>
              </a:rPr>
              <a:t>DC- </a:t>
            </a:r>
            <a:r>
              <a:rPr sz="1400" dirty="0">
                <a:latin typeface="Verdana" panose="020B0604030504040204"/>
                <a:cs typeface="Verdana" panose="020B0604030504040204"/>
              </a:rPr>
              <a:t>or AC</a:t>
            </a:r>
            <a:r>
              <a:rPr sz="1400" spc="-15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(Balun)  input</a:t>
            </a:r>
            <a:r>
              <a:rPr sz="1400" spc="-2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coupling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Up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to </a:t>
            </a:r>
            <a:r>
              <a:rPr sz="1400" dirty="0">
                <a:latin typeface="Verdana" panose="020B0604030504040204"/>
                <a:cs typeface="Verdana" panose="020B0604030504040204"/>
              </a:rPr>
              <a:t>5 GHz AC Analog</a:t>
            </a:r>
            <a:r>
              <a:rPr sz="1400" spc="-13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BW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Up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to </a:t>
            </a:r>
            <a:r>
              <a:rPr sz="1400" dirty="0">
                <a:latin typeface="Verdana" panose="020B0604030504040204"/>
                <a:cs typeface="Verdana" panose="020B0604030504040204"/>
              </a:rPr>
              <a:t>1 GHz DC Analog</a:t>
            </a:r>
            <a:r>
              <a:rPr sz="1400" spc="-15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BW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marR="114935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Verdana" panose="020B0604030504040204"/>
                <a:cs typeface="Verdana" panose="020B0604030504040204"/>
              </a:rPr>
              <a:t>Dual channel 14-Bit, </a:t>
            </a:r>
            <a:r>
              <a:rPr sz="1400" dirty="0">
                <a:latin typeface="Verdana" panose="020B0604030504040204"/>
                <a:cs typeface="Verdana" panose="020B0604030504040204"/>
              </a:rPr>
              <a:t>2.5 GSPS with 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JESD204B</a:t>
            </a:r>
            <a:r>
              <a:rPr sz="14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Interface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50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Ohm Input</a:t>
            </a:r>
            <a:r>
              <a:rPr sz="14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spc="-15" dirty="0">
                <a:latin typeface="Verdana" panose="020B0604030504040204"/>
                <a:cs typeface="Verdana" panose="020B0604030504040204"/>
              </a:rPr>
              <a:t>Termination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marR="33020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4 Front panel SMA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Inputs </a:t>
            </a:r>
            <a:r>
              <a:rPr sz="1400" dirty="0">
                <a:latin typeface="Verdana" panose="020B0604030504040204"/>
                <a:cs typeface="Verdana" panose="020B0604030504040204"/>
              </a:rPr>
              <a:t>for</a:t>
            </a:r>
            <a:r>
              <a:rPr sz="1400" spc="-13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Analog 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A/B, </a:t>
            </a:r>
            <a:r>
              <a:rPr sz="1400" dirty="0">
                <a:latin typeface="Verdana" panose="020B0604030504040204"/>
                <a:cs typeface="Verdana" panose="020B0604030504040204"/>
              </a:rPr>
              <a:t>Clock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and</a:t>
            </a:r>
            <a:r>
              <a:rPr sz="14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spc="-20" dirty="0">
                <a:latin typeface="Verdana" panose="020B0604030504040204"/>
                <a:cs typeface="Verdana" panose="020B0604030504040204"/>
              </a:rPr>
              <a:t>Trigger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marR="260350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Verdana" panose="020B0604030504040204"/>
                <a:cs typeface="Verdana" panose="020B0604030504040204"/>
              </a:rPr>
              <a:t>Ultra </a:t>
            </a:r>
            <a:r>
              <a:rPr sz="1400" spc="5" dirty="0">
                <a:latin typeface="Verdana" panose="020B0604030504040204"/>
                <a:cs typeface="Verdana" panose="020B0604030504040204"/>
              </a:rPr>
              <a:t>low </a:t>
            </a:r>
            <a:r>
              <a:rPr sz="1400" dirty="0">
                <a:latin typeface="Verdana" panose="020B0604030504040204"/>
                <a:cs typeface="Verdana" panose="020B0604030504040204"/>
              </a:rPr>
              <a:t>phase noise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100 </a:t>
            </a:r>
            <a:r>
              <a:rPr sz="1400" dirty="0">
                <a:latin typeface="Verdana" panose="020B0604030504040204"/>
                <a:cs typeface="Verdana" panose="020B0604030504040204"/>
              </a:rPr>
              <a:t>MHz</a:t>
            </a:r>
            <a:r>
              <a:rPr sz="1400" spc="-165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on  board clock</a:t>
            </a:r>
            <a:r>
              <a:rPr sz="14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latin typeface="Verdana" panose="020B0604030504040204"/>
                <a:cs typeface="Verdana" panose="020B0604030504040204"/>
              </a:rPr>
              <a:t>source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marR="109855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High performance jitter</a:t>
            </a:r>
            <a:r>
              <a:rPr sz="1400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attenuating  </a:t>
            </a:r>
            <a:r>
              <a:rPr sz="1400" dirty="0">
                <a:latin typeface="Verdana" panose="020B0604030504040204"/>
                <a:cs typeface="Verdana" panose="020B0604030504040204"/>
              </a:rPr>
              <a:t>frequency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generator </a:t>
            </a:r>
            <a:r>
              <a:rPr sz="1400" dirty="0">
                <a:latin typeface="Verdana" panose="020B0604030504040204"/>
                <a:cs typeface="Verdana" panose="020B0604030504040204"/>
              </a:rPr>
              <a:t>for</a:t>
            </a:r>
            <a:r>
              <a:rPr sz="1400" spc="-95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JESD204B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indent="-287020"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Verdana" panose="020B0604030504040204"/>
                <a:cs typeface="Verdana" panose="020B0604030504040204"/>
              </a:rPr>
              <a:t>one green Front panel user</a:t>
            </a:r>
            <a:r>
              <a:rPr sz="1400" spc="-100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LED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 marL="299085" marR="190500" indent="-287020">
              <a:lnSpc>
                <a:spcPct val="99000"/>
              </a:lnSpc>
              <a:spcBef>
                <a:spcPts val="1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Verdana" panose="020B0604030504040204"/>
                <a:cs typeface="Verdana" panose="020B0604030504040204"/>
              </a:rPr>
              <a:t>System </a:t>
            </a:r>
            <a:r>
              <a:rPr sz="1400" dirty="0">
                <a:latin typeface="Verdana" panose="020B0604030504040204"/>
                <a:cs typeface="Verdana" panose="020B0604030504040204"/>
              </a:rPr>
              <a:t>management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EEPROM</a:t>
            </a:r>
            <a:r>
              <a:rPr sz="1400" spc="-114" dirty="0">
                <a:latin typeface="Verdana" panose="020B0604030504040204"/>
                <a:cs typeface="Verdana" panose="020B0604030504040204"/>
              </a:rPr>
              <a:t> </a:t>
            </a:r>
            <a:r>
              <a:rPr sz="1400" spc="-5" dirty="0">
                <a:latin typeface="Verdana" panose="020B0604030504040204"/>
                <a:cs typeface="Verdana" panose="020B0604030504040204"/>
              </a:rPr>
              <a:t>and  </a:t>
            </a:r>
            <a:r>
              <a:rPr sz="1400" spc="-20" dirty="0">
                <a:latin typeface="Verdana" panose="020B0604030504040204"/>
                <a:cs typeface="Verdana" panose="020B0604030504040204"/>
              </a:rPr>
              <a:t>Temperature </a:t>
            </a:r>
            <a:r>
              <a:rPr sz="1400" dirty="0">
                <a:latin typeface="Verdana" panose="020B0604030504040204"/>
                <a:cs typeface="Verdana" panose="020B0604030504040204"/>
              </a:rPr>
              <a:t>Sensor with Thermal  </a:t>
            </a:r>
            <a:r>
              <a:rPr sz="1400" spc="-10" dirty="0">
                <a:latin typeface="Verdana" panose="020B0604030504040204"/>
                <a:cs typeface="Verdana" panose="020B0604030504040204"/>
              </a:rPr>
              <a:t>Watchdog</a:t>
            </a:r>
            <a:endParaRPr sz="1400" dirty="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266" y="1"/>
            <a:ext cx="589026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4400" dirty="0"/>
              <a:t>SFMC01</a:t>
            </a:r>
            <a:endParaRPr sz="4400"/>
          </a:p>
          <a:p>
            <a:pPr algn="ctr">
              <a:spcBef>
                <a:spcPts val="5"/>
              </a:spcBef>
            </a:pPr>
            <a:r>
              <a:rPr sz="4400" dirty="0"/>
              <a:t>2 Channel 2.5 </a:t>
            </a:r>
            <a:r>
              <a:rPr sz="4400" spc="5" dirty="0"/>
              <a:t>GSPS</a:t>
            </a:r>
            <a:r>
              <a:rPr sz="4400" spc="-110" dirty="0"/>
              <a:t> </a:t>
            </a:r>
            <a:r>
              <a:rPr sz="4400" spc="-5" dirty="0"/>
              <a:t>14-Bit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661238" y="1341756"/>
            <a:ext cx="6868317" cy="48950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439" y="126301"/>
            <a:ext cx="626681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4400" spc="-5" dirty="0"/>
              <a:t>SIS8160/SFMC01 </a:t>
            </a:r>
            <a:r>
              <a:rPr sz="4400" spc="-45" dirty="0"/>
              <a:t>RROT</a:t>
            </a:r>
            <a:r>
              <a:rPr sz="4400" spc="-60" dirty="0"/>
              <a:t> </a:t>
            </a:r>
            <a:r>
              <a:rPr sz="4400" dirty="0"/>
              <a:t>GUI</a:t>
            </a:r>
            <a:endParaRPr sz="4400"/>
          </a:p>
          <a:p>
            <a:pPr marL="12700">
              <a:spcBef>
                <a:spcPts val="5"/>
              </a:spcBef>
            </a:pPr>
            <a:r>
              <a:rPr sz="4400" dirty="0"/>
              <a:t>DC </a:t>
            </a:r>
            <a:r>
              <a:rPr sz="4400" spc="-15" dirty="0"/>
              <a:t>Configuration </a:t>
            </a:r>
            <a:r>
              <a:rPr sz="4400" dirty="0"/>
              <a:t>1 </a:t>
            </a:r>
            <a:r>
              <a:rPr sz="4400" spc="5" dirty="0"/>
              <a:t>GHz</a:t>
            </a:r>
            <a:r>
              <a:rPr sz="4400" spc="-70" dirty="0"/>
              <a:t> </a:t>
            </a:r>
            <a:r>
              <a:rPr sz="4400" spc="-20" dirty="0"/>
              <a:t>BW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71486" y="1671607"/>
            <a:ext cx="8046719" cy="45262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455" y="461582"/>
            <a:ext cx="7702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/>
              <a:t>SFMC01 </a:t>
            </a:r>
            <a:r>
              <a:rPr sz="4400" spc="-25" dirty="0"/>
              <a:t>AC </a:t>
            </a:r>
            <a:r>
              <a:rPr sz="4400" dirty="0"/>
              <a:t>5 </a:t>
            </a:r>
            <a:r>
              <a:rPr sz="4400" spc="5" dirty="0"/>
              <a:t>GHz </a:t>
            </a:r>
            <a:r>
              <a:rPr sz="4400" spc="-20" dirty="0"/>
              <a:t>BW </a:t>
            </a:r>
            <a:r>
              <a:rPr sz="4400" dirty="0"/>
              <a:t>Open</a:t>
            </a:r>
            <a:r>
              <a:rPr sz="4400" spc="-65" dirty="0"/>
              <a:t> </a:t>
            </a:r>
            <a:r>
              <a:rPr sz="4400" spc="-5" dirty="0"/>
              <a:t>Input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81202" y="1516349"/>
            <a:ext cx="3307079" cy="45262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13681" y="2031461"/>
            <a:ext cx="4957571" cy="3496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829" y="381000"/>
            <a:ext cx="754634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SIS8300-KU</a:t>
            </a:r>
            <a:endParaRPr sz="3600" dirty="0">
              <a:latin typeface="Arial" panose="020B0604020202020204"/>
              <a:cs typeface="Arial" panose="020B0604020202020204"/>
            </a:endParaRPr>
          </a:p>
          <a:p>
            <a:pPr marL="12700" marR="5080" algn="ctr"/>
            <a:r>
              <a:rPr sz="3600" dirty="0">
                <a:latin typeface="Arial" panose="020B0604020202020204"/>
                <a:cs typeface="Arial" panose="020B0604020202020204"/>
              </a:rPr>
              <a:t>10 channel 125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MSPS </a:t>
            </a:r>
            <a:r>
              <a:rPr sz="3600" dirty="0">
                <a:latin typeface="Arial" panose="020B0604020202020204"/>
                <a:cs typeface="Arial" panose="020B0604020202020204"/>
              </a:rPr>
              <a:t>16-bit</a:t>
            </a:r>
            <a:r>
              <a:rPr sz="36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digitizer  </a:t>
            </a:r>
            <a:r>
              <a:rPr sz="3600" dirty="0">
                <a:latin typeface="Arial" panose="020B0604020202020204"/>
                <a:cs typeface="Arial" panose="020B0604020202020204"/>
              </a:rPr>
              <a:t>(250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MSPS 14-bit </a:t>
            </a:r>
            <a:r>
              <a:rPr sz="3600" spc="-10" dirty="0">
                <a:latin typeface="Arial" panose="020B0604020202020204"/>
                <a:cs typeface="Arial" panose="020B0604020202020204"/>
              </a:rPr>
              <a:t>stuffing</a:t>
            </a:r>
            <a:r>
              <a:rPr sz="36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option)</a:t>
            </a:r>
            <a:endParaRPr sz="3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085974" y="2807732"/>
            <a:ext cx="8020050" cy="3003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spcBef>
                <a:spcPts val="100"/>
              </a:spcBef>
            </a:pPr>
            <a:r>
              <a:rPr spc="-5" dirty="0"/>
              <a:t>History</a:t>
            </a:r>
            <a:endParaRPr spc="-5" dirty="0"/>
          </a:p>
          <a:p>
            <a:pPr marL="56515">
              <a:spcBef>
                <a:spcPts val="5"/>
              </a:spcBef>
            </a:pPr>
            <a:endParaRPr sz="2500" dirty="0">
              <a:latin typeface="Times New Roman" panose="02020603050405020304"/>
              <a:cs typeface="Times New Roman" panose="02020603050405020304"/>
            </a:endParaRPr>
          </a:p>
          <a:p>
            <a:pPr marL="69215"/>
            <a:r>
              <a:rPr spc="-15" dirty="0"/>
              <a:t>Virtex </a:t>
            </a:r>
            <a:r>
              <a:rPr dirty="0"/>
              <a:t>5</a:t>
            </a:r>
            <a:r>
              <a:rPr spc="10" dirty="0"/>
              <a:t> </a:t>
            </a:r>
            <a:r>
              <a:rPr spc="-5" dirty="0"/>
              <a:t>based</a:t>
            </a:r>
            <a:endParaRPr spc="-5" dirty="0"/>
          </a:p>
          <a:p>
            <a:pPr marL="69215">
              <a:spcBef>
                <a:spcPts val="10"/>
              </a:spcBef>
            </a:pPr>
            <a:r>
              <a:rPr sz="1800" spc="-10" dirty="0">
                <a:solidFill>
                  <a:srgbClr val="6F2F9F"/>
                </a:solidFill>
              </a:rPr>
              <a:t>2010 </a:t>
            </a:r>
            <a:r>
              <a:rPr sz="1800" spc="-10" dirty="0"/>
              <a:t>SIS8300 </a:t>
            </a:r>
            <a:r>
              <a:rPr sz="1800" spc="-5" dirty="0"/>
              <a:t>initial </a:t>
            </a:r>
            <a:r>
              <a:rPr sz="1800" spc="-10" dirty="0"/>
              <a:t>development, </a:t>
            </a:r>
            <a:r>
              <a:rPr sz="1800" spc="-5" dirty="0"/>
              <a:t>first </a:t>
            </a:r>
            <a:r>
              <a:rPr sz="1800" dirty="0"/>
              <a:t>MTCA.4 </a:t>
            </a:r>
            <a:r>
              <a:rPr sz="1800" spc="-10" dirty="0"/>
              <a:t>board</a:t>
            </a:r>
            <a:r>
              <a:rPr sz="1800" spc="105" dirty="0"/>
              <a:t> </a:t>
            </a:r>
            <a:r>
              <a:rPr sz="1800" spc="-15" dirty="0"/>
              <a:t>worldwide</a:t>
            </a:r>
            <a:endParaRPr sz="1800" dirty="0"/>
          </a:p>
          <a:p>
            <a:pPr marL="69215"/>
            <a:r>
              <a:rPr sz="1800" spc="-40" dirty="0">
                <a:solidFill>
                  <a:srgbClr val="6F2F9F"/>
                </a:solidFill>
              </a:rPr>
              <a:t>2011 </a:t>
            </a:r>
            <a:r>
              <a:rPr sz="1800" spc="-10" dirty="0"/>
              <a:t>SIS8300 </a:t>
            </a:r>
            <a:r>
              <a:rPr sz="1800" spc="-5" dirty="0"/>
              <a:t>V2 </a:t>
            </a:r>
            <a:r>
              <a:rPr sz="1800" dirty="0"/>
              <a:t>&gt; </a:t>
            </a:r>
            <a:r>
              <a:rPr sz="1800" spc="-10" dirty="0"/>
              <a:t>370 </a:t>
            </a:r>
            <a:r>
              <a:rPr sz="1800" spc="-5" dirty="0"/>
              <a:t>units in field (in part </a:t>
            </a:r>
            <a:r>
              <a:rPr sz="1800" dirty="0"/>
              <a:t>8 </a:t>
            </a:r>
            <a:r>
              <a:rPr sz="1800" spc="-10" dirty="0"/>
              <a:t>channel 250 </a:t>
            </a:r>
            <a:r>
              <a:rPr sz="1800" spc="-5" dirty="0"/>
              <a:t>MSPS </a:t>
            </a:r>
            <a:r>
              <a:rPr sz="1800" spc="-10" dirty="0"/>
              <a:t>14-bit</a:t>
            </a:r>
            <a:r>
              <a:rPr sz="1800" spc="195" dirty="0"/>
              <a:t> </a:t>
            </a:r>
            <a:r>
              <a:rPr sz="1800" dirty="0"/>
              <a:t>BPM)</a:t>
            </a:r>
            <a:endParaRPr sz="1800" dirty="0"/>
          </a:p>
          <a:p>
            <a:pPr marL="56515">
              <a:spcBef>
                <a:spcPts val="50"/>
              </a:spcBef>
            </a:pPr>
            <a:endParaRPr sz="2450" dirty="0">
              <a:latin typeface="Times New Roman" panose="02020603050405020304"/>
              <a:cs typeface="Times New Roman" panose="02020603050405020304"/>
            </a:endParaRPr>
          </a:p>
          <a:p>
            <a:pPr marL="69215"/>
            <a:r>
              <a:rPr spc="-15" dirty="0"/>
              <a:t>Virtex </a:t>
            </a:r>
            <a:r>
              <a:rPr dirty="0"/>
              <a:t>6</a:t>
            </a:r>
            <a:r>
              <a:rPr spc="10" dirty="0"/>
              <a:t> </a:t>
            </a:r>
            <a:r>
              <a:rPr spc="-5" dirty="0"/>
              <a:t>based</a:t>
            </a:r>
            <a:endParaRPr spc="-5" dirty="0"/>
          </a:p>
          <a:p>
            <a:pPr marL="69215">
              <a:spcBef>
                <a:spcPts val="15"/>
              </a:spcBef>
            </a:pPr>
            <a:r>
              <a:rPr sz="1800" spc="-10" dirty="0">
                <a:solidFill>
                  <a:srgbClr val="6F2F9F"/>
                </a:solidFill>
              </a:rPr>
              <a:t>2014 </a:t>
            </a:r>
            <a:r>
              <a:rPr sz="1800" spc="-10" dirty="0"/>
              <a:t>SIS8300-L </a:t>
            </a:r>
            <a:r>
              <a:rPr sz="1800" dirty="0"/>
              <a:t>&gt; </a:t>
            </a:r>
            <a:r>
              <a:rPr sz="1800" spc="-10" dirty="0"/>
              <a:t>150 </a:t>
            </a:r>
            <a:r>
              <a:rPr sz="1800" spc="-5" dirty="0"/>
              <a:t>units in</a:t>
            </a:r>
            <a:r>
              <a:rPr sz="1800" spc="-15" dirty="0"/>
              <a:t> </a:t>
            </a:r>
            <a:r>
              <a:rPr sz="1800" spc="-5" dirty="0"/>
              <a:t>field</a:t>
            </a:r>
            <a:endParaRPr sz="1800" dirty="0"/>
          </a:p>
          <a:p>
            <a:pPr marL="69215"/>
            <a:r>
              <a:rPr sz="1800" spc="-10" dirty="0">
                <a:solidFill>
                  <a:srgbClr val="6F2F9F"/>
                </a:solidFill>
              </a:rPr>
              <a:t>2015 </a:t>
            </a:r>
            <a:r>
              <a:rPr sz="1800" spc="-10" dirty="0"/>
              <a:t>SIS8300-L2x </a:t>
            </a:r>
            <a:r>
              <a:rPr sz="1800" dirty="0"/>
              <a:t>&gt; </a:t>
            </a:r>
            <a:r>
              <a:rPr sz="1800" spc="-10" dirty="0"/>
              <a:t>930 </a:t>
            </a:r>
            <a:r>
              <a:rPr sz="1800" spc="-5" dirty="0"/>
              <a:t>units in field (L2S,</a:t>
            </a:r>
            <a:r>
              <a:rPr sz="1800" spc="90" dirty="0"/>
              <a:t> </a:t>
            </a:r>
            <a:r>
              <a:rPr sz="1800" spc="-5" dirty="0"/>
              <a:t>L2D,…)</a:t>
            </a:r>
            <a:endParaRPr sz="1800" dirty="0"/>
          </a:p>
        </p:txBody>
      </p:sp>
      <p:sp>
        <p:nvSpPr>
          <p:cNvPr id="4" name="矩形 3"/>
          <p:cNvSpPr/>
          <p:nvPr/>
        </p:nvSpPr>
        <p:spPr>
          <a:xfrm>
            <a:off x="2054850" y="243840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SIS8300</a:t>
            </a:r>
            <a:endParaRPr lang="en-US" altLang="zh-CN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6476" y="24384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SIS8300-L</a:t>
            </a:r>
            <a:endParaRPr lang="en-US" altLang="zh-CN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45087" y="24384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SIS8300-L2</a:t>
            </a:r>
            <a:r>
              <a:rPr lang="en-US" altLang="zh-CN" b="1" cap="all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zh-CN" b="1" cap="al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52236" y="24384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SIS8300-KU</a:t>
            </a:r>
            <a:endParaRPr lang="en-US" altLang="zh-CN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30113" y="274574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cap="all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SIS8325</a:t>
            </a:r>
            <a:endParaRPr lang="en-US" altLang="zh-CN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13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1"/>
            <a:ext cx="1164403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960" marR="5080" indent="914400">
              <a:spcBef>
                <a:spcPts val="100"/>
              </a:spcBef>
            </a:pPr>
            <a:r>
              <a:rPr sz="4400" dirty="0"/>
              <a:t>SFMC01 Gain </a:t>
            </a:r>
            <a:r>
              <a:rPr sz="4400" spc="-5" dirty="0"/>
              <a:t>Flatness  </a:t>
            </a:r>
            <a:r>
              <a:rPr sz="4400" spc="-10" dirty="0"/>
              <a:t>request: </a:t>
            </a:r>
            <a:r>
              <a:rPr sz="4400" dirty="0"/>
              <a:t>+/- 0,5 dB 0-100</a:t>
            </a:r>
            <a:r>
              <a:rPr sz="4400" spc="-155" dirty="0"/>
              <a:t> </a:t>
            </a:r>
            <a:r>
              <a:rPr sz="4400" dirty="0"/>
              <a:t>MHz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81200" y="1752601"/>
            <a:ext cx="8229599" cy="42595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59936" y="4248911"/>
            <a:ext cx="6135623" cy="1679447"/>
          </a:xfrm>
          <a:prstGeom prst="rect">
            <a:avLst/>
          </a:prstGeom>
        </p:spPr>
      </p:pic>
      <p:graphicFrame>
        <p:nvGraphicFramePr>
          <p:cNvPr id="126" name="table 12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57350" y="4236085"/>
          <a:ext cx="8876030" cy="2095500"/>
        </p:xfrm>
        <a:graphic>
          <a:graphicData uri="http://schemas.openxmlformats.org/drawingml/2006/table">
            <a:tbl>
              <a:tblPr/>
              <a:tblGrid>
                <a:gridCol w="2319655"/>
                <a:gridCol w="6556375"/>
              </a:tblGrid>
              <a:tr h="2095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83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FCT</a:t>
                      </a:r>
                      <a:r>
                        <a:rPr sz="18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is</a:t>
                      </a:r>
                      <a:r>
                        <a:rPr sz="1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used</a:t>
                      </a:r>
                      <a:r>
                        <a:rPr sz="1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for</a:t>
                      </a:r>
                      <a:endParaRPr sz="18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  <a:p>
                      <a:pPr marL="194310" algn="l" rtl="0" eaLnBrk="0">
                        <a:lnSpc>
                          <a:spcPct val="77000"/>
                        </a:lnSpc>
                        <a:spcBef>
                          <a:spcPts val="50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optimization of t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he</a:t>
                      </a:r>
                      <a:endParaRPr sz="18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  <a:p>
                      <a:pPr marL="201295" indent="-12065" algn="l" rtl="0" eaLnBrk="0">
                        <a:lnSpc>
                          <a:spcPct val="98000"/>
                        </a:lnSpc>
                        <a:spcBef>
                          <a:spcPts val="85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„</a:t>
                      </a:r>
                      <a:r>
                        <a:rPr sz="18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bunch</a:t>
                      </a:r>
                      <a:r>
                        <a:rPr sz="18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merg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ing 4</a:t>
                      </a:r>
                      <a:r>
                        <a:rPr sz="18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→</a:t>
                      </a:r>
                      <a:r>
                        <a:rPr sz="16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2“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process:</a:t>
                      </a:r>
                      <a:endParaRPr sz="18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  <a:p>
                      <a:pPr marL="194310" algn="l" rtl="0" eaLnBrk="0">
                        <a:lnSpc>
                          <a:spcPct val="71000"/>
                        </a:lnSpc>
                        <a:spcBef>
                          <a:spcPts val="51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cancelling</a:t>
                      </a:r>
                      <a:r>
                        <a:rPr sz="18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bunch</a:t>
                      </a:r>
                      <a:endParaRPr sz="18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  <a:p>
                      <a:pPr marL="194310" algn="l" rtl="0" eaLnBrk="0">
                        <a:lnSpc>
                          <a:spcPts val="2295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oscillatio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ns</a:t>
                      </a:r>
                      <a:endParaRPr sz="18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7480" algn="l" rtl="0" eaLnBrk="0">
                        <a:lnSpc>
                          <a:spcPct val="76000"/>
                        </a:lnSpc>
                        <a:spcBef>
                          <a:spcPts val="0"/>
                        </a:spcBef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Measurement</a:t>
                      </a:r>
                      <a:r>
                        <a:rPr sz="13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                                           </a:t>
                      </a: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Measurement</a:t>
                      </a:r>
                      <a:r>
                        <a:rPr sz="13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sz="13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 rot="21600000">
            <a:off x="7763255" y="899159"/>
            <a:ext cx="2852927" cy="3188208"/>
            <a:chOff x="0" y="0"/>
            <a:chExt cx="2852927" cy="3188208"/>
          </a:xfrm>
        </p:grpSpPr>
        <p:pic>
          <p:nvPicPr>
            <p:cNvPr id="128" name="picture 1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52927" cy="3188208"/>
            </a:xfrm>
            <a:prstGeom prst="rect">
              <a:avLst/>
            </a:prstGeom>
          </p:spPr>
        </p:pic>
        <p:sp>
          <p:nvSpPr>
            <p:cNvPr id="130" name="textbox 130"/>
            <p:cNvSpPr/>
            <p:nvPr/>
          </p:nvSpPr>
          <p:spPr>
            <a:xfrm>
              <a:off x="-12700" y="-12700"/>
              <a:ext cx="2878454" cy="32658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1415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1800" b="1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Waterfall view</a:t>
              </a:r>
              <a:endParaRPr sz="1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25550" algn="l" rtl="0" eaLnBrk="0">
                <a:lnSpc>
                  <a:spcPct val="81000"/>
                </a:lnSpc>
                <a:spcBef>
                  <a:spcPts val="5"/>
                </a:spcBef>
              </a:pPr>
              <a:r>
                <a:rPr sz="1800" b="1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Contour view</a:t>
              </a:r>
              <a:endParaRPr sz="1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2" name="textbox 132"/>
          <p:cNvSpPr/>
          <p:nvPr/>
        </p:nvSpPr>
        <p:spPr>
          <a:xfrm>
            <a:off x="4829807" y="919224"/>
            <a:ext cx="2866389" cy="3143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ts val="1835"/>
              </a:lnSpc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operational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SIS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ESR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66000"/>
              </a:lnSpc>
              <a:spcBef>
                <a:spcPts val="590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state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art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DAQ</a:t>
            </a:r>
            <a:r>
              <a:rPr sz="13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based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3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µ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TCA  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2.5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GSa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/s,</a:t>
            </a:r>
            <a:r>
              <a:rPr sz="13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14-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bit</a:t>
            </a:r>
            <a:r>
              <a:rPr sz="1300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ADC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5080" algn="l" rtl="0" eaLnBrk="0">
              <a:lnSpc>
                <a:spcPct val="106000"/>
              </a:lnSpc>
              <a:spcBef>
                <a:spcPts val="820"/>
              </a:spcBef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rf-triggered multi-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event acquisition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programmable</a:t>
            </a:r>
            <a:r>
              <a:rPr sz="13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rate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divider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long    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acqusition ti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mes in development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BEA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3000"/>
              </a:lnSpc>
              <a:spcBef>
                <a:spcPts val="1515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DAQ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operator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GUI</a:t>
            </a:r>
            <a:r>
              <a:rPr sz="13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3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BEA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5000"/>
              </a:lnSpc>
              <a:spcBef>
                <a:spcPts val="0"/>
              </a:spcBef>
            </a:pP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SIS18</a:t>
            </a:r>
            <a:r>
              <a:rPr sz="1300" kern="0" spc="1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FCT</a:t>
            </a:r>
            <a:endParaRPr sz="13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670304" y="1249680"/>
            <a:ext cx="2849879" cy="2179319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1871103" y="361448"/>
            <a:ext cx="7647305" cy="3098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Initial Application: FAIR</a:t>
            </a:r>
            <a:r>
              <a:rPr sz="2400" kern="0" spc="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Fast Current Transformer (FCT) S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ystem</a:t>
            </a:r>
            <a:endParaRPr sz="2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138" name="table 138"/>
          <p:cNvGraphicFramePr>
            <a:graphicFrameLocks noGrp="1"/>
          </p:cNvGraphicFramePr>
          <p:nvPr/>
        </p:nvGraphicFramePr>
        <p:xfrm>
          <a:off x="7861522" y="5014691"/>
          <a:ext cx="632460" cy="784860"/>
        </p:xfrm>
        <a:graphic>
          <a:graphicData uri="http://schemas.openxmlformats.org/drawingml/2006/table">
            <a:tbl>
              <a:tblPr/>
              <a:tblGrid>
                <a:gridCol w="632460"/>
              </a:tblGrid>
              <a:tr h="784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0" name="table 140"/>
          <p:cNvGraphicFramePr>
            <a:graphicFrameLocks noGrp="1"/>
          </p:cNvGraphicFramePr>
          <p:nvPr/>
        </p:nvGraphicFramePr>
        <p:xfrm>
          <a:off x="4786090" y="5017741"/>
          <a:ext cx="628650" cy="781685"/>
        </p:xfrm>
        <a:graphic>
          <a:graphicData uri="http://schemas.openxmlformats.org/drawingml/2006/table">
            <a:tbl>
              <a:tblPr/>
              <a:tblGrid>
                <a:gridCol w="628650"/>
              </a:tblGrid>
              <a:tr h="7816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2" name="path 142"/>
          <p:cNvSpPr/>
          <p:nvPr/>
        </p:nvSpPr>
        <p:spPr>
          <a:xfrm>
            <a:off x="5415788" y="5395122"/>
            <a:ext cx="2472272" cy="152072"/>
          </a:xfrm>
          <a:custGeom>
            <a:avLst/>
            <a:gdLst/>
            <a:ahLst/>
            <a:cxnLst/>
            <a:rect l="0" t="0" r="0" b="0"/>
            <a:pathLst>
              <a:path w="3893" h="239">
                <a:moveTo>
                  <a:pt x="20" y="66"/>
                </a:moveTo>
                <a:lnTo>
                  <a:pt x="3773" y="66"/>
                </a:lnTo>
                <a:lnTo>
                  <a:pt x="3773" y="14"/>
                </a:lnTo>
                <a:lnTo>
                  <a:pt x="3879" y="119"/>
                </a:lnTo>
                <a:lnTo>
                  <a:pt x="3773" y="225"/>
                </a:lnTo>
                <a:lnTo>
                  <a:pt x="3773" y="172"/>
                </a:lnTo>
                <a:lnTo>
                  <a:pt x="20" y="172"/>
                </a:lnTo>
                <a:lnTo>
                  <a:pt x="20" y="66"/>
                </a:lnTo>
                <a:close/>
              </a:path>
            </a:pathLst>
          </a:custGeom>
          <a:noFill/>
          <a:ln w="25400" cap="flat">
            <a:solidFill>
              <a:srgbClr val="385D8A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" name="textbox 144"/>
          <p:cNvSpPr/>
          <p:nvPr/>
        </p:nvSpPr>
        <p:spPr>
          <a:xfrm>
            <a:off x="2131219" y="999905"/>
            <a:ext cx="1480185" cy="180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Front</a:t>
            </a:r>
            <a:r>
              <a:rPr sz="13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End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Ele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ctronics</a:t>
            </a:r>
            <a:endParaRPr sz="13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6" name="textbox 146"/>
          <p:cNvSpPr/>
          <p:nvPr/>
        </p:nvSpPr>
        <p:spPr>
          <a:xfrm>
            <a:off x="4669713" y="1028236"/>
            <a:ext cx="76200" cy="2182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55"/>
              </a:lnSpc>
            </a:pPr>
            <a:r>
              <a:rPr sz="600" b="1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endParaRPr sz="600" dirty="0"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55"/>
              </a:lnSpc>
              <a:spcBef>
                <a:spcPts val="190"/>
              </a:spcBef>
            </a:pPr>
            <a:r>
              <a:rPr sz="600" b="1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endParaRPr sz="600" dirty="0"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55"/>
              </a:lnSpc>
              <a:spcBef>
                <a:spcPts val="190"/>
              </a:spcBef>
            </a:pPr>
            <a:r>
              <a:rPr sz="600" b="1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endParaRPr sz="600" dirty="0"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55"/>
              </a:lnSpc>
              <a:spcBef>
                <a:spcPts val="190"/>
              </a:spcBef>
            </a:pPr>
            <a:r>
              <a:rPr sz="600" b="1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endParaRPr sz="600" dirty="0">
              <a:latin typeface="Wingdings" panose="05000000000000000000"/>
              <a:ea typeface="Wingdings" panose="05000000000000000000"/>
              <a:cs typeface="Wingdings" panose="05000000000000000000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55"/>
              </a:lnSpc>
              <a:spcBef>
                <a:spcPts val="0"/>
              </a:spcBef>
            </a:pPr>
            <a:r>
              <a:rPr sz="600" b="1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endParaRPr sz="600" dirty="0">
              <a:latin typeface="Wingdings" panose="05000000000000000000"/>
              <a:ea typeface="Wingdings" panose="05000000000000000000"/>
              <a:cs typeface="Wingdings" panose="0500000000000000000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1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759" y="126301"/>
            <a:ext cx="663130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8220">
              <a:spcBef>
                <a:spcPts val="100"/>
              </a:spcBef>
              <a:tabLst>
                <a:tab pos="3050540" algn="l"/>
              </a:tabLst>
            </a:pPr>
            <a:r>
              <a:rPr sz="4400" spc="-5" dirty="0"/>
              <a:t>SIS8160	</a:t>
            </a:r>
            <a:r>
              <a:rPr sz="4400" spc="-10" dirty="0"/>
              <a:t>Application  </a:t>
            </a:r>
            <a:r>
              <a:rPr sz="4400" spc="-5" dirty="0"/>
              <a:t>CAENELS</a:t>
            </a:r>
            <a:r>
              <a:rPr sz="4400" spc="-30" dirty="0"/>
              <a:t> </a:t>
            </a:r>
            <a:r>
              <a:rPr sz="4400" spc="-5" dirty="0"/>
              <a:t>FMC-Pico-1M4(-C3)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853566" y="1777707"/>
            <a:ext cx="6229985" cy="464614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spcBef>
                <a:spcPts val="7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4 Channel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Pico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Ammeter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6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20-Bit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MSPS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(BW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10/C3 300</a:t>
            </a:r>
            <a:r>
              <a:rPr sz="28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KHz)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6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RNG0: ± 1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RNG1: ± 1</a:t>
            </a:r>
            <a:r>
              <a:rPr sz="28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µA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6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C3: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RNG0: ± 10 </a:t>
            </a:r>
            <a:r>
              <a:rPr sz="2800" dirty="0">
                <a:latin typeface="Calibri" panose="020F0502020204030204"/>
                <a:cs typeface="Calibri" panose="020F0502020204030204"/>
              </a:rPr>
              <a:t>mA,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RNG1: ±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500</a:t>
            </a:r>
            <a:r>
              <a:rPr sz="28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µA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6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BPM, SR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Beamline,…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6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SIS8300-KU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like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FW</a:t>
            </a:r>
            <a:r>
              <a:rPr sz="2800" spc="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framework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6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Vivado upgrade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path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older carrier</a:t>
            </a:r>
            <a:r>
              <a:rPr sz="28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HW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25"/>
              </a:spcBef>
            </a:pPr>
            <a:endParaRPr sz="4450" dirty="0">
              <a:latin typeface="Times New Roman" panose="02020603050405020304"/>
              <a:cs typeface="Times New Roman" panose="02020603050405020304"/>
            </a:endParaRPr>
          </a:p>
          <a:p>
            <a:pPr marL="12700"/>
            <a:r>
              <a:rPr sz="2000" spc="-5" dirty="0">
                <a:latin typeface="Calibri" panose="020F0502020204030204"/>
                <a:cs typeface="Calibri" panose="020F0502020204030204"/>
              </a:rPr>
              <a:t>Picture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courtesy </a:t>
            </a:r>
            <a:r>
              <a:rPr sz="2000" dirty="0">
                <a:latin typeface="Calibri" panose="020F0502020204030204"/>
                <a:cs typeface="Calibri" panose="020F0502020204030204"/>
              </a:rPr>
              <a:t>CAENELS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48145" y="2421636"/>
            <a:ext cx="3384803" cy="32049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1"/>
            <a:ext cx="11644037" cy="1302343"/>
          </a:xfrm>
          <a:prstGeom prst="rect">
            <a:avLst/>
          </a:prstGeom>
        </p:spPr>
        <p:txBody>
          <a:bodyPr vert="horz" wrap="square" lIns="0" tIns="70548" rIns="0" bIns="0" rtlCol="0">
            <a:spAutoFit/>
          </a:bodyPr>
          <a:lstStyle/>
          <a:p>
            <a:pPr marL="2588260" marR="5080" indent="-2004695">
              <a:spcBef>
                <a:spcPts val="95"/>
              </a:spcBef>
            </a:pPr>
            <a:r>
              <a:rPr sz="4000" spc="-5" dirty="0"/>
              <a:t>SIS8160/FMC </a:t>
            </a:r>
            <a:r>
              <a:rPr sz="4000" spc="-15" dirty="0"/>
              <a:t>Pico </a:t>
            </a:r>
            <a:r>
              <a:rPr sz="4000" spc="-5" dirty="0"/>
              <a:t>Noise </a:t>
            </a:r>
            <a:r>
              <a:rPr sz="4000" spc="-10" dirty="0"/>
              <a:t>Distribution  </a:t>
            </a:r>
            <a:r>
              <a:rPr sz="4000" spc="-15" dirty="0"/>
              <a:t>(reminder</a:t>
            </a:r>
            <a:r>
              <a:rPr sz="4000" spc="-5" dirty="0"/>
              <a:t> 20-bit)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828801" y="1371601"/>
            <a:ext cx="6010655" cy="307238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2983" y="2438401"/>
            <a:ext cx="6694931" cy="3532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3345" y="477965"/>
            <a:ext cx="6923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SIS8864 64 channel </a:t>
            </a:r>
            <a:r>
              <a:rPr spc="-40" dirty="0"/>
              <a:t>LVTTL </a:t>
            </a:r>
            <a:r>
              <a:rPr spc="-10" dirty="0"/>
              <a:t>Digital </a:t>
            </a:r>
            <a:r>
              <a:rPr spc="-5" dirty="0"/>
              <a:t>I/O</a:t>
            </a:r>
            <a:r>
              <a:rPr spc="145" dirty="0"/>
              <a:t> </a:t>
            </a:r>
            <a:r>
              <a:rPr spc="-5" dirty="0"/>
              <a:t>AMC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853565" y="1582483"/>
            <a:ext cx="4974590" cy="4798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18745" indent="-457200"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Machine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cycle dependent </a:t>
            </a: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&amp; 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generic ouput </a:t>
            </a: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pattern with 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digital</a:t>
            </a: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input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25"/>
              </a:spcBef>
              <a:buClr>
                <a:srgbClr val="1F487C"/>
              </a:buClr>
              <a:buFont typeface="Arial" panose="020B0604020202020204"/>
              <a:buChar char="•"/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469900" marR="327660" indent="-457200"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Alternative </a:t>
            </a: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2800" spc="-1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OHWR</a:t>
            </a:r>
            <a:r>
              <a:rPr sz="2800" spc="-5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FMC 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carrier </a:t>
            </a: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and two I/O</a:t>
            </a:r>
            <a:r>
              <a:rPr sz="2800" spc="-3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FMC‘s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25"/>
              </a:spcBef>
              <a:buClr>
                <a:srgbClr val="1F487C"/>
              </a:buClr>
              <a:buFont typeface="Arial" panose="020B0604020202020204"/>
              <a:buChar char="•"/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469900" indent="-457200"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Ready to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run</a:t>
            </a:r>
            <a:r>
              <a:rPr sz="2800" spc="1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firmware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25"/>
              </a:spcBef>
              <a:buClr>
                <a:srgbClr val="1F487C"/>
              </a:buClr>
              <a:buFont typeface="Arial" panose="020B0604020202020204"/>
              <a:buChar char="•"/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469900" marR="5080" indent="-457200"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Application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specific </a:t>
            </a:r>
            <a:r>
              <a:rPr sz="2800" spc="-5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firmware  </a:t>
            </a:r>
            <a:r>
              <a:rPr sz="2800" dirty="0">
                <a:solidFill>
                  <a:srgbClr val="1F487C"/>
                </a:solidFill>
                <a:latin typeface="Arial" panose="020B0604020202020204"/>
                <a:cs typeface="Arial" panose="020B0604020202020204"/>
              </a:rPr>
              <a:t>adaptations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0324" y="1325087"/>
            <a:ext cx="2830614" cy="51891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1"/>
            <a:ext cx="11644037" cy="607025"/>
          </a:xfrm>
          <a:prstGeom prst="rect">
            <a:avLst/>
          </a:prstGeom>
        </p:spPr>
        <p:txBody>
          <a:bodyPr vert="horz" wrap="square" lIns="0" tIns="113474" rIns="0" bIns="0" rtlCol="0">
            <a:spAutoFit/>
          </a:bodyPr>
          <a:lstStyle/>
          <a:p>
            <a:pPr marL="3511550" marR="5080" indent="-2595880">
              <a:spcBef>
                <a:spcPts val="100"/>
              </a:spcBef>
            </a:pPr>
            <a:r>
              <a:rPr spc="-5" dirty="0"/>
              <a:t>SIS8864 64 channel </a:t>
            </a:r>
            <a:r>
              <a:rPr spc="-40" dirty="0"/>
              <a:t>LVTTL </a:t>
            </a:r>
            <a:r>
              <a:rPr spc="-10" dirty="0"/>
              <a:t>Digital </a:t>
            </a:r>
            <a:r>
              <a:rPr spc="-5" dirty="0"/>
              <a:t>I/O AMC  </a:t>
            </a:r>
            <a:r>
              <a:rPr spc="-10" dirty="0"/>
              <a:t>Properties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13927" y="1812989"/>
            <a:ext cx="7494270" cy="4716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AMC with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Double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Width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Mid-Size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form</a:t>
            </a:r>
            <a:r>
              <a:rPr sz="20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factor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Xilinx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XC7A15T-2FGG484C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Artix-7</a:t>
            </a:r>
            <a:r>
              <a:rPr sz="2000" spc="-2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FPGA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Single lane PCI Express Gen2</a:t>
            </a:r>
            <a:r>
              <a:rPr sz="20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Interface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1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AMC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Port</a:t>
            </a:r>
            <a:r>
              <a:rPr sz="2000" spc="-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GbE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AMC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Ports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Point-to-Point Serial</a:t>
            </a:r>
            <a:r>
              <a:rPr sz="2000" spc="-2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Link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AMC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Ports 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MLVDS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(8 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MLVDS</a:t>
            </a:r>
            <a:r>
              <a:rPr sz="2000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lines)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2 Front panel 32 data I/O: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Mini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 Ribbon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(MDR)</a:t>
            </a:r>
            <a:r>
              <a:rPr sz="2000" spc="-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(TTL/LVTTL)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I/O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direction programmable in 8-Bit</a:t>
            </a:r>
            <a:r>
              <a:rPr sz="20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Groups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1 Front panel control Input: LEMO</a:t>
            </a:r>
            <a:r>
              <a:rPr sz="2000" spc="-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(TTL/LVTTL)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1 Front panel control Output: LEMO</a:t>
            </a:r>
            <a:r>
              <a:rPr sz="20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(LVTTL)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field firmware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upgrade</a:t>
            </a:r>
            <a:r>
              <a:rPr sz="2000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capability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Module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Management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Controller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ATxmega128A1U,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IPMB-L</a:t>
            </a:r>
            <a:r>
              <a:rPr sz="2000" spc="-3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interface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DESY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MMC1.0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(under </a:t>
            </a:r>
            <a:r>
              <a:rPr sz="2000" spc="-90" dirty="0">
                <a:latin typeface="Times New Roman" panose="02020603050405020304"/>
                <a:cs typeface="Times New Roman" panose="02020603050405020304"/>
              </a:rPr>
              <a:t>LV</a:t>
            </a:r>
            <a:r>
              <a:rPr sz="2000" spc="-1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91)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5"/>
              </a:spcBef>
            </a:pPr>
            <a:endParaRPr sz="20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5"/>
              </a:spcBef>
            </a:pPr>
            <a:r>
              <a:rPr lang="en-US" altLang="zh-CN" sz="2800" spc="-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production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549" y="301752"/>
            <a:ext cx="6706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/>
              <a:t>Typical </a:t>
            </a:r>
            <a:r>
              <a:rPr spc="-50" dirty="0"/>
              <a:t>FAIR </a:t>
            </a:r>
            <a:r>
              <a:rPr spc="-5" dirty="0"/>
              <a:t>SIS8864 </a:t>
            </a:r>
            <a:r>
              <a:rPr spc="-10" dirty="0"/>
              <a:t>Digital </a:t>
            </a:r>
            <a:r>
              <a:rPr spc="-5" dirty="0"/>
              <a:t>I/O Use</a:t>
            </a:r>
            <a:r>
              <a:rPr spc="150" dirty="0"/>
              <a:t> </a:t>
            </a:r>
            <a:r>
              <a:rPr spc="-5" dirty="0"/>
              <a:t>Case</a:t>
            </a:r>
            <a:endParaRPr spc="-5" dirty="0"/>
          </a:p>
        </p:txBody>
      </p:sp>
      <p:graphicFrame>
        <p:nvGraphicFramePr>
          <p:cNvPr id="4" name="对象 3"/>
          <p:cNvGraphicFramePr/>
          <p:nvPr>
            <p:custDataLst>
              <p:tags r:id="rId1"/>
            </p:custDataLst>
          </p:nvPr>
        </p:nvGraphicFramePr>
        <p:xfrm>
          <a:off x="4091306" y="1279525"/>
          <a:ext cx="4008755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" r:id="rId2" imgW="4005580" imgH="4295775" progId="Paint.Picture">
                  <p:embed/>
                </p:oleObj>
              </mc:Choice>
              <mc:Fallback>
                <p:oleObj name="" r:id="rId2" imgW="4005580" imgH="42957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91306" y="1279525"/>
                        <a:ext cx="4008755" cy="429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1"/>
            <a:ext cx="11644037" cy="99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pc="-5" dirty="0"/>
              <a:t>SIS8864 </a:t>
            </a:r>
            <a:r>
              <a:rPr spc="-10" dirty="0"/>
              <a:t>Digital </a:t>
            </a:r>
            <a:r>
              <a:rPr spc="-5" dirty="0"/>
              <a:t>I/O </a:t>
            </a:r>
            <a:r>
              <a:rPr spc="-15" dirty="0"/>
              <a:t>Firmware</a:t>
            </a:r>
            <a:r>
              <a:rPr spc="70" dirty="0"/>
              <a:t> </a:t>
            </a:r>
            <a:r>
              <a:rPr spc="-15" dirty="0"/>
              <a:t>Detail</a:t>
            </a:r>
            <a:endParaRPr spc="-15" dirty="0"/>
          </a:p>
          <a:p>
            <a:pPr algn="ctr">
              <a:lnSpc>
                <a:spcPct val="100000"/>
              </a:lnSpc>
            </a:pPr>
            <a:r>
              <a:rPr spc="-30" dirty="0"/>
              <a:t>Event </a:t>
            </a:r>
            <a:r>
              <a:rPr spc="-25" dirty="0"/>
              <a:t>Receiver/MLVDS </a:t>
            </a:r>
            <a:r>
              <a:rPr dirty="0"/>
              <a:t>→ </a:t>
            </a:r>
            <a:r>
              <a:rPr spc="-30" dirty="0"/>
              <a:t>Pattern</a:t>
            </a:r>
            <a:r>
              <a:rPr spc="-5" dirty="0"/>
              <a:t> </a:t>
            </a:r>
            <a:r>
              <a:rPr dirty="0"/>
              <a:t>Memory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33872" y="1659201"/>
            <a:ext cx="8636438" cy="45217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8040" y="1484065"/>
            <a:ext cx="3400924" cy="42186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9935" y="302832"/>
            <a:ext cx="66325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spc="-5" dirty="0"/>
              <a:t>SIS8800 </a:t>
            </a:r>
            <a:r>
              <a:rPr sz="4400" dirty="0"/>
              <a:t>Multi Purpose</a:t>
            </a:r>
            <a:r>
              <a:rPr sz="4400" spc="-75" dirty="0"/>
              <a:t> </a:t>
            </a:r>
            <a:r>
              <a:rPr sz="4400" spc="-5" dirty="0"/>
              <a:t>Scaler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48827" y="1154176"/>
            <a:ext cx="658368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Functionality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MTCA.4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AMC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4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Lane PCI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Express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connectivity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XC6VLX130T-2FFG1156C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Xilinx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Dual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boot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Redundant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PCIe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implementation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2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GByte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DDR3</a:t>
            </a:r>
            <a:r>
              <a:rPr sz="2400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memory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296545" marR="2019935" indent="-273050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dirty="0"/>
              <a:t>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16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front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inputs NIM or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TTL/LEMO,  </a:t>
            </a:r>
            <a:r>
              <a:rPr sz="2400" dirty="0">
                <a:latin typeface="Calibri" panose="020F0502020204030204"/>
                <a:cs typeface="Calibri" panose="020F0502020204030204"/>
              </a:rPr>
              <a:t>TTL,ECL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LVDS/flat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cable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200 </a:t>
            </a:r>
            <a:r>
              <a:rPr sz="2400" dirty="0">
                <a:latin typeface="Calibri" panose="020F0502020204030204"/>
                <a:cs typeface="Calibri" panose="020F0502020204030204"/>
              </a:rPr>
              <a:t>MHz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count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rate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(NIM/ECL)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4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control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in-/4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control front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outputs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Zone </a:t>
            </a:r>
            <a:r>
              <a:rPr sz="2400" dirty="0">
                <a:latin typeface="Calibri" panose="020F0502020204030204"/>
                <a:cs typeface="Calibri" panose="020F0502020204030204"/>
              </a:rPr>
              <a:t>3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Class D1.1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compatible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66395" indent="-343535">
              <a:buFont typeface="Arial" panose="020B0604020202020204"/>
              <a:buChar char="•"/>
              <a:tabLst>
                <a:tab pos="366395" algn="l"/>
                <a:tab pos="36703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MMC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1.0 under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DESY </a:t>
            </a:r>
            <a:r>
              <a:rPr sz="2400" dirty="0">
                <a:latin typeface="Calibri" panose="020F0502020204030204"/>
                <a:cs typeface="Calibri" panose="020F0502020204030204"/>
              </a:rPr>
              <a:t>license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LV91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6299" y="185038"/>
            <a:ext cx="7407909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8490">
              <a:spcBef>
                <a:spcPts val="100"/>
              </a:spcBef>
            </a:pPr>
            <a:r>
              <a:rPr sz="4400" dirty="0"/>
              <a:t>SIS8890 </a:t>
            </a:r>
            <a:r>
              <a:rPr sz="4400" spc="-10" dirty="0"/>
              <a:t>Discriminator </a:t>
            </a:r>
            <a:r>
              <a:rPr sz="4400" spc="-20" dirty="0"/>
              <a:t>RTM  </a:t>
            </a:r>
            <a:r>
              <a:rPr sz="4400" spc="-35" dirty="0"/>
              <a:t>for </a:t>
            </a:r>
            <a:r>
              <a:rPr sz="4400" spc="-5" dirty="0"/>
              <a:t>SIS8800 </a:t>
            </a:r>
            <a:r>
              <a:rPr sz="4400" dirty="0"/>
              <a:t>Multi Purpose</a:t>
            </a:r>
            <a:r>
              <a:rPr sz="4400" spc="-30" dirty="0"/>
              <a:t> </a:t>
            </a:r>
            <a:r>
              <a:rPr sz="4400" spc="-5" dirty="0"/>
              <a:t>Scaler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06298" y="1905000"/>
            <a:ext cx="6795134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Functionality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MTCA.4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RTM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16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Discriminator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Inputs,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Connector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Type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MMCX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Leading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Edge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50 </a:t>
            </a:r>
            <a:r>
              <a:rPr sz="2400" dirty="0">
                <a:latin typeface="Calibri" panose="020F0502020204030204"/>
                <a:cs typeface="Calibri" panose="020F0502020204030204"/>
              </a:rPr>
              <a:t>Ω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Input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Termination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14 </a:t>
            </a:r>
            <a:r>
              <a:rPr sz="2400" dirty="0">
                <a:latin typeface="Calibri" panose="020F0502020204030204"/>
                <a:cs typeface="Calibri" panose="020F0502020204030204"/>
              </a:rPr>
              <a:t>Bit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Threshold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DAC for </a:t>
            </a:r>
            <a:r>
              <a:rPr sz="2400" dirty="0">
                <a:latin typeface="Calibri" panose="020F0502020204030204"/>
                <a:cs typeface="Calibri" panose="020F0502020204030204"/>
              </a:rPr>
              <a:t>each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Channel, 0.4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mV/Step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16 Outputs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 Zone </a:t>
            </a:r>
            <a:r>
              <a:rPr sz="2400" dirty="0">
                <a:latin typeface="Calibri" panose="020F0502020204030204"/>
                <a:cs typeface="Calibri" panose="020F0502020204030204"/>
              </a:rPr>
              <a:t>3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(to Scalers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SIS8800)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16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Front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Outputs,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Connector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Type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MMCX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Programmable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Pulse Width 10 ns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-250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Zone </a:t>
            </a:r>
            <a:r>
              <a:rPr sz="2400" dirty="0">
                <a:latin typeface="Calibri" panose="020F0502020204030204"/>
                <a:cs typeface="Calibri" panose="020F0502020204030204"/>
              </a:rPr>
              <a:t>3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Class D1.1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Compatible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MMC1.0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Compatible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6813" y="282660"/>
            <a:ext cx="4778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SIS8300-KU</a:t>
            </a:r>
            <a:r>
              <a:rPr sz="36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Properties</a:t>
            </a:r>
            <a:endParaRPr sz="36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8962" y="1010010"/>
            <a:ext cx="5934075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40" indent="-91440">
              <a:spcBef>
                <a:spcPts val="100"/>
              </a:spcBef>
              <a:buSzPct val="67000"/>
              <a:buChar char="•"/>
              <a:tabLst>
                <a:tab pos="103505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10 Channels 125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MS/s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16-bit or 250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MS/s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14-bit</a:t>
            </a:r>
            <a:r>
              <a:rPr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ADC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225" indent="-137160">
              <a:buChar char="•"/>
              <a:tabLst>
                <a:tab pos="14986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10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MS/s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to 125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MS/s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Per Channel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Sampling</a:t>
            </a:r>
            <a:r>
              <a:rPr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Speed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35890" indent="-123825">
              <a:buChar char="•"/>
              <a:tabLst>
                <a:tab pos="136525" algn="l"/>
              </a:tabLst>
            </a:pPr>
            <a:r>
              <a:rPr spc="-5" dirty="0">
                <a:latin typeface="Times New Roman" panose="02020603050405020304"/>
                <a:cs typeface="Times New Roman" panose="02020603050405020304"/>
              </a:rPr>
              <a:t>AC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DC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Input</a:t>
            </a:r>
            <a:r>
              <a:rPr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Stage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Internal,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Front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Panel, </a:t>
            </a:r>
            <a:r>
              <a:rPr spc="-40" dirty="0">
                <a:latin typeface="Times New Roman" panose="02020603050405020304"/>
                <a:cs typeface="Times New Roman" panose="02020603050405020304"/>
              </a:rPr>
              <a:t>RTM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and Backplane Clock</a:t>
            </a:r>
            <a:r>
              <a:rPr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Sources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4780" indent="-132715">
              <a:buChar char="•"/>
              <a:tabLst>
                <a:tab pos="145415" algn="l"/>
              </a:tabLst>
            </a:pPr>
            <a:r>
              <a:rPr spc="-45" dirty="0">
                <a:latin typeface="Times New Roman" panose="02020603050405020304"/>
                <a:cs typeface="Times New Roman" panose="02020603050405020304"/>
              </a:rPr>
              <a:t>Two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16-bit 250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MS/s DACs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Fast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Feedback</a:t>
            </a:r>
            <a:r>
              <a:rPr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Implementation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spc="-5" dirty="0">
                <a:latin typeface="Times New Roman" panose="02020603050405020304"/>
                <a:cs typeface="Times New Roman" panose="02020603050405020304"/>
              </a:rPr>
              <a:t>High Precision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Clock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Distribution</a:t>
            </a:r>
            <a:r>
              <a:rPr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Circuitry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spc="-5" dirty="0">
                <a:latin typeface="Times New Roman" panose="02020603050405020304"/>
                <a:cs typeface="Times New Roman" panose="02020603050405020304"/>
              </a:rPr>
              <a:t>Programmable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Delay of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Dual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Channel Digitizer</a:t>
            </a:r>
            <a:r>
              <a:rPr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Groups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spc="-5" dirty="0">
                <a:latin typeface="Times New Roman" panose="02020603050405020304"/>
                <a:cs typeface="Times New Roman" panose="02020603050405020304"/>
              </a:rPr>
              <a:t>Multi Gigabit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Link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Port Implementation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Backplane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4780" indent="-132715">
              <a:buChar char="•"/>
              <a:tabLst>
                <a:tab pos="145415" algn="l"/>
              </a:tabLst>
            </a:pPr>
            <a:r>
              <a:rPr spc="-35" dirty="0">
                <a:latin typeface="Times New Roman" panose="02020603050405020304"/>
                <a:cs typeface="Times New Roman" panose="02020603050405020304"/>
              </a:rPr>
              <a:t>Twin </a:t>
            </a:r>
            <a:r>
              <a:rPr spc="-10" dirty="0">
                <a:latin typeface="Times New Roman" panose="02020603050405020304"/>
                <a:cs typeface="Times New Roman" panose="02020603050405020304"/>
              </a:rPr>
              <a:t>SFP+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Card Cage for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High Speed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System</a:t>
            </a:r>
            <a:r>
              <a:rPr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Interconnects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4780" indent="-132715">
              <a:buChar char="•"/>
              <a:tabLst>
                <a:tab pos="145415" algn="l"/>
              </a:tabLst>
            </a:pPr>
            <a:r>
              <a:rPr spc="-5" dirty="0">
                <a:latin typeface="Times New Roman" panose="02020603050405020304"/>
                <a:cs typeface="Times New Roman" panose="02020603050405020304"/>
              </a:rPr>
              <a:t>White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Rabbit Clock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Option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pc="-10" dirty="0">
                <a:latin typeface="Times New Roman" panose="02020603050405020304"/>
                <a:cs typeface="Times New Roman" panose="02020603050405020304"/>
              </a:rPr>
              <a:t>SFP+</a:t>
            </a:r>
            <a:r>
              <a:rPr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Ports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4780" indent="-132715">
              <a:buChar char="•"/>
              <a:tabLst>
                <a:tab pos="145415" algn="l"/>
              </a:tabLst>
            </a:pPr>
            <a:r>
              <a:rPr spc="-45" dirty="0">
                <a:latin typeface="Times New Roman" panose="02020603050405020304"/>
                <a:cs typeface="Times New Roman" panose="02020603050405020304"/>
              </a:rPr>
              <a:t>Two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RJ45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Connectors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(One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Clock + 3 Data or 4 Data</a:t>
            </a:r>
            <a:r>
              <a:rPr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In/Out)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225" indent="-137160">
              <a:buChar char="•"/>
              <a:tabLst>
                <a:tab pos="149860" algn="l"/>
              </a:tabLst>
            </a:pPr>
            <a:r>
              <a:rPr spc="-20" dirty="0">
                <a:latin typeface="Times New Roman" panose="02020603050405020304"/>
                <a:cs typeface="Times New Roman" panose="02020603050405020304"/>
              </a:rPr>
              <a:t>XCKU040-1FFVA1156C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Kintex Ultrascale </a:t>
            </a:r>
            <a:r>
              <a:rPr spc="-10" dirty="0">
                <a:latin typeface="Times New Roman" panose="02020603050405020304"/>
                <a:cs typeface="Times New Roman" panose="02020603050405020304"/>
              </a:rPr>
              <a:t>FPGA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2 GByte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DDR4 Memory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(flexible partitioning</a:t>
            </a:r>
            <a:r>
              <a:rPr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scheme)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4 lane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PCI Express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Gen3</a:t>
            </a:r>
            <a:r>
              <a:rPr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Connectivity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spc="-5" dirty="0">
                <a:latin typeface="Times New Roman" panose="02020603050405020304"/>
                <a:cs typeface="Times New Roman" panose="02020603050405020304"/>
              </a:rPr>
              <a:t>Dual</a:t>
            </a:r>
            <a:r>
              <a:rPr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boot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spc="-5" dirty="0">
                <a:latin typeface="Times New Roman" panose="02020603050405020304"/>
                <a:cs typeface="Times New Roman" panose="02020603050405020304"/>
              </a:rPr>
              <a:t>MMC1.0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DESY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license</a:t>
            </a:r>
            <a:r>
              <a:rPr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45" dirty="0">
                <a:latin typeface="Times New Roman" panose="02020603050405020304"/>
                <a:cs typeface="Times New Roman" panose="02020603050405020304"/>
              </a:rPr>
              <a:t>LV91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860" indent="-137160">
              <a:buChar char="•"/>
              <a:tabLst>
                <a:tab pos="14986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Field Firmware Upgrade Support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4780" indent="-132715">
              <a:buChar char="•"/>
              <a:tabLst>
                <a:tab pos="145415" algn="l"/>
              </a:tabLst>
            </a:pPr>
            <a:r>
              <a:rPr spc="-20" dirty="0">
                <a:latin typeface="Times New Roman" panose="02020603050405020304"/>
                <a:cs typeface="Times New Roman" panose="02020603050405020304"/>
              </a:rPr>
              <a:t>Vivado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Project for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Custom Firmware</a:t>
            </a:r>
            <a:r>
              <a:rPr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Development</a:t>
            </a:r>
            <a:endParaRPr dirty="0">
              <a:latin typeface="Times New Roman" panose="02020603050405020304"/>
              <a:cs typeface="Times New Roman" panose="02020603050405020304"/>
            </a:endParaRPr>
          </a:p>
          <a:p>
            <a:pPr marL="149225" indent="-137160">
              <a:buChar char="•"/>
              <a:tabLst>
                <a:tab pos="149860" algn="l"/>
              </a:tabLst>
            </a:pPr>
            <a:r>
              <a:rPr dirty="0">
                <a:latin typeface="Times New Roman" panose="02020603050405020304"/>
                <a:cs typeface="Times New Roman" panose="02020603050405020304"/>
              </a:rPr>
              <a:t>Zone 3 class A1.0, A1.0C or</a:t>
            </a:r>
            <a:r>
              <a:rPr spc="-3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A1.1CO </a:t>
            </a:r>
            <a:r>
              <a:rPr spc="-5" dirty="0">
                <a:latin typeface="Times New Roman" panose="02020603050405020304"/>
                <a:cs typeface="Times New Roman" panose="02020603050405020304"/>
              </a:rPr>
              <a:t>Compatible</a:t>
            </a:r>
            <a:endParaRPr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220" y="530162"/>
            <a:ext cx="690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/>
              <a:t>SIS8980 </a:t>
            </a:r>
            <a:r>
              <a:rPr sz="3600" dirty="0"/>
              <a:t>in NIM/MMCX</a:t>
            </a:r>
            <a:r>
              <a:rPr sz="3600" spc="-80" dirty="0"/>
              <a:t> </a:t>
            </a:r>
            <a:r>
              <a:rPr sz="3600" spc="-15" dirty="0"/>
              <a:t>Configuration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788632" y="1432560"/>
            <a:ext cx="2660390" cy="49167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788" y="169608"/>
            <a:ext cx="7189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Arial" panose="020B0604020202020204"/>
                <a:cs typeface="Arial" panose="020B0604020202020204"/>
              </a:rPr>
              <a:t>MTCA.4 </a:t>
            </a:r>
            <a:r>
              <a:rPr sz="2800" dirty="0">
                <a:latin typeface="Arial" panose="020B0604020202020204"/>
                <a:cs typeface="Arial" panose="020B0604020202020204"/>
              </a:rPr>
              <a:t>Relevance, current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Struck user</a:t>
            </a:r>
            <a:r>
              <a:rPr sz="2800" spc="4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base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66778" y="621729"/>
          <a:ext cx="7857490" cy="5753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4090"/>
                <a:gridCol w="6883400"/>
              </a:tblGrid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AU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Australian</a:t>
                      </a:r>
                      <a:r>
                        <a:rPr sz="1600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Synchrotron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BR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LNLS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CH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CERN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CN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IHEP,</a:t>
                      </a:r>
                      <a:r>
                        <a:rPr lang="en-US" altLang="zh-CN" sz="1600" spc="-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40" dirty="0">
                          <a:latin typeface="Arial" panose="020B0604020202020204"/>
                          <a:cs typeface="Arial" panose="020B0604020202020204"/>
                        </a:rPr>
                        <a:t>SINAP,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USTC, </a:t>
                      </a:r>
                      <a:r>
                        <a:rPr lang="en-US" sz="1600" spc="-10" dirty="0">
                          <a:latin typeface="Arial" panose="020B0604020202020204"/>
                          <a:cs typeface="Arial" panose="020B0604020202020204"/>
                        </a:rPr>
                        <a:t>CIAE,</a:t>
                      </a:r>
                      <a:r>
                        <a:rPr lang="en-US" altLang="zh-CN" sz="1600" spc="-5" dirty="0">
                          <a:latin typeface="Arial" panose="020B0604020202020204"/>
                          <a:cs typeface="Arial" panose="020B0604020202020204"/>
                        </a:rPr>
                        <a:t>CSNS,IMP,DLS,IASF,PKU,THU,CQU,…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CZ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ELI (Inst of Physics,</a:t>
                      </a:r>
                      <a:r>
                        <a:rPr sz="1600" spc="4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Praha)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720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DE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0" dirty="0">
                          <a:latin typeface="Arial" panose="020B0604020202020204"/>
                          <a:cs typeface="Arial" panose="020B0604020202020204"/>
                        </a:rPr>
                        <a:t>DESY,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HZDR, 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PTB,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MPG, </a:t>
                      </a:r>
                      <a:r>
                        <a:rPr sz="1600" spc="-50" dirty="0">
                          <a:latin typeface="Arial" panose="020B0604020202020204"/>
                          <a:cs typeface="Arial" panose="020B0604020202020204"/>
                        </a:rPr>
                        <a:t>KIT, 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HZB, GSI, DESY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Zeuthen,</a:t>
                      </a:r>
                      <a:r>
                        <a:rPr sz="1600" spc="204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HMI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ES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ESS Bilbao,</a:t>
                      </a:r>
                      <a:r>
                        <a:rPr sz="1600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GMV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FR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ITER,</a:t>
                      </a:r>
                      <a:r>
                        <a:rPr sz="16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Saclay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GB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Diamond,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 STFC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IN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TIFR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JP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KEK,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SPring-8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KR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45" dirty="0">
                          <a:latin typeface="Arial" panose="020B0604020202020204"/>
                          <a:cs typeface="Arial" panose="020B0604020202020204"/>
                        </a:rPr>
                        <a:t>PAL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RU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ITER, JINR</a:t>
                      </a:r>
                      <a:r>
                        <a:rPr sz="16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15" dirty="0">
                          <a:latin typeface="Arial" panose="020B0604020202020204"/>
                          <a:cs typeface="Arial" panose="020B0604020202020204"/>
                        </a:rPr>
                        <a:t>(Techlab/Bevatech)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SE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ESS,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Lund 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University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TR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5" dirty="0">
                          <a:latin typeface="Arial" panose="020B0604020202020204"/>
                          <a:cs typeface="Arial" panose="020B0604020202020204"/>
                        </a:rPr>
                        <a:t>TARLA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TW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NSRRC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US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SLAC,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NSCL/FRIB, 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ANL,</a:t>
                      </a:r>
                      <a:r>
                        <a:rPr sz="1600" spc="-7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ORNL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687207"/>
            <a:ext cx="6781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/>
              <a:t>C</a:t>
            </a:r>
            <a:r>
              <a:rPr sz="4400" spc="5" dirty="0"/>
              <a:t>o</a:t>
            </a:r>
            <a:r>
              <a:rPr sz="4400" dirty="0"/>
              <a:t>n</a:t>
            </a:r>
            <a:r>
              <a:rPr sz="4400" spc="-5" dirty="0"/>
              <a:t>cl</a:t>
            </a:r>
            <a:r>
              <a:rPr sz="4400" dirty="0"/>
              <a:t>us</a:t>
            </a:r>
            <a:r>
              <a:rPr sz="4400" spc="-5" dirty="0"/>
              <a:t>i</a:t>
            </a:r>
            <a:r>
              <a:rPr sz="4400" spc="5" dirty="0"/>
              <a:t>o</a:t>
            </a:r>
            <a:r>
              <a:rPr sz="4400" dirty="0"/>
              <a:t>n</a:t>
            </a:r>
            <a:r>
              <a:rPr lang="en-US" altLang="zh-CN" sz="4400" dirty="0"/>
              <a:t>/QA/&amp;thanks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905000" y="2377291"/>
            <a:ext cx="8001000" cy="333232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MTCA(.4)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standard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widely</a:t>
            </a:r>
            <a:r>
              <a:rPr sz="2800" spc="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adopted</a:t>
            </a:r>
            <a:r>
              <a:rPr lang="en-US" altLang="zh-CN" sz="28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lang="en-US" altLang="zh-CN" sz="2800" spc="-5" dirty="0">
                <a:cs typeface="Calibri" panose="020F0502020204030204"/>
              </a:rPr>
              <a:t> Companies </a:t>
            </a:r>
            <a:r>
              <a:rPr lang="en-US" altLang="zh-CN" sz="2800" dirty="0">
                <a:cs typeface="Calibri" panose="020F0502020204030204"/>
              </a:rPr>
              <a:t>and DESY as</a:t>
            </a:r>
            <a:r>
              <a:rPr lang="en-US" altLang="zh-CN" sz="2800" spc="100" dirty="0">
                <a:cs typeface="Calibri" panose="020F0502020204030204"/>
              </a:rPr>
              <a:t> </a:t>
            </a:r>
            <a:r>
              <a:rPr lang="en-US" altLang="zh-CN" sz="2800" spc="-15" dirty="0">
                <a:cs typeface="Calibri" panose="020F0502020204030204"/>
              </a:rPr>
              <a:t>incubators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7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Increasing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number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 </a:t>
            </a:r>
            <a:r>
              <a:rPr lang="en-US" sz="2800" dirty="0">
                <a:latin typeface="Calibri" panose="020F0502020204030204"/>
                <a:cs typeface="Calibri" panose="020F0502020204030204"/>
              </a:rPr>
              <a:t>users and </a:t>
            </a:r>
            <a:r>
              <a:rPr lang="en-US" sz="2800" dirty="0" err="1">
                <a:latin typeface="Calibri" panose="020F0502020204030204"/>
                <a:cs typeface="Calibri" panose="020F0502020204030204"/>
              </a:rPr>
              <a:t>mtca</a:t>
            </a:r>
            <a:r>
              <a:rPr lang="en-US" sz="2800" dirty="0">
                <a:latin typeface="Calibri" panose="020F0502020204030204"/>
                <a:cs typeface="Calibri" panose="020F0502020204030204"/>
              </a:rPr>
              <a:t> based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designs</a:t>
            </a:r>
            <a:r>
              <a:rPr lang="en-US" altLang="zh-CN" sz="2800" spc="-5" dirty="0">
                <a:latin typeface="Calibri" panose="020F0502020204030204"/>
                <a:cs typeface="Calibri" panose="020F0502020204030204"/>
              </a:rPr>
              <a:t> and solutions in China now</a:t>
            </a:r>
            <a:endParaRPr lang="en-US" altLang="zh-CN" sz="2800" spc="-5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spcBef>
                <a:spcPts val="76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altLang="zh-CN" sz="2800" dirty="0">
                <a:latin typeface="Calibri" panose="020F0502020204030204"/>
                <a:cs typeface="Calibri" panose="020F0502020204030204"/>
              </a:rPr>
              <a:t>Looking forward to more exchanges and discussions to promote the development of this technology and the community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8883526" y="5602180"/>
            <a:ext cx="748283" cy="7193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6"/>
          <p:cNvSpPr txBox="1"/>
          <p:nvPr/>
        </p:nvSpPr>
        <p:spPr>
          <a:xfrm>
            <a:off x="2819400" y="5709613"/>
            <a:ext cx="1310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0" dirty="0">
                <a:latin typeface="Arial" panose="020B0604020202020204"/>
                <a:cs typeface="Arial" panose="020B0604020202020204"/>
              </a:rPr>
              <a:t>partner</a:t>
            </a:r>
            <a:endParaRPr sz="32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524001" y="1"/>
            <a:ext cx="9143999" cy="1711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936" y="1738632"/>
            <a:ext cx="2871465" cy="8793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56678" y="5919625"/>
            <a:ext cx="2222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/>
              <a:t>Beijing DAQ Technology Co. Ltd.</a:t>
            </a:r>
            <a:endParaRPr lang="zh-CN" altLang="en-US" sz="1200" b="1" i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14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469" y="209740"/>
            <a:ext cx="7952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SIS8300-KU White </a:t>
            </a:r>
            <a:r>
              <a:rPr sz="3600" dirty="0">
                <a:latin typeface="Arial" panose="020B0604020202020204"/>
                <a:cs typeface="Arial" panose="020B0604020202020204"/>
              </a:rPr>
              <a:t>Rabbit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(WR)</a:t>
            </a:r>
            <a:r>
              <a:rPr sz="36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latin typeface="Arial" panose="020B0604020202020204"/>
                <a:cs typeface="Arial" panose="020B0604020202020204"/>
              </a:rPr>
              <a:t>Ready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9689" y="689033"/>
            <a:ext cx="3918191" cy="56196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40330" y="4293871"/>
            <a:ext cx="647700" cy="864235"/>
          </a:xfrm>
          <a:custGeom>
            <a:avLst/>
            <a:gdLst/>
            <a:ahLst/>
            <a:cxnLst/>
            <a:rect l="l" t="t" r="r" b="b"/>
            <a:pathLst>
              <a:path w="647700" h="864235">
                <a:moveTo>
                  <a:pt x="0" y="432053"/>
                </a:moveTo>
                <a:lnTo>
                  <a:pt x="2523" y="377857"/>
                </a:lnTo>
                <a:lnTo>
                  <a:pt x="9890" y="325669"/>
                </a:lnTo>
                <a:lnTo>
                  <a:pt x="21799" y="275896"/>
                </a:lnTo>
                <a:lnTo>
                  <a:pt x="37944" y="228941"/>
                </a:lnTo>
                <a:lnTo>
                  <a:pt x="58024" y="185210"/>
                </a:lnTo>
                <a:lnTo>
                  <a:pt x="81733" y="145108"/>
                </a:lnTo>
                <a:lnTo>
                  <a:pt x="108769" y="109039"/>
                </a:lnTo>
                <a:lnTo>
                  <a:pt x="138828" y="77408"/>
                </a:lnTo>
                <a:lnTo>
                  <a:pt x="171607" y="50621"/>
                </a:lnTo>
                <a:lnTo>
                  <a:pt x="206803" y="29081"/>
                </a:lnTo>
                <a:lnTo>
                  <a:pt x="244110" y="13195"/>
                </a:lnTo>
                <a:lnTo>
                  <a:pt x="283227" y="3366"/>
                </a:lnTo>
                <a:lnTo>
                  <a:pt x="323850" y="0"/>
                </a:lnTo>
                <a:lnTo>
                  <a:pt x="364472" y="3366"/>
                </a:lnTo>
                <a:lnTo>
                  <a:pt x="403589" y="13195"/>
                </a:lnTo>
                <a:lnTo>
                  <a:pt x="440896" y="29081"/>
                </a:lnTo>
                <a:lnTo>
                  <a:pt x="476092" y="50621"/>
                </a:lnTo>
                <a:lnTo>
                  <a:pt x="508871" y="77408"/>
                </a:lnTo>
                <a:lnTo>
                  <a:pt x="538930" y="109039"/>
                </a:lnTo>
                <a:lnTo>
                  <a:pt x="565966" y="145108"/>
                </a:lnTo>
                <a:lnTo>
                  <a:pt x="589675" y="185210"/>
                </a:lnTo>
                <a:lnTo>
                  <a:pt x="609755" y="228941"/>
                </a:lnTo>
                <a:lnTo>
                  <a:pt x="625900" y="275896"/>
                </a:lnTo>
                <a:lnTo>
                  <a:pt x="637809" y="325669"/>
                </a:lnTo>
                <a:lnTo>
                  <a:pt x="645176" y="377857"/>
                </a:lnTo>
                <a:lnTo>
                  <a:pt x="647700" y="432053"/>
                </a:lnTo>
                <a:lnTo>
                  <a:pt x="645176" y="486250"/>
                </a:lnTo>
                <a:lnTo>
                  <a:pt x="637809" y="538438"/>
                </a:lnTo>
                <a:lnTo>
                  <a:pt x="625900" y="588211"/>
                </a:lnTo>
                <a:lnTo>
                  <a:pt x="609755" y="635166"/>
                </a:lnTo>
                <a:lnTo>
                  <a:pt x="589675" y="678897"/>
                </a:lnTo>
                <a:lnTo>
                  <a:pt x="565966" y="718999"/>
                </a:lnTo>
                <a:lnTo>
                  <a:pt x="538930" y="755068"/>
                </a:lnTo>
                <a:lnTo>
                  <a:pt x="508871" y="786699"/>
                </a:lnTo>
                <a:lnTo>
                  <a:pt x="476092" y="813486"/>
                </a:lnTo>
                <a:lnTo>
                  <a:pt x="440896" y="835026"/>
                </a:lnTo>
                <a:lnTo>
                  <a:pt x="403589" y="850912"/>
                </a:lnTo>
                <a:lnTo>
                  <a:pt x="364472" y="860741"/>
                </a:lnTo>
                <a:lnTo>
                  <a:pt x="323850" y="864107"/>
                </a:lnTo>
                <a:lnTo>
                  <a:pt x="283227" y="860741"/>
                </a:lnTo>
                <a:lnTo>
                  <a:pt x="244110" y="850912"/>
                </a:lnTo>
                <a:lnTo>
                  <a:pt x="206803" y="835026"/>
                </a:lnTo>
                <a:lnTo>
                  <a:pt x="171607" y="813486"/>
                </a:lnTo>
                <a:lnTo>
                  <a:pt x="138828" y="786699"/>
                </a:lnTo>
                <a:lnTo>
                  <a:pt x="108769" y="755068"/>
                </a:lnTo>
                <a:lnTo>
                  <a:pt x="81733" y="718999"/>
                </a:lnTo>
                <a:lnTo>
                  <a:pt x="58024" y="678897"/>
                </a:lnTo>
                <a:lnTo>
                  <a:pt x="37944" y="635166"/>
                </a:lnTo>
                <a:lnTo>
                  <a:pt x="21799" y="588211"/>
                </a:lnTo>
                <a:lnTo>
                  <a:pt x="9890" y="538438"/>
                </a:lnTo>
                <a:lnTo>
                  <a:pt x="2523" y="486250"/>
                </a:lnTo>
                <a:lnTo>
                  <a:pt x="0" y="432053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77001" y="1048023"/>
            <a:ext cx="3447415" cy="273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/>
                <a:cs typeface="Arial" panose="020B0604020202020204"/>
              </a:rPr>
              <a:t>PLL Clock</a:t>
            </a:r>
            <a:r>
              <a:rPr sz="24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Synthesizer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/>
                <a:cs typeface="Arial" panose="020B0604020202020204"/>
              </a:rPr>
              <a:t>VCO,</a:t>
            </a:r>
            <a:r>
              <a:rPr sz="2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VCXO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DACs </a:t>
            </a:r>
            <a:r>
              <a:rPr sz="2400" dirty="0">
                <a:latin typeface="Arial" panose="020B0604020202020204"/>
                <a:cs typeface="Arial" panose="020B0604020202020204"/>
              </a:rPr>
              <a:t>for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VCO</a:t>
            </a:r>
            <a:r>
              <a:rPr sz="24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Control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/>
                <a:cs typeface="Arial" panose="020B0604020202020204"/>
              </a:rPr>
              <a:t>Additional</a:t>
            </a:r>
            <a:r>
              <a:rPr sz="24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Power</a:t>
            </a:r>
            <a:endParaRPr sz="2400" dirty="0">
              <a:latin typeface="Arial" panose="020B0604020202020204"/>
              <a:cs typeface="Arial" panose="020B0604020202020204"/>
            </a:endParaRPr>
          </a:p>
          <a:p>
            <a:pPr marL="12700" marR="5080">
              <a:spcBef>
                <a:spcPts val="1200"/>
              </a:spcBef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CERN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Kintex Ultrascale  White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Rabbit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PTP Core  First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DESY </a:t>
            </a:r>
            <a:r>
              <a:rPr sz="2400" spc="-45" dirty="0">
                <a:latin typeface="Arial" panose="020B0604020202020204"/>
                <a:cs typeface="Arial" panose="020B0604020202020204"/>
              </a:rPr>
              <a:t>Techlab</a:t>
            </a:r>
            <a:r>
              <a:rPr sz="2400" spc="-16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Tests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32748" y="4613211"/>
            <a:ext cx="1600199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58357" y="3951995"/>
            <a:ext cx="4036060" cy="1480185"/>
          </a:xfrm>
          <a:custGeom>
            <a:avLst/>
            <a:gdLst/>
            <a:ahLst/>
            <a:cxnLst/>
            <a:rect l="l" t="t" r="r" b="b"/>
            <a:pathLst>
              <a:path w="4036059" h="1480185">
                <a:moveTo>
                  <a:pt x="2587788" y="1339805"/>
                </a:moveTo>
                <a:lnTo>
                  <a:pt x="1540658" y="1339805"/>
                </a:lnTo>
                <a:lnTo>
                  <a:pt x="1577863" y="1364901"/>
                </a:lnTo>
                <a:lnTo>
                  <a:pt x="1619325" y="1387781"/>
                </a:lnTo>
                <a:lnTo>
                  <a:pt x="1665024" y="1408502"/>
                </a:lnTo>
                <a:lnTo>
                  <a:pt x="1714485" y="1426866"/>
                </a:lnTo>
                <a:lnTo>
                  <a:pt x="1767351" y="1442740"/>
                </a:lnTo>
                <a:lnTo>
                  <a:pt x="1823261" y="1455992"/>
                </a:lnTo>
                <a:lnTo>
                  <a:pt x="1881856" y="1466488"/>
                </a:lnTo>
                <a:lnTo>
                  <a:pt x="1937486" y="1473580"/>
                </a:lnTo>
                <a:lnTo>
                  <a:pt x="1993185" y="1478064"/>
                </a:lnTo>
                <a:lnTo>
                  <a:pt x="2048675" y="1480015"/>
                </a:lnTo>
                <a:lnTo>
                  <a:pt x="2103680" y="1479507"/>
                </a:lnTo>
                <a:lnTo>
                  <a:pt x="2157921" y="1476615"/>
                </a:lnTo>
                <a:lnTo>
                  <a:pt x="2211122" y="1471412"/>
                </a:lnTo>
                <a:lnTo>
                  <a:pt x="2263005" y="1463974"/>
                </a:lnTo>
                <a:lnTo>
                  <a:pt x="2313293" y="1454375"/>
                </a:lnTo>
                <a:lnTo>
                  <a:pt x="2361708" y="1442688"/>
                </a:lnTo>
                <a:lnTo>
                  <a:pt x="2407973" y="1428989"/>
                </a:lnTo>
                <a:lnTo>
                  <a:pt x="2451811" y="1413351"/>
                </a:lnTo>
                <a:lnTo>
                  <a:pt x="2492944" y="1395850"/>
                </a:lnTo>
                <a:lnTo>
                  <a:pt x="2531095" y="1376558"/>
                </a:lnTo>
                <a:lnTo>
                  <a:pt x="2565987" y="1355552"/>
                </a:lnTo>
                <a:lnTo>
                  <a:pt x="2587788" y="1339805"/>
                </a:lnTo>
                <a:close/>
              </a:path>
              <a:path w="4036059" h="1480185">
                <a:moveTo>
                  <a:pt x="3349229" y="1209834"/>
                </a:moveTo>
                <a:lnTo>
                  <a:pt x="544521" y="1209834"/>
                </a:lnTo>
                <a:lnTo>
                  <a:pt x="547010" y="1212018"/>
                </a:lnTo>
                <a:lnTo>
                  <a:pt x="583001" y="1239978"/>
                </a:lnTo>
                <a:lnTo>
                  <a:pt x="616875" y="1262005"/>
                </a:lnTo>
                <a:lnTo>
                  <a:pt x="653541" y="1282404"/>
                </a:lnTo>
                <a:lnTo>
                  <a:pt x="692781" y="1301147"/>
                </a:lnTo>
                <a:lnTo>
                  <a:pt x="734375" y="1318206"/>
                </a:lnTo>
                <a:lnTo>
                  <a:pt x="778103" y="1333555"/>
                </a:lnTo>
                <a:lnTo>
                  <a:pt x="823745" y="1347165"/>
                </a:lnTo>
                <a:lnTo>
                  <a:pt x="871081" y="1359009"/>
                </a:lnTo>
                <a:lnTo>
                  <a:pt x="919892" y="1369060"/>
                </a:lnTo>
                <a:lnTo>
                  <a:pt x="969958" y="1377290"/>
                </a:lnTo>
                <a:lnTo>
                  <a:pt x="1021059" y="1383672"/>
                </a:lnTo>
                <a:lnTo>
                  <a:pt x="1072975" y="1388178"/>
                </a:lnTo>
                <a:lnTo>
                  <a:pt x="1125488" y="1390782"/>
                </a:lnTo>
                <a:lnTo>
                  <a:pt x="1178376" y="1391454"/>
                </a:lnTo>
                <a:lnTo>
                  <a:pt x="1231420" y="1390169"/>
                </a:lnTo>
                <a:lnTo>
                  <a:pt x="1284400" y="1386899"/>
                </a:lnTo>
                <a:lnTo>
                  <a:pt x="1337098" y="1381616"/>
                </a:lnTo>
                <a:lnTo>
                  <a:pt x="1389292" y="1374292"/>
                </a:lnTo>
                <a:lnTo>
                  <a:pt x="1440763" y="1364901"/>
                </a:lnTo>
                <a:lnTo>
                  <a:pt x="1491292" y="1353414"/>
                </a:lnTo>
                <a:lnTo>
                  <a:pt x="1540658" y="1339805"/>
                </a:lnTo>
                <a:lnTo>
                  <a:pt x="2587788" y="1339805"/>
                </a:lnTo>
                <a:lnTo>
                  <a:pt x="2597343" y="1332904"/>
                </a:lnTo>
                <a:lnTo>
                  <a:pt x="2624884" y="1308690"/>
                </a:lnTo>
                <a:lnTo>
                  <a:pt x="2648333" y="1282983"/>
                </a:lnTo>
                <a:lnTo>
                  <a:pt x="2667414" y="1255858"/>
                </a:lnTo>
                <a:lnTo>
                  <a:pt x="3239204" y="1255858"/>
                </a:lnTo>
                <a:lnTo>
                  <a:pt x="3287502" y="1238881"/>
                </a:lnTo>
                <a:lnTo>
                  <a:pt x="3331896" y="1219332"/>
                </a:lnTo>
                <a:lnTo>
                  <a:pt x="3349229" y="1209834"/>
                </a:lnTo>
                <a:close/>
              </a:path>
              <a:path w="4036059" h="1480185">
                <a:moveTo>
                  <a:pt x="3239204" y="1255858"/>
                </a:moveTo>
                <a:lnTo>
                  <a:pt x="2667414" y="1255858"/>
                </a:lnTo>
                <a:lnTo>
                  <a:pt x="2710690" y="1268000"/>
                </a:lnTo>
                <a:lnTo>
                  <a:pt x="2755822" y="1278067"/>
                </a:lnTo>
                <a:lnTo>
                  <a:pt x="2802514" y="1286018"/>
                </a:lnTo>
                <a:lnTo>
                  <a:pt x="2850465" y="1291807"/>
                </a:lnTo>
                <a:lnTo>
                  <a:pt x="2899376" y="1295391"/>
                </a:lnTo>
                <a:lnTo>
                  <a:pt x="2948948" y="1296727"/>
                </a:lnTo>
                <a:lnTo>
                  <a:pt x="3011926" y="1295166"/>
                </a:lnTo>
                <a:lnTo>
                  <a:pt x="3072827" y="1290106"/>
                </a:lnTo>
                <a:lnTo>
                  <a:pt x="3131244" y="1281747"/>
                </a:lnTo>
                <a:lnTo>
                  <a:pt x="3186767" y="1270289"/>
                </a:lnTo>
                <a:lnTo>
                  <a:pt x="3238989" y="1255934"/>
                </a:lnTo>
                <a:lnTo>
                  <a:pt x="3239204" y="1255858"/>
                </a:lnTo>
                <a:close/>
              </a:path>
              <a:path w="4036059" h="1480185">
                <a:moveTo>
                  <a:pt x="1011094" y="129992"/>
                </a:moveTo>
                <a:lnTo>
                  <a:pt x="958679" y="130253"/>
                </a:lnTo>
                <a:lnTo>
                  <a:pt x="906217" y="132709"/>
                </a:lnTo>
                <a:lnTo>
                  <a:pt x="842817" y="138657"/>
                </a:lnTo>
                <a:lnTo>
                  <a:pt x="782110" y="147596"/>
                </a:lnTo>
                <a:lnTo>
                  <a:pt x="724366" y="159348"/>
                </a:lnTo>
                <a:lnTo>
                  <a:pt x="669857" y="173736"/>
                </a:lnTo>
                <a:lnTo>
                  <a:pt x="618855" y="190579"/>
                </a:lnTo>
                <a:lnTo>
                  <a:pt x="571629" y="209702"/>
                </a:lnTo>
                <a:lnTo>
                  <a:pt x="528452" y="230925"/>
                </a:lnTo>
                <a:lnTo>
                  <a:pt x="489595" y="254070"/>
                </a:lnTo>
                <a:lnTo>
                  <a:pt x="455328" y="278959"/>
                </a:lnTo>
                <a:lnTo>
                  <a:pt x="425922" y="305415"/>
                </a:lnTo>
                <a:lnTo>
                  <a:pt x="382782" y="362312"/>
                </a:lnTo>
                <a:lnTo>
                  <a:pt x="362341" y="423337"/>
                </a:lnTo>
                <a:lnTo>
                  <a:pt x="361312" y="454952"/>
                </a:lnTo>
                <a:lnTo>
                  <a:pt x="366771" y="487064"/>
                </a:lnTo>
                <a:lnTo>
                  <a:pt x="363380" y="491674"/>
                </a:lnTo>
                <a:lnTo>
                  <a:pt x="309270" y="496351"/>
                </a:lnTo>
                <a:lnTo>
                  <a:pt x="257490" y="504546"/>
                </a:lnTo>
                <a:lnTo>
                  <a:pt x="208657" y="516061"/>
                </a:lnTo>
                <a:lnTo>
                  <a:pt x="163386" y="530695"/>
                </a:lnTo>
                <a:lnTo>
                  <a:pt x="122292" y="548251"/>
                </a:lnTo>
                <a:lnTo>
                  <a:pt x="85992" y="568529"/>
                </a:lnTo>
                <a:lnTo>
                  <a:pt x="55101" y="591331"/>
                </a:lnTo>
                <a:lnTo>
                  <a:pt x="26449" y="621182"/>
                </a:lnTo>
                <a:lnTo>
                  <a:pt x="0" y="683576"/>
                </a:lnTo>
                <a:lnTo>
                  <a:pt x="1605" y="714971"/>
                </a:lnTo>
                <a:lnTo>
                  <a:pt x="32986" y="775288"/>
                </a:lnTo>
                <a:lnTo>
                  <a:pt x="62164" y="803063"/>
                </a:lnTo>
                <a:lnTo>
                  <a:pt x="99937" y="828484"/>
                </a:lnTo>
                <a:lnTo>
                  <a:pt x="146005" y="850977"/>
                </a:lnTo>
                <a:lnTo>
                  <a:pt x="200071" y="869969"/>
                </a:lnTo>
                <a:lnTo>
                  <a:pt x="146858" y="905355"/>
                </a:lnTo>
                <a:lnTo>
                  <a:pt x="110630" y="945166"/>
                </a:lnTo>
                <a:lnTo>
                  <a:pt x="92363" y="987919"/>
                </a:lnTo>
                <a:lnTo>
                  <a:pt x="93036" y="1032135"/>
                </a:lnTo>
                <a:lnTo>
                  <a:pt x="123843" y="1089281"/>
                </a:lnTo>
                <a:lnTo>
                  <a:pt x="183960" y="1137954"/>
                </a:lnTo>
                <a:lnTo>
                  <a:pt x="223264" y="1158426"/>
                </a:lnTo>
                <a:lnTo>
                  <a:pt x="267799" y="1175956"/>
                </a:lnTo>
                <a:lnTo>
                  <a:pt x="316869" y="1190267"/>
                </a:lnTo>
                <a:lnTo>
                  <a:pt x="369775" y="1201085"/>
                </a:lnTo>
                <a:lnTo>
                  <a:pt x="425817" y="1208136"/>
                </a:lnTo>
                <a:lnTo>
                  <a:pt x="484299" y="1211144"/>
                </a:lnTo>
                <a:lnTo>
                  <a:pt x="544521" y="1209834"/>
                </a:lnTo>
                <a:lnTo>
                  <a:pt x="3349229" y="1209834"/>
                </a:lnTo>
                <a:lnTo>
                  <a:pt x="3406697" y="1173544"/>
                </a:lnTo>
                <a:lnTo>
                  <a:pt x="3436288" y="1147707"/>
                </a:lnTo>
                <a:lnTo>
                  <a:pt x="3477807" y="1091150"/>
                </a:lnTo>
                <a:lnTo>
                  <a:pt x="3493054" y="1029417"/>
                </a:lnTo>
                <a:lnTo>
                  <a:pt x="3546319" y="1024441"/>
                </a:lnTo>
                <a:lnTo>
                  <a:pt x="3598349" y="1017234"/>
                </a:lnTo>
                <a:lnTo>
                  <a:pt x="3648870" y="1007854"/>
                </a:lnTo>
                <a:lnTo>
                  <a:pt x="3697610" y="996359"/>
                </a:lnTo>
                <a:lnTo>
                  <a:pt x="3744293" y="982805"/>
                </a:lnTo>
                <a:lnTo>
                  <a:pt x="3788647" y="967251"/>
                </a:lnTo>
                <a:lnTo>
                  <a:pt x="3841014" y="944819"/>
                </a:lnTo>
                <a:lnTo>
                  <a:pt x="3887316" y="920204"/>
                </a:lnTo>
                <a:lnTo>
                  <a:pt x="3927481" y="893675"/>
                </a:lnTo>
                <a:lnTo>
                  <a:pt x="3961437" y="865502"/>
                </a:lnTo>
                <a:lnTo>
                  <a:pt x="3989115" y="835956"/>
                </a:lnTo>
                <a:lnTo>
                  <a:pt x="4025349" y="773824"/>
                </a:lnTo>
                <a:lnTo>
                  <a:pt x="4035615" y="709440"/>
                </a:lnTo>
                <a:lnTo>
                  <a:pt x="4030833" y="677079"/>
                </a:lnTo>
                <a:lnTo>
                  <a:pt x="4001083" y="613370"/>
                </a:lnTo>
                <a:lnTo>
                  <a:pt x="3975973" y="582562"/>
                </a:lnTo>
                <a:lnTo>
                  <a:pt x="3943945" y="552812"/>
                </a:lnTo>
                <a:lnTo>
                  <a:pt x="3904928" y="524389"/>
                </a:lnTo>
                <a:lnTo>
                  <a:pt x="3911476" y="516361"/>
                </a:lnTo>
                <a:lnTo>
                  <a:pt x="3941071" y="458447"/>
                </a:lnTo>
                <a:lnTo>
                  <a:pt x="3945319" y="425423"/>
                </a:lnTo>
                <a:lnTo>
                  <a:pt x="3940872" y="392953"/>
                </a:lnTo>
                <a:lnTo>
                  <a:pt x="3907562" y="331137"/>
                </a:lnTo>
                <a:lnTo>
                  <a:pt x="3879531" y="302519"/>
                </a:lnTo>
                <a:lnTo>
                  <a:pt x="3844471" y="275913"/>
                </a:lnTo>
                <a:lnTo>
                  <a:pt x="3802798" y="251685"/>
                </a:lnTo>
                <a:lnTo>
                  <a:pt x="3754929" y="230198"/>
                </a:lnTo>
                <a:lnTo>
                  <a:pt x="3701281" y="211818"/>
                </a:lnTo>
                <a:lnTo>
                  <a:pt x="3642269" y="196908"/>
                </a:lnTo>
                <a:lnTo>
                  <a:pt x="3578309" y="185833"/>
                </a:lnTo>
                <a:lnTo>
                  <a:pt x="3571342" y="173018"/>
                </a:lnTo>
                <a:lnTo>
                  <a:pt x="1309683" y="173018"/>
                </a:lnTo>
                <a:lnTo>
                  <a:pt x="1263142" y="160672"/>
                </a:lnTo>
                <a:lnTo>
                  <a:pt x="1214957" y="150361"/>
                </a:lnTo>
                <a:lnTo>
                  <a:pt x="1165393" y="142110"/>
                </a:lnTo>
                <a:lnTo>
                  <a:pt x="1114717" y="135947"/>
                </a:lnTo>
                <a:lnTo>
                  <a:pt x="1063195" y="131899"/>
                </a:lnTo>
                <a:lnTo>
                  <a:pt x="1011094" y="129992"/>
                </a:lnTo>
                <a:close/>
              </a:path>
              <a:path w="4036059" h="1480185">
                <a:moveTo>
                  <a:pt x="1765587" y="40949"/>
                </a:moveTo>
                <a:lnTo>
                  <a:pt x="1710644" y="41583"/>
                </a:lnTo>
                <a:lnTo>
                  <a:pt x="1656433" y="45217"/>
                </a:lnTo>
                <a:lnTo>
                  <a:pt x="1603459" y="51775"/>
                </a:lnTo>
                <a:lnTo>
                  <a:pt x="1552227" y="61177"/>
                </a:lnTo>
                <a:lnTo>
                  <a:pt x="1503241" y="73348"/>
                </a:lnTo>
                <a:lnTo>
                  <a:pt x="1457007" y="88210"/>
                </a:lnTo>
                <a:lnTo>
                  <a:pt x="1414029" y="105685"/>
                </a:lnTo>
                <a:lnTo>
                  <a:pt x="1374812" y="125696"/>
                </a:lnTo>
                <a:lnTo>
                  <a:pt x="1339862" y="148167"/>
                </a:lnTo>
                <a:lnTo>
                  <a:pt x="1309683" y="173018"/>
                </a:lnTo>
                <a:lnTo>
                  <a:pt x="3571342" y="173018"/>
                </a:lnTo>
                <a:lnTo>
                  <a:pt x="3557826" y="148158"/>
                </a:lnTo>
                <a:lnTo>
                  <a:pt x="3524920" y="113052"/>
                </a:lnTo>
                <a:lnTo>
                  <a:pt x="3523992" y="112389"/>
                </a:lnTo>
                <a:lnTo>
                  <a:pt x="2098226" y="112389"/>
                </a:lnTo>
                <a:lnTo>
                  <a:pt x="2071675" y="100229"/>
                </a:lnTo>
                <a:lnTo>
                  <a:pt x="2013739" y="78974"/>
                </a:lnTo>
                <a:lnTo>
                  <a:pt x="1929758" y="57819"/>
                </a:lnTo>
                <a:lnTo>
                  <a:pt x="1875649" y="48989"/>
                </a:lnTo>
                <a:lnTo>
                  <a:pt x="1820757" y="43392"/>
                </a:lnTo>
                <a:lnTo>
                  <a:pt x="1765587" y="40949"/>
                </a:lnTo>
                <a:close/>
              </a:path>
              <a:path w="4036059" h="1480185">
                <a:moveTo>
                  <a:pt x="2488346" y="0"/>
                </a:moveTo>
                <a:lnTo>
                  <a:pt x="2435724" y="61"/>
                </a:lnTo>
                <a:lnTo>
                  <a:pt x="2383902" y="3483"/>
                </a:lnTo>
                <a:lnTo>
                  <a:pt x="2333531" y="10157"/>
                </a:lnTo>
                <a:lnTo>
                  <a:pt x="2285262" y="19973"/>
                </a:lnTo>
                <a:lnTo>
                  <a:pt x="2239746" y="32823"/>
                </a:lnTo>
                <a:lnTo>
                  <a:pt x="2197634" y="48598"/>
                </a:lnTo>
                <a:lnTo>
                  <a:pt x="2159575" y="67190"/>
                </a:lnTo>
                <a:lnTo>
                  <a:pt x="2126222" y="88490"/>
                </a:lnTo>
                <a:lnTo>
                  <a:pt x="2098226" y="112389"/>
                </a:lnTo>
                <a:lnTo>
                  <a:pt x="3523992" y="112389"/>
                </a:lnTo>
                <a:lnTo>
                  <a:pt x="3480463" y="81266"/>
                </a:lnTo>
                <a:lnTo>
                  <a:pt x="3477547" y="79800"/>
                </a:lnTo>
                <a:lnTo>
                  <a:pt x="2786566" y="79800"/>
                </a:lnTo>
                <a:lnTo>
                  <a:pt x="2756275" y="62134"/>
                </a:lnTo>
                <a:lnTo>
                  <a:pt x="2684896" y="32621"/>
                </a:lnTo>
                <a:lnTo>
                  <a:pt x="2644504" y="21063"/>
                </a:lnTo>
                <a:lnTo>
                  <a:pt x="2593387" y="10392"/>
                </a:lnTo>
                <a:lnTo>
                  <a:pt x="2541117" y="3407"/>
                </a:lnTo>
                <a:lnTo>
                  <a:pt x="2488346" y="0"/>
                </a:lnTo>
                <a:close/>
              </a:path>
              <a:path w="4036059" h="1480185">
                <a:moveTo>
                  <a:pt x="3121767" y="23"/>
                </a:moveTo>
                <a:lnTo>
                  <a:pt x="3068441" y="2215"/>
                </a:lnTo>
                <a:lnTo>
                  <a:pt x="3015931" y="7516"/>
                </a:lnTo>
                <a:lnTo>
                  <a:pt x="2964836" y="15902"/>
                </a:lnTo>
                <a:lnTo>
                  <a:pt x="2915753" y="27348"/>
                </a:lnTo>
                <a:lnTo>
                  <a:pt x="2869281" y="41830"/>
                </a:lnTo>
                <a:lnTo>
                  <a:pt x="2826019" y="59322"/>
                </a:lnTo>
                <a:lnTo>
                  <a:pt x="2786566" y="79800"/>
                </a:lnTo>
                <a:lnTo>
                  <a:pt x="3477547" y="79800"/>
                </a:lnTo>
                <a:lnTo>
                  <a:pt x="3425325" y="53549"/>
                </a:lnTo>
                <a:lnTo>
                  <a:pt x="3379676" y="36567"/>
                </a:lnTo>
                <a:lnTo>
                  <a:pt x="3331252" y="22842"/>
                </a:lnTo>
                <a:lnTo>
                  <a:pt x="3280650" y="12350"/>
                </a:lnTo>
                <a:lnTo>
                  <a:pt x="3228470" y="5066"/>
                </a:lnTo>
                <a:lnTo>
                  <a:pt x="3175309" y="965"/>
                </a:lnTo>
                <a:lnTo>
                  <a:pt x="3121767" y="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01367" y="4041944"/>
            <a:ext cx="4036060" cy="1480185"/>
          </a:xfrm>
          <a:custGeom>
            <a:avLst/>
            <a:gdLst/>
            <a:ahLst/>
            <a:cxnLst/>
            <a:rect l="l" t="t" r="r" b="b"/>
            <a:pathLst>
              <a:path w="4036059" h="1480185">
                <a:moveTo>
                  <a:pt x="366771" y="487064"/>
                </a:moveTo>
                <a:lnTo>
                  <a:pt x="361312" y="454952"/>
                </a:lnTo>
                <a:lnTo>
                  <a:pt x="362341" y="423337"/>
                </a:lnTo>
                <a:lnTo>
                  <a:pt x="369588" y="392398"/>
                </a:lnTo>
                <a:lnTo>
                  <a:pt x="401650" y="333259"/>
                </a:lnTo>
                <a:lnTo>
                  <a:pt x="455328" y="278959"/>
                </a:lnTo>
                <a:lnTo>
                  <a:pt x="489595" y="254070"/>
                </a:lnTo>
                <a:lnTo>
                  <a:pt x="528452" y="230925"/>
                </a:lnTo>
                <a:lnTo>
                  <a:pt x="571629" y="209702"/>
                </a:lnTo>
                <a:lnTo>
                  <a:pt x="618855" y="190579"/>
                </a:lnTo>
                <a:lnTo>
                  <a:pt x="669857" y="173736"/>
                </a:lnTo>
                <a:lnTo>
                  <a:pt x="724366" y="159348"/>
                </a:lnTo>
                <a:lnTo>
                  <a:pt x="782110" y="147596"/>
                </a:lnTo>
                <a:lnTo>
                  <a:pt x="842817" y="138657"/>
                </a:lnTo>
                <a:lnTo>
                  <a:pt x="906217" y="132709"/>
                </a:lnTo>
                <a:lnTo>
                  <a:pt x="958679" y="130253"/>
                </a:lnTo>
                <a:lnTo>
                  <a:pt x="1011094" y="129992"/>
                </a:lnTo>
                <a:lnTo>
                  <a:pt x="1063195" y="131899"/>
                </a:lnTo>
                <a:lnTo>
                  <a:pt x="1114717" y="135947"/>
                </a:lnTo>
                <a:lnTo>
                  <a:pt x="1165393" y="142110"/>
                </a:lnTo>
                <a:lnTo>
                  <a:pt x="1214957" y="150361"/>
                </a:lnTo>
                <a:lnTo>
                  <a:pt x="1263142" y="160672"/>
                </a:lnTo>
                <a:lnTo>
                  <a:pt x="1309683" y="173018"/>
                </a:lnTo>
                <a:lnTo>
                  <a:pt x="1339862" y="148167"/>
                </a:lnTo>
                <a:lnTo>
                  <a:pt x="1374812" y="125696"/>
                </a:lnTo>
                <a:lnTo>
                  <a:pt x="1414029" y="105685"/>
                </a:lnTo>
                <a:lnTo>
                  <a:pt x="1457007" y="88210"/>
                </a:lnTo>
                <a:lnTo>
                  <a:pt x="1503241" y="73348"/>
                </a:lnTo>
                <a:lnTo>
                  <a:pt x="1552227" y="61177"/>
                </a:lnTo>
                <a:lnTo>
                  <a:pt x="1603459" y="51775"/>
                </a:lnTo>
                <a:lnTo>
                  <a:pt x="1656433" y="45217"/>
                </a:lnTo>
                <a:lnTo>
                  <a:pt x="1710644" y="41583"/>
                </a:lnTo>
                <a:lnTo>
                  <a:pt x="1765587" y="40949"/>
                </a:lnTo>
                <a:lnTo>
                  <a:pt x="1820757" y="43392"/>
                </a:lnTo>
                <a:lnTo>
                  <a:pt x="1875649" y="48989"/>
                </a:lnTo>
                <a:lnTo>
                  <a:pt x="1929758" y="57819"/>
                </a:lnTo>
                <a:lnTo>
                  <a:pt x="1982580" y="69958"/>
                </a:lnTo>
                <a:lnTo>
                  <a:pt x="2043475" y="89078"/>
                </a:lnTo>
                <a:lnTo>
                  <a:pt x="2098226" y="112389"/>
                </a:lnTo>
                <a:lnTo>
                  <a:pt x="2126222" y="88490"/>
                </a:lnTo>
                <a:lnTo>
                  <a:pt x="2159575" y="67190"/>
                </a:lnTo>
                <a:lnTo>
                  <a:pt x="2197634" y="48598"/>
                </a:lnTo>
                <a:lnTo>
                  <a:pt x="2239746" y="32823"/>
                </a:lnTo>
                <a:lnTo>
                  <a:pt x="2285262" y="19973"/>
                </a:lnTo>
                <a:lnTo>
                  <a:pt x="2333531" y="10157"/>
                </a:lnTo>
                <a:lnTo>
                  <a:pt x="2383902" y="3483"/>
                </a:lnTo>
                <a:lnTo>
                  <a:pt x="2435724" y="61"/>
                </a:lnTo>
                <a:lnTo>
                  <a:pt x="2488346" y="0"/>
                </a:lnTo>
                <a:lnTo>
                  <a:pt x="2541117" y="3407"/>
                </a:lnTo>
                <a:lnTo>
                  <a:pt x="2593387" y="10392"/>
                </a:lnTo>
                <a:lnTo>
                  <a:pt x="2644504" y="21063"/>
                </a:lnTo>
                <a:lnTo>
                  <a:pt x="2684896" y="32621"/>
                </a:lnTo>
                <a:lnTo>
                  <a:pt x="2722269" y="46360"/>
                </a:lnTo>
                <a:lnTo>
                  <a:pt x="2786566" y="79800"/>
                </a:lnTo>
                <a:lnTo>
                  <a:pt x="2826019" y="59322"/>
                </a:lnTo>
                <a:lnTo>
                  <a:pt x="2869281" y="41830"/>
                </a:lnTo>
                <a:lnTo>
                  <a:pt x="2915753" y="27348"/>
                </a:lnTo>
                <a:lnTo>
                  <a:pt x="2964836" y="15902"/>
                </a:lnTo>
                <a:lnTo>
                  <a:pt x="3015931" y="7516"/>
                </a:lnTo>
                <a:lnTo>
                  <a:pt x="3068441" y="2215"/>
                </a:lnTo>
                <a:lnTo>
                  <a:pt x="3121767" y="23"/>
                </a:lnTo>
                <a:lnTo>
                  <a:pt x="3175309" y="965"/>
                </a:lnTo>
                <a:lnTo>
                  <a:pt x="3228470" y="5066"/>
                </a:lnTo>
                <a:lnTo>
                  <a:pt x="3280650" y="12350"/>
                </a:lnTo>
                <a:lnTo>
                  <a:pt x="3331252" y="22842"/>
                </a:lnTo>
                <a:lnTo>
                  <a:pt x="3379676" y="36567"/>
                </a:lnTo>
                <a:lnTo>
                  <a:pt x="3425325" y="53549"/>
                </a:lnTo>
                <a:lnTo>
                  <a:pt x="3480463" y="81266"/>
                </a:lnTo>
                <a:lnTo>
                  <a:pt x="3524920" y="113052"/>
                </a:lnTo>
                <a:lnTo>
                  <a:pt x="3557826" y="148158"/>
                </a:lnTo>
                <a:lnTo>
                  <a:pt x="3578309" y="185833"/>
                </a:lnTo>
                <a:lnTo>
                  <a:pt x="3642269" y="196908"/>
                </a:lnTo>
                <a:lnTo>
                  <a:pt x="3701281" y="211818"/>
                </a:lnTo>
                <a:lnTo>
                  <a:pt x="3754929" y="230198"/>
                </a:lnTo>
                <a:lnTo>
                  <a:pt x="3802798" y="251685"/>
                </a:lnTo>
                <a:lnTo>
                  <a:pt x="3844471" y="275913"/>
                </a:lnTo>
                <a:lnTo>
                  <a:pt x="3879531" y="302519"/>
                </a:lnTo>
                <a:lnTo>
                  <a:pt x="3907562" y="331137"/>
                </a:lnTo>
                <a:lnTo>
                  <a:pt x="3940872" y="392953"/>
                </a:lnTo>
                <a:lnTo>
                  <a:pt x="3945319" y="425423"/>
                </a:lnTo>
                <a:lnTo>
                  <a:pt x="3941071" y="458447"/>
                </a:lnTo>
                <a:lnTo>
                  <a:pt x="3922871" y="499990"/>
                </a:lnTo>
                <a:lnTo>
                  <a:pt x="3904928" y="524389"/>
                </a:lnTo>
                <a:lnTo>
                  <a:pt x="3943945" y="552812"/>
                </a:lnTo>
                <a:lnTo>
                  <a:pt x="3975973" y="582562"/>
                </a:lnTo>
                <a:lnTo>
                  <a:pt x="4001083" y="613370"/>
                </a:lnTo>
                <a:lnTo>
                  <a:pt x="4030833" y="677079"/>
                </a:lnTo>
                <a:lnTo>
                  <a:pt x="4035615" y="709440"/>
                </a:lnTo>
                <a:lnTo>
                  <a:pt x="4033763" y="741779"/>
                </a:lnTo>
                <a:lnTo>
                  <a:pt x="4010442" y="805307"/>
                </a:lnTo>
                <a:lnTo>
                  <a:pt x="3961437" y="865502"/>
                </a:lnTo>
                <a:lnTo>
                  <a:pt x="3927481" y="893675"/>
                </a:lnTo>
                <a:lnTo>
                  <a:pt x="3887316" y="920204"/>
                </a:lnTo>
                <a:lnTo>
                  <a:pt x="3841014" y="944819"/>
                </a:lnTo>
                <a:lnTo>
                  <a:pt x="3788647" y="967251"/>
                </a:lnTo>
                <a:lnTo>
                  <a:pt x="3744293" y="982805"/>
                </a:lnTo>
                <a:lnTo>
                  <a:pt x="3697610" y="996359"/>
                </a:lnTo>
                <a:lnTo>
                  <a:pt x="3648870" y="1007854"/>
                </a:lnTo>
                <a:lnTo>
                  <a:pt x="3598349" y="1017234"/>
                </a:lnTo>
                <a:lnTo>
                  <a:pt x="3546319" y="1024441"/>
                </a:lnTo>
                <a:lnTo>
                  <a:pt x="3493054" y="1029417"/>
                </a:lnTo>
                <a:lnTo>
                  <a:pt x="3488918" y="1060830"/>
                </a:lnTo>
                <a:lnTo>
                  <a:pt x="3460127" y="1120176"/>
                </a:lnTo>
                <a:lnTo>
                  <a:pt x="3406697" y="1173544"/>
                </a:lnTo>
                <a:lnTo>
                  <a:pt x="3371764" y="1197486"/>
                </a:lnTo>
                <a:lnTo>
                  <a:pt x="3331896" y="1219332"/>
                </a:lnTo>
                <a:lnTo>
                  <a:pt x="3287502" y="1238881"/>
                </a:lnTo>
                <a:lnTo>
                  <a:pt x="3238989" y="1255934"/>
                </a:lnTo>
                <a:lnTo>
                  <a:pt x="3186767" y="1270289"/>
                </a:lnTo>
                <a:lnTo>
                  <a:pt x="3131244" y="1281747"/>
                </a:lnTo>
                <a:lnTo>
                  <a:pt x="3072827" y="1290106"/>
                </a:lnTo>
                <a:lnTo>
                  <a:pt x="3011926" y="1295166"/>
                </a:lnTo>
                <a:lnTo>
                  <a:pt x="2948948" y="1296727"/>
                </a:lnTo>
                <a:lnTo>
                  <a:pt x="2899376" y="1295391"/>
                </a:lnTo>
                <a:lnTo>
                  <a:pt x="2850465" y="1291807"/>
                </a:lnTo>
                <a:lnTo>
                  <a:pt x="2802514" y="1286018"/>
                </a:lnTo>
                <a:lnTo>
                  <a:pt x="2755822" y="1278067"/>
                </a:lnTo>
                <a:lnTo>
                  <a:pt x="2710690" y="1268000"/>
                </a:lnTo>
                <a:lnTo>
                  <a:pt x="2667414" y="1255858"/>
                </a:lnTo>
                <a:lnTo>
                  <a:pt x="2648333" y="1282983"/>
                </a:lnTo>
                <a:lnTo>
                  <a:pt x="2597343" y="1332904"/>
                </a:lnTo>
                <a:lnTo>
                  <a:pt x="2565987" y="1355552"/>
                </a:lnTo>
                <a:lnTo>
                  <a:pt x="2531095" y="1376558"/>
                </a:lnTo>
                <a:lnTo>
                  <a:pt x="2492944" y="1395850"/>
                </a:lnTo>
                <a:lnTo>
                  <a:pt x="2451811" y="1413351"/>
                </a:lnTo>
                <a:lnTo>
                  <a:pt x="2407973" y="1428989"/>
                </a:lnTo>
                <a:lnTo>
                  <a:pt x="2361708" y="1442688"/>
                </a:lnTo>
                <a:lnTo>
                  <a:pt x="2313293" y="1454375"/>
                </a:lnTo>
                <a:lnTo>
                  <a:pt x="2263005" y="1463974"/>
                </a:lnTo>
                <a:lnTo>
                  <a:pt x="2211122" y="1471412"/>
                </a:lnTo>
                <a:lnTo>
                  <a:pt x="2157921" y="1476615"/>
                </a:lnTo>
                <a:lnTo>
                  <a:pt x="2103680" y="1479507"/>
                </a:lnTo>
                <a:lnTo>
                  <a:pt x="2048675" y="1480015"/>
                </a:lnTo>
                <a:lnTo>
                  <a:pt x="1993185" y="1478064"/>
                </a:lnTo>
                <a:lnTo>
                  <a:pt x="1937486" y="1473580"/>
                </a:lnTo>
                <a:lnTo>
                  <a:pt x="1881856" y="1466488"/>
                </a:lnTo>
                <a:lnTo>
                  <a:pt x="1823261" y="1455992"/>
                </a:lnTo>
                <a:lnTo>
                  <a:pt x="1767351" y="1442740"/>
                </a:lnTo>
                <a:lnTo>
                  <a:pt x="1714485" y="1426866"/>
                </a:lnTo>
                <a:lnTo>
                  <a:pt x="1665024" y="1408502"/>
                </a:lnTo>
                <a:lnTo>
                  <a:pt x="1619325" y="1387781"/>
                </a:lnTo>
                <a:lnTo>
                  <a:pt x="1577750" y="1364838"/>
                </a:lnTo>
                <a:lnTo>
                  <a:pt x="1540658" y="1339805"/>
                </a:lnTo>
                <a:lnTo>
                  <a:pt x="1491292" y="1353414"/>
                </a:lnTo>
                <a:lnTo>
                  <a:pt x="1440763" y="1364901"/>
                </a:lnTo>
                <a:lnTo>
                  <a:pt x="1389292" y="1374292"/>
                </a:lnTo>
                <a:lnTo>
                  <a:pt x="1337098" y="1381616"/>
                </a:lnTo>
                <a:lnTo>
                  <a:pt x="1284400" y="1386899"/>
                </a:lnTo>
                <a:lnTo>
                  <a:pt x="1231420" y="1390169"/>
                </a:lnTo>
                <a:lnTo>
                  <a:pt x="1178376" y="1391454"/>
                </a:lnTo>
                <a:lnTo>
                  <a:pt x="1125488" y="1390782"/>
                </a:lnTo>
                <a:lnTo>
                  <a:pt x="1072975" y="1388178"/>
                </a:lnTo>
                <a:lnTo>
                  <a:pt x="1021059" y="1383672"/>
                </a:lnTo>
                <a:lnTo>
                  <a:pt x="969958" y="1377290"/>
                </a:lnTo>
                <a:lnTo>
                  <a:pt x="919892" y="1369060"/>
                </a:lnTo>
                <a:lnTo>
                  <a:pt x="871081" y="1359009"/>
                </a:lnTo>
                <a:lnTo>
                  <a:pt x="823745" y="1347165"/>
                </a:lnTo>
                <a:lnTo>
                  <a:pt x="778103" y="1333555"/>
                </a:lnTo>
                <a:lnTo>
                  <a:pt x="734375" y="1318206"/>
                </a:lnTo>
                <a:lnTo>
                  <a:pt x="692781" y="1301147"/>
                </a:lnTo>
                <a:lnTo>
                  <a:pt x="653541" y="1282404"/>
                </a:lnTo>
                <a:lnTo>
                  <a:pt x="616875" y="1262005"/>
                </a:lnTo>
                <a:lnTo>
                  <a:pt x="583001" y="1239978"/>
                </a:lnTo>
                <a:lnTo>
                  <a:pt x="552141" y="1216349"/>
                </a:lnTo>
                <a:lnTo>
                  <a:pt x="544521" y="1209834"/>
                </a:lnTo>
                <a:lnTo>
                  <a:pt x="484299" y="1211144"/>
                </a:lnTo>
                <a:lnTo>
                  <a:pt x="425817" y="1208136"/>
                </a:lnTo>
                <a:lnTo>
                  <a:pt x="369775" y="1201085"/>
                </a:lnTo>
                <a:lnTo>
                  <a:pt x="316869" y="1190267"/>
                </a:lnTo>
                <a:lnTo>
                  <a:pt x="267799" y="1175956"/>
                </a:lnTo>
                <a:lnTo>
                  <a:pt x="223264" y="1158426"/>
                </a:lnTo>
                <a:lnTo>
                  <a:pt x="183960" y="1137954"/>
                </a:lnTo>
                <a:lnTo>
                  <a:pt x="150587" y="1114814"/>
                </a:lnTo>
                <a:lnTo>
                  <a:pt x="104427" y="1061630"/>
                </a:lnTo>
                <a:lnTo>
                  <a:pt x="92363" y="987919"/>
                </a:lnTo>
                <a:lnTo>
                  <a:pt x="110630" y="945166"/>
                </a:lnTo>
                <a:lnTo>
                  <a:pt x="146858" y="905355"/>
                </a:lnTo>
                <a:lnTo>
                  <a:pt x="200071" y="869969"/>
                </a:lnTo>
                <a:lnTo>
                  <a:pt x="146005" y="850977"/>
                </a:lnTo>
                <a:lnTo>
                  <a:pt x="99937" y="828484"/>
                </a:lnTo>
                <a:lnTo>
                  <a:pt x="62164" y="803063"/>
                </a:lnTo>
                <a:lnTo>
                  <a:pt x="32986" y="775288"/>
                </a:lnTo>
                <a:lnTo>
                  <a:pt x="1605" y="714971"/>
                </a:lnTo>
                <a:lnTo>
                  <a:pt x="0" y="683576"/>
                </a:lnTo>
                <a:lnTo>
                  <a:pt x="8181" y="652122"/>
                </a:lnTo>
                <a:lnTo>
                  <a:pt x="55101" y="591331"/>
                </a:lnTo>
                <a:lnTo>
                  <a:pt x="85992" y="568529"/>
                </a:lnTo>
                <a:lnTo>
                  <a:pt x="122292" y="548251"/>
                </a:lnTo>
                <a:lnTo>
                  <a:pt x="163386" y="530695"/>
                </a:lnTo>
                <a:lnTo>
                  <a:pt x="208657" y="516061"/>
                </a:lnTo>
                <a:lnTo>
                  <a:pt x="257490" y="504546"/>
                </a:lnTo>
                <a:lnTo>
                  <a:pt x="309270" y="496351"/>
                </a:lnTo>
                <a:lnTo>
                  <a:pt x="363380" y="491674"/>
                </a:lnTo>
                <a:lnTo>
                  <a:pt x="366771" y="487064"/>
                </a:lnTo>
                <a:close/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72473" y="5683073"/>
            <a:ext cx="108127" cy="10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20767" y="5584034"/>
            <a:ext cx="190334" cy="190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0445" y="5432180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5" h="247014">
                <a:moveTo>
                  <a:pt x="246633" y="123317"/>
                </a:moveTo>
                <a:lnTo>
                  <a:pt x="236943" y="171319"/>
                </a:lnTo>
                <a:lnTo>
                  <a:pt x="210516" y="210516"/>
                </a:lnTo>
                <a:lnTo>
                  <a:pt x="171319" y="236943"/>
                </a:lnTo>
                <a:lnTo>
                  <a:pt x="123316" y="246634"/>
                </a:lnTo>
                <a:lnTo>
                  <a:pt x="75314" y="236943"/>
                </a:lnTo>
                <a:lnTo>
                  <a:pt x="36117" y="210516"/>
                </a:lnTo>
                <a:lnTo>
                  <a:pt x="9690" y="171319"/>
                </a:lnTo>
                <a:lnTo>
                  <a:pt x="0" y="123317"/>
                </a:lnTo>
                <a:lnTo>
                  <a:pt x="9690" y="75314"/>
                </a:lnTo>
                <a:lnTo>
                  <a:pt x="36117" y="36117"/>
                </a:lnTo>
                <a:lnTo>
                  <a:pt x="75314" y="9690"/>
                </a:lnTo>
                <a:lnTo>
                  <a:pt x="123316" y="0"/>
                </a:lnTo>
                <a:lnTo>
                  <a:pt x="171319" y="9690"/>
                </a:lnTo>
                <a:lnTo>
                  <a:pt x="210516" y="36117"/>
                </a:lnTo>
                <a:lnTo>
                  <a:pt x="236943" y="75314"/>
                </a:lnTo>
                <a:lnTo>
                  <a:pt x="246633" y="123317"/>
                </a:lnTo>
                <a:close/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38640" y="5306508"/>
            <a:ext cx="236854" cy="27940"/>
          </a:xfrm>
          <a:custGeom>
            <a:avLst/>
            <a:gdLst/>
            <a:ahLst/>
            <a:cxnLst/>
            <a:rect l="l" t="t" r="r" b="b"/>
            <a:pathLst>
              <a:path w="236854" h="27939">
                <a:moveTo>
                  <a:pt x="236359" y="27305"/>
                </a:moveTo>
                <a:lnTo>
                  <a:pt x="186956" y="27720"/>
                </a:lnTo>
                <a:lnTo>
                  <a:pt x="138086" y="25136"/>
                </a:lnTo>
                <a:lnTo>
                  <a:pt x="90281" y="19614"/>
                </a:lnTo>
                <a:lnTo>
                  <a:pt x="44075" y="11215"/>
                </a:lnTo>
                <a:lnTo>
                  <a:pt x="0" y="0"/>
                </a:lnTo>
              </a:path>
            </a:pathLst>
          </a:custGeom>
          <a:ln w="25907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80132" y="5632581"/>
            <a:ext cx="103505" cy="13335"/>
          </a:xfrm>
          <a:custGeom>
            <a:avLst/>
            <a:gdLst/>
            <a:ahLst/>
            <a:cxnLst/>
            <a:rect l="l" t="t" r="r" b="b"/>
            <a:pathLst>
              <a:path w="103504" h="13335">
                <a:moveTo>
                  <a:pt x="103416" y="0"/>
                </a:moveTo>
                <a:lnTo>
                  <a:pt x="78250" y="4536"/>
                </a:lnTo>
                <a:lnTo>
                  <a:pt x="52570" y="8234"/>
                </a:lnTo>
                <a:lnTo>
                  <a:pt x="26458" y="11081"/>
                </a:lnTo>
                <a:lnTo>
                  <a:pt x="0" y="13068"/>
                </a:lnTo>
              </a:path>
            </a:pathLst>
          </a:custGeom>
          <a:ln w="25907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12349" y="5716540"/>
            <a:ext cx="62865" cy="59690"/>
          </a:xfrm>
          <a:custGeom>
            <a:avLst/>
            <a:gdLst/>
            <a:ahLst/>
            <a:cxnLst/>
            <a:rect l="l" t="t" r="r" b="b"/>
            <a:pathLst>
              <a:path w="62864" h="59689">
                <a:moveTo>
                  <a:pt x="62306" y="59601"/>
                </a:moveTo>
                <a:lnTo>
                  <a:pt x="44359" y="45344"/>
                </a:lnTo>
                <a:lnTo>
                  <a:pt x="27971" y="30638"/>
                </a:lnTo>
                <a:lnTo>
                  <a:pt x="13175" y="15513"/>
                </a:lnTo>
                <a:lnTo>
                  <a:pt x="0" y="0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02060" y="5627514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4">
                <a:moveTo>
                  <a:pt x="24879" y="0"/>
                </a:moveTo>
                <a:lnTo>
                  <a:pt x="21252" y="16579"/>
                </a:lnTo>
                <a:lnTo>
                  <a:pt x="15887" y="33031"/>
                </a:lnTo>
                <a:lnTo>
                  <a:pt x="8798" y="49318"/>
                </a:lnTo>
                <a:lnTo>
                  <a:pt x="0" y="65404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21667" y="5223413"/>
            <a:ext cx="303530" cy="244475"/>
          </a:xfrm>
          <a:custGeom>
            <a:avLst/>
            <a:gdLst/>
            <a:ahLst/>
            <a:cxnLst/>
            <a:rect l="l" t="t" r="r" b="b"/>
            <a:pathLst>
              <a:path w="303529" h="244475">
                <a:moveTo>
                  <a:pt x="0" y="0"/>
                </a:moveTo>
                <a:lnTo>
                  <a:pt x="59718" y="16941"/>
                </a:lnTo>
                <a:lnTo>
                  <a:pt x="113908" y="37221"/>
                </a:lnTo>
                <a:lnTo>
                  <a:pt x="162152" y="60504"/>
                </a:lnTo>
                <a:lnTo>
                  <a:pt x="204032" y="86454"/>
                </a:lnTo>
                <a:lnTo>
                  <a:pt x="239132" y="114733"/>
                </a:lnTo>
                <a:lnTo>
                  <a:pt x="267035" y="145006"/>
                </a:lnTo>
                <a:lnTo>
                  <a:pt x="299581" y="210188"/>
                </a:lnTo>
                <a:lnTo>
                  <a:pt x="303390" y="244424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02172" y="4963075"/>
            <a:ext cx="135255" cy="92075"/>
          </a:xfrm>
          <a:custGeom>
            <a:avLst/>
            <a:gdLst/>
            <a:ahLst/>
            <a:cxnLst/>
            <a:rect l="l" t="t" r="r" b="b"/>
            <a:pathLst>
              <a:path w="135254" h="92075">
                <a:moveTo>
                  <a:pt x="135089" y="0"/>
                </a:moveTo>
                <a:lnTo>
                  <a:pt x="109438" y="25738"/>
                </a:lnTo>
                <a:lnTo>
                  <a:pt x="78146" y="49747"/>
                </a:lnTo>
                <a:lnTo>
                  <a:pt x="41553" y="71796"/>
                </a:lnTo>
                <a:lnTo>
                  <a:pt x="0" y="91655"/>
                </a:lnTo>
              </a:path>
            </a:pathLst>
          </a:custGeom>
          <a:ln w="25907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13094" y="4622995"/>
            <a:ext cx="7620" cy="43815"/>
          </a:xfrm>
          <a:custGeom>
            <a:avLst/>
            <a:gdLst/>
            <a:ahLst/>
            <a:cxnLst/>
            <a:rect l="l" t="t" r="r" b="b"/>
            <a:pathLst>
              <a:path w="7620" h="43814">
                <a:moveTo>
                  <a:pt x="0" y="0"/>
                </a:moveTo>
                <a:lnTo>
                  <a:pt x="3354" y="10745"/>
                </a:lnTo>
                <a:lnTo>
                  <a:pt x="5664" y="21555"/>
                </a:lnTo>
                <a:lnTo>
                  <a:pt x="6925" y="32407"/>
                </a:lnTo>
                <a:lnTo>
                  <a:pt x="7137" y="43281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50358" y="4517304"/>
            <a:ext cx="69215" cy="55244"/>
          </a:xfrm>
          <a:custGeom>
            <a:avLst/>
            <a:gdLst/>
            <a:ahLst/>
            <a:cxnLst/>
            <a:rect l="l" t="t" r="r" b="b"/>
            <a:pathLst>
              <a:path w="69215" h="55245">
                <a:moveTo>
                  <a:pt x="0" y="55194"/>
                </a:moveTo>
                <a:lnTo>
                  <a:pt x="14259" y="40487"/>
                </a:lnTo>
                <a:lnTo>
                  <a:pt x="30591" y="26349"/>
                </a:lnTo>
                <a:lnTo>
                  <a:pt x="48927" y="12835"/>
                </a:lnTo>
                <a:lnTo>
                  <a:pt x="69202" y="0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03065" y="4551202"/>
            <a:ext cx="33655" cy="47625"/>
          </a:xfrm>
          <a:custGeom>
            <a:avLst/>
            <a:gdLst/>
            <a:ahLst/>
            <a:cxnLst/>
            <a:rect l="l" t="t" r="r" b="b"/>
            <a:pathLst>
              <a:path w="33654" h="47625">
                <a:moveTo>
                  <a:pt x="0" y="47612"/>
                </a:moveTo>
                <a:lnTo>
                  <a:pt x="6149" y="35332"/>
                </a:lnTo>
                <a:lnTo>
                  <a:pt x="13801" y="23282"/>
                </a:lnTo>
                <a:lnTo>
                  <a:pt x="22935" y="11493"/>
                </a:lnTo>
                <a:lnTo>
                  <a:pt x="33528" y="0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43440" y="4614981"/>
            <a:ext cx="121285" cy="46355"/>
          </a:xfrm>
          <a:custGeom>
            <a:avLst/>
            <a:gdLst/>
            <a:ahLst/>
            <a:cxnLst/>
            <a:rect l="l" t="t" r="r" b="b"/>
            <a:pathLst>
              <a:path w="121285" h="46354">
                <a:moveTo>
                  <a:pt x="0" y="0"/>
                </a:moveTo>
                <a:lnTo>
                  <a:pt x="32382" y="10147"/>
                </a:lnTo>
                <a:lnTo>
                  <a:pt x="63447" y="21251"/>
                </a:lnTo>
                <a:lnTo>
                  <a:pt x="93109" y="33277"/>
                </a:lnTo>
                <a:lnTo>
                  <a:pt x="121285" y="46189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01022" y="4929382"/>
            <a:ext cx="21590" cy="48895"/>
          </a:xfrm>
          <a:custGeom>
            <a:avLst/>
            <a:gdLst/>
            <a:ahLst/>
            <a:cxnLst/>
            <a:rect l="l" t="t" r="r" b="b"/>
            <a:pathLst>
              <a:path w="21589" h="48895">
                <a:moveTo>
                  <a:pt x="21158" y="48590"/>
                </a:moveTo>
                <a:lnTo>
                  <a:pt x="14430" y="36608"/>
                </a:lnTo>
                <a:lnTo>
                  <a:pt x="8655" y="24504"/>
                </a:lnTo>
                <a:lnTo>
                  <a:pt x="3841" y="12296"/>
                </a:lnTo>
                <a:lnTo>
                  <a:pt x="0" y="0"/>
                </a:lnTo>
              </a:path>
            </a:pathLst>
          </a:custGeom>
          <a:ln w="25908">
            <a:solidFill>
              <a:srgbClr val="BB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484003" y="4125461"/>
            <a:ext cx="23799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What is</a:t>
            </a:r>
            <a:r>
              <a:rPr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>
                <a:latin typeface="Arial" panose="020B0604020202020204"/>
                <a:cs typeface="Arial" panose="020B0604020202020204"/>
              </a:rPr>
              <a:t>WR?</a:t>
            </a:r>
            <a:endParaRPr dirty="0">
              <a:latin typeface="Arial" panose="020B0604020202020204"/>
              <a:cs typeface="Arial" panose="020B0604020202020204"/>
            </a:endParaRPr>
          </a:p>
          <a:p>
            <a:pPr marL="12700" marR="5080"/>
            <a:r>
              <a:rPr spc="-5" dirty="0">
                <a:latin typeface="Arial" panose="020B0604020202020204"/>
                <a:cs typeface="Arial" panose="020B0604020202020204"/>
              </a:rPr>
              <a:t>Sub ns </a:t>
            </a:r>
            <a:r>
              <a:rPr spc="-10" dirty="0">
                <a:latin typeface="Arial" panose="020B0604020202020204"/>
                <a:cs typeface="Arial" panose="020B0604020202020204"/>
              </a:rPr>
              <a:t>synchronisation  Synchronous Ethernet  </a:t>
            </a:r>
            <a:r>
              <a:rPr spc="-5" dirty="0">
                <a:latin typeface="Arial" panose="020B0604020202020204"/>
                <a:cs typeface="Arial" panose="020B0604020202020204"/>
              </a:rPr>
              <a:t>IEEE </a:t>
            </a:r>
            <a:r>
              <a:rPr spc="-10" dirty="0">
                <a:latin typeface="Arial" panose="020B0604020202020204"/>
                <a:cs typeface="Arial" panose="020B0604020202020204"/>
              </a:rPr>
              <a:t>1588</a:t>
            </a:r>
            <a:r>
              <a:rPr spc="-5" dirty="0">
                <a:latin typeface="Arial" panose="020B0604020202020204"/>
                <a:cs typeface="Arial" panose="020B0604020202020204"/>
              </a:rPr>
              <a:t> </a:t>
            </a:r>
            <a:r>
              <a:rPr dirty="0">
                <a:latin typeface="Arial" panose="020B0604020202020204"/>
                <a:cs typeface="Arial" panose="020B0604020202020204"/>
              </a:rPr>
              <a:t>PTP</a:t>
            </a:r>
            <a:endParaRPr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2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6238" y="364363"/>
            <a:ext cx="6328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FPGA</a:t>
            </a:r>
            <a:r>
              <a:rPr sz="36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Resources/Performance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41501" y="1390650"/>
          <a:ext cx="8569959" cy="4516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460"/>
                <a:gridCol w="3048635"/>
                <a:gridCol w="2856864"/>
              </a:tblGrid>
              <a:tr h="6401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Used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 FPGA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349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XC6VLX130T-2FFG1156C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(SIS8300-L2)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933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XCKU040-1FFVA1156C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/>
                          <a:cs typeface="Arial" panose="020B0604020202020204"/>
                        </a:rPr>
                        <a:t>(SIS8300-KU)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</a:tr>
              <a:tr h="37086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System Logic</a:t>
                      </a:r>
                      <a:r>
                        <a:rPr sz="1800" spc="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Cells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128</a:t>
                      </a:r>
                      <a:r>
                        <a:rPr sz="18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K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500</a:t>
                      </a:r>
                      <a:r>
                        <a:rPr sz="18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K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CLB</a:t>
                      </a:r>
                      <a:r>
                        <a:rPr sz="1800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LUTS/Flip-Flops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80/160</a:t>
                      </a:r>
                      <a:r>
                        <a:rPr sz="18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K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242/484</a:t>
                      </a:r>
                      <a:r>
                        <a:rPr sz="1800" spc="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dirty="0">
                          <a:latin typeface="Arial" panose="020B0604020202020204"/>
                          <a:cs typeface="Arial" panose="020B0604020202020204"/>
                        </a:rPr>
                        <a:t>K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640125">
                <a:tc>
                  <a:txBody>
                    <a:bodyPr/>
                    <a:lstStyle/>
                    <a:p>
                      <a:pPr marL="90805" marR="5492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Block RAM/FIFO 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w/ECC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(36Kb</a:t>
                      </a:r>
                      <a:r>
                        <a:rPr sz="1800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each)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264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640124">
                <a:tc>
                  <a:txBody>
                    <a:bodyPr/>
                    <a:lstStyle/>
                    <a:p>
                      <a:pPr marL="90170" marR="8502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Block</a:t>
                      </a:r>
                      <a:r>
                        <a:rPr sz="1800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RAM/FIFO  (18Kb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each)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528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1200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37086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45" dirty="0">
                          <a:latin typeface="Arial" panose="020B0604020202020204"/>
                          <a:cs typeface="Arial" panose="020B0604020202020204"/>
                        </a:rPr>
                        <a:t>Total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Block RAM</a:t>
                      </a:r>
                      <a:r>
                        <a:rPr sz="1800" spc="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(Mb)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9.5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21.1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DSP</a:t>
                      </a:r>
                      <a:r>
                        <a:rPr sz="1800" spc="-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Slices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480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1920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370866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5" dirty="0">
                          <a:latin typeface="Arial" panose="020B0604020202020204"/>
                          <a:cs typeface="Arial" panose="020B0604020202020204"/>
                        </a:rPr>
                        <a:t>GTH</a:t>
                      </a:r>
                      <a:r>
                        <a:rPr sz="1800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speed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6.6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Gb/s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16.3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Gb/s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PCIe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Gen2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Gen3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370866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Memory </a:t>
                      </a:r>
                      <a:r>
                        <a:rPr sz="1800" spc="-10" dirty="0">
                          <a:latin typeface="Arial" panose="020B0604020202020204"/>
                          <a:cs typeface="Arial" panose="020B0604020202020204"/>
                        </a:rPr>
                        <a:t>Controller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DDR3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Arial" panose="020B0604020202020204"/>
                          <a:cs typeface="Arial" panose="020B0604020202020204"/>
                        </a:rPr>
                        <a:t>DDR4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981" y="133351"/>
            <a:ext cx="1164403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4400" spc="-5" dirty="0">
                <a:latin typeface="Arial" panose="020B0604020202020204"/>
                <a:cs typeface="Arial" panose="020B0604020202020204"/>
              </a:rPr>
              <a:t>SIS8300-KU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algn="ctr">
              <a:spcBef>
                <a:spcPts val="5"/>
              </a:spcBef>
            </a:pPr>
            <a:r>
              <a:rPr sz="4400" dirty="0">
                <a:latin typeface="Arial" panose="020B0604020202020204"/>
                <a:cs typeface="Arial" panose="020B0604020202020204"/>
              </a:rPr>
              <a:t>AXI Based VIVADO</a:t>
            </a:r>
            <a:r>
              <a:rPr sz="4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4400" spc="-5" dirty="0">
                <a:latin typeface="Arial" panose="020B0604020202020204"/>
                <a:cs typeface="Arial" panose="020B0604020202020204"/>
              </a:rPr>
              <a:t>Project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565" y="2128331"/>
            <a:ext cx="7683500" cy="3506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Cooperation </a:t>
            </a:r>
            <a:r>
              <a:rPr sz="3200" spc="-10" dirty="0">
                <a:latin typeface="Arial" panose="020B0604020202020204"/>
                <a:cs typeface="Arial" panose="020B0604020202020204"/>
              </a:rPr>
              <a:t>Lund</a:t>
            </a:r>
            <a:r>
              <a:rPr sz="32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University/ESS/Struck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40"/>
              </a:spcBef>
              <a:buFont typeface="Arial" panose="020B0604020202020204"/>
              <a:buChar char="•"/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To </a:t>
            </a:r>
            <a:r>
              <a:rPr sz="3200" spc="-10" dirty="0">
                <a:latin typeface="Arial" panose="020B0604020202020204"/>
                <a:cs typeface="Arial" panose="020B0604020202020204"/>
              </a:rPr>
              <a:t>Meet </a:t>
            </a:r>
            <a:r>
              <a:rPr sz="3200" dirty="0">
                <a:latin typeface="Arial" panose="020B0604020202020204"/>
                <a:cs typeface="Arial" panose="020B0604020202020204"/>
              </a:rPr>
              <a:t>ESS/ERIC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Firmware</a:t>
            </a:r>
            <a:r>
              <a:rPr sz="3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Specs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40"/>
              </a:spcBef>
              <a:buFont typeface="Arial" panose="020B0604020202020204"/>
              <a:buChar char="•"/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 panose="020B0604020202020204"/>
                <a:cs typeface="Arial" panose="020B0604020202020204"/>
              </a:rPr>
              <a:t>ESS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Version </a:t>
            </a:r>
            <a:r>
              <a:rPr sz="3200" dirty="0">
                <a:latin typeface="Arial" panose="020B0604020202020204"/>
                <a:cs typeface="Arial" panose="020B0604020202020204"/>
              </a:rPr>
              <a:t>→ COSYLAB</a:t>
            </a:r>
            <a:r>
              <a:rPr sz="3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latin typeface="Arial" panose="020B0604020202020204"/>
                <a:cs typeface="Arial" panose="020B0604020202020204"/>
              </a:rPr>
              <a:t>EPICS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>
              <a:spcBef>
                <a:spcPts val="45"/>
              </a:spcBef>
              <a:buFont typeface="Arial" panose="020B0604020202020204"/>
              <a:buChar char="•"/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Struck Version available to all</a:t>
            </a:r>
            <a:r>
              <a:rPr sz="32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users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8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90673" y="1676400"/>
            <a:ext cx="7528559" cy="4148327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2472803" y="634634"/>
            <a:ext cx="7267575" cy="564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4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System</a:t>
            </a:r>
            <a:r>
              <a:rPr sz="4300" kern="0" spc="4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Integration</a:t>
            </a:r>
            <a:r>
              <a:rPr sz="4300" kern="0" spc="3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3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Exa</a:t>
            </a:r>
            <a:r>
              <a:rPr sz="43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mples</a:t>
            </a:r>
            <a:endParaRPr sz="4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7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1467" y="1"/>
            <a:ext cx="6149066" cy="63009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组合 4"/>
          <p:cNvGrpSpPr/>
          <p:nvPr/>
        </p:nvGrpSpPr>
        <p:grpSpPr>
          <a:xfrm>
            <a:off x="838200" y="6484620"/>
            <a:ext cx="10958337" cy="276999"/>
            <a:chOff x="838200" y="6484620"/>
            <a:chExt cx="10958337" cy="276999"/>
          </a:xfrm>
        </p:grpSpPr>
        <p:sp>
          <p:nvSpPr>
            <p:cNvPr id="6" name="Footer Placeholder 4"/>
            <p:cNvSpPr/>
            <p:nvPr/>
          </p:nvSpPr>
          <p:spPr>
            <a:xfrm>
              <a:off x="838200" y="6484620"/>
              <a:ext cx="6453505" cy="27559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 dirty="0">
                  <a:sym typeface="+mn-ea"/>
                </a:rPr>
                <a:t>The 2025 MTCA/ATCA for Large Scientific Facility Control Workshop, CQU Chongqing, 17.09.2025</a:t>
              </a:r>
              <a:endParaRPr lang="en-US" altLang="zh-CN" sz="1200" dirty="0">
                <a:sym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359634" y="6484620"/>
              <a:ext cx="3436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200" dirty="0"/>
                <a:t>© 2025 Copyright </a:t>
              </a:r>
              <a:r>
                <a:rPr lang="en-US" altLang="zh-CN" sz="1200" dirty="0">
                  <a:sym typeface="+mn-ea"/>
                </a:rPr>
                <a:t>Struck Innovative Systeme GmbH </a:t>
              </a:r>
              <a:endParaRPr lang="en-US" altLang="zh-CN" sz="1200" dirty="0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98*165"/>
  <p:tag name="TABLE_ENDDRAG_RECT" val="130*333*698*165"/>
</p:tagLst>
</file>

<file path=ppt/tags/tag2.xml><?xml version="1.0" encoding="utf-8"?>
<p:tagLst xmlns:p="http://schemas.openxmlformats.org/presentationml/2006/main">
  <p:tag name="KSO_WM_UNIT_PLACING_PICTURE_USER_VIEWPORT" val="{&quot;height&quot;:6770,&quot;width&quot;:6313}"/>
</p:tagLst>
</file>

<file path=ppt/tags/tag3.xml><?xml version="1.0" encoding="utf-8"?>
<p:tagLst xmlns:p="http://schemas.openxmlformats.org/presentationml/2006/main">
  <p:tag name="COMMONDATA" val="eyJoZGlkIjoiOTQ0ZWVkZGU1ZTY0MTc1MzA0YzVhZjI1ZWJjZjA0MTMifQ==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15826</Words>
  <Application>WPS 演示</Application>
  <PresentationFormat>宽屏</PresentationFormat>
  <Paragraphs>745</Paragraphs>
  <Slides>42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Arial</vt:lpstr>
      <vt:lpstr>Times New Roman</vt:lpstr>
      <vt:lpstr>微软雅黑</vt:lpstr>
      <vt:lpstr>Arial Unicode MS</vt:lpstr>
      <vt:lpstr>等线</vt:lpstr>
      <vt:lpstr>Symbol</vt:lpstr>
      <vt:lpstr>Arial Narrow</vt:lpstr>
      <vt:lpstr>Verdana</vt:lpstr>
      <vt:lpstr>Wingdings</vt:lpstr>
      <vt:lpstr>Calibri Light</vt:lpstr>
      <vt:lpstr>等线 Light</vt:lpstr>
      <vt:lpstr>Office Theme</vt:lpstr>
      <vt:lpstr>Paint.Picture</vt:lpstr>
      <vt:lpstr>PowerPoint 演示文稿</vt:lpstr>
      <vt:lpstr>Outline</vt:lpstr>
      <vt:lpstr>10 channel 125 MSPS 16-bit digitizer  (250 MSPS 14-bit stuffing option)</vt:lpstr>
      <vt:lpstr>SIS8300-KU Properties</vt:lpstr>
      <vt:lpstr>SIS8300-KU White Rabbit (WR) Ready</vt:lpstr>
      <vt:lpstr>FPGA Resources/Performance</vt:lpstr>
      <vt:lpstr>AXI Based VIVADO Project</vt:lpstr>
      <vt:lpstr>PowerPoint 演示文稿</vt:lpstr>
      <vt:lpstr>PowerPoint 演示文稿</vt:lpstr>
      <vt:lpstr>SIS8300-KU 8AC2DC with SIS8900 RTM</vt:lpstr>
      <vt:lpstr>SIS8300-KU Wendelstein X7 Application  40 Channel Streaming System</vt:lpstr>
      <vt:lpstr>SIS8300-KU Application Example  40 Channel Streaming System (Front)</vt:lpstr>
      <vt:lpstr>40 Channel Streaming System (Rear)</vt:lpstr>
      <vt:lpstr>Fast Langmuir Probes on Wendelstein 7-X</vt:lpstr>
      <vt:lpstr>as single cavity LLRF solution  covering 350 MHz to 6 GHz</vt:lpstr>
      <vt:lpstr>8 Channel Downconverter  One Channel Vectormodulator*</vt:lpstr>
      <vt:lpstr>DWC8VM1 Properties</vt:lpstr>
      <vt:lpstr>8 Channel Direct Sampling  One channel vectormodulator*</vt:lpstr>
      <vt:lpstr>DS8VM1 GSI 108 MHz Input Filter  and Input Response</vt:lpstr>
      <vt:lpstr>SIS8300-x BPM Application</vt:lpstr>
      <vt:lpstr>PowerPoint 演示文稿</vt:lpstr>
      <vt:lpstr>SIS8325 250 MSPS 16-bit Digitizer  (Helmholtz Validation fund project)</vt:lpstr>
      <vt:lpstr>Application FAIR FCT  (Fast Current Transformer)</vt:lpstr>
      <vt:lpstr>SIS8160 Dual FMC Carrier AMC</vt:lpstr>
      <vt:lpstr>SIS8160 Block Diagram</vt:lpstr>
      <vt:lpstr>2 Channel 2.5 GSPS 14-Bit</vt:lpstr>
      <vt:lpstr>2 Channel 2.5 GSPS 14-Bit</vt:lpstr>
      <vt:lpstr>DC Configuration 1 GHz BW</vt:lpstr>
      <vt:lpstr>SFMC01 AC 5 GHz BW Open Input</vt:lpstr>
      <vt:lpstr>SFMC01 Gain Flatness  request: +/- 0,5 dB 0-100 MHz</vt:lpstr>
      <vt:lpstr>PowerPoint 演示文稿</vt:lpstr>
      <vt:lpstr>SIS8160	Application  CAENELS FMC-Pico-1M4(-C3)</vt:lpstr>
      <vt:lpstr>SIS8160/FMC Pico Noise Distribution  (reminder 20-bit)</vt:lpstr>
      <vt:lpstr>SIS8864 64 channel LVTTL Digital I/O AMC</vt:lpstr>
      <vt:lpstr>SIS8864 64 channel LVTTL Digital I/O AMC  Properties</vt:lpstr>
      <vt:lpstr>Typical FAIR SIS8864 Digital I/O Use Case</vt:lpstr>
      <vt:lpstr>Event Receiver/MLVDS → Pattern Memory</vt:lpstr>
      <vt:lpstr>SIS8800 Multi Purpose Scaler</vt:lpstr>
      <vt:lpstr>SIS8890 Discriminator RTM  for SIS8800 Multi Purpose Scaler</vt:lpstr>
      <vt:lpstr>SIS8980 in NIM/MMCX Configuration</vt:lpstr>
      <vt:lpstr>MTCA.4 Relevance, current Struck user base</vt:lpstr>
      <vt:lpstr>Conclusion/QA/&amp;thanks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Kirsch</dc:creator>
  <cp:lastModifiedBy>俊强</cp:lastModifiedBy>
  <cp:revision>25</cp:revision>
  <dcterms:created xsi:type="dcterms:W3CDTF">2021-08-23T09:27:00Z</dcterms:created>
  <dcterms:modified xsi:type="dcterms:W3CDTF">2025-09-16T15:34:02Z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2019-06-19T08:00:00Z</vt:filetime>
  </property>
  <property fmtid="{D5CDD505-2E9C-101B-9397-08002B2CF9AE}" pid="3" name="Creator">
    <vt:lpwstr>Acrobat PDFMaker 19 für PowerPoint</vt:lpwstr>
  </property>
  <property fmtid="{D5CDD505-2E9C-101B-9397-08002B2CF9AE}" pid="4" name="LastSaved">
    <vt:filetime>2021-08-24T08:00:00Z</vt:filetime>
  </property>
  <property fmtid="{D5CDD505-2E9C-101B-9397-08002B2CF9AE}" pid="5" name="ICV">
    <vt:lpwstr>DA785013D3524DAFB4D2477A7FF340DA</vt:lpwstr>
  </property>
  <property fmtid="{D5CDD505-2E9C-101B-9397-08002B2CF9AE}" pid="6" name="KSOProductBuildVer">
    <vt:lpwstr>2052-11.1.0.12763</vt:lpwstr>
  </property>
</Properties>
</file>