
<file path=[Content_Types].xml><?xml version="1.0" encoding="utf-8"?>
<Types xmlns="http://schemas.openxmlformats.org/package/2006/content-types">
  <Default Extension="vml" ContentType="application/vnd.openxmlformats-officedocument.vmlDrawing"/>
  <Default Extension="bin" ContentType="application/vnd.openxmlformats-officedocument.oleObject"/>
  <Default Extension="png" ContentType="image/png"/>
  <Default Extension="jpeg" ContentType="image/jpeg"/>
  <Default Extension="JPG" ContentType="image/.jp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6" r:id="rId3"/>
    <p:sldId id="257" r:id="rId4"/>
    <p:sldId id="258" r:id="rId5"/>
    <p:sldId id="259" r:id="rId7"/>
    <p:sldId id="260" r:id="rId8"/>
    <p:sldId id="261" r:id="rId9"/>
    <p:sldId id="262" r:id="rId10"/>
    <p:sldId id="299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300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12192000" cy="6858000"/>
  <p:notesSz cx="9144000" cy="6858000"/>
  <p:custDataLst>
    <p:tags r:id="rId49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408" autoAdjust="0"/>
  </p:normalViewPr>
  <p:slideViewPr>
    <p:cSldViewPr showGuides="1">
      <p:cViewPr varScale="1">
        <p:scale>
          <a:sx n="86" d="100"/>
          <a:sy n="86" d="100"/>
        </p:scale>
        <p:origin x="973" y="53"/>
      </p:cViewPr>
      <p:guideLst>
        <p:guide orient="horz" pos="2904"/>
        <p:guide pos="284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9" Type="http://schemas.openxmlformats.org/officeDocument/2006/relationships/tags" Target="tags/tag3.xml"/><Relationship Id="rId48" Type="http://schemas.openxmlformats.org/officeDocument/2006/relationships/tableStyles" Target="tableStyles.xml"/><Relationship Id="rId47" Type="http://schemas.openxmlformats.org/officeDocument/2006/relationships/viewProps" Target="viewProps.xml"/><Relationship Id="rId46" Type="http://schemas.openxmlformats.org/officeDocument/2006/relationships/presProps" Target="presProps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4529AB-0DC9-40A6-BEF1-F7A0FB37342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FC5B0D-554F-47AE-AC67-A2E1ECC4F35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FC5B0D-554F-47AE-AC67-A2E1ECC4F3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FC5B0D-554F-47AE-AC67-A2E1ECC4F3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FC5B0D-554F-47AE-AC67-A2E1ECC4F3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FC5B0D-554F-47AE-AC67-A2E1ECC4F3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FC5B0D-554F-47AE-AC67-A2E1ECC4F3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55600" indent="-342900">
              <a:lnSpc>
                <a:spcPct val="100000"/>
              </a:lnSpc>
              <a:spcBef>
                <a:spcPts val="865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lang="en-US" altLang="zh-CN" sz="1200" spc="-10" dirty="0"/>
              <a:t>Possible </a:t>
            </a:r>
            <a:r>
              <a:rPr lang="en-US" altLang="zh-CN" sz="1200" spc="-15" dirty="0"/>
              <a:t>next </a:t>
            </a:r>
            <a:r>
              <a:rPr lang="en-US" altLang="zh-CN" sz="1200" dirty="0"/>
              <a:t>FMC  </a:t>
            </a:r>
            <a:r>
              <a:rPr lang="en-US" altLang="zh-CN" sz="1200" spc="-15" dirty="0"/>
              <a:t>JESD</a:t>
            </a:r>
            <a:r>
              <a:rPr lang="en-US" altLang="zh-CN" sz="1200" spc="-50" dirty="0"/>
              <a:t> </a:t>
            </a:r>
            <a:r>
              <a:rPr lang="en-US" altLang="zh-CN" sz="1200" spc="-10" dirty="0"/>
              <a:t>Developments</a:t>
            </a:r>
            <a:endParaRPr lang="en-US" altLang="zh-CN" sz="1200" dirty="0">
              <a:latin typeface="Calibri" panose="020F0502020204030204"/>
              <a:cs typeface="Calibri" panose="020F0502020204030204"/>
            </a:endParaRPr>
          </a:p>
          <a:p>
            <a:pPr marL="355600" indent="-342900">
              <a:lnSpc>
                <a:spcPct val="100000"/>
              </a:lnSpc>
              <a:spcBef>
                <a:spcPts val="865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lang="en-US" altLang="zh-CN" sz="1200" dirty="0">
                <a:latin typeface="Calibri" panose="020F0502020204030204"/>
                <a:cs typeface="Calibri" panose="020F0502020204030204"/>
              </a:rPr>
              <a:t>4 </a:t>
            </a:r>
            <a:r>
              <a:rPr lang="en-US" altLang="zh-CN" sz="1200" spc="-5" dirty="0">
                <a:latin typeface="Calibri" panose="020F0502020204030204"/>
                <a:cs typeface="Calibri" panose="020F0502020204030204"/>
              </a:rPr>
              <a:t>Channel GSPS 16-bit</a:t>
            </a:r>
            <a:r>
              <a:rPr lang="en-US" altLang="zh-CN" sz="1200" spc="55" dirty="0">
                <a:latin typeface="Calibri" panose="020F0502020204030204"/>
                <a:cs typeface="Calibri" panose="020F0502020204030204"/>
              </a:rPr>
              <a:t> </a:t>
            </a:r>
            <a:r>
              <a:rPr lang="en-US" altLang="zh-CN" sz="1200" spc="-15" dirty="0">
                <a:latin typeface="Calibri" panose="020F0502020204030204"/>
                <a:cs typeface="Calibri" panose="020F0502020204030204"/>
              </a:rPr>
              <a:t>Digitizer</a:t>
            </a:r>
            <a:endParaRPr lang="en-US" altLang="zh-CN" sz="1200" dirty="0">
              <a:latin typeface="Calibri" panose="020F0502020204030204"/>
              <a:cs typeface="Calibri" panose="020F0502020204030204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lang="en-US" altLang="zh-CN" sz="1200" dirty="0">
                <a:latin typeface="Calibri" panose="020F0502020204030204"/>
                <a:cs typeface="Calibri" panose="020F0502020204030204"/>
              </a:rPr>
              <a:t>8 </a:t>
            </a:r>
            <a:r>
              <a:rPr lang="en-US" altLang="zh-CN" sz="1200" spc="-5" dirty="0">
                <a:latin typeface="Calibri" panose="020F0502020204030204"/>
                <a:cs typeface="Calibri" panose="020F0502020204030204"/>
              </a:rPr>
              <a:t>Channel 500 </a:t>
            </a:r>
            <a:r>
              <a:rPr lang="en-US" altLang="zh-CN" sz="1200" dirty="0">
                <a:latin typeface="Calibri" panose="020F0502020204030204"/>
                <a:cs typeface="Calibri" panose="020F0502020204030204"/>
              </a:rPr>
              <a:t>MSPS </a:t>
            </a:r>
            <a:r>
              <a:rPr lang="en-US" altLang="zh-CN" sz="1200" spc="-5" dirty="0">
                <a:latin typeface="Calibri" panose="020F0502020204030204"/>
                <a:cs typeface="Calibri" panose="020F0502020204030204"/>
              </a:rPr>
              <a:t>14-bit</a:t>
            </a:r>
            <a:r>
              <a:rPr lang="en-US" altLang="zh-CN" sz="1200" spc="50" dirty="0">
                <a:latin typeface="Calibri" panose="020F0502020204030204"/>
                <a:cs typeface="Calibri" panose="020F0502020204030204"/>
              </a:rPr>
              <a:t> </a:t>
            </a:r>
            <a:r>
              <a:rPr lang="en-US" altLang="zh-CN" sz="1200" spc="-15" dirty="0">
                <a:latin typeface="Calibri" panose="020F0502020204030204"/>
                <a:cs typeface="Calibri" panose="020F0502020204030204"/>
              </a:rPr>
              <a:t>Digitizer</a:t>
            </a:r>
            <a:endParaRPr lang="en-US" altLang="zh-CN" sz="1200" dirty="0">
              <a:latin typeface="Calibri" panose="020F0502020204030204"/>
              <a:cs typeface="Calibri" panose="020F0502020204030204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lang="en-US" altLang="zh-CN" sz="1200" spc="-10" dirty="0">
                <a:latin typeface="Calibri" panose="020F0502020204030204"/>
                <a:cs typeface="Calibri" panose="020F0502020204030204"/>
              </a:rPr>
              <a:t>Project Driven</a:t>
            </a:r>
            <a:r>
              <a:rPr lang="en-US" altLang="zh-CN" sz="1200" spc="-20" dirty="0">
                <a:latin typeface="Calibri" panose="020F0502020204030204"/>
                <a:cs typeface="Calibri" panose="020F0502020204030204"/>
              </a:rPr>
              <a:t> </a:t>
            </a:r>
            <a:r>
              <a:rPr lang="en-US" altLang="zh-CN" sz="1200" dirty="0">
                <a:latin typeface="Calibri" panose="020F0502020204030204"/>
                <a:cs typeface="Calibri" panose="020F0502020204030204"/>
              </a:rPr>
              <a:t>…</a:t>
            </a:r>
            <a:endParaRPr lang="en-US" altLang="zh-CN" sz="1200" dirty="0">
              <a:latin typeface="Calibri" panose="020F0502020204030204"/>
              <a:cs typeface="Calibri" panose="020F0502020204030204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lang="en-US" altLang="zh-CN" sz="1200" spc="-15" dirty="0">
                <a:latin typeface="Calibri" panose="020F0502020204030204"/>
                <a:cs typeface="Calibri" panose="020F0502020204030204"/>
              </a:rPr>
              <a:t>ADC/DAC </a:t>
            </a:r>
            <a:r>
              <a:rPr lang="en-US" altLang="zh-CN" sz="1200" spc="-5" dirty="0">
                <a:latin typeface="Calibri" panose="020F0502020204030204"/>
                <a:cs typeface="Calibri" panose="020F0502020204030204"/>
              </a:rPr>
              <a:t>Combination</a:t>
            </a:r>
            <a:r>
              <a:rPr lang="en-US" altLang="zh-CN" sz="1200" spc="80" dirty="0">
                <a:latin typeface="Calibri" panose="020F0502020204030204"/>
                <a:cs typeface="Calibri" panose="020F0502020204030204"/>
              </a:rPr>
              <a:t> </a:t>
            </a:r>
            <a:r>
              <a:rPr lang="en-US" altLang="zh-CN" sz="1200" dirty="0">
                <a:latin typeface="Calibri" panose="020F0502020204030204"/>
                <a:cs typeface="Calibri" panose="020F0502020204030204"/>
              </a:rPr>
              <a:t>…</a:t>
            </a:r>
            <a:endParaRPr lang="en-US" altLang="zh-CN" sz="1200" dirty="0">
              <a:latin typeface="Calibri" panose="020F0502020204030204"/>
              <a:cs typeface="Calibri" panose="020F0502020204030204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FC5B0D-554F-47AE-AC67-A2E1ECC4F3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FC5B0D-554F-47AE-AC67-A2E1ECC4F3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FC5B0D-554F-47AE-AC67-A2E1ECC4F3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FC5B0D-554F-47AE-AC67-A2E1ECC4F3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2CAAB-BB0C-4D3C-9601-E30A96E4C59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A1499-2EF3-4773-8E20-0F82825319E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Calibri" panose="020F0502020204030204"/>
                <a:cs typeface="Calibri" panose="020F050202020403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Calibri" panose="020F0502020204030204"/>
                <a:cs typeface="Calibri" panose="020F050202020403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altLang="zh-CN" smtClean="0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hyperlink" Target="https://struck.de/xtca.html" TargetMode="External"/><Relationship Id="rId2" Type="http://schemas.openxmlformats.org/officeDocument/2006/relationships/image" Target="../media/image2.jpe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5.xml"/><Relationship Id="rId1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1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jpeg"/><Relationship Id="rId1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8.jpeg"/><Relationship Id="rId1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2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3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4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5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6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1.png"/></Relationships>
</file>

<file path=ppt/slides/_rels/slide3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5.xml"/><Relationship Id="rId4" Type="http://schemas.openxmlformats.org/officeDocument/2006/relationships/image" Target="../media/image34.jpeg"/><Relationship Id="rId3" Type="http://schemas.openxmlformats.org/officeDocument/2006/relationships/image" Target="../media/image33.png"/><Relationship Id="rId2" Type="http://schemas.openxmlformats.org/officeDocument/2006/relationships/tags" Target="../tags/tag1.xml"/><Relationship Id="rId1" Type="http://schemas.openxmlformats.org/officeDocument/2006/relationships/image" Target="../media/image32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37.png"/><Relationship Id="rId1" Type="http://schemas.openxmlformats.org/officeDocument/2006/relationships/image" Target="../media/image36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8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1.vml"/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39.wmf"/><Relationship Id="rId2" Type="http://schemas.openxmlformats.org/officeDocument/2006/relationships/oleObject" Target="../embeddings/oleObject1.bin"/><Relationship Id="rId1" Type="http://schemas.openxmlformats.org/officeDocument/2006/relationships/tags" Target="../tags/tag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0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1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2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53110" y="2155825"/>
            <a:ext cx="8678545" cy="15901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5245" algn="l" rtl="0" eaLnBrk="0">
              <a:lnSpc>
                <a:spcPts val="4100"/>
              </a:lnSpc>
            </a:pPr>
            <a:r>
              <a:rPr lang="en-US" altLang="zh-CN" sz="3600" kern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More than 10 Years </a:t>
            </a:r>
            <a:r>
              <a:rPr sz="3600" kern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Struck</a:t>
            </a:r>
            <a:r>
              <a:rPr sz="3600" kern="0" spc="2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lang="en-US" sz="3600" kern="0" spc="270" dirty="0" err="1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m</a:t>
            </a:r>
            <a:r>
              <a:rPr sz="3600" kern="0" dirty="0" err="1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TC</a:t>
            </a:r>
            <a:r>
              <a:rPr lang="en-US" sz="3600" kern="0" dirty="0" err="1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A</a:t>
            </a:r>
            <a:r>
              <a:rPr lang="en-US" sz="3600" kern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sz="3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Modules for</a:t>
            </a:r>
            <a:r>
              <a:rPr sz="3600" kern="0" spc="2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lang="en-US" sz="3600" kern="0" spc="2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LLRFcontrol and </a:t>
            </a:r>
            <a:r>
              <a:rPr sz="3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Beam</a:t>
            </a:r>
            <a:r>
              <a:rPr lang="en-US" sz="36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sz="36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Instrumentation</a:t>
            </a:r>
            <a:endParaRPr sz="3600" dirty="0">
              <a:latin typeface="Arial" panose="020B0604020202020204"/>
              <a:cs typeface="Arial" panose="020B0604020202020204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648201" y="4240772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zh-CN" altLang="en-US" i="1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1" y="5410201"/>
            <a:ext cx="2871465" cy="879389"/>
          </a:xfrm>
          <a:prstGeom prst="rect">
            <a:avLst/>
          </a:prstGeom>
        </p:spPr>
      </p:pic>
      <p:sp>
        <p:nvSpPr>
          <p:cNvPr id="8" name="object 3"/>
          <p:cNvSpPr/>
          <p:nvPr/>
        </p:nvSpPr>
        <p:spPr>
          <a:xfrm>
            <a:off x="1524001" y="1"/>
            <a:ext cx="9143999" cy="17114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文本框 9"/>
          <p:cNvSpPr txBox="1"/>
          <p:nvPr/>
        </p:nvSpPr>
        <p:spPr>
          <a:xfrm>
            <a:off x="5943600" y="5665228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i="1" dirty="0" err="1">
                <a:hlinkClick r:id="rId3"/>
              </a:rPr>
              <a:t>muTCA</a:t>
            </a:r>
            <a:r>
              <a:rPr lang="en-US" altLang="zh-CN" i="1" dirty="0">
                <a:hlinkClick r:id="rId3"/>
              </a:rPr>
              <a:t>/ATCA product page (struck.de)</a:t>
            </a:r>
            <a:endParaRPr lang="en-US" altLang="zh-CN" i="1" dirty="0"/>
          </a:p>
        </p:txBody>
      </p:sp>
      <p:grpSp>
        <p:nvGrpSpPr>
          <p:cNvPr id="5" name="组合 4"/>
          <p:cNvGrpSpPr/>
          <p:nvPr/>
        </p:nvGrpSpPr>
        <p:grpSpPr>
          <a:xfrm>
            <a:off x="838200" y="6484620"/>
            <a:ext cx="10958337" cy="276999"/>
            <a:chOff x="838200" y="6484620"/>
            <a:chExt cx="10958337" cy="276999"/>
          </a:xfrm>
        </p:grpSpPr>
        <p:sp>
          <p:nvSpPr>
            <p:cNvPr id="12" name="Footer Placeholder 4"/>
            <p:cNvSpPr/>
            <p:nvPr/>
          </p:nvSpPr>
          <p:spPr>
            <a:xfrm>
              <a:off x="838200" y="6484620"/>
              <a:ext cx="6453505" cy="275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en-US" altLang="zh-CN" sz="1200" dirty="0">
                  <a:sym typeface="+mn-ea"/>
                </a:rPr>
                <a:t>The 2025 MTCA/ATCA for Large Scientific Facility Control Workshop, CQU Chongqing, 17.09.2025</a:t>
              </a:r>
              <a:endParaRPr lang="en-US" altLang="zh-CN" sz="1200" dirty="0">
                <a:sym typeface="+mn-ea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8359634" y="6484620"/>
              <a:ext cx="343690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buClrTx/>
                <a:buSzTx/>
                <a:buFontTx/>
              </a:pPr>
              <a:r>
                <a:rPr lang="en-US" altLang="zh-CN" sz="1200" dirty="0"/>
                <a:t>© 2025 Copyright </a:t>
              </a:r>
              <a:r>
                <a:rPr lang="en-US" altLang="zh-CN" sz="1200" dirty="0">
                  <a:sym typeface="+mn-ea"/>
                </a:rPr>
                <a:t>Struck Innovative Systeme GmbH </a:t>
              </a:r>
              <a:endParaRPr lang="en-US" altLang="zh-CN" sz="1200" dirty="0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3657600" y="4267200"/>
            <a:ext cx="11634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RONG LIU </a:t>
            </a:r>
            <a:endParaRPr lang="zh-CN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8448" y="282830"/>
            <a:ext cx="14751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600" spc="-5" dirty="0">
                <a:latin typeface="Arial" panose="020B0604020202020204"/>
                <a:cs typeface="Arial" panose="020B0604020202020204"/>
              </a:rPr>
              <a:t>Outline</a:t>
            </a:r>
            <a:endParaRPr sz="3600" dirty="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142491" y="1141475"/>
            <a:ext cx="8062595" cy="519821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800" spc="-5" dirty="0">
                <a:solidFill>
                  <a:schemeClr val="accent6">
                    <a:lumMod val="75000"/>
                  </a:schemeClr>
                </a:solidFill>
                <a:latin typeface="Arial" panose="020B0604020202020204"/>
                <a:cs typeface="Arial" panose="020B0604020202020204"/>
              </a:rPr>
              <a:t>Digitizers</a:t>
            </a:r>
            <a:endParaRPr sz="2800" dirty="0">
              <a:solidFill>
                <a:schemeClr val="accent6">
                  <a:lumMod val="75000"/>
                </a:schemeClr>
              </a:solidFill>
              <a:latin typeface="Arial" panose="020B0604020202020204"/>
              <a:cs typeface="Arial" panose="020B0604020202020204"/>
            </a:endParaRPr>
          </a:p>
          <a:p>
            <a:pPr marL="12700" marR="5080"/>
            <a:r>
              <a:rPr sz="2800" spc="-5" dirty="0">
                <a:latin typeface="Arial" panose="020B0604020202020204"/>
                <a:cs typeface="Arial" panose="020B0604020202020204"/>
              </a:rPr>
              <a:t>Mid Speed High Resolution </a:t>
            </a:r>
            <a:r>
              <a:rPr sz="2800" dirty="0">
                <a:latin typeface="Arial" panose="020B0604020202020204"/>
                <a:cs typeface="Arial" panose="020B0604020202020204"/>
              </a:rPr>
              <a:t>(125/250 </a:t>
            </a:r>
            <a:r>
              <a:rPr sz="2800" spc="-10" dirty="0">
                <a:latin typeface="Arial" panose="020B0604020202020204"/>
                <a:cs typeface="Arial" panose="020B0604020202020204"/>
              </a:rPr>
              <a:t>MSPS </a:t>
            </a:r>
            <a:r>
              <a:rPr sz="2800" dirty="0">
                <a:latin typeface="Arial" panose="020B0604020202020204"/>
                <a:cs typeface="Arial" panose="020B0604020202020204"/>
              </a:rPr>
              <a:t>16-bit)  </a:t>
            </a:r>
            <a:r>
              <a:rPr sz="2800" spc="-5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/>
                <a:cs typeface="Arial" panose="020B0604020202020204"/>
              </a:rPr>
              <a:t>Data</a:t>
            </a:r>
            <a:r>
              <a:rPr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800" spc="-5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/>
                <a:cs typeface="Arial" panose="020B0604020202020204"/>
              </a:rPr>
              <a:t>Streaming</a:t>
            </a:r>
            <a:endParaRPr sz="2800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/>
              <a:cs typeface="Arial" panose="020B0604020202020204"/>
            </a:endParaRPr>
          </a:p>
          <a:p>
            <a:pPr marL="12700" marR="7172325"/>
            <a:r>
              <a:rPr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/>
                <a:cs typeface="Arial" panose="020B0604020202020204"/>
              </a:rPr>
              <a:t>LL</a:t>
            </a:r>
            <a:r>
              <a:rPr sz="2800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/>
                <a:cs typeface="Arial" panose="020B0604020202020204"/>
              </a:rPr>
              <a:t>R</a:t>
            </a:r>
            <a:r>
              <a:rPr sz="2800" spc="-5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/>
                <a:cs typeface="Arial" panose="020B0604020202020204"/>
              </a:rPr>
              <a:t>F  </a:t>
            </a:r>
            <a:r>
              <a:rPr sz="2800" spc="-15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/>
                <a:cs typeface="Arial" panose="020B0604020202020204"/>
              </a:rPr>
              <a:t>BPM</a:t>
            </a:r>
            <a:endParaRPr sz="2800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/>
              <a:cs typeface="Arial" panose="020B0604020202020204"/>
            </a:endParaRPr>
          </a:p>
          <a:p>
            <a:pPr marL="12700" marR="659765">
              <a:spcBef>
                <a:spcPts val="5"/>
              </a:spcBef>
            </a:pPr>
            <a:r>
              <a:rPr sz="2800" spc="-5" dirty="0">
                <a:latin typeface="Arial" panose="020B0604020202020204"/>
                <a:cs typeface="Arial" panose="020B0604020202020204"/>
              </a:rPr>
              <a:t>High Speed High Resolution </a:t>
            </a:r>
            <a:r>
              <a:rPr sz="2800" dirty="0">
                <a:latin typeface="Arial" panose="020B0604020202020204"/>
                <a:cs typeface="Arial" panose="020B0604020202020204"/>
              </a:rPr>
              <a:t>(2.5 </a:t>
            </a:r>
            <a:r>
              <a:rPr sz="2800" spc="-10" dirty="0">
                <a:latin typeface="Arial" panose="020B0604020202020204"/>
                <a:cs typeface="Arial" panose="020B0604020202020204"/>
              </a:rPr>
              <a:t>GSPS </a:t>
            </a:r>
            <a:r>
              <a:rPr sz="2800" dirty="0">
                <a:latin typeface="Arial" panose="020B0604020202020204"/>
                <a:cs typeface="Arial" panose="020B0604020202020204"/>
              </a:rPr>
              <a:t>14-bit)  </a:t>
            </a:r>
            <a:r>
              <a:rPr sz="2800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/>
                <a:cs typeface="Arial" panose="020B0604020202020204"/>
              </a:rPr>
              <a:t>FCT</a:t>
            </a:r>
            <a:endParaRPr sz="2800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/>
              <a:cs typeface="Arial" panose="020B0604020202020204"/>
            </a:endParaRPr>
          </a:p>
          <a:p>
            <a:pPr marL="12700"/>
            <a:r>
              <a:rPr sz="2800" spc="-5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/>
                <a:cs typeface="Arial" panose="020B0604020202020204"/>
              </a:rPr>
              <a:t>Picoammeter Spin </a:t>
            </a:r>
            <a:r>
              <a:rPr sz="2800" spc="-2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/>
                <a:cs typeface="Arial" panose="020B0604020202020204"/>
              </a:rPr>
              <a:t>off </a:t>
            </a:r>
            <a:r>
              <a:rPr sz="2800" spc="-5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/>
                <a:cs typeface="Arial" panose="020B0604020202020204"/>
              </a:rPr>
              <a:t>(1MSPS</a:t>
            </a:r>
            <a:r>
              <a:rPr sz="2800" spc="6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800" spc="-5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/>
                <a:cs typeface="Arial" panose="020B0604020202020204"/>
              </a:rPr>
              <a:t>20-bit)</a:t>
            </a:r>
            <a:endParaRPr sz="2800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/>
              <a:cs typeface="Arial" panose="020B0604020202020204"/>
            </a:endParaRPr>
          </a:p>
          <a:p>
            <a:pPr>
              <a:spcBef>
                <a:spcPts val="25"/>
              </a:spcBef>
            </a:pPr>
            <a:endParaRPr sz="2900" dirty="0">
              <a:latin typeface="Times New Roman" panose="02020603050405020304"/>
              <a:cs typeface="Times New Roman" panose="02020603050405020304"/>
            </a:endParaRPr>
          </a:p>
          <a:p>
            <a:pPr marL="12700" marR="6104255"/>
            <a:r>
              <a:rPr sz="2800" spc="-5" dirty="0">
                <a:solidFill>
                  <a:schemeClr val="accent6">
                    <a:lumMod val="75000"/>
                  </a:schemeClr>
                </a:solidFill>
                <a:latin typeface="Arial" panose="020B0604020202020204"/>
                <a:cs typeface="Arial" panose="020B0604020202020204"/>
              </a:rPr>
              <a:t>Digital I/O </a:t>
            </a:r>
            <a:r>
              <a:rPr sz="2800" spc="-5" dirty="0">
                <a:solidFill>
                  <a:srgbClr val="FF3399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800" spc="-5" dirty="0">
                <a:solidFill>
                  <a:srgbClr val="6F2F9F"/>
                </a:solidFill>
                <a:latin typeface="Arial" panose="020B0604020202020204"/>
                <a:cs typeface="Arial" panose="020B0604020202020204"/>
              </a:rPr>
              <a:t>SIS8864</a:t>
            </a:r>
            <a:r>
              <a:rPr sz="2800" spc="-75" dirty="0">
                <a:solidFill>
                  <a:srgbClr val="6F2F9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800" spc="-5" dirty="0">
                <a:solidFill>
                  <a:srgbClr val="6F2F9F"/>
                </a:solidFill>
                <a:latin typeface="Arial" panose="020B0604020202020204"/>
                <a:cs typeface="Arial" panose="020B0604020202020204"/>
              </a:rPr>
              <a:t>I/O</a:t>
            </a:r>
            <a:endParaRPr sz="2800" dirty="0">
              <a:latin typeface="Arial" panose="020B0604020202020204"/>
              <a:cs typeface="Arial" panose="020B0604020202020204"/>
            </a:endParaRPr>
          </a:p>
          <a:p>
            <a:pPr marL="12700"/>
            <a:r>
              <a:rPr sz="2800" spc="-5" dirty="0">
                <a:solidFill>
                  <a:srgbClr val="6F2F9F"/>
                </a:solidFill>
                <a:latin typeface="Arial" panose="020B0604020202020204"/>
                <a:cs typeface="Arial" panose="020B0604020202020204"/>
              </a:rPr>
              <a:t>SIS8800 Multi Purpose</a:t>
            </a:r>
            <a:r>
              <a:rPr sz="2800" spc="30" dirty="0">
                <a:solidFill>
                  <a:srgbClr val="6F2F9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800" dirty="0">
                <a:solidFill>
                  <a:srgbClr val="6F2F9F"/>
                </a:solidFill>
                <a:latin typeface="Arial" panose="020B0604020202020204"/>
                <a:cs typeface="Arial" panose="020B0604020202020204"/>
              </a:rPr>
              <a:t>Scaler</a:t>
            </a:r>
            <a:endParaRPr sz="2800" dirty="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838200" y="6484620"/>
            <a:ext cx="10958337" cy="276999"/>
            <a:chOff x="838200" y="6484620"/>
            <a:chExt cx="10958337" cy="276999"/>
          </a:xfrm>
        </p:grpSpPr>
        <p:sp>
          <p:nvSpPr>
            <p:cNvPr id="7" name="Footer Placeholder 4"/>
            <p:cNvSpPr/>
            <p:nvPr/>
          </p:nvSpPr>
          <p:spPr>
            <a:xfrm>
              <a:off x="838200" y="6484620"/>
              <a:ext cx="6453505" cy="275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en-US" altLang="zh-CN" sz="1200" dirty="0">
                  <a:sym typeface="+mn-ea"/>
                </a:rPr>
                <a:t>The 2025 MTCA/ATCA for Large Scientific Facility Control Workshop, CQU Chongqing, 17.09.2025</a:t>
              </a:r>
              <a:endParaRPr lang="en-US" altLang="zh-CN" sz="1200" dirty="0">
                <a:sym typeface="+mn-ea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8359634" y="6484620"/>
              <a:ext cx="343690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buClrTx/>
                <a:buSzTx/>
                <a:buFontTx/>
              </a:pPr>
              <a:r>
                <a:rPr lang="en-US" altLang="zh-CN" sz="1200" dirty="0"/>
                <a:t>© 2025 Copyright </a:t>
              </a:r>
              <a:r>
                <a:rPr lang="en-US" altLang="zh-CN" sz="1200" dirty="0">
                  <a:sym typeface="+mn-ea"/>
                </a:rPr>
                <a:t>Struck Innovative Systeme GmbH </a:t>
              </a:r>
              <a:endParaRPr lang="en-US" altLang="zh-CN" sz="1200" dirty="0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22829" y="381000"/>
            <a:ext cx="7546340" cy="1671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3600" spc="-5" dirty="0">
                <a:latin typeface="Arial" panose="020B0604020202020204"/>
                <a:cs typeface="Arial" panose="020B0604020202020204"/>
              </a:rPr>
              <a:t>SIS8300-KU</a:t>
            </a:r>
            <a:endParaRPr sz="3600" dirty="0">
              <a:latin typeface="Arial" panose="020B0604020202020204"/>
              <a:cs typeface="Arial" panose="020B0604020202020204"/>
            </a:endParaRPr>
          </a:p>
          <a:p>
            <a:pPr marL="12700" marR="5080" algn="ctr"/>
            <a:r>
              <a:rPr sz="3600" dirty="0">
                <a:latin typeface="Arial" panose="020B0604020202020204"/>
                <a:cs typeface="Arial" panose="020B0604020202020204"/>
              </a:rPr>
              <a:t>10 channel 125 </a:t>
            </a:r>
            <a:r>
              <a:rPr sz="3600" spc="-5" dirty="0">
                <a:latin typeface="Arial" panose="020B0604020202020204"/>
                <a:cs typeface="Arial" panose="020B0604020202020204"/>
              </a:rPr>
              <a:t>MSPS </a:t>
            </a:r>
            <a:r>
              <a:rPr sz="3600" dirty="0">
                <a:latin typeface="Arial" panose="020B0604020202020204"/>
                <a:cs typeface="Arial" panose="020B0604020202020204"/>
              </a:rPr>
              <a:t>16-bit</a:t>
            </a:r>
            <a:r>
              <a:rPr sz="3600" spc="-130" dirty="0">
                <a:latin typeface="Arial" panose="020B0604020202020204"/>
                <a:cs typeface="Arial" panose="020B0604020202020204"/>
              </a:rPr>
              <a:t> </a:t>
            </a:r>
            <a:r>
              <a:rPr sz="3600" spc="-5" dirty="0">
                <a:latin typeface="Arial" panose="020B0604020202020204"/>
                <a:cs typeface="Arial" panose="020B0604020202020204"/>
              </a:rPr>
              <a:t>digitizer  </a:t>
            </a:r>
            <a:r>
              <a:rPr sz="3600" dirty="0">
                <a:latin typeface="Arial" panose="020B0604020202020204"/>
                <a:cs typeface="Arial" panose="020B0604020202020204"/>
              </a:rPr>
              <a:t>(250 </a:t>
            </a:r>
            <a:r>
              <a:rPr sz="3600" spc="-5" dirty="0">
                <a:latin typeface="Arial" panose="020B0604020202020204"/>
                <a:cs typeface="Arial" panose="020B0604020202020204"/>
              </a:rPr>
              <a:t>MSPS 14-bit </a:t>
            </a:r>
            <a:r>
              <a:rPr sz="3600" spc="-10" dirty="0">
                <a:latin typeface="Arial" panose="020B0604020202020204"/>
                <a:cs typeface="Arial" panose="020B0604020202020204"/>
              </a:rPr>
              <a:t>stuffing</a:t>
            </a:r>
            <a:r>
              <a:rPr sz="3600" spc="-55" dirty="0">
                <a:latin typeface="Arial" panose="020B0604020202020204"/>
                <a:cs typeface="Arial" panose="020B0604020202020204"/>
              </a:rPr>
              <a:t> </a:t>
            </a:r>
            <a:r>
              <a:rPr sz="3600" spc="-5" dirty="0">
                <a:latin typeface="Arial" panose="020B0604020202020204"/>
                <a:cs typeface="Arial" panose="020B0604020202020204"/>
              </a:rPr>
              <a:t>option)</a:t>
            </a:r>
            <a:endParaRPr sz="3600" dirty="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idx="1"/>
          </p:nvPr>
        </p:nvSpPr>
        <p:spPr>
          <a:xfrm>
            <a:off x="2085974" y="2807732"/>
            <a:ext cx="8020050" cy="30033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9215">
              <a:spcBef>
                <a:spcPts val="100"/>
              </a:spcBef>
            </a:pPr>
            <a:r>
              <a:rPr spc="-5" dirty="0"/>
              <a:t>History</a:t>
            </a:r>
            <a:endParaRPr spc="-5" dirty="0"/>
          </a:p>
          <a:p>
            <a:pPr marL="56515">
              <a:spcBef>
                <a:spcPts val="5"/>
              </a:spcBef>
            </a:pPr>
            <a:endParaRPr sz="2500" dirty="0">
              <a:latin typeface="Times New Roman" panose="02020603050405020304"/>
              <a:cs typeface="Times New Roman" panose="02020603050405020304"/>
            </a:endParaRPr>
          </a:p>
          <a:p>
            <a:pPr marL="69215"/>
            <a:r>
              <a:rPr spc="-15" dirty="0"/>
              <a:t>Virtex </a:t>
            </a:r>
            <a:r>
              <a:rPr dirty="0"/>
              <a:t>5</a:t>
            </a:r>
            <a:r>
              <a:rPr spc="10" dirty="0"/>
              <a:t> </a:t>
            </a:r>
            <a:r>
              <a:rPr spc="-5" dirty="0"/>
              <a:t>based</a:t>
            </a:r>
            <a:endParaRPr spc="-5" dirty="0"/>
          </a:p>
          <a:p>
            <a:pPr marL="69215">
              <a:spcBef>
                <a:spcPts val="10"/>
              </a:spcBef>
            </a:pPr>
            <a:r>
              <a:rPr sz="1800" spc="-10" dirty="0">
                <a:solidFill>
                  <a:srgbClr val="6F2F9F"/>
                </a:solidFill>
              </a:rPr>
              <a:t>2010 </a:t>
            </a:r>
            <a:r>
              <a:rPr sz="1800" spc="-10" dirty="0"/>
              <a:t>SIS8300 </a:t>
            </a:r>
            <a:r>
              <a:rPr sz="1800" spc="-5" dirty="0"/>
              <a:t>initial </a:t>
            </a:r>
            <a:r>
              <a:rPr sz="1800" spc="-10" dirty="0"/>
              <a:t>development, </a:t>
            </a:r>
            <a:r>
              <a:rPr sz="1800" spc="-5" dirty="0"/>
              <a:t>first </a:t>
            </a:r>
            <a:r>
              <a:rPr sz="1800" dirty="0"/>
              <a:t>MTCA.4 </a:t>
            </a:r>
            <a:r>
              <a:rPr sz="1800" spc="-10" dirty="0"/>
              <a:t>board</a:t>
            </a:r>
            <a:r>
              <a:rPr sz="1800" spc="105" dirty="0"/>
              <a:t> </a:t>
            </a:r>
            <a:r>
              <a:rPr sz="1800" spc="-15" dirty="0"/>
              <a:t>worldwide</a:t>
            </a:r>
            <a:endParaRPr sz="1800" dirty="0"/>
          </a:p>
          <a:p>
            <a:pPr marL="69215"/>
            <a:r>
              <a:rPr sz="1800" spc="-40" dirty="0">
                <a:solidFill>
                  <a:srgbClr val="6F2F9F"/>
                </a:solidFill>
              </a:rPr>
              <a:t>2011 </a:t>
            </a:r>
            <a:r>
              <a:rPr sz="1800" spc="-10" dirty="0"/>
              <a:t>SIS8300 </a:t>
            </a:r>
            <a:r>
              <a:rPr sz="1800" spc="-5" dirty="0"/>
              <a:t>V2 </a:t>
            </a:r>
            <a:r>
              <a:rPr sz="1800" dirty="0"/>
              <a:t>&gt; </a:t>
            </a:r>
            <a:r>
              <a:rPr sz="1800" spc="-10" dirty="0"/>
              <a:t>370 </a:t>
            </a:r>
            <a:r>
              <a:rPr sz="1800" spc="-5" dirty="0"/>
              <a:t>units in field (in part </a:t>
            </a:r>
            <a:r>
              <a:rPr sz="1800" dirty="0"/>
              <a:t>8 </a:t>
            </a:r>
            <a:r>
              <a:rPr sz="1800" spc="-10" dirty="0"/>
              <a:t>channel 250 </a:t>
            </a:r>
            <a:r>
              <a:rPr sz="1800" spc="-5" dirty="0"/>
              <a:t>MSPS </a:t>
            </a:r>
            <a:r>
              <a:rPr sz="1800" spc="-10" dirty="0"/>
              <a:t>14-bit</a:t>
            </a:r>
            <a:r>
              <a:rPr sz="1800" spc="195" dirty="0"/>
              <a:t> </a:t>
            </a:r>
            <a:r>
              <a:rPr sz="1800" dirty="0"/>
              <a:t>BPM)</a:t>
            </a:r>
            <a:endParaRPr sz="1800" dirty="0"/>
          </a:p>
          <a:p>
            <a:pPr marL="56515">
              <a:spcBef>
                <a:spcPts val="50"/>
              </a:spcBef>
            </a:pPr>
            <a:endParaRPr sz="2450" dirty="0">
              <a:latin typeface="Times New Roman" panose="02020603050405020304"/>
              <a:cs typeface="Times New Roman" panose="02020603050405020304"/>
            </a:endParaRPr>
          </a:p>
          <a:p>
            <a:pPr marL="69215"/>
            <a:r>
              <a:rPr spc="-15" dirty="0"/>
              <a:t>Virtex </a:t>
            </a:r>
            <a:r>
              <a:rPr dirty="0"/>
              <a:t>6</a:t>
            </a:r>
            <a:r>
              <a:rPr spc="10" dirty="0"/>
              <a:t> </a:t>
            </a:r>
            <a:r>
              <a:rPr spc="-5" dirty="0"/>
              <a:t>based</a:t>
            </a:r>
            <a:endParaRPr spc="-5" dirty="0"/>
          </a:p>
          <a:p>
            <a:pPr marL="69215">
              <a:spcBef>
                <a:spcPts val="15"/>
              </a:spcBef>
            </a:pPr>
            <a:r>
              <a:rPr sz="1800" spc="-10" dirty="0">
                <a:solidFill>
                  <a:srgbClr val="6F2F9F"/>
                </a:solidFill>
              </a:rPr>
              <a:t>2014 </a:t>
            </a:r>
            <a:r>
              <a:rPr sz="1800" spc="-10" dirty="0"/>
              <a:t>SIS8300-L </a:t>
            </a:r>
            <a:r>
              <a:rPr sz="1800" dirty="0"/>
              <a:t>&gt; </a:t>
            </a:r>
            <a:r>
              <a:rPr sz="1800" spc="-10" dirty="0"/>
              <a:t>150 </a:t>
            </a:r>
            <a:r>
              <a:rPr sz="1800" spc="-5" dirty="0"/>
              <a:t>units in</a:t>
            </a:r>
            <a:r>
              <a:rPr sz="1800" spc="-15" dirty="0"/>
              <a:t> </a:t>
            </a:r>
            <a:r>
              <a:rPr sz="1800" spc="-5" dirty="0"/>
              <a:t>field</a:t>
            </a:r>
            <a:endParaRPr sz="1800" dirty="0"/>
          </a:p>
          <a:p>
            <a:pPr marL="69215"/>
            <a:r>
              <a:rPr sz="1800" spc="-10" dirty="0">
                <a:solidFill>
                  <a:srgbClr val="6F2F9F"/>
                </a:solidFill>
              </a:rPr>
              <a:t>2015 </a:t>
            </a:r>
            <a:r>
              <a:rPr sz="1800" spc="-10" dirty="0"/>
              <a:t>SIS8300-L2x </a:t>
            </a:r>
            <a:r>
              <a:rPr sz="1800" dirty="0"/>
              <a:t>&gt; </a:t>
            </a:r>
            <a:r>
              <a:rPr sz="1800" spc="-10" dirty="0"/>
              <a:t>930 </a:t>
            </a:r>
            <a:r>
              <a:rPr sz="1800" spc="-5" dirty="0"/>
              <a:t>units in field (L2S,</a:t>
            </a:r>
            <a:r>
              <a:rPr sz="1800" spc="90" dirty="0"/>
              <a:t> </a:t>
            </a:r>
            <a:r>
              <a:rPr sz="1800" spc="-5" dirty="0"/>
              <a:t>L2D,…)</a:t>
            </a:r>
            <a:endParaRPr sz="1800" dirty="0"/>
          </a:p>
        </p:txBody>
      </p:sp>
      <p:sp>
        <p:nvSpPr>
          <p:cNvPr id="4" name="矩形 3"/>
          <p:cNvSpPr/>
          <p:nvPr/>
        </p:nvSpPr>
        <p:spPr>
          <a:xfrm>
            <a:off x="2054850" y="2438400"/>
            <a:ext cx="1069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cap="all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SIS8300</a:t>
            </a:r>
            <a:endParaRPr lang="en-US" altLang="zh-CN" b="1" cap="all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626476" y="2438400"/>
            <a:ext cx="12875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cap="all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SIS8300-L</a:t>
            </a:r>
            <a:endParaRPr lang="en-US" altLang="zh-CN" b="1" cap="all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445087" y="2438400"/>
            <a:ext cx="14798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cap="all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SIS8300-L2</a:t>
            </a:r>
            <a:r>
              <a:rPr lang="en-US" altLang="zh-CN" b="1" cap="all" dirty="0">
                <a:solidFill>
                  <a:srgbClr val="000000"/>
                </a:solidFill>
                <a:latin typeface="Arial" panose="020B0604020202020204" pitchFamily="34" charset="0"/>
              </a:rPr>
              <a:t> </a:t>
            </a:r>
            <a:endParaRPr lang="en-US" altLang="zh-CN" b="1" cap="all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252236" y="2438400"/>
            <a:ext cx="14798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cap="all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SIS8300-KU</a:t>
            </a:r>
            <a:endParaRPr lang="en-US" altLang="zh-CN" b="1" cap="all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530113" y="2745740"/>
            <a:ext cx="1069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cap="all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SIS8325</a:t>
            </a:r>
            <a:endParaRPr lang="en-US" altLang="zh-CN" b="1" cap="all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838200" y="6484620"/>
            <a:ext cx="10958337" cy="276999"/>
            <a:chOff x="838200" y="6484620"/>
            <a:chExt cx="10958337" cy="276999"/>
          </a:xfrm>
        </p:grpSpPr>
        <p:sp>
          <p:nvSpPr>
            <p:cNvPr id="13" name="Footer Placeholder 4"/>
            <p:cNvSpPr/>
            <p:nvPr/>
          </p:nvSpPr>
          <p:spPr>
            <a:xfrm>
              <a:off x="838200" y="6484620"/>
              <a:ext cx="6453505" cy="275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en-US" altLang="zh-CN" sz="1200" dirty="0">
                  <a:sym typeface="+mn-ea"/>
                </a:rPr>
                <a:t>The 2025 MTCA/ATCA for Large Scientific Facility Control Workshop, CQU Chongqing, 17.09.2025</a:t>
              </a:r>
              <a:endParaRPr lang="en-US" altLang="zh-CN" sz="1200" dirty="0">
                <a:sym typeface="+mn-ea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8359634" y="6484620"/>
              <a:ext cx="343690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buClrTx/>
                <a:buSzTx/>
                <a:buFontTx/>
              </a:pPr>
              <a:r>
                <a:rPr lang="en-US" altLang="zh-CN" sz="1200" dirty="0"/>
                <a:t>© 2025 Copyright </a:t>
              </a:r>
              <a:r>
                <a:rPr lang="en-US" altLang="zh-CN" sz="1200" dirty="0">
                  <a:sym typeface="+mn-ea"/>
                </a:rPr>
                <a:t>Struck Innovative Systeme GmbH </a:t>
              </a:r>
              <a:endParaRPr lang="en-US" altLang="zh-CN" sz="1200" dirty="0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06813" y="282660"/>
            <a:ext cx="47783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600" spc="-5" dirty="0">
                <a:latin typeface="Arial" panose="020B0604020202020204"/>
                <a:cs typeface="Arial" panose="020B0604020202020204"/>
              </a:rPr>
              <a:t>SIS8300-KU</a:t>
            </a:r>
            <a:r>
              <a:rPr sz="3600" spc="-45" dirty="0">
                <a:latin typeface="Arial" panose="020B0604020202020204"/>
                <a:cs typeface="Arial" panose="020B0604020202020204"/>
              </a:rPr>
              <a:t> </a:t>
            </a:r>
            <a:r>
              <a:rPr sz="3600" spc="-5" dirty="0">
                <a:latin typeface="Arial" panose="020B0604020202020204"/>
                <a:cs typeface="Arial" panose="020B0604020202020204"/>
              </a:rPr>
              <a:t>Properties</a:t>
            </a:r>
            <a:endParaRPr sz="3600" dirty="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128962" y="1010010"/>
            <a:ext cx="5934075" cy="5237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140" indent="-91440">
              <a:spcBef>
                <a:spcPts val="100"/>
              </a:spcBef>
              <a:buSzPct val="67000"/>
              <a:buChar char="•"/>
              <a:tabLst>
                <a:tab pos="103505" algn="l"/>
              </a:tabLst>
            </a:pPr>
            <a:r>
              <a:rPr dirty="0">
                <a:latin typeface="Times New Roman" panose="02020603050405020304"/>
                <a:cs typeface="Times New Roman" panose="02020603050405020304"/>
              </a:rPr>
              <a:t>10 Channels 125 </a:t>
            </a:r>
            <a:r>
              <a:rPr spc="-5" dirty="0">
                <a:latin typeface="Times New Roman" panose="02020603050405020304"/>
                <a:cs typeface="Times New Roman" panose="02020603050405020304"/>
              </a:rPr>
              <a:t>MS/s </a:t>
            </a:r>
            <a:r>
              <a:rPr dirty="0">
                <a:latin typeface="Times New Roman" panose="02020603050405020304"/>
                <a:cs typeface="Times New Roman" panose="02020603050405020304"/>
              </a:rPr>
              <a:t>16-bit or 250 </a:t>
            </a:r>
            <a:r>
              <a:rPr spc="-5" dirty="0">
                <a:latin typeface="Times New Roman" panose="02020603050405020304"/>
                <a:cs typeface="Times New Roman" panose="02020603050405020304"/>
              </a:rPr>
              <a:t>MS/s </a:t>
            </a:r>
            <a:r>
              <a:rPr dirty="0">
                <a:latin typeface="Times New Roman" panose="02020603050405020304"/>
                <a:cs typeface="Times New Roman" panose="02020603050405020304"/>
              </a:rPr>
              <a:t>14-bit</a:t>
            </a:r>
            <a:r>
              <a:rPr spc="-1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pc="-5" dirty="0">
                <a:latin typeface="Times New Roman" panose="02020603050405020304"/>
                <a:cs typeface="Times New Roman" panose="02020603050405020304"/>
              </a:rPr>
              <a:t>ADC</a:t>
            </a:r>
            <a:endParaRPr dirty="0">
              <a:latin typeface="Times New Roman" panose="02020603050405020304"/>
              <a:cs typeface="Times New Roman" panose="02020603050405020304"/>
            </a:endParaRPr>
          </a:p>
          <a:p>
            <a:pPr marL="149225" indent="-137160">
              <a:buChar char="•"/>
              <a:tabLst>
                <a:tab pos="149860" algn="l"/>
              </a:tabLst>
            </a:pPr>
            <a:r>
              <a:rPr dirty="0">
                <a:latin typeface="Times New Roman" panose="02020603050405020304"/>
                <a:cs typeface="Times New Roman" panose="02020603050405020304"/>
              </a:rPr>
              <a:t>10 </a:t>
            </a:r>
            <a:r>
              <a:rPr spc="-5" dirty="0">
                <a:latin typeface="Times New Roman" panose="02020603050405020304"/>
                <a:cs typeface="Times New Roman" panose="02020603050405020304"/>
              </a:rPr>
              <a:t>MS/s </a:t>
            </a:r>
            <a:r>
              <a:rPr dirty="0">
                <a:latin typeface="Times New Roman" panose="02020603050405020304"/>
                <a:cs typeface="Times New Roman" panose="02020603050405020304"/>
              </a:rPr>
              <a:t>to 125 </a:t>
            </a:r>
            <a:r>
              <a:rPr spc="-5" dirty="0">
                <a:latin typeface="Times New Roman" panose="02020603050405020304"/>
                <a:cs typeface="Times New Roman" panose="02020603050405020304"/>
              </a:rPr>
              <a:t>MS/s </a:t>
            </a:r>
            <a:r>
              <a:rPr dirty="0">
                <a:latin typeface="Times New Roman" panose="02020603050405020304"/>
                <a:cs typeface="Times New Roman" panose="02020603050405020304"/>
              </a:rPr>
              <a:t>Per Channel </a:t>
            </a:r>
            <a:r>
              <a:rPr spc="-5" dirty="0">
                <a:latin typeface="Times New Roman" panose="02020603050405020304"/>
                <a:cs typeface="Times New Roman" panose="02020603050405020304"/>
              </a:rPr>
              <a:t>Sampling</a:t>
            </a:r>
            <a:r>
              <a:rPr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pc="-5" dirty="0">
                <a:latin typeface="Times New Roman" panose="02020603050405020304"/>
                <a:cs typeface="Times New Roman" panose="02020603050405020304"/>
              </a:rPr>
              <a:t>Speed</a:t>
            </a:r>
            <a:endParaRPr dirty="0">
              <a:latin typeface="Times New Roman" panose="02020603050405020304"/>
              <a:cs typeface="Times New Roman" panose="02020603050405020304"/>
            </a:endParaRPr>
          </a:p>
          <a:p>
            <a:pPr marL="135890" indent="-123825">
              <a:buChar char="•"/>
              <a:tabLst>
                <a:tab pos="136525" algn="l"/>
              </a:tabLst>
            </a:pPr>
            <a:r>
              <a:rPr spc="-5" dirty="0">
                <a:latin typeface="Times New Roman" panose="02020603050405020304"/>
                <a:cs typeface="Times New Roman" panose="02020603050405020304"/>
              </a:rPr>
              <a:t>AC </a:t>
            </a:r>
            <a:r>
              <a:rPr dirty="0">
                <a:latin typeface="Times New Roman" panose="02020603050405020304"/>
                <a:cs typeface="Times New Roman" panose="02020603050405020304"/>
              </a:rPr>
              <a:t>or </a:t>
            </a:r>
            <a:r>
              <a:rPr spc="-5" dirty="0">
                <a:latin typeface="Times New Roman" panose="02020603050405020304"/>
                <a:cs typeface="Times New Roman" panose="02020603050405020304"/>
              </a:rPr>
              <a:t>DC </a:t>
            </a:r>
            <a:r>
              <a:rPr dirty="0">
                <a:latin typeface="Times New Roman" panose="02020603050405020304"/>
                <a:cs typeface="Times New Roman" panose="02020603050405020304"/>
              </a:rPr>
              <a:t>Input</a:t>
            </a:r>
            <a:r>
              <a:rPr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dirty="0">
                <a:latin typeface="Times New Roman" panose="02020603050405020304"/>
                <a:cs typeface="Times New Roman" panose="02020603050405020304"/>
              </a:rPr>
              <a:t>Stage</a:t>
            </a:r>
            <a:endParaRPr dirty="0">
              <a:latin typeface="Times New Roman" panose="02020603050405020304"/>
              <a:cs typeface="Times New Roman" panose="02020603050405020304"/>
            </a:endParaRPr>
          </a:p>
          <a:p>
            <a:pPr marL="149860" indent="-137160">
              <a:buChar char="•"/>
              <a:tabLst>
                <a:tab pos="149860" algn="l"/>
              </a:tabLst>
            </a:pPr>
            <a:r>
              <a:rPr dirty="0">
                <a:latin typeface="Times New Roman" panose="02020603050405020304"/>
                <a:cs typeface="Times New Roman" panose="02020603050405020304"/>
              </a:rPr>
              <a:t>Internal, </a:t>
            </a:r>
            <a:r>
              <a:rPr spc="-5" dirty="0">
                <a:latin typeface="Times New Roman" panose="02020603050405020304"/>
                <a:cs typeface="Times New Roman" panose="02020603050405020304"/>
              </a:rPr>
              <a:t>Front </a:t>
            </a:r>
            <a:r>
              <a:rPr dirty="0">
                <a:latin typeface="Times New Roman" panose="02020603050405020304"/>
                <a:cs typeface="Times New Roman" panose="02020603050405020304"/>
              </a:rPr>
              <a:t>Panel, </a:t>
            </a:r>
            <a:r>
              <a:rPr spc="-40" dirty="0">
                <a:latin typeface="Times New Roman" panose="02020603050405020304"/>
                <a:cs typeface="Times New Roman" panose="02020603050405020304"/>
              </a:rPr>
              <a:t>RTM </a:t>
            </a:r>
            <a:r>
              <a:rPr dirty="0">
                <a:latin typeface="Times New Roman" panose="02020603050405020304"/>
                <a:cs typeface="Times New Roman" panose="02020603050405020304"/>
              </a:rPr>
              <a:t>and Backplane Clock</a:t>
            </a:r>
            <a:r>
              <a:rPr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dirty="0">
                <a:latin typeface="Times New Roman" panose="02020603050405020304"/>
                <a:cs typeface="Times New Roman" panose="02020603050405020304"/>
              </a:rPr>
              <a:t>Sources</a:t>
            </a:r>
            <a:endParaRPr dirty="0">
              <a:latin typeface="Times New Roman" panose="02020603050405020304"/>
              <a:cs typeface="Times New Roman" panose="02020603050405020304"/>
            </a:endParaRPr>
          </a:p>
          <a:p>
            <a:pPr marL="144780" indent="-132715">
              <a:buChar char="•"/>
              <a:tabLst>
                <a:tab pos="145415" algn="l"/>
              </a:tabLst>
            </a:pPr>
            <a:r>
              <a:rPr spc="-45" dirty="0">
                <a:latin typeface="Times New Roman" panose="02020603050405020304"/>
                <a:cs typeface="Times New Roman" panose="02020603050405020304"/>
              </a:rPr>
              <a:t>Two </a:t>
            </a:r>
            <a:r>
              <a:rPr dirty="0">
                <a:latin typeface="Times New Roman" panose="02020603050405020304"/>
                <a:cs typeface="Times New Roman" panose="02020603050405020304"/>
              </a:rPr>
              <a:t>16-bit 250 </a:t>
            </a:r>
            <a:r>
              <a:rPr spc="-5" dirty="0">
                <a:latin typeface="Times New Roman" panose="02020603050405020304"/>
                <a:cs typeface="Times New Roman" panose="02020603050405020304"/>
              </a:rPr>
              <a:t>MS/s DACs </a:t>
            </a:r>
            <a:r>
              <a:rPr dirty="0">
                <a:latin typeface="Times New Roman" panose="02020603050405020304"/>
                <a:cs typeface="Times New Roman" panose="02020603050405020304"/>
              </a:rPr>
              <a:t>for </a:t>
            </a:r>
            <a:r>
              <a:rPr spc="-5" dirty="0">
                <a:latin typeface="Times New Roman" panose="02020603050405020304"/>
                <a:cs typeface="Times New Roman" panose="02020603050405020304"/>
              </a:rPr>
              <a:t>Fast </a:t>
            </a:r>
            <a:r>
              <a:rPr dirty="0">
                <a:latin typeface="Times New Roman" panose="02020603050405020304"/>
                <a:cs typeface="Times New Roman" panose="02020603050405020304"/>
              </a:rPr>
              <a:t>Feedback</a:t>
            </a:r>
            <a:r>
              <a:rPr spc="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pc="-5" dirty="0">
                <a:latin typeface="Times New Roman" panose="02020603050405020304"/>
                <a:cs typeface="Times New Roman" panose="02020603050405020304"/>
              </a:rPr>
              <a:t>Implementation</a:t>
            </a:r>
            <a:endParaRPr dirty="0">
              <a:latin typeface="Times New Roman" panose="02020603050405020304"/>
              <a:cs typeface="Times New Roman" panose="02020603050405020304"/>
            </a:endParaRPr>
          </a:p>
          <a:p>
            <a:pPr marL="149860" indent="-137160">
              <a:buChar char="•"/>
              <a:tabLst>
                <a:tab pos="149860" algn="l"/>
              </a:tabLst>
            </a:pPr>
            <a:r>
              <a:rPr spc="-5" dirty="0">
                <a:latin typeface="Times New Roman" panose="02020603050405020304"/>
                <a:cs typeface="Times New Roman" panose="02020603050405020304"/>
              </a:rPr>
              <a:t>High Precision </a:t>
            </a:r>
            <a:r>
              <a:rPr dirty="0">
                <a:latin typeface="Times New Roman" panose="02020603050405020304"/>
                <a:cs typeface="Times New Roman" panose="02020603050405020304"/>
              </a:rPr>
              <a:t>Clock </a:t>
            </a:r>
            <a:r>
              <a:rPr spc="-5" dirty="0">
                <a:latin typeface="Times New Roman" panose="02020603050405020304"/>
                <a:cs typeface="Times New Roman" panose="02020603050405020304"/>
              </a:rPr>
              <a:t>Distribution</a:t>
            </a:r>
            <a:r>
              <a:rPr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dirty="0">
                <a:latin typeface="Times New Roman" panose="02020603050405020304"/>
                <a:cs typeface="Times New Roman" panose="02020603050405020304"/>
              </a:rPr>
              <a:t>Circuitry</a:t>
            </a:r>
            <a:endParaRPr dirty="0">
              <a:latin typeface="Times New Roman" panose="02020603050405020304"/>
              <a:cs typeface="Times New Roman" panose="02020603050405020304"/>
            </a:endParaRPr>
          </a:p>
          <a:p>
            <a:pPr marL="149860" indent="-137160">
              <a:buChar char="•"/>
              <a:tabLst>
                <a:tab pos="149860" algn="l"/>
              </a:tabLst>
            </a:pPr>
            <a:r>
              <a:rPr spc="-5" dirty="0">
                <a:latin typeface="Times New Roman" panose="02020603050405020304"/>
                <a:cs typeface="Times New Roman" panose="02020603050405020304"/>
              </a:rPr>
              <a:t>Programmable </a:t>
            </a:r>
            <a:r>
              <a:rPr dirty="0">
                <a:latin typeface="Times New Roman" panose="02020603050405020304"/>
                <a:cs typeface="Times New Roman" panose="02020603050405020304"/>
              </a:rPr>
              <a:t>Delay of </a:t>
            </a:r>
            <a:r>
              <a:rPr spc="-5" dirty="0">
                <a:latin typeface="Times New Roman" panose="02020603050405020304"/>
                <a:cs typeface="Times New Roman" panose="02020603050405020304"/>
              </a:rPr>
              <a:t>Dual </a:t>
            </a:r>
            <a:r>
              <a:rPr dirty="0">
                <a:latin typeface="Times New Roman" panose="02020603050405020304"/>
                <a:cs typeface="Times New Roman" panose="02020603050405020304"/>
              </a:rPr>
              <a:t>Channel Digitizer</a:t>
            </a:r>
            <a:r>
              <a:rPr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pc="-5" dirty="0">
                <a:latin typeface="Times New Roman" panose="02020603050405020304"/>
                <a:cs typeface="Times New Roman" panose="02020603050405020304"/>
              </a:rPr>
              <a:t>Groups</a:t>
            </a:r>
            <a:endParaRPr dirty="0">
              <a:latin typeface="Times New Roman" panose="02020603050405020304"/>
              <a:cs typeface="Times New Roman" panose="02020603050405020304"/>
            </a:endParaRPr>
          </a:p>
          <a:p>
            <a:pPr marL="149860" indent="-137160">
              <a:buChar char="•"/>
              <a:tabLst>
                <a:tab pos="149860" algn="l"/>
              </a:tabLst>
            </a:pPr>
            <a:r>
              <a:rPr spc="-5" dirty="0">
                <a:latin typeface="Times New Roman" panose="02020603050405020304"/>
                <a:cs typeface="Times New Roman" panose="02020603050405020304"/>
              </a:rPr>
              <a:t>Multi Gigabit </a:t>
            </a:r>
            <a:r>
              <a:rPr dirty="0">
                <a:latin typeface="Times New Roman" panose="02020603050405020304"/>
                <a:cs typeface="Times New Roman" panose="02020603050405020304"/>
              </a:rPr>
              <a:t>Link </a:t>
            </a:r>
            <a:r>
              <a:rPr spc="-5" dirty="0">
                <a:latin typeface="Times New Roman" panose="02020603050405020304"/>
                <a:cs typeface="Times New Roman" panose="02020603050405020304"/>
              </a:rPr>
              <a:t>Port Implementation </a:t>
            </a:r>
            <a:r>
              <a:rPr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dirty="0">
                <a:latin typeface="Times New Roman" panose="02020603050405020304"/>
                <a:cs typeface="Times New Roman" panose="02020603050405020304"/>
              </a:rPr>
              <a:t>Backplane</a:t>
            </a:r>
            <a:endParaRPr dirty="0">
              <a:latin typeface="Times New Roman" panose="02020603050405020304"/>
              <a:cs typeface="Times New Roman" panose="02020603050405020304"/>
            </a:endParaRPr>
          </a:p>
          <a:p>
            <a:pPr marL="144780" indent="-132715">
              <a:buChar char="•"/>
              <a:tabLst>
                <a:tab pos="145415" algn="l"/>
              </a:tabLst>
            </a:pPr>
            <a:r>
              <a:rPr spc="-35" dirty="0">
                <a:latin typeface="Times New Roman" panose="02020603050405020304"/>
                <a:cs typeface="Times New Roman" panose="02020603050405020304"/>
              </a:rPr>
              <a:t>Twin </a:t>
            </a:r>
            <a:r>
              <a:rPr spc="-10" dirty="0">
                <a:latin typeface="Times New Roman" panose="02020603050405020304"/>
                <a:cs typeface="Times New Roman" panose="02020603050405020304"/>
              </a:rPr>
              <a:t>SFP+ </a:t>
            </a:r>
            <a:r>
              <a:rPr dirty="0">
                <a:latin typeface="Times New Roman" panose="02020603050405020304"/>
                <a:cs typeface="Times New Roman" panose="02020603050405020304"/>
              </a:rPr>
              <a:t>Card Cage for </a:t>
            </a:r>
            <a:r>
              <a:rPr spc="-5" dirty="0">
                <a:latin typeface="Times New Roman" panose="02020603050405020304"/>
                <a:cs typeface="Times New Roman" panose="02020603050405020304"/>
              </a:rPr>
              <a:t>High Speed </a:t>
            </a:r>
            <a:r>
              <a:rPr dirty="0">
                <a:latin typeface="Times New Roman" panose="02020603050405020304"/>
                <a:cs typeface="Times New Roman" panose="02020603050405020304"/>
              </a:rPr>
              <a:t>System</a:t>
            </a:r>
            <a:r>
              <a:rPr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dirty="0">
                <a:latin typeface="Times New Roman" panose="02020603050405020304"/>
                <a:cs typeface="Times New Roman" panose="02020603050405020304"/>
              </a:rPr>
              <a:t>Interconnects</a:t>
            </a:r>
            <a:endParaRPr dirty="0">
              <a:latin typeface="Times New Roman" panose="02020603050405020304"/>
              <a:cs typeface="Times New Roman" panose="02020603050405020304"/>
            </a:endParaRPr>
          </a:p>
          <a:p>
            <a:pPr marL="144780" indent="-132715">
              <a:buChar char="•"/>
              <a:tabLst>
                <a:tab pos="145415" algn="l"/>
              </a:tabLst>
            </a:pPr>
            <a:r>
              <a:rPr spc="-5" dirty="0">
                <a:latin typeface="Times New Roman" panose="02020603050405020304"/>
                <a:cs typeface="Times New Roman" panose="02020603050405020304"/>
              </a:rPr>
              <a:t>White </a:t>
            </a:r>
            <a:r>
              <a:rPr dirty="0">
                <a:latin typeface="Times New Roman" panose="02020603050405020304"/>
                <a:cs typeface="Times New Roman" panose="02020603050405020304"/>
              </a:rPr>
              <a:t>Rabbit Clock </a:t>
            </a:r>
            <a:r>
              <a:rPr spc="-5" dirty="0">
                <a:latin typeface="Times New Roman" panose="02020603050405020304"/>
                <a:cs typeface="Times New Roman" panose="02020603050405020304"/>
              </a:rPr>
              <a:t>Option </a:t>
            </a:r>
            <a:r>
              <a:rPr dirty="0">
                <a:latin typeface="Times New Roman" panose="02020603050405020304"/>
                <a:cs typeface="Times New Roman" panose="02020603050405020304"/>
              </a:rPr>
              <a:t>for </a:t>
            </a:r>
            <a:r>
              <a:rPr spc="-10" dirty="0">
                <a:latin typeface="Times New Roman" panose="02020603050405020304"/>
                <a:cs typeface="Times New Roman" panose="02020603050405020304"/>
              </a:rPr>
              <a:t>SFP+</a:t>
            </a:r>
            <a:r>
              <a:rPr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pc="-5" dirty="0">
                <a:latin typeface="Times New Roman" panose="02020603050405020304"/>
                <a:cs typeface="Times New Roman" panose="02020603050405020304"/>
              </a:rPr>
              <a:t>Ports</a:t>
            </a:r>
            <a:endParaRPr dirty="0">
              <a:latin typeface="Times New Roman" panose="02020603050405020304"/>
              <a:cs typeface="Times New Roman" panose="02020603050405020304"/>
            </a:endParaRPr>
          </a:p>
          <a:p>
            <a:pPr marL="144780" indent="-132715">
              <a:buChar char="•"/>
              <a:tabLst>
                <a:tab pos="145415" algn="l"/>
              </a:tabLst>
            </a:pPr>
            <a:r>
              <a:rPr spc="-45" dirty="0">
                <a:latin typeface="Times New Roman" panose="02020603050405020304"/>
                <a:cs typeface="Times New Roman" panose="02020603050405020304"/>
              </a:rPr>
              <a:t>Two </a:t>
            </a:r>
            <a:r>
              <a:rPr spc="-5" dirty="0">
                <a:latin typeface="Times New Roman" panose="02020603050405020304"/>
                <a:cs typeface="Times New Roman" panose="02020603050405020304"/>
              </a:rPr>
              <a:t>RJ45 </a:t>
            </a:r>
            <a:r>
              <a:rPr dirty="0">
                <a:latin typeface="Times New Roman" panose="02020603050405020304"/>
                <a:cs typeface="Times New Roman" panose="02020603050405020304"/>
              </a:rPr>
              <a:t>Connectors </a:t>
            </a:r>
            <a:r>
              <a:rPr spc="-5" dirty="0">
                <a:latin typeface="Times New Roman" panose="02020603050405020304"/>
                <a:cs typeface="Times New Roman" panose="02020603050405020304"/>
              </a:rPr>
              <a:t>(One </a:t>
            </a:r>
            <a:r>
              <a:rPr dirty="0">
                <a:latin typeface="Times New Roman" panose="02020603050405020304"/>
                <a:cs typeface="Times New Roman" panose="02020603050405020304"/>
              </a:rPr>
              <a:t>Clock + 3 Data or 4 Data</a:t>
            </a:r>
            <a:r>
              <a:rPr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pc="-5" dirty="0">
                <a:latin typeface="Times New Roman" panose="02020603050405020304"/>
                <a:cs typeface="Times New Roman" panose="02020603050405020304"/>
              </a:rPr>
              <a:t>In/Out)</a:t>
            </a:r>
            <a:endParaRPr dirty="0">
              <a:latin typeface="Times New Roman" panose="02020603050405020304"/>
              <a:cs typeface="Times New Roman" panose="02020603050405020304"/>
            </a:endParaRPr>
          </a:p>
          <a:p>
            <a:pPr marL="149225" indent="-137160">
              <a:buChar char="•"/>
              <a:tabLst>
                <a:tab pos="149860" algn="l"/>
              </a:tabLst>
            </a:pPr>
            <a:r>
              <a:rPr spc="-20" dirty="0">
                <a:latin typeface="Times New Roman" panose="02020603050405020304"/>
                <a:cs typeface="Times New Roman" panose="02020603050405020304"/>
              </a:rPr>
              <a:t>XCKU040-1FFVA1156C </a:t>
            </a:r>
            <a:r>
              <a:rPr dirty="0">
                <a:latin typeface="Times New Roman" panose="02020603050405020304"/>
                <a:cs typeface="Times New Roman" panose="02020603050405020304"/>
              </a:rPr>
              <a:t>Kintex Ultrascale </a:t>
            </a:r>
            <a:r>
              <a:rPr spc="-10" dirty="0">
                <a:latin typeface="Times New Roman" panose="02020603050405020304"/>
                <a:cs typeface="Times New Roman" panose="02020603050405020304"/>
              </a:rPr>
              <a:t>FPGA</a:t>
            </a:r>
            <a:endParaRPr dirty="0">
              <a:latin typeface="Times New Roman" panose="02020603050405020304"/>
              <a:cs typeface="Times New Roman" panose="02020603050405020304"/>
            </a:endParaRPr>
          </a:p>
          <a:p>
            <a:pPr marL="149860" indent="-137160">
              <a:buChar char="•"/>
              <a:tabLst>
                <a:tab pos="149860" algn="l"/>
              </a:tabLst>
            </a:pPr>
            <a:r>
              <a:rPr dirty="0">
                <a:latin typeface="Times New Roman" panose="02020603050405020304"/>
                <a:cs typeface="Times New Roman" panose="02020603050405020304"/>
              </a:rPr>
              <a:t>2 GByte </a:t>
            </a:r>
            <a:r>
              <a:rPr spc="-5" dirty="0">
                <a:latin typeface="Times New Roman" panose="02020603050405020304"/>
                <a:cs typeface="Times New Roman" panose="02020603050405020304"/>
              </a:rPr>
              <a:t>DDR4 Memory </a:t>
            </a:r>
            <a:r>
              <a:rPr dirty="0">
                <a:latin typeface="Times New Roman" panose="02020603050405020304"/>
                <a:cs typeface="Times New Roman" panose="02020603050405020304"/>
              </a:rPr>
              <a:t>(flexible partitioning</a:t>
            </a:r>
            <a:r>
              <a:rPr spc="-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pc="-5" dirty="0">
                <a:latin typeface="Times New Roman" panose="02020603050405020304"/>
                <a:cs typeface="Times New Roman" panose="02020603050405020304"/>
              </a:rPr>
              <a:t>scheme)</a:t>
            </a:r>
            <a:endParaRPr dirty="0">
              <a:latin typeface="Times New Roman" panose="02020603050405020304"/>
              <a:cs typeface="Times New Roman" panose="02020603050405020304"/>
            </a:endParaRPr>
          </a:p>
          <a:p>
            <a:pPr marL="149860" indent="-137160">
              <a:buChar char="•"/>
              <a:tabLst>
                <a:tab pos="149860" algn="l"/>
              </a:tabLst>
            </a:pPr>
            <a:r>
              <a:rPr dirty="0">
                <a:latin typeface="Times New Roman" panose="02020603050405020304"/>
                <a:cs typeface="Times New Roman" panose="02020603050405020304"/>
              </a:rPr>
              <a:t>4 lane </a:t>
            </a:r>
            <a:r>
              <a:rPr spc="-5" dirty="0">
                <a:latin typeface="Times New Roman" panose="02020603050405020304"/>
                <a:cs typeface="Times New Roman" panose="02020603050405020304"/>
              </a:rPr>
              <a:t>PCI Express </a:t>
            </a:r>
            <a:r>
              <a:rPr dirty="0">
                <a:latin typeface="Times New Roman" panose="02020603050405020304"/>
                <a:cs typeface="Times New Roman" panose="02020603050405020304"/>
              </a:rPr>
              <a:t>Gen3</a:t>
            </a:r>
            <a:r>
              <a:rPr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dirty="0">
                <a:latin typeface="Times New Roman" panose="02020603050405020304"/>
                <a:cs typeface="Times New Roman" panose="02020603050405020304"/>
              </a:rPr>
              <a:t>Connectivity</a:t>
            </a:r>
            <a:endParaRPr dirty="0">
              <a:latin typeface="Times New Roman" panose="02020603050405020304"/>
              <a:cs typeface="Times New Roman" panose="02020603050405020304"/>
            </a:endParaRPr>
          </a:p>
          <a:p>
            <a:pPr marL="149860" indent="-137160">
              <a:buChar char="•"/>
              <a:tabLst>
                <a:tab pos="149860" algn="l"/>
              </a:tabLst>
            </a:pPr>
            <a:r>
              <a:rPr spc="-5" dirty="0">
                <a:latin typeface="Times New Roman" panose="02020603050405020304"/>
                <a:cs typeface="Times New Roman" panose="02020603050405020304"/>
              </a:rPr>
              <a:t>Dual</a:t>
            </a:r>
            <a:r>
              <a:rPr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dirty="0">
                <a:latin typeface="Times New Roman" panose="02020603050405020304"/>
                <a:cs typeface="Times New Roman" panose="02020603050405020304"/>
              </a:rPr>
              <a:t>boot</a:t>
            </a:r>
            <a:endParaRPr dirty="0">
              <a:latin typeface="Times New Roman" panose="02020603050405020304"/>
              <a:cs typeface="Times New Roman" panose="02020603050405020304"/>
            </a:endParaRPr>
          </a:p>
          <a:p>
            <a:pPr marL="149860" indent="-137160">
              <a:buChar char="•"/>
              <a:tabLst>
                <a:tab pos="149860" algn="l"/>
              </a:tabLst>
            </a:pPr>
            <a:r>
              <a:rPr spc="-5" dirty="0">
                <a:latin typeface="Times New Roman" panose="02020603050405020304"/>
                <a:cs typeface="Times New Roman" panose="02020603050405020304"/>
              </a:rPr>
              <a:t>MMC1.0 </a:t>
            </a:r>
            <a:r>
              <a:rPr dirty="0">
                <a:latin typeface="Times New Roman" panose="02020603050405020304"/>
                <a:cs typeface="Times New Roman" panose="02020603050405020304"/>
              </a:rPr>
              <a:t>under </a:t>
            </a:r>
            <a:r>
              <a:rPr spc="-5" dirty="0">
                <a:latin typeface="Times New Roman" panose="02020603050405020304"/>
                <a:cs typeface="Times New Roman" panose="02020603050405020304"/>
              </a:rPr>
              <a:t>DESY </a:t>
            </a:r>
            <a:r>
              <a:rPr dirty="0">
                <a:latin typeface="Times New Roman" panose="02020603050405020304"/>
                <a:cs typeface="Times New Roman" panose="02020603050405020304"/>
              </a:rPr>
              <a:t>license</a:t>
            </a:r>
            <a:r>
              <a:rPr spc="-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pc="-45" dirty="0">
                <a:latin typeface="Times New Roman" panose="02020603050405020304"/>
                <a:cs typeface="Times New Roman" panose="02020603050405020304"/>
              </a:rPr>
              <a:t>LV91</a:t>
            </a:r>
            <a:endParaRPr dirty="0">
              <a:latin typeface="Times New Roman" panose="02020603050405020304"/>
              <a:cs typeface="Times New Roman" panose="02020603050405020304"/>
            </a:endParaRPr>
          </a:p>
          <a:p>
            <a:pPr marL="149860" indent="-137160">
              <a:buChar char="•"/>
              <a:tabLst>
                <a:tab pos="149860" algn="l"/>
              </a:tabLst>
            </a:pPr>
            <a:r>
              <a:rPr dirty="0">
                <a:latin typeface="Times New Roman" panose="02020603050405020304"/>
                <a:cs typeface="Times New Roman" panose="02020603050405020304"/>
              </a:rPr>
              <a:t>In </a:t>
            </a:r>
            <a:r>
              <a:rPr spc="-5" dirty="0">
                <a:latin typeface="Times New Roman" panose="02020603050405020304"/>
                <a:cs typeface="Times New Roman" panose="02020603050405020304"/>
              </a:rPr>
              <a:t>Field Firmware Upgrade Support</a:t>
            </a:r>
            <a:endParaRPr dirty="0">
              <a:latin typeface="Times New Roman" panose="02020603050405020304"/>
              <a:cs typeface="Times New Roman" panose="02020603050405020304"/>
            </a:endParaRPr>
          </a:p>
          <a:p>
            <a:pPr marL="144780" indent="-132715">
              <a:buChar char="•"/>
              <a:tabLst>
                <a:tab pos="145415" algn="l"/>
              </a:tabLst>
            </a:pPr>
            <a:r>
              <a:rPr spc="-20" dirty="0">
                <a:latin typeface="Times New Roman" panose="02020603050405020304"/>
                <a:cs typeface="Times New Roman" panose="02020603050405020304"/>
              </a:rPr>
              <a:t>Vivado </a:t>
            </a:r>
            <a:r>
              <a:rPr dirty="0">
                <a:latin typeface="Times New Roman" panose="02020603050405020304"/>
                <a:cs typeface="Times New Roman" panose="02020603050405020304"/>
              </a:rPr>
              <a:t>Project for </a:t>
            </a:r>
            <a:r>
              <a:rPr spc="-5" dirty="0">
                <a:latin typeface="Times New Roman" panose="02020603050405020304"/>
                <a:cs typeface="Times New Roman" panose="02020603050405020304"/>
              </a:rPr>
              <a:t>Custom Firmware</a:t>
            </a:r>
            <a:r>
              <a:rPr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pc="-5" dirty="0">
                <a:latin typeface="Times New Roman" panose="02020603050405020304"/>
                <a:cs typeface="Times New Roman" panose="02020603050405020304"/>
              </a:rPr>
              <a:t>Development</a:t>
            </a:r>
            <a:endParaRPr dirty="0">
              <a:latin typeface="Times New Roman" panose="02020603050405020304"/>
              <a:cs typeface="Times New Roman" panose="02020603050405020304"/>
            </a:endParaRPr>
          </a:p>
          <a:p>
            <a:pPr marL="149225" indent="-137160">
              <a:buChar char="•"/>
              <a:tabLst>
                <a:tab pos="149860" algn="l"/>
              </a:tabLst>
            </a:pPr>
            <a:r>
              <a:rPr dirty="0">
                <a:latin typeface="Times New Roman" panose="02020603050405020304"/>
                <a:cs typeface="Times New Roman" panose="02020603050405020304"/>
              </a:rPr>
              <a:t>Zone 3 class A1.0, A1.0C or</a:t>
            </a:r>
            <a:r>
              <a:rPr spc="-3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dirty="0">
                <a:latin typeface="Times New Roman" panose="02020603050405020304"/>
                <a:cs typeface="Times New Roman" panose="02020603050405020304"/>
              </a:rPr>
              <a:t>A1.1CO </a:t>
            </a:r>
            <a:r>
              <a:rPr spc="-5" dirty="0">
                <a:latin typeface="Times New Roman" panose="02020603050405020304"/>
                <a:cs typeface="Times New Roman" panose="02020603050405020304"/>
              </a:rPr>
              <a:t>Compatible</a:t>
            </a:r>
            <a:endParaRPr dirty="0">
              <a:latin typeface="Times New Roman" panose="02020603050405020304"/>
              <a:cs typeface="Times New Roman" panose="02020603050405020304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838200" y="6484620"/>
            <a:ext cx="10958337" cy="276999"/>
            <a:chOff x="838200" y="6484620"/>
            <a:chExt cx="10958337" cy="276999"/>
          </a:xfrm>
        </p:grpSpPr>
        <p:sp>
          <p:nvSpPr>
            <p:cNvPr id="7" name="Footer Placeholder 4"/>
            <p:cNvSpPr/>
            <p:nvPr/>
          </p:nvSpPr>
          <p:spPr>
            <a:xfrm>
              <a:off x="838200" y="6484620"/>
              <a:ext cx="6453505" cy="275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en-US" altLang="zh-CN" sz="1200" dirty="0">
                  <a:sym typeface="+mn-ea"/>
                </a:rPr>
                <a:t>The 2025 MTCA/ATCA for Large Scientific Facility Control Workshop, CQU Chongqing, 17.09.2025</a:t>
              </a:r>
              <a:endParaRPr lang="en-US" altLang="zh-CN" sz="1200" dirty="0">
                <a:sym typeface="+mn-ea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8359634" y="6484620"/>
              <a:ext cx="343690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buClrTx/>
                <a:buSzTx/>
                <a:buFontTx/>
              </a:pPr>
              <a:r>
                <a:rPr lang="en-US" altLang="zh-CN" sz="1200" dirty="0"/>
                <a:t>© 2025 Copyright </a:t>
              </a:r>
              <a:r>
                <a:rPr lang="en-US" altLang="zh-CN" sz="1200" dirty="0">
                  <a:sym typeface="+mn-ea"/>
                </a:rPr>
                <a:t>Struck Innovative Systeme GmbH </a:t>
              </a:r>
              <a:endParaRPr lang="en-US" altLang="zh-CN" sz="1200" dirty="0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28469" y="209740"/>
            <a:ext cx="79527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600" spc="-5" dirty="0">
                <a:latin typeface="Arial" panose="020B0604020202020204"/>
                <a:cs typeface="Arial" panose="020B0604020202020204"/>
              </a:rPr>
              <a:t>SIS8300-KU White </a:t>
            </a:r>
            <a:r>
              <a:rPr sz="3600" dirty="0">
                <a:latin typeface="Arial" panose="020B0604020202020204"/>
                <a:cs typeface="Arial" panose="020B0604020202020204"/>
              </a:rPr>
              <a:t>Rabbit </a:t>
            </a:r>
            <a:r>
              <a:rPr sz="3600" spc="-5" dirty="0">
                <a:latin typeface="Arial" panose="020B0604020202020204"/>
                <a:cs typeface="Arial" panose="020B0604020202020204"/>
              </a:rPr>
              <a:t>(WR)</a:t>
            </a:r>
            <a:r>
              <a:rPr sz="3600" spc="-85" dirty="0">
                <a:latin typeface="Arial" panose="020B0604020202020204"/>
                <a:cs typeface="Arial" panose="020B0604020202020204"/>
              </a:rPr>
              <a:t> </a:t>
            </a:r>
            <a:r>
              <a:rPr sz="3600" dirty="0">
                <a:latin typeface="Arial" panose="020B0604020202020204"/>
                <a:cs typeface="Arial" panose="020B0604020202020204"/>
              </a:rPr>
              <a:t>Ready</a:t>
            </a:r>
            <a:endParaRPr sz="36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879689" y="689033"/>
            <a:ext cx="3918191" cy="5619667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640330" y="4293871"/>
            <a:ext cx="647700" cy="864235"/>
          </a:xfrm>
          <a:custGeom>
            <a:avLst/>
            <a:gdLst/>
            <a:ahLst/>
            <a:cxnLst/>
            <a:rect l="l" t="t" r="r" b="b"/>
            <a:pathLst>
              <a:path w="647700" h="864235">
                <a:moveTo>
                  <a:pt x="0" y="432053"/>
                </a:moveTo>
                <a:lnTo>
                  <a:pt x="2523" y="377857"/>
                </a:lnTo>
                <a:lnTo>
                  <a:pt x="9890" y="325669"/>
                </a:lnTo>
                <a:lnTo>
                  <a:pt x="21799" y="275896"/>
                </a:lnTo>
                <a:lnTo>
                  <a:pt x="37944" y="228941"/>
                </a:lnTo>
                <a:lnTo>
                  <a:pt x="58024" y="185210"/>
                </a:lnTo>
                <a:lnTo>
                  <a:pt x="81733" y="145108"/>
                </a:lnTo>
                <a:lnTo>
                  <a:pt x="108769" y="109039"/>
                </a:lnTo>
                <a:lnTo>
                  <a:pt x="138828" y="77408"/>
                </a:lnTo>
                <a:lnTo>
                  <a:pt x="171607" y="50621"/>
                </a:lnTo>
                <a:lnTo>
                  <a:pt x="206803" y="29081"/>
                </a:lnTo>
                <a:lnTo>
                  <a:pt x="244110" y="13195"/>
                </a:lnTo>
                <a:lnTo>
                  <a:pt x="283227" y="3366"/>
                </a:lnTo>
                <a:lnTo>
                  <a:pt x="323850" y="0"/>
                </a:lnTo>
                <a:lnTo>
                  <a:pt x="364472" y="3366"/>
                </a:lnTo>
                <a:lnTo>
                  <a:pt x="403589" y="13195"/>
                </a:lnTo>
                <a:lnTo>
                  <a:pt x="440896" y="29081"/>
                </a:lnTo>
                <a:lnTo>
                  <a:pt x="476092" y="50621"/>
                </a:lnTo>
                <a:lnTo>
                  <a:pt x="508871" y="77408"/>
                </a:lnTo>
                <a:lnTo>
                  <a:pt x="538930" y="109039"/>
                </a:lnTo>
                <a:lnTo>
                  <a:pt x="565966" y="145108"/>
                </a:lnTo>
                <a:lnTo>
                  <a:pt x="589675" y="185210"/>
                </a:lnTo>
                <a:lnTo>
                  <a:pt x="609755" y="228941"/>
                </a:lnTo>
                <a:lnTo>
                  <a:pt x="625900" y="275896"/>
                </a:lnTo>
                <a:lnTo>
                  <a:pt x="637809" y="325669"/>
                </a:lnTo>
                <a:lnTo>
                  <a:pt x="645176" y="377857"/>
                </a:lnTo>
                <a:lnTo>
                  <a:pt x="647700" y="432053"/>
                </a:lnTo>
                <a:lnTo>
                  <a:pt x="645176" y="486250"/>
                </a:lnTo>
                <a:lnTo>
                  <a:pt x="637809" y="538438"/>
                </a:lnTo>
                <a:lnTo>
                  <a:pt x="625900" y="588211"/>
                </a:lnTo>
                <a:lnTo>
                  <a:pt x="609755" y="635166"/>
                </a:lnTo>
                <a:lnTo>
                  <a:pt x="589675" y="678897"/>
                </a:lnTo>
                <a:lnTo>
                  <a:pt x="565966" y="718999"/>
                </a:lnTo>
                <a:lnTo>
                  <a:pt x="538930" y="755068"/>
                </a:lnTo>
                <a:lnTo>
                  <a:pt x="508871" y="786699"/>
                </a:lnTo>
                <a:lnTo>
                  <a:pt x="476092" y="813486"/>
                </a:lnTo>
                <a:lnTo>
                  <a:pt x="440896" y="835026"/>
                </a:lnTo>
                <a:lnTo>
                  <a:pt x="403589" y="850912"/>
                </a:lnTo>
                <a:lnTo>
                  <a:pt x="364472" y="860741"/>
                </a:lnTo>
                <a:lnTo>
                  <a:pt x="323850" y="864107"/>
                </a:lnTo>
                <a:lnTo>
                  <a:pt x="283227" y="860741"/>
                </a:lnTo>
                <a:lnTo>
                  <a:pt x="244110" y="850912"/>
                </a:lnTo>
                <a:lnTo>
                  <a:pt x="206803" y="835026"/>
                </a:lnTo>
                <a:lnTo>
                  <a:pt x="171607" y="813486"/>
                </a:lnTo>
                <a:lnTo>
                  <a:pt x="138828" y="786699"/>
                </a:lnTo>
                <a:lnTo>
                  <a:pt x="108769" y="755068"/>
                </a:lnTo>
                <a:lnTo>
                  <a:pt x="81733" y="718999"/>
                </a:lnTo>
                <a:lnTo>
                  <a:pt x="58024" y="678897"/>
                </a:lnTo>
                <a:lnTo>
                  <a:pt x="37944" y="635166"/>
                </a:lnTo>
                <a:lnTo>
                  <a:pt x="21799" y="588211"/>
                </a:lnTo>
                <a:lnTo>
                  <a:pt x="9890" y="538438"/>
                </a:lnTo>
                <a:lnTo>
                  <a:pt x="2523" y="486250"/>
                </a:lnTo>
                <a:lnTo>
                  <a:pt x="0" y="432053"/>
                </a:lnTo>
                <a:close/>
              </a:path>
            </a:pathLst>
          </a:custGeom>
          <a:ln w="25908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6477001" y="1048023"/>
            <a:ext cx="3447415" cy="2738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Arial" panose="020B0604020202020204"/>
                <a:cs typeface="Arial" panose="020B0604020202020204"/>
              </a:rPr>
              <a:t>PLL Clock</a:t>
            </a:r>
            <a:r>
              <a:rPr sz="2400" spc="-130" dirty="0">
                <a:latin typeface="Arial" panose="020B0604020202020204"/>
                <a:cs typeface="Arial" panose="020B0604020202020204"/>
              </a:rPr>
              <a:t> </a:t>
            </a:r>
            <a:r>
              <a:rPr sz="2400" spc="-5" dirty="0">
                <a:latin typeface="Arial" panose="020B0604020202020204"/>
                <a:cs typeface="Arial" panose="020B0604020202020204"/>
              </a:rPr>
              <a:t>Synthesizer</a:t>
            </a:r>
            <a:endParaRPr sz="2400" dirty="0">
              <a:latin typeface="Arial" panose="020B0604020202020204"/>
              <a:cs typeface="Arial" panose="020B0604020202020204"/>
            </a:endParaRPr>
          </a:p>
          <a:p>
            <a:pPr marL="355600" indent="-342900"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Arial" panose="020B0604020202020204"/>
                <a:cs typeface="Arial" panose="020B0604020202020204"/>
              </a:rPr>
              <a:t>VCO,</a:t>
            </a:r>
            <a:r>
              <a:rPr sz="2400" spc="-15" dirty="0">
                <a:latin typeface="Arial" panose="020B0604020202020204"/>
                <a:cs typeface="Arial" panose="020B0604020202020204"/>
              </a:rPr>
              <a:t> </a:t>
            </a:r>
            <a:r>
              <a:rPr sz="2400" spc="-5" dirty="0">
                <a:latin typeface="Arial" panose="020B0604020202020204"/>
                <a:cs typeface="Arial" panose="020B0604020202020204"/>
              </a:rPr>
              <a:t>VCXO</a:t>
            </a:r>
            <a:endParaRPr sz="2400" dirty="0">
              <a:latin typeface="Arial" panose="020B0604020202020204"/>
              <a:cs typeface="Arial" panose="020B0604020202020204"/>
            </a:endParaRPr>
          </a:p>
          <a:p>
            <a:pPr marL="355600" indent="-342900">
              <a:buChar char="•"/>
              <a:tabLst>
                <a:tab pos="354965" algn="l"/>
                <a:tab pos="355600" algn="l"/>
              </a:tabLst>
            </a:pPr>
            <a:r>
              <a:rPr sz="2400" spc="-10" dirty="0">
                <a:latin typeface="Arial" panose="020B0604020202020204"/>
                <a:cs typeface="Arial" panose="020B0604020202020204"/>
              </a:rPr>
              <a:t>DACs </a:t>
            </a:r>
            <a:r>
              <a:rPr sz="2400" dirty="0">
                <a:latin typeface="Arial" panose="020B0604020202020204"/>
                <a:cs typeface="Arial" panose="020B0604020202020204"/>
              </a:rPr>
              <a:t>for </a:t>
            </a:r>
            <a:r>
              <a:rPr sz="2400" spc="-5" dirty="0">
                <a:latin typeface="Arial" panose="020B0604020202020204"/>
                <a:cs typeface="Arial" panose="020B0604020202020204"/>
              </a:rPr>
              <a:t>VCO</a:t>
            </a:r>
            <a:r>
              <a:rPr sz="2400" spc="-45" dirty="0">
                <a:latin typeface="Arial" panose="020B0604020202020204"/>
                <a:cs typeface="Arial" panose="020B0604020202020204"/>
              </a:rPr>
              <a:t> </a:t>
            </a:r>
            <a:r>
              <a:rPr sz="2400" spc="-5" dirty="0">
                <a:latin typeface="Arial" panose="020B0604020202020204"/>
                <a:cs typeface="Arial" panose="020B0604020202020204"/>
              </a:rPr>
              <a:t>Control</a:t>
            </a:r>
            <a:endParaRPr sz="2400" dirty="0">
              <a:latin typeface="Arial" panose="020B0604020202020204"/>
              <a:cs typeface="Arial" panose="020B0604020202020204"/>
            </a:endParaRPr>
          </a:p>
          <a:p>
            <a:pPr marL="355600" indent="-342900"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Arial" panose="020B0604020202020204"/>
                <a:cs typeface="Arial" panose="020B0604020202020204"/>
              </a:rPr>
              <a:t>Additional</a:t>
            </a:r>
            <a:r>
              <a:rPr sz="2400" spc="25" dirty="0">
                <a:latin typeface="Arial" panose="020B0604020202020204"/>
                <a:cs typeface="Arial" panose="020B0604020202020204"/>
              </a:rPr>
              <a:t> </a:t>
            </a:r>
            <a:r>
              <a:rPr sz="2400" spc="-10" dirty="0">
                <a:latin typeface="Arial" panose="020B0604020202020204"/>
                <a:cs typeface="Arial" panose="020B0604020202020204"/>
              </a:rPr>
              <a:t>Power</a:t>
            </a:r>
            <a:endParaRPr sz="2400" dirty="0">
              <a:latin typeface="Arial" panose="020B0604020202020204"/>
              <a:cs typeface="Arial" panose="020B0604020202020204"/>
            </a:endParaRPr>
          </a:p>
          <a:p>
            <a:pPr marL="12700" marR="5080">
              <a:spcBef>
                <a:spcPts val="1200"/>
              </a:spcBef>
            </a:pPr>
            <a:r>
              <a:rPr sz="2400" spc="-10" dirty="0">
                <a:latin typeface="Arial" panose="020B0604020202020204"/>
                <a:cs typeface="Arial" panose="020B0604020202020204"/>
              </a:rPr>
              <a:t>CERN </a:t>
            </a:r>
            <a:r>
              <a:rPr sz="2400" spc="-5" dirty="0">
                <a:latin typeface="Arial" panose="020B0604020202020204"/>
                <a:cs typeface="Arial" panose="020B0604020202020204"/>
              </a:rPr>
              <a:t>Kintex Ultrascale  White </a:t>
            </a:r>
            <a:r>
              <a:rPr sz="2400" spc="-10" dirty="0">
                <a:latin typeface="Arial" panose="020B0604020202020204"/>
                <a:cs typeface="Arial" panose="020B0604020202020204"/>
              </a:rPr>
              <a:t>Rabbit </a:t>
            </a:r>
            <a:r>
              <a:rPr sz="2400" spc="-5" dirty="0">
                <a:latin typeface="Arial" panose="020B0604020202020204"/>
                <a:cs typeface="Arial" panose="020B0604020202020204"/>
              </a:rPr>
              <a:t>PTP Core  First </a:t>
            </a:r>
            <a:r>
              <a:rPr sz="2400" spc="-10" dirty="0">
                <a:latin typeface="Arial" panose="020B0604020202020204"/>
                <a:cs typeface="Arial" panose="020B0604020202020204"/>
              </a:rPr>
              <a:t>DESY </a:t>
            </a:r>
            <a:r>
              <a:rPr sz="2400" spc="-45" dirty="0">
                <a:latin typeface="Arial" panose="020B0604020202020204"/>
                <a:cs typeface="Arial" panose="020B0604020202020204"/>
              </a:rPr>
              <a:t>Techlab</a:t>
            </a:r>
            <a:r>
              <a:rPr sz="2400" spc="-160" dirty="0">
                <a:latin typeface="Arial" panose="020B0604020202020204"/>
                <a:cs typeface="Arial" panose="020B0604020202020204"/>
              </a:rPr>
              <a:t> </a:t>
            </a:r>
            <a:r>
              <a:rPr sz="2400" spc="-55" dirty="0">
                <a:latin typeface="Arial" panose="020B0604020202020204"/>
                <a:cs typeface="Arial" panose="020B0604020202020204"/>
              </a:rPr>
              <a:t>Tests</a:t>
            </a:r>
            <a:endParaRPr sz="2400" dirty="0">
              <a:latin typeface="Arial" panose="020B0604020202020204"/>
              <a:cs typeface="Arial" panose="020B0604020202020204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9032748" y="4613211"/>
            <a:ext cx="1600199" cy="14401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858357" y="3951995"/>
            <a:ext cx="4036060" cy="1480185"/>
          </a:xfrm>
          <a:custGeom>
            <a:avLst/>
            <a:gdLst/>
            <a:ahLst/>
            <a:cxnLst/>
            <a:rect l="l" t="t" r="r" b="b"/>
            <a:pathLst>
              <a:path w="4036059" h="1480185">
                <a:moveTo>
                  <a:pt x="2587788" y="1339805"/>
                </a:moveTo>
                <a:lnTo>
                  <a:pt x="1540658" y="1339805"/>
                </a:lnTo>
                <a:lnTo>
                  <a:pt x="1577863" y="1364901"/>
                </a:lnTo>
                <a:lnTo>
                  <a:pt x="1619325" y="1387781"/>
                </a:lnTo>
                <a:lnTo>
                  <a:pt x="1665024" y="1408502"/>
                </a:lnTo>
                <a:lnTo>
                  <a:pt x="1714485" y="1426866"/>
                </a:lnTo>
                <a:lnTo>
                  <a:pt x="1767351" y="1442740"/>
                </a:lnTo>
                <a:lnTo>
                  <a:pt x="1823261" y="1455992"/>
                </a:lnTo>
                <a:lnTo>
                  <a:pt x="1881856" y="1466488"/>
                </a:lnTo>
                <a:lnTo>
                  <a:pt x="1937486" y="1473580"/>
                </a:lnTo>
                <a:lnTo>
                  <a:pt x="1993185" y="1478064"/>
                </a:lnTo>
                <a:lnTo>
                  <a:pt x="2048675" y="1480015"/>
                </a:lnTo>
                <a:lnTo>
                  <a:pt x="2103680" y="1479507"/>
                </a:lnTo>
                <a:lnTo>
                  <a:pt x="2157921" y="1476615"/>
                </a:lnTo>
                <a:lnTo>
                  <a:pt x="2211122" y="1471412"/>
                </a:lnTo>
                <a:lnTo>
                  <a:pt x="2263005" y="1463974"/>
                </a:lnTo>
                <a:lnTo>
                  <a:pt x="2313293" y="1454375"/>
                </a:lnTo>
                <a:lnTo>
                  <a:pt x="2361708" y="1442688"/>
                </a:lnTo>
                <a:lnTo>
                  <a:pt x="2407973" y="1428989"/>
                </a:lnTo>
                <a:lnTo>
                  <a:pt x="2451811" y="1413351"/>
                </a:lnTo>
                <a:lnTo>
                  <a:pt x="2492944" y="1395850"/>
                </a:lnTo>
                <a:lnTo>
                  <a:pt x="2531095" y="1376558"/>
                </a:lnTo>
                <a:lnTo>
                  <a:pt x="2565987" y="1355552"/>
                </a:lnTo>
                <a:lnTo>
                  <a:pt x="2587788" y="1339805"/>
                </a:lnTo>
                <a:close/>
              </a:path>
              <a:path w="4036059" h="1480185">
                <a:moveTo>
                  <a:pt x="3349229" y="1209834"/>
                </a:moveTo>
                <a:lnTo>
                  <a:pt x="544521" y="1209834"/>
                </a:lnTo>
                <a:lnTo>
                  <a:pt x="547010" y="1212018"/>
                </a:lnTo>
                <a:lnTo>
                  <a:pt x="583001" y="1239978"/>
                </a:lnTo>
                <a:lnTo>
                  <a:pt x="616875" y="1262005"/>
                </a:lnTo>
                <a:lnTo>
                  <a:pt x="653541" y="1282404"/>
                </a:lnTo>
                <a:lnTo>
                  <a:pt x="692781" y="1301147"/>
                </a:lnTo>
                <a:lnTo>
                  <a:pt x="734375" y="1318206"/>
                </a:lnTo>
                <a:lnTo>
                  <a:pt x="778103" y="1333555"/>
                </a:lnTo>
                <a:lnTo>
                  <a:pt x="823745" y="1347165"/>
                </a:lnTo>
                <a:lnTo>
                  <a:pt x="871081" y="1359009"/>
                </a:lnTo>
                <a:lnTo>
                  <a:pt x="919892" y="1369060"/>
                </a:lnTo>
                <a:lnTo>
                  <a:pt x="969958" y="1377290"/>
                </a:lnTo>
                <a:lnTo>
                  <a:pt x="1021059" y="1383672"/>
                </a:lnTo>
                <a:lnTo>
                  <a:pt x="1072975" y="1388178"/>
                </a:lnTo>
                <a:lnTo>
                  <a:pt x="1125488" y="1390782"/>
                </a:lnTo>
                <a:lnTo>
                  <a:pt x="1178376" y="1391454"/>
                </a:lnTo>
                <a:lnTo>
                  <a:pt x="1231420" y="1390169"/>
                </a:lnTo>
                <a:lnTo>
                  <a:pt x="1284400" y="1386899"/>
                </a:lnTo>
                <a:lnTo>
                  <a:pt x="1337098" y="1381616"/>
                </a:lnTo>
                <a:lnTo>
                  <a:pt x="1389292" y="1374292"/>
                </a:lnTo>
                <a:lnTo>
                  <a:pt x="1440763" y="1364901"/>
                </a:lnTo>
                <a:lnTo>
                  <a:pt x="1491292" y="1353414"/>
                </a:lnTo>
                <a:lnTo>
                  <a:pt x="1540658" y="1339805"/>
                </a:lnTo>
                <a:lnTo>
                  <a:pt x="2587788" y="1339805"/>
                </a:lnTo>
                <a:lnTo>
                  <a:pt x="2597343" y="1332904"/>
                </a:lnTo>
                <a:lnTo>
                  <a:pt x="2624884" y="1308690"/>
                </a:lnTo>
                <a:lnTo>
                  <a:pt x="2648333" y="1282983"/>
                </a:lnTo>
                <a:lnTo>
                  <a:pt x="2667414" y="1255858"/>
                </a:lnTo>
                <a:lnTo>
                  <a:pt x="3239204" y="1255858"/>
                </a:lnTo>
                <a:lnTo>
                  <a:pt x="3287502" y="1238881"/>
                </a:lnTo>
                <a:lnTo>
                  <a:pt x="3331896" y="1219332"/>
                </a:lnTo>
                <a:lnTo>
                  <a:pt x="3349229" y="1209834"/>
                </a:lnTo>
                <a:close/>
              </a:path>
              <a:path w="4036059" h="1480185">
                <a:moveTo>
                  <a:pt x="3239204" y="1255858"/>
                </a:moveTo>
                <a:lnTo>
                  <a:pt x="2667414" y="1255858"/>
                </a:lnTo>
                <a:lnTo>
                  <a:pt x="2710690" y="1268000"/>
                </a:lnTo>
                <a:lnTo>
                  <a:pt x="2755822" y="1278067"/>
                </a:lnTo>
                <a:lnTo>
                  <a:pt x="2802514" y="1286018"/>
                </a:lnTo>
                <a:lnTo>
                  <a:pt x="2850465" y="1291807"/>
                </a:lnTo>
                <a:lnTo>
                  <a:pt x="2899376" y="1295391"/>
                </a:lnTo>
                <a:lnTo>
                  <a:pt x="2948948" y="1296727"/>
                </a:lnTo>
                <a:lnTo>
                  <a:pt x="3011926" y="1295166"/>
                </a:lnTo>
                <a:lnTo>
                  <a:pt x="3072827" y="1290106"/>
                </a:lnTo>
                <a:lnTo>
                  <a:pt x="3131244" y="1281747"/>
                </a:lnTo>
                <a:lnTo>
                  <a:pt x="3186767" y="1270289"/>
                </a:lnTo>
                <a:lnTo>
                  <a:pt x="3238989" y="1255934"/>
                </a:lnTo>
                <a:lnTo>
                  <a:pt x="3239204" y="1255858"/>
                </a:lnTo>
                <a:close/>
              </a:path>
              <a:path w="4036059" h="1480185">
                <a:moveTo>
                  <a:pt x="1011094" y="129992"/>
                </a:moveTo>
                <a:lnTo>
                  <a:pt x="958679" y="130253"/>
                </a:lnTo>
                <a:lnTo>
                  <a:pt x="906217" y="132709"/>
                </a:lnTo>
                <a:lnTo>
                  <a:pt x="842817" y="138657"/>
                </a:lnTo>
                <a:lnTo>
                  <a:pt x="782110" y="147596"/>
                </a:lnTo>
                <a:lnTo>
                  <a:pt x="724366" y="159348"/>
                </a:lnTo>
                <a:lnTo>
                  <a:pt x="669857" y="173736"/>
                </a:lnTo>
                <a:lnTo>
                  <a:pt x="618855" y="190579"/>
                </a:lnTo>
                <a:lnTo>
                  <a:pt x="571629" y="209702"/>
                </a:lnTo>
                <a:lnTo>
                  <a:pt x="528452" y="230925"/>
                </a:lnTo>
                <a:lnTo>
                  <a:pt x="489595" y="254070"/>
                </a:lnTo>
                <a:lnTo>
                  <a:pt x="455328" y="278959"/>
                </a:lnTo>
                <a:lnTo>
                  <a:pt x="425922" y="305415"/>
                </a:lnTo>
                <a:lnTo>
                  <a:pt x="382782" y="362312"/>
                </a:lnTo>
                <a:lnTo>
                  <a:pt x="362341" y="423337"/>
                </a:lnTo>
                <a:lnTo>
                  <a:pt x="361312" y="454952"/>
                </a:lnTo>
                <a:lnTo>
                  <a:pt x="366771" y="487064"/>
                </a:lnTo>
                <a:lnTo>
                  <a:pt x="363380" y="491674"/>
                </a:lnTo>
                <a:lnTo>
                  <a:pt x="309270" y="496351"/>
                </a:lnTo>
                <a:lnTo>
                  <a:pt x="257490" y="504546"/>
                </a:lnTo>
                <a:lnTo>
                  <a:pt x="208657" y="516061"/>
                </a:lnTo>
                <a:lnTo>
                  <a:pt x="163386" y="530695"/>
                </a:lnTo>
                <a:lnTo>
                  <a:pt x="122292" y="548251"/>
                </a:lnTo>
                <a:lnTo>
                  <a:pt x="85992" y="568529"/>
                </a:lnTo>
                <a:lnTo>
                  <a:pt x="55101" y="591331"/>
                </a:lnTo>
                <a:lnTo>
                  <a:pt x="26449" y="621182"/>
                </a:lnTo>
                <a:lnTo>
                  <a:pt x="0" y="683576"/>
                </a:lnTo>
                <a:lnTo>
                  <a:pt x="1605" y="714971"/>
                </a:lnTo>
                <a:lnTo>
                  <a:pt x="32986" y="775288"/>
                </a:lnTo>
                <a:lnTo>
                  <a:pt x="62164" y="803063"/>
                </a:lnTo>
                <a:lnTo>
                  <a:pt x="99937" y="828484"/>
                </a:lnTo>
                <a:lnTo>
                  <a:pt x="146005" y="850977"/>
                </a:lnTo>
                <a:lnTo>
                  <a:pt x="200071" y="869969"/>
                </a:lnTo>
                <a:lnTo>
                  <a:pt x="146858" y="905355"/>
                </a:lnTo>
                <a:lnTo>
                  <a:pt x="110630" y="945166"/>
                </a:lnTo>
                <a:lnTo>
                  <a:pt x="92363" y="987919"/>
                </a:lnTo>
                <a:lnTo>
                  <a:pt x="93036" y="1032135"/>
                </a:lnTo>
                <a:lnTo>
                  <a:pt x="123843" y="1089281"/>
                </a:lnTo>
                <a:lnTo>
                  <a:pt x="183960" y="1137954"/>
                </a:lnTo>
                <a:lnTo>
                  <a:pt x="223264" y="1158426"/>
                </a:lnTo>
                <a:lnTo>
                  <a:pt x="267799" y="1175956"/>
                </a:lnTo>
                <a:lnTo>
                  <a:pt x="316869" y="1190267"/>
                </a:lnTo>
                <a:lnTo>
                  <a:pt x="369775" y="1201085"/>
                </a:lnTo>
                <a:lnTo>
                  <a:pt x="425817" y="1208136"/>
                </a:lnTo>
                <a:lnTo>
                  <a:pt x="484299" y="1211144"/>
                </a:lnTo>
                <a:lnTo>
                  <a:pt x="544521" y="1209834"/>
                </a:lnTo>
                <a:lnTo>
                  <a:pt x="3349229" y="1209834"/>
                </a:lnTo>
                <a:lnTo>
                  <a:pt x="3406697" y="1173544"/>
                </a:lnTo>
                <a:lnTo>
                  <a:pt x="3436288" y="1147707"/>
                </a:lnTo>
                <a:lnTo>
                  <a:pt x="3477807" y="1091150"/>
                </a:lnTo>
                <a:lnTo>
                  <a:pt x="3493054" y="1029417"/>
                </a:lnTo>
                <a:lnTo>
                  <a:pt x="3546319" y="1024441"/>
                </a:lnTo>
                <a:lnTo>
                  <a:pt x="3598349" y="1017234"/>
                </a:lnTo>
                <a:lnTo>
                  <a:pt x="3648870" y="1007854"/>
                </a:lnTo>
                <a:lnTo>
                  <a:pt x="3697610" y="996359"/>
                </a:lnTo>
                <a:lnTo>
                  <a:pt x="3744293" y="982805"/>
                </a:lnTo>
                <a:lnTo>
                  <a:pt x="3788647" y="967251"/>
                </a:lnTo>
                <a:lnTo>
                  <a:pt x="3841014" y="944819"/>
                </a:lnTo>
                <a:lnTo>
                  <a:pt x="3887316" y="920204"/>
                </a:lnTo>
                <a:lnTo>
                  <a:pt x="3927481" y="893675"/>
                </a:lnTo>
                <a:lnTo>
                  <a:pt x="3961437" y="865502"/>
                </a:lnTo>
                <a:lnTo>
                  <a:pt x="3989115" y="835956"/>
                </a:lnTo>
                <a:lnTo>
                  <a:pt x="4025349" y="773824"/>
                </a:lnTo>
                <a:lnTo>
                  <a:pt x="4035615" y="709440"/>
                </a:lnTo>
                <a:lnTo>
                  <a:pt x="4030833" y="677079"/>
                </a:lnTo>
                <a:lnTo>
                  <a:pt x="4001083" y="613370"/>
                </a:lnTo>
                <a:lnTo>
                  <a:pt x="3975973" y="582562"/>
                </a:lnTo>
                <a:lnTo>
                  <a:pt x="3943945" y="552812"/>
                </a:lnTo>
                <a:lnTo>
                  <a:pt x="3904928" y="524389"/>
                </a:lnTo>
                <a:lnTo>
                  <a:pt x="3911476" y="516361"/>
                </a:lnTo>
                <a:lnTo>
                  <a:pt x="3941071" y="458447"/>
                </a:lnTo>
                <a:lnTo>
                  <a:pt x="3945319" y="425423"/>
                </a:lnTo>
                <a:lnTo>
                  <a:pt x="3940872" y="392953"/>
                </a:lnTo>
                <a:lnTo>
                  <a:pt x="3907562" y="331137"/>
                </a:lnTo>
                <a:lnTo>
                  <a:pt x="3879531" y="302519"/>
                </a:lnTo>
                <a:lnTo>
                  <a:pt x="3844471" y="275913"/>
                </a:lnTo>
                <a:lnTo>
                  <a:pt x="3802798" y="251685"/>
                </a:lnTo>
                <a:lnTo>
                  <a:pt x="3754929" y="230198"/>
                </a:lnTo>
                <a:lnTo>
                  <a:pt x="3701281" y="211818"/>
                </a:lnTo>
                <a:lnTo>
                  <a:pt x="3642269" y="196908"/>
                </a:lnTo>
                <a:lnTo>
                  <a:pt x="3578309" y="185833"/>
                </a:lnTo>
                <a:lnTo>
                  <a:pt x="3571342" y="173018"/>
                </a:lnTo>
                <a:lnTo>
                  <a:pt x="1309683" y="173018"/>
                </a:lnTo>
                <a:lnTo>
                  <a:pt x="1263142" y="160672"/>
                </a:lnTo>
                <a:lnTo>
                  <a:pt x="1214957" y="150361"/>
                </a:lnTo>
                <a:lnTo>
                  <a:pt x="1165393" y="142110"/>
                </a:lnTo>
                <a:lnTo>
                  <a:pt x="1114717" y="135947"/>
                </a:lnTo>
                <a:lnTo>
                  <a:pt x="1063195" y="131899"/>
                </a:lnTo>
                <a:lnTo>
                  <a:pt x="1011094" y="129992"/>
                </a:lnTo>
                <a:close/>
              </a:path>
              <a:path w="4036059" h="1480185">
                <a:moveTo>
                  <a:pt x="1765587" y="40949"/>
                </a:moveTo>
                <a:lnTo>
                  <a:pt x="1710644" y="41583"/>
                </a:lnTo>
                <a:lnTo>
                  <a:pt x="1656433" y="45217"/>
                </a:lnTo>
                <a:lnTo>
                  <a:pt x="1603459" y="51775"/>
                </a:lnTo>
                <a:lnTo>
                  <a:pt x="1552227" y="61177"/>
                </a:lnTo>
                <a:lnTo>
                  <a:pt x="1503241" y="73348"/>
                </a:lnTo>
                <a:lnTo>
                  <a:pt x="1457007" y="88210"/>
                </a:lnTo>
                <a:lnTo>
                  <a:pt x="1414029" y="105685"/>
                </a:lnTo>
                <a:lnTo>
                  <a:pt x="1374812" y="125696"/>
                </a:lnTo>
                <a:lnTo>
                  <a:pt x="1339862" y="148167"/>
                </a:lnTo>
                <a:lnTo>
                  <a:pt x="1309683" y="173018"/>
                </a:lnTo>
                <a:lnTo>
                  <a:pt x="3571342" y="173018"/>
                </a:lnTo>
                <a:lnTo>
                  <a:pt x="3557826" y="148158"/>
                </a:lnTo>
                <a:lnTo>
                  <a:pt x="3524920" y="113052"/>
                </a:lnTo>
                <a:lnTo>
                  <a:pt x="3523992" y="112389"/>
                </a:lnTo>
                <a:lnTo>
                  <a:pt x="2098226" y="112389"/>
                </a:lnTo>
                <a:lnTo>
                  <a:pt x="2071675" y="100229"/>
                </a:lnTo>
                <a:lnTo>
                  <a:pt x="2013739" y="78974"/>
                </a:lnTo>
                <a:lnTo>
                  <a:pt x="1929758" y="57819"/>
                </a:lnTo>
                <a:lnTo>
                  <a:pt x="1875649" y="48989"/>
                </a:lnTo>
                <a:lnTo>
                  <a:pt x="1820757" y="43392"/>
                </a:lnTo>
                <a:lnTo>
                  <a:pt x="1765587" y="40949"/>
                </a:lnTo>
                <a:close/>
              </a:path>
              <a:path w="4036059" h="1480185">
                <a:moveTo>
                  <a:pt x="2488346" y="0"/>
                </a:moveTo>
                <a:lnTo>
                  <a:pt x="2435724" y="61"/>
                </a:lnTo>
                <a:lnTo>
                  <a:pt x="2383902" y="3483"/>
                </a:lnTo>
                <a:lnTo>
                  <a:pt x="2333531" y="10157"/>
                </a:lnTo>
                <a:lnTo>
                  <a:pt x="2285262" y="19973"/>
                </a:lnTo>
                <a:lnTo>
                  <a:pt x="2239746" y="32823"/>
                </a:lnTo>
                <a:lnTo>
                  <a:pt x="2197634" y="48598"/>
                </a:lnTo>
                <a:lnTo>
                  <a:pt x="2159575" y="67190"/>
                </a:lnTo>
                <a:lnTo>
                  <a:pt x="2126222" y="88490"/>
                </a:lnTo>
                <a:lnTo>
                  <a:pt x="2098226" y="112389"/>
                </a:lnTo>
                <a:lnTo>
                  <a:pt x="3523992" y="112389"/>
                </a:lnTo>
                <a:lnTo>
                  <a:pt x="3480463" y="81266"/>
                </a:lnTo>
                <a:lnTo>
                  <a:pt x="3477547" y="79800"/>
                </a:lnTo>
                <a:lnTo>
                  <a:pt x="2786566" y="79800"/>
                </a:lnTo>
                <a:lnTo>
                  <a:pt x="2756275" y="62134"/>
                </a:lnTo>
                <a:lnTo>
                  <a:pt x="2684896" y="32621"/>
                </a:lnTo>
                <a:lnTo>
                  <a:pt x="2644504" y="21063"/>
                </a:lnTo>
                <a:lnTo>
                  <a:pt x="2593387" y="10392"/>
                </a:lnTo>
                <a:lnTo>
                  <a:pt x="2541117" y="3407"/>
                </a:lnTo>
                <a:lnTo>
                  <a:pt x="2488346" y="0"/>
                </a:lnTo>
                <a:close/>
              </a:path>
              <a:path w="4036059" h="1480185">
                <a:moveTo>
                  <a:pt x="3121767" y="23"/>
                </a:moveTo>
                <a:lnTo>
                  <a:pt x="3068441" y="2215"/>
                </a:lnTo>
                <a:lnTo>
                  <a:pt x="3015931" y="7516"/>
                </a:lnTo>
                <a:lnTo>
                  <a:pt x="2964836" y="15902"/>
                </a:lnTo>
                <a:lnTo>
                  <a:pt x="2915753" y="27348"/>
                </a:lnTo>
                <a:lnTo>
                  <a:pt x="2869281" y="41830"/>
                </a:lnTo>
                <a:lnTo>
                  <a:pt x="2826019" y="59322"/>
                </a:lnTo>
                <a:lnTo>
                  <a:pt x="2786566" y="79800"/>
                </a:lnTo>
                <a:lnTo>
                  <a:pt x="3477547" y="79800"/>
                </a:lnTo>
                <a:lnTo>
                  <a:pt x="3425325" y="53549"/>
                </a:lnTo>
                <a:lnTo>
                  <a:pt x="3379676" y="36567"/>
                </a:lnTo>
                <a:lnTo>
                  <a:pt x="3331252" y="22842"/>
                </a:lnTo>
                <a:lnTo>
                  <a:pt x="3280650" y="12350"/>
                </a:lnTo>
                <a:lnTo>
                  <a:pt x="3228470" y="5066"/>
                </a:lnTo>
                <a:lnTo>
                  <a:pt x="3175309" y="965"/>
                </a:lnTo>
                <a:lnTo>
                  <a:pt x="3121767" y="2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5601367" y="4041944"/>
            <a:ext cx="4036060" cy="1480185"/>
          </a:xfrm>
          <a:custGeom>
            <a:avLst/>
            <a:gdLst/>
            <a:ahLst/>
            <a:cxnLst/>
            <a:rect l="l" t="t" r="r" b="b"/>
            <a:pathLst>
              <a:path w="4036059" h="1480185">
                <a:moveTo>
                  <a:pt x="366771" y="487064"/>
                </a:moveTo>
                <a:lnTo>
                  <a:pt x="361312" y="454952"/>
                </a:lnTo>
                <a:lnTo>
                  <a:pt x="362341" y="423337"/>
                </a:lnTo>
                <a:lnTo>
                  <a:pt x="369588" y="392398"/>
                </a:lnTo>
                <a:lnTo>
                  <a:pt x="401650" y="333259"/>
                </a:lnTo>
                <a:lnTo>
                  <a:pt x="455328" y="278959"/>
                </a:lnTo>
                <a:lnTo>
                  <a:pt x="489595" y="254070"/>
                </a:lnTo>
                <a:lnTo>
                  <a:pt x="528452" y="230925"/>
                </a:lnTo>
                <a:lnTo>
                  <a:pt x="571629" y="209702"/>
                </a:lnTo>
                <a:lnTo>
                  <a:pt x="618855" y="190579"/>
                </a:lnTo>
                <a:lnTo>
                  <a:pt x="669857" y="173736"/>
                </a:lnTo>
                <a:lnTo>
                  <a:pt x="724366" y="159348"/>
                </a:lnTo>
                <a:lnTo>
                  <a:pt x="782110" y="147596"/>
                </a:lnTo>
                <a:lnTo>
                  <a:pt x="842817" y="138657"/>
                </a:lnTo>
                <a:lnTo>
                  <a:pt x="906217" y="132709"/>
                </a:lnTo>
                <a:lnTo>
                  <a:pt x="958679" y="130253"/>
                </a:lnTo>
                <a:lnTo>
                  <a:pt x="1011094" y="129992"/>
                </a:lnTo>
                <a:lnTo>
                  <a:pt x="1063195" y="131899"/>
                </a:lnTo>
                <a:lnTo>
                  <a:pt x="1114717" y="135947"/>
                </a:lnTo>
                <a:lnTo>
                  <a:pt x="1165393" y="142110"/>
                </a:lnTo>
                <a:lnTo>
                  <a:pt x="1214957" y="150361"/>
                </a:lnTo>
                <a:lnTo>
                  <a:pt x="1263142" y="160672"/>
                </a:lnTo>
                <a:lnTo>
                  <a:pt x="1309683" y="173018"/>
                </a:lnTo>
                <a:lnTo>
                  <a:pt x="1339862" y="148167"/>
                </a:lnTo>
                <a:lnTo>
                  <a:pt x="1374812" y="125696"/>
                </a:lnTo>
                <a:lnTo>
                  <a:pt x="1414029" y="105685"/>
                </a:lnTo>
                <a:lnTo>
                  <a:pt x="1457007" y="88210"/>
                </a:lnTo>
                <a:lnTo>
                  <a:pt x="1503241" y="73348"/>
                </a:lnTo>
                <a:lnTo>
                  <a:pt x="1552227" y="61177"/>
                </a:lnTo>
                <a:lnTo>
                  <a:pt x="1603459" y="51775"/>
                </a:lnTo>
                <a:lnTo>
                  <a:pt x="1656433" y="45217"/>
                </a:lnTo>
                <a:lnTo>
                  <a:pt x="1710644" y="41583"/>
                </a:lnTo>
                <a:lnTo>
                  <a:pt x="1765587" y="40949"/>
                </a:lnTo>
                <a:lnTo>
                  <a:pt x="1820757" y="43392"/>
                </a:lnTo>
                <a:lnTo>
                  <a:pt x="1875649" y="48989"/>
                </a:lnTo>
                <a:lnTo>
                  <a:pt x="1929758" y="57819"/>
                </a:lnTo>
                <a:lnTo>
                  <a:pt x="1982580" y="69958"/>
                </a:lnTo>
                <a:lnTo>
                  <a:pt x="2043475" y="89078"/>
                </a:lnTo>
                <a:lnTo>
                  <a:pt x="2098226" y="112389"/>
                </a:lnTo>
                <a:lnTo>
                  <a:pt x="2126222" y="88490"/>
                </a:lnTo>
                <a:lnTo>
                  <a:pt x="2159575" y="67190"/>
                </a:lnTo>
                <a:lnTo>
                  <a:pt x="2197634" y="48598"/>
                </a:lnTo>
                <a:lnTo>
                  <a:pt x="2239746" y="32823"/>
                </a:lnTo>
                <a:lnTo>
                  <a:pt x="2285262" y="19973"/>
                </a:lnTo>
                <a:lnTo>
                  <a:pt x="2333531" y="10157"/>
                </a:lnTo>
                <a:lnTo>
                  <a:pt x="2383902" y="3483"/>
                </a:lnTo>
                <a:lnTo>
                  <a:pt x="2435724" y="61"/>
                </a:lnTo>
                <a:lnTo>
                  <a:pt x="2488346" y="0"/>
                </a:lnTo>
                <a:lnTo>
                  <a:pt x="2541117" y="3407"/>
                </a:lnTo>
                <a:lnTo>
                  <a:pt x="2593387" y="10392"/>
                </a:lnTo>
                <a:lnTo>
                  <a:pt x="2644504" y="21063"/>
                </a:lnTo>
                <a:lnTo>
                  <a:pt x="2684896" y="32621"/>
                </a:lnTo>
                <a:lnTo>
                  <a:pt x="2722269" y="46360"/>
                </a:lnTo>
                <a:lnTo>
                  <a:pt x="2786566" y="79800"/>
                </a:lnTo>
                <a:lnTo>
                  <a:pt x="2826019" y="59322"/>
                </a:lnTo>
                <a:lnTo>
                  <a:pt x="2869281" y="41830"/>
                </a:lnTo>
                <a:lnTo>
                  <a:pt x="2915753" y="27348"/>
                </a:lnTo>
                <a:lnTo>
                  <a:pt x="2964836" y="15902"/>
                </a:lnTo>
                <a:lnTo>
                  <a:pt x="3015931" y="7516"/>
                </a:lnTo>
                <a:lnTo>
                  <a:pt x="3068441" y="2215"/>
                </a:lnTo>
                <a:lnTo>
                  <a:pt x="3121767" y="23"/>
                </a:lnTo>
                <a:lnTo>
                  <a:pt x="3175309" y="965"/>
                </a:lnTo>
                <a:lnTo>
                  <a:pt x="3228470" y="5066"/>
                </a:lnTo>
                <a:lnTo>
                  <a:pt x="3280650" y="12350"/>
                </a:lnTo>
                <a:lnTo>
                  <a:pt x="3331252" y="22842"/>
                </a:lnTo>
                <a:lnTo>
                  <a:pt x="3379676" y="36567"/>
                </a:lnTo>
                <a:lnTo>
                  <a:pt x="3425325" y="53549"/>
                </a:lnTo>
                <a:lnTo>
                  <a:pt x="3480463" y="81266"/>
                </a:lnTo>
                <a:lnTo>
                  <a:pt x="3524920" y="113052"/>
                </a:lnTo>
                <a:lnTo>
                  <a:pt x="3557826" y="148158"/>
                </a:lnTo>
                <a:lnTo>
                  <a:pt x="3578309" y="185833"/>
                </a:lnTo>
                <a:lnTo>
                  <a:pt x="3642269" y="196908"/>
                </a:lnTo>
                <a:lnTo>
                  <a:pt x="3701281" y="211818"/>
                </a:lnTo>
                <a:lnTo>
                  <a:pt x="3754929" y="230198"/>
                </a:lnTo>
                <a:lnTo>
                  <a:pt x="3802798" y="251685"/>
                </a:lnTo>
                <a:lnTo>
                  <a:pt x="3844471" y="275913"/>
                </a:lnTo>
                <a:lnTo>
                  <a:pt x="3879531" y="302519"/>
                </a:lnTo>
                <a:lnTo>
                  <a:pt x="3907562" y="331137"/>
                </a:lnTo>
                <a:lnTo>
                  <a:pt x="3940872" y="392953"/>
                </a:lnTo>
                <a:lnTo>
                  <a:pt x="3945319" y="425423"/>
                </a:lnTo>
                <a:lnTo>
                  <a:pt x="3941071" y="458447"/>
                </a:lnTo>
                <a:lnTo>
                  <a:pt x="3922871" y="499990"/>
                </a:lnTo>
                <a:lnTo>
                  <a:pt x="3904928" y="524389"/>
                </a:lnTo>
                <a:lnTo>
                  <a:pt x="3943945" y="552812"/>
                </a:lnTo>
                <a:lnTo>
                  <a:pt x="3975973" y="582562"/>
                </a:lnTo>
                <a:lnTo>
                  <a:pt x="4001083" y="613370"/>
                </a:lnTo>
                <a:lnTo>
                  <a:pt x="4030833" y="677079"/>
                </a:lnTo>
                <a:lnTo>
                  <a:pt x="4035615" y="709440"/>
                </a:lnTo>
                <a:lnTo>
                  <a:pt x="4033763" y="741779"/>
                </a:lnTo>
                <a:lnTo>
                  <a:pt x="4010442" y="805307"/>
                </a:lnTo>
                <a:lnTo>
                  <a:pt x="3961437" y="865502"/>
                </a:lnTo>
                <a:lnTo>
                  <a:pt x="3927481" y="893675"/>
                </a:lnTo>
                <a:lnTo>
                  <a:pt x="3887316" y="920204"/>
                </a:lnTo>
                <a:lnTo>
                  <a:pt x="3841014" y="944819"/>
                </a:lnTo>
                <a:lnTo>
                  <a:pt x="3788647" y="967251"/>
                </a:lnTo>
                <a:lnTo>
                  <a:pt x="3744293" y="982805"/>
                </a:lnTo>
                <a:lnTo>
                  <a:pt x="3697610" y="996359"/>
                </a:lnTo>
                <a:lnTo>
                  <a:pt x="3648870" y="1007854"/>
                </a:lnTo>
                <a:lnTo>
                  <a:pt x="3598349" y="1017234"/>
                </a:lnTo>
                <a:lnTo>
                  <a:pt x="3546319" y="1024441"/>
                </a:lnTo>
                <a:lnTo>
                  <a:pt x="3493054" y="1029417"/>
                </a:lnTo>
                <a:lnTo>
                  <a:pt x="3488918" y="1060830"/>
                </a:lnTo>
                <a:lnTo>
                  <a:pt x="3460127" y="1120176"/>
                </a:lnTo>
                <a:lnTo>
                  <a:pt x="3406697" y="1173544"/>
                </a:lnTo>
                <a:lnTo>
                  <a:pt x="3371764" y="1197486"/>
                </a:lnTo>
                <a:lnTo>
                  <a:pt x="3331896" y="1219332"/>
                </a:lnTo>
                <a:lnTo>
                  <a:pt x="3287502" y="1238881"/>
                </a:lnTo>
                <a:lnTo>
                  <a:pt x="3238989" y="1255934"/>
                </a:lnTo>
                <a:lnTo>
                  <a:pt x="3186767" y="1270289"/>
                </a:lnTo>
                <a:lnTo>
                  <a:pt x="3131244" y="1281747"/>
                </a:lnTo>
                <a:lnTo>
                  <a:pt x="3072827" y="1290106"/>
                </a:lnTo>
                <a:lnTo>
                  <a:pt x="3011926" y="1295166"/>
                </a:lnTo>
                <a:lnTo>
                  <a:pt x="2948948" y="1296727"/>
                </a:lnTo>
                <a:lnTo>
                  <a:pt x="2899376" y="1295391"/>
                </a:lnTo>
                <a:lnTo>
                  <a:pt x="2850465" y="1291807"/>
                </a:lnTo>
                <a:lnTo>
                  <a:pt x="2802514" y="1286018"/>
                </a:lnTo>
                <a:lnTo>
                  <a:pt x="2755822" y="1278067"/>
                </a:lnTo>
                <a:lnTo>
                  <a:pt x="2710690" y="1268000"/>
                </a:lnTo>
                <a:lnTo>
                  <a:pt x="2667414" y="1255858"/>
                </a:lnTo>
                <a:lnTo>
                  <a:pt x="2648333" y="1282983"/>
                </a:lnTo>
                <a:lnTo>
                  <a:pt x="2597343" y="1332904"/>
                </a:lnTo>
                <a:lnTo>
                  <a:pt x="2565987" y="1355552"/>
                </a:lnTo>
                <a:lnTo>
                  <a:pt x="2531095" y="1376558"/>
                </a:lnTo>
                <a:lnTo>
                  <a:pt x="2492944" y="1395850"/>
                </a:lnTo>
                <a:lnTo>
                  <a:pt x="2451811" y="1413351"/>
                </a:lnTo>
                <a:lnTo>
                  <a:pt x="2407973" y="1428989"/>
                </a:lnTo>
                <a:lnTo>
                  <a:pt x="2361708" y="1442688"/>
                </a:lnTo>
                <a:lnTo>
                  <a:pt x="2313293" y="1454375"/>
                </a:lnTo>
                <a:lnTo>
                  <a:pt x="2263005" y="1463974"/>
                </a:lnTo>
                <a:lnTo>
                  <a:pt x="2211122" y="1471412"/>
                </a:lnTo>
                <a:lnTo>
                  <a:pt x="2157921" y="1476615"/>
                </a:lnTo>
                <a:lnTo>
                  <a:pt x="2103680" y="1479507"/>
                </a:lnTo>
                <a:lnTo>
                  <a:pt x="2048675" y="1480015"/>
                </a:lnTo>
                <a:lnTo>
                  <a:pt x="1993185" y="1478064"/>
                </a:lnTo>
                <a:lnTo>
                  <a:pt x="1937486" y="1473580"/>
                </a:lnTo>
                <a:lnTo>
                  <a:pt x="1881856" y="1466488"/>
                </a:lnTo>
                <a:lnTo>
                  <a:pt x="1823261" y="1455992"/>
                </a:lnTo>
                <a:lnTo>
                  <a:pt x="1767351" y="1442740"/>
                </a:lnTo>
                <a:lnTo>
                  <a:pt x="1714485" y="1426866"/>
                </a:lnTo>
                <a:lnTo>
                  <a:pt x="1665024" y="1408502"/>
                </a:lnTo>
                <a:lnTo>
                  <a:pt x="1619325" y="1387781"/>
                </a:lnTo>
                <a:lnTo>
                  <a:pt x="1577750" y="1364838"/>
                </a:lnTo>
                <a:lnTo>
                  <a:pt x="1540658" y="1339805"/>
                </a:lnTo>
                <a:lnTo>
                  <a:pt x="1491292" y="1353414"/>
                </a:lnTo>
                <a:lnTo>
                  <a:pt x="1440763" y="1364901"/>
                </a:lnTo>
                <a:lnTo>
                  <a:pt x="1389292" y="1374292"/>
                </a:lnTo>
                <a:lnTo>
                  <a:pt x="1337098" y="1381616"/>
                </a:lnTo>
                <a:lnTo>
                  <a:pt x="1284400" y="1386899"/>
                </a:lnTo>
                <a:lnTo>
                  <a:pt x="1231420" y="1390169"/>
                </a:lnTo>
                <a:lnTo>
                  <a:pt x="1178376" y="1391454"/>
                </a:lnTo>
                <a:lnTo>
                  <a:pt x="1125488" y="1390782"/>
                </a:lnTo>
                <a:lnTo>
                  <a:pt x="1072975" y="1388178"/>
                </a:lnTo>
                <a:lnTo>
                  <a:pt x="1021059" y="1383672"/>
                </a:lnTo>
                <a:lnTo>
                  <a:pt x="969958" y="1377290"/>
                </a:lnTo>
                <a:lnTo>
                  <a:pt x="919892" y="1369060"/>
                </a:lnTo>
                <a:lnTo>
                  <a:pt x="871081" y="1359009"/>
                </a:lnTo>
                <a:lnTo>
                  <a:pt x="823745" y="1347165"/>
                </a:lnTo>
                <a:lnTo>
                  <a:pt x="778103" y="1333555"/>
                </a:lnTo>
                <a:lnTo>
                  <a:pt x="734375" y="1318206"/>
                </a:lnTo>
                <a:lnTo>
                  <a:pt x="692781" y="1301147"/>
                </a:lnTo>
                <a:lnTo>
                  <a:pt x="653541" y="1282404"/>
                </a:lnTo>
                <a:lnTo>
                  <a:pt x="616875" y="1262005"/>
                </a:lnTo>
                <a:lnTo>
                  <a:pt x="583001" y="1239978"/>
                </a:lnTo>
                <a:lnTo>
                  <a:pt x="552141" y="1216349"/>
                </a:lnTo>
                <a:lnTo>
                  <a:pt x="544521" y="1209834"/>
                </a:lnTo>
                <a:lnTo>
                  <a:pt x="484299" y="1211144"/>
                </a:lnTo>
                <a:lnTo>
                  <a:pt x="425817" y="1208136"/>
                </a:lnTo>
                <a:lnTo>
                  <a:pt x="369775" y="1201085"/>
                </a:lnTo>
                <a:lnTo>
                  <a:pt x="316869" y="1190267"/>
                </a:lnTo>
                <a:lnTo>
                  <a:pt x="267799" y="1175956"/>
                </a:lnTo>
                <a:lnTo>
                  <a:pt x="223264" y="1158426"/>
                </a:lnTo>
                <a:lnTo>
                  <a:pt x="183960" y="1137954"/>
                </a:lnTo>
                <a:lnTo>
                  <a:pt x="150587" y="1114814"/>
                </a:lnTo>
                <a:lnTo>
                  <a:pt x="104427" y="1061630"/>
                </a:lnTo>
                <a:lnTo>
                  <a:pt x="92363" y="987919"/>
                </a:lnTo>
                <a:lnTo>
                  <a:pt x="110630" y="945166"/>
                </a:lnTo>
                <a:lnTo>
                  <a:pt x="146858" y="905355"/>
                </a:lnTo>
                <a:lnTo>
                  <a:pt x="200071" y="869969"/>
                </a:lnTo>
                <a:lnTo>
                  <a:pt x="146005" y="850977"/>
                </a:lnTo>
                <a:lnTo>
                  <a:pt x="99937" y="828484"/>
                </a:lnTo>
                <a:lnTo>
                  <a:pt x="62164" y="803063"/>
                </a:lnTo>
                <a:lnTo>
                  <a:pt x="32986" y="775288"/>
                </a:lnTo>
                <a:lnTo>
                  <a:pt x="1605" y="714971"/>
                </a:lnTo>
                <a:lnTo>
                  <a:pt x="0" y="683576"/>
                </a:lnTo>
                <a:lnTo>
                  <a:pt x="8181" y="652122"/>
                </a:lnTo>
                <a:lnTo>
                  <a:pt x="55101" y="591331"/>
                </a:lnTo>
                <a:lnTo>
                  <a:pt x="85992" y="568529"/>
                </a:lnTo>
                <a:lnTo>
                  <a:pt x="122292" y="548251"/>
                </a:lnTo>
                <a:lnTo>
                  <a:pt x="163386" y="530695"/>
                </a:lnTo>
                <a:lnTo>
                  <a:pt x="208657" y="516061"/>
                </a:lnTo>
                <a:lnTo>
                  <a:pt x="257490" y="504546"/>
                </a:lnTo>
                <a:lnTo>
                  <a:pt x="309270" y="496351"/>
                </a:lnTo>
                <a:lnTo>
                  <a:pt x="363380" y="491674"/>
                </a:lnTo>
                <a:lnTo>
                  <a:pt x="366771" y="487064"/>
                </a:lnTo>
                <a:close/>
              </a:path>
            </a:pathLst>
          </a:custGeom>
          <a:ln w="25908">
            <a:solidFill>
              <a:srgbClr val="BBBBB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8972473" y="5683073"/>
            <a:ext cx="108127" cy="1081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8620767" y="5584034"/>
            <a:ext cx="190334" cy="19032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8180445" y="5432180"/>
            <a:ext cx="247015" cy="247015"/>
          </a:xfrm>
          <a:custGeom>
            <a:avLst/>
            <a:gdLst/>
            <a:ahLst/>
            <a:cxnLst/>
            <a:rect l="l" t="t" r="r" b="b"/>
            <a:pathLst>
              <a:path w="247015" h="247014">
                <a:moveTo>
                  <a:pt x="246633" y="123317"/>
                </a:moveTo>
                <a:lnTo>
                  <a:pt x="236943" y="171319"/>
                </a:lnTo>
                <a:lnTo>
                  <a:pt x="210516" y="210516"/>
                </a:lnTo>
                <a:lnTo>
                  <a:pt x="171319" y="236943"/>
                </a:lnTo>
                <a:lnTo>
                  <a:pt x="123316" y="246634"/>
                </a:lnTo>
                <a:lnTo>
                  <a:pt x="75314" y="236943"/>
                </a:lnTo>
                <a:lnTo>
                  <a:pt x="36117" y="210516"/>
                </a:lnTo>
                <a:lnTo>
                  <a:pt x="9690" y="171319"/>
                </a:lnTo>
                <a:lnTo>
                  <a:pt x="0" y="123317"/>
                </a:lnTo>
                <a:lnTo>
                  <a:pt x="9690" y="75314"/>
                </a:lnTo>
                <a:lnTo>
                  <a:pt x="36117" y="36117"/>
                </a:lnTo>
                <a:lnTo>
                  <a:pt x="75314" y="9690"/>
                </a:lnTo>
                <a:lnTo>
                  <a:pt x="123316" y="0"/>
                </a:lnTo>
                <a:lnTo>
                  <a:pt x="171319" y="9690"/>
                </a:lnTo>
                <a:lnTo>
                  <a:pt x="210516" y="36117"/>
                </a:lnTo>
                <a:lnTo>
                  <a:pt x="236943" y="75314"/>
                </a:lnTo>
                <a:lnTo>
                  <a:pt x="246633" y="123317"/>
                </a:lnTo>
                <a:close/>
              </a:path>
            </a:pathLst>
          </a:custGeom>
          <a:ln w="25908">
            <a:solidFill>
              <a:srgbClr val="BBBBB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938640" y="5306508"/>
            <a:ext cx="236854" cy="27940"/>
          </a:xfrm>
          <a:custGeom>
            <a:avLst/>
            <a:gdLst/>
            <a:ahLst/>
            <a:cxnLst/>
            <a:rect l="l" t="t" r="r" b="b"/>
            <a:pathLst>
              <a:path w="236854" h="27939">
                <a:moveTo>
                  <a:pt x="236359" y="27305"/>
                </a:moveTo>
                <a:lnTo>
                  <a:pt x="186956" y="27720"/>
                </a:lnTo>
                <a:lnTo>
                  <a:pt x="138086" y="25136"/>
                </a:lnTo>
                <a:lnTo>
                  <a:pt x="90281" y="19614"/>
                </a:lnTo>
                <a:lnTo>
                  <a:pt x="44075" y="11215"/>
                </a:lnTo>
                <a:lnTo>
                  <a:pt x="0" y="0"/>
                </a:lnTo>
              </a:path>
            </a:pathLst>
          </a:custGeom>
          <a:ln w="25907">
            <a:solidFill>
              <a:srgbClr val="BBBBB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6280132" y="5632581"/>
            <a:ext cx="103505" cy="13335"/>
          </a:xfrm>
          <a:custGeom>
            <a:avLst/>
            <a:gdLst/>
            <a:ahLst/>
            <a:cxnLst/>
            <a:rect l="l" t="t" r="r" b="b"/>
            <a:pathLst>
              <a:path w="103504" h="13335">
                <a:moveTo>
                  <a:pt x="103416" y="0"/>
                </a:moveTo>
                <a:lnTo>
                  <a:pt x="78250" y="4536"/>
                </a:lnTo>
                <a:lnTo>
                  <a:pt x="52570" y="8234"/>
                </a:lnTo>
                <a:lnTo>
                  <a:pt x="26458" y="11081"/>
                </a:lnTo>
                <a:lnTo>
                  <a:pt x="0" y="13068"/>
                </a:lnTo>
              </a:path>
            </a:pathLst>
          </a:custGeom>
          <a:ln w="25907">
            <a:solidFill>
              <a:srgbClr val="BBBBB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7212349" y="5716540"/>
            <a:ext cx="62865" cy="59690"/>
          </a:xfrm>
          <a:custGeom>
            <a:avLst/>
            <a:gdLst/>
            <a:ahLst/>
            <a:cxnLst/>
            <a:rect l="l" t="t" r="r" b="b"/>
            <a:pathLst>
              <a:path w="62864" h="59689">
                <a:moveTo>
                  <a:pt x="62306" y="59601"/>
                </a:moveTo>
                <a:lnTo>
                  <a:pt x="44359" y="45344"/>
                </a:lnTo>
                <a:lnTo>
                  <a:pt x="27971" y="30638"/>
                </a:lnTo>
                <a:lnTo>
                  <a:pt x="13175" y="15513"/>
                </a:lnTo>
                <a:lnTo>
                  <a:pt x="0" y="0"/>
                </a:lnTo>
              </a:path>
            </a:pathLst>
          </a:custGeom>
          <a:ln w="25908">
            <a:solidFill>
              <a:srgbClr val="BBBBB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8402060" y="5627514"/>
            <a:ext cx="25400" cy="65405"/>
          </a:xfrm>
          <a:custGeom>
            <a:avLst/>
            <a:gdLst/>
            <a:ahLst/>
            <a:cxnLst/>
            <a:rect l="l" t="t" r="r" b="b"/>
            <a:pathLst>
              <a:path w="25400" h="65404">
                <a:moveTo>
                  <a:pt x="24879" y="0"/>
                </a:moveTo>
                <a:lnTo>
                  <a:pt x="21252" y="16579"/>
                </a:lnTo>
                <a:lnTo>
                  <a:pt x="15887" y="33031"/>
                </a:lnTo>
                <a:lnTo>
                  <a:pt x="8798" y="49318"/>
                </a:lnTo>
                <a:lnTo>
                  <a:pt x="0" y="65404"/>
                </a:lnTo>
              </a:path>
            </a:pathLst>
          </a:custGeom>
          <a:ln w="25908">
            <a:solidFill>
              <a:srgbClr val="BBBBB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8921667" y="5223413"/>
            <a:ext cx="303530" cy="244475"/>
          </a:xfrm>
          <a:custGeom>
            <a:avLst/>
            <a:gdLst/>
            <a:ahLst/>
            <a:cxnLst/>
            <a:rect l="l" t="t" r="r" b="b"/>
            <a:pathLst>
              <a:path w="303529" h="244475">
                <a:moveTo>
                  <a:pt x="0" y="0"/>
                </a:moveTo>
                <a:lnTo>
                  <a:pt x="59718" y="16941"/>
                </a:lnTo>
                <a:lnTo>
                  <a:pt x="113908" y="37221"/>
                </a:lnTo>
                <a:lnTo>
                  <a:pt x="162152" y="60504"/>
                </a:lnTo>
                <a:lnTo>
                  <a:pt x="204032" y="86454"/>
                </a:lnTo>
                <a:lnTo>
                  <a:pt x="239132" y="114733"/>
                </a:lnTo>
                <a:lnTo>
                  <a:pt x="267035" y="145006"/>
                </a:lnTo>
                <a:lnTo>
                  <a:pt x="299581" y="210188"/>
                </a:lnTo>
                <a:lnTo>
                  <a:pt x="303390" y="244424"/>
                </a:lnTo>
              </a:path>
            </a:pathLst>
          </a:custGeom>
          <a:ln w="25908">
            <a:solidFill>
              <a:srgbClr val="BBBBB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9502172" y="4963075"/>
            <a:ext cx="135255" cy="92075"/>
          </a:xfrm>
          <a:custGeom>
            <a:avLst/>
            <a:gdLst/>
            <a:ahLst/>
            <a:cxnLst/>
            <a:rect l="l" t="t" r="r" b="b"/>
            <a:pathLst>
              <a:path w="135254" h="92075">
                <a:moveTo>
                  <a:pt x="135089" y="0"/>
                </a:moveTo>
                <a:lnTo>
                  <a:pt x="109438" y="25738"/>
                </a:lnTo>
                <a:lnTo>
                  <a:pt x="78146" y="49747"/>
                </a:lnTo>
                <a:lnTo>
                  <a:pt x="41553" y="71796"/>
                </a:lnTo>
                <a:lnTo>
                  <a:pt x="0" y="91655"/>
                </a:lnTo>
              </a:path>
            </a:pathLst>
          </a:custGeom>
          <a:ln w="25907">
            <a:solidFill>
              <a:srgbClr val="BBBBB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9313094" y="4622995"/>
            <a:ext cx="7620" cy="43815"/>
          </a:xfrm>
          <a:custGeom>
            <a:avLst/>
            <a:gdLst/>
            <a:ahLst/>
            <a:cxnLst/>
            <a:rect l="l" t="t" r="r" b="b"/>
            <a:pathLst>
              <a:path w="7620" h="43814">
                <a:moveTo>
                  <a:pt x="0" y="0"/>
                </a:moveTo>
                <a:lnTo>
                  <a:pt x="3354" y="10745"/>
                </a:lnTo>
                <a:lnTo>
                  <a:pt x="5664" y="21555"/>
                </a:lnTo>
                <a:lnTo>
                  <a:pt x="6925" y="32407"/>
                </a:lnTo>
                <a:lnTo>
                  <a:pt x="7137" y="43281"/>
                </a:lnTo>
              </a:path>
            </a:pathLst>
          </a:custGeom>
          <a:ln w="25908">
            <a:solidFill>
              <a:srgbClr val="BBBBB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8450358" y="4517304"/>
            <a:ext cx="69215" cy="55244"/>
          </a:xfrm>
          <a:custGeom>
            <a:avLst/>
            <a:gdLst/>
            <a:ahLst/>
            <a:cxnLst/>
            <a:rect l="l" t="t" r="r" b="b"/>
            <a:pathLst>
              <a:path w="69215" h="55245">
                <a:moveTo>
                  <a:pt x="0" y="55194"/>
                </a:moveTo>
                <a:lnTo>
                  <a:pt x="14259" y="40487"/>
                </a:lnTo>
                <a:lnTo>
                  <a:pt x="30591" y="26349"/>
                </a:lnTo>
                <a:lnTo>
                  <a:pt x="48927" y="12835"/>
                </a:lnTo>
                <a:lnTo>
                  <a:pt x="69202" y="0"/>
                </a:lnTo>
              </a:path>
            </a:pathLst>
          </a:custGeom>
          <a:ln w="25908">
            <a:solidFill>
              <a:srgbClr val="BBBBB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7803065" y="4551202"/>
            <a:ext cx="33655" cy="47625"/>
          </a:xfrm>
          <a:custGeom>
            <a:avLst/>
            <a:gdLst/>
            <a:ahLst/>
            <a:cxnLst/>
            <a:rect l="l" t="t" r="r" b="b"/>
            <a:pathLst>
              <a:path w="33654" h="47625">
                <a:moveTo>
                  <a:pt x="0" y="47612"/>
                </a:moveTo>
                <a:lnTo>
                  <a:pt x="6149" y="35332"/>
                </a:lnTo>
                <a:lnTo>
                  <a:pt x="13801" y="23282"/>
                </a:lnTo>
                <a:lnTo>
                  <a:pt x="22935" y="11493"/>
                </a:lnTo>
                <a:lnTo>
                  <a:pt x="33528" y="0"/>
                </a:lnTo>
              </a:path>
            </a:pathLst>
          </a:custGeom>
          <a:ln w="25908">
            <a:solidFill>
              <a:srgbClr val="BBBBB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7043440" y="4614981"/>
            <a:ext cx="121285" cy="46355"/>
          </a:xfrm>
          <a:custGeom>
            <a:avLst/>
            <a:gdLst/>
            <a:ahLst/>
            <a:cxnLst/>
            <a:rect l="l" t="t" r="r" b="b"/>
            <a:pathLst>
              <a:path w="121285" h="46354">
                <a:moveTo>
                  <a:pt x="0" y="0"/>
                </a:moveTo>
                <a:lnTo>
                  <a:pt x="32382" y="10147"/>
                </a:lnTo>
                <a:lnTo>
                  <a:pt x="63447" y="21251"/>
                </a:lnTo>
                <a:lnTo>
                  <a:pt x="93109" y="33277"/>
                </a:lnTo>
                <a:lnTo>
                  <a:pt x="121285" y="46189"/>
                </a:lnTo>
              </a:path>
            </a:pathLst>
          </a:custGeom>
          <a:ln w="25908">
            <a:solidFill>
              <a:srgbClr val="BBBBB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6101022" y="4929382"/>
            <a:ext cx="21590" cy="48895"/>
          </a:xfrm>
          <a:custGeom>
            <a:avLst/>
            <a:gdLst/>
            <a:ahLst/>
            <a:cxnLst/>
            <a:rect l="l" t="t" r="r" b="b"/>
            <a:pathLst>
              <a:path w="21589" h="48895">
                <a:moveTo>
                  <a:pt x="21158" y="48590"/>
                </a:moveTo>
                <a:lnTo>
                  <a:pt x="14430" y="36608"/>
                </a:lnTo>
                <a:lnTo>
                  <a:pt x="8655" y="24504"/>
                </a:lnTo>
                <a:lnTo>
                  <a:pt x="3841" y="12296"/>
                </a:lnTo>
                <a:lnTo>
                  <a:pt x="0" y="0"/>
                </a:lnTo>
              </a:path>
            </a:pathLst>
          </a:custGeom>
          <a:ln w="25908">
            <a:solidFill>
              <a:srgbClr val="BBBBB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6484003" y="4125461"/>
            <a:ext cx="237998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Arial" panose="020B0604020202020204"/>
                <a:cs typeface="Arial" panose="020B0604020202020204"/>
              </a:rPr>
              <a:t>What is</a:t>
            </a:r>
            <a:r>
              <a:rPr dirty="0">
                <a:latin typeface="Arial" panose="020B0604020202020204"/>
                <a:cs typeface="Arial" panose="020B0604020202020204"/>
              </a:rPr>
              <a:t> </a:t>
            </a:r>
            <a:r>
              <a:rPr spc="-5" dirty="0">
                <a:latin typeface="Arial" panose="020B0604020202020204"/>
                <a:cs typeface="Arial" panose="020B0604020202020204"/>
              </a:rPr>
              <a:t>WR?</a:t>
            </a:r>
            <a:endParaRPr dirty="0">
              <a:latin typeface="Arial" panose="020B0604020202020204"/>
              <a:cs typeface="Arial" panose="020B0604020202020204"/>
            </a:endParaRPr>
          </a:p>
          <a:p>
            <a:pPr marL="12700" marR="5080"/>
            <a:r>
              <a:rPr spc="-5" dirty="0">
                <a:latin typeface="Arial" panose="020B0604020202020204"/>
                <a:cs typeface="Arial" panose="020B0604020202020204"/>
              </a:rPr>
              <a:t>Sub ns </a:t>
            </a:r>
            <a:r>
              <a:rPr spc="-10" dirty="0">
                <a:latin typeface="Arial" panose="020B0604020202020204"/>
                <a:cs typeface="Arial" panose="020B0604020202020204"/>
              </a:rPr>
              <a:t>synchronisation  Synchronous Ethernet  </a:t>
            </a:r>
            <a:r>
              <a:rPr spc="-5" dirty="0">
                <a:latin typeface="Arial" panose="020B0604020202020204"/>
                <a:cs typeface="Arial" panose="020B0604020202020204"/>
              </a:rPr>
              <a:t>IEEE </a:t>
            </a:r>
            <a:r>
              <a:rPr spc="-10" dirty="0">
                <a:latin typeface="Arial" panose="020B0604020202020204"/>
                <a:cs typeface="Arial" panose="020B0604020202020204"/>
              </a:rPr>
              <a:t>1588</a:t>
            </a:r>
            <a:r>
              <a:rPr spc="-5" dirty="0">
                <a:latin typeface="Arial" panose="020B0604020202020204"/>
                <a:cs typeface="Arial" panose="020B0604020202020204"/>
              </a:rPr>
              <a:t> </a:t>
            </a:r>
            <a:r>
              <a:rPr dirty="0">
                <a:latin typeface="Arial" panose="020B0604020202020204"/>
                <a:cs typeface="Arial" panose="020B0604020202020204"/>
              </a:rPr>
              <a:t>PTP</a:t>
            </a:r>
            <a:endParaRPr dirty="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838200" y="6484620"/>
            <a:ext cx="10958337" cy="276999"/>
            <a:chOff x="838200" y="6484620"/>
            <a:chExt cx="10958337" cy="276999"/>
          </a:xfrm>
        </p:grpSpPr>
        <p:sp>
          <p:nvSpPr>
            <p:cNvPr id="27" name="Footer Placeholder 4"/>
            <p:cNvSpPr/>
            <p:nvPr/>
          </p:nvSpPr>
          <p:spPr>
            <a:xfrm>
              <a:off x="838200" y="6484620"/>
              <a:ext cx="6453505" cy="275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en-US" altLang="zh-CN" sz="1200" dirty="0">
                  <a:sym typeface="+mn-ea"/>
                </a:rPr>
                <a:t>The 2025 MTCA/ATCA for Large Scientific Facility Control Workshop, CQU Chongqing, 17.09.2025</a:t>
              </a:r>
              <a:endParaRPr lang="en-US" altLang="zh-CN" sz="1200" dirty="0">
                <a:sym typeface="+mn-ea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8359634" y="6484620"/>
              <a:ext cx="343690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buClrTx/>
                <a:buSzTx/>
                <a:buFontTx/>
              </a:pPr>
              <a:r>
                <a:rPr lang="en-US" altLang="zh-CN" sz="1200" dirty="0"/>
                <a:t>© 2025 Copyright </a:t>
              </a:r>
              <a:r>
                <a:rPr lang="en-US" altLang="zh-CN" sz="1200" dirty="0">
                  <a:sym typeface="+mn-ea"/>
                </a:rPr>
                <a:t>Struck Innovative Systeme GmbH </a:t>
              </a:r>
              <a:endParaRPr lang="en-US" altLang="zh-CN" sz="1200" dirty="0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26238" y="364363"/>
            <a:ext cx="63284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600" spc="-5" dirty="0">
                <a:latin typeface="Arial" panose="020B0604020202020204"/>
                <a:cs typeface="Arial" panose="020B0604020202020204"/>
              </a:rPr>
              <a:t>FPGA</a:t>
            </a:r>
            <a:r>
              <a:rPr sz="3600" spc="5" dirty="0">
                <a:latin typeface="Arial" panose="020B0604020202020204"/>
                <a:cs typeface="Arial" panose="020B0604020202020204"/>
              </a:rPr>
              <a:t> </a:t>
            </a:r>
            <a:r>
              <a:rPr sz="3600" spc="-5" dirty="0">
                <a:latin typeface="Arial" panose="020B0604020202020204"/>
                <a:cs typeface="Arial" panose="020B0604020202020204"/>
              </a:rPr>
              <a:t>Resources/Performance</a:t>
            </a:r>
            <a:endParaRPr sz="3600">
              <a:latin typeface="Arial" panose="020B0604020202020204"/>
              <a:cs typeface="Arial" panose="020B0604020202020204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841501" y="1390650"/>
          <a:ext cx="8569959" cy="45164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64460"/>
                <a:gridCol w="3048635"/>
                <a:gridCol w="2856864"/>
              </a:tblGrid>
              <a:tr h="64012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Arial" panose="020B0604020202020204"/>
                          <a:cs typeface="Arial" panose="020B0604020202020204"/>
                        </a:rPr>
                        <a:t>Used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Arial" panose="020B0604020202020204"/>
                          <a:cs typeface="Arial" panose="020B0604020202020204"/>
                        </a:rPr>
                        <a:t> FPGA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2C2C89"/>
                    </a:solidFill>
                  </a:tcPr>
                </a:tc>
                <a:tc>
                  <a:txBody>
                    <a:bodyPr/>
                    <a:lstStyle/>
                    <a:p>
                      <a:pPr marL="90805" marR="23495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b="1" spc="-20" dirty="0">
                          <a:solidFill>
                            <a:srgbClr val="FFFFFF"/>
                          </a:solidFill>
                          <a:latin typeface="Arial" panose="020B0604020202020204"/>
                          <a:cs typeface="Arial" panose="020B0604020202020204"/>
                        </a:rPr>
                        <a:t>XC6VLX130T-2FFG1156C 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Arial" panose="020B0604020202020204"/>
                          <a:cs typeface="Arial" panose="020B0604020202020204"/>
                        </a:rPr>
                        <a:t>(SIS8300-L2)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2C2C89"/>
                    </a:solidFill>
                  </a:tcPr>
                </a:tc>
                <a:tc>
                  <a:txBody>
                    <a:bodyPr/>
                    <a:lstStyle/>
                    <a:p>
                      <a:pPr marL="90805" marR="29337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b="1" spc="-25" dirty="0">
                          <a:solidFill>
                            <a:srgbClr val="FFFFFF"/>
                          </a:solidFill>
                          <a:latin typeface="Arial" panose="020B0604020202020204"/>
                          <a:cs typeface="Arial" panose="020B0604020202020204"/>
                        </a:rPr>
                        <a:t>XCKU040-1FFVA1156C 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Arial" panose="020B0604020202020204"/>
                          <a:cs typeface="Arial" panose="020B0604020202020204"/>
                        </a:rPr>
                        <a:t>(SIS8300-KU)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2C2C89"/>
                    </a:solidFill>
                  </a:tcPr>
                </a:tc>
              </a:tr>
              <a:tr h="370866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spc="-10" dirty="0">
                          <a:latin typeface="Arial" panose="020B0604020202020204"/>
                          <a:cs typeface="Arial" panose="020B0604020202020204"/>
                        </a:rPr>
                        <a:t>System Logic</a:t>
                      </a:r>
                      <a:r>
                        <a:rPr sz="1800" spc="35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800" spc="-5" dirty="0">
                          <a:latin typeface="Arial" panose="020B0604020202020204"/>
                          <a:cs typeface="Arial" panose="020B0604020202020204"/>
                        </a:rPr>
                        <a:t>Cells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A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spc="-10" dirty="0">
                          <a:latin typeface="Arial" panose="020B0604020202020204"/>
                          <a:cs typeface="Arial" panose="020B0604020202020204"/>
                        </a:rPr>
                        <a:t>128</a:t>
                      </a:r>
                      <a:r>
                        <a:rPr sz="1800" spc="5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800" dirty="0">
                          <a:latin typeface="Arial" panose="020B0604020202020204"/>
                          <a:cs typeface="Arial" panose="020B0604020202020204"/>
                        </a:rPr>
                        <a:t>K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A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spc="-10" dirty="0">
                          <a:latin typeface="Arial" panose="020B0604020202020204"/>
                          <a:cs typeface="Arial" panose="020B0604020202020204"/>
                        </a:rPr>
                        <a:t>500</a:t>
                      </a:r>
                      <a:r>
                        <a:rPr sz="1800" spc="5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800" dirty="0">
                          <a:latin typeface="Arial" panose="020B0604020202020204"/>
                          <a:cs typeface="Arial" panose="020B0604020202020204"/>
                        </a:rPr>
                        <a:t>K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A"/>
                    </a:solidFill>
                  </a:tcPr>
                </a:tc>
              </a:tr>
              <a:tr h="37086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spc="-5" dirty="0">
                          <a:latin typeface="Arial" panose="020B0604020202020204"/>
                          <a:cs typeface="Arial" panose="020B0604020202020204"/>
                        </a:rPr>
                        <a:t>CLB</a:t>
                      </a:r>
                      <a:r>
                        <a:rPr sz="1800" spc="-15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800" spc="-5" dirty="0">
                          <a:latin typeface="Arial" panose="020B0604020202020204"/>
                          <a:cs typeface="Arial" panose="020B0604020202020204"/>
                        </a:rPr>
                        <a:t>LUTS/Flip-Flops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spc="-10" dirty="0">
                          <a:latin typeface="Arial" panose="020B0604020202020204"/>
                          <a:cs typeface="Arial" panose="020B0604020202020204"/>
                        </a:rPr>
                        <a:t>80/160</a:t>
                      </a:r>
                      <a:r>
                        <a:rPr sz="1800" spc="5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800" dirty="0">
                          <a:latin typeface="Arial" panose="020B0604020202020204"/>
                          <a:cs typeface="Arial" panose="020B0604020202020204"/>
                        </a:rPr>
                        <a:t>K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spc="-10" dirty="0">
                          <a:latin typeface="Arial" panose="020B0604020202020204"/>
                          <a:cs typeface="Arial" panose="020B0604020202020204"/>
                        </a:rPr>
                        <a:t>242/484</a:t>
                      </a:r>
                      <a:r>
                        <a:rPr sz="1800" spc="5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800" dirty="0">
                          <a:latin typeface="Arial" panose="020B0604020202020204"/>
                          <a:cs typeface="Arial" panose="020B0604020202020204"/>
                        </a:rPr>
                        <a:t>K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</a:tr>
              <a:tr h="640125">
                <a:tc>
                  <a:txBody>
                    <a:bodyPr/>
                    <a:lstStyle/>
                    <a:p>
                      <a:pPr marL="90805" marR="54927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spc="-5" dirty="0">
                          <a:latin typeface="Arial" panose="020B0604020202020204"/>
                          <a:cs typeface="Arial" panose="020B0604020202020204"/>
                        </a:rPr>
                        <a:t>Block RAM/FIFO  </a:t>
                      </a:r>
                      <a:r>
                        <a:rPr sz="1800" spc="-10" dirty="0">
                          <a:latin typeface="Arial" panose="020B0604020202020204"/>
                          <a:cs typeface="Arial" panose="020B0604020202020204"/>
                        </a:rPr>
                        <a:t>w/ECC </a:t>
                      </a:r>
                      <a:r>
                        <a:rPr sz="1800" spc="-5" dirty="0">
                          <a:latin typeface="Arial" panose="020B0604020202020204"/>
                          <a:cs typeface="Arial" panose="020B0604020202020204"/>
                        </a:rPr>
                        <a:t>(36Kb</a:t>
                      </a:r>
                      <a:r>
                        <a:rPr sz="1800" spc="-35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800" spc="-10" dirty="0">
                          <a:latin typeface="Arial" panose="020B0604020202020204"/>
                          <a:cs typeface="Arial" panose="020B0604020202020204"/>
                        </a:rPr>
                        <a:t>each)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A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spc="-10" dirty="0">
                          <a:latin typeface="Arial" panose="020B0604020202020204"/>
                          <a:cs typeface="Arial" panose="020B0604020202020204"/>
                        </a:rPr>
                        <a:t>264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A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spc="-10" dirty="0">
                          <a:latin typeface="Arial" panose="020B0604020202020204"/>
                          <a:cs typeface="Arial" panose="020B0604020202020204"/>
                        </a:rPr>
                        <a:t>600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A"/>
                    </a:solidFill>
                  </a:tcPr>
                </a:tc>
              </a:tr>
              <a:tr h="640124">
                <a:tc>
                  <a:txBody>
                    <a:bodyPr/>
                    <a:lstStyle/>
                    <a:p>
                      <a:pPr marL="90170" marR="85026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spc="-5" dirty="0">
                          <a:latin typeface="Arial" panose="020B0604020202020204"/>
                          <a:cs typeface="Arial" panose="020B0604020202020204"/>
                        </a:rPr>
                        <a:t>Block</a:t>
                      </a:r>
                      <a:r>
                        <a:rPr sz="1800" spc="-55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800" spc="-5" dirty="0">
                          <a:latin typeface="Arial" panose="020B0604020202020204"/>
                          <a:cs typeface="Arial" panose="020B0604020202020204"/>
                        </a:rPr>
                        <a:t>RAM/FIFO  (18Kb </a:t>
                      </a:r>
                      <a:r>
                        <a:rPr sz="1800" spc="-10" dirty="0">
                          <a:latin typeface="Arial" panose="020B0604020202020204"/>
                          <a:cs typeface="Arial" panose="020B0604020202020204"/>
                        </a:rPr>
                        <a:t>each)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spc="-10" dirty="0">
                          <a:latin typeface="Arial" panose="020B0604020202020204"/>
                          <a:cs typeface="Arial" panose="020B0604020202020204"/>
                        </a:rPr>
                        <a:t>528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spc="-10" dirty="0">
                          <a:latin typeface="Arial" panose="020B0604020202020204"/>
                          <a:cs typeface="Arial" panose="020B0604020202020204"/>
                        </a:rPr>
                        <a:t>1200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</a:tr>
              <a:tr h="370866"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spc="-45" dirty="0">
                          <a:latin typeface="Arial" panose="020B0604020202020204"/>
                          <a:cs typeface="Arial" panose="020B0604020202020204"/>
                        </a:rPr>
                        <a:t>Total </a:t>
                      </a:r>
                      <a:r>
                        <a:rPr sz="1800" spc="-5" dirty="0">
                          <a:latin typeface="Arial" panose="020B0604020202020204"/>
                          <a:cs typeface="Arial" panose="020B0604020202020204"/>
                        </a:rPr>
                        <a:t>Block RAM</a:t>
                      </a:r>
                      <a:r>
                        <a:rPr sz="1800" spc="30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800" spc="-5" dirty="0">
                          <a:latin typeface="Arial" panose="020B0604020202020204"/>
                          <a:cs typeface="Arial" panose="020B0604020202020204"/>
                        </a:rPr>
                        <a:t>(Mb)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A"/>
                    </a:solidFill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spc="-5" dirty="0">
                          <a:latin typeface="Arial" panose="020B0604020202020204"/>
                          <a:cs typeface="Arial" panose="020B0604020202020204"/>
                        </a:rPr>
                        <a:t>9.5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A"/>
                    </a:solidFill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spc="-5" dirty="0">
                          <a:latin typeface="Arial" panose="020B0604020202020204"/>
                          <a:cs typeface="Arial" panose="020B0604020202020204"/>
                        </a:rPr>
                        <a:t>21.1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A"/>
                    </a:solidFill>
                  </a:tcPr>
                </a:tc>
              </a:tr>
              <a:tr h="370865"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spc="-5" dirty="0">
                          <a:latin typeface="Arial" panose="020B0604020202020204"/>
                          <a:cs typeface="Arial" panose="020B0604020202020204"/>
                        </a:rPr>
                        <a:t>DSP</a:t>
                      </a:r>
                      <a:r>
                        <a:rPr sz="1800" spc="-40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800" spc="-5" dirty="0">
                          <a:latin typeface="Arial" panose="020B0604020202020204"/>
                          <a:cs typeface="Arial" panose="020B0604020202020204"/>
                        </a:rPr>
                        <a:t>Slices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spc="-10" dirty="0">
                          <a:latin typeface="Arial" panose="020B0604020202020204"/>
                          <a:cs typeface="Arial" panose="020B0604020202020204"/>
                        </a:rPr>
                        <a:t>480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spc="-10" dirty="0">
                          <a:latin typeface="Arial" panose="020B0604020202020204"/>
                          <a:cs typeface="Arial" panose="020B0604020202020204"/>
                        </a:rPr>
                        <a:t>1920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</a:tr>
              <a:tr h="370866"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5" dirty="0">
                          <a:latin typeface="Arial" panose="020B0604020202020204"/>
                          <a:cs typeface="Arial" panose="020B0604020202020204"/>
                        </a:rPr>
                        <a:t>GTH</a:t>
                      </a:r>
                      <a:r>
                        <a:rPr sz="1800" spc="-30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800" spc="-10" dirty="0">
                          <a:latin typeface="Arial" panose="020B0604020202020204"/>
                          <a:cs typeface="Arial" panose="020B0604020202020204"/>
                        </a:rPr>
                        <a:t>speed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A"/>
                    </a:solidFill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5" dirty="0">
                          <a:latin typeface="Arial" panose="020B0604020202020204"/>
                          <a:cs typeface="Arial" panose="020B0604020202020204"/>
                        </a:rPr>
                        <a:t>6.6</a:t>
                      </a:r>
                      <a:r>
                        <a:rPr sz="1800" spc="-10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800" spc="-5" dirty="0">
                          <a:latin typeface="Arial" panose="020B0604020202020204"/>
                          <a:cs typeface="Arial" panose="020B0604020202020204"/>
                        </a:rPr>
                        <a:t>Gb/s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A"/>
                    </a:solidFill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5" dirty="0">
                          <a:latin typeface="Arial" panose="020B0604020202020204"/>
                          <a:cs typeface="Arial" panose="020B0604020202020204"/>
                        </a:rPr>
                        <a:t>16.3</a:t>
                      </a:r>
                      <a:r>
                        <a:rPr sz="1800" spc="-10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800" spc="-5" dirty="0">
                          <a:latin typeface="Arial" panose="020B0604020202020204"/>
                          <a:cs typeface="Arial" panose="020B0604020202020204"/>
                        </a:rPr>
                        <a:t>Gb/s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A"/>
                    </a:solidFill>
                  </a:tcPr>
                </a:tc>
              </a:tr>
              <a:tr h="370865"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5" dirty="0">
                          <a:latin typeface="Arial" panose="020B0604020202020204"/>
                          <a:cs typeface="Arial" panose="020B0604020202020204"/>
                        </a:rPr>
                        <a:t>PCIe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10" dirty="0">
                          <a:latin typeface="Arial" panose="020B0604020202020204"/>
                          <a:cs typeface="Arial" panose="020B0604020202020204"/>
                        </a:rPr>
                        <a:t>Gen2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10" dirty="0">
                          <a:latin typeface="Arial" panose="020B0604020202020204"/>
                          <a:cs typeface="Arial" panose="020B0604020202020204"/>
                        </a:rPr>
                        <a:t>Gen3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8EC"/>
                    </a:solidFill>
                  </a:tcPr>
                </a:tc>
              </a:tr>
              <a:tr h="370866"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5" dirty="0">
                          <a:latin typeface="Arial" panose="020B0604020202020204"/>
                          <a:cs typeface="Arial" panose="020B0604020202020204"/>
                        </a:rPr>
                        <a:t>Memory </a:t>
                      </a:r>
                      <a:r>
                        <a:rPr sz="1800" spc="-10" dirty="0">
                          <a:latin typeface="Arial" panose="020B0604020202020204"/>
                          <a:cs typeface="Arial" panose="020B0604020202020204"/>
                        </a:rPr>
                        <a:t>Controller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A"/>
                    </a:solidFill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5" dirty="0">
                          <a:latin typeface="Arial" panose="020B0604020202020204"/>
                          <a:cs typeface="Arial" panose="020B0604020202020204"/>
                        </a:rPr>
                        <a:t>DDR3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A"/>
                    </a:solidFill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5" dirty="0">
                          <a:latin typeface="Arial" panose="020B0604020202020204"/>
                          <a:cs typeface="Arial" panose="020B0604020202020204"/>
                        </a:rPr>
                        <a:t>DDR4</a:t>
                      </a:r>
                      <a:endParaRPr sz="1800" dirty="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CDDA"/>
                    </a:solidFill>
                  </a:tcPr>
                </a:tc>
              </a:tr>
            </a:tbl>
          </a:graphicData>
        </a:graphic>
      </p:graphicFrame>
      <p:grpSp>
        <p:nvGrpSpPr>
          <p:cNvPr id="6" name="组合 5"/>
          <p:cNvGrpSpPr/>
          <p:nvPr/>
        </p:nvGrpSpPr>
        <p:grpSpPr>
          <a:xfrm>
            <a:off x="838200" y="6484620"/>
            <a:ext cx="10958337" cy="276999"/>
            <a:chOff x="838200" y="6484620"/>
            <a:chExt cx="10958337" cy="276999"/>
          </a:xfrm>
        </p:grpSpPr>
        <p:sp>
          <p:nvSpPr>
            <p:cNvPr id="7" name="Footer Placeholder 4"/>
            <p:cNvSpPr/>
            <p:nvPr/>
          </p:nvSpPr>
          <p:spPr>
            <a:xfrm>
              <a:off x="838200" y="6484620"/>
              <a:ext cx="6453505" cy="275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en-US" altLang="zh-CN" sz="1200" dirty="0">
                  <a:sym typeface="+mn-ea"/>
                </a:rPr>
                <a:t>The 2025 MTCA/ATCA for Large Scientific Facility Control Workshop, CQU Chongqing, 17.09.2025</a:t>
              </a:r>
              <a:endParaRPr lang="en-US" altLang="zh-CN" sz="1200" dirty="0">
                <a:sym typeface="+mn-ea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8359634" y="6484620"/>
              <a:ext cx="343690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buClrTx/>
                <a:buSzTx/>
                <a:buFontTx/>
              </a:pPr>
              <a:r>
                <a:rPr lang="en-US" altLang="zh-CN" sz="1200" dirty="0"/>
                <a:t>© 2025 Copyright </a:t>
              </a:r>
              <a:r>
                <a:rPr lang="en-US" altLang="zh-CN" sz="1200" dirty="0">
                  <a:sym typeface="+mn-ea"/>
                </a:rPr>
                <a:t>Struck Innovative Systeme GmbH </a:t>
              </a:r>
              <a:endParaRPr lang="en-US" altLang="zh-CN" sz="1200" dirty="0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97981" y="133351"/>
            <a:ext cx="11644037" cy="13670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4400" spc="-5" dirty="0">
                <a:latin typeface="Arial" panose="020B0604020202020204"/>
                <a:cs typeface="Arial" panose="020B0604020202020204"/>
              </a:rPr>
              <a:t>SIS8300-KU</a:t>
            </a:r>
            <a:endParaRPr sz="4400">
              <a:latin typeface="Arial" panose="020B0604020202020204"/>
              <a:cs typeface="Arial" panose="020B0604020202020204"/>
            </a:endParaRPr>
          </a:p>
          <a:p>
            <a:pPr algn="ctr">
              <a:spcBef>
                <a:spcPts val="5"/>
              </a:spcBef>
            </a:pPr>
            <a:r>
              <a:rPr sz="4400" dirty="0">
                <a:latin typeface="Arial" panose="020B0604020202020204"/>
                <a:cs typeface="Arial" panose="020B0604020202020204"/>
              </a:rPr>
              <a:t>AXI Based VIVADO</a:t>
            </a:r>
            <a:r>
              <a:rPr sz="4400" spc="-65" dirty="0">
                <a:latin typeface="Arial" panose="020B0604020202020204"/>
                <a:cs typeface="Arial" panose="020B0604020202020204"/>
              </a:rPr>
              <a:t> </a:t>
            </a:r>
            <a:r>
              <a:rPr sz="4400" spc="-5" dirty="0">
                <a:latin typeface="Arial" panose="020B0604020202020204"/>
                <a:cs typeface="Arial" panose="020B0604020202020204"/>
              </a:rPr>
              <a:t>Project</a:t>
            </a:r>
            <a:endParaRPr sz="4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53565" y="2128331"/>
            <a:ext cx="7683500" cy="35067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spcBef>
                <a:spcPts val="10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Arial" panose="020B0604020202020204"/>
                <a:cs typeface="Arial" panose="020B0604020202020204"/>
              </a:rPr>
              <a:t>Cooperation </a:t>
            </a:r>
            <a:r>
              <a:rPr sz="3200" spc="-10" dirty="0">
                <a:latin typeface="Arial" panose="020B0604020202020204"/>
                <a:cs typeface="Arial" panose="020B0604020202020204"/>
              </a:rPr>
              <a:t>Lund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 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University/ESS/Struck</a:t>
            </a:r>
            <a:endParaRPr sz="3200">
              <a:latin typeface="Arial" panose="020B0604020202020204"/>
              <a:cs typeface="Arial" panose="020B0604020202020204"/>
            </a:endParaRPr>
          </a:p>
          <a:p>
            <a:pPr>
              <a:spcBef>
                <a:spcPts val="40"/>
              </a:spcBef>
              <a:buFont typeface="Arial" panose="020B0604020202020204"/>
              <a:buChar char="•"/>
            </a:pPr>
            <a:endParaRPr sz="3300">
              <a:latin typeface="Times New Roman" panose="02020603050405020304"/>
              <a:cs typeface="Times New Roman" panose="02020603050405020304"/>
            </a:endParaRPr>
          </a:p>
          <a:p>
            <a:pPr marL="355600" indent="-342900">
              <a:spcBef>
                <a:spcPts val="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Arial" panose="020B0604020202020204"/>
                <a:cs typeface="Arial" panose="020B0604020202020204"/>
              </a:rPr>
              <a:t>To </a:t>
            </a:r>
            <a:r>
              <a:rPr sz="3200" spc="-10" dirty="0">
                <a:latin typeface="Arial" panose="020B0604020202020204"/>
                <a:cs typeface="Arial" panose="020B0604020202020204"/>
              </a:rPr>
              <a:t>Meet </a:t>
            </a:r>
            <a:r>
              <a:rPr sz="3200" dirty="0">
                <a:latin typeface="Arial" panose="020B0604020202020204"/>
                <a:cs typeface="Arial" panose="020B0604020202020204"/>
              </a:rPr>
              <a:t>ESS/ERIC 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Firmware</a:t>
            </a:r>
            <a:r>
              <a:rPr sz="3200" spc="-55" dirty="0">
                <a:latin typeface="Arial" panose="020B0604020202020204"/>
                <a:cs typeface="Arial" panose="020B0604020202020204"/>
              </a:rPr>
              <a:t> 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Specs</a:t>
            </a:r>
            <a:endParaRPr sz="3200">
              <a:latin typeface="Arial" panose="020B0604020202020204"/>
              <a:cs typeface="Arial" panose="020B0604020202020204"/>
            </a:endParaRPr>
          </a:p>
          <a:p>
            <a:pPr>
              <a:spcBef>
                <a:spcPts val="40"/>
              </a:spcBef>
              <a:buFont typeface="Arial" panose="020B0604020202020204"/>
              <a:buChar char="•"/>
            </a:pPr>
            <a:endParaRPr sz="3300">
              <a:latin typeface="Times New Roman" panose="02020603050405020304"/>
              <a:cs typeface="Times New Roman" panose="02020603050405020304"/>
            </a:endParaRPr>
          </a:p>
          <a:p>
            <a:pPr marL="355600" indent="-342900">
              <a:spcBef>
                <a:spcPts val="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dirty="0">
                <a:latin typeface="Arial" panose="020B0604020202020204"/>
                <a:cs typeface="Arial" panose="020B0604020202020204"/>
              </a:rPr>
              <a:t>ESS 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Version </a:t>
            </a:r>
            <a:r>
              <a:rPr sz="3200" dirty="0">
                <a:latin typeface="Arial" panose="020B0604020202020204"/>
                <a:cs typeface="Arial" panose="020B0604020202020204"/>
              </a:rPr>
              <a:t>→ COSYLAB</a:t>
            </a:r>
            <a:r>
              <a:rPr sz="3200" spc="-55" dirty="0">
                <a:latin typeface="Arial" panose="020B0604020202020204"/>
                <a:cs typeface="Arial" panose="020B0604020202020204"/>
              </a:rPr>
              <a:t> </a:t>
            </a:r>
            <a:r>
              <a:rPr sz="3200" dirty="0">
                <a:latin typeface="Arial" panose="020B0604020202020204"/>
                <a:cs typeface="Arial" panose="020B0604020202020204"/>
              </a:rPr>
              <a:t>EPICS</a:t>
            </a:r>
            <a:endParaRPr sz="3200">
              <a:latin typeface="Arial" panose="020B0604020202020204"/>
              <a:cs typeface="Arial" panose="020B0604020202020204"/>
            </a:endParaRPr>
          </a:p>
          <a:p>
            <a:pPr>
              <a:spcBef>
                <a:spcPts val="45"/>
              </a:spcBef>
              <a:buFont typeface="Arial" panose="020B0604020202020204"/>
              <a:buChar char="•"/>
            </a:pPr>
            <a:endParaRPr sz="3300">
              <a:latin typeface="Times New Roman" panose="02020603050405020304"/>
              <a:cs typeface="Times New Roman" panose="02020603050405020304"/>
            </a:endParaRPr>
          </a:p>
          <a:p>
            <a:pPr marL="355600" indent="-342900"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Arial" panose="020B0604020202020204"/>
                <a:cs typeface="Arial" panose="020B0604020202020204"/>
              </a:rPr>
              <a:t>Struck Version available to all</a:t>
            </a:r>
            <a:r>
              <a:rPr sz="3200" spc="-35" dirty="0">
                <a:latin typeface="Arial" panose="020B0604020202020204"/>
                <a:cs typeface="Arial" panose="020B0604020202020204"/>
              </a:rPr>
              <a:t> 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users</a:t>
            </a:r>
            <a:endParaRPr sz="32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838200" y="6484620"/>
            <a:ext cx="10958337" cy="276999"/>
            <a:chOff x="838200" y="6484620"/>
            <a:chExt cx="10958337" cy="276999"/>
          </a:xfrm>
        </p:grpSpPr>
        <p:sp>
          <p:nvSpPr>
            <p:cNvPr id="8" name="Footer Placeholder 4"/>
            <p:cNvSpPr/>
            <p:nvPr/>
          </p:nvSpPr>
          <p:spPr>
            <a:xfrm>
              <a:off x="838200" y="6484620"/>
              <a:ext cx="6453505" cy="275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en-US" altLang="zh-CN" sz="1200" dirty="0">
                  <a:sym typeface="+mn-ea"/>
                </a:rPr>
                <a:t>The 2025 MTCA/ATCA for Large Scientific Facility Control Workshop, CQU Chongqing, 17.09.2025</a:t>
              </a:r>
              <a:endParaRPr lang="en-US" altLang="zh-CN" sz="1200" dirty="0">
                <a:sym typeface="+mn-ea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8359634" y="6484620"/>
              <a:ext cx="343690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buClrTx/>
                <a:buSzTx/>
                <a:buFontTx/>
              </a:pPr>
              <a:r>
                <a:rPr lang="en-US" altLang="zh-CN" sz="1200" dirty="0"/>
                <a:t>© 2025 Copyright </a:t>
              </a:r>
              <a:r>
                <a:rPr lang="en-US" altLang="zh-CN" sz="1200" dirty="0">
                  <a:sym typeface="+mn-ea"/>
                </a:rPr>
                <a:t>Struck Innovative Systeme GmbH </a:t>
              </a:r>
              <a:endParaRPr lang="en-US" altLang="zh-CN" sz="1200" dirty="0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picture 10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590673" y="1676400"/>
            <a:ext cx="7528559" cy="4148327"/>
          </a:xfrm>
          <a:prstGeom prst="rect">
            <a:avLst/>
          </a:prstGeom>
        </p:spPr>
      </p:pic>
      <p:sp>
        <p:nvSpPr>
          <p:cNvPr id="102" name="textbox 102"/>
          <p:cNvSpPr/>
          <p:nvPr/>
        </p:nvSpPr>
        <p:spPr>
          <a:xfrm>
            <a:off x="2472803" y="634634"/>
            <a:ext cx="7267575" cy="5645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4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System</a:t>
            </a:r>
            <a:r>
              <a:rPr sz="4300" kern="0" spc="4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4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Integration</a:t>
            </a:r>
            <a:r>
              <a:rPr sz="4300" kern="0" spc="3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4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Exa</a:t>
            </a:r>
            <a:r>
              <a:rPr sz="4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mples</a:t>
            </a:r>
            <a:endParaRPr sz="4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838200" y="6484620"/>
            <a:ext cx="10958337" cy="276999"/>
            <a:chOff x="838200" y="6484620"/>
            <a:chExt cx="10958337" cy="276999"/>
          </a:xfrm>
        </p:grpSpPr>
        <p:sp>
          <p:nvSpPr>
            <p:cNvPr id="7" name="Footer Placeholder 4"/>
            <p:cNvSpPr/>
            <p:nvPr/>
          </p:nvSpPr>
          <p:spPr>
            <a:xfrm>
              <a:off x="838200" y="6484620"/>
              <a:ext cx="6453505" cy="275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en-US" altLang="zh-CN" sz="1200" dirty="0">
                  <a:sym typeface="+mn-ea"/>
                </a:rPr>
                <a:t>The 2025 MTCA/ATCA for Large Scientific Facility Control Workshop, CQU Chongqing, 17.09.2025</a:t>
              </a:r>
              <a:endParaRPr lang="en-US" altLang="zh-CN" sz="1200" dirty="0">
                <a:sym typeface="+mn-ea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8359634" y="6484620"/>
              <a:ext cx="343690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buClrTx/>
                <a:buSzTx/>
                <a:buFontTx/>
              </a:pPr>
              <a:r>
                <a:rPr lang="en-US" altLang="zh-CN" sz="1200" dirty="0"/>
                <a:t>© 2025 Copyright </a:t>
              </a:r>
              <a:r>
                <a:rPr lang="en-US" altLang="zh-CN" sz="1200" dirty="0">
                  <a:sym typeface="+mn-ea"/>
                </a:rPr>
                <a:t>Struck Innovative Systeme GmbH </a:t>
              </a:r>
              <a:endParaRPr lang="en-US" altLang="zh-CN" sz="1200" dirty="0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21467" y="1"/>
            <a:ext cx="6149066" cy="6300971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pSp>
        <p:nvGrpSpPr>
          <p:cNvPr id="5" name="组合 4"/>
          <p:cNvGrpSpPr/>
          <p:nvPr/>
        </p:nvGrpSpPr>
        <p:grpSpPr>
          <a:xfrm>
            <a:off x="838200" y="6484620"/>
            <a:ext cx="10958337" cy="276999"/>
            <a:chOff x="838200" y="6484620"/>
            <a:chExt cx="10958337" cy="276999"/>
          </a:xfrm>
        </p:grpSpPr>
        <p:sp>
          <p:nvSpPr>
            <p:cNvPr id="6" name="Footer Placeholder 4"/>
            <p:cNvSpPr/>
            <p:nvPr/>
          </p:nvSpPr>
          <p:spPr>
            <a:xfrm>
              <a:off x="838200" y="6484620"/>
              <a:ext cx="6453505" cy="275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en-US" altLang="zh-CN" sz="1200" dirty="0">
                  <a:sym typeface="+mn-ea"/>
                </a:rPr>
                <a:t>The 2025 MTCA/ATCA for Large Scientific Facility Control Workshop, CQU Chongqing, 17.09.2025</a:t>
              </a:r>
              <a:endParaRPr lang="en-US" altLang="zh-CN" sz="1200" dirty="0">
                <a:sym typeface="+mn-ea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8359634" y="6484620"/>
              <a:ext cx="343690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buClrTx/>
                <a:buSzTx/>
                <a:buFontTx/>
              </a:pPr>
              <a:r>
                <a:rPr lang="en-US" altLang="zh-CN" sz="1200" dirty="0"/>
                <a:t>© 2025 Copyright </a:t>
              </a:r>
              <a:r>
                <a:rPr lang="en-US" altLang="zh-CN" sz="1200" dirty="0">
                  <a:sym typeface="+mn-ea"/>
                </a:rPr>
                <a:t>Struck Innovative Systeme GmbH </a:t>
              </a:r>
              <a:endParaRPr lang="en-US" altLang="zh-CN" sz="1200" dirty="0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29486" y="1"/>
            <a:ext cx="8733028" cy="9925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3840"/>
              </a:lnSpc>
              <a:spcBef>
                <a:spcPts val="100"/>
              </a:spcBef>
            </a:pPr>
            <a:r>
              <a:rPr spc="-5" dirty="0">
                <a:latin typeface="Arial" panose="020B0604020202020204"/>
                <a:cs typeface="Arial" panose="020B0604020202020204"/>
              </a:rPr>
              <a:t>SIS8300-x </a:t>
            </a:r>
            <a:r>
              <a:rPr dirty="0">
                <a:latin typeface="Arial" panose="020B0604020202020204"/>
                <a:cs typeface="Arial" panose="020B0604020202020204"/>
              </a:rPr>
              <a:t>ROOT</a:t>
            </a:r>
            <a:r>
              <a:rPr spc="-55" dirty="0">
                <a:latin typeface="Arial" panose="020B0604020202020204"/>
                <a:cs typeface="Arial" panose="020B0604020202020204"/>
              </a:rPr>
              <a:t> </a:t>
            </a:r>
            <a:r>
              <a:rPr dirty="0">
                <a:latin typeface="Arial" panose="020B0604020202020204"/>
                <a:cs typeface="Arial" panose="020B0604020202020204"/>
              </a:rPr>
              <a:t>GUI</a:t>
            </a:r>
            <a:endParaRPr dirty="0">
              <a:latin typeface="Arial" panose="020B0604020202020204"/>
              <a:cs typeface="Arial" panose="020B0604020202020204"/>
            </a:endParaRPr>
          </a:p>
          <a:p>
            <a:pPr algn="ctr">
              <a:lnSpc>
                <a:spcPct val="100000"/>
              </a:lnSpc>
            </a:pPr>
            <a:r>
              <a:rPr spc="-5" dirty="0">
                <a:latin typeface="Arial" panose="020B0604020202020204"/>
                <a:cs typeface="Arial" panose="020B0604020202020204"/>
              </a:rPr>
              <a:t>SIS8300-KU 8AC2DC with SIS8900</a:t>
            </a:r>
            <a:r>
              <a:rPr spc="-75" dirty="0">
                <a:latin typeface="Arial" panose="020B0604020202020204"/>
                <a:cs typeface="Arial" panose="020B0604020202020204"/>
              </a:rPr>
              <a:t> </a:t>
            </a:r>
            <a:r>
              <a:rPr dirty="0">
                <a:latin typeface="Arial" panose="020B0604020202020204"/>
                <a:cs typeface="Arial" panose="020B0604020202020204"/>
              </a:rPr>
              <a:t>RTM</a:t>
            </a:r>
            <a:endParaRPr dirty="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181856" y="990601"/>
            <a:ext cx="5946647" cy="512673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062853" y="2209801"/>
            <a:ext cx="2087879" cy="41650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681722" y="5590794"/>
            <a:ext cx="360045" cy="142240"/>
          </a:xfrm>
          <a:custGeom>
            <a:avLst/>
            <a:gdLst/>
            <a:ahLst/>
            <a:cxnLst/>
            <a:rect l="l" t="t" r="r" b="b"/>
            <a:pathLst>
              <a:path w="360045" h="142239">
                <a:moveTo>
                  <a:pt x="0" y="70865"/>
                </a:moveTo>
                <a:lnTo>
                  <a:pt x="14132" y="43280"/>
                </a:lnTo>
                <a:lnTo>
                  <a:pt x="52673" y="20754"/>
                </a:lnTo>
                <a:lnTo>
                  <a:pt x="109835" y="5568"/>
                </a:lnTo>
                <a:lnTo>
                  <a:pt x="179832" y="0"/>
                </a:lnTo>
                <a:lnTo>
                  <a:pt x="249828" y="5568"/>
                </a:lnTo>
                <a:lnTo>
                  <a:pt x="306990" y="20754"/>
                </a:lnTo>
                <a:lnTo>
                  <a:pt x="345531" y="43280"/>
                </a:lnTo>
                <a:lnTo>
                  <a:pt x="359664" y="70865"/>
                </a:lnTo>
                <a:lnTo>
                  <a:pt x="345531" y="98451"/>
                </a:lnTo>
                <a:lnTo>
                  <a:pt x="306990" y="120977"/>
                </a:lnTo>
                <a:lnTo>
                  <a:pt x="249828" y="136163"/>
                </a:lnTo>
                <a:lnTo>
                  <a:pt x="179832" y="141731"/>
                </a:lnTo>
                <a:lnTo>
                  <a:pt x="109835" y="136163"/>
                </a:lnTo>
                <a:lnTo>
                  <a:pt x="52673" y="120977"/>
                </a:lnTo>
                <a:lnTo>
                  <a:pt x="14132" y="98451"/>
                </a:lnTo>
                <a:lnTo>
                  <a:pt x="0" y="70865"/>
                </a:lnTo>
                <a:close/>
              </a:path>
            </a:pathLst>
          </a:custGeom>
          <a:ln w="25908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7681722" y="4641341"/>
            <a:ext cx="360045" cy="143510"/>
          </a:xfrm>
          <a:custGeom>
            <a:avLst/>
            <a:gdLst/>
            <a:ahLst/>
            <a:cxnLst/>
            <a:rect l="l" t="t" r="r" b="b"/>
            <a:pathLst>
              <a:path w="360045" h="143510">
                <a:moveTo>
                  <a:pt x="0" y="71627"/>
                </a:moveTo>
                <a:lnTo>
                  <a:pt x="14132" y="43746"/>
                </a:lnTo>
                <a:lnTo>
                  <a:pt x="52673" y="20978"/>
                </a:lnTo>
                <a:lnTo>
                  <a:pt x="109835" y="5628"/>
                </a:lnTo>
                <a:lnTo>
                  <a:pt x="179832" y="0"/>
                </a:lnTo>
                <a:lnTo>
                  <a:pt x="249828" y="5628"/>
                </a:lnTo>
                <a:lnTo>
                  <a:pt x="306990" y="20978"/>
                </a:lnTo>
                <a:lnTo>
                  <a:pt x="345531" y="43746"/>
                </a:lnTo>
                <a:lnTo>
                  <a:pt x="359664" y="71627"/>
                </a:lnTo>
                <a:lnTo>
                  <a:pt x="345531" y="99509"/>
                </a:lnTo>
                <a:lnTo>
                  <a:pt x="306990" y="122277"/>
                </a:lnTo>
                <a:lnTo>
                  <a:pt x="249828" y="137627"/>
                </a:lnTo>
                <a:lnTo>
                  <a:pt x="179832" y="143255"/>
                </a:lnTo>
                <a:lnTo>
                  <a:pt x="109835" y="137627"/>
                </a:lnTo>
                <a:lnTo>
                  <a:pt x="52673" y="122277"/>
                </a:lnTo>
                <a:lnTo>
                  <a:pt x="14132" y="99509"/>
                </a:lnTo>
                <a:lnTo>
                  <a:pt x="0" y="71627"/>
                </a:lnTo>
                <a:close/>
              </a:path>
            </a:pathLst>
          </a:custGeom>
          <a:ln w="25908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4267201" y="6172200"/>
            <a:ext cx="30575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solidFill>
                  <a:srgbClr val="C00000"/>
                </a:solidFill>
                <a:latin typeface="Arial" panose="020B0604020202020204"/>
                <a:cs typeface="Arial" panose="020B0604020202020204"/>
              </a:rPr>
              <a:t>RMS for </a:t>
            </a:r>
            <a:r>
              <a:rPr spc="-10" dirty="0">
                <a:solidFill>
                  <a:srgbClr val="C00000"/>
                </a:solidFill>
                <a:latin typeface="Arial" panose="020B0604020202020204"/>
                <a:cs typeface="Arial" panose="020B0604020202020204"/>
              </a:rPr>
              <a:t>open </a:t>
            </a:r>
            <a:r>
              <a:rPr spc="-5" dirty="0">
                <a:solidFill>
                  <a:srgbClr val="C00000"/>
                </a:solidFill>
                <a:latin typeface="Arial" panose="020B0604020202020204"/>
                <a:cs typeface="Arial" panose="020B0604020202020204"/>
              </a:rPr>
              <a:t>AC/DC</a:t>
            </a:r>
            <a:r>
              <a:rPr spc="-125" dirty="0">
                <a:solidFill>
                  <a:srgbClr val="C0000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pc="-10" dirty="0">
                <a:solidFill>
                  <a:srgbClr val="C00000"/>
                </a:solidFill>
                <a:latin typeface="Arial" panose="020B0604020202020204"/>
                <a:cs typeface="Arial" panose="020B0604020202020204"/>
              </a:rPr>
              <a:t>channel</a:t>
            </a:r>
            <a:endParaRPr dirty="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838200" y="6484620"/>
            <a:ext cx="10958337" cy="276999"/>
            <a:chOff x="838200" y="6484620"/>
            <a:chExt cx="10958337" cy="276999"/>
          </a:xfrm>
        </p:grpSpPr>
        <p:sp>
          <p:nvSpPr>
            <p:cNvPr id="11" name="Footer Placeholder 4"/>
            <p:cNvSpPr/>
            <p:nvPr/>
          </p:nvSpPr>
          <p:spPr>
            <a:xfrm>
              <a:off x="838200" y="6484620"/>
              <a:ext cx="6453505" cy="275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en-US" altLang="zh-CN" sz="1200" dirty="0">
                  <a:sym typeface="+mn-ea"/>
                </a:rPr>
                <a:t>The 2025 MTCA/ATCA for Large Scientific Facility Control Workshop, CQU Chongqing, 17.09.2025</a:t>
              </a:r>
              <a:endParaRPr lang="en-US" altLang="zh-CN" sz="1200" dirty="0">
                <a:sym typeface="+mn-ea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8359634" y="6484620"/>
              <a:ext cx="343690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buClrTx/>
                <a:buSzTx/>
                <a:buFontTx/>
              </a:pPr>
              <a:r>
                <a:rPr lang="en-US" altLang="zh-CN" sz="1200" dirty="0"/>
                <a:t>© 2025 Copyright </a:t>
              </a:r>
              <a:r>
                <a:rPr lang="en-US" altLang="zh-CN" sz="1200" dirty="0">
                  <a:sym typeface="+mn-ea"/>
                </a:rPr>
                <a:t>Struck Innovative Systeme GmbH </a:t>
              </a:r>
              <a:endParaRPr lang="en-US" altLang="zh-CN" sz="1200" dirty="0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18048" y="319277"/>
            <a:ext cx="7335520" cy="10013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6305" marR="5080" indent="-904240">
              <a:spcBef>
                <a:spcPts val="100"/>
              </a:spcBef>
            </a:pPr>
            <a:r>
              <a:rPr spc="-5" dirty="0">
                <a:latin typeface="Arial" panose="020B0604020202020204"/>
                <a:cs typeface="Arial" panose="020B0604020202020204"/>
              </a:rPr>
              <a:t>SIS8300-KU Wendelstein X7 Application  40 Channel Streaming</a:t>
            </a:r>
            <a:r>
              <a:rPr spc="-50" dirty="0">
                <a:latin typeface="Arial" panose="020B0604020202020204"/>
                <a:cs typeface="Arial" panose="020B0604020202020204"/>
              </a:rPr>
              <a:t> </a:t>
            </a:r>
            <a:r>
              <a:rPr spc="-5" dirty="0">
                <a:latin typeface="Arial" panose="020B0604020202020204"/>
                <a:cs typeface="Arial" panose="020B0604020202020204"/>
              </a:rPr>
              <a:t>System</a:t>
            </a:r>
            <a:endParaRPr spc="-5" dirty="0">
              <a:latin typeface="Arial" panose="020B0604020202020204"/>
              <a:cs typeface="Arial" panose="020B0604020202020204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970681" y="1761254"/>
          <a:ext cx="2942587" cy="176531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1325"/>
                <a:gridCol w="441325"/>
                <a:gridCol w="294640"/>
                <a:gridCol w="294004"/>
                <a:gridCol w="294005"/>
                <a:gridCol w="294639"/>
                <a:gridCol w="294639"/>
                <a:gridCol w="294005"/>
                <a:gridCol w="294005"/>
              </a:tblGrid>
              <a:tr h="88265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9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278765">
                        <a:lnSpc>
                          <a:spcPct val="100000"/>
                        </a:lnSpc>
                      </a:pPr>
                      <a:r>
                        <a:rPr sz="950" spc="20" dirty="0">
                          <a:latin typeface="Calibri" panose="020F0502020204030204"/>
                          <a:cs typeface="Calibri" panose="020F0502020204030204"/>
                        </a:rPr>
                        <a:t>empty</a:t>
                      </a:r>
                      <a:endParaRPr sz="95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5715" marB="0" vert="vert27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DDE1C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9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278765">
                        <a:lnSpc>
                          <a:spcPct val="100000"/>
                        </a:lnSpc>
                      </a:pPr>
                      <a:r>
                        <a:rPr sz="950" spc="20" dirty="0">
                          <a:latin typeface="Calibri" panose="020F0502020204030204"/>
                          <a:cs typeface="Calibri" panose="020F0502020204030204"/>
                        </a:rPr>
                        <a:t>empty</a:t>
                      </a:r>
                      <a:endParaRPr sz="95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5715" marB="0" vert="vert27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DDE1CD"/>
                    </a:solidFill>
                  </a:tcPr>
                </a:tc>
                <a:tc>
                  <a:txBody>
                    <a:bodyPr/>
                    <a:lstStyle/>
                    <a:p>
                      <a:pPr marL="27876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950" spc="20" dirty="0">
                          <a:latin typeface="Calibri" panose="020F0502020204030204"/>
                          <a:cs typeface="Calibri" panose="020F0502020204030204"/>
                        </a:rPr>
                        <a:t>empty</a:t>
                      </a:r>
                      <a:endParaRPr sz="95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64135" marB="0" vert="vert27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DDE1CD"/>
                    </a:solidFill>
                  </a:tcPr>
                </a:tc>
                <a:tc>
                  <a:txBody>
                    <a:bodyPr/>
                    <a:lstStyle/>
                    <a:p>
                      <a:pPr marL="241935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950" spc="5" dirty="0">
                          <a:latin typeface="Calibri" panose="020F0502020204030204"/>
                          <a:cs typeface="Calibri" panose="020F0502020204030204"/>
                        </a:rPr>
                        <a:t>SIS8900</a:t>
                      </a:r>
                      <a:endParaRPr sz="95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63500" marB="0" vert="vert27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CCC2D9"/>
                    </a:solidFill>
                  </a:tcPr>
                </a:tc>
                <a:tc>
                  <a:txBody>
                    <a:bodyPr/>
                    <a:lstStyle/>
                    <a:p>
                      <a:pPr marL="241935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950" spc="5" dirty="0">
                          <a:latin typeface="Calibri" panose="020F0502020204030204"/>
                          <a:cs typeface="Calibri" panose="020F0502020204030204"/>
                        </a:rPr>
                        <a:t>SIS8900</a:t>
                      </a:r>
                      <a:endParaRPr sz="95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63500" marB="0" vert="vert27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CCC2D9"/>
                    </a:solidFill>
                  </a:tcPr>
                </a:tc>
                <a:tc>
                  <a:txBody>
                    <a:bodyPr/>
                    <a:lstStyle/>
                    <a:p>
                      <a:pPr marL="24193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950" spc="5" dirty="0">
                          <a:latin typeface="Calibri" panose="020F0502020204030204"/>
                          <a:cs typeface="Calibri" panose="020F0502020204030204"/>
                        </a:rPr>
                        <a:t>SIS8900</a:t>
                      </a:r>
                      <a:endParaRPr sz="95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64135" marB="0" vert="vert27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CCC2D9"/>
                    </a:solidFill>
                  </a:tcPr>
                </a:tc>
                <a:tc>
                  <a:txBody>
                    <a:bodyPr/>
                    <a:lstStyle/>
                    <a:p>
                      <a:pPr marL="241935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950" spc="5" dirty="0">
                          <a:latin typeface="Calibri" panose="020F0502020204030204"/>
                          <a:cs typeface="Calibri" panose="020F0502020204030204"/>
                        </a:rPr>
                        <a:t>SIS8900</a:t>
                      </a:r>
                      <a:endParaRPr sz="95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63500" marB="0" vert="vert27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CCC2D9"/>
                    </a:solidFill>
                  </a:tcPr>
                </a:tc>
                <a:tc>
                  <a:txBody>
                    <a:bodyPr/>
                    <a:lstStyle/>
                    <a:p>
                      <a:pPr marL="278765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950" spc="20" dirty="0">
                          <a:latin typeface="Calibri" panose="020F0502020204030204"/>
                          <a:cs typeface="Calibri" panose="020F0502020204030204"/>
                        </a:rPr>
                        <a:t>empty</a:t>
                      </a:r>
                      <a:endParaRPr sz="95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63500" marB="0" vert="vert27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DDE1CD"/>
                    </a:solidFill>
                  </a:tcPr>
                </a:tc>
                <a:tc>
                  <a:txBody>
                    <a:bodyPr/>
                    <a:lstStyle/>
                    <a:p>
                      <a:pPr marL="278765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950" spc="20" dirty="0">
                          <a:latin typeface="Calibri" panose="020F0502020204030204"/>
                          <a:cs typeface="Calibri" panose="020F0502020204030204"/>
                        </a:rPr>
                        <a:t>empty</a:t>
                      </a:r>
                      <a:endParaRPr sz="95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63500" marB="0" vert="vert27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DDE1CD"/>
                    </a:solidFill>
                  </a:tcPr>
                </a:tc>
              </a:tr>
              <a:tr h="88265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9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238760">
                        <a:lnSpc>
                          <a:spcPct val="100000"/>
                        </a:lnSpc>
                      </a:pPr>
                      <a:r>
                        <a:rPr sz="950" spc="10" dirty="0">
                          <a:latin typeface="Calibri" panose="020F0502020204030204"/>
                          <a:cs typeface="Calibri" panose="020F0502020204030204"/>
                        </a:rPr>
                        <a:t>AC600D</a:t>
                      </a:r>
                      <a:endParaRPr sz="95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5715" marB="0" vert="vert27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B7DD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9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950" dirty="0">
                          <a:latin typeface="Calibri" panose="020F0502020204030204"/>
                          <a:cs typeface="Calibri" panose="020F0502020204030204"/>
                        </a:rPr>
                        <a:t>MCH</a:t>
                      </a:r>
                      <a:endParaRPr sz="95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5715" marB="0" vert="vert27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E4B8B5"/>
                    </a:solidFill>
                  </a:tcPr>
                </a:tc>
                <a:tc>
                  <a:txBody>
                    <a:bodyPr/>
                    <a:lstStyle/>
                    <a:p>
                      <a:pPr marL="27876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950" spc="20" dirty="0">
                          <a:latin typeface="Calibri" panose="020F0502020204030204"/>
                          <a:cs typeface="Calibri" panose="020F0502020204030204"/>
                        </a:rPr>
                        <a:t>empty</a:t>
                      </a:r>
                      <a:endParaRPr sz="95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64135" marB="0" vert="vert27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DDE1CD"/>
                    </a:solidFill>
                  </a:tcPr>
                </a:tc>
                <a:tc>
                  <a:txBody>
                    <a:bodyPr/>
                    <a:lstStyle/>
                    <a:p>
                      <a:pPr marL="150495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950" spc="10" dirty="0">
                          <a:latin typeface="Calibri" panose="020F0502020204030204"/>
                          <a:cs typeface="Calibri" panose="020F0502020204030204"/>
                        </a:rPr>
                        <a:t>SIS8300-KU</a:t>
                      </a:r>
                      <a:endParaRPr sz="95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63500" marB="0" vert="vert27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CCC2D9"/>
                    </a:solidFill>
                  </a:tcPr>
                </a:tc>
                <a:tc>
                  <a:txBody>
                    <a:bodyPr/>
                    <a:lstStyle/>
                    <a:p>
                      <a:pPr marL="150495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950" spc="10" dirty="0">
                          <a:latin typeface="Calibri" panose="020F0502020204030204"/>
                          <a:cs typeface="Calibri" panose="020F0502020204030204"/>
                        </a:rPr>
                        <a:t>SIS8300-KU</a:t>
                      </a:r>
                      <a:endParaRPr sz="95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63500" marB="0" vert="vert27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CCC2D9"/>
                    </a:solidFill>
                  </a:tcPr>
                </a:tc>
                <a:tc>
                  <a:txBody>
                    <a:bodyPr/>
                    <a:lstStyle/>
                    <a:p>
                      <a:pPr marL="15049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950" spc="10" dirty="0">
                          <a:latin typeface="Calibri" panose="020F0502020204030204"/>
                          <a:cs typeface="Calibri" panose="020F0502020204030204"/>
                        </a:rPr>
                        <a:t>SIS8300-KU</a:t>
                      </a:r>
                      <a:endParaRPr sz="95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64135" marB="0" vert="vert27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CCC2D9"/>
                    </a:solidFill>
                  </a:tcPr>
                </a:tc>
                <a:tc>
                  <a:txBody>
                    <a:bodyPr/>
                    <a:lstStyle/>
                    <a:p>
                      <a:pPr marL="150495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950" spc="10" dirty="0">
                          <a:latin typeface="Calibri" panose="020F0502020204030204"/>
                          <a:cs typeface="Calibri" panose="020F0502020204030204"/>
                        </a:rPr>
                        <a:t>SIS8300-KU</a:t>
                      </a:r>
                      <a:endParaRPr sz="95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63500" marB="0" vert="vert27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CCC2D9"/>
                    </a:solidFill>
                  </a:tcPr>
                </a:tc>
                <a:tc>
                  <a:txBody>
                    <a:bodyPr/>
                    <a:lstStyle/>
                    <a:p>
                      <a:pPr marL="278765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950" spc="20" dirty="0">
                          <a:latin typeface="Calibri" panose="020F0502020204030204"/>
                          <a:cs typeface="Calibri" panose="020F0502020204030204"/>
                        </a:rPr>
                        <a:t>empty</a:t>
                      </a:r>
                      <a:endParaRPr sz="95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63500" marB="0" vert="vert27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DDE1CD"/>
                    </a:solidFill>
                  </a:tcPr>
                </a:tc>
                <a:tc>
                  <a:txBody>
                    <a:bodyPr/>
                    <a:lstStyle/>
                    <a:p>
                      <a:pPr marL="278765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950" spc="20" dirty="0">
                          <a:latin typeface="Calibri" panose="020F0502020204030204"/>
                          <a:cs typeface="Calibri" panose="020F0502020204030204"/>
                        </a:rPr>
                        <a:t>empty</a:t>
                      </a:r>
                      <a:endParaRPr sz="950" dirty="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63500" marB="0" vert="vert27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DDE1CD"/>
                    </a:solidFill>
                  </a:tcPr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6207908" y="1761627"/>
            <a:ext cx="1177290" cy="1492716"/>
          </a:xfrm>
          <a:prstGeom prst="rect">
            <a:avLst/>
          </a:prstGeom>
          <a:solidFill>
            <a:srgbClr val="DDE1CD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 panose="02020603050405020304"/>
              <a:cs typeface="Times New Roman" panose="02020603050405020304"/>
            </a:endParaRPr>
          </a:p>
          <a:p>
            <a:pPr>
              <a:spcBef>
                <a:spcPts val="45"/>
              </a:spcBef>
            </a:pPr>
            <a:endParaRPr sz="900">
              <a:latin typeface="Times New Roman" panose="02020603050405020304"/>
              <a:cs typeface="Times New Roman" panose="02020603050405020304"/>
            </a:endParaRPr>
          </a:p>
          <a:p>
            <a:pPr algn="ctr">
              <a:spcBef>
                <a:spcPts val="5"/>
              </a:spcBef>
            </a:pPr>
            <a:r>
              <a:rPr sz="950" spc="5" dirty="0">
                <a:latin typeface="Calibri" panose="020F0502020204030204"/>
                <a:cs typeface="Calibri" panose="020F0502020204030204"/>
              </a:rPr>
              <a:t>Rear</a:t>
            </a:r>
            <a:endParaRPr sz="950">
              <a:latin typeface="Calibri" panose="020F0502020204030204"/>
              <a:cs typeface="Calibri" panose="020F0502020204030204"/>
            </a:endParaRPr>
          </a:p>
          <a:p>
            <a:pPr marL="6985" algn="ctr">
              <a:spcBef>
                <a:spcPts val="35"/>
              </a:spcBef>
            </a:pPr>
            <a:r>
              <a:rPr sz="950" spc="15" dirty="0">
                <a:latin typeface="Calibri" panose="020F0502020204030204"/>
                <a:cs typeface="Calibri" panose="020F0502020204030204"/>
              </a:rPr>
              <a:t>Card</a:t>
            </a:r>
            <a:r>
              <a:rPr sz="950" spc="-5" dirty="0">
                <a:latin typeface="Calibri" panose="020F0502020204030204"/>
                <a:cs typeface="Calibri" panose="020F0502020204030204"/>
              </a:rPr>
              <a:t> </a:t>
            </a:r>
            <a:r>
              <a:rPr sz="950" spc="20" dirty="0">
                <a:latin typeface="Calibri" panose="020F0502020204030204"/>
                <a:cs typeface="Calibri" panose="020F0502020204030204"/>
              </a:rPr>
              <a:t>Cage</a:t>
            </a:r>
            <a:endParaRPr sz="950">
              <a:latin typeface="Calibri" panose="020F0502020204030204"/>
              <a:cs typeface="Calibri" panose="020F0502020204030204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 panose="02020603050405020304"/>
              <a:cs typeface="Times New Roman" panose="02020603050405020304"/>
            </a:endParaRPr>
          </a:p>
          <a:p>
            <a:pPr>
              <a:spcBef>
                <a:spcPts val="35"/>
              </a:spcBef>
            </a:pPr>
            <a:endParaRPr sz="1000">
              <a:latin typeface="Times New Roman" panose="02020603050405020304"/>
              <a:cs typeface="Times New Roman" panose="02020603050405020304"/>
            </a:endParaRPr>
          </a:p>
          <a:p>
            <a:pPr marL="1270" algn="ctr"/>
            <a:r>
              <a:rPr sz="950" spc="10" dirty="0">
                <a:latin typeface="Calibri" panose="020F0502020204030204"/>
                <a:cs typeface="Calibri" panose="020F0502020204030204"/>
              </a:rPr>
              <a:t>Front</a:t>
            </a:r>
            <a:endParaRPr sz="950">
              <a:latin typeface="Calibri" panose="020F0502020204030204"/>
              <a:cs typeface="Calibri" panose="020F0502020204030204"/>
            </a:endParaRPr>
          </a:p>
          <a:p>
            <a:pPr marL="6985" algn="ctr">
              <a:spcBef>
                <a:spcPts val="35"/>
              </a:spcBef>
            </a:pPr>
            <a:r>
              <a:rPr sz="950" spc="15" dirty="0">
                <a:latin typeface="Calibri" panose="020F0502020204030204"/>
                <a:cs typeface="Calibri" panose="020F0502020204030204"/>
              </a:rPr>
              <a:t>Card</a:t>
            </a:r>
            <a:r>
              <a:rPr sz="950" spc="-5" dirty="0">
                <a:latin typeface="Calibri" panose="020F0502020204030204"/>
                <a:cs typeface="Calibri" panose="020F0502020204030204"/>
              </a:rPr>
              <a:t> </a:t>
            </a:r>
            <a:r>
              <a:rPr sz="950" spc="20" dirty="0">
                <a:latin typeface="Calibri" panose="020F0502020204030204"/>
                <a:cs typeface="Calibri" panose="020F0502020204030204"/>
              </a:rPr>
              <a:t>Cage</a:t>
            </a:r>
            <a:endParaRPr sz="95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971801" y="1320671"/>
            <a:ext cx="2941955" cy="242374"/>
          </a:xfrm>
          <a:prstGeom prst="rect">
            <a:avLst/>
          </a:prstGeom>
          <a:solidFill>
            <a:srgbClr val="DDE1CD"/>
          </a:solidFill>
        </p:spPr>
        <p:txBody>
          <a:bodyPr vert="horz" wrap="square" lIns="0" tIns="19050" rIns="0" bIns="0" rtlCol="0">
            <a:spAutoFit/>
          </a:bodyPr>
          <a:lstStyle/>
          <a:p>
            <a:pPr marL="558165">
              <a:spcBef>
                <a:spcPts val="150"/>
              </a:spcBef>
            </a:pPr>
            <a:r>
              <a:rPr sz="1450" dirty="0">
                <a:latin typeface="Calibri" panose="020F0502020204030204"/>
                <a:cs typeface="Calibri" panose="020F0502020204030204"/>
              </a:rPr>
              <a:t>Native R5 </a:t>
            </a:r>
            <a:r>
              <a:rPr sz="1450" spc="5" dirty="0">
                <a:latin typeface="Calibri" panose="020F0502020204030204"/>
                <a:cs typeface="Calibri" panose="020F0502020204030204"/>
              </a:rPr>
              <a:t>MTCA.4</a:t>
            </a:r>
            <a:r>
              <a:rPr sz="1450" spc="30" dirty="0">
                <a:latin typeface="Calibri" panose="020F0502020204030204"/>
                <a:cs typeface="Calibri" panose="020F0502020204030204"/>
              </a:rPr>
              <a:t> </a:t>
            </a:r>
            <a:r>
              <a:rPr sz="1450" spc="10" dirty="0">
                <a:latin typeface="Calibri" panose="020F0502020204030204"/>
                <a:cs typeface="Calibri" panose="020F0502020204030204"/>
              </a:rPr>
              <a:t>Crate</a:t>
            </a:r>
            <a:endParaRPr sz="145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207908" y="3674926"/>
            <a:ext cx="1177290" cy="964558"/>
          </a:xfrm>
          <a:prstGeom prst="rect">
            <a:avLst/>
          </a:prstGeom>
          <a:solidFill>
            <a:srgbClr val="E4B8B5"/>
          </a:solidFill>
        </p:spPr>
        <p:txBody>
          <a:bodyPr vert="horz" wrap="square" lIns="0" tIns="26034" rIns="0" bIns="0" rtlCol="0">
            <a:spAutoFit/>
          </a:bodyPr>
          <a:lstStyle/>
          <a:p>
            <a:pPr marL="41275">
              <a:spcBef>
                <a:spcPts val="205"/>
              </a:spcBef>
            </a:pPr>
            <a:r>
              <a:rPr sz="1150" spc="-5" dirty="0">
                <a:latin typeface="Calibri" panose="020F0502020204030204"/>
                <a:cs typeface="Calibri" panose="020F0502020204030204"/>
              </a:rPr>
              <a:t>MCH</a:t>
            </a:r>
            <a:endParaRPr sz="1150">
              <a:latin typeface="Calibri" panose="020F0502020204030204"/>
              <a:cs typeface="Calibri" panose="020F0502020204030204"/>
            </a:endParaRPr>
          </a:p>
          <a:p>
            <a:pPr marL="227965" indent="-187325">
              <a:spcBef>
                <a:spcPts val="55"/>
              </a:spcBef>
              <a:buFont typeface="Symbol" panose="05050102010706020507"/>
              <a:buChar char=""/>
              <a:tabLst>
                <a:tab pos="227965" algn="l"/>
                <a:tab pos="228600" algn="l"/>
              </a:tabLst>
            </a:pPr>
            <a:r>
              <a:rPr sz="950" spc="20" dirty="0">
                <a:latin typeface="Calibri" panose="020F0502020204030204"/>
                <a:cs typeface="Calibri" panose="020F0502020204030204"/>
              </a:rPr>
              <a:t>NAT</a:t>
            </a:r>
            <a:r>
              <a:rPr sz="950" spc="-30" dirty="0">
                <a:latin typeface="Calibri" panose="020F0502020204030204"/>
                <a:cs typeface="Calibri" panose="020F0502020204030204"/>
              </a:rPr>
              <a:t> </a:t>
            </a:r>
            <a:r>
              <a:rPr sz="950" spc="10" dirty="0">
                <a:latin typeface="Calibri" panose="020F0502020204030204"/>
                <a:cs typeface="Calibri" panose="020F0502020204030204"/>
              </a:rPr>
              <a:t>PHYS80</a:t>
            </a:r>
            <a:endParaRPr sz="950">
              <a:latin typeface="Calibri" panose="020F0502020204030204"/>
              <a:cs typeface="Calibri" panose="020F0502020204030204"/>
            </a:endParaRPr>
          </a:p>
          <a:p>
            <a:pPr marL="227965" marR="237490" indent="-187325">
              <a:lnSpc>
                <a:spcPct val="104000"/>
              </a:lnSpc>
              <a:spcBef>
                <a:spcPts val="10"/>
              </a:spcBef>
              <a:buFont typeface="Symbol" panose="05050102010706020507"/>
              <a:buChar char=""/>
              <a:tabLst>
                <a:tab pos="227965" algn="l"/>
                <a:tab pos="228600" algn="l"/>
              </a:tabLst>
            </a:pPr>
            <a:r>
              <a:rPr sz="950" spc="15" dirty="0">
                <a:latin typeface="Calibri" panose="020F0502020204030204"/>
                <a:cs typeface="Calibri" panose="020F0502020204030204"/>
              </a:rPr>
              <a:t>8 Lane</a:t>
            </a:r>
            <a:r>
              <a:rPr sz="950" spc="-125" dirty="0">
                <a:latin typeface="Calibri" panose="020F0502020204030204"/>
                <a:cs typeface="Calibri" panose="020F0502020204030204"/>
              </a:rPr>
              <a:t> </a:t>
            </a:r>
            <a:r>
              <a:rPr sz="950" spc="15" dirty="0">
                <a:latin typeface="Calibri" panose="020F0502020204030204"/>
                <a:cs typeface="Calibri" panose="020F0502020204030204"/>
              </a:rPr>
              <a:t>optical  </a:t>
            </a:r>
            <a:r>
              <a:rPr sz="950" spc="10" dirty="0">
                <a:latin typeface="Calibri" panose="020F0502020204030204"/>
                <a:cs typeface="Calibri" panose="020F0502020204030204"/>
              </a:rPr>
              <a:t>PCIe</a:t>
            </a:r>
            <a:r>
              <a:rPr sz="950" spc="-40" dirty="0">
                <a:latin typeface="Calibri" panose="020F0502020204030204"/>
                <a:cs typeface="Calibri" panose="020F0502020204030204"/>
              </a:rPr>
              <a:t> </a:t>
            </a:r>
            <a:r>
              <a:rPr sz="950" spc="15" dirty="0">
                <a:latin typeface="Calibri" panose="020F0502020204030204"/>
                <a:cs typeface="Calibri" panose="020F0502020204030204"/>
              </a:rPr>
              <a:t>Uplink</a:t>
            </a:r>
            <a:endParaRPr sz="950">
              <a:latin typeface="Calibri" panose="020F0502020204030204"/>
              <a:cs typeface="Calibri" panose="020F0502020204030204"/>
            </a:endParaRPr>
          </a:p>
          <a:p>
            <a:pPr marL="227965" marR="202565" indent="-187325">
              <a:lnSpc>
                <a:spcPct val="104000"/>
              </a:lnSpc>
              <a:spcBef>
                <a:spcPts val="10"/>
              </a:spcBef>
              <a:buFont typeface="Symbol" panose="05050102010706020507"/>
              <a:buChar char=""/>
              <a:tabLst>
                <a:tab pos="227965" algn="l"/>
                <a:tab pos="228600" algn="l"/>
              </a:tabLst>
            </a:pPr>
            <a:r>
              <a:rPr sz="950" spc="10" dirty="0">
                <a:latin typeface="Calibri" panose="020F0502020204030204"/>
                <a:cs typeface="Calibri" panose="020F0502020204030204"/>
              </a:rPr>
              <a:t>16 </a:t>
            </a:r>
            <a:r>
              <a:rPr sz="950" spc="15" dirty="0">
                <a:latin typeface="Calibri" panose="020F0502020204030204"/>
                <a:cs typeface="Calibri" panose="020F0502020204030204"/>
              </a:rPr>
              <a:t>Lane</a:t>
            </a:r>
            <a:r>
              <a:rPr sz="950" spc="-114" dirty="0">
                <a:latin typeface="Calibri" panose="020F0502020204030204"/>
                <a:cs typeface="Calibri" panose="020F0502020204030204"/>
              </a:rPr>
              <a:t> </a:t>
            </a:r>
            <a:r>
              <a:rPr sz="950" spc="15" dirty="0">
                <a:latin typeface="Calibri" panose="020F0502020204030204"/>
                <a:cs typeface="Calibri" panose="020F0502020204030204"/>
              </a:rPr>
              <a:t>future  </a:t>
            </a:r>
            <a:r>
              <a:rPr sz="950" dirty="0">
                <a:latin typeface="Calibri" panose="020F0502020204030204"/>
                <a:cs typeface="Calibri" panose="020F0502020204030204"/>
              </a:rPr>
              <a:t>option</a:t>
            </a:r>
            <a:endParaRPr sz="95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971801" y="4704819"/>
            <a:ext cx="2941955" cy="1177290"/>
          </a:xfrm>
          <a:custGeom>
            <a:avLst/>
            <a:gdLst/>
            <a:ahLst/>
            <a:cxnLst/>
            <a:rect l="l" t="t" r="r" b="b"/>
            <a:pathLst>
              <a:path w="2941954" h="1177289">
                <a:moveTo>
                  <a:pt x="0" y="1177127"/>
                </a:moveTo>
                <a:lnTo>
                  <a:pt x="0" y="0"/>
                </a:lnTo>
                <a:lnTo>
                  <a:pt x="2941712" y="0"/>
                </a:lnTo>
                <a:lnTo>
                  <a:pt x="2941712" y="1177127"/>
                </a:lnTo>
                <a:lnTo>
                  <a:pt x="0" y="1177127"/>
                </a:lnTo>
                <a:close/>
              </a:path>
            </a:pathLst>
          </a:custGeom>
          <a:solidFill>
            <a:srgbClr val="DDE1C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971801" y="4704072"/>
            <a:ext cx="2941955" cy="1177290"/>
          </a:xfrm>
          <a:custGeom>
            <a:avLst/>
            <a:gdLst/>
            <a:ahLst/>
            <a:cxnLst/>
            <a:rect l="l" t="t" r="r" b="b"/>
            <a:pathLst>
              <a:path w="2941954" h="1177289">
                <a:moveTo>
                  <a:pt x="2941712" y="1177127"/>
                </a:moveTo>
                <a:lnTo>
                  <a:pt x="2941712" y="0"/>
                </a:lnTo>
                <a:lnTo>
                  <a:pt x="0" y="0"/>
                </a:lnTo>
                <a:lnTo>
                  <a:pt x="0" y="1177127"/>
                </a:lnTo>
                <a:lnTo>
                  <a:pt x="2941712" y="117712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413394" y="4704820"/>
            <a:ext cx="441325" cy="883285"/>
          </a:xfrm>
          <a:custGeom>
            <a:avLst/>
            <a:gdLst/>
            <a:ahLst/>
            <a:cxnLst/>
            <a:rect l="l" t="t" r="r" b="b"/>
            <a:pathLst>
              <a:path w="441325" h="883285">
                <a:moveTo>
                  <a:pt x="0" y="882658"/>
                </a:moveTo>
                <a:lnTo>
                  <a:pt x="0" y="0"/>
                </a:lnTo>
                <a:lnTo>
                  <a:pt x="440845" y="0"/>
                </a:lnTo>
                <a:lnTo>
                  <a:pt x="440845" y="882658"/>
                </a:lnTo>
                <a:lnTo>
                  <a:pt x="0" y="882658"/>
                </a:lnTo>
                <a:close/>
              </a:path>
            </a:pathLst>
          </a:custGeom>
          <a:solidFill>
            <a:srgbClr val="FDE4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412647" y="4704820"/>
            <a:ext cx="441959" cy="883285"/>
          </a:xfrm>
          <a:custGeom>
            <a:avLst/>
            <a:gdLst/>
            <a:ahLst/>
            <a:cxnLst/>
            <a:rect l="l" t="t" r="r" b="b"/>
            <a:pathLst>
              <a:path w="441960" h="883285">
                <a:moveTo>
                  <a:pt x="441593" y="882658"/>
                </a:moveTo>
                <a:lnTo>
                  <a:pt x="441593" y="0"/>
                </a:lnTo>
                <a:lnTo>
                  <a:pt x="0" y="0"/>
                </a:lnTo>
                <a:lnTo>
                  <a:pt x="0" y="882658"/>
                </a:lnTo>
                <a:lnTo>
                  <a:pt x="441593" y="882658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3490434" y="4843218"/>
            <a:ext cx="274434" cy="60706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ctr">
              <a:lnSpc>
                <a:spcPts val="1025"/>
              </a:lnSpc>
            </a:pPr>
            <a:r>
              <a:rPr sz="950" spc="15" dirty="0">
                <a:latin typeface="Calibri" panose="020F0502020204030204"/>
                <a:cs typeface="Calibri" panose="020F0502020204030204"/>
              </a:rPr>
              <a:t>8 Lane</a:t>
            </a:r>
            <a:r>
              <a:rPr sz="950" spc="-114" dirty="0">
                <a:latin typeface="Calibri" panose="020F0502020204030204"/>
                <a:cs typeface="Calibri" panose="020F0502020204030204"/>
              </a:rPr>
              <a:t> </a:t>
            </a:r>
            <a:r>
              <a:rPr sz="950" spc="15" dirty="0">
                <a:latin typeface="Calibri" panose="020F0502020204030204"/>
                <a:cs typeface="Calibri" panose="020F0502020204030204"/>
              </a:rPr>
              <a:t>PCIe</a:t>
            </a:r>
            <a:endParaRPr sz="950">
              <a:latin typeface="Calibri" panose="020F0502020204030204"/>
              <a:cs typeface="Calibri" panose="020F0502020204030204"/>
            </a:endParaRPr>
          </a:p>
          <a:p>
            <a:pPr algn="ctr">
              <a:spcBef>
                <a:spcPts val="35"/>
              </a:spcBef>
            </a:pPr>
            <a:r>
              <a:rPr sz="950" spc="5" dirty="0">
                <a:latin typeface="Calibri" panose="020F0502020204030204"/>
                <a:cs typeface="Calibri" panose="020F0502020204030204"/>
              </a:rPr>
              <a:t>Uplink</a:t>
            </a:r>
            <a:endParaRPr sz="95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971801" y="6028433"/>
            <a:ext cx="2941955" cy="242374"/>
          </a:xfrm>
          <a:prstGeom prst="rect">
            <a:avLst/>
          </a:prstGeom>
          <a:solidFill>
            <a:srgbClr val="DDE1CD"/>
          </a:solidFill>
        </p:spPr>
        <p:txBody>
          <a:bodyPr vert="horz" wrap="square" lIns="0" tIns="19050" rIns="0" bIns="0" rtlCol="0">
            <a:spAutoFit/>
          </a:bodyPr>
          <a:lstStyle/>
          <a:p>
            <a:pPr marL="669925">
              <a:spcBef>
                <a:spcPts val="150"/>
              </a:spcBef>
            </a:pPr>
            <a:r>
              <a:rPr sz="1450" spc="15" dirty="0">
                <a:latin typeface="Calibri" panose="020F0502020204030204"/>
                <a:cs typeface="Calibri" panose="020F0502020204030204"/>
              </a:rPr>
              <a:t>DAQ</a:t>
            </a:r>
            <a:r>
              <a:rPr sz="1450" spc="-40" dirty="0">
                <a:latin typeface="Calibri" panose="020F0502020204030204"/>
                <a:cs typeface="Calibri" panose="020F0502020204030204"/>
              </a:rPr>
              <a:t> </a:t>
            </a:r>
            <a:r>
              <a:rPr sz="1450" spc="5" dirty="0">
                <a:latin typeface="Calibri" panose="020F0502020204030204"/>
                <a:cs typeface="Calibri" panose="020F0502020204030204"/>
              </a:rPr>
              <a:t>PC/Workstation</a:t>
            </a:r>
            <a:endParaRPr sz="145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207908" y="4998541"/>
            <a:ext cx="1177290" cy="781817"/>
          </a:xfrm>
          <a:prstGeom prst="rect">
            <a:avLst/>
          </a:prstGeom>
          <a:solidFill>
            <a:srgbClr val="FDE499"/>
          </a:solidFill>
        </p:spPr>
        <p:txBody>
          <a:bodyPr vert="horz" wrap="square" lIns="0" tIns="33020" rIns="0" bIns="0" rtlCol="0">
            <a:spAutoFit/>
          </a:bodyPr>
          <a:lstStyle/>
          <a:p>
            <a:pPr marL="41275">
              <a:spcBef>
                <a:spcPts val="260"/>
              </a:spcBef>
            </a:pPr>
            <a:r>
              <a:rPr sz="950" spc="5" dirty="0">
                <a:latin typeface="Calibri" panose="020F0502020204030204"/>
                <a:cs typeface="Calibri" panose="020F0502020204030204"/>
              </a:rPr>
              <a:t>Uplink</a:t>
            </a:r>
            <a:endParaRPr sz="950">
              <a:latin typeface="Calibri" panose="020F0502020204030204"/>
              <a:cs typeface="Calibri" panose="020F0502020204030204"/>
            </a:endParaRPr>
          </a:p>
          <a:p>
            <a:pPr marL="227965" marR="237490" indent="-187325">
              <a:lnSpc>
                <a:spcPct val="104000"/>
              </a:lnSpc>
              <a:spcBef>
                <a:spcPts val="5"/>
              </a:spcBef>
              <a:buFont typeface="Symbol" panose="05050102010706020507"/>
              <a:buChar char=""/>
              <a:tabLst>
                <a:tab pos="227965" algn="l"/>
                <a:tab pos="228600" algn="l"/>
              </a:tabLst>
            </a:pPr>
            <a:r>
              <a:rPr sz="950" spc="15" dirty="0">
                <a:latin typeface="Calibri" panose="020F0502020204030204"/>
                <a:cs typeface="Calibri" panose="020F0502020204030204"/>
              </a:rPr>
              <a:t>8 Lane</a:t>
            </a:r>
            <a:r>
              <a:rPr sz="950" spc="-125" dirty="0">
                <a:latin typeface="Calibri" panose="020F0502020204030204"/>
                <a:cs typeface="Calibri" panose="020F0502020204030204"/>
              </a:rPr>
              <a:t> </a:t>
            </a:r>
            <a:r>
              <a:rPr sz="950" spc="15" dirty="0">
                <a:latin typeface="Calibri" panose="020F0502020204030204"/>
                <a:cs typeface="Calibri" panose="020F0502020204030204"/>
              </a:rPr>
              <a:t>optical  </a:t>
            </a:r>
            <a:r>
              <a:rPr sz="950" spc="10" dirty="0">
                <a:latin typeface="Calibri" panose="020F0502020204030204"/>
                <a:cs typeface="Calibri" panose="020F0502020204030204"/>
              </a:rPr>
              <a:t>PCIe</a:t>
            </a:r>
            <a:r>
              <a:rPr sz="950" spc="-40" dirty="0">
                <a:latin typeface="Calibri" panose="020F0502020204030204"/>
                <a:cs typeface="Calibri" panose="020F0502020204030204"/>
              </a:rPr>
              <a:t> </a:t>
            </a:r>
            <a:r>
              <a:rPr sz="950" spc="15" dirty="0">
                <a:latin typeface="Calibri" panose="020F0502020204030204"/>
                <a:cs typeface="Calibri" panose="020F0502020204030204"/>
              </a:rPr>
              <a:t>Uplink</a:t>
            </a:r>
            <a:endParaRPr sz="950">
              <a:latin typeface="Calibri" panose="020F0502020204030204"/>
              <a:cs typeface="Calibri" panose="020F0502020204030204"/>
            </a:endParaRPr>
          </a:p>
          <a:p>
            <a:pPr marL="227965" marR="202565" indent="-187325">
              <a:lnSpc>
                <a:spcPct val="104000"/>
              </a:lnSpc>
              <a:spcBef>
                <a:spcPts val="10"/>
              </a:spcBef>
              <a:buFont typeface="Symbol" panose="05050102010706020507"/>
              <a:buChar char=""/>
              <a:tabLst>
                <a:tab pos="227965" algn="l"/>
                <a:tab pos="228600" algn="l"/>
              </a:tabLst>
            </a:pPr>
            <a:r>
              <a:rPr sz="950" spc="10" dirty="0">
                <a:latin typeface="Calibri" panose="020F0502020204030204"/>
                <a:cs typeface="Calibri" panose="020F0502020204030204"/>
              </a:rPr>
              <a:t>16 </a:t>
            </a:r>
            <a:r>
              <a:rPr sz="950" spc="15" dirty="0">
                <a:latin typeface="Calibri" panose="020F0502020204030204"/>
                <a:cs typeface="Calibri" panose="020F0502020204030204"/>
              </a:rPr>
              <a:t>Lane</a:t>
            </a:r>
            <a:r>
              <a:rPr sz="950" spc="-114" dirty="0">
                <a:latin typeface="Calibri" panose="020F0502020204030204"/>
                <a:cs typeface="Calibri" panose="020F0502020204030204"/>
              </a:rPr>
              <a:t> </a:t>
            </a:r>
            <a:r>
              <a:rPr sz="950" spc="15" dirty="0">
                <a:latin typeface="Calibri" panose="020F0502020204030204"/>
                <a:cs typeface="Calibri" panose="020F0502020204030204"/>
              </a:rPr>
              <a:t>future  </a:t>
            </a:r>
            <a:r>
              <a:rPr sz="950" dirty="0">
                <a:latin typeface="Calibri" panose="020F0502020204030204"/>
                <a:cs typeface="Calibri" panose="020F0502020204030204"/>
              </a:rPr>
              <a:t>option</a:t>
            </a:r>
            <a:endParaRPr sz="95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560384" y="4115935"/>
            <a:ext cx="214629" cy="589280"/>
          </a:xfrm>
          <a:custGeom>
            <a:avLst/>
            <a:gdLst/>
            <a:ahLst/>
            <a:cxnLst/>
            <a:rect l="l" t="t" r="r" b="b"/>
            <a:pathLst>
              <a:path w="214630" h="589279">
                <a:moveTo>
                  <a:pt x="0" y="0"/>
                </a:moveTo>
                <a:lnTo>
                  <a:pt x="86654" y="78796"/>
                </a:lnTo>
                <a:lnTo>
                  <a:pt x="151251" y="155831"/>
                </a:lnTo>
                <a:lnTo>
                  <a:pt x="193883" y="231846"/>
                </a:lnTo>
                <a:lnTo>
                  <a:pt x="214457" y="306099"/>
                </a:lnTo>
                <a:lnTo>
                  <a:pt x="212326" y="379426"/>
                </a:lnTo>
                <a:lnTo>
                  <a:pt x="188044" y="450250"/>
                </a:lnTo>
                <a:lnTo>
                  <a:pt x="141797" y="520054"/>
                </a:lnTo>
                <a:lnTo>
                  <a:pt x="73586" y="588839"/>
                </a:lnTo>
              </a:path>
            </a:pathLst>
          </a:custGeom>
          <a:ln w="1569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3411561" y="3527476"/>
            <a:ext cx="222885" cy="589280"/>
          </a:xfrm>
          <a:custGeom>
            <a:avLst/>
            <a:gdLst/>
            <a:ahLst/>
            <a:cxnLst/>
            <a:rect l="l" t="t" r="r" b="b"/>
            <a:pathLst>
              <a:path w="222885" h="589279">
                <a:moveTo>
                  <a:pt x="222335" y="0"/>
                </a:moveTo>
                <a:lnTo>
                  <a:pt x="141890" y="65261"/>
                </a:lnTo>
                <a:lnTo>
                  <a:pt x="78776" y="130430"/>
                </a:lnTo>
                <a:lnTo>
                  <a:pt x="34383" y="196434"/>
                </a:lnTo>
                <a:lnTo>
                  <a:pt x="8155" y="261695"/>
                </a:lnTo>
                <a:lnTo>
                  <a:pt x="0" y="326957"/>
                </a:lnTo>
                <a:lnTo>
                  <a:pt x="9916" y="392219"/>
                </a:lnTo>
                <a:lnTo>
                  <a:pt x="37905" y="457481"/>
                </a:lnTo>
                <a:lnTo>
                  <a:pt x="84707" y="522835"/>
                </a:lnTo>
                <a:lnTo>
                  <a:pt x="148748" y="588839"/>
                </a:lnTo>
              </a:path>
            </a:pathLst>
          </a:custGeom>
          <a:ln w="1569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8" name="组合 17"/>
          <p:cNvGrpSpPr/>
          <p:nvPr/>
        </p:nvGrpSpPr>
        <p:grpSpPr>
          <a:xfrm>
            <a:off x="838200" y="6484620"/>
            <a:ext cx="10958337" cy="276999"/>
            <a:chOff x="838200" y="6484620"/>
            <a:chExt cx="10958337" cy="276999"/>
          </a:xfrm>
        </p:grpSpPr>
        <p:sp>
          <p:nvSpPr>
            <p:cNvPr id="20" name="Footer Placeholder 4"/>
            <p:cNvSpPr/>
            <p:nvPr/>
          </p:nvSpPr>
          <p:spPr>
            <a:xfrm>
              <a:off x="838200" y="6484620"/>
              <a:ext cx="6453505" cy="275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en-US" altLang="zh-CN" sz="1200" dirty="0">
                  <a:sym typeface="+mn-ea"/>
                </a:rPr>
                <a:t>The 2025 MTCA/ATCA for Large Scientific Facility Control Workshop, CQU Chongqing, 17.09.2025</a:t>
              </a:r>
              <a:endParaRPr lang="en-US" altLang="zh-CN" sz="1200" dirty="0">
                <a:sym typeface="+mn-ea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8359634" y="6484620"/>
              <a:ext cx="343690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buClrTx/>
                <a:buSzTx/>
                <a:buFontTx/>
              </a:pPr>
              <a:r>
                <a:rPr lang="en-US" altLang="zh-CN" sz="1200" dirty="0"/>
                <a:t>© 2025 Copyright </a:t>
              </a:r>
              <a:r>
                <a:rPr lang="en-US" altLang="zh-CN" sz="1200" dirty="0">
                  <a:sym typeface="+mn-ea"/>
                </a:rPr>
                <a:t>Struck Innovative Systeme GmbH </a:t>
              </a:r>
              <a:endParaRPr lang="en-US" altLang="zh-CN" sz="1200" dirty="0"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96213" y="195835"/>
            <a:ext cx="8580120" cy="1243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496570">
              <a:spcBef>
                <a:spcPts val="95"/>
              </a:spcBef>
            </a:pPr>
            <a:r>
              <a:rPr sz="4000" spc="-5" dirty="0">
                <a:latin typeface="Arial" panose="020B0604020202020204"/>
                <a:cs typeface="Arial" panose="020B0604020202020204"/>
              </a:rPr>
              <a:t>SIS8300-KU Application Example  40 </a:t>
            </a:r>
            <a:r>
              <a:rPr sz="4000" spc="-10" dirty="0">
                <a:latin typeface="Arial" panose="020B0604020202020204"/>
                <a:cs typeface="Arial" panose="020B0604020202020204"/>
              </a:rPr>
              <a:t>Channel </a:t>
            </a:r>
            <a:r>
              <a:rPr sz="4000" spc="-5" dirty="0">
                <a:latin typeface="Arial" panose="020B0604020202020204"/>
                <a:cs typeface="Arial" panose="020B0604020202020204"/>
              </a:rPr>
              <a:t>Streaming System</a:t>
            </a:r>
            <a:r>
              <a:rPr sz="4000" spc="50" dirty="0">
                <a:latin typeface="Arial" panose="020B0604020202020204"/>
                <a:cs typeface="Arial" panose="020B0604020202020204"/>
              </a:rPr>
              <a:t> </a:t>
            </a:r>
            <a:r>
              <a:rPr sz="4000" spc="-5" dirty="0">
                <a:latin typeface="Arial" panose="020B0604020202020204"/>
                <a:cs typeface="Arial" panose="020B0604020202020204"/>
              </a:rPr>
              <a:t>(Front)</a:t>
            </a:r>
            <a:endParaRPr sz="4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763980" y="2104965"/>
            <a:ext cx="4210509" cy="3896374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488210" y="2795267"/>
            <a:ext cx="1163320" cy="19684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200" spc="-5" dirty="0">
                <a:latin typeface="Calibri" panose="020F0502020204030204"/>
                <a:cs typeface="Calibri" panose="020F0502020204030204"/>
              </a:rPr>
              <a:t>8 </a:t>
            </a:r>
            <a:r>
              <a:rPr sz="1200" dirty="0">
                <a:latin typeface="Calibri" panose="020F0502020204030204"/>
                <a:cs typeface="Calibri" panose="020F0502020204030204"/>
              </a:rPr>
              <a:t>Lane PCIe</a:t>
            </a:r>
            <a:r>
              <a:rPr sz="1200" spc="-85" dirty="0">
                <a:latin typeface="Calibri" panose="020F0502020204030204"/>
                <a:cs typeface="Calibri" panose="020F0502020204030204"/>
              </a:rPr>
              <a:t> </a:t>
            </a:r>
            <a:r>
              <a:rPr sz="1200" spc="-15" dirty="0">
                <a:latin typeface="Calibri" panose="020F0502020204030204"/>
                <a:cs typeface="Calibri" panose="020F0502020204030204"/>
              </a:rPr>
              <a:t>Uplink</a:t>
            </a:r>
            <a:endParaRPr sz="12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548616" y="1447801"/>
            <a:ext cx="790575" cy="19684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200" spc="5" dirty="0">
                <a:latin typeface="Calibri" panose="020F0502020204030204"/>
                <a:cs typeface="Calibri" panose="020F0502020204030204"/>
              </a:rPr>
              <a:t>NAT</a:t>
            </a:r>
            <a:r>
              <a:rPr sz="1200" spc="-95" dirty="0">
                <a:latin typeface="Calibri" panose="020F0502020204030204"/>
                <a:cs typeface="Calibri" panose="020F0502020204030204"/>
              </a:rPr>
              <a:t> </a:t>
            </a:r>
            <a:r>
              <a:rPr sz="1200" spc="-5" dirty="0">
                <a:latin typeface="Calibri" panose="020F0502020204030204"/>
                <a:cs typeface="Calibri" panose="020F0502020204030204"/>
              </a:rPr>
              <a:t>PHYS80</a:t>
            </a:r>
            <a:endParaRPr sz="12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78928" y="1447803"/>
            <a:ext cx="944880" cy="19684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200" spc="-5" dirty="0">
                <a:latin typeface="Calibri" panose="020F0502020204030204"/>
                <a:cs typeface="Calibri" panose="020F0502020204030204"/>
              </a:rPr>
              <a:t>4 x</a:t>
            </a:r>
            <a:r>
              <a:rPr sz="1200" spc="-30" dirty="0">
                <a:latin typeface="Calibri" panose="020F0502020204030204"/>
                <a:cs typeface="Calibri" panose="020F0502020204030204"/>
              </a:rPr>
              <a:t> </a:t>
            </a:r>
            <a:r>
              <a:rPr sz="1200" spc="-10" dirty="0">
                <a:latin typeface="Calibri" panose="020F0502020204030204"/>
                <a:cs typeface="Calibri" panose="020F0502020204030204"/>
              </a:rPr>
              <a:t>SIS8300-KU</a:t>
            </a:r>
            <a:endParaRPr sz="12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016630" y="1727634"/>
            <a:ext cx="0" cy="479425"/>
          </a:xfrm>
          <a:custGeom>
            <a:avLst/>
            <a:gdLst/>
            <a:ahLst/>
            <a:cxnLst/>
            <a:rect l="l" t="t" r="r" b="b"/>
            <a:pathLst>
              <a:path h="479425">
                <a:moveTo>
                  <a:pt x="0" y="0"/>
                </a:moveTo>
                <a:lnTo>
                  <a:pt x="0" y="479158"/>
                </a:lnTo>
              </a:path>
            </a:pathLst>
          </a:custGeom>
          <a:ln w="912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974798" y="2195841"/>
            <a:ext cx="83185" cy="125095"/>
          </a:xfrm>
          <a:custGeom>
            <a:avLst/>
            <a:gdLst/>
            <a:ahLst/>
            <a:cxnLst/>
            <a:rect l="l" t="t" r="r" b="b"/>
            <a:pathLst>
              <a:path w="83185" h="125094">
                <a:moveTo>
                  <a:pt x="0" y="0"/>
                </a:moveTo>
                <a:lnTo>
                  <a:pt x="83116" y="0"/>
                </a:lnTo>
                <a:lnTo>
                  <a:pt x="42014" y="12503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5609954" y="1729641"/>
            <a:ext cx="0" cy="477520"/>
          </a:xfrm>
          <a:custGeom>
            <a:avLst/>
            <a:gdLst/>
            <a:ahLst/>
            <a:cxnLst/>
            <a:rect l="l" t="t" r="r" b="b"/>
            <a:pathLst>
              <a:path h="477519">
                <a:moveTo>
                  <a:pt x="0" y="0"/>
                </a:moveTo>
                <a:lnTo>
                  <a:pt x="0" y="477333"/>
                </a:lnTo>
              </a:path>
            </a:pathLst>
          </a:custGeom>
          <a:ln w="912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5568305" y="2195841"/>
            <a:ext cx="83185" cy="125095"/>
          </a:xfrm>
          <a:custGeom>
            <a:avLst/>
            <a:gdLst/>
            <a:ahLst/>
            <a:cxnLst/>
            <a:rect l="l" t="t" r="r" b="b"/>
            <a:pathLst>
              <a:path w="83185" h="125094">
                <a:moveTo>
                  <a:pt x="0" y="0"/>
                </a:moveTo>
                <a:lnTo>
                  <a:pt x="83116" y="0"/>
                </a:lnTo>
                <a:lnTo>
                  <a:pt x="42014" y="12503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5879672" y="1727634"/>
            <a:ext cx="0" cy="479425"/>
          </a:xfrm>
          <a:custGeom>
            <a:avLst/>
            <a:gdLst/>
            <a:ahLst/>
            <a:cxnLst/>
            <a:rect l="l" t="t" r="r" b="b"/>
            <a:pathLst>
              <a:path h="479425">
                <a:moveTo>
                  <a:pt x="0" y="0"/>
                </a:moveTo>
                <a:lnTo>
                  <a:pt x="0" y="479158"/>
                </a:lnTo>
              </a:path>
            </a:pathLst>
          </a:custGeom>
          <a:ln w="912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837932" y="2195841"/>
            <a:ext cx="83185" cy="125095"/>
          </a:xfrm>
          <a:custGeom>
            <a:avLst/>
            <a:gdLst/>
            <a:ahLst/>
            <a:cxnLst/>
            <a:rect l="l" t="t" r="r" b="b"/>
            <a:pathLst>
              <a:path w="83185" h="125094">
                <a:moveTo>
                  <a:pt x="0" y="0"/>
                </a:moveTo>
                <a:lnTo>
                  <a:pt x="83116" y="0"/>
                </a:lnTo>
                <a:lnTo>
                  <a:pt x="42014" y="12503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6149389" y="1729641"/>
            <a:ext cx="0" cy="477520"/>
          </a:xfrm>
          <a:custGeom>
            <a:avLst/>
            <a:gdLst/>
            <a:ahLst/>
            <a:cxnLst/>
            <a:rect l="l" t="t" r="r" b="b"/>
            <a:pathLst>
              <a:path h="477519">
                <a:moveTo>
                  <a:pt x="0" y="0"/>
                </a:moveTo>
                <a:lnTo>
                  <a:pt x="0" y="477333"/>
                </a:lnTo>
              </a:path>
            </a:pathLst>
          </a:custGeom>
          <a:ln w="912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6107558" y="2195841"/>
            <a:ext cx="83185" cy="125095"/>
          </a:xfrm>
          <a:custGeom>
            <a:avLst/>
            <a:gdLst/>
            <a:ahLst/>
            <a:cxnLst/>
            <a:rect l="l" t="t" r="r" b="b"/>
            <a:pathLst>
              <a:path w="83185" h="125094">
                <a:moveTo>
                  <a:pt x="0" y="0"/>
                </a:moveTo>
                <a:lnTo>
                  <a:pt x="83116" y="0"/>
                </a:lnTo>
                <a:lnTo>
                  <a:pt x="42014" y="12503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6419107" y="1729641"/>
            <a:ext cx="0" cy="477520"/>
          </a:xfrm>
          <a:custGeom>
            <a:avLst/>
            <a:gdLst/>
            <a:ahLst/>
            <a:cxnLst/>
            <a:rect l="l" t="t" r="r" b="b"/>
            <a:pathLst>
              <a:path h="477519">
                <a:moveTo>
                  <a:pt x="0" y="0"/>
                </a:moveTo>
                <a:lnTo>
                  <a:pt x="0" y="477333"/>
                </a:lnTo>
              </a:path>
            </a:pathLst>
          </a:custGeom>
          <a:ln w="912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6377184" y="2195841"/>
            <a:ext cx="83185" cy="125095"/>
          </a:xfrm>
          <a:custGeom>
            <a:avLst/>
            <a:gdLst/>
            <a:ahLst/>
            <a:cxnLst/>
            <a:rect l="l" t="t" r="r" b="b"/>
            <a:pathLst>
              <a:path w="83185" h="125094">
                <a:moveTo>
                  <a:pt x="0" y="0"/>
                </a:moveTo>
                <a:lnTo>
                  <a:pt x="83116" y="0"/>
                </a:lnTo>
                <a:lnTo>
                  <a:pt x="42014" y="12503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4728737" y="2788080"/>
            <a:ext cx="360045" cy="295910"/>
          </a:xfrm>
          <a:custGeom>
            <a:avLst/>
            <a:gdLst/>
            <a:ahLst/>
            <a:cxnLst/>
            <a:rect l="l" t="t" r="r" b="b"/>
            <a:pathLst>
              <a:path w="360045" h="295910">
                <a:moveTo>
                  <a:pt x="359867" y="147854"/>
                </a:moveTo>
                <a:lnTo>
                  <a:pt x="353452" y="108381"/>
                </a:lnTo>
                <a:lnTo>
                  <a:pt x="335341" y="73014"/>
                </a:lnTo>
                <a:lnTo>
                  <a:pt x="307234" y="43124"/>
                </a:lnTo>
                <a:lnTo>
                  <a:pt x="270830" y="20079"/>
                </a:lnTo>
                <a:lnTo>
                  <a:pt x="227830" y="5247"/>
                </a:lnTo>
                <a:lnTo>
                  <a:pt x="179933" y="0"/>
                </a:lnTo>
                <a:lnTo>
                  <a:pt x="132036" y="5247"/>
                </a:lnTo>
                <a:lnTo>
                  <a:pt x="89036" y="20079"/>
                </a:lnTo>
                <a:lnTo>
                  <a:pt x="52632" y="43124"/>
                </a:lnTo>
                <a:lnTo>
                  <a:pt x="24525" y="73014"/>
                </a:lnTo>
                <a:lnTo>
                  <a:pt x="6414" y="108381"/>
                </a:lnTo>
                <a:lnTo>
                  <a:pt x="0" y="147854"/>
                </a:lnTo>
                <a:lnTo>
                  <a:pt x="6414" y="187328"/>
                </a:lnTo>
                <a:lnTo>
                  <a:pt x="24525" y="222694"/>
                </a:lnTo>
                <a:lnTo>
                  <a:pt x="52632" y="252585"/>
                </a:lnTo>
                <a:lnTo>
                  <a:pt x="89036" y="275630"/>
                </a:lnTo>
                <a:lnTo>
                  <a:pt x="132036" y="290461"/>
                </a:lnTo>
                <a:lnTo>
                  <a:pt x="179933" y="295709"/>
                </a:lnTo>
                <a:lnTo>
                  <a:pt x="227830" y="290461"/>
                </a:lnTo>
                <a:lnTo>
                  <a:pt x="270830" y="275630"/>
                </a:lnTo>
                <a:lnTo>
                  <a:pt x="307234" y="252585"/>
                </a:lnTo>
                <a:lnTo>
                  <a:pt x="335341" y="222694"/>
                </a:lnTo>
                <a:lnTo>
                  <a:pt x="353452" y="187328"/>
                </a:lnTo>
                <a:lnTo>
                  <a:pt x="359867" y="147854"/>
                </a:lnTo>
                <a:close/>
              </a:path>
            </a:pathLst>
          </a:custGeom>
          <a:ln w="1552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758099" y="2931371"/>
            <a:ext cx="857250" cy="0"/>
          </a:xfrm>
          <a:custGeom>
            <a:avLst/>
            <a:gdLst/>
            <a:ahLst/>
            <a:cxnLst/>
            <a:rect l="l" t="t" r="r" b="b"/>
            <a:pathLst>
              <a:path w="857250">
                <a:moveTo>
                  <a:pt x="0" y="0"/>
                </a:moveTo>
                <a:lnTo>
                  <a:pt x="856739" y="0"/>
                </a:lnTo>
              </a:path>
            </a:pathLst>
          </a:custGeom>
          <a:ln w="912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4604152" y="2889936"/>
            <a:ext cx="125730" cy="83185"/>
          </a:xfrm>
          <a:custGeom>
            <a:avLst/>
            <a:gdLst/>
            <a:ahLst/>
            <a:cxnLst/>
            <a:rect l="l" t="t" r="r" b="b"/>
            <a:pathLst>
              <a:path w="125730" h="83185">
                <a:moveTo>
                  <a:pt x="0" y="83054"/>
                </a:moveTo>
                <a:lnTo>
                  <a:pt x="0" y="0"/>
                </a:lnTo>
                <a:lnTo>
                  <a:pt x="125131" y="41070"/>
                </a:lnTo>
                <a:lnTo>
                  <a:pt x="0" y="8305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4860996" y="3134716"/>
            <a:ext cx="158919" cy="13416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3758099" y="3204446"/>
            <a:ext cx="996950" cy="0"/>
          </a:xfrm>
          <a:custGeom>
            <a:avLst/>
            <a:gdLst/>
            <a:ahLst/>
            <a:cxnLst/>
            <a:rect l="l" t="t" r="r" b="b"/>
            <a:pathLst>
              <a:path w="996950">
                <a:moveTo>
                  <a:pt x="0" y="0"/>
                </a:moveTo>
                <a:lnTo>
                  <a:pt x="996485" y="0"/>
                </a:lnTo>
              </a:path>
            </a:pathLst>
          </a:custGeom>
          <a:ln w="912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4743898" y="3162646"/>
            <a:ext cx="124460" cy="83185"/>
          </a:xfrm>
          <a:custGeom>
            <a:avLst/>
            <a:gdLst/>
            <a:ahLst/>
            <a:cxnLst/>
            <a:rect l="l" t="t" r="r" b="b"/>
            <a:pathLst>
              <a:path w="124460" h="83185">
                <a:moveTo>
                  <a:pt x="0" y="83054"/>
                </a:moveTo>
                <a:lnTo>
                  <a:pt x="0" y="0"/>
                </a:lnTo>
                <a:lnTo>
                  <a:pt x="124218" y="41983"/>
                </a:lnTo>
                <a:lnTo>
                  <a:pt x="0" y="8305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2485914" y="3082626"/>
            <a:ext cx="981075" cy="19684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200" dirty="0">
                <a:latin typeface="Calibri" panose="020F0502020204030204"/>
                <a:cs typeface="Calibri" panose="020F0502020204030204"/>
              </a:rPr>
              <a:t>PCIe Uplink</a:t>
            </a:r>
            <a:r>
              <a:rPr sz="1200" spc="-95" dirty="0">
                <a:latin typeface="Calibri" panose="020F0502020204030204"/>
                <a:cs typeface="Calibri" panose="020F0502020204030204"/>
              </a:rPr>
              <a:t> </a:t>
            </a:r>
            <a:r>
              <a:rPr sz="1200" spc="-20" dirty="0">
                <a:latin typeface="Calibri" panose="020F0502020204030204"/>
                <a:cs typeface="Calibri" panose="020F0502020204030204"/>
              </a:rPr>
              <a:t>Led</a:t>
            </a:r>
            <a:endParaRPr sz="12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4962651" y="4063647"/>
            <a:ext cx="292735" cy="297815"/>
          </a:xfrm>
          <a:custGeom>
            <a:avLst/>
            <a:gdLst/>
            <a:ahLst/>
            <a:cxnLst/>
            <a:rect l="l" t="t" r="r" b="b"/>
            <a:pathLst>
              <a:path w="292735" h="297814">
                <a:moveTo>
                  <a:pt x="292277" y="148767"/>
                </a:moveTo>
                <a:lnTo>
                  <a:pt x="284795" y="101753"/>
                </a:lnTo>
                <a:lnTo>
                  <a:pt x="263985" y="60916"/>
                </a:lnTo>
                <a:lnTo>
                  <a:pt x="232302" y="28709"/>
                </a:lnTo>
                <a:lnTo>
                  <a:pt x="192201" y="7586"/>
                </a:lnTo>
                <a:lnTo>
                  <a:pt x="146138" y="0"/>
                </a:lnTo>
                <a:lnTo>
                  <a:pt x="100075" y="7586"/>
                </a:lnTo>
                <a:lnTo>
                  <a:pt x="59975" y="28709"/>
                </a:lnTo>
                <a:lnTo>
                  <a:pt x="28292" y="60916"/>
                </a:lnTo>
                <a:lnTo>
                  <a:pt x="7482" y="101753"/>
                </a:lnTo>
                <a:lnTo>
                  <a:pt x="0" y="148767"/>
                </a:lnTo>
                <a:lnTo>
                  <a:pt x="7482" y="195781"/>
                </a:lnTo>
                <a:lnTo>
                  <a:pt x="28292" y="236618"/>
                </a:lnTo>
                <a:lnTo>
                  <a:pt x="59975" y="268825"/>
                </a:lnTo>
                <a:lnTo>
                  <a:pt x="100075" y="289948"/>
                </a:lnTo>
                <a:lnTo>
                  <a:pt x="146138" y="297534"/>
                </a:lnTo>
                <a:lnTo>
                  <a:pt x="192201" y="289948"/>
                </a:lnTo>
                <a:lnTo>
                  <a:pt x="232302" y="268825"/>
                </a:lnTo>
                <a:lnTo>
                  <a:pt x="263985" y="236618"/>
                </a:lnTo>
                <a:lnTo>
                  <a:pt x="284795" y="195781"/>
                </a:lnTo>
                <a:lnTo>
                  <a:pt x="292277" y="148767"/>
                </a:lnTo>
                <a:close/>
              </a:path>
            </a:pathLst>
          </a:custGeom>
          <a:ln w="1552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3560263" y="4196441"/>
            <a:ext cx="1289050" cy="0"/>
          </a:xfrm>
          <a:custGeom>
            <a:avLst/>
            <a:gdLst/>
            <a:ahLst/>
            <a:cxnLst/>
            <a:rect l="l" t="t" r="r" b="b"/>
            <a:pathLst>
              <a:path w="1289050">
                <a:moveTo>
                  <a:pt x="0" y="0"/>
                </a:moveTo>
                <a:lnTo>
                  <a:pt x="1288763" y="0"/>
                </a:lnTo>
              </a:path>
            </a:pathLst>
          </a:custGeom>
          <a:ln w="912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4839253" y="4154915"/>
            <a:ext cx="124460" cy="83185"/>
          </a:xfrm>
          <a:custGeom>
            <a:avLst/>
            <a:gdLst/>
            <a:ahLst/>
            <a:cxnLst/>
            <a:rect l="l" t="t" r="r" b="b"/>
            <a:pathLst>
              <a:path w="124460" h="83185">
                <a:moveTo>
                  <a:pt x="0" y="83054"/>
                </a:moveTo>
                <a:lnTo>
                  <a:pt x="0" y="0"/>
                </a:lnTo>
                <a:lnTo>
                  <a:pt x="124218" y="41983"/>
                </a:lnTo>
                <a:lnTo>
                  <a:pt x="0" y="8305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/>
          <p:nvPr/>
        </p:nvSpPr>
        <p:spPr>
          <a:xfrm>
            <a:off x="1975789" y="4071064"/>
            <a:ext cx="1824989" cy="6667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200" dirty="0">
                <a:latin typeface="Calibri" panose="020F0502020204030204"/>
                <a:cs typeface="Calibri" panose="020F0502020204030204"/>
              </a:rPr>
              <a:t>External </a:t>
            </a:r>
            <a:r>
              <a:rPr sz="1200" spc="-5" dirty="0">
                <a:latin typeface="Calibri" panose="020F0502020204030204"/>
                <a:cs typeface="Calibri" panose="020F0502020204030204"/>
              </a:rPr>
              <a:t>Sample</a:t>
            </a:r>
            <a:r>
              <a:rPr sz="1200" spc="-85" dirty="0">
                <a:latin typeface="Calibri" panose="020F0502020204030204"/>
                <a:cs typeface="Calibri" panose="020F0502020204030204"/>
              </a:rPr>
              <a:t> </a:t>
            </a:r>
            <a:r>
              <a:rPr sz="1200" spc="5" dirty="0">
                <a:latin typeface="Calibri" panose="020F0502020204030204"/>
                <a:cs typeface="Calibri" panose="020F0502020204030204"/>
              </a:rPr>
              <a:t>Clock</a:t>
            </a:r>
            <a:endParaRPr sz="1200">
              <a:latin typeface="Calibri" panose="020F0502020204030204"/>
              <a:cs typeface="Calibri" panose="020F0502020204030204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 panose="02020603050405020304"/>
              <a:cs typeface="Times New Roman" panose="02020603050405020304"/>
            </a:endParaRPr>
          </a:p>
          <a:p>
            <a:pPr marL="12700"/>
            <a:r>
              <a:rPr sz="950" spc="10" dirty="0">
                <a:latin typeface="Calibri" panose="020F0502020204030204"/>
                <a:cs typeface="Calibri" panose="020F0502020204030204"/>
              </a:rPr>
              <a:t>Input </a:t>
            </a:r>
            <a:r>
              <a:rPr sz="950" spc="15" dirty="0">
                <a:latin typeface="Calibri" panose="020F0502020204030204"/>
                <a:cs typeface="Calibri" panose="020F0502020204030204"/>
              </a:rPr>
              <a:t>Voltage: 0.3V </a:t>
            </a:r>
            <a:r>
              <a:rPr sz="950" spc="-5" dirty="0">
                <a:latin typeface="Calibri" panose="020F0502020204030204"/>
                <a:cs typeface="Calibri" panose="020F0502020204030204"/>
              </a:rPr>
              <a:t>to</a:t>
            </a:r>
            <a:r>
              <a:rPr sz="950" spc="95" dirty="0">
                <a:latin typeface="Calibri" panose="020F0502020204030204"/>
                <a:cs typeface="Calibri" panose="020F0502020204030204"/>
              </a:rPr>
              <a:t> </a:t>
            </a:r>
            <a:r>
              <a:rPr sz="950" spc="15" dirty="0">
                <a:latin typeface="Calibri" panose="020F0502020204030204"/>
                <a:cs typeface="Calibri" panose="020F0502020204030204"/>
              </a:rPr>
              <a:t>5V</a:t>
            </a:r>
            <a:endParaRPr sz="950">
              <a:latin typeface="Calibri" panose="020F0502020204030204"/>
              <a:cs typeface="Calibri" panose="020F0502020204030204"/>
            </a:endParaRPr>
          </a:p>
          <a:p>
            <a:pPr marL="12700">
              <a:spcBef>
                <a:spcPts val="60"/>
              </a:spcBef>
            </a:pPr>
            <a:r>
              <a:rPr sz="950" spc="10" dirty="0">
                <a:latin typeface="Calibri" panose="020F0502020204030204"/>
                <a:cs typeface="Calibri" panose="020F0502020204030204"/>
              </a:rPr>
              <a:t>Input </a:t>
            </a:r>
            <a:r>
              <a:rPr sz="950" spc="15" dirty="0">
                <a:latin typeface="Calibri" panose="020F0502020204030204"/>
                <a:cs typeface="Calibri" panose="020F0502020204030204"/>
              </a:rPr>
              <a:t>Frequency: </a:t>
            </a:r>
            <a:r>
              <a:rPr sz="950" spc="10" dirty="0">
                <a:latin typeface="Calibri" panose="020F0502020204030204"/>
                <a:cs typeface="Calibri" panose="020F0502020204030204"/>
              </a:rPr>
              <a:t>1 </a:t>
            </a:r>
            <a:r>
              <a:rPr sz="950" spc="30" dirty="0">
                <a:latin typeface="Calibri" panose="020F0502020204030204"/>
                <a:cs typeface="Calibri" panose="020F0502020204030204"/>
              </a:rPr>
              <a:t>MHz </a:t>
            </a:r>
            <a:r>
              <a:rPr sz="950" spc="-5" dirty="0">
                <a:latin typeface="Calibri" panose="020F0502020204030204"/>
                <a:cs typeface="Calibri" panose="020F0502020204030204"/>
              </a:rPr>
              <a:t>to </a:t>
            </a:r>
            <a:r>
              <a:rPr sz="950" spc="25" dirty="0">
                <a:latin typeface="Calibri" panose="020F0502020204030204"/>
                <a:cs typeface="Calibri" panose="020F0502020204030204"/>
              </a:rPr>
              <a:t>50</a:t>
            </a:r>
            <a:r>
              <a:rPr sz="950" spc="55" dirty="0">
                <a:latin typeface="Calibri" panose="020F0502020204030204"/>
                <a:cs typeface="Calibri" panose="020F0502020204030204"/>
              </a:rPr>
              <a:t> </a:t>
            </a:r>
            <a:r>
              <a:rPr sz="950" spc="30" dirty="0">
                <a:latin typeface="Calibri" panose="020F0502020204030204"/>
                <a:cs typeface="Calibri" panose="020F0502020204030204"/>
              </a:rPr>
              <a:t>MHz</a:t>
            </a:r>
            <a:endParaRPr sz="95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6180536" y="3110897"/>
            <a:ext cx="418465" cy="427355"/>
          </a:xfrm>
          <a:custGeom>
            <a:avLst/>
            <a:gdLst/>
            <a:ahLst/>
            <a:cxnLst/>
            <a:rect l="l" t="t" r="r" b="b"/>
            <a:pathLst>
              <a:path w="418464" h="427354">
                <a:moveTo>
                  <a:pt x="418322" y="213567"/>
                </a:moveTo>
                <a:lnTo>
                  <a:pt x="412823" y="164666"/>
                </a:lnTo>
                <a:lnTo>
                  <a:pt x="397147" y="119739"/>
                </a:lnTo>
                <a:lnTo>
                  <a:pt x="372523" y="80081"/>
                </a:lnTo>
                <a:lnTo>
                  <a:pt x="340183" y="46985"/>
                </a:lnTo>
                <a:lnTo>
                  <a:pt x="301355" y="21744"/>
                </a:lnTo>
                <a:lnTo>
                  <a:pt x="257271" y="5651"/>
                </a:lnTo>
                <a:lnTo>
                  <a:pt x="209161" y="0"/>
                </a:lnTo>
                <a:lnTo>
                  <a:pt x="161338" y="5651"/>
                </a:lnTo>
                <a:lnTo>
                  <a:pt x="117366" y="21744"/>
                </a:lnTo>
                <a:lnTo>
                  <a:pt x="78523" y="46985"/>
                </a:lnTo>
                <a:lnTo>
                  <a:pt x="46086" y="80081"/>
                </a:lnTo>
                <a:lnTo>
                  <a:pt x="21335" y="119739"/>
                </a:lnTo>
                <a:lnTo>
                  <a:pt x="5546" y="164666"/>
                </a:lnTo>
                <a:lnTo>
                  <a:pt x="0" y="213567"/>
                </a:lnTo>
                <a:lnTo>
                  <a:pt x="5546" y="262469"/>
                </a:lnTo>
                <a:lnTo>
                  <a:pt x="21335" y="307395"/>
                </a:lnTo>
                <a:lnTo>
                  <a:pt x="46086" y="347053"/>
                </a:lnTo>
                <a:lnTo>
                  <a:pt x="78523" y="380149"/>
                </a:lnTo>
                <a:lnTo>
                  <a:pt x="117366" y="405391"/>
                </a:lnTo>
                <a:lnTo>
                  <a:pt x="161338" y="421484"/>
                </a:lnTo>
                <a:lnTo>
                  <a:pt x="209161" y="427135"/>
                </a:lnTo>
                <a:lnTo>
                  <a:pt x="257271" y="421484"/>
                </a:lnTo>
                <a:lnTo>
                  <a:pt x="301355" y="405391"/>
                </a:lnTo>
                <a:lnTo>
                  <a:pt x="340183" y="380149"/>
                </a:lnTo>
                <a:lnTo>
                  <a:pt x="372523" y="347053"/>
                </a:lnTo>
                <a:lnTo>
                  <a:pt x="397147" y="307395"/>
                </a:lnTo>
                <a:lnTo>
                  <a:pt x="412823" y="262469"/>
                </a:lnTo>
                <a:lnTo>
                  <a:pt x="418322" y="213567"/>
                </a:lnTo>
                <a:close/>
              </a:path>
            </a:pathLst>
          </a:custGeom>
          <a:ln w="1552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6597397" y="3303017"/>
            <a:ext cx="125730" cy="83185"/>
          </a:xfrm>
          <a:custGeom>
            <a:avLst/>
            <a:gdLst/>
            <a:ahLst/>
            <a:cxnLst/>
            <a:rect l="l" t="t" r="r" b="b"/>
            <a:pathLst>
              <a:path w="125729" h="83185">
                <a:moveTo>
                  <a:pt x="125131" y="0"/>
                </a:moveTo>
                <a:lnTo>
                  <a:pt x="125131" y="83054"/>
                </a:lnTo>
                <a:lnTo>
                  <a:pt x="0" y="41983"/>
                </a:lnTo>
                <a:lnTo>
                  <a:pt x="125131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 txBox="1"/>
          <p:nvPr/>
        </p:nvSpPr>
        <p:spPr>
          <a:xfrm>
            <a:off x="6699051" y="3099082"/>
            <a:ext cx="2868295" cy="420370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>
              <a:spcBef>
                <a:spcPts val="375"/>
              </a:spcBef>
              <a:tabLst>
                <a:tab pos="1409700" algn="l"/>
              </a:tabLst>
            </a:pPr>
            <a:r>
              <a:rPr sz="1200" u="sng" spc="-5" dirty="0">
                <a:uFill>
                  <a:solidFill>
                    <a:srgbClr val="FF0000"/>
                  </a:solidFill>
                </a:uFill>
                <a:latin typeface="Calibri" panose="020F0502020204030204"/>
                <a:cs typeface="Calibri" panose="020F0502020204030204"/>
              </a:rPr>
              <a:t> 	</a:t>
            </a:r>
            <a:r>
              <a:rPr sz="1200" spc="-5" dirty="0">
                <a:latin typeface="Calibri" panose="020F0502020204030204"/>
                <a:cs typeface="Calibri" panose="020F0502020204030204"/>
              </a:rPr>
              <a:t>  </a:t>
            </a:r>
            <a:r>
              <a:rPr sz="1200" spc="-25" dirty="0">
                <a:latin typeface="Calibri" panose="020F0502020204030204"/>
                <a:cs typeface="Calibri" panose="020F0502020204030204"/>
              </a:rPr>
              <a:t> </a:t>
            </a:r>
            <a:r>
              <a:rPr sz="1200" spc="-5" dirty="0">
                <a:latin typeface="Calibri" panose="020F0502020204030204"/>
                <a:cs typeface="Calibri" panose="020F0502020204030204"/>
              </a:rPr>
              <a:t>External Trigger</a:t>
            </a:r>
            <a:r>
              <a:rPr sz="1200" spc="-70" dirty="0">
                <a:latin typeface="Calibri" panose="020F0502020204030204"/>
                <a:cs typeface="Calibri" panose="020F0502020204030204"/>
              </a:rPr>
              <a:t> </a:t>
            </a:r>
            <a:r>
              <a:rPr sz="1200" spc="5" dirty="0">
                <a:latin typeface="Calibri" panose="020F0502020204030204"/>
                <a:cs typeface="Calibri" panose="020F0502020204030204"/>
              </a:rPr>
              <a:t>Input</a:t>
            </a:r>
            <a:endParaRPr sz="1200">
              <a:latin typeface="Calibri" panose="020F0502020204030204"/>
              <a:cs typeface="Calibri" panose="020F0502020204030204"/>
            </a:endParaRPr>
          </a:p>
          <a:p>
            <a:pPr marL="1510030">
              <a:spcBef>
                <a:spcPts val="245"/>
              </a:spcBef>
            </a:pPr>
            <a:r>
              <a:rPr sz="950" spc="20" dirty="0">
                <a:latin typeface="Calibri" panose="020F0502020204030204"/>
                <a:cs typeface="Calibri" panose="020F0502020204030204"/>
              </a:rPr>
              <a:t>RJ45 </a:t>
            </a:r>
            <a:r>
              <a:rPr sz="950" spc="10" dirty="0">
                <a:latin typeface="Calibri" panose="020F0502020204030204"/>
                <a:cs typeface="Calibri" panose="020F0502020204030204"/>
              </a:rPr>
              <a:t>LVDS Input</a:t>
            </a:r>
            <a:r>
              <a:rPr sz="950" spc="55" dirty="0">
                <a:latin typeface="Calibri" panose="020F0502020204030204"/>
                <a:cs typeface="Calibri" panose="020F0502020204030204"/>
              </a:rPr>
              <a:t> </a:t>
            </a:r>
            <a:r>
              <a:rPr sz="950" spc="10" dirty="0">
                <a:latin typeface="Calibri" panose="020F0502020204030204"/>
                <a:cs typeface="Calibri" panose="020F0502020204030204"/>
              </a:rPr>
              <a:t>1</a:t>
            </a:r>
            <a:endParaRPr sz="95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6294893" y="2671346"/>
            <a:ext cx="158919" cy="13416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6560406" y="2741077"/>
            <a:ext cx="1530985" cy="0"/>
          </a:xfrm>
          <a:custGeom>
            <a:avLst/>
            <a:gdLst/>
            <a:ahLst/>
            <a:cxnLst/>
            <a:rect l="l" t="t" r="r" b="b"/>
            <a:pathLst>
              <a:path w="1530984">
                <a:moveTo>
                  <a:pt x="1530805" y="0"/>
                </a:moveTo>
                <a:lnTo>
                  <a:pt x="0" y="0"/>
                </a:lnTo>
              </a:path>
            </a:pathLst>
          </a:custGeom>
          <a:ln w="912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6446234" y="2699277"/>
            <a:ext cx="124460" cy="83185"/>
          </a:xfrm>
          <a:custGeom>
            <a:avLst/>
            <a:gdLst/>
            <a:ahLst/>
            <a:cxnLst/>
            <a:rect l="l" t="t" r="r" b="b"/>
            <a:pathLst>
              <a:path w="124460" h="83185">
                <a:moveTo>
                  <a:pt x="124218" y="0"/>
                </a:moveTo>
                <a:lnTo>
                  <a:pt x="124218" y="83054"/>
                </a:lnTo>
                <a:lnTo>
                  <a:pt x="0" y="41983"/>
                </a:lnTo>
                <a:lnTo>
                  <a:pt x="124218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 txBox="1"/>
          <p:nvPr/>
        </p:nvSpPr>
        <p:spPr>
          <a:xfrm>
            <a:off x="8196764" y="2619276"/>
            <a:ext cx="838200" cy="19684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200" dirty="0">
                <a:latin typeface="Calibri" panose="020F0502020204030204"/>
                <a:cs typeface="Calibri" panose="020F0502020204030204"/>
              </a:rPr>
              <a:t>PCIe Link</a:t>
            </a:r>
            <a:r>
              <a:rPr sz="1200" spc="-110" dirty="0">
                <a:latin typeface="Calibri" panose="020F0502020204030204"/>
                <a:cs typeface="Calibri" panose="020F0502020204030204"/>
              </a:rPr>
              <a:t> </a:t>
            </a:r>
            <a:r>
              <a:rPr sz="1200" spc="5" dirty="0">
                <a:latin typeface="Calibri" panose="020F0502020204030204"/>
                <a:cs typeface="Calibri" panose="020F0502020204030204"/>
              </a:rPr>
              <a:t>Led</a:t>
            </a:r>
            <a:endParaRPr sz="1200">
              <a:latin typeface="Calibri" panose="020F0502020204030204"/>
              <a:cs typeface="Calibri" panose="020F0502020204030204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838200" y="6484620"/>
            <a:ext cx="10958337" cy="276999"/>
            <a:chOff x="838200" y="6484620"/>
            <a:chExt cx="10958337" cy="276999"/>
          </a:xfrm>
        </p:grpSpPr>
        <p:sp>
          <p:nvSpPr>
            <p:cNvPr id="39" name="Footer Placeholder 4"/>
            <p:cNvSpPr/>
            <p:nvPr/>
          </p:nvSpPr>
          <p:spPr>
            <a:xfrm>
              <a:off x="838200" y="6484620"/>
              <a:ext cx="6453505" cy="275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en-US" altLang="zh-CN" sz="1200" dirty="0">
                  <a:sym typeface="+mn-ea"/>
                </a:rPr>
                <a:t>The 2025 MTCA/ATCA for Large Scientific Facility Control Workshop, CQU Chongqing, 17.09.2025</a:t>
              </a:r>
              <a:endParaRPr lang="en-US" altLang="zh-CN" sz="1200" dirty="0">
                <a:sym typeface="+mn-ea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8359634" y="6484620"/>
              <a:ext cx="343690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buClrTx/>
                <a:buSzTx/>
                <a:buFontTx/>
              </a:pPr>
              <a:r>
                <a:rPr lang="en-US" altLang="zh-CN" sz="1200" dirty="0"/>
                <a:t>© 2025 Copyright </a:t>
              </a:r>
              <a:r>
                <a:rPr lang="en-US" altLang="zh-CN" sz="1200" dirty="0">
                  <a:sym typeface="+mn-ea"/>
                </a:rPr>
                <a:t>Struck Innovative Systeme GmbH </a:t>
              </a:r>
              <a:endParaRPr lang="en-US" altLang="zh-CN" sz="1200" dirty="0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97981" y="133350"/>
            <a:ext cx="11644037" cy="1320810"/>
          </a:xfrm>
          <a:prstGeom prst="rect">
            <a:avLst/>
          </a:prstGeom>
        </p:spPr>
        <p:txBody>
          <a:bodyPr vert="horz" wrap="square" lIns="0" tIns="88836" rIns="0" bIns="0" rtlCol="0">
            <a:spAutoFit/>
          </a:bodyPr>
          <a:lstStyle/>
          <a:p>
            <a:pPr marL="70485" algn="ctr">
              <a:spcBef>
                <a:spcPts val="95"/>
              </a:spcBef>
            </a:pPr>
            <a:r>
              <a:rPr sz="4000" spc="-5" dirty="0">
                <a:latin typeface="Arial" panose="020B0604020202020204"/>
                <a:cs typeface="Arial" panose="020B0604020202020204"/>
              </a:rPr>
              <a:t>SIS8300-KU System</a:t>
            </a:r>
            <a:r>
              <a:rPr sz="4000" spc="5" dirty="0">
                <a:latin typeface="Arial" panose="020B0604020202020204"/>
                <a:cs typeface="Arial" panose="020B0604020202020204"/>
              </a:rPr>
              <a:t> </a:t>
            </a:r>
            <a:r>
              <a:rPr sz="4000" spc="-5" dirty="0">
                <a:latin typeface="Arial" panose="020B0604020202020204"/>
                <a:cs typeface="Arial" panose="020B0604020202020204"/>
              </a:rPr>
              <a:t>Example</a:t>
            </a:r>
            <a:endParaRPr sz="4000">
              <a:latin typeface="Arial" panose="020B0604020202020204"/>
              <a:cs typeface="Arial" panose="020B0604020202020204"/>
            </a:endParaRPr>
          </a:p>
          <a:p>
            <a:pPr marL="68580" algn="ctr"/>
            <a:r>
              <a:rPr sz="4000" spc="-5" dirty="0">
                <a:latin typeface="Arial" panose="020B0604020202020204"/>
                <a:cs typeface="Arial" panose="020B0604020202020204"/>
              </a:rPr>
              <a:t>40 </a:t>
            </a:r>
            <a:r>
              <a:rPr sz="4000" spc="-10" dirty="0">
                <a:latin typeface="Arial" panose="020B0604020202020204"/>
                <a:cs typeface="Arial" panose="020B0604020202020204"/>
              </a:rPr>
              <a:t>Channel </a:t>
            </a:r>
            <a:r>
              <a:rPr sz="4000" spc="-5" dirty="0">
                <a:latin typeface="Arial" panose="020B0604020202020204"/>
                <a:cs typeface="Arial" panose="020B0604020202020204"/>
              </a:rPr>
              <a:t>Streaming System</a:t>
            </a:r>
            <a:r>
              <a:rPr sz="4000" spc="40" dirty="0">
                <a:latin typeface="Arial" panose="020B0604020202020204"/>
                <a:cs typeface="Arial" panose="020B0604020202020204"/>
              </a:rPr>
              <a:t> </a:t>
            </a:r>
            <a:r>
              <a:rPr sz="4000" spc="-5" dirty="0">
                <a:latin typeface="Arial" panose="020B0604020202020204"/>
                <a:cs typeface="Arial" panose="020B0604020202020204"/>
              </a:rPr>
              <a:t>(Rear)</a:t>
            </a:r>
            <a:endParaRPr sz="4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14601" y="1501140"/>
            <a:ext cx="6376087" cy="4594342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pSp>
        <p:nvGrpSpPr>
          <p:cNvPr id="6" name="组合 5"/>
          <p:cNvGrpSpPr/>
          <p:nvPr/>
        </p:nvGrpSpPr>
        <p:grpSpPr>
          <a:xfrm>
            <a:off x="838200" y="6484620"/>
            <a:ext cx="10958337" cy="276999"/>
            <a:chOff x="838200" y="6484620"/>
            <a:chExt cx="10958337" cy="276999"/>
          </a:xfrm>
        </p:grpSpPr>
        <p:sp>
          <p:nvSpPr>
            <p:cNvPr id="7" name="Footer Placeholder 4"/>
            <p:cNvSpPr/>
            <p:nvPr/>
          </p:nvSpPr>
          <p:spPr>
            <a:xfrm>
              <a:off x="838200" y="6484620"/>
              <a:ext cx="6453505" cy="275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en-US" altLang="zh-CN" sz="1200" dirty="0">
                  <a:sym typeface="+mn-ea"/>
                </a:rPr>
                <a:t>The 2025 MTCA/ATCA for Large Scientific Facility Control Workshop, CQU Chongqing, 17.09.2025</a:t>
              </a:r>
              <a:endParaRPr lang="en-US" altLang="zh-CN" sz="1200" dirty="0">
                <a:sym typeface="+mn-ea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8359634" y="6484620"/>
              <a:ext cx="343690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buClrTx/>
                <a:buSzTx/>
                <a:buFontTx/>
              </a:pPr>
              <a:r>
                <a:rPr lang="en-US" altLang="zh-CN" sz="1200" dirty="0"/>
                <a:t>© 2025 Copyright </a:t>
              </a:r>
              <a:r>
                <a:rPr lang="en-US" altLang="zh-CN" sz="1200" dirty="0">
                  <a:sym typeface="+mn-ea"/>
                </a:rPr>
                <a:t>Struck Innovative Systeme GmbH </a:t>
              </a:r>
              <a:endParaRPr lang="en-US" altLang="zh-CN" sz="1200" dirty="0"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851654" y="190667"/>
            <a:ext cx="610650" cy="543989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897380" y="908303"/>
            <a:ext cx="8397875" cy="0"/>
          </a:xfrm>
          <a:custGeom>
            <a:avLst/>
            <a:gdLst/>
            <a:ahLst/>
            <a:cxnLst/>
            <a:rect l="l" t="t" r="r" b="b"/>
            <a:pathLst>
              <a:path w="8397875">
                <a:moveTo>
                  <a:pt x="0" y="0"/>
                </a:moveTo>
                <a:lnTo>
                  <a:pt x="8397875" y="0"/>
                </a:lnTo>
              </a:path>
            </a:pathLst>
          </a:custGeom>
          <a:ln w="12192">
            <a:solidFill>
              <a:srgbClr val="BEBEB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9706478" y="188976"/>
            <a:ext cx="601980" cy="538480"/>
          </a:xfrm>
          <a:custGeom>
            <a:avLst/>
            <a:gdLst/>
            <a:ahLst/>
            <a:cxnLst/>
            <a:rect l="l" t="t" r="r" b="b"/>
            <a:pathLst>
              <a:path w="601979" h="538480">
                <a:moveTo>
                  <a:pt x="0" y="0"/>
                </a:moveTo>
                <a:lnTo>
                  <a:pt x="601854" y="0"/>
                </a:lnTo>
                <a:lnTo>
                  <a:pt x="601854" y="537883"/>
                </a:lnTo>
                <a:lnTo>
                  <a:pt x="0" y="537883"/>
                </a:lnTo>
                <a:lnTo>
                  <a:pt x="0" y="0"/>
                </a:lnTo>
                <a:close/>
              </a:path>
            </a:pathLst>
          </a:custGeom>
          <a:solidFill>
            <a:srgbClr val="005BA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9963492" y="233390"/>
            <a:ext cx="123825" cy="294005"/>
          </a:xfrm>
          <a:custGeom>
            <a:avLst/>
            <a:gdLst/>
            <a:ahLst/>
            <a:cxnLst/>
            <a:rect l="l" t="t" r="r" b="b"/>
            <a:pathLst>
              <a:path w="123825" h="294005">
                <a:moveTo>
                  <a:pt x="49425" y="293615"/>
                </a:moveTo>
                <a:lnTo>
                  <a:pt x="0" y="293615"/>
                </a:lnTo>
                <a:lnTo>
                  <a:pt x="0" y="0"/>
                </a:lnTo>
                <a:lnTo>
                  <a:pt x="96379" y="0"/>
                </a:lnTo>
                <a:lnTo>
                  <a:pt x="98850" y="411"/>
                </a:lnTo>
                <a:lnTo>
                  <a:pt x="122740" y="22617"/>
                </a:lnTo>
                <a:lnTo>
                  <a:pt x="123152" y="24673"/>
                </a:lnTo>
                <a:lnTo>
                  <a:pt x="123564" y="27140"/>
                </a:lnTo>
                <a:lnTo>
                  <a:pt x="123564" y="175182"/>
                </a:lnTo>
                <a:lnTo>
                  <a:pt x="102969" y="199855"/>
                </a:lnTo>
                <a:lnTo>
                  <a:pt x="49425" y="199855"/>
                </a:lnTo>
                <a:lnTo>
                  <a:pt x="49425" y="29361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9963492" y="233390"/>
            <a:ext cx="123825" cy="294005"/>
          </a:xfrm>
          <a:custGeom>
            <a:avLst/>
            <a:gdLst/>
            <a:ahLst/>
            <a:cxnLst/>
            <a:rect l="l" t="t" r="r" b="b"/>
            <a:pathLst>
              <a:path w="123825" h="294005">
                <a:moveTo>
                  <a:pt x="123563" y="172714"/>
                </a:moveTo>
                <a:lnTo>
                  <a:pt x="123563" y="27140"/>
                </a:lnTo>
                <a:lnTo>
                  <a:pt x="123151" y="24673"/>
                </a:lnTo>
                <a:lnTo>
                  <a:pt x="122739" y="22617"/>
                </a:lnTo>
                <a:lnTo>
                  <a:pt x="122328" y="20150"/>
                </a:lnTo>
                <a:lnTo>
                  <a:pt x="104205" y="2056"/>
                </a:lnTo>
                <a:lnTo>
                  <a:pt x="101734" y="1233"/>
                </a:lnTo>
                <a:lnTo>
                  <a:pt x="98850" y="411"/>
                </a:lnTo>
                <a:lnTo>
                  <a:pt x="96379" y="0"/>
                </a:lnTo>
                <a:lnTo>
                  <a:pt x="0" y="0"/>
                </a:lnTo>
                <a:lnTo>
                  <a:pt x="0" y="293615"/>
                </a:lnTo>
                <a:lnTo>
                  <a:pt x="49425" y="293615"/>
                </a:lnTo>
                <a:lnTo>
                  <a:pt x="49425" y="199855"/>
                </a:lnTo>
                <a:lnTo>
                  <a:pt x="101322" y="199855"/>
                </a:lnTo>
                <a:lnTo>
                  <a:pt x="102969" y="199855"/>
                </a:lnTo>
                <a:lnTo>
                  <a:pt x="104617" y="199444"/>
                </a:lnTo>
                <a:lnTo>
                  <a:pt x="123151" y="177238"/>
                </a:lnTo>
                <a:lnTo>
                  <a:pt x="123563" y="175182"/>
                </a:lnTo>
                <a:lnTo>
                  <a:pt x="123563" y="172714"/>
                </a:lnTo>
                <a:close/>
              </a:path>
            </a:pathLst>
          </a:custGeom>
          <a:ln w="3175">
            <a:solidFill>
              <a:srgbClr val="0062B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0025478" y="270400"/>
            <a:ext cx="0" cy="128905"/>
          </a:xfrm>
          <a:custGeom>
            <a:avLst/>
            <a:gdLst/>
            <a:ahLst/>
            <a:cxnLst/>
            <a:rect l="l" t="t" r="r" b="b"/>
            <a:pathLst>
              <a:path h="128904">
                <a:moveTo>
                  <a:pt x="0" y="0"/>
                </a:moveTo>
                <a:lnTo>
                  <a:pt x="0" y="128302"/>
                </a:lnTo>
              </a:path>
            </a:pathLst>
          </a:custGeom>
          <a:ln w="25124">
            <a:solidFill>
              <a:srgbClr val="0062B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0012916" y="270400"/>
            <a:ext cx="25400" cy="128905"/>
          </a:xfrm>
          <a:custGeom>
            <a:avLst/>
            <a:gdLst/>
            <a:ahLst/>
            <a:cxnLst/>
            <a:rect l="l" t="t" r="r" b="b"/>
            <a:pathLst>
              <a:path w="25400" h="128904">
                <a:moveTo>
                  <a:pt x="0" y="128302"/>
                </a:moveTo>
                <a:lnTo>
                  <a:pt x="17298" y="128302"/>
                </a:lnTo>
                <a:lnTo>
                  <a:pt x="19770" y="127891"/>
                </a:lnTo>
                <a:lnTo>
                  <a:pt x="21829" y="126657"/>
                </a:lnTo>
                <a:lnTo>
                  <a:pt x="23065" y="125423"/>
                </a:lnTo>
                <a:lnTo>
                  <a:pt x="23888" y="124190"/>
                </a:lnTo>
                <a:lnTo>
                  <a:pt x="24300" y="122545"/>
                </a:lnTo>
                <a:lnTo>
                  <a:pt x="24712" y="120900"/>
                </a:lnTo>
                <a:lnTo>
                  <a:pt x="25124" y="64151"/>
                </a:lnTo>
                <a:lnTo>
                  <a:pt x="24712" y="7402"/>
                </a:lnTo>
                <a:lnTo>
                  <a:pt x="24712" y="6168"/>
                </a:lnTo>
                <a:lnTo>
                  <a:pt x="23888" y="4523"/>
                </a:lnTo>
                <a:lnTo>
                  <a:pt x="23477" y="3289"/>
                </a:lnTo>
                <a:lnTo>
                  <a:pt x="22241" y="2056"/>
                </a:lnTo>
                <a:lnTo>
                  <a:pt x="21005" y="1233"/>
                </a:lnTo>
                <a:lnTo>
                  <a:pt x="19770" y="411"/>
                </a:lnTo>
                <a:lnTo>
                  <a:pt x="18534" y="0"/>
                </a:lnTo>
                <a:lnTo>
                  <a:pt x="17298" y="0"/>
                </a:lnTo>
                <a:lnTo>
                  <a:pt x="8649" y="0"/>
                </a:lnTo>
                <a:lnTo>
                  <a:pt x="0" y="0"/>
                </a:lnTo>
                <a:lnTo>
                  <a:pt x="0" y="128302"/>
                </a:lnTo>
                <a:close/>
              </a:path>
            </a:pathLst>
          </a:custGeom>
          <a:ln w="3175">
            <a:solidFill>
              <a:srgbClr val="0062B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9779381" y="233390"/>
            <a:ext cx="0" cy="294005"/>
          </a:xfrm>
          <a:custGeom>
            <a:avLst/>
            <a:gdLst/>
            <a:ahLst/>
            <a:cxnLst/>
            <a:rect l="l" t="t" r="r" b="b"/>
            <a:pathLst>
              <a:path h="294005">
                <a:moveTo>
                  <a:pt x="0" y="0"/>
                </a:moveTo>
                <a:lnTo>
                  <a:pt x="0" y="293615"/>
                </a:lnTo>
              </a:path>
            </a:pathLst>
          </a:custGeom>
          <a:ln w="5189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9753434" y="233390"/>
            <a:ext cx="52069" cy="294005"/>
          </a:xfrm>
          <a:custGeom>
            <a:avLst/>
            <a:gdLst/>
            <a:ahLst/>
            <a:cxnLst/>
            <a:rect l="l" t="t" r="r" b="b"/>
            <a:pathLst>
              <a:path w="52070" h="294005">
                <a:moveTo>
                  <a:pt x="0" y="0"/>
                </a:moveTo>
                <a:lnTo>
                  <a:pt x="51896" y="0"/>
                </a:lnTo>
                <a:lnTo>
                  <a:pt x="51896" y="293615"/>
                </a:lnTo>
                <a:lnTo>
                  <a:pt x="0" y="293615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62B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9825101" y="233390"/>
            <a:ext cx="123825" cy="294005"/>
          </a:xfrm>
          <a:custGeom>
            <a:avLst/>
            <a:gdLst/>
            <a:ahLst/>
            <a:cxnLst/>
            <a:rect l="l" t="t" r="r" b="b"/>
            <a:pathLst>
              <a:path w="123825" h="294005">
                <a:moveTo>
                  <a:pt x="49425" y="293615"/>
                </a:moveTo>
                <a:lnTo>
                  <a:pt x="0" y="293615"/>
                </a:lnTo>
                <a:lnTo>
                  <a:pt x="0" y="0"/>
                </a:lnTo>
                <a:lnTo>
                  <a:pt x="96379" y="0"/>
                </a:lnTo>
                <a:lnTo>
                  <a:pt x="99262" y="411"/>
                </a:lnTo>
                <a:lnTo>
                  <a:pt x="120680" y="15626"/>
                </a:lnTo>
                <a:lnTo>
                  <a:pt x="121916" y="17682"/>
                </a:lnTo>
                <a:lnTo>
                  <a:pt x="122739" y="20150"/>
                </a:lnTo>
                <a:lnTo>
                  <a:pt x="123151" y="22617"/>
                </a:lnTo>
                <a:lnTo>
                  <a:pt x="123563" y="24673"/>
                </a:lnTo>
                <a:lnTo>
                  <a:pt x="123563" y="177238"/>
                </a:lnTo>
                <a:lnTo>
                  <a:pt x="123151" y="179294"/>
                </a:lnTo>
                <a:lnTo>
                  <a:pt x="122739" y="181761"/>
                </a:lnTo>
                <a:lnTo>
                  <a:pt x="102969" y="199855"/>
                </a:lnTo>
                <a:lnTo>
                  <a:pt x="49425" y="199855"/>
                </a:lnTo>
                <a:lnTo>
                  <a:pt x="49425" y="29361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9825101" y="233390"/>
            <a:ext cx="123825" cy="294005"/>
          </a:xfrm>
          <a:custGeom>
            <a:avLst/>
            <a:gdLst/>
            <a:ahLst/>
            <a:cxnLst/>
            <a:rect l="l" t="t" r="r" b="b"/>
            <a:pathLst>
              <a:path w="123825" h="294005">
                <a:moveTo>
                  <a:pt x="123563" y="172714"/>
                </a:moveTo>
                <a:lnTo>
                  <a:pt x="123563" y="27140"/>
                </a:lnTo>
                <a:lnTo>
                  <a:pt x="123563" y="24673"/>
                </a:lnTo>
                <a:lnTo>
                  <a:pt x="123151" y="22617"/>
                </a:lnTo>
                <a:lnTo>
                  <a:pt x="122739" y="20150"/>
                </a:lnTo>
                <a:lnTo>
                  <a:pt x="121916" y="17682"/>
                </a:lnTo>
                <a:lnTo>
                  <a:pt x="120680" y="15626"/>
                </a:lnTo>
                <a:lnTo>
                  <a:pt x="119444" y="13159"/>
                </a:lnTo>
                <a:lnTo>
                  <a:pt x="116149" y="9458"/>
                </a:lnTo>
                <a:lnTo>
                  <a:pt x="112031" y="5757"/>
                </a:lnTo>
                <a:lnTo>
                  <a:pt x="107088" y="2878"/>
                </a:lnTo>
                <a:lnTo>
                  <a:pt x="104617" y="2056"/>
                </a:lnTo>
                <a:lnTo>
                  <a:pt x="102145" y="1233"/>
                </a:lnTo>
                <a:lnTo>
                  <a:pt x="99262" y="411"/>
                </a:lnTo>
                <a:lnTo>
                  <a:pt x="96379" y="0"/>
                </a:lnTo>
                <a:lnTo>
                  <a:pt x="0" y="0"/>
                </a:lnTo>
                <a:lnTo>
                  <a:pt x="0" y="293615"/>
                </a:lnTo>
                <a:lnTo>
                  <a:pt x="49425" y="293615"/>
                </a:lnTo>
                <a:lnTo>
                  <a:pt x="49425" y="199855"/>
                </a:lnTo>
                <a:lnTo>
                  <a:pt x="101322" y="199855"/>
                </a:lnTo>
                <a:lnTo>
                  <a:pt x="102969" y="199855"/>
                </a:lnTo>
                <a:lnTo>
                  <a:pt x="105029" y="199444"/>
                </a:lnTo>
                <a:lnTo>
                  <a:pt x="123151" y="179294"/>
                </a:lnTo>
                <a:lnTo>
                  <a:pt x="123563" y="177238"/>
                </a:lnTo>
                <a:lnTo>
                  <a:pt x="123563" y="175182"/>
                </a:lnTo>
                <a:lnTo>
                  <a:pt x="123563" y="172714"/>
                </a:lnTo>
                <a:close/>
              </a:path>
            </a:pathLst>
          </a:custGeom>
          <a:ln w="3175">
            <a:solidFill>
              <a:srgbClr val="0062B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9887293" y="270400"/>
            <a:ext cx="0" cy="128905"/>
          </a:xfrm>
          <a:custGeom>
            <a:avLst/>
            <a:gdLst/>
            <a:ahLst/>
            <a:cxnLst/>
            <a:rect l="l" t="t" r="r" b="b"/>
            <a:pathLst>
              <a:path h="128904">
                <a:moveTo>
                  <a:pt x="0" y="0"/>
                </a:moveTo>
                <a:lnTo>
                  <a:pt x="0" y="128302"/>
                </a:lnTo>
              </a:path>
            </a:pathLst>
          </a:custGeom>
          <a:ln w="25536">
            <a:solidFill>
              <a:srgbClr val="0062B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9874525" y="270400"/>
            <a:ext cx="26034" cy="128905"/>
          </a:xfrm>
          <a:custGeom>
            <a:avLst/>
            <a:gdLst/>
            <a:ahLst/>
            <a:cxnLst/>
            <a:rect l="l" t="t" r="r" b="b"/>
            <a:pathLst>
              <a:path w="26034" h="128904">
                <a:moveTo>
                  <a:pt x="0" y="128302"/>
                </a:moveTo>
                <a:lnTo>
                  <a:pt x="17298" y="128302"/>
                </a:lnTo>
                <a:lnTo>
                  <a:pt x="20182" y="127891"/>
                </a:lnTo>
                <a:lnTo>
                  <a:pt x="21417" y="127480"/>
                </a:lnTo>
                <a:lnTo>
                  <a:pt x="22653" y="126657"/>
                </a:lnTo>
                <a:lnTo>
                  <a:pt x="23888" y="125423"/>
                </a:lnTo>
                <a:lnTo>
                  <a:pt x="24712" y="124190"/>
                </a:lnTo>
                <a:lnTo>
                  <a:pt x="24712" y="122545"/>
                </a:lnTo>
                <a:lnTo>
                  <a:pt x="24712" y="120900"/>
                </a:lnTo>
                <a:lnTo>
                  <a:pt x="25536" y="90880"/>
                </a:lnTo>
                <a:lnTo>
                  <a:pt x="25536" y="64151"/>
                </a:lnTo>
                <a:lnTo>
                  <a:pt x="25536" y="37421"/>
                </a:lnTo>
                <a:lnTo>
                  <a:pt x="24712" y="7402"/>
                </a:lnTo>
                <a:lnTo>
                  <a:pt x="24712" y="6168"/>
                </a:lnTo>
                <a:lnTo>
                  <a:pt x="24712" y="4523"/>
                </a:lnTo>
                <a:lnTo>
                  <a:pt x="23888" y="3289"/>
                </a:lnTo>
                <a:lnTo>
                  <a:pt x="23065" y="2056"/>
                </a:lnTo>
                <a:lnTo>
                  <a:pt x="21829" y="1233"/>
                </a:lnTo>
                <a:lnTo>
                  <a:pt x="20593" y="411"/>
                </a:lnTo>
                <a:lnTo>
                  <a:pt x="18946" y="0"/>
                </a:lnTo>
                <a:lnTo>
                  <a:pt x="17298" y="0"/>
                </a:lnTo>
                <a:lnTo>
                  <a:pt x="9473" y="0"/>
                </a:lnTo>
                <a:lnTo>
                  <a:pt x="0" y="0"/>
                </a:lnTo>
                <a:lnTo>
                  <a:pt x="0" y="128302"/>
                </a:lnTo>
                <a:close/>
              </a:path>
            </a:pathLst>
          </a:custGeom>
          <a:ln w="3175">
            <a:solidFill>
              <a:srgbClr val="0062B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2361438" y="335915"/>
            <a:ext cx="586486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800" b="1" spc="-5" dirty="0">
                <a:solidFill>
                  <a:srgbClr val="316CB3"/>
                </a:solidFill>
                <a:latin typeface="Arial Narrow" panose="020B0606020202030204"/>
                <a:cs typeface="Arial Narrow" panose="020B0606020202030204"/>
              </a:rPr>
              <a:t>Fast Langmuir Probes on Wendelstein</a:t>
            </a:r>
            <a:r>
              <a:rPr sz="2800" b="1" spc="-75" dirty="0">
                <a:solidFill>
                  <a:srgbClr val="316CB3"/>
                </a:solidFill>
                <a:latin typeface="Arial Narrow" panose="020B0606020202030204"/>
                <a:cs typeface="Arial Narrow" panose="020B0606020202030204"/>
              </a:rPr>
              <a:t> </a:t>
            </a:r>
            <a:r>
              <a:rPr sz="2800" b="1" spc="-5" dirty="0">
                <a:solidFill>
                  <a:srgbClr val="316CB3"/>
                </a:solidFill>
                <a:latin typeface="Arial Narrow" panose="020B0606020202030204"/>
                <a:cs typeface="Arial Narrow" panose="020B0606020202030204"/>
              </a:rPr>
              <a:t>7-X</a:t>
            </a:r>
            <a:endParaRPr sz="2800">
              <a:latin typeface="Arial Narrow" panose="020B0606020202030204"/>
              <a:cs typeface="Arial Narrow" panose="020B0606020202030204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961516" y="1114425"/>
            <a:ext cx="7781925" cy="3989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4965" marR="5080" indent="-342900">
              <a:spcBef>
                <a:spcPts val="105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000" b="1" spc="-5" dirty="0">
                <a:latin typeface="Arial" panose="020B0604020202020204"/>
                <a:cs typeface="Arial" panose="020B0604020202020204"/>
              </a:rPr>
              <a:t>Wendelstein </a:t>
            </a:r>
            <a:r>
              <a:rPr sz="2000" b="1" dirty="0">
                <a:latin typeface="Arial" panose="020B0604020202020204"/>
                <a:cs typeface="Arial" panose="020B0604020202020204"/>
              </a:rPr>
              <a:t>7-X </a:t>
            </a:r>
            <a:r>
              <a:rPr sz="2000" b="1" spc="-5" dirty="0">
                <a:latin typeface="Arial" panose="020B0604020202020204"/>
                <a:cs typeface="Arial" panose="020B0604020202020204"/>
              </a:rPr>
              <a:t>is </a:t>
            </a:r>
            <a:r>
              <a:rPr sz="2000" b="1" dirty="0">
                <a:latin typeface="Arial" panose="020B0604020202020204"/>
                <a:cs typeface="Arial" panose="020B0604020202020204"/>
              </a:rPr>
              <a:t>a </a:t>
            </a:r>
            <a:r>
              <a:rPr sz="2000" b="1" spc="-5" dirty="0">
                <a:latin typeface="Arial" panose="020B0604020202020204"/>
                <a:cs typeface="Arial" panose="020B0604020202020204"/>
              </a:rPr>
              <a:t>nuclear </a:t>
            </a:r>
            <a:r>
              <a:rPr sz="2000" b="1" dirty="0">
                <a:latin typeface="Arial" panose="020B0604020202020204"/>
                <a:cs typeface="Arial" panose="020B0604020202020204"/>
              </a:rPr>
              <a:t>fusion </a:t>
            </a:r>
            <a:r>
              <a:rPr sz="2000" b="1" spc="-5" dirty="0">
                <a:latin typeface="Arial" panose="020B0604020202020204"/>
                <a:cs typeface="Arial" panose="020B0604020202020204"/>
              </a:rPr>
              <a:t>experiment in Greifswald,  </a:t>
            </a:r>
            <a:r>
              <a:rPr sz="2000" b="1" dirty="0">
                <a:latin typeface="Arial" panose="020B0604020202020204"/>
                <a:cs typeface="Arial" panose="020B0604020202020204"/>
              </a:rPr>
              <a:t>Germany at the </a:t>
            </a:r>
            <a:r>
              <a:rPr sz="2000" b="1" spc="-5" dirty="0">
                <a:latin typeface="Arial" panose="020B0604020202020204"/>
                <a:cs typeface="Arial" panose="020B0604020202020204"/>
              </a:rPr>
              <a:t>Max-Planck-Institute </a:t>
            </a:r>
            <a:r>
              <a:rPr sz="2000" b="1" dirty="0">
                <a:latin typeface="Arial" panose="020B0604020202020204"/>
                <a:cs typeface="Arial" panose="020B0604020202020204"/>
              </a:rPr>
              <a:t>for </a:t>
            </a:r>
            <a:r>
              <a:rPr sz="2000" b="1" spc="-5" dirty="0">
                <a:latin typeface="Arial" panose="020B0604020202020204"/>
                <a:cs typeface="Arial" panose="020B0604020202020204"/>
              </a:rPr>
              <a:t>Plasma</a:t>
            </a:r>
            <a:r>
              <a:rPr sz="2000" b="1" spc="-145" dirty="0">
                <a:latin typeface="Arial" panose="020B0604020202020204"/>
                <a:cs typeface="Arial" panose="020B0604020202020204"/>
              </a:rPr>
              <a:t> </a:t>
            </a:r>
            <a:r>
              <a:rPr sz="2000" b="1" spc="-5" dirty="0">
                <a:latin typeface="Arial" panose="020B0604020202020204"/>
                <a:cs typeface="Arial" panose="020B0604020202020204"/>
              </a:rPr>
              <a:t>Physics</a:t>
            </a:r>
            <a:endParaRPr sz="2000">
              <a:latin typeface="Arial" panose="020B0604020202020204"/>
              <a:cs typeface="Arial" panose="020B0604020202020204"/>
            </a:endParaRPr>
          </a:p>
          <a:p>
            <a:pPr marL="355600" indent="-342900">
              <a:spcBef>
                <a:spcPts val="475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000" b="1" dirty="0">
                <a:latin typeface="Arial" panose="020B0604020202020204"/>
                <a:cs typeface="Arial" panose="020B0604020202020204"/>
              </a:rPr>
              <a:t>Langmuir probes measure </a:t>
            </a:r>
            <a:r>
              <a:rPr sz="2000" b="1" spc="-5" dirty="0">
                <a:latin typeface="Arial" panose="020B0604020202020204"/>
                <a:cs typeface="Arial" panose="020B0604020202020204"/>
              </a:rPr>
              <a:t>plasma </a:t>
            </a:r>
            <a:r>
              <a:rPr sz="2000" b="1" dirty="0">
                <a:latin typeface="Arial" panose="020B0604020202020204"/>
                <a:cs typeface="Arial" panose="020B0604020202020204"/>
              </a:rPr>
              <a:t>density and</a:t>
            </a:r>
            <a:r>
              <a:rPr sz="2000" b="1" spc="-145" dirty="0">
                <a:latin typeface="Arial" panose="020B0604020202020204"/>
                <a:cs typeface="Arial" panose="020B0604020202020204"/>
              </a:rPr>
              <a:t> </a:t>
            </a:r>
            <a:r>
              <a:rPr sz="2000" b="1" dirty="0">
                <a:latin typeface="Arial" panose="020B0604020202020204"/>
                <a:cs typeface="Arial" panose="020B0604020202020204"/>
              </a:rPr>
              <a:t>temperature</a:t>
            </a:r>
            <a:endParaRPr sz="2000">
              <a:latin typeface="Arial" panose="020B0604020202020204"/>
              <a:cs typeface="Arial" panose="020B0604020202020204"/>
            </a:endParaRPr>
          </a:p>
          <a:p>
            <a:pPr marL="355600" marR="5157470" indent="-342900">
              <a:spcBef>
                <a:spcPts val="485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000" b="1" dirty="0">
                <a:latin typeface="Arial" panose="020B0604020202020204"/>
                <a:cs typeface="Arial" panose="020B0604020202020204"/>
              </a:rPr>
              <a:t>Fast probes can  </a:t>
            </a:r>
            <a:r>
              <a:rPr sz="2000" b="1" spc="-5" dirty="0">
                <a:latin typeface="Arial" panose="020B0604020202020204"/>
                <a:cs typeface="Arial" panose="020B0604020202020204"/>
              </a:rPr>
              <a:t>resolve</a:t>
            </a:r>
            <a:r>
              <a:rPr sz="2000" b="1" spc="-75" dirty="0">
                <a:latin typeface="Arial" panose="020B0604020202020204"/>
                <a:cs typeface="Arial" panose="020B0604020202020204"/>
              </a:rPr>
              <a:t> </a:t>
            </a:r>
            <a:r>
              <a:rPr sz="2000" b="1" dirty="0">
                <a:latin typeface="Arial" panose="020B0604020202020204"/>
                <a:cs typeface="Arial" panose="020B0604020202020204"/>
              </a:rPr>
              <a:t>turbulence</a:t>
            </a:r>
            <a:endParaRPr sz="2000">
              <a:latin typeface="Arial" panose="020B0604020202020204"/>
              <a:cs typeface="Arial" panose="020B0604020202020204"/>
            </a:endParaRPr>
          </a:p>
          <a:p>
            <a:pPr marL="355600" marR="5093970" indent="-342900">
              <a:spcBef>
                <a:spcPts val="475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000" b="1" dirty="0">
                <a:latin typeface="Arial" panose="020B0604020202020204"/>
                <a:cs typeface="Arial" panose="020B0604020202020204"/>
              </a:rPr>
              <a:t>40 ADC channels  with 16b at 10</a:t>
            </a:r>
            <a:r>
              <a:rPr sz="2000" b="1" spc="-150" dirty="0">
                <a:latin typeface="Arial" panose="020B0604020202020204"/>
                <a:cs typeface="Arial" panose="020B0604020202020204"/>
              </a:rPr>
              <a:t> </a:t>
            </a:r>
            <a:r>
              <a:rPr sz="2000" b="1" spc="-5" dirty="0">
                <a:latin typeface="Arial" panose="020B0604020202020204"/>
                <a:cs typeface="Arial" panose="020B0604020202020204"/>
              </a:rPr>
              <a:t>MS/s</a:t>
            </a:r>
            <a:endParaRPr sz="2000">
              <a:latin typeface="Arial" panose="020B0604020202020204"/>
              <a:cs typeface="Arial" panose="020B0604020202020204"/>
            </a:endParaRPr>
          </a:p>
          <a:p>
            <a:pPr marL="355600" indent="-342900">
              <a:spcBef>
                <a:spcPts val="480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000" b="1" spc="-5" dirty="0">
                <a:latin typeface="Arial" panose="020B0604020202020204"/>
                <a:cs typeface="Arial" panose="020B0604020202020204"/>
              </a:rPr>
              <a:t>Synchronised</a:t>
            </a:r>
            <a:r>
              <a:rPr sz="2000" b="1" spc="-15" dirty="0">
                <a:latin typeface="Arial" panose="020B0604020202020204"/>
                <a:cs typeface="Arial" panose="020B0604020202020204"/>
              </a:rPr>
              <a:t> </a:t>
            </a:r>
            <a:r>
              <a:rPr sz="2000" b="1" spc="5" dirty="0">
                <a:latin typeface="Arial" panose="020B0604020202020204"/>
                <a:cs typeface="Arial" panose="020B0604020202020204"/>
              </a:rPr>
              <a:t>with</a:t>
            </a:r>
            <a:endParaRPr sz="2000">
              <a:latin typeface="Arial" panose="020B0604020202020204"/>
              <a:cs typeface="Arial" panose="020B0604020202020204"/>
            </a:endParaRPr>
          </a:p>
          <a:p>
            <a:pPr marL="355600">
              <a:spcBef>
                <a:spcPts val="5"/>
              </a:spcBef>
            </a:pPr>
            <a:r>
              <a:rPr sz="2000" b="1" dirty="0">
                <a:latin typeface="Arial" panose="020B0604020202020204"/>
                <a:cs typeface="Arial" panose="020B0604020202020204"/>
              </a:rPr>
              <a:t>~50 other</a:t>
            </a:r>
            <a:r>
              <a:rPr sz="2000" b="1" spc="-125" dirty="0">
                <a:latin typeface="Arial" panose="020B0604020202020204"/>
                <a:cs typeface="Arial" panose="020B0604020202020204"/>
              </a:rPr>
              <a:t> </a:t>
            </a:r>
            <a:r>
              <a:rPr sz="2000" b="1" spc="-5" dirty="0">
                <a:latin typeface="Arial" panose="020B0604020202020204"/>
                <a:cs typeface="Arial" panose="020B0604020202020204"/>
              </a:rPr>
              <a:t>systems</a:t>
            </a:r>
            <a:endParaRPr sz="2000">
              <a:latin typeface="Arial" panose="020B0604020202020204"/>
              <a:cs typeface="Arial" panose="020B0604020202020204"/>
            </a:endParaRPr>
          </a:p>
          <a:p>
            <a:pPr marL="355600" indent="-342900">
              <a:spcBef>
                <a:spcPts val="475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000" b="1" spc="-5" dirty="0">
                <a:latin typeface="Arial" panose="020B0604020202020204"/>
                <a:cs typeface="Arial" panose="020B0604020202020204"/>
              </a:rPr>
              <a:t>In </a:t>
            </a:r>
            <a:r>
              <a:rPr sz="2000" b="1" dirty="0">
                <a:latin typeface="Arial" panose="020B0604020202020204"/>
                <a:cs typeface="Arial" panose="020B0604020202020204"/>
              </a:rPr>
              <a:t>operation</a:t>
            </a:r>
            <a:r>
              <a:rPr sz="2000" b="1" spc="-110" dirty="0">
                <a:latin typeface="Arial" panose="020B0604020202020204"/>
                <a:cs typeface="Arial" panose="020B0604020202020204"/>
              </a:rPr>
              <a:t> </a:t>
            </a:r>
            <a:r>
              <a:rPr sz="2000" b="1" dirty="0">
                <a:latin typeface="Arial" panose="020B0604020202020204"/>
                <a:cs typeface="Arial" panose="020B0604020202020204"/>
              </a:rPr>
              <a:t>for</a:t>
            </a:r>
            <a:endParaRPr sz="2000">
              <a:latin typeface="Arial" panose="020B0604020202020204"/>
              <a:cs typeface="Arial" panose="020B0604020202020204"/>
            </a:endParaRPr>
          </a:p>
          <a:p>
            <a:pPr marL="354965" marR="5276850">
              <a:spcBef>
                <a:spcPts val="5"/>
              </a:spcBef>
            </a:pPr>
            <a:r>
              <a:rPr sz="2000" b="1" dirty="0">
                <a:latin typeface="Arial" panose="020B0604020202020204"/>
                <a:cs typeface="Arial" panose="020B0604020202020204"/>
              </a:rPr>
              <a:t>~500</a:t>
            </a:r>
            <a:r>
              <a:rPr sz="2000" b="1" spc="-60" dirty="0">
                <a:latin typeface="Arial" panose="020B0604020202020204"/>
                <a:cs typeface="Arial" panose="020B0604020202020204"/>
              </a:rPr>
              <a:t> </a:t>
            </a:r>
            <a:r>
              <a:rPr sz="2000" b="1" spc="-5" dirty="0">
                <a:latin typeface="Arial" panose="020B0604020202020204"/>
                <a:cs typeface="Arial" panose="020B0604020202020204"/>
              </a:rPr>
              <a:t>experiments  </a:t>
            </a:r>
            <a:r>
              <a:rPr sz="2000" b="1" dirty="0">
                <a:latin typeface="Arial" panose="020B0604020202020204"/>
                <a:cs typeface="Arial" panose="020B0604020202020204"/>
              </a:rPr>
              <a:t>of up to</a:t>
            </a:r>
            <a:r>
              <a:rPr sz="2000" b="1" spc="-60" dirty="0">
                <a:latin typeface="Arial" panose="020B0604020202020204"/>
                <a:cs typeface="Arial" panose="020B0604020202020204"/>
              </a:rPr>
              <a:t> </a:t>
            </a:r>
            <a:r>
              <a:rPr sz="2000" b="1" dirty="0">
                <a:latin typeface="Arial" panose="020B0604020202020204"/>
                <a:cs typeface="Arial" panose="020B0604020202020204"/>
              </a:rPr>
              <a:t>100s</a:t>
            </a:r>
            <a:endParaRPr sz="2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835368" y="2470125"/>
            <a:ext cx="5429274" cy="37408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1536700" y="5593715"/>
            <a:ext cx="3556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Arial" panose="020B0604020202020204"/>
                <a:cs typeface="Arial" panose="020B0604020202020204"/>
              </a:rPr>
              <a:t>Courtesy </a:t>
            </a:r>
            <a:r>
              <a:rPr spc="-10" dirty="0">
                <a:latin typeface="Arial" panose="020B0604020202020204"/>
                <a:cs typeface="Arial" panose="020B0604020202020204"/>
              </a:rPr>
              <a:t>Lukas </a:t>
            </a:r>
            <a:r>
              <a:rPr spc="-15" dirty="0">
                <a:latin typeface="Arial" panose="020B0604020202020204"/>
                <a:cs typeface="Arial" panose="020B0604020202020204"/>
              </a:rPr>
              <a:t>Rudischauser,</a:t>
            </a:r>
            <a:r>
              <a:rPr spc="10" dirty="0">
                <a:latin typeface="Arial" panose="020B0604020202020204"/>
                <a:cs typeface="Arial" panose="020B0604020202020204"/>
              </a:rPr>
              <a:t> </a:t>
            </a:r>
            <a:r>
              <a:rPr spc="-5" dirty="0">
                <a:latin typeface="Arial" panose="020B0604020202020204"/>
                <a:cs typeface="Arial" panose="020B0604020202020204"/>
              </a:rPr>
              <a:t>IPP</a:t>
            </a:r>
            <a:endParaRPr dirty="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838200" y="6484620"/>
            <a:ext cx="10958337" cy="276999"/>
            <a:chOff x="838200" y="6484620"/>
            <a:chExt cx="10958337" cy="276999"/>
          </a:xfrm>
        </p:grpSpPr>
        <p:sp>
          <p:nvSpPr>
            <p:cNvPr id="23" name="Footer Placeholder 4"/>
            <p:cNvSpPr/>
            <p:nvPr/>
          </p:nvSpPr>
          <p:spPr>
            <a:xfrm>
              <a:off x="838200" y="6484620"/>
              <a:ext cx="6453505" cy="275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en-US" altLang="zh-CN" sz="1200" dirty="0">
                  <a:sym typeface="+mn-ea"/>
                </a:rPr>
                <a:t>The 2025 MTCA/ATCA for Large Scientific Facility Control Workshop, CQU Chongqing, 17.09.2025</a:t>
              </a:r>
              <a:endParaRPr lang="en-US" altLang="zh-CN" sz="1200" dirty="0">
                <a:sym typeface="+mn-ea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8359634" y="6484620"/>
              <a:ext cx="343690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buClrTx/>
                <a:buSzTx/>
                <a:buFontTx/>
              </a:pPr>
              <a:r>
                <a:rPr lang="en-US" altLang="zh-CN" sz="1200" dirty="0"/>
                <a:t>© 2025 Copyright </a:t>
              </a:r>
              <a:r>
                <a:rPr lang="en-US" altLang="zh-CN" sz="1200" dirty="0">
                  <a:sym typeface="+mn-ea"/>
                </a:rPr>
                <a:t>Struck Innovative Systeme GmbH </a:t>
              </a:r>
              <a:endParaRPr lang="en-US" altLang="zh-CN" sz="1200" dirty="0"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93726" y="343471"/>
            <a:ext cx="6743065" cy="185356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35" algn="ctr">
              <a:spcBef>
                <a:spcPts val="95"/>
              </a:spcBef>
            </a:pPr>
            <a:r>
              <a:rPr sz="4000" spc="-5" dirty="0">
                <a:latin typeface="Arial" panose="020B0604020202020204"/>
                <a:cs typeface="Arial" panose="020B0604020202020204"/>
              </a:rPr>
              <a:t>SIS8300-x/DWC8VM1</a:t>
            </a:r>
            <a:endParaRPr sz="4000">
              <a:latin typeface="Arial" panose="020B0604020202020204"/>
              <a:cs typeface="Arial" panose="020B0604020202020204"/>
            </a:endParaRPr>
          </a:p>
          <a:p>
            <a:pPr marL="12065" marR="5080" algn="ctr"/>
            <a:r>
              <a:rPr sz="4000" spc="-5" dirty="0">
                <a:latin typeface="Arial" panose="020B0604020202020204"/>
                <a:cs typeface="Arial" panose="020B0604020202020204"/>
              </a:rPr>
              <a:t>as single </a:t>
            </a:r>
            <a:r>
              <a:rPr sz="4000" dirty="0">
                <a:latin typeface="Arial" panose="020B0604020202020204"/>
                <a:cs typeface="Arial" panose="020B0604020202020204"/>
              </a:rPr>
              <a:t>cavity </a:t>
            </a:r>
            <a:r>
              <a:rPr sz="4000" spc="-10" dirty="0">
                <a:latin typeface="Arial" panose="020B0604020202020204"/>
                <a:cs typeface="Arial" panose="020B0604020202020204"/>
              </a:rPr>
              <a:t>LLRF</a:t>
            </a:r>
            <a:r>
              <a:rPr sz="4000" spc="-35" dirty="0">
                <a:latin typeface="Arial" panose="020B0604020202020204"/>
                <a:cs typeface="Arial" panose="020B0604020202020204"/>
              </a:rPr>
              <a:t> </a:t>
            </a:r>
            <a:r>
              <a:rPr sz="4000" spc="-5" dirty="0">
                <a:latin typeface="Arial" panose="020B0604020202020204"/>
                <a:cs typeface="Arial" panose="020B0604020202020204"/>
              </a:rPr>
              <a:t>solution  covering </a:t>
            </a:r>
            <a:r>
              <a:rPr sz="4000" spc="-10" dirty="0">
                <a:latin typeface="Arial" panose="020B0604020202020204"/>
                <a:cs typeface="Arial" panose="020B0604020202020204"/>
              </a:rPr>
              <a:t>350 MHz </a:t>
            </a:r>
            <a:r>
              <a:rPr sz="4000" dirty="0">
                <a:latin typeface="Arial" panose="020B0604020202020204"/>
                <a:cs typeface="Arial" panose="020B0604020202020204"/>
              </a:rPr>
              <a:t>to </a:t>
            </a:r>
            <a:r>
              <a:rPr sz="4000" spc="-5" dirty="0">
                <a:latin typeface="Arial" panose="020B0604020202020204"/>
                <a:cs typeface="Arial" panose="020B0604020202020204"/>
              </a:rPr>
              <a:t>6</a:t>
            </a:r>
            <a:r>
              <a:rPr sz="4000" spc="30" dirty="0">
                <a:latin typeface="Arial" panose="020B0604020202020204"/>
                <a:cs typeface="Arial" panose="020B0604020202020204"/>
              </a:rPr>
              <a:t> </a:t>
            </a:r>
            <a:r>
              <a:rPr sz="4000" spc="-10" dirty="0">
                <a:latin typeface="Arial" panose="020B0604020202020204"/>
                <a:cs typeface="Arial" panose="020B0604020202020204"/>
              </a:rPr>
              <a:t>GHz</a:t>
            </a:r>
            <a:endParaRPr sz="4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918717" y="2404275"/>
            <a:ext cx="8317991" cy="3467696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057401" y="6066511"/>
            <a:ext cx="779525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Arial" panose="020B0604020202020204"/>
                <a:cs typeface="Arial" panose="020B0604020202020204"/>
              </a:rPr>
              <a:t>Current </a:t>
            </a:r>
            <a:r>
              <a:rPr spc="-10" dirty="0">
                <a:latin typeface="Arial" panose="020B0604020202020204"/>
                <a:cs typeface="Arial" panose="020B0604020202020204"/>
              </a:rPr>
              <a:t>combination: SIS8300-KU </a:t>
            </a:r>
            <a:r>
              <a:rPr spc="-5" dirty="0">
                <a:latin typeface="Arial" panose="020B0604020202020204"/>
                <a:cs typeface="Arial" panose="020B0604020202020204"/>
              </a:rPr>
              <a:t>Kintex Ultrascale Digitizer </a:t>
            </a:r>
            <a:r>
              <a:rPr spc="-10" dirty="0">
                <a:latin typeface="Arial" panose="020B0604020202020204"/>
                <a:cs typeface="Arial" panose="020B0604020202020204"/>
              </a:rPr>
              <a:t>and</a:t>
            </a:r>
            <a:r>
              <a:rPr spc="160" dirty="0">
                <a:latin typeface="Arial" panose="020B0604020202020204"/>
                <a:cs typeface="Arial" panose="020B0604020202020204"/>
              </a:rPr>
              <a:t> </a:t>
            </a:r>
            <a:r>
              <a:rPr spc="-5" dirty="0">
                <a:latin typeface="Arial" panose="020B0604020202020204"/>
                <a:cs typeface="Arial" panose="020B0604020202020204"/>
              </a:rPr>
              <a:t>DWC8VM1</a:t>
            </a:r>
            <a:endParaRPr dirty="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838200" y="6484620"/>
            <a:ext cx="10958337" cy="276999"/>
            <a:chOff x="838200" y="6484620"/>
            <a:chExt cx="10958337" cy="276999"/>
          </a:xfrm>
        </p:grpSpPr>
        <p:sp>
          <p:nvSpPr>
            <p:cNvPr id="8" name="Footer Placeholder 4"/>
            <p:cNvSpPr/>
            <p:nvPr/>
          </p:nvSpPr>
          <p:spPr>
            <a:xfrm>
              <a:off x="838200" y="6484620"/>
              <a:ext cx="6453505" cy="275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en-US" altLang="zh-CN" sz="1200" dirty="0">
                  <a:sym typeface="+mn-ea"/>
                </a:rPr>
                <a:t>The 2025 MTCA/ATCA for Large Scientific Facility Control Workshop, CQU Chongqing, 17.09.2025</a:t>
              </a:r>
              <a:endParaRPr lang="en-US" altLang="zh-CN" sz="1200" dirty="0">
                <a:sym typeface="+mn-ea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8359634" y="6484620"/>
              <a:ext cx="343690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buClrTx/>
                <a:buSzTx/>
                <a:buFontTx/>
              </a:pPr>
              <a:r>
                <a:rPr lang="en-US" altLang="zh-CN" sz="1200" dirty="0"/>
                <a:t>© 2025 Copyright </a:t>
              </a:r>
              <a:r>
                <a:rPr lang="en-US" altLang="zh-CN" sz="1200" dirty="0">
                  <a:sym typeface="+mn-ea"/>
                </a:rPr>
                <a:t>Struck Innovative Systeme GmbH </a:t>
              </a:r>
              <a:endParaRPr lang="en-US" altLang="zh-CN" sz="1200" dirty="0"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65726" y="106934"/>
            <a:ext cx="7080250" cy="185356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05" algn="ctr">
              <a:spcBef>
                <a:spcPts val="95"/>
              </a:spcBef>
            </a:pPr>
            <a:r>
              <a:rPr sz="4000" spc="-10" dirty="0">
                <a:latin typeface="Arial" panose="020B0604020202020204"/>
                <a:cs typeface="Arial" panose="020B0604020202020204"/>
              </a:rPr>
              <a:t>DWC8VM1</a:t>
            </a:r>
            <a:endParaRPr sz="4000">
              <a:latin typeface="Arial" panose="020B0604020202020204"/>
              <a:cs typeface="Arial" panose="020B0604020202020204"/>
            </a:endParaRPr>
          </a:p>
          <a:p>
            <a:pPr marL="12700" marR="5080" indent="592455"/>
            <a:r>
              <a:rPr sz="4000" spc="-5" dirty="0">
                <a:latin typeface="Arial" panose="020B0604020202020204"/>
                <a:cs typeface="Arial" panose="020B0604020202020204"/>
              </a:rPr>
              <a:t>8 </a:t>
            </a:r>
            <a:r>
              <a:rPr sz="4000" spc="-10" dirty="0">
                <a:latin typeface="Arial" panose="020B0604020202020204"/>
                <a:cs typeface="Arial" panose="020B0604020202020204"/>
              </a:rPr>
              <a:t>Channel </a:t>
            </a:r>
            <a:r>
              <a:rPr sz="4000" spc="-5" dirty="0">
                <a:latin typeface="Arial" panose="020B0604020202020204"/>
                <a:cs typeface="Arial" panose="020B0604020202020204"/>
              </a:rPr>
              <a:t>Downconverter  </a:t>
            </a:r>
            <a:r>
              <a:rPr sz="4000" spc="-10" dirty="0">
                <a:latin typeface="Arial" panose="020B0604020202020204"/>
                <a:cs typeface="Arial" panose="020B0604020202020204"/>
              </a:rPr>
              <a:t>One Channel</a:t>
            </a:r>
            <a:r>
              <a:rPr sz="4000" dirty="0">
                <a:latin typeface="Arial" panose="020B0604020202020204"/>
                <a:cs typeface="Arial" panose="020B0604020202020204"/>
              </a:rPr>
              <a:t> </a:t>
            </a:r>
            <a:r>
              <a:rPr sz="4000" spc="-5" dirty="0">
                <a:latin typeface="Arial" panose="020B0604020202020204"/>
                <a:cs typeface="Arial" panose="020B0604020202020204"/>
              </a:rPr>
              <a:t>Vectormodulator*</a:t>
            </a:r>
            <a:endParaRPr sz="40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072341" y="5419556"/>
            <a:ext cx="3454400" cy="428322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pPr marL="12700">
              <a:spcBef>
                <a:spcPts val="1180"/>
              </a:spcBef>
            </a:pPr>
            <a:r>
              <a:rPr spc="-10" dirty="0">
                <a:latin typeface="Arial" panose="020B0604020202020204"/>
                <a:cs typeface="Arial" panose="020B0604020202020204"/>
              </a:rPr>
              <a:t>*under </a:t>
            </a:r>
            <a:r>
              <a:rPr spc="-5" dirty="0">
                <a:latin typeface="Arial" panose="020B0604020202020204"/>
                <a:cs typeface="Arial" panose="020B0604020202020204"/>
              </a:rPr>
              <a:t>license from</a:t>
            </a:r>
            <a:r>
              <a:rPr spc="25" dirty="0">
                <a:latin typeface="Arial" panose="020B0604020202020204"/>
                <a:cs typeface="Arial" panose="020B0604020202020204"/>
              </a:rPr>
              <a:t> </a:t>
            </a:r>
            <a:r>
              <a:rPr spc="-5" dirty="0">
                <a:latin typeface="Arial" panose="020B0604020202020204"/>
                <a:cs typeface="Arial" panose="020B0604020202020204"/>
              </a:rPr>
              <a:t>DESY</a:t>
            </a:r>
            <a:endParaRPr dirty="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072342" y="3416301"/>
            <a:ext cx="3809747" cy="145033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269617" y="1875381"/>
            <a:ext cx="3824642" cy="453217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pSp>
        <p:nvGrpSpPr>
          <p:cNvPr id="8" name="组合 7"/>
          <p:cNvGrpSpPr/>
          <p:nvPr/>
        </p:nvGrpSpPr>
        <p:grpSpPr>
          <a:xfrm>
            <a:off x="838200" y="6484620"/>
            <a:ext cx="10958337" cy="276999"/>
            <a:chOff x="838200" y="6484620"/>
            <a:chExt cx="10958337" cy="276999"/>
          </a:xfrm>
        </p:grpSpPr>
        <p:sp>
          <p:nvSpPr>
            <p:cNvPr id="9" name="Footer Placeholder 4"/>
            <p:cNvSpPr/>
            <p:nvPr/>
          </p:nvSpPr>
          <p:spPr>
            <a:xfrm>
              <a:off x="838200" y="6484620"/>
              <a:ext cx="6453505" cy="275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en-US" altLang="zh-CN" sz="1200" dirty="0">
                  <a:sym typeface="+mn-ea"/>
                </a:rPr>
                <a:t>The 2025 MTCA/ATCA for Large Scientific Facility Control Workshop, CQU Chongqing, 17.09.2025</a:t>
              </a:r>
              <a:endParaRPr lang="en-US" altLang="zh-CN" sz="1200" dirty="0">
                <a:sym typeface="+mn-ea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8359634" y="6484620"/>
              <a:ext cx="343690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buClrTx/>
                <a:buSzTx/>
                <a:buFontTx/>
              </a:pPr>
              <a:r>
                <a:rPr lang="en-US" altLang="zh-CN" sz="1200" dirty="0"/>
                <a:t>© 2025 Copyright </a:t>
              </a:r>
              <a:r>
                <a:rPr lang="en-US" altLang="zh-CN" sz="1200" dirty="0">
                  <a:sym typeface="+mn-ea"/>
                </a:rPr>
                <a:t>Struck Innovative Systeme GmbH </a:t>
              </a:r>
              <a:endParaRPr lang="en-US" altLang="zh-CN" sz="1200" dirty="0"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33147" y="482918"/>
            <a:ext cx="552386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4400" spc="-5" dirty="0">
                <a:latin typeface="Arial" panose="020B0604020202020204"/>
                <a:cs typeface="Arial" panose="020B0604020202020204"/>
              </a:rPr>
              <a:t>DWC8VM1</a:t>
            </a:r>
            <a:r>
              <a:rPr sz="4400" spc="-55" dirty="0">
                <a:latin typeface="Arial" panose="020B0604020202020204"/>
                <a:cs typeface="Arial" panose="020B0604020202020204"/>
              </a:rPr>
              <a:t> </a:t>
            </a:r>
            <a:r>
              <a:rPr sz="4400" spc="-5" dirty="0">
                <a:latin typeface="Arial" panose="020B0604020202020204"/>
                <a:cs typeface="Arial" panose="020B0604020202020204"/>
              </a:rPr>
              <a:t>Properties</a:t>
            </a:r>
            <a:endParaRPr sz="4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62200" y="1530034"/>
            <a:ext cx="6325870" cy="45980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spcBef>
                <a:spcPts val="105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Arial" panose="020B0604020202020204"/>
                <a:cs typeface="Arial" panose="020B0604020202020204"/>
              </a:rPr>
              <a:t>MTCA.4 </a:t>
            </a:r>
            <a:r>
              <a:rPr sz="2000" dirty="0">
                <a:latin typeface="Arial" panose="020B0604020202020204"/>
                <a:cs typeface="Arial" panose="020B0604020202020204"/>
              </a:rPr>
              <a:t>RTM</a:t>
            </a:r>
            <a:r>
              <a:rPr sz="2000" spc="-20" dirty="0">
                <a:latin typeface="Arial" panose="020B0604020202020204"/>
                <a:cs typeface="Arial" panose="020B0604020202020204"/>
              </a:rPr>
              <a:t> </a:t>
            </a:r>
            <a:r>
              <a:rPr sz="2000" spc="-5" dirty="0">
                <a:latin typeface="Arial" panose="020B0604020202020204"/>
                <a:cs typeface="Arial" panose="020B0604020202020204"/>
              </a:rPr>
              <a:t>Implementation</a:t>
            </a:r>
            <a:endParaRPr sz="2000" dirty="0">
              <a:latin typeface="Arial" panose="020B0604020202020204"/>
              <a:cs typeface="Arial" panose="020B0604020202020204"/>
            </a:endParaRPr>
          </a:p>
          <a:p>
            <a:pPr marL="355600" indent="-342900"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Arial" panose="020B0604020202020204"/>
                <a:cs typeface="Arial" panose="020B0604020202020204"/>
              </a:rPr>
              <a:t>8 Channels</a:t>
            </a:r>
            <a:r>
              <a:rPr sz="2000" spc="-35" dirty="0">
                <a:latin typeface="Arial" panose="020B0604020202020204"/>
                <a:cs typeface="Arial" panose="020B0604020202020204"/>
              </a:rPr>
              <a:t> </a:t>
            </a:r>
            <a:r>
              <a:rPr sz="2000" dirty="0">
                <a:latin typeface="Arial" panose="020B0604020202020204"/>
                <a:cs typeface="Arial" panose="020B0604020202020204"/>
              </a:rPr>
              <a:t>Downconverter</a:t>
            </a:r>
            <a:endParaRPr sz="2000" dirty="0">
              <a:latin typeface="Arial" panose="020B0604020202020204"/>
              <a:cs typeface="Arial" panose="020B0604020202020204"/>
            </a:endParaRPr>
          </a:p>
          <a:p>
            <a:pPr marL="355600" indent="-342900"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Arial" panose="020B0604020202020204"/>
                <a:cs typeface="Arial" panose="020B0604020202020204"/>
              </a:rPr>
              <a:t>350 MHz - 6 GHz (3 </a:t>
            </a:r>
            <a:r>
              <a:rPr sz="2000" spc="-5" dirty="0">
                <a:latin typeface="Arial" panose="020B0604020202020204"/>
                <a:cs typeface="Arial" panose="020B0604020202020204"/>
              </a:rPr>
              <a:t>different</a:t>
            </a:r>
            <a:r>
              <a:rPr sz="2000" spc="-140" dirty="0">
                <a:latin typeface="Arial" panose="020B0604020202020204"/>
                <a:cs typeface="Arial" panose="020B0604020202020204"/>
              </a:rPr>
              <a:t> </a:t>
            </a:r>
            <a:r>
              <a:rPr sz="2000" dirty="0">
                <a:latin typeface="Arial" panose="020B0604020202020204"/>
                <a:cs typeface="Arial" panose="020B0604020202020204"/>
              </a:rPr>
              <a:t>types)</a:t>
            </a:r>
            <a:endParaRPr sz="2000" dirty="0">
              <a:latin typeface="Arial" panose="020B0604020202020204"/>
              <a:cs typeface="Arial" panose="020B0604020202020204"/>
            </a:endParaRPr>
          </a:p>
          <a:p>
            <a:pPr marL="355600" indent="-342900"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Arial" panose="020B0604020202020204"/>
                <a:cs typeface="Arial" panose="020B0604020202020204"/>
              </a:rPr>
              <a:t>8 Channel </a:t>
            </a:r>
            <a:r>
              <a:rPr sz="2000" spc="-5" dirty="0">
                <a:latin typeface="Arial" panose="020B0604020202020204"/>
                <a:cs typeface="Arial" panose="020B0604020202020204"/>
              </a:rPr>
              <a:t>FBM Multi </a:t>
            </a:r>
            <a:r>
              <a:rPr sz="2000" dirty="0">
                <a:latin typeface="Arial" panose="020B0604020202020204"/>
                <a:cs typeface="Arial" panose="020B0604020202020204"/>
              </a:rPr>
              <a:t>Coax. Connector (CH1 </a:t>
            </a:r>
            <a:r>
              <a:rPr sz="2000" spc="-5" dirty="0">
                <a:latin typeface="Arial" panose="020B0604020202020204"/>
                <a:cs typeface="Arial" panose="020B0604020202020204"/>
              </a:rPr>
              <a:t>to</a:t>
            </a:r>
            <a:r>
              <a:rPr sz="2000" spc="-140" dirty="0">
                <a:latin typeface="Arial" panose="020B0604020202020204"/>
                <a:cs typeface="Arial" panose="020B0604020202020204"/>
              </a:rPr>
              <a:t> </a:t>
            </a:r>
            <a:r>
              <a:rPr sz="2000" dirty="0">
                <a:latin typeface="Arial" panose="020B0604020202020204"/>
                <a:cs typeface="Arial" panose="020B0604020202020204"/>
              </a:rPr>
              <a:t>CH8)</a:t>
            </a:r>
            <a:endParaRPr sz="2000" dirty="0">
              <a:latin typeface="Arial" panose="020B0604020202020204"/>
              <a:cs typeface="Arial" panose="020B0604020202020204"/>
            </a:endParaRPr>
          </a:p>
          <a:p>
            <a:pPr marL="355600" indent="-342900"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Arial" panose="020B0604020202020204"/>
                <a:cs typeface="Arial" panose="020B0604020202020204"/>
              </a:rPr>
              <a:t>2 </a:t>
            </a:r>
            <a:r>
              <a:rPr sz="2000" spc="-5" dirty="0">
                <a:latin typeface="Arial" panose="020B0604020202020204"/>
                <a:cs typeface="Arial" panose="020B0604020202020204"/>
              </a:rPr>
              <a:t>Auxilliary</a:t>
            </a:r>
            <a:r>
              <a:rPr sz="2000" spc="-10" dirty="0">
                <a:latin typeface="Arial" panose="020B0604020202020204"/>
                <a:cs typeface="Arial" panose="020B0604020202020204"/>
              </a:rPr>
              <a:t> </a:t>
            </a:r>
            <a:r>
              <a:rPr sz="2000" dirty="0">
                <a:latin typeface="Arial" panose="020B0604020202020204"/>
                <a:cs typeface="Arial" panose="020B0604020202020204"/>
              </a:rPr>
              <a:t>Channels</a:t>
            </a:r>
            <a:endParaRPr sz="2000" dirty="0">
              <a:latin typeface="Arial" panose="020B0604020202020204"/>
              <a:cs typeface="Arial" panose="020B0604020202020204"/>
            </a:endParaRPr>
          </a:p>
          <a:p>
            <a:pPr marL="355600" indent="-342900"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Arial" panose="020B0604020202020204"/>
                <a:cs typeface="Arial" panose="020B0604020202020204"/>
              </a:rPr>
              <a:t>One Channel Vector</a:t>
            </a:r>
            <a:r>
              <a:rPr sz="2000" spc="-80" dirty="0">
                <a:latin typeface="Arial" panose="020B0604020202020204"/>
                <a:cs typeface="Arial" panose="020B0604020202020204"/>
              </a:rPr>
              <a:t> </a:t>
            </a:r>
            <a:r>
              <a:rPr sz="2000" spc="-5" dirty="0">
                <a:latin typeface="Arial" panose="020B0604020202020204"/>
                <a:cs typeface="Arial" panose="020B0604020202020204"/>
              </a:rPr>
              <a:t>Modulator</a:t>
            </a:r>
            <a:endParaRPr sz="2000" dirty="0">
              <a:latin typeface="Arial" panose="020B0604020202020204"/>
              <a:cs typeface="Arial" panose="020B0604020202020204"/>
            </a:endParaRPr>
          </a:p>
          <a:p>
            <a:pPr marL="355600" indent="-342900"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Arial" panose="020B0604020202020204"/>
                <a:cs typeface="Arial" panose="020B0604020202020204"/>
              </a:rPr>
              <a:t>VM Output 50 MHz </a:t>
            </a:r>
            <a:r>
              <a:rPr sz="2000" spc="-5" dirty="0">
                <a:latin typeface="Arial" panose="020B0604020202020204"/>
                <a:cs typeface="Arial" panose="020B0604020202020204"/>
              </a:rPr>
              <a:t>to </a:t>
            </a:r>
            <a:r>
              <a:rPr sz="2000" dirty="0">
                <a:latin typeface="Arial" panose="020B0604020202020204"/>
                <a:cs typeface="Arial" panose="020B0604020202020204"/>
              </a:rPr>
              <a:t>6</a:t>
            </a:r>
            <a:r>
              <a:rPr sz="2000" spc="-110" dirty="0">
                <a:latin typeface="Arial" panose="020B0604020202020204"/>
                <a:cs typeface="Arial" panose="020B0604020202020204"/>
              </a:rPr>
              <a:t> </a:t>
            </a:r>
            <a:r>
              <a:rPr sz="2000" dirty="0">
                <a:latin typeface="Arial" panose="020B0604020202020204"/>
                <a:cs typeface="Arial" panose="020B0604020202020204"/>
              </a:rPr>
              <a:t>GHz</a:t>
            </a:r>
            <a:endParaRPr sz="2000" dirty="0">
              <a:latin typeface="Arial" panose="020B0604020202020204"/>
              <a:cs typeface="Arial" panose="020B0604020202020204"/>
            </a:endParaRPr>
          </a:p>
          <a:p>
            <a:pPr marL="355600" indent="-342900"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Arial" panose="020B0604020202020204"/>
                <a:cs typeface="Arial" panose="020B0604020202020204"/>
              </a:rPr>
              <a:t>SMA </a:t>
            </a:r>
            <a:r>
              <a:rPr sz="2000" dirty="0">
                <a:latin typeface="Arial" panose="020B0604020202020204"/>
                <a:cs typeface="Arial" panose="020B0604020202020204"/>
              </a:rPr>
              <a:t>Vector </a:t>
            </a:r>
            <a:r>
              <a:rPr sz="2000" spc="-5" dirty="0">
                <a:latin typeface="Arial" panose="020B0604020202020204"/>
                <a:cs typeface="Arial" panose="020B0604020202020204"/>
              </a:rPr>
              <a:t>Modulator</a:t>
            </a:r>
            <a:r>
              <a:rPr sz="2000" spc="-60" dirty="0">
                <a:latin typeface="Arial" panose="020B0604020202020204"/>
                <a:cs typeface="Arial" panose="020B0604020202020204"/>
              </a:rPr>
              <a:t> </a:t>
            </a:r>
            <a:r>
              <a:rPr sz="2000" dirty="0">
                <a:latin typeface="Arial" panose="020B0604020202020204"/>
                <a:cs typeface="Arial" panose="020B0604020202020204"/>
              </a:rPr>
              <a:t>Output</a:t>
            </a:r>
            <a:endParaRPr sz="2000" dirty="0">
              <a:latin typeface="Arial" panose="020B0604020202020204"/>
              <a:cs typeface="Arial" panose="020B0604020202020204"/>
            </a:endParaRPr>
          </a:p>
          <a:p>
            <a:pPr marL="355600" indent="-342900"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Arial" panose="020B0604020202020204"/>
                <a:cs typeface="Arial" panose="020B0604020202020204"/>
              </a:rPr>
              <a:t>Various </a:t>
            </a:r>
            <a:r>
              <a:rPr sz="2000" spc="-5" dirty="0">
                <a:latin typeface="Arial" panose="020B0604020202020204"/>
                <a:cs typeface="Arial" panose="020B0604020202020204"/>
              </a:rPr>
              <a:t>Intermediate</a:t>
            </a:r>
            <a:r>
              <a:rPr sz="2000" spc="-70" dirty="0">
                <a:latin typeface="Arial" panose="020B0604020202020204"/>
                <a:cs typeface="Arial" panose="020B0604020202020204"/>
              </a:rPr>
              <a:t> </a:t>
            </a:r>
            <a:r>
              <a:rPr sz="2000" dirty="0">
                <a:latin typeface="Arial" panose="020B0604020202020204"/>
                <a:cs typeface="Arial" panose="020B0604020202020204"/>
              </a:rPr>
              <a:t>Frequencies</a:t>
            </a:r>
            <a:endParaRPr sz="2000" dirty="0">
              <a:latin typeface="Arial" panose="020B0604020202020204"/>
              <a:cs typeface="Arial" panose="020B0604020202020204"/>
            </a:endParaRPr>
          </a:p>
          <a:p>
            <a:pPr marL="355600" indent="-342900"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Arial" panose="020B0604020202020204"/>
                <a:cs typeface="Arial" panose="020B0604020202020204"/>
              </a:rPr>
              <a:t>Switchable Front End</a:t>
            </a:r>
            <a:r>
              <a:rPr sz="2000" spc="-60" dirty="0">
                <a:latin typeface="Arial" panose="020B0604020202020204"/>
                <a:cs typeface="Arial" panose="020B0604020202020204"/>
              </a:rPr>
              <a:t> </a:t>
            </a:r>
            <a:r>
              <a:rPr sz="2000" spc="-5" dirty="0">
                <a:latin typeface="Arial" panose="020B0604020202020204"/>
                <a:cs typeface="Arial" panose="020B0604020202020204"/>
              </a:rPr>
              <a:t>Attenuators</a:t>
            </a:r>
            <a:endParaRPr sz="2000" dirty="0">
              <a:latin typeface="Arial" panose="020B0604020202020204"/>
              <a:cs typeface="Arial" panose="020B0604020202020204"/>
            </a:endParaRPr>
          </a:p>
          <a:p>
            <a:pPr marL="355600" indent="-342900"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Arial" panose="020B0604020202020204"/>
                <a:cs typeface="Arial" panose="020B0604020202020204"/>
              </a:rPr>
              <a:t>LO Clock From Front Panel or RF</a:t>
            </a:r>
            <a:r>
              <a:rPr sz="2000" spc="-155" dirty="0">
                <a:latin typeface="Arial" panose="020B0604020202020204"/>
                <a:cs typeface="Arial" panose="020B0604020202020204"/>
              </a:rPr>
              <a:t> </a:t>
            </a:r>
            <a:r>
              <a:rPr sz="2000" dirty="0">
                <a:latin typeface="Arial" panose="020B0604020202020204"/>
                <a:cs typeface="Arial" panose="020B0604020202020204"/>
              </a:rPr>
              <a:t>Backplane</a:t>
            </a:r>
            <a:endParaRPr sz="2000" dirty="0">
              <a:latin typeface="Arial" panose="020B0604020202020204"/>
              <a:cs typeface="Arial" panose="020B0604020202020204"/>
            </a:endParaRPr>
          </a:p>
          <a:p>
            <a:pPr marL="355600" indent="-342900"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Arial" panose="020B0604020202020204"/>
                <a:cs typeface="Arial" panose="020B0604020202020204"/>
              </a:rPr>
              <a:t>LO Power </a:t>
            </a:r>
            <a:r>
              <a:rPr sz="2000" spc="-5" dirty="0">
                <a:latin typeface="Arial" panose="020B0604020202020204"/>
                <a:cs typeface="Arial" panose="020B0604020202020204"/>
              </a:rPr>
              <a:t>Level</a:t>
            </a:r>
            <a:r>
              <a:rPr sz="2000" spc="-60" dirty="0">
                <a:latin typeface="Arial" panose="020B0604020202020204"/>
                <a:cs typeface="Arial" panose="020B0604020202020204"/>
              </a:rPr>
              <a:t> </a:t>
            </a:r>
            <a:r>
              <a:rPr sz="2000" spc="-5" dirty="0">
                <a:latin typeface="Arial" panose="020B0604020202020204"/>
                <a:cs typeface="Arial" panose="020B0604020202020204"/>
              </a:rPr>
              <a:t>Monitor</a:t>
            </a:r>
            <a:endParaRPr sz="2000" dirty="0">
              <a:latin typeface="Arial" panose="020B0604020202020204"/>
              <a:cs typeface="Arial" panose="020B0604020202020204"/>
            </a:endParaRPr>
          </a:p>
          <a:p>
            <a:pPr marL="355600" indent="-342900"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Arial" panose="020B0604020202020204"/>
                <a:cs typeface="Arial" panose="020B0604020202020204"/>
              </a:rPr>
              <a:t>Interlock</a:t>
            </a:r>
            <a:r>
              <a:rPr sz="2000" spc="-40" dirty="0">
                <a:latin typeface="Arial" panose="020B0604020202020204"/>
                <a:cs typeface="Arial" panose="020B0604020202020204"/>
              </a:rPr>
              <a:t> </a:t>
            </a:r>
            <a:r>
              <a:rPr sz="2000" dirty="0">
                <a:latin typeface="Arial" panose="020B0604020202020204"/>
                <a:cs typeface="Arial" panose="020B0604020202020204"/>
              </a:rPr>
              <a:t>Scheme</a:t>
            </a:r>
            <a:endParaRPr sz="2000" dirty="0">
              <a:latin typeface="Arial" panose="020B0604020202020204"/>
              <a:cs typeface="Arial" panose="020B0604020202020204"/>
            </a:endParaRPr>
          </a:p>
          <a:p>
            <a:pPr marL="355600" indent="-342900"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Arial" panose="020B0604020202020204"/>
                <a:cs typeface="Arial" panose="020B0604020202020204"/>
              </a:rPr>
              <a:t>I2C</a:t>
            </a:r>
            <a:r>
              <a:rPr sz="2000" spc="-20" dirty="0">
                <a:latin typeface="Arial" panose="020B0604020202020204"/>
                <a:cs typeface="Arial" panose="020B0604020202020204"/>
              </a:rPr>
              <a:t> </a:t>
            </a:r>
            <a:r>
              <a:rPr sz="2000" dirty="0">
                <a:latin typeface="Arial" panose="020B0604020202020204"/>
                <a:cs typeface="Arial" panose="020B0604020202020204"/>
              </a:rPr>
              <a:t>Support</a:t>
            </a:r>
            <a:endParaRPr sz="2000" dirty="0">
              <a:latin typeface="Arial" panose="020B0604020202020204"/>
              <a:cs typeface="Arial" panose="020B0604020202020204"/>
            </a:endParaRPr>
          </a:p>
          <a:p>
            <a:pPr marL="355600" indent="-342900"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Arial" panose="020B0604020202020204"/>
                <a:cs typeface="Arial" panose="020B0604020202020204"/>
              </a:rPr>
              <a:t>Zone 3 Class </a:t>
            </a:r>
            <a:r>
              <a:rPr sz="2000" spc="-5" dirty="0">
                <a:latin typeface="Arial" panose="020B0604020202020204"/>
                <a:cs typeface="Arial" panose="020B0604020202020204"/>
              </a:rPr>
              <a:t>A1.1</a:t>
            </a:r>
            <a:r>
              <a:rPr sz="2000" spc="-55" dirty="0">
                <a:latin typeface="Arial" panose="020B0604020202020204"/>
                <a:cs typeface="Arial" panose="020B0604020202020204"/>
              </a:rPr>
              <a:t> </a:t>
            </a:r>
            <a:r>
              <a:rPr sz="2000" spc="-5" dirty="0">
                <a:latin typeface="Arial" panose="020B0604020202020204"/>
                <a:cs typeface="Arial" panose="020B0604020202020204"/>
              </a:rPr>
              <a:t>compatible</a:t>
            </a:r>
            <a:endParaRPr sz="2000" dirty="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838200" y="6484620"/>
            <a:ext cx="10958337" cy="276999"/>
            <a:chOff x="838200" y="6484620"/>
            <a:chExt cx="10958337" cy="276999"/>
          </a:xfrm>
        </p:grpSpPr>
        <p:sp>
          <p:nvSpPr>
            <p:cNvPr id="7" name="Footer Placeholder 4"/>
            <p:cNvSpPr/>
            <p:nvPr/>
          </p:nvSpPr>
          <p:spPr>
            <a:xfrm>
              <a:off x="838200" y="6484620"/>
              <a:ext cx="6453505" cy="275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en-US" altLang="zh-CN" sz="1200" dirty="0">
                  <a:sym typeface="+mn-ea"/>
                </a:rPr>
                <a:t>The 2025 MTCA/ATCA for Large Scientific Facility Control Workshop, CQU Chongqing, 17.09.2025</a:t>
              </a:r>
              <a:endParaRPr lang="en-US" altLang="zh-CN" sz="1200" dirty="0">
                <a:sym typeface="+mn-ea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8359634" y="6484620"/>
              <a:ext cx="343690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buClrTx/>
                <a:buSzTx/>
                <a:buFontTx/>
              </a:pPr>
              <a:r>
                <a:rPr lang="en-US" altLang="zh-CN" sz="1200" dirty="0"/>
                <a:t>© 2025 Copyright </a:t>
              </a:r>
              <a:r>
                <a:rPr lang="en-US" altLang="zh-CN" sz="1200" dirty="0">
                  <a:sym typeface="+mn-ea"/>
                </a:rPr>
                <a:t>Struck Innovative Systeme GmbH </a:t>
              </a:r>
              <a:endParaRPr lang="en-US" altLang="zh-CN" sz="1200" dirty="0"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05595" y="199897"/>
            <a:ext cx="6201410" cy="1671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spcBef>
                <a:spcPts val="100"/>
              </a:spcBef>
            </a:pPr>
            <a:r>
              <a:rPr sz="3600" dirty="0">
                <a:latin typeface="Arial" panose="020B0604020202020204"/>
                <a:cs typeface="Arial" panose="020B0604020202020204"/>
              </a:rPr>
              <a:t>DS8VM1</a:t>
            </a:r>
            <a:endParaRPr sz="3600">
              <a:latin typeface="Arial" panose="020B0604020202020204"/>
              <a:cs typeface="Arial" panose="020B0604020202020204"/>
            </a:endParaRPr>
          </a:p>
          <a:p>
            <a:pPr marL="12065" marR="5080" indent="1270" algn="ctr"/>
            <a:r>
              <a:rPr sz="3600" dirty="0">
                <a:latin typeface="Arial" panose="020B0604020202020204"/>
                <a:cs typeface="Arial" panose="020B0604020202020204"/>
              </a:rPr>
              <a:t>8 Channel </a:t>
            </a:r>
            <a:r>
              <a:rPr sz="3600" spc="-5" dirty="0">
                <a:latin typeface="Arial" panose="020B0604020202020204"/>
                <a:cs typeface="Arial" panose="020B0604020202020204"/>
              </a:rPr>
              <a:t>Direct Sampling  One </a:t>
            </a:r>
            <a:r>
              <a:rPr sz="3600" dirty="0">
                <a:latin typeface="Arial" panose="020B0604020202020204"/>
                <a:cs typeface="Arial" panose="020B0604020202020204"/>
              </a:rPr>
              <a:t>channel</a:t>
            </a:r>
            <a:r>
              <a:rPr sz="3600" spc="-60" dirty="0">
                <a:latin typeface="Arial" panose="020B0604020202020204"/>
                <a:cs typeface="Arial" panose="020B0604020202020204"/>
              </a:rPr>
              <a:t> </a:t>
            </a:r>
            <a:r>
              <a:rPr sz="3600" spc="-5" dirty="0">
                <a:latin typeface="Arial" panose="020B0604020202020204"/>
                <a:cs typeface="Arial" panose="020B0604020202020204"/>
              </a:rPr>
              <a:t>vectormodulator*</a:t>
            </a:r>
            <a:endParaRPr sz="36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26362" y="5771451"/>
            <a:ext cx="2679065" cy="37702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pc="-10" dirty="0">
                <a:latin typeface="Arial" panose="020B0604020202020204"/>
                <a:cs typeface="Arial" panose="020B0604020202020204"/>
              </a:rPr>
              <a:t>*under </a:t>
            </a:r>
            <a:r>
              <a:rPr spc="-5" dirty="0">
                <a:latin typeface="Arial" panose="020B0604020202020204"/>
                <a:cs typeface="Arial" panose="020B0604020202020204"/>
              </a:rPr>
              <a:t>license from DESY</a:t>
            </a:r>
            <a:endParaRPr dirty="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643310" y="2145657"/>
            <a:ext cx="2394681" cy="4397702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1853565" y="2951036"/>
            <a:ext cx="5462270" cy="1976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3840"/>
              </a:lnSpc>
              <a:spcBef>
                <a:spcPts val="105"/>
              </a:spcBef>
            </a:pPr>
            <a:r>
              <a:rPr sz="3200" spc="-5" dirty="0">
                <a:latin typeface="Arial" panose="020B0604020202020204"/>
                <a:cs typeface="Arial" panose="020B0604020202020204"/>
              </a:rPr>
              <a:t>SIS8300-x/DS8VM1</a:t>
            </a:r>
            <a:endParaRPr sz="3200">
              <a:latin typeface="Arial" panose="020B0604020202020204"/>
              <a:cs typeface="Arial" panose="020B0604020202020204"/>
            </a:endParaRPr>
          </a:p>
          <a:p>
            <a:pPr marL="12700" marR="5080"/>
            <a:r>
              <a:rPr sz="3200" spc="-5" dirty="0">
                <a:latin typeface="Arial" panose="020B0604020202020204"/>
                <a:cs typeface="Arial" panose="020B0604020202020204"/>
              </a:rPr>
              <a:t>as single </a:t>
            </a:r>
            <a:r>
              <a:rPr sz="3200" dirty="0">
                <a:latin typeface="Arial" panose="020B0604020202020204"/>
                <a:cs typeface="Arial" panose="020B0604020202020204"/>
              </a:rPr>
              <a:t>cavity 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LLRF solution  covering </a:t>
            </a:r>
            <a:r>
              <a:rPr sz="3200" dirty="0">
                <a:latin typeface="Arial" panose="020B0604020202020204"/>
                <a:cs typeface="Arial" panose="020B0604020202020204"/>
              </a:rPr>
              <a:t>5 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MHz to 700 MHz  Undersampling in some</a:t>
            </a:r>
            <a:r>
              <a:rPr sz="3200" spc="-80" dirty="0">
                <a:latin typeface="Arial" panose="020B0604020202020204"/>
                <a:cs typeface="Arial" panose="020B0604020202020204"/>
              </a:rPr>
              <a:t> 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cases</a:t>
            </a:r>
            <a:endParaRPr sz="32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838200" y="6484620"/>
            <a:ext cx="10958337" cy="276999"/>
            <a:chOff x="838200" y="6484620"/>
            <a:chExt cx="10958337" cy="276999"/>
          </a:xfrm>
        </p:grpSpPr>
        <p:sp>
          <p:nvSpPr>
            <p:cNvPr id="9" name="Footer Placeholder 4"/>
            <p:cNvSpPr/>
            <p:nvPr/>
          </p:nvSpPr>
          <p:spPr>
            <a:xfrm>
              <a:off x="838200" y="6484620"/>
              <a:ext cx="6453505" cy="275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en-US" altLang="zh-CN" sz="1200" dirty="0">
                  <a:sym typeface="+mn-ea"/>
                </a:rPr>
                <a:t>The 2025 MTCA/ATCA for Large Scientific Facility Control Workshop, CQU Chongqing, 17.09.2025</a:t>
              </a:r>
              <a:endParaRPr lang="en-US" altLang="zh-CN" sz="1200" dirty="0">
                <a:sym typeface="+mn-ea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8359634" y="6484620"/>
              <a:ext cx="343690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buClrTx/>
                <a:buSzTx/>
                <a:buFontTx/>
              </a:pPr>
              <a:r>
                <a:rPr lang="en-US" altLang="zh-CN" sz="1200" dirty="0"/>
                <a:t>© 2025 Copyright </a:t>
              </a:r>
              <a:r>
                <a:rPr lang="en-US" altLang="zh-CN" sz="1200" dirty="0">
                  <a:sym typeface="+mn-ea"/>
                </a:rPr>
                <a:t>Struck Innovative Systeme GmbH </a:t>
              </a:r>
              <a:endParaRPr lang="en-US" altLang="zh-CN" sz="1200" dirty="0"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602482" y="1887474"/>
            <a:ext cx="5812535" cy="3372611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97981" y="133351"/>
            <a:ext cx="11644037" cy="13670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37385" marR="5080" indent="-1769110">
              <a:spcBef>
                <a:spcPts val="100"/>
              </a:spcBef>
            </a:pPr>
            <a:r>
              <a:rPr sz="4400" dirty="0">
                <a:latin typeface="Arial" panose="020B0604020202020204"/>
                <a:cs typeface="Arial" panose="020B0604020202020204"/>
              </a:rPr>
              <a:t>DS8VM1 </a:t>
            </a:r>
            <a:r>
              <a:rPr sz="4400" spc="-5" dirty="0">
                <a:latin typeface="Arial" panose="020B0604020202020204"/>
                <a:cs typeface="Arial" panose="020B0604020202020204"/>
              </a:rPr>
              <a:t>GSI 108 </a:t>
            </a:r>
            <a:r>
              <a:rPr sz="4400" dirty="0">
                <a:latin typeface="Arial" panose="020B0604020202020204"/>
                <a:cs typeface="Arial" panose="020B0604020202020204"/>
              </a:rPr>
              <a:t>MHz Input Filter  </a:t>
            </a:r>
            <a:r>
              <a:rPr sz="4400" spc="-5" dirty="0">
                <a:latin typeface="Arial" panose="020B0604020202020204"/>
                <a:cs typeface="Arial" panose="020B0604020202020204"/>
              </a:rPr>
              <a:t>and </a:t>
            </a:r>
            <a:r>
              <a:rPr sz="4400" dirty="0">
                <a:latin typeface="Arial" panose="020B0604020202020204"/>
                <a:cs typeface="Arial" panose="020B0604020202020204"/>
              </a:rPr>
              <a:t>Input Response</a:t>
            </a:r>
            <a:endParaRPr sz="4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89685" y="1666561"/>
            <a:ext cx="5326379" cy="17312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249486" y="5653715"/>
            <a:ext cx="7693025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2000" dirty="0">
                <a:latin typeface="Arial" panose="020B0604020202020204"/>
                <a:cs typeface="Arial" panose="020B0604020202020204"/>
              </a:rPr>
              <a:t>Jens Zappai </a:t>
            </a:r>
            <a:r>
              <a:rPr sz="2000" spc="-5" dirty="0">
                <a:latin typeface="Arial" panose="020B0604020202020204"/>
                <a:cs typeface="Arial" panose="020B0604020202020204"/>
              </a:rPr>
              <a:t>et. al. </a:t>
            </a:r>
            <a:r>
              <a:rPr sz="2000" dirty="0">
                <a:latin typeface="Arial" panose="020B0604020202020204"/>
                <a:cs typeface="Arial" panose="020B0604020202020204"/>
              </a:rPr>
              <a:t>LLRF2017</a:t>
            </a:r>
            <a:r>
              <a:rPr sz="2000" spc="-110" dirty="0">
                <a:latin typeface="Arial" panose="020B0604020202020204"/>
                <a:cs typeface="Arial" panose="020B0604020202020204"/>
              </a:rPr>
              <a:t> </a:t>
            </a:r>
            <a:endParaRPr sz="2000" dirty="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838200" y="6484620"/>
            <a:ext cx="10958337" cy="276999"/>
            <a:chOff x="838200" y="6484620"/>
            <a:chExt cx="10958337" cy="276999"/>
          </a:xfrm>
        </p:grpSpPr>
        <p:sp>
          <p:nvSpPr>
            <p:cNvPr id="9" name="Footer Placeholder 4"/>
            <p:cNvSpPr/>
            <p:nvPr/>
          </p:nvSpPr>
          <p:spPr>
            <a:xfrm>
              <a:off x="838200" y="6484620"/>
              <a:ext cx="6453505" cy="275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en-US" altLang="zh-CN" sz="1200" dirty="0">
                  <a:sym typeface="+mn-ea"/>
                </a:rPr>
                <a:t>The 2025 MTCA/ATCA for Large Scientific Facility Control Workshop, CQU Chongqing, 17.09.2025</a:t>
              </a:r>
              <a:endParaRPr lang="en-US" altLang="zh-CN" sz="1200" dirty="0">
                <a:sym typeface="+mn-ea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8359634" y="6484620"/>
              <a:ext cx="343690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buClrTx/>
                <a:buSzTx/>
                <a:buFontTx/>
              </a:pPr>
              <a:r>
                <a:rPr lang="en-US" altLang="zh-CN" sz="1200" dirty="0"/>
                <a:t>© 2025 Copyright </a:t>
              </a:r>
              <a:r>
                <a:rPr lang="en-US" altLang="zh-CN" sz="1200" dirty="0">
                  <a:sym typeface="+mn-ea"/>
                </a:rPr>
                <a:t>Struck Innovative Systeme GmbH </a:t>
              </a:r>
              <a:endParaRPr lang="en-US" altLang="zh-CN" sz="1200" dirty="0"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45822" y="262256"/>
            <a:ext cx="689864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400" spc="-5" dirty="0">
                <a:latin typeface="Arial" panose="020B0604020202020204"/>
                <a:cs typeface="Arial" panose="020B0604020202020204"/>
              </a:rPr>
              <a:t>SIS8300-x </a:t>
            </a:r>
            <a:r>
              <a:rPr sz="4400" dirty="0">
                <a:latin typeface="Arial" panose="020B0604020202020204"/>
                <a:cs typeface="Arial" panose="020B0604020202020204"/>
              </a:rPr>
              <a:t>BPM</a:t>
            </a:r>
            <a:r>
              <a:rPr sz="4400" spc="-55" dirty="0">
                <a:latin typeface="Arial" panose="020B0604020202020204"/>
                <a:cs typeface="Arial" panose="020B0604020202020204"/>
              </a:rPr>
              <a:t> </a:t>
            </a:r>
            <a:r>
              <a:rPr sz="4400" dirty="0">
                <a:latin typeface="Arial" panose="020B0604020202020204"/>
                <a:cs typeface="Arial" panose="020B0604020202020204"/>
              </a:rPr>
              <a:t>Application</a:t>
            </a:r>
            <a:endParaRPr sz="4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81201" y="1008380"/>
            <a:ext cx="7338059" cy="529209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>
              <a:spcBef>
                <a:spcPts val="865"/>
              </a:spcBef>
            </a:pPr>
            <a:r>
              <a:rPr sz="3200" dirty="0">
                <a:solidFill>
                  <a:srgbClr val="6F2F9F"/>
                </a:solidFill>
                <a:latin typeface="Arial" panose="020B0604020202020204"/>
                <a:cs typeface="Arial" panose="020B0604020202020204"/>
              </a:rPr>
              <a:t>PAL</a:t>
            </a:r>
            <a:r>
              <a:rPr sz="3200" spc="-15" dirty="0">
                <a:solidFill>
                  <a:srgbClr val="6F2F9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dirty="0">
                <a:solidFill>
                  <a:srgbClr val="6F2F9F"/>
                </a:solidFill>
                <a:latin typeface="Arial" panose="020B0604020202020204"/>
                <a:cs typeface="Arial" panose="020B0604020202020204"/>
              </a:rPr>
              <a:t>FEL</a:t>
            </a:r>
            <a:endParaRPr sz="3200" dirty="0">
              <a:latin typeface="Arial" panose="020B0604020202020204"/>
              <a:cs typeface="Arial" panose="020B0604020202020204"/>
            </a:endParaRPr>
          </a:p>
          <a:p>
            <a:pPr marL="12700">
              <a:spcBef>
                <a:spcPts val="765"/>
              </a:spcBef>
            </a:pPr>
            <a:r>
              <a:rPr sz="3200" spc="-5" dirty="0">
                <a:latin typeface="Arial" panose="020B0604020202020204"/>
                <a:cs typeface="Arial" panose="020B0604020202020204"/>
              </a:rPr>
              <a:t>144 Stripline BPMs SIS8300</a:t>
            </a:r>
            <a:r>
              <a:rPr sz="3200" spc="-45" dirty="0">
                <a:latin typeface="Arial" panose="020B0604020202020204"/>
                <a:cs typeface="Arial" panose="020B0604020202020204"/>
              </a:rPr>
              <a:t> 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V2</a:t>
            </a:r>
            <a:endParaRPr sz="3200" dirty="0">
              <a:latin typeface="Arial" panose="020B0604020202020204"/>
              <a:cs typeface="Arial" panose="020B0604020202020204"/>
            </a:endParaRPr>
          </a:p>
          <a:p>
            <a:pPr marL="12700" marR="641985">
              <a:lnSpc>
                <a:spcPct val="120000"/>
              </a:lnSpc>
            </a:pPr>
            <a:r>
              <a:rPr sz="3200" spc="-5" dirty="0">
                <a:latin typeface="Arial" panose="020B0604020202020204"/>
                <a:cs typeface="Arial" panose="020B0604020202020204"/>
              </a:rPr>
              <a:t>in </a:t>
            </a:r>
            <a:r>
              <a:rPr sz="3200" dirty="0">
                <a:latin typeface="Arial" panose="020B0604020202020204"/>
                <a:cs typeface="Arial" panose="020B0604020202020204"/>
              </a:rPr>
              <a:t>8 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channel 250 MSPS</a:t>
            </a:r>
            <a:r>
              <a:rPr sz="3200" spc="-110" dirty="0">
                <a:latin typeface="Arial" panose="020B0604020202020204"/>
                <a:cs typeface="Arial" panose="020B0604020202020204"/>
              </a:rPr>
              <a:t> 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configuration  </a:t>
            </a:r>
            <a:r>
              <a:rPr sz="3200" dirty="0">
                <a:latin typeface="Arial" panose="020B0604020202020204"/>
                <a:cs typeface="Arial" panose="020B0604020202020204"/>
              </a:rPr>
              <a:t>SLAC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 </a:t>
            </a:r>
            <a:r>
              <a:rPr sz="3200" dirty="0">
                <a:latin typeface="Arial" panose="020B0604020202020204"/>
                <a:cs typeface="Arial" panose="020B0604020202020204"/>
              </a:rPr>
              <a:t>RTM</a:t>
            </a:r>
            <a:endParaRPr sz="3200" dirty="0">
              <a:latin typeface="Arial" panose="020B0604020202020204"/>
              <a:cs typeface="Arial" panose="020B0604020202020204"/>
            </a:endParaRPr>
          </a:p>
          <a:p>
            <a:pPr marL="12700" marR="5080">
              <a:lnSpc>
                <a:spcPct val="120000"/>
              </a:lnSpc>
            </a:pPr>
            <a:r>
              <a:rPr sz="3200" spc="-5" dirty="0">
                <a:latin typeface="Arial" panose="020B0604020202020204"/>
                <a:cs typeface="Arial" panose="020B0604020202020204"/>
              </a:rPr>
              <a:t>56 Cavity BPMs SIS8300-L2/SLAC </a:t>
            </a:r>
            <a:r>
              <a:rPr sz="3200" dirty="0">
                <a:latin typeface="Arial" panose="020B0604020202020204"/>
                <a:cs typeface="Arial" panose="020B0604020202020204"/>
              </a:rPr>
              <a:t>RTM </a:t>
            </a:r>
            <a:r>
              <a:rPr sz="3200" dirty="0">
                <a:solidFill>
                  <a:srgbClr val="6F2F9F"/>
                </a:solidFill>
                <a:latin typeface="Arial" panose="020B0604020202020204"/>
                <a:cs typeface="Arial" panose="020B0604020202020204"/>
              </a:rPr>
              <a:t> DESY</a:t>
            </a:r>
            <a:r>
              <a:rPr sz="3200" spc="-10" dirty="0">
                <a:solidFill>
                  <a:srgbClr val="6F2F9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3200" spc="-5" dirty="0">
                <a:solidFill>
                  <a:srgbClr val="6F2F9F"/>
                </a:solidFill>
                <a:latin typeface="Arial" panose="020B0604020202020204"/>
                <a:cs typeface="Arial" panose="020B0604020202020204"/>
              </a:rPr>
              <a:t>FLASH</a:t>
            </a:r>
            <a:endParaRPr sz="3200" dirty="0">
              <a:latin typeface="Arial" panose="020B0604020202020204"/>
              <a:cs typeface="Arial" panose="020B0604020202020204"/>
            </a:endParaRPr>
          </a:p>
          <a:p>
            <a:pPr marL="12700" marR="751840">
              <a:lnSpc>
                <a:spcPct val="120000"/>
              </a:lnSpc>
            </a:pPr>
            <a:r>
              <a:rPr sz="3200" spc="-5" dirty="0">
                <a:latin typeface="Arial" panose="020B0604020202020204"/>
                <a:cs typeface="Arial" panose="020B0604020202020204"/>
              </a:rPr>
              <a:t>SIS8300-L2/DESY Interleaving</a:t>
            </a:r>
            <a:r>
              <a:rPr sz="3200" spc="-95" dirty="0">
                <a:latin typeface="Arial" panose="020B0604020202020204"/>
                <a:cs typeface="Arial" panose="020B0604020202020204"/>
              </a:rPr>
              <a:t> </a:t>
            </a:r>
            <a:r>
              <a:rPr sz="3200" dirty="0">
                <a:latin typeface="Arial" panose="020B0604020202020204"/>
                <a:cs typeface="Arial" panose="020B0604020202020204"/>
              </a:rPr>
              <a:t>RTM  </a:t>
            </a:r>
            <a:r>
              <a:rPr sz="3200" dirty="0">
                <a:solidFill>
                  <a:srgbClr val="6F2F9F"/>
                </a:solidFill>
                <a:latin typeface="Arial" panose="020B0604020202020204"/>
                <a:cs typeface="Arial" panose="020B0604020202020204"/>
              </a:rPr>
              <a:t>ESS</a:t>
            </a:r>
            <a:endParaRPr sz="3200" dirty="0">
              <a:latin typeface="Arial" panose="020B0604020202020204"/>
              <a:cs typeface="Arial" panose="020B0604020202020204"/>
            </a:endParaRPr>
          </a:p>
          <a:p>
            <a:pPr marL="12700">
              <a:spcBef>
                <a:spcPts val="770"/>
              </a:spcBef>
            </a:pPr>
            <a:r>
              <a:rPr sz="3200" spc="-5" dirty="0">
                <a:latin typeface="Arial" panose="020B0604020202020204"/>
                <a:cs typeface="Arial" panose="020B0604020202020204"/>
              </a:rPr>
              <a:t>SIS8300-KU/DWC10LF</a:t>
            </a:r>
            <a:endParaRPr sz="3200" dirty="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838200" y="6484620"/>
            <a:ext cx="10958337" cy="276999"/>
            <a:chOff x="838200" y="6484620"/>
            <a:chExt cx="10958337" cy="276999"/>
          </a:xfrm>
        </p:grpSpPr>
        <p:sp>
          <p:nvSpPr>
            <p:cNvPr id="7" name="Footer Placeholder 4"/>
            <p:cNvSpPr/>
            <p:nvPr/>
          </p:nvSpPr>
          <p:spPr>
            <a:xfrm>
              <a:off x="838200" y="6484620"/>
              <a:ext cx="6453505" cy="275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en-US" altLang="zh-CN" sz="1200" dirty="0">
                  <a:sym typeface="+mn-ea"/>
                </a:rPr>
                <a:t>The 2025 MTCA/ATCA for Large Scientific Facility Control Workshop, CQU Chongqing, 17.09.2025</a:t>
              </a:r>
              <a:endParaRPr lang="en-US" altLang="zh-CN" sz="1200" dirty="0">
                <a:sym typeface="+mn-ea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8359634" y="6484620"/>
              <a:ext cx="343690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buClrTx/>
                <a:buSzTx/>
                <a:buFontTx/>
              </a:pPr>
              <a:r>
                <a:rPr lang="en-US" altLang="zh-CN" sz="1200" dirty="0"/>
                <a:t>© 2025 Copyright </a:t>
              </a:r>
              <a:r>
                <a:rPr lang="en-US" altLang="zh-CN" sz="1200" dirty="0">
                  <a:sym typeface="+mn-ea"/>
                </a:rPr>
                <a:t>Struck Innovative Systeme GmbH </a:t>
              </a:r>
              <a:endParaRPr lang="en-US" altLang="zh-CN" sz="1200" dirty="0"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54086" y="178202"/>
            <a:ext cx="6396122" cy="617549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pSp>
        <p:nvGrpSpPr>
          <p:cNvPr id="5" name="组合 4"/>
          <p:cNvGrpSpPr/>
          <p:nvPr/>
        </p:nvGrpSpPr>
        <p:grpSpPr>
          <a:xfrm>
            <a:off x="838200" y="6484620"/>
            <a:ext cx="10958337" cy="276999"/>
            <a:chOff x="838200" y="6484620"/>
            <a:chExt cx="10958337" cy="276999"/>
          </a:xfrm>
        </p:grpSpPr>
        <p:sp>
          <p:nvSpPr>
            <p:cNvPr id="6" name="Footer Placeholder 4"/>
            <p:cNvSpPr/>
            <p:nvPr/>
          </p:nvSpPr>
          <p:spPr>
            <a:xfrm>
              <a:off x="838200" y="6484620"/>
              <a:ext cx="6453505" cy="275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en-US" altLang="zh-CN" sz="1200" dirty="0">
                  <a:sym typeface="+mn-ea"/>
                </a:rPr>
                <a:t>The 2025 MTCA/ATCA for Large Scientific Facility Control Workshop, CQU Chongqing, 17.09.2025</a:t>
              </a:r>
              <a:endParaRPr lang="en-US" altLang="zh-CN" sz="1200" dirty="0">
                <a:sym typeface="+mn-ea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8359634" y="6484620"/>
              <a:ext cx="343690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buClrTx/>
                <a:buSzTx/>
                <a:buFontTx/>
              </a:pPr>
              <a:r>
                <a:rPr lang="en-US" altLang="zh-CN" sz="1200" dirty="0"/>
                <a:t>© 2025 Copyright </a:t>
              </a:r>
              <a:r>
                <a:rPr lang="en-US" altLang="zh-CN" sz="1200" dirty="0">
                  <a:sym typeface="+mn-ea"/>
                </a:rPr>
                <a:t>Struck Innovative Systeme GmbH </a:t>
              </a:r>
              <a:endParaRPr lang="en-US" altLang="zh-CN" sz="1200" dirty="0"/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97981" y="133350"/>
            <a:ext cx="11644037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89000" marR="5080" indent="-81280">
              <a:spcBef>
                <a:spcPts val="100"/>
              </a:spcBef>
            </a:pPr>
            <a:r>
              <a:rPr sz="3600" spc="-5" dirty="0">
                <a:latin typeface="Arial" panose="020B0604020202020204"/>
                <a:cs typeface="Arial" panose="020B0604020202020204"/>
              </a:rPr>
              <a:t>SIS8325 </a:t>
            </a:r>
            <a:r>
              <a:rPr sz="3600" dirty="0">
                <a:latin typeface="Arial" panose="020B0604020202020204"/>
                <a:cs typeface="Arial" panose="020B0604020202020204"/>
              </a:rPr>
              <a:t>250 </a:t>
            </a:r>
            <a:r>
              <a:rPr sz="3600" spc="-5" dirty="0">
                <a:latin typeface="Arial" panose="020B0604020202020204"/>
                <a:cs typeface="Arial" panose="020B0604020202020204"/>
              </a:rPr>
              <a:t>MSPS </a:t>
            </a:r>
            <a:r>
              <a:rPr sz="3600" dirty="0">
                <a:latin typeface="Arial" panose="020B0604020202020204"/>
                <a:cs typeface="Arial" panose="020B0604020202020204"/>
              </a:rPr>
              <a:t>16-bit </a:t>
            </a:r>
            <a:r>
              <a:rPr sz="3600" spc="-5" dirty="0">
                <a:latin typeface="Arial" panose="020B0604020202020204"/>
                <a:cs typeface="Arial" panose="020B0604020202020204"/>
              </a:rPr>
              <a:t>Digitizer  (Helmholtz </a:t>
            </a:r>
            <a:r>
              <a:rPr sz="3600" spc="-30" dirty="0">
                <a:latin typeface="Arial" panose="020B0604020202020204"/>
                <a:cs typeface="Arial" panose="020B0604020202020204"/>
              </a:rPr>
              <a:t>Validation </a:t>
            </a:r>
            <a:r>
              <a:rPr sz="3600" spc="-5" dirty="0">
                <a:latin typeface="Arial" panose="020B0604020202020204"/>
                <a:cs typeface="Arial" panose="020B0604020202020204"/>
              </a:rPr>
              <a:t>fund</a:t>
            </a:r>
            <a:r>
              <a:rPr sz="3600" spc="-30" dirty="0">
                <a:latin typeface="Arial" panose="020B0604020202020204"/>
                <a:cs typeface="Arial" panose="020B0604020202020204"/>
              </a:rPr>
              <a:t> </a:t>
            </a:r>
            <a:r>
              <a:rPr sz="3600" spc="-5" dirty="0">
                <a:latin typeface="Arial" panose="020B0604020202020204"/>
                <a:cs typeface="Arial" panose="020B0604020202020204"/>
              </a:rPr>
              <a:t>project)</a:t>
            </a:r>
            <a:endParaRPr sz="36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528691" y="1259102"/>
            <a:ext cx="3656545" cy="4985901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828801" y="1259102"/>
            <a:ext cx="4600575" cy="51428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3825" indent="-111760">
              <a:spcBef>
                <a:spcPts val="95"/>
              </a:spcBef>
              <a:buSzPct val="94000"/>
              <a:buChar char="•"/>
              <a:tabLst>
                <a:tab pos="124460" algn="l"/>
              </a:tabLst>
            </a:pPr>
            <a:r>
              <a:rPr sz="1600" spc="-15" dirty="0">
                <a:latin typeface="Verdana" panose="020B0604030504040204"/>
                <a:cs typeface="Verdana" panose="020B0604030504040204"/>
              </a:rPr>
              <a:t>MTCA.4</a:t>
            </a:r>
            <a:endParaRPr sz="1600" dirty="0">
              <a:latin typeface="Verdana" panose="020B0604030504040204"/>
              <a:cs typeface="Verdana" panose="020B0604030504040204"/>
            </a:endParaRPr>
          </a:p>
          <a:p>
            <a:pPr marL="123825" indent="-111760">
              <a:buSzPct val="94000"/>
              <a:buChar char="•"/>
              <a:tabLst>
                <a:tab pos="124460" algn="l"/>
              </a:tabLst>
            </a:pPr>
            <a:r>
              <a:rPr sz="1600" spc="-5" dirty="0">
                <a:latin typeface="Verdana" panose="020B0604030504040204"/>
                <a:cs typeface="Verdana" panose="020B0604030504040204"/>
              </a:rPr>
              <a:t>4 </a:t>
            </a:r>
            <a:r>
              <a:rPr sz="1600" spc="-10" dirty="0">
                <a:latin typeface="Verdana" panose="020B0604030504040204"/>
                <a:cs typeface="Verdana" panose="020B0604030504040204"/>
              </a:rPr>
              <a:t>lane </a:t>
            </a:r>
            <a:r>
              <a:rPr sz="1600" spc="-5" dirty="0">
                <a:latin typeface="Verdana" panose="020B0604030504040204"/>
                <a:cs typeface="Verdana" panose="020B0604030504040204"/>
              </a:rPr>
              <a:t>PCI Express</a:t>
            </a:r>
            <a:r>
              <a:rPr sz="1600" spc="50" dirty="0">
                <a:latin typeface="Verdana" panose="020B0604030504040204"/>
                <a:cs typeface="Verdana" panose="020B0604030504040204"/>
              </a:rPr>
              <a:t> </a:t>
            </a:r>
            <a:r>
              <a:rPr sz="1600" spc="-10" dirty="0">
                <a:latin typeface="Verdana" panose="020B0604030504040204"/>
                <a:cs typeface="Verdana" panose="020B0604030504040204"/>
              </a:rPr>
              <a:t>Connectivity</a:t>
            </a:r>
            <a:endParaRPr sz="1600" dirty="0">
              <a:latin typeface="Verdana" panose="020B0604030504040204"/>
              <a:cs typeface="Verdana" panose="020B0604030504040204"/>
            </a:endParaRPr>
          </a:p>
          <a:p>
            <a:pPr marL="123825" indent="-111760">
              <a:buSzPct val="94000"/>
              <a:buChar char="•"/>
              <a:tabLst>
                <a:tab pos="124460" algn="l"/>
              </a:tabLst>
            </a:pPr>
            <a:r>
              <a:rPr sz="1600" dirty="0">
                <a:latin typeface="Verdana" panose="020B0604030504040204"/>
                <a:cs typeface="Verdana" panose="020B0604030504040204"/>
              </a:rPr>
              <a:t>10 </a:t>
            </a:r>
            <a:r>
              <a:rPr sz="1600" spc="-10" dirty="0">
                <a:latin typeface="Verdana" panose="020B0604030504040204"/>
                <a:cs typeface="Verdana" panose="020B0604030504040204"/>
              </a:rPr>
              <a:t>Channels </a:t>
            </a:r>
            <a:r>
              <a:rPr sz="1600" dirty="0">
                <a:latin typeface="Verdana" panose="020B0604030504040204"/>
                <a:cs typeface="Verdana" panose="020B0604030504040204"/>
              </a:rPr>
              <a:t>250 </a:t>
            </a:r>
            <a:r>
              <a:rPr sz="1600" spc="-5" dirty="0">
                <a:latin typeface="Verdana" panose="020B0604030504040204"/>
                <a:cs typeface="Verdana" panose="020B0604030504040204"/>
              </a:rPr>
              <a:t>MS/s 16-bit</a:t>
            </a:r>
            <a:r>
              <a:rPr sz="1600" spc="10" dirty="0">
                <a:latin typeface="Verdana" panose="020B0604030504040204"/>
                <a:cs typeface="Verdana" panose="020B0604030504040204"/>
              </a:rPr>
              <a:t> </a:t>
            </a:r>
            <a:r>
              <a:rPr sz="1600" spc="-10" dirty="0">
                <a:latin typeface="Verdana" panose="020B0604030504040204"/>
                <a:cs typeface="Verdana" panose="020B0604030504040204"/>
              </a:rPr>
              <a:t>ADC</a:t>
            </a:r>
            <a:endParaRPr sz="1600" dirty="0">
              <a:latin typeface="Verdana" panose="020B0604030504040204"/>
              <a:cs typeface="Verdana" panose="020B0604030504040204"/>
            </a:endParaRPr>
          </a:p>
          <a:p>
            <a:pPr marL="12700" marR="5080">
              <a:buSzPct val="94000"/>
              <a:buChar char="•"/>
              <a:tabLst>
                <a:tab pos="124460" algn="l"/>
              </a:tabLst>
            </a:pPr>
            <a:r>
              <a:rPr sz="1600" dirty="0">
                <a:latin typeface="Verdana" panose="020B0604030504040204"/>
                <a:cs typeface="Verdana" panose="020B0604030504040204"/>
              </a:rPr>
              <a:t>10 </a:t>
            </a:r>
            <a:r>
              <a:rPr sz="1600" spc="-5" dirty="0">
                <a:latin typeface="Verdana" panose="020B0604030504040204"/>
                <a:cs typeface="Verdana" panose="020B0604030504040204"/>
              </a:rPr>
              <a:t>MS/s to </a:t>
            </a:r>
            <a:r>
              <a:rPr sz="1600" dirty="0">
                <a:latin typeface="Verdana" panose="020B0604030504040204"/>
                <a:cs typeface="Verdana" panose="020B0604030504040204"/>
              </a:rPr>
              <a:t>250 </a:t>
            </a:r>
            <a:r>
              <a:rPr sz="1600" spc="-5" dirty="0">
                <a:latin typeface="Verdana" panose="020B0604030504040204"/>
                <a:cs typeface="Verdana" panose="020B0604030504040204"/>
              </a:rPr>
              <a:t>MS/s </a:t>
            </a:r>
            <a:r>
              <a:rPr sz="1600" spc="-20" dirty="0">
                <a:latin typeface="Verdana" panose="020B0604030504040204"/>
                <a:cs typeface="Verdana" panose="020B0604030504040204"/>
              </a:rPr>
              <a:t>Per </a:t>
            </a:r>
            <a:r>
              <a:rPr sz="1600" spc="-10" dirty="0">
                <a:latin typeface="Verdana" panose="020B0604030504040204"/>
                <a:cs typeface="Verdana" panose="020B0604030504040204"/>
              </a:rPr>
              <a:t>Channel Sampling  </a:t>
            </a:r>
            <a:r>
              <a:rPr sz="1600" spc="-5" dirty="0">
                <a:latin typeface="Verdana" panose="020B0604030504040204"/>
                <a:cs typeface="Verdana" panose="020B0604030504040204"/>
              </a:rPr>
              <a:t>Speed</a:t>
            </a:r>
            <a:endParaRPr sz="1600" dirty="0">
              <a:latin typeface="Verdana" panose="020B0604030504040204"/>
              <a:cs typeface="Verdana" panose="020B0604030504040204"/>
            </a:endParaRPr>
          </a:p>
          <a:p>
            <a:pPr marL="123825" indent="-111760">
              <a:buSzPct val="94000"/>
              <a:buChar char="•"/>
              <a:tabLst>
                <a:tab pos="124460" algn="l"/>
              </a:tabLst>
            </a:pPr>
            <a:r>
              <a:rPr sz="1600" spc="-5" dirty="0">
                <a:latin typeface="Verdana" panose="020B0604030504040204"/>
                <a:cs typeface="Verdana" panose="020B0604030504040204"/>
              </a:rPr>
              <a:t>AC and </a:t>
            </a:r>
            <a:r>
              <a:rPr sz="1600" spc="-10" dirty="0">
                <a:latin typeface="Verdana" panose="020B0604030504040204"/>
                <a:cs typeface="Verdana" panose="020B0604030504040204"/>
              </a:rPr>
              <a:t>DC </a:t>
            </a:r>
            <a:r>
              <a:rPr sz="1600" spc="-5" dirty="0">
                <a:latin typeface="Verdana" panose="020B0604030504040204"/>
                <a:cs typeface="Verdana" panose="020B0604030504040204"/>
              </a:rPr>
              <a:t>Input</a:t>
            </a:r>
            <a:r>
              <a:rPr sz="1600" spc="25" dirty="0">
                <a:latin typeface="Verdana" panose="020B0604030504040204"/>
                <a:cs typeface="Verdana" panose="020B0604030504040204"/>
              </a:rPr>
              <a:t> </a:t>
            </a:r>
            <a:r>
              <a:rPr sz="1600" spc="-5" dirty="0">
                <a:latin typeface="Verdana" panose="020B0604030504040204"/>
                <a:cs typeface="Verdana" panose="020B0604030504040204"/>
              </a:rPr>
              <a:t>Stage</a:t>
            </a:r>
            <a:endParaRPr sz="1600" dirty="0">
              <a:latin typeface="Verdana" panose="020B0604030504040204"/>
              <a:cs typeface="Verdana" panose="020B0604030504040204"/>
            </a:endParaRPr>
          </a:p>
          <a:p>
            <a:pPr marL="12700" marR="224790">
              <a:buSzPct val="94000"/>
              <a:buChar char="•"/>
              <a:tabLst>
                <a:tab pos="124460" algn="l"/>
              </a:tabLst>
            </a:pPr>
            <a:r>
              <a:rPr sz="1600" spc="-5" dirty="0">
                <a:latin typeface="Verdana" panose="020B0604030504040204"/>
                <a:cs typeface="Verdana" panose="020B0604030504040204"/>
              </a:rPr>
              <a:t>Internal, </a:t>
            </a:r>
            <a:r>
              <a:rPr sz="1600" spc="-10" dirty="0">
                <a:latin typeface="Verdana" panose="020B0604030504040204"/>
                <a:cs typeface="Verdana" panose="020B0604030504040204"/>
              </a:rPr>
              <a:t>Front </a:t>
            </a:r>
            <a:r>
              <a:rPr sz="1600" spc="-15" dirty="0">
                <a:latin typeface="Verdana" panose="020B0604030504040204"/>
                <a:cs typeface="Verdana" panose="020B0604030504040204"/>
              </a:rPr>
              <a:t>Panel, </a:t>
            </a:r>
            <a:r>
              <a:rPr sz="1600" spc="-25" dirty="0">
                <a:latin typeface="Verdana" panose="020B0604030504040204"/>
                <a:cs typeface="Verdana" panose="020B0604030504040204"/>
              </a:rPr>
              <a:t>RTM </a:t>
            </a:r>
            <a:r>
              <a:rPr sz="1600" spc="-5" dirty="0">
                <a:latin typeface="Verdana" panose="020B0604030504040204"/>
                <a:cs typeface="Verdana" panose="020B0604030504040204"/>
              </a:rPr>
              <a:t>and </a:t>
            </a:r>
            <a:r>
              <a:rPr sz="1600" spc="-10" dirty="0">
                <a:latin typeface="Verdana" panose="020B0604030504040204"/>
                <a:cs typeface="Verdana" panose="020B0604030504040204"/>
              </a:rPr>
              <a:t>Backplane  Clock</a:t>
            </a:r>
            <a:r>
              <a:rPr sz="1600" spc="10" dirty="0">
                <a:latin typeface="Verdana" panose="020B0604030504040204"/>
                <a:cs typeface="Verdana" panose="020B0604030504040204"/>
              </a:rPr>
              <a:t> </a:t>
            </a:r>
            <a:r>
              <a:rPr sz="1600" spc="-10" dirty="0">
                <a:latin typeface="Verdana" panose="020B0604030504040204"/>
                <a:cs typeface="Verdana" panose="020B0604030504040204"/>
              </a:rPr>
              <a:t>Sources</a:t>
            </a:r>
            <a:endParaRPr sz="1600" dirty="0">
              <a:latin typeface="Verdana" panose="020B0604030504040204"/>
              <a:cs typeface="Verdana" panose="020B0604030504040204"/>
            </a:endParaRPr>
          </a:p>
          <a:p>
            <a:pPr marL="12700" marR="909320">
              <a:buSzPct val="94000"/>
              <a:buChar char="•"/>
              <a:tabLst>
                <a:tab pos="124460" algn="l"/>
              </a:tabLst>
            </a:pPr>
            <a:r>
              <a:rPr sz="1600" spc="-60" dirty="0">
                <a:latin typeface="Verdana" panose="020B0604030504040204"/>
                <a:cs typeface="Verdana" panose="020B0604030504040204"/>
              </a:rPr>
              <a:t>Two </a:t>
            </a:r>
            <a:r>
              <a:rPr sz="1600" spc="-5" dirty="0">
                <a:latin typeface="Verdana" panose="020B0604030504040204"/>
                <a:cs typeface="Verdana" panose="020B0604030504040204"/>
              </a:rPr>
              <a:t>16-bit </a:t>
            </a:r>
            <a:r>
              <a:rPr sz="1600" spc="-10" dirty="0">
                <a:latin typeface="Verdana" panose="020B0604030504040204"/>
                <a:cs typeface="Verdana" panose="020B0604030504040204"/>
              </a:rPr>
              <a:t>DACs </a:t>
            </a:r>
            <a:r>
              <a:rPr sz="1600" spc="-5" dirty="0">
                <a:latin typeface="Verdana" panose="020B0604030504040204"/>
                <a:cs typeface="Verdana" panose="020B0604030504040204"/>
              </a:rPr>
              <a:t>for </a:t>
            </a:r>
            <a:r>
              <a:rPr sz="1600" spc="-25" dirty="0">
                <a:latin typeface="Verdana" panose="020B0604030504040204"/>
                <a:cs typeface="Verdana" panose="020B0604030504040204"/>
              </a:rPr>
              <a:t>Fast </a:t>
            </a:r>
            <a:r>
              <a:rPr sz="1600" spc="-10" dirty="0">
                <a:latin typeface="Verdana" panose="020B0604030504040204"/>
                <a:cs typeface="Verdana" panose="020B0604030504040204"/>
              </a:rPr>
              <a:t>Feedback  Implementation</a:t>
            </a:r>
            <a:endParaRPr sz="1600" dirty="0">
              <a:latin typeface="Verdana" panose="020B0604030504040204"/>
              <a:cs typeface="Verdana" panose="020B0604030504040204"/>
            </a:endParaRPr>
          </a:p>
          <a:p>
            <a:pPr marL="123825" indent="-111760">
              <a:buSzPct val="94000"/>
              <a:buChar char="•"/>
              <a:tabLst>
                <a:tab pos="124460" algn="l"/>
              </a:tabLst>
            </a:pPr>
            <a:r>
              <a:rPr sz="1600" spc="-5" dirty="0">
                <a:latin typeface="Verdana" panose="020B0604030504040204"/>
                <a:cs typeface="Verdana" panose="020B0604030504040204"/>
              </a:rPr>
              <a:t>High </a:t>
            </a:r>
            <a:r>
              <a:rPr sz="1600" spc="-10" dirty="0">
                <a:latin typeface="Verdana" panose="020B0604030504040204"/>
                <a:cs typeface="Verdana" panose="020B0604030504040204"/>
              </a:rPr>
              <a:t>Precision Clock Distribution</a:t>
            </a:r>
            <a:r>
              <a:rPr sz="1600" spc="170" dirty="0">
                <a:latin typeface="Verdana" panose="020B0604030504040204"/>
                <a:cs typeface="Verdana" panose="020B0604030504040204"/>
              </a:rPr>
              <a:t> </a:t>
            </a:r>
            <a:r>
              <a:rPr sz="1600" spc="-10" dirty="0">
                <a:latin typeface="Verdana" panose="020B0604030504040204"/>
                <a:cs typeface="Verdana" panose="020B0604030504040204"/>
              </a:rPr>
              <a:t>Circuitry</a:t>
            </a:r>
            <a:endParaRPr sz="1600" dirty="0">
              <a:latin typeface="Verdana" panose="020B0604030504040204"/>
              <a:cs typeface="Verdana" panose="020B0604030504040204"/>
            </a:endParaRPr>
          </a:p>
          <a:p>
            <a:pPr marL="12700" marR="636270">
              <a:buSzPct val="94000"/>
              <a:buChar char="•"/>
              <a:tabLst>
                <a:tab pos="124460" algn="l"/>
              </a:tabLst>
            </a:pPr>
            <a:r>
              <a:rPr sz="1600" spc="-10" dirty="0">
                <a:latin typeface="Verdana" panose="020B0604030504040204"/>
                <a:cs typeface="Verdana" panose="020B0604030504040204"/>
              </a:rPr>
              <a:t>Programmable </a:t>
            </a:r>
            <a:r>
              <a:rPr sz="1600" spc="-15" dirty="0">
                <a:latin typeface="Verdana" panose="020B0604030504040204"/>
                <a:cs typeface="Verdana" panose="020B0604030504040204"/>
              </a:rPr>
              <a:t>Delay </a:t>
            </a:r>
            <a:r>
              <a:rPr sz="1600" spc="-5" dirty="0">
                <a:latin typeface="Verdana" panose="020B0604030504040204"/>
                <a:cs typeface="Verdana" panose="020B0604030504040204"/>
              </a:rPr>
              <a:t>of </a:t>
            </a:r>
            <a:r>
              <a:rPr sz="1600" spc="-10" dirty="0">
                <a:latin typeface="Verdana" panose="020B0604030504040204"/>
                <a:cs typeface="Verdana" panose="020B0604030504040204"/>
              </a:rPr>
              <a:t>Dual Channel  Digitizer</a:t>
            </a:r>
            <a:r>
              <a:rPr sz="1600" spc="35" dirty="0">
                <a:latin typeface="Verdana" panose="020B0604030504040204"/>
                <a:cs typeface="Verdana" panose="020B0604030504040204"/>
              </a:rPr>
              <a:t> </a:t>
            </a:r>
            <a:r>
              <a:rPr sz="1600" spc="-5" dirty="0">
                <a:latin typeface="Verdana" panose="020B0604030504040204"/>
                <a:cs typeface="Verdana" panose="020B0604030504040204"/>
              </a:rPr>
              <a:t>Groups</a:t>
            </a:r>
            <a:endParaRPr sz="1600" dirty="0">
              <a:latin typeface="Verdana" panose="020B0604030504040204"/>
              <a:cs typeface="Verdana" panose="020B0604030504040204"/>
            </a:endParaRPr>
          </a:p>
          <a:p>
            <a:pPr marL="12700" marR="886460">
              <a:buSzPct val="94000"/>
              <a:buChar char="•"/>
              <a:tabLst>
                <a:tab pos="124460" algn="l"/>
              </a:tabLst>
            </a:pPr>
            <a:r>
              <a:rPr sz="1600" spc="-10" dirty="0">
                <a:latin typeface="Verdana" panose="020B0604030504040204"/>
                <a:cs typeface="Verdana" panose="020B0604030504040204"/>
              </a:rPr>
              <a:t>Gigabit Link </a:t>
            </a:r>
            <a:r>
              <a:rPr sz="1600" spc="-15" dirty="0">
                <a:latin typeface="Verdana" panose="020B0604030504040204"/>
                <a:cs typeface="Verdana" panose="020B0604030504040204"/>
              </a:rPr>
              <a:t>Port </a:t>
            </a:r>
            <a:r>
              <a:rPr sz="1600" spc="-5" dirty="0">
                <a:latin typeface="Verdana" panose="020B0604030504040204"/>
                <a:cs typeface="Verdana" panose="020B0604030504040204"/>
              </a:rPr>
              <a:t>Implemenation </a:t>
            </a:r>
            <a:r>
              <a:rPr sz="1600" spc="-10" dirty="0">
                <a:latin typeface="Verdana" panose="020B0604030504040204"/>
                <a:cs typeface="Verdana" panose="020B0604030504040204"/>
              </a:rPr>
              <a:t>to  Backplane</a:t>
            </a:r>
            <a:endParaRPr sz="1600" dirty="0">
              <a:latin typeface="Verdana" panose="020B0604030504040204"/>
              <a:cs typeface="Verdana" panose="020B0604030504040204"/>
            </a:endParaRPr>
          </a:p>
          <a:p>
            <a:pPr marL="12700" marR="5080">
              <a:buSzPct val="94000"/>
              <a:buChar char="•"/>
              <a:tabLst>
                <a:tab pos="124460" algn="l"/>
              </a:tabLst>
            </a:pPr>
            <a:r>
              <a:rPr sz="1600" spc="-45" dirty="0">
                <a:latin typeface="Verdana" panose="020B0604030504040204"/>
                <a:cs typeface="Verdana" panose="020B0604030504040204"/>
              </a:rPr>
              <a:t>Twin </a:t>
            </a:r>
            <a:r>
              <a:rPr sz="1600" spc="-10" dirty="0">
                <a:latin typeface="Verdana" panose="020B0604030504040204"/>
                <a:cs typeface="Verdana" panose="020B0604030504040204"/>
              </a:rPr>
              <a:t>SFP </a:t>
            </a:r>
            <a:r>
              <a:rPr sz="1600" spc="-5" dirty="0">
                <a:latin typeface="Verdana" panose="020B0604030504040204"/>
                <a:cs typeface="Verdana" panose="020B0604030504040204"/>
              </a:rPr>
              <a:t>Card Cage for High Speed </a:t>
            </a:r>
            <a:r>
              <a:rPr sz="1600" spc="-10" dirty="0">
                <a:latin typeface="Verdana" panose="020B0604030504040204"/>
                <a:cs typeface="Verdana" panose="020B0604030504040204"/>
              </a:rPr>
              <a:t>System  </a:t>
            </a:r>
            <a:r>
              <a:rPr sz="1600" spc="-5" dirty="0">
                <a:latin typeface="Verdana" panose="020B0604030504040204"/>
                <a:cs typeface="Verdana" panose="020B0604030504040204"/>
              </a:rPr>
              <a:t>Interconnects</a:t>
            </a:r>
            <a:endParaRPr sz="1600" dirty="0">
              <a:latin typeface="Verdana" panose="020B0604030504040204"/>
              <a:cs typeface="Verdana" panose="020B0604030504040204"/>
            </a:endParaRPr>
          </a:p>
          <a:p>
            <a:pPr marL="123825" indent="-111760">
              <a:buSzPct val="94000"/>
              <a:buChar char="•"/>
              <a:tabLst>
                <a:tab pos="124460" algn="l"/>
              </a:tabLst>
            </a:pPr>
            <a:r>
              <a:rPr sz="1600" spc="-10" dirty="0">
                <a:latin typeface="Verdana" panose="020B0604030504040204"/>
                <a:cs typeface="Verdana" panose="020B0604030504040204"/>
              </a:rPr>
              <a:t>Virtex </a:t>
            </a:r>
            <a:r>
              <a:rPr sz="1600" spc="-5" dirty="0">
                <a:latin typeface="Verdana" panose="020B0604030504040204"/>
                <a:cs typeface="Verdana" panose="020B0604030504040204"/>
              </a:rPr>
              <a:t>6</a:t>
            </a:r>
            <a:r>
              <a:rPr sz="1600" spc="25" dirty="0">
                <a:latin typeface="Verdana" panose="020B0604030504040204"/>
                <a:cs typeface="Verdana" panose="020B0604030504040204"/>
              </a:rPr>
              <a:t> </a:t>
            </a:r>
            <a:r>
              <a:rPr sz="1600" spc="-10" dirty="0">
                <a:latin typeface="Verdana" panose="020B0604030504040204"/>
                <a:cs typeface="Verdana" panose="020B0604030504040204"/>
              </a:rPr>
              <a:t>FPGA</a:t>
            </a:r>
            <a:endParaRPr sz="1600" dirty="0">
              <a:latin typeface="Verdana" panose="020B0604030504040204"/>
              <a:cs typeface="Verdana" panose="020B0604030504040204"/>
            </a:endParaRPr>
          </a:p>
          <a:p>
            <a:pPr marL="12700" marR="45720">
              <a:buSzPct val="94000"/>
              <a:buChar char="•"/>
              <a:tabLst>
                <a:tab pos="124460" algn="l"/>
              </a:tabLst>
            </a:pPr>
            <a:r>
              <a:rPr sz="1600" spc="-5" dirty="0">
                <a:latin typeface="Verdana" panose="020B0604030504040204"/>
                <a:cs typeface="Verdana" panose="020B0604030504040204"/>
              </a:rPr>
              <a:t>One </a:t>
            </a:r>
            <a:r>
              <a:rPr sz="1600" spc="-10" dirty="0">
                <a:latin typeface="Verdana" panose="020B0604030504040204"/>
                <a:cs typeface="Verdana" panose="020B0604030504040204"/>
              </a:rPr>
              <a:t>GSample Memory (flexible partitioning  scheme)</a:t>
            </a:r>
            <a:endParaRPr sz="1600" dirty="0">
              <a:latin typeface="Verdana" panose="020B0604030504040204"/>
              <a:cs typeface="Verdana" panose="020B0604030504040204"/>
            </a:endParaRPr>
          </a:p>
          <a:p>
            <a:pPr marL="123825" indent="-111760">
              <a:lnSpc>
                <a:spcPts val="1895"/>
              </a:lnSpc>
              <a:buSzPct val="94000"/>
              <a:buChar char="•"/>
              <a:tabLst>
                <a:tab pos="124460" algn="l"/>
              </a:tabLst>
            </a:pPr>
            <a:r>
              <a:rPr sz="1600" dirty="0">
                <a:latin typeface="Verdana" panose="020B0604030504040204"/>
                <a:cs typeface="Verdana" panose="020B0604030504040204"/>
              </a:rPr>
              <a:t>In </a:t>
            </a:r>
            <a:r>
              <a:rPr sz="1600" spc="-10" dirty="0">
                <a:latin typeface="Verdana" panose="020B0604030504040204"/>
                <a:cs typeface="Verdana" panose="020B0604030504040204"/>
              </a:rPr>
              <a:t>Field Firmware Upgrade</a:t>
            </a:r>
            <a:r>
              <a:rPr sz="1600" spc="90" dirty="0">
                <a:latin typeface="Verdana" panose="020B0604030504040204"/>
                <a:cs typeface="Verdana" panose="020B0604030504040204"/>
              </a:rPr>
              <a:t> </a:t>
            </a:r>
            <a:r>
              <a:rPr sz="1600" spc="-5" dirty="0">
                <a:latin typeface="Verdana" panose="020B0604030504040204"/>
                <a:cs typeface="Verdana" panose="020B0604030504040204"/>
              </a:rPr>
              <a:t>Support</a:t>
            </a:r>
            <a:endParaRPr sz="1600" dirty="0">
              <a:latin typeface="Verdana" panose="020B0604030504040204"/>
              <a:cs typeface="Verdana" panose="020B0604030504040204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838200" y="6484620"/>
            <a:ext cx="10958337" cy="276999"/>
            <a:chOff x="838200" y="6484620"/>
            <a:chExt cx="10958337" cy="276999"/>
          </a:xfrm>
        </p:grpSpPr>
        <p:sp>
          <p:nvSpPr>
            <p:cNvPr id="8" name="Footer Placeholder 4"/>
            <p:cNvSpPr/>
            <p:nvPr/>
          </p:nvSpPr>
          <p:spPr>
            <a:xfrm>
              <a:off x="838200" y="6484620"/>
              <a:ext cx="6453505" cy="275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en-US" altLang="zh-CN" sz="1200" dirty="0">
                  <a:sym typeface="+mn-ea"/>
                </a:rPr>
                <a:t>The 2025 MTCA/ATCA for Large Scientific Facility Control Workshop, CQU Chongqing, 17.09.2025</a:t>
              </a:r>
              <a:endParaRPr lang="en-US" altLang="zh-CN" sz="1200" dirty="0">
                <a:sym typeface="+mn-ea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8359634" y="6484620"/>
              <a:ext cx="343690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buClrTx/>
                <a:buSzTx/>
                <a:buFontTx/>
              </a:pPr>
              <a:r>
                <a:rPr lang="en-US" altLang="zh-CN" sz="1200" dirty="0"/>
                <a:t>© 2025 Copyright </a:t>
              </a:r>
              <a:r>
                <a:rPr lang="en-US" altLang="zh-CN" sz="1200" dirty="0">
                  <a:sym typeface="+mn-ea"/>
                </a:rPr>
                <a:t>Struck Innovative Systeme GmbH </a:t>
              </a:r>
              <a:endParaRPr lang="en-US" altLang="zh-CN" sz="1200" dirty="0"/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43307" y="147637"/>
            <a:ext cx="6706234" cy="1367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36905">
              <a:spcBef>
                <a:spcPts val="100"/>
              </a:spcBef>
            </a:pPr>
            <a:r>
              <a:rPr sz="4400" dirty="0">
                <a:latin typeface="Arial" panose="020B0604020202020204"/>
                <a:cs typeface="Arial" panose="020B0604020202020204"/>
              </a:rPr>
              <a:t>Application FAIR </a:t>
            </a:r>
            <a:r>
              <a:rPr sz="4400" spc="-5" dirty="0">
                <a:latin typeface="Arial" panose="020B0604020202020204"/>
                <a:cs typeface="Arial" panose="020B0604020202020204"/>
              </a:rPr>
              <a:t>FCT  (Fast Current</a:t>
            </a:r>
            <a:r>
              <a:rPr sz="4400" dirty="0">
                <a:latin typeface="Arial" panose="020B0604020202020204"/>
                <a:cs typeface="Arial" panose="020B0604020202020204"/>
              </a:rPr>
              <a:t> </a:t>
            </a:r>
            <a:r>
              <a:rPr sz="4400" spc="-5" dirty="0">
                <a:latin typeface="Arial" panose="020B0604020202020204"/>
                <a:cs typeface="Arial" panose="020B0604020202020204"/>
              </a:rPr>
              <a:t>Transformer)</a:t>
            </a:r>
            <a:endParaRPr sz="44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155825" y="2391728"/>
            <a:ext cx="7880350" cy="20745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spcBef>
                <a:spcPts val="10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Arial" panose="020B0604020202020204"/>
                <a:cs typeface="Arial" panose="020B0604020202020204"/>
              </a:rPr>
              <a:t>Test </a:t>
            </a:r>
            <a:r>
              <a:rPr sz="3200" dirty="0">
                <a:latin typeface="Arial" panose="020B0604020202020204"/>
                <a:cs typeface="Arial" panose="020B0604020202020204"/>
              </a:rPr>
              <a:t>System 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with SIS3350 500 MSPS</a:t>
            </a:r>
            <a:r>
              <a:rPr sz="3200" spc="-114" dirty="0">
                <a:latin typeface="Arial" panose="020B0604020202020204"/>
                <a:cs typeface="Arial" panose="020B0604020202020204"/>
              </a:rPr>
              <a:t> 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12-  bit VME</a:t>
            </a:r>
            <a:r>
              <a:rPr sz="3200" spc="-15" dirty="0">
                <a:latin typeface="Arial" panose="020B0604020202020204"/>
                <a:cs typeface="Arial" panose="020B0604020202020204"/>
              </a:rPr>
              <a:t> 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Digitizer</a:t>
            </a:r>
            <a:endParaRPr sz="3200">
              <a:latin typeface="Arial" panose="020B0604020202020204"/>
              <a:cs typeface="Arial" panose="020B0604020202020204"/>
            </a:endParaRPr>
          </a:p>
          <a:p>
            <a:pPr marL="355600" marR="210820" indent="-342900">
              <a:spcBef>
                <a:spcPts val="76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Arial" panose="020B0604020202020204"/>
                <a:cs typeface="Arial" panose="020B0604020202020204"/>
              </a:rPr>
              <a:t>Development of new MTCA FMC</a:t>
            </a:r>
            <a:r>
              <a:rPr sz="3200" spc="-100" dirty="0">
                <a:latin typeface="Arial" panose="020B0604020202020204"/>
                <a:cs typeface="Arial" panose="020B0604020202020204"/>
              </a:rPr>
              <a:t> 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Carrier  and 2.5 </a:t>
            </a:r>
            <a:r>
              <a:rPr sz="3200" dirty="0">
                <a:latin typeface="Arial" panose="020B0604020202020204"/>
                <a:cs typeface="Arial" panose="020B0604020202020204"/>
              </a:rPr>
              <a:t>GSPS 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14-bit Digitizer</a:t>
            </a:r>
            <a:r>
              <a:rPr sz="3200" spc="-70" dirty="0">
                <a:latin typeface="Arial" panose="020B0604020202020204"/>
                <a:cs typeface="Arial" panose="020B0604020202020204"/>
              </a:rPr>
              <a:t> </a:t>
            </a:r>
            <a:r>
              <a:rPr sz="3200" spc="-5" dirty="0">
                <a:latin typeface="Arial" panose="020B0604020202020204"/>
                <a:cs typeface="Arial" panose="020B0604020202020204"/>
              </a:rPr>
              <a:t>FMC</a:t>
            </a:r>
            <a:endParaRPr sz="32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838200" y="6484620"/>
            <a:ext cx="10958337" cy="276999"/>
            <a:chOff x="838200" y="6484620"/>
            <a:chExt cx="10958337" cy="276999"/>
          </a:xfrm>
        </p:grpSpPr>
        <p:sp>
          <p:nvSpPr>
            <p:cNvPr id="7" name="Footer Placeholder 4"/>
            <p:cNvSpPr/>
            <p:nvPr/>
          </p:nvSpPr>
          <p:spPr>
            <a:xfrm>
              <a:off x="838200" y="6484620"/>
              <a:ext cx="6453505" cy="275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en-US" altLang="zh-CN" sz="1200" dirty="0">
                  <a:sym typeface="+mn-ea"/>
                </a:rPr>
                <a:t>The 2025 MTCA/ATCA for Large Scientific Facility Control Workshop, CQU Chongqing, 17.09.2025</a:t>
              </a:r>
              <a:endParaRPr lang="en-US" altLang="zh-CN" sz="1200" dirty="0">
                <a:sym typeface="+mn-ea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8359634" y="6484620"/>
              <a:ext cx="343690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buClrTx/>
                <a:buSzTx/>
                <a:buFontTx/>
              </a:pPr>
              <a:r>
                <a:rPr lang="en-US" altLang="zh-CN" sz="1200" dirty="0"/>
                <a:t>© 2025 Copyright </a:t>
              </a:r>
              <a:r>
                <a:rPr lang="en-US" altLang="zh-CN" sz="1200" dirty="0">
                  <a:sym typeface="+mn-ea"/>
                </a:rPr>
                <a:t>Struck Innovative Systeme GmbH </a:t>
              </a:r>
              <a:endParaRPr lang="en-US" altLang="zh-CN" sz="1200" dirty="0"/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10759" y="221870"/>
            <a:ext cx="704532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400" spc="-5" dirty="0"/>
              <a:t>SIS8160 </a:t>
            </a:r>
            <a:r>
              <a:rPr sz="4400" dirty="0"/>
              <a:t>Dual FMC Carrier</a:t>
            </a:r>
            <a:r>
              <a:rPr sz="4400" spc="-75" dirty="0"/>
              <a:t> </a:t>
            </a:r>
            <a:r>
              <a:rPr sz="4400" dirty="0"/>
              <a:t>AMC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2485358" y="1025494"/>
            <a:ext cx="2817486" cy="502342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5791201" y="918464"/>
            <a:ext cx="4208145" cy="5237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7020">
              <a:spcBef>
                <a:spcPts val="100"/>
              </a:spcBef>
              <a:buChar char="•"/>
              <a:tabLst>
                <a:tab pos="299085" algn="l"/>
                <a:tab pos="299720" algn="l"/>
              </a:tabLst>
            </a:pPr>
            <a:r>
              <a:rPr spc="-10" dirty="0">
                <a:latin typeface="Arial" panose="020B0604020202020204"/>
                <a:cs typeface="Arial" panose="020B0604020202020204"/>
              </a:rPr>
              <a:t>4-lane </a:t>
            </a:r>
            <a:r>
              <a:rPr spc="-5" dirty="0">
                <a:latin typeface="Arial" panose="020B0604020202020204"/>
                <a:cs typeface="Arial" panose="020B0604020202020204"/>
              </a:rPr>
              <a:t>PCI </a:t>
            </a:r>
            <a:r>
              <a:rPr spc="-10" dirty="0">
                <a:latin typeface="Arial" panose="020B0604020202020204"/>
                <a:cs typeface="Arial" panose="020B0604020202020204"/>
              </a:rPr>
              <a:t>Express </a:t>
            </a:r>
            <a:r>
              <a:rPr spc="-5" dirty="0">
                <a:latin typeface="Arial" panose="020B0604020202020204"/>
                <a:cs typeface="Arial" panose="020B0604020202020204"/>
              </a:rPr>
              <a:t>Gen3</a:t>
            </a:r>
            <a:r>
              <a:rPr spc="20" dirty="0">
                <a:latin typeface="Arial" panose="020B0604020202020204"/>
                <a:cs typeface="Arial" panose="020B0604020202020204"/>
              </a:rPr>
              <a:t> </a:t>
            </a:r>
            <a:r>
              <a:rPr spc="-5" dirty="0">
                <a:latin typeface="Arial" panose="020B0604020202020204"/>
                <a:cs typeface="Arial" panose="020B0604020202020204"/>
              </a:rPr>
              <a:t>Connectivity</a:t>
            </a:r>
            <a:endParaRPr dirty="0">
              <a:latin typeface="Arial" panose="020B0604020202020204"/>
              <a:cs typeface="Arial" panose="020B0604020202020204"/>
            </a:endParaRPr>
          </a:p>
          <a:p>
            <a:pPr marL="299085" marR="86360" indent="-287020">
              <a:buChar char="•"/>
              <a:tabLst>
                <a:tab pos="299085" algn="l"/>
                <a:tab pos="299720" algn="l"/>
              </a:tabLst>
            </a:pPr>
            <a:r>
              <a:rPr spc="-10" dirty="0">
                <a:latin typeface="Arial" panose="020B0604020202020204"/>
                <a:cs typeface="Arial" panose="020B0604020202020204"/>
              </a:rPr>
              <a:t>Xilinx XCKU40- </a:t>
            </a:r>
            <a:r>
              <a:rPr spc="-5" dirty="0">
                <a:latin typeface="Arial" panose="020B0604020202020204"/>
                <a:cs typeface="Arial" panose="020B0604020202020204"/>
              </a:rPr>
              <a:t>or </a:t>
            </a:r>
            <a:r>
              <a:rPr spc="-10" dirty="0">
                <a:latin typeface="Arial" panose="020B0604020202020204"/>
                <a:cs typeface="Arial" panose="020B0604020202020204"/>
              </a:rPr>
              <a:t>XCKU060-  </a:t>
            </a:r>
            <a:r>
              <a:rPr spc="-35" dirty="0">
                <a:latin typeface="Arial" panose="020B0604020202020204"/>
                <a:cs typeface="Arial" panose="020B0604020202020204"/>
              </a:rPr>
              <a:t>1FFVA1156C </a:t>
            </a:r>
            <a:r>
              <a:rPr spc="-5" dirty="0">
                <a:latin typeface="Arial" panose="020B0604020202020204"/>
                <a:cs typeface="Arial" panose="020B0604020202020204"/>
              </a:rPr>
              <a:t>Kintex Ultrascale</a:t>
            </a:r>
            <a:r>
              <a:rPr spc="15" dirty="0">
                <a:latin typeface="Arial" panose="020B0604020202020204"/>
                <a:cs typeface="Arial" panose="020B0604020202020204"/>
              </a:rPr>
              <a:t> </a:t>
            </a:r>
            <a:r>
              <a:rPr spc="-5" dirty="0">
                <a:latin typeface="Arial" panose="020B0604020202020204"/>
                <a:cs typeface="Arial" panose="020B0604020202020204"/>
              </a:rPr>
              <a:t>FPGA</a:t>
            </a:r>
            <a:endParaRPr dirty="0">
              <a:latin typeface="Arial" panose="020B0604020202020204"/>
              <a:cs typeface="Arial" panose="020B0604020202020204"/>
            </a:endParaRPr>
          </a:p>
          <a:p>
            <a:pPr marL="299085" indent="-287020">
              <a:buChar char="•"/>
              <a:tabLst>
                <a:tab pos="299085" algn="l"/>
                <a:tab pos="299720" algn="l"/>
              </a:tabLst>
            </a:pPr>
            <a:r>
              <a:rPr spc="-10" dirty="0">
                <a:latin typeface="Arial" panose="020B0604020202020204"/>
                <a:cs typeface="Arial" panose="020B0604020202020204"/>
              </a:rPr>
              <a:t>Dual</a:t>
            </a:r>
            <a:r>
              <a:rPr spc="5" dirty="0">
                <a:latin typeface="Arial" panose="020B0604020202020204"/>
                <a:cs typeface="Arial" panose="020B0604020202020204"/>
              </a:rPr>
              <a:t> </a:t>
            </a:r>
            <a:r>
              <a:rPr spc="-10" dirty="0">
                <a:latin typeface="Arial" panose="020B0604020202020204"/>
                <a:cs typeface="Arial" panose="020B0604020202020204"/>
              </a:rPr>
              <a:t>Boot</a:t>
            </a:r>
            <a:endParaRPr dirty="0">
              <a:latin typeface="Arial" panose="020B0604020202020204"/>
              <a:cs typeface="Arial" panose="020B0604020202020204"/>
            </a:endParaRPr>
          </a:p>
          <a:p>
            <a:pPr marL="299085" indent="-287020">
              <a:buChar char="•"/>
              <a:tabLst>
                <a:tab pos="299085" algn="l"/>
                <a:tab pos="299720" algn="l"/>
              </a:tabLst>
            </a:pPr>
            <a:r>
              <a:rPr spc="-5" dirty="0">
                <a:latin typeface="Arial" panose="020B0604020202020204"/>
                <a:cs typeface="Arial" panose="020B0604020202020204"/>
              </a:rPr>
              <a:t>Front </a:t>
            </a:r>
            <a:r>
              <a:rPr spc="-10" dirty="0">
                <a:latin typeface="Arial" panose="020B0604020202020204"/>
                <a:cs typeface="Arial" panose="020B0604020202020204"/>
              </a:rPr>
              <a:t>Panel </a:t>
            </a:r>
            <a:r>
              <a:rPr spc="-5" dirty="0">
                <a:latin typeface="Arial" panose="020B0604020202020204"/>
                <a:cs typeface="Arial" panose="020B0604020202020204"/>
              </a:rPr>
              <a:t>MMCX Clock</a:t>
            </a:r>
            <a:r>
              <a:rPr spc="20" dirty="0">
                <a:latin typeface="Arial" panose="020B0604020202020204"/>
                <a:cs typeface="Arial" panose="020B0604020202020204"/>
              </a:rPr>
              <a:t> </a:t>
            </a:r>
            <a:r>
              <a:rPr spc="-10" dirty="0">
                <a:latin typeface="Arial" panose="020B0604020202020204"/>
                <a:cs typeface="Arial" panose="020B0604020202020204"/>
              </a:rPr>
              <a:t>Input</a:t>
            </a:r>
            <a:endParaRPr dirty="0">
              <a:latin typeface="Arial" panose="020B0604020202020204"/>
              <a:cs typeface="Arial" panose="020B0604020202020204"/>
            </a:endParaRPr>
          </a:p>
          <a:p>
            <a:pPr marL="299085" marR="179705" indent="-287020">
              <a:buChar char="•"/>
              <a:tabLst>
                <a:tab pos="299085" algn="l"/>
                <a:tab pos="299720" algn="l"/>
              </a:tabLst>
            </a:pPr>
            <a:r>
              <a:rPr spc="-5" dirty="0">
                <a:latin typeface="Arial" panose="020B0604020202020204"/>
                <a:cs typeface="Arial" panose="020B0604020202020204"/>
              </a:rPr>
              <a:t>Front </a:t>
            </a:r>
            <a:r>
              <a:rPr spc="-10" dirty="0">
                <a:latin typeface="Arial" panose="020B0604020202020204"/>
                <a:cs typeface="Arial" panose="020B0604020202020204"/>
              </a:rPr>
              <a:t>Panel </a:t>
            </a:r>
            <a:r>
              <a:rPr spc="-5" dirty="0">
                <a:latin typeface="Arial" panose="020B0604020202020204"/>
                <a:cs typeface="Arial" panose="020B0604020202020204"/>
              </a:rPr>
              <a:t>MMCX Digital In-/Output  (HW</a:t>
            </a:r>
            <a:r>
              <a:rPr dirty="0">
                <a:latin typeface="Arial" panose="020B0604020202020204"/>
                <a:cs typeface="Arial" panose="020B0604020202020204"/>
              </a:rPr>
              <a:t> </a:t>
            </a:r>
            <a:r>
              <a:rPr spc="-10" dirty="0">
                <a:latin typeface="Arial" panose="020B0604020202020204"/>
                <a:cs typeface="Arial" panose="020B0604020202020204"/>
              </a:rPr>
              <a:t>Configuration)</a:t>
            </a:r>
            <a:endParaRPr dirty="0">
              <a:latin typeface="Arial" panose="020B0604020202020204"/>
              <a:cs typeface="Arial" panose="020B0604020202020204"/>
            </a:endParaRPr>
          </a:p>
          <a:p>
            <a:pPr marL="299085" indent="-287020">
              <a:buChar char="•"/>
              <a:tabLst>
                <a:tab pos="299085" algn="l"/>
                <a:tab pos="299720" algn="l"/>
              </a:tabLst>
            </a:pPr>
            <a:r>
              <a:rPr spc="-10" dirty="0">
                <a:latin typeface="Arial" panose="020B0604020202020204"/>
                <a:cs typeface="Arial" panose="020B0604020202020204"/>
              </a:rPr>
              <a:t>Point </a:t>
            </a:r>
            <a:r>
              <a:rPr dirty="0">
                <a:latin typeface="Arial" panose="020B0604020202020204"/>
                <a:cs typeface="Arial" panose="020B0604020202020204"/>
              </a:rPr>
              <a:t>to </a:t>
            </a:r>
            <a:r>
              <a:rPr spc="-10" dirty="0">
                <a:latin typeface="Arial" panose="020B0604020202020204"/>
                <a:cs typeface="Arial" panose="020B0604020202020204"/>
              </a:rPr>
              <a:t>Point</a:t>
            </a:r>
            <a:r>
              <a:rPr spc="10" dirty="0">
                <a:latin typeface="Arial" panose="020B0604020202020204"/>
                <a:cs typeface="Arial" panose="020B0604020202020204"/>
              </a:rPr>
              <a:t> </a:t>
            </a:r>
            <a:r>
              <a:rPr spc="-10" dirty="0">
                <a:latin typeface="Arial" panose="020B0604020202020204"/>
                <a:cs typeface="Arial" panose="020B0604020202020204"/>
              </a:rPr>
              <a:t>Links</a:t>
            </a:r>
            <a:endParaRPr dirty="0">
              <a:latin typeface="Arial" panose="020B0604020202020204"/>
              <a:cs typeface="Arial" panose="020B0604020202020204"/>
            </a:endParaRPr>
          </a:p>
          <a:p>
            <a:pPr marL="299085" indent="-287020">
              <a:buChar char="•"/>
              <a:tabLst>
                <a:tab pos="299085" algn="l"/>
                <a:tab pos="299720" algn="l"/>
              </a:tabLst>
            </a:pPr>
            <a:r>
              <a:rPr dirty="0">
                <a:latin typeface="Arial" panose="020B0604020202020204"/>
                <a:cs typeface="Arial" panose="020B0604020202020204"/>
              </a:rPr>
              <a:t>4 </a:t>
            </a:r>
            <a:r>
              <a:rPr spc="-30" dirty="0">
                <a:latin typeface="Arial" panose="020B0604020202020204"/>
                <a:cs typeface="Arial" panose="020B0604020202020204"/>
              </a:rPr>
              <a:t>MLVDS </a:t>
            </a:r>
            <a:r>
              <a:rPr dirty="0">
                <a:latin typeface="Arial" panose="020B0604020202020204"/>
                <a:cs typeface="Arial" panose="020B0604020202020204"/>
              </a:rPr>
              <a:t>µTCA </a:t>
            </a:r>
            <a:r>
              <a:rPr spc="-5" dirty="0">
                <a:latin typeface="Arial" panose="020B0604020202020204"/>
                <a:cs typeface="Arial" panose="020B0604020202020204"/>
              </a:rPr>
              <a:t>Ports </a:t>
            </a:r>
            <a:r>
              <a:rPr dirty="0">
                <a:latin typeface="Arial" panose="020B0604020202020204"/>
                <a:cs typeface="Arial" panose="020B0604020202020204"/>
              </a:rPr>
              <a:t>(AMC </a:t>
            </a:r>
            <a:r>
              <a:rPr spc="-5" dirty="0">
                <a:latin typeface="Arial" panose="020B0604020202020204"/>
                <a:cs typeface="Arial" panose="020B0604020202020204"/>
              </a:rPr>
              <a:t>Ports</a:t>
            </a:r>
            <a:r>
              <a:rPr spc="-135" dirty="0">
                <a:latin typeface="Arial" panose="020B0604020202020204"/>
                <a:cs typeface="Arial" panose="020B0604020202020204"/>
              </a:rPr>
              <a:t> </a:t>
            </a:r>
            <a:r>
              <a:rPr spc="-5" dirty="0">
                <a:latin typeface="Arial" panose="020B0604020202020204"/>
                <a:cs typeface="Arial" panose="020B0604020202020204"/>
              </a:rPr>
              <a:t>17-</a:t>
            </a:r>
            <a:endParaRPr dirty="0">
              <a:latin typeface="Arial" panose="020B0604020202020204"/>
              <a:cs typeface="Arial" panose="020B0604020202020204"/>
            </a:endParaRPr>
          </a:p>
          <a:p>
            <a:pPr marL="299085"/>
            <a:r>
              <a:rPr spc="-10" dirty="0">
                <a:latin typeface="Arial" panose="020B0604020202020204"/>
                <a:cs typeface="Arial" panose="020B0604020202020204"/>
              </a:rPr>
              <a:t>20) </a:t>
            </a:r>
            <a:r>
              <a:rPr dirty="0">
                <a:latin typeface="Arial" panose="020B0604020202020204"/>
                <a:cs typeface="Arial" panose="020B0604020202020204"/>
              </a:rPr>
              <a:t>→ 8 </a:t>
            </a:r>
            <a:r>
              <a:rPr spc="-30" dirty="0">
                <a:latin typeface="Arial" panose="020B0604020202020204"/>
                <a:cs typeface="Arial" panose="020B0604020202020204"/>
              </a:rPr>
              <a:t>MLVDS</a:t>
            </a:r>
            <a:r>
              <a:rPr spc="-10" dirty="0">
                <a:latin typeface="Arial" panose="020B0604020202020204"/>
                <a:cs typeface="Arial" panose="020B0604020202020204"/>
              </a:rPr>
              <a:t> lines</a:t>
            </a:r>
            <a:endParaRPr dirty="0">
              <a:latin typeface="Arial" panose="020B0604020202020204"/>
              <a:cs typeface="Arial" panose="020B0604020202020204"/>
            </a:endParaRPr>
          </a:p>
          <a:p>
            <a:pPr marL="363220" indent="-350520">
              <a:buChar char="•"/>
              <a:tabLst>
                <a:tab pos="362585" algn="l"/>
                <a:tab pos="363220" algn="l"/>
              </a:tabLst>
            </a:pPr>
            <a:r>
              <a:rPr dirty="0">
                <a:latin typeface="Arial" panose="020B0604020202020204"/>
                <a:cs typeface="Arial" panose="020B0604020202020204"/>
              </a:rPr>
              <a:t>2 </a:t>
            </a:r>
            <a:r>
              <a:rPr spc="-5" dirty="0">
                <a:latin typeface="Arial" panose="020B0604020202020204"/>
                <a:cs typeface="Arial" panose="020B0604020202020204"/>
              </a:rPr>
              <a:t>HPC </a:t>
            </a:r>
            <a:r>
              <a:rPr dirty="0">
                <a:latin typeface="Arial" panose="020B0604020202020204"/>
                <a:cs typeface="Arial" panose="020B0604020202020204"/>
              </a:rPr>
              <a:t>FMC</a:t>
            </a:r>
            <a:r>
              <a:rPr spc="-20" dirty="0">
                <a:latin typeface="Arial" panose="020B0604020202020204"/>
                <a:cs typeface="Arial" panose="020B0604020202020204"/>
              </a:rPr>
              <a:t> </a:t>
            </a:r>
            <a:r>
              <a:rPr spc="-5" dirty="0">
                <a:latin typeface="Arial" panose="020B0604020202020204"/>
                <a:cs typeface="Arial" panose="020B0604020202020204"/>
              </a:rPr>
              <a:t>Sites</a:t>
            </a:r>
            <a:endParaRPr dirty="0">
              <a:latin typeface="Arial" panose="020B0604020202020204"/>
              <a:cs typeface="Arial" panose="020B0604020202020204"/>
            </a:endParaRPr>
          </a:p>
          <a:p>
            <a:pPr marL="299085" indent="-287020">
              <a:buChar char="•"/>
              <a:tabLst>
                <a:tab pos="299085" algn="l"/>
                <a:tab pos="299720" algn="l"/>
              </a:tabLst>
            </a:pPr>
            <a:r>
              <a:rPr spc="-25" dirty="0">
                <a:latin typeface="Arial" panose="020B0604020202020204"/>
                <a:cs typeface="Arial" panose="020B0604020202020204"/>
              </a:rPr>
              <a:t>Variable </a:t>
            </a:r>
            <a:r>
              <a:rPr dirty="0">
                <a:latin typeface="Arial" panose="020B0604020202020204"/>
                <a:cs typeface="Arial" panose="020B0604020202020204"/>
              </a:rPr>
              <a:t>FMC </a:t>
            </a:r>
            <a:r>
              <a:rPr spc="-40" dirty="0">
                <a:latin typeface="Arial" panose="020B0604020202020204"/>
                <a:cs typeface="Arial" panose="020B0604020202020204"/>
              </a:rPr>
              <a:t>VADJ </a:t>
            </a:r>
            <a:r>
              <a:rPr spc="-5" dirty="0">
                <a:latin typeface="Arial" panose="020B0604020202020204"/>
                <a:cs typeface="Arial" panose="020B0604020202020204"/>
              </a:rPr>
              <a:t>(1,0V </a:t>
            </a:r>
            <a:r>
              <a:rPr dirty="0">
                <a:latin typeface="Arial" panose="020B0604020202020204"/>
                <a:cs typeface="Arial" panose="020B0604020202020204"/>
              </a:rPr>
              <a:t>-</a:t>
            </a:r>
            <a:r>
              <a:rPr spc="55" dirty="0">
                <a:latin typeface="Arial" panose="020B0604020202020204"/>
                <a:cs typeface="Arial" panose="020B0604020202020204"/>
              </a:rPr>
              <a:t> </a:t>
            </a:r>
            <a:r>
              <a:rPr spc="-5" dirty="0">
                <a:latin typeface="Arial" panose="020B0604020202020204"/>
                <a:cs typeface="Arial" panose="020B0604020202020204"/>
              </a:rPr>
              <a:t>1,8V)</a:t>
            </a:r>
            <a:endParaRPr dirty="0">
              <a:latin typeface="Arial" panose="020B0604020202020204"/>
              <a:cs typeface="Arial" panose="020B0604020202020204"/>
            </a:endParaRPr>
          </a:p>
          <a:p>
            <a:pPr marL="299085" marR="652780" indent="-287020">
              <a:buChar char="•"/>
              <a:tabLst>
                <a:tab pos="299085" algn="l"/>
                <a:tab pos="299720" algn="l"/>
              </a:tabLst>
            </a:pPr>
            <a:r>
              <a:rPr spc="-10" dirty="0">
                <a:latin typeface="Arial" panose="020B0604020202020204"/>
                <a:cs typeface="Arial" panose="020B0604020202020204"/>
              </a:rPr>
              <a:t>Low </a:t>
            </a:r>
            <a:r>
              <a:rPr spc="-5" dirty="0">
                <a:latin typeface="Arial" panose="020B0604020202020204"/>
                <a:cs typeface="Arial" panose="020B0604020202020204"/>
              </a:rPr>
              <a:t>Jitter Clock </a:t>
            </a:r>
            <a:r>
              <a:rPr spc="-10" dirty="0">
                <a:latin typeface="Arial" panose="020B0604020202020204"/>
                <a:cs typeface="Arial" panose="020B0604020202020204"/>
              </a:rPr>
              <a:t>Generation and  Management</a:t>
            </a:r>
            <a:endParaRPr dirty="0">
              <a:latin typeface="Arial" panose="020B0604020202020204"/>
              <a:cs typeface="Arial" panose="020B0604020202020204"/>
            </a:endParaRPr>
          </a:p>
          <a:p>
            <a:pPr marL="299085" marR="247650" indent="-287020">
              <a:buChar char="•"/>
              <a:tabLst>
                <a:tab pos="299085" algn="l"/>
                <a:tab pos="299720" algn="l"/>
              </a:tabLst>
            </a:pPr>
            <a:r>
              <a:rPr dirty="0">
                <a:latin typeface="Arial" panose="020B0604020202020204"/>
                <a:cs typeface="Arial" panose="020B0604020202020204"/>
              </a:rPr>
              <a:t>2 x 2 </a:t>
            </a:r>
            <a:r>
              <a:rPr spc="-10" dirty="0">
                <a:latin typeface="Arial" panose="020B0604020202020204"/>
                <a:cs typeface="Arial" panose="020B0604020202020204"/>
              </a:rPr>
              <a:t>GByte </a:t>
            </a:r>
            <a:r>
              <a:rPr spc="-5" dirty="0">
                <a:latin typeface="Arial" panose="020B0604020202020204"/>
                <a:cs typeface="Arial" panose="020B0604020202020204"/>
              </a:rPr>
              <a:t>DDR4 Memory </a:t>
            </a:r>
            <a:r>
              <a:rPr spc="-15" dirty="0">
                <a:latin typeface="Arial" panose="020B0604020202020204"/>
                <a:cs typeface="Arial" panose="020B0604020202020204"/>
              </a:rPr>
              <a:t>with two  </a:t>
            </a:r>
            <a:r>
              <a:rPr spc="-5" dirty="0">
                <a:latin typeface="Arial" panose="020B0604020202020204"/>
                <a:cs typeface="Arial" panose="020B0604020202020204"/>
              </a:rPr>
              <a:t>Memory Controllers</a:t>
            </a:r>
            <a:endParaRPr dirty="0">
              <a:latin typeface="Arial" panose="020B0604020202020204"/>
              <a:cs typeface="Arial" panose="020B0604020202020204"/>
            </a:endParaRPr>
          </a:p>
          <a:p>
            <a:pPr marL="299085" indent="-287020">
              <a:buChar char="•"/>
              <a:tabLst>
                <a:tab pos="299085" algn="l"/>
                <a:tab pos="299720" algn="l"/>
              </a:tabLst>
            </a:pPr>
            <a:r>
              <a:rPr spc="-5" dirty="0">
                <a:latin typeface="Arial" panose="020B0604020202020204"/>
                <a:cs typeface="Arial" panose="020B0604020202020204"/>
              </a:rPr>
              <a:t>White </a:t>
            </a:r>
            <a:r>
              <a:rPr spc="-10" dirty="0">
                <a:latin typeface="Arial" panose="020B0604020202020204"/>
                <a:cs typeface="Arial" panose="020B0604020202020204"/>
              </a:rPr>
              <a:t>Rabbit </a:t>
            </a:r>
            <a:r>
              <a:rPr spc="-5" dirty="0">
                <a:latin typeface="Arial" panose="020B0604020202020204"/>
                <a:cs typeface="Arial" panose="020B0604020202020204"/>
              </a:rPr>
              <a:t>Option (over </a:t>
            </a:r>
            <a:r>
              <a:rPr dirty="0">
                <a:latin typeface="Arial" panose="020B0604020202020204"/>
                <a:cs typeface="Arial" panose="020B0604020202020204"/>
              </a:rPr>
              <a:t>FMC</a:t>
            </a:r>
            <a:r>
              <a:rPr spc="5" dirty="0">
                <a:latin typeface="Arial" panose="020B0604020202020204"/>
                <a:cs typeface="Arial" panose="020B0604020202020204"/>
              </a:rPr>
              <a:t> </a:t>
            </a:r>
            <a:r>
              <a:rPr spc="-10" dirty="0">
                <a:latin typeface="Arial" panose="020B0604020202020204"/>
                <a:cs typeface="Arial" panose="020B0604020202020204"/>
              </a:rPr>
              <a:t>2)</a:t>
            </a:r>
            <a:endParaRPr dirty="0">
              <a:latin typeface="Arial" panose="020B0604020202020204"/>
              <a:cs typeface="Arial" panose="020B0604020202020204"/>
            </a:endParaRPr>
          </a:p>
          <a:p>
            <a:pPr marL="299085" indent="-287020">
              <a:buChar char="•"/>
              <a:tabLst>
                <a:tab pos="299085" algn="l"/>
                <a:tab pos="299720" algn="l"/>
              </a:tabLst>
            </a:pPr>
            <a:r>
              <a:rPr spc="-5" dirty="0">
                <a:latin typeface="Arial" panose="020B0604020202020204"/>
                <a:cs typeface="Arial" panose="020B0604020202020204"/>
              </a:rPr>
              <a:t>Stand </a:t>
            </a:r>
            <a:r>
              <a:rPr spc="-10" dirty="0">
                <a:latin typeface="Arial" panose="020B0604020202020204"/>
                <a:cs typeface="Arial" panose="020B0604020202020204"/>
              </a:rPr>
              <a:t>Alone </a:t>
            </a:r>
            <a:r>
              <a:rPr spc="-5" dirty="0">
                <a:latin typeface="Arial" panose="020B0604020202020204"/>
                <a:cs typeface="Arial" panose="020B0604020202020204"/>
              </a:rPr>
              <a:t>Operation</a:t>
            </a:r>
            <a:r>
              <a:rPr spc="-75" dirty="0">
                <a:latin typeface="Arial" panose="020B0604020202020204"/>
                <a:cs typeface="Arial" panose="020B0604020202020204"/>
              </a:rPr>
              <a:t> </a:t>
            </a:r>
            <a:r>
              <a:rPr spc="-10" dirty="0">
                <a:latin typeface="Arial" panose="020B0604020202020204"/>
                <a:cs typeface="Arial" panose="020B0604020202020204"/>
              </a:rPr>
              <a:t>Option</a:t>
            </a:r>
            <a:endParaRPr dirty="0">
              <a:latin typeface="Arial" panose="020B0604020202020204"/>
              <a:cs typeface="Arial" panose="020B0604020202020204"/>
            </a:endParaRPr>
          </a:p>
          <a:p>
            <a:pPr marL="299085" indent="-287020">
              <a:buChar char="•"/>
              <a:tabLst>
                <a:tab pos="299085" algn="l"/>
                <a:tab pos="299720" algn="l"/>
              </a:tabLst>
            </a:pPr>
            <a:r>
              <a:rPr spc="-5" dirty="0">
                <a:latin typeface="Arial" panose="020B0604020202020204"/>
                <a:cs typeface="Arial" panose="020B0604020202020204"/>
              </a:rPr>
              <a:t>MMC1.0 </a:t>
            </a:r>
            <a:r>
              <a:rPr spc="-10" dirty="0">
                <a:latin typeface="Arial" panose="020B0604020202020204"/>
                <a:cs typeface="Arial" panose="020B0604020202020204"/>
              </a:rPr>
              <a:t>under </a:t>
            </a:r>
            <a:r>
              <a:rPr spc="-5" dirty="0">
                <a:latin typeface="Arial" panose="020B0604020202020204"/>
                <a:cs typeface="Arial" panose="020B0604020202020204"/>
              </a:rPr>
              <a:t>DESY </a:t>
            </a:r>
            <a:r>
              <a:rPr spc="-45" dirty="0">
                <a:latin typeface="Arial" panose="020B0604020202020204"/>
                <a:cs typeface="Arial" panose="020B0604020202020204"/>
              </a:rPr>
              <a:t>LV91</a:t>
            </a:r>
            <a:endParaRPr dirty="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838200" y="6484620"/>
            <a:ext cx="10958337" cy="276999"/>
            <a:chOff x="838200" y="6484620"/>
            <a:chExt cx="10958337" cy="276999"/>
          </a:xfrm>
        </p:grpSpPr>
        <p:sp>
          <p:nvSpPr>
            <p:cNvPr id="8" name="Footer Placeholder 4"/>
            <p:cNvSpPr/>
            <p:nvPr/>
          </p:nvSpPr>
          <p:spPr>
            <a:xfrm>
              <a:off x="838200" y="6484620"/>
              <a:ext cx="6453505" cy="275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en-US" altLang="zh-CN" sz="1200" dirty="0">
                  <a:sym typeface="+mn-ea"/>
                </a:rPr>
                <a:t>The 2025 MTCA/ATCA for Large Scientific Facility Control Workshop, CQU Chongqing, 17.09.2025</a:t>
              </a:r>
              <a:endParaRPr lang="en-US" altLang="zh-CN" sz="1200" dirty="0">
                <a:sym typeface="+mn-ea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8359634" y="6484620"/>
              <a:ext cx="343690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buClrTx/>
                <a:buSzTx/>
                <a:buFontTx/>
              </a:pPr>
              <a:r>
                <a:rPr lang="en-US" altLang="zh-CN" sz="1200" dirty="0"/>
                <a:t>© 2025 Copyright </a:t>
              </a:r>
              <a:r>
                <a:rPr lang="en-US" altLang="zh-CN" sz="1200" dirty="0">
                  <a:sym typeface="+mn-ea"/>
                </a:rPr>
                <a:t>Struck Innovative Systeme GmbH </a:t>
              </a:r>
              <a:endParaRPr lang="en-US" altLang="zh-CN" sz="1200" dirty="0"/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30841" y="375857"/>
            <a:ext cx="518795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4400" spc="-5" dirty="0"/>
              <a:t>SIS8160 </a:t>
            </a:r>
            <a:r>
              <a:rPr sz="4400" dirty="0"/>
              <a:t>Block</a:t>
            </a:r>
            <a:r>
              <a:rPr sz="4400" spc="-60" dirty="0"/>
              <a:t> </a:t>
            </a:r>
            <a:r>
              <a:rPr sz="4400" spc="-15" dirty="0"/>
              <a:t>Diagram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2354630" y="1059751"/>
            <a:ext cx="7482740" cy="5268266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pSp>
        <p:nvGrpSpPr>
          <p:cNvPr id="6" name="组合 5"/>
          <p:cNvGrpSpPr/>
          <p:nvPr/>
        </p:nvGrpSpPr>
        <p:grpSpPr>
          <a:xfrm>
            <a:off x="838200" y="6484620"/>
            <a:ext cx="10958337" cy="276999"/>
            <a:chOff x="838200" y="6484620"/>
            <a:chExt cx="10958337" cy="276999"/>
          </a:xfrm>
        </p:grpSpPr>
        <p:sp>
          <p:nvSpPr>
            <p:cNvPr id="7" name="Footer Placeholder 4"/>
            <p:cNvSpPr/>
            <p:nvPr/>
          </p:nvSpPr>
          <p:spPr>
            <a:xfrm>
              <a:off x="838200" y="6484620"/>
              <a:ext cx="6453505" cy="275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en-US" altLang="zh-CN" sz="1200" dirty="0">
                  <a:sym typeface="+mn-ea"/>
                </a:rPr>
                <a:t>The 2025 MTCA/ATCA for Large Scientific Facility Control Workshop, CQU Chongqing, 17.09.2025</a:t>
              </a:r>
              <a:endParaRPr lang="en-US" altLang="zh-CN" sz="1200" dirty="0">
                <a:sym typeface="+mn-ea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8359634" y="6484620"/>
              <a:ext cx="343690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buClrTx/>
                <a:buSzTx/>
                <a:buFontTx/>
              </a:pPr>
              <a:r>
                <a:rPr lang="en-US" altLang="zh-CN" sz="1200" dirty="0"/>
                <a:t>© 2025 Copyright </a:t>
              </a:r>
              <a:r>
                <a:rPr lang="en-US" altLang="zh-CN" sz="1200" dirty="0">
                  <a:sym typeface="+mn-ea"/>
                </a:rPr>
                <a:t>Struck Innovative Systeme GmbH </a:t>
              </a:r>
              <a:endParaRPr lang="en-US" altLang="zh-CN" sz="1200" dirty="0"/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97981" y="133351"/>
            <a:ext cx="11644037" cy="13670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4400" dirty="0"/>
              <a:t>SFMC01</a:t>
            </a:r>
            <a:endParaRPr sz="4400"/>
          </a:p>
          <a:p>
            <a:pPr algn="ctr">
              <a:spcBef>
                <a:spcPts val="5"/>
              </a:spcBef>
            </a:pPr>
            <a:r>
              <a:rPr sz="4400" dirty="0"/>
              <a:t>2 Channel 2.5 </a:t>
            </a:r>
            <a:r>
              <a:rPr sz="4400" spc="5" dirty="0"/>
              <a:t>GSPS</a:t>
            </a:r>
            <a:r>
              <a:rPr sz="4400" spc="-110" dirty="0"/>
              <a:t> </a:t>
            </a:r>
            <a:r>
              <a:rPr sz="4400" spc="-5" dirty="0"/>
              <a:t>14-Bit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1828681" y="2858612"/>
            <a:ext cx="4244878" cy="2513457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6586515" y="1852359"/>
            <a:ext cx="3603625" cy="45040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marR="5080" indent="-287020">
              <a:spcBef>
                <a:spcPts val="105"/>
              </a:spcBef>
              <a:buFont typeface="Arial" panose="020B0604020202020204"/>
              <a:buChar char="•"/>
              <a:tabLst>
                <a:tab pos="299085" algn="l"/>
                <a:tab pos="299720" algn="l"/>
              </a:tabLst>
            </a:pPr>
            <a:r>
              <a:rPr sz="1400" dirty="0">
                <a:latin typeface="Verdana" panose="020B0604030504040204"/>
                <a:cs typeface="Verdana" panose="020B0604030504040204"/>
              </a:rPr>
              <a:t>Single width, 10mm stacking</a:t>
            </a:r>
            <a:r>
              <a:rPr sz="1400" spc="-130" dirty="0">
                <a:latin typeface="Verdana" panose="020B0604030504040204"/>
                <a:cs typeface="Verdana" panose="020B0604030504040204"/>
              </a:rPr>
              <a:t> </a:t>
            </a:r>
            <a:r>
              <a:rPr sz="1400" dirty="0">
                <a:latin typeface="Verdana" panose="020B0604030504040204"/>
                <a:cs typeface="Verdana" panose="020B0604030504040204"/>
              </a:rPr>
              <a:t>height,  air cooled commercial </a:t>
            </a:r>
            <a:r>
              <a:rPr sz="1400" spc="-5" dirty="0">
                <a:latin typeface="Verdana" panose="020B0604030504040204"/>
                <a:cs typeface="Verdana" panose="020B0604030504040204"/>
              </a:rPr>
              <a:t>grade </a:t>
            </a:r>
            <a:r>
              <a:rPr sz="1400" dirty="0">
                <a:latin typeface="Verdana" panose="020B0604030504040204"/>
                <a:cs typeface="Verdana" panose="020B0604030504040204"/>
              </a:rPr>
              <a:t>HPC  FMC</a:t>
            </a:r>
            <a:r>
              <a:rPr sz="1400" spc="-40" dirty="0">
                <a:latin typeface="Verdana" panose="020B0604030504040204"/>
                <a:cs typeface="Verdana" panose="020B0604030504040204"/>
              </a:rPr>
              <a:t> </a:t>
            </a:r>
            <a:r>
              <a:rPr sz="1400" dirty="0">
                <a:latin typeface="Verdana" panose="020B0604030504040204"/>
                <a:cs typeface="Verdana" panose="020B0604030504040204"/>
              </a:rPr>
              <a:t>Module</a:t>
            </a:r>
            <a:endParaRPr sz="1400" dirty="0">
              <a:latin typeface="Verdana" panose="020B0604030504040204"/>
              <a:cs typeface="Verdana" panose="020B0604030504040204"/>
            </a:endParaRPr>
          </a:p>
          <a:p>
            <a:pPr marL="299085" marR="212725" indent="-287020">
              <a:buFont typeface="Arial" panose="020B0604020202020204"/>
              <a:buChar char="•"/>
              <a:tabLst>
                <a:tab pos="299085" algn="l"/>
                <a:tab pos="299720" algn="l"/>
              </a:tabLst>
            </a:pPr>
            <a:r>
              <a:rPr sz="1400" dirty="0">
                <a:latin typeface="Verdana" panose="020B0604030504040204"/>
                <a:cs typeface="Verdana" panose="020B0604030504040204"/>
              </a:rPr>
              <a:t>Analog </a:t>
            </a:r>
            <a:r>
              <a:rPr sz="1400" spc="-5" dirty="0">
                <a:latin typeface="Verdana" panose="020B0604030504040204"/>
                <a:cs typeface="Verdana" panose="020B0604030504040204"/>
              </a:rPr>
              <a:t>front-end factory  </a:t>
            </a:r>
            <a:r>
              <a:rPr sz="1400" dirty="0">
                <a:latin typeface="Verdana" panose="020B0604030504040204"/>
                <a:cs typeface="Verdana" panose="020B0604030504040204"/>
              </a:rPr>
              <a:t>configurable for </a:t>
            </a:r>
            <a:r>
              <a:rPr sz="1400" spc="-15" dirty="0">
                <a:latin typeface="Verdana" panose="020B0604030504040204"/>
                <a:cs typeface="Verdana" panose="020B0604030504040204"/>
              </a:rPr>
              <a:t>DC- </a:t>
            </a:r>
            <a:r>
              <a:rPr sz="1400" dirty="0">
                <a:latin typeface="Verdana" panose="020B0604030504040204"/>
                <a:cs typeface="Verdana" panose="020B0604030504040204"/>
              </a:rPr>
              <a:t>or AC</a:t>
            </a:r>
            <a:r>
              <a:rPr sz="1400" spc="-150" dirty="0">
                <a:latin typeface="Verdana" panose="020B0604030504040204"/>
                <a:cs typeface="Verdana" panose="020B0604030504040204"/>
              </a:rPr>
              <a:t> </a:t>
            </a:r>
            <a:r>
              <a:rPr sz="1400" dirty="0">
                <a:latin typeface="Verdana" panose="020B0604030504040204"/>
                <a:cs typeface="Verdana" panose="020B0604030504040204"/>
              </a:rPr>
              <a:t>(Balun)  input</a:t>
            </a:r>
            <a:r>
              <a:rPr sz="1400" spc="-20" dirty="0">
                <a:latin typeface="Verdana" panose="020B0604030504040204"/>
                <a:cs typeface="Verdana" panose="020B0604030504040204"/>
              </a:rPr>
              <a:t> </a:t>
            </a:r>
            <a:r>
              <a:rPr sz="1400" dirty="0">
                <a:latin typeface="Verdana" panose="020B0604030504040204"/>
                <a:cs typeface="Verdana" panose="020B0604030504040204"/>
              </a:rPr>
              <a:t>coupling</a:t>
            </a:r>
            <a:endParaRPr sz="1400" dirty="0">
              <a:latin typeface="Verdana" panose="020B0604030504040204"/>
              <a:cs typeface="Verdana" panose="020B0604030504040204"/>
            </a:endParaRPr>
          </a:p>
          <a:p>
            <a:pPr marL="299085" indent="-287020">
              <a:buFont typeface="Arial" panose="020B0604020202020204"/>
              <a:buChar char="•"/>
              <a:tabLst>
                <a:tab pos="299085" algn="l"/>
                <a:tab pos="299720" algn="l"/>
              </a:tabLst>
            </a:pPr>
            <a:r>
              <a:rPr sz="1400" dirty="0">
                <a:latin typeface="Verdana" panose="020B0604030504040204"/>
                <a:cs typeface="Verdana" panose="020B0604030504040204"/>
              </a:rPr>
              <a:t>Up </a:t>
            </a:r>
            <a:r>
              <a:rPr sz="1400" spc="-5" dirty="0">
                <a:latin typeface="Verdana" panose="020B0604030504040204"/>
                <a:cs typeface="Verdana" panose="020B0604030504040204"/>
              </a:rPr>
              <a:t>to </a:t>
            </a:r>
            <a:r>
              <a:rPr sz="1400" dirty="0">
                <a:latin typeface="Verdana" panose="020B0604030504040204"/>
                <a:cs typeface="Verdana" panose="020B0604030504040204"/>
              </a:rPr>
              <a:t>5 GHz AC Analog</a:t>
            </a:r>
            <a:r>
              <a:rPr sz="1400" spc="-130" dirty="0">
                <a:latin typeface="Verdana" panose="020B0604030504040204"/>
                <a:cs typeface="Verdana" panose="020B0604030504040204"/>
              </a:rPr>
              <a:t> </a:t>
            </a:r>
            <a:r>
              <a:rPr sz="1400" dirty="0">
                <a:latin typeface="Verdana" panose="020B0604030504040204"/>
                <a:cs typeface="Verdana" panose="020B0604030504040204"/>
              </a:rPr>
              <a:t>BW</a:t>
            </a:r>
            <a:endParaRPr sz="1400" dirty="0">
              <a:latin typeface="Verdana" panose="020B0604030504040204"/>
              <a:cs typeface="Verdana" panose="020B0604030504040204"/>
            </a:endParaRPr>
          </a:p>
          <a:p>
            <a:pPr marL="299085" indent="-287020">
              <a:buFont typeface="Arial" panose="020B0604020202020204"/>
              <a:buChar char="•"/>
              <a:tabLst>
                <a:tab pos="299085" algn="l"/>
                <a:tab pos="299720" algn="l"/>
              </a:tabLst>
            </a:pPr>
            <a:r>
              <a:rPr sz="1400" dirty="0">
                <a:latin typeface="Verdana" panose="020B0604030504040204"/>
                <a:cs typeface="Verdana" panose="020B0604030504040204"/>
              </a:rPr>
              <a:t>Up </a:t>
            </a:r>
            <a:r>
              <a:rPr sz="1400" spc="-5" dirty="0">
                <a:latin typeface="Verdana" panose="020B0604030504040204"/>
                <a:cs typeface="Verdana" panose="020B0604030504040204"/>
              </a:rPr>
              <a:t>to </a:t>
            </a:r>
            <a:r>
              <a:rPr sz="1400" dirty="0">
                <a:latin typeface="Verdana" panose="020B0604030504040204"/>
                <a:cs typeface="Verdana" panose="020B0604030504040204"/>
              </a:rPr>
              <a:t>1 GHz DC Analog</a:t>
            </a:r>
            <a:r>
              <a:rPr sz="1400" spc="-150" dirty="0">
                <a:latin typeface="Verdana" panose="020B0604030504040204"/>
                <a:cs typeface="Verdana" panose="020B0604030504040204"/>
              </a:rPr>
              <a:t> </a:t>
            </a:r>
            <a:r>
              <a:rPr sz="1400" dirty="0">
                <a:latin typeface="Verdana" panose="020B0604030504040204"/>
                <a:cs typeface="Verdana" panose="020B0604030504040204"/>
              </a:rPr>
              <a:t>BW</a:t>
            </a:r>
            <a:endParaRPr sz="1400" dirty="0">
              <a:latin typeface="Verdana" panose="020B0604030504040204"/>
              <a:cs typeface="Verdana" panose="020B0604030504040204"/>
            </a:endParaRPr>
          </a:p>
          <a:p>
            <a:pPr marL="299085" marR="114935" indent="-287020">
              <a:buFont typeface="Arial" panose="020B0604020202020204"/>
              <a:buChar char="•"/>
              <a:tabLst>
                <a:tab pos="299085" algn="l"/>
                <a:tab pos="299720" algn="l"/>
              </a:tabLst>
            </a:pPr>
            <a:r>
              <a:rPr sz="1400" spc="-5" dirty="0">
                <a:latin typeface="Verdana" panose="020B0604030504040204"/>
                <a:cs typeface="Verdana" panose="020B0604030504040204"/>
              </a:rPr>
              <a:t>Dual channel 14-Bit, </a:t>
            </a:r>
            <a:r>
              <a:rPr sz="1400" dirty="0">
                <a:latin typeface="Verdana" panose="020B0604030504040204"/>
                <a:cs typeface="Verdana" panose="020B0604030504040204"/>
              </a:rPr>
              <a:t>2.5 GSPS with  </a:t>
            </a:r>
            <a:r>
              <a:rPr sz="1400" spc="-5" dirty="0">
                <a:latin typeface="Verdana" panose="020B0604030504040204"/>
                <a:cs typeface="Verdana" panose="020B0604030504040204"/>
              </a:rPr>
              <a:t>JESD204B</a:t>
            </a:r>
            <a:r>
              <a:rPr sz="1400" spc="-10" dirty="0">
                <a:latin typeface="Verdana" panose="020B0604030504040204"/>
                <a:cs typeface="Verdana" panose="020B0604030504040204"/>
              </a:rPr>
              <a:t> </a:t>
            </a:r>
            <a:r>
              <a:rPr sz="1400" spc="-5" dirty="0">
                <a:latin typeface="Verdana" panose="020B0604030504040204"/>
                <a:cs typeface="Verdana" panose="020B0604030504040204"/>
              </a:rPr>
              <a:t>Interface</a:t>
            </a:r>
            <a:endParaRPr sz="1400" dirty="0">
              <a:latin typeface="Verdana" panose="020B0604030504040204"/>
              <a:cs typeface="Verdana" panose="020B0604030504040204"/>
            </a:endParaRPr>
          </a:p>
          <a:p>
            <a:pPr marL="299085" indent="-287020">
              <a:buFont typeface="Arial" panose="020B0604020202020204"/>
              <a:buChar char="•"/>
              <a:tabLst>
                <a:tab pos="299085" algn="l"/>
                <a:tab pos="299720" algn="l"/>
              </a:tabLst>
            </a:pPr>
            <a:r>
              <a:rPr sz="1400" dirty="0">
                <a:latin typeface="Verdana" panose="020B0604030504040204"/>
                <a:cs typeface="Verdana" panose="020B0604030504040204"/>
              </a:rPr>
              <a:t>50 </a:t>
            </a:r>
            <a:r>
              <a:rPr sz="1400" spc="-5" dirty="0">
                <a:latin typeface="Verdana" panose="020B0604030504040204"/>
                <a:cs typeface="Verdana" panose="020B0604030504040204"/>
              </a:rPr>
              <a:t>Ohm Input</a:t>
            </a:r>
            <a:r>
              <a:rPr sz="1400" spc="-65" dirty="0">
                <a:latin typeface="Verdana" panose="020B0604030504040204"/>
                <a:cs typeface="Verdana" panose="020B0604030504040204"/>
              </a:rPr>
              <a:t> </a:t>
            </a:r>
            <a:r>
              <a:rPr sz="1400" spc="-15" dirty="0">
                <a:latin typeface="Verdana" panose="020B0604030504040204"/>
                <a:cs typeface="Verdana" panose="020B0604030504040204"/>
              </a:rPr>
              <a:t>Termination</a:t>
            </a:r>
            <a:endParaRPr sz="1400" dirty="0">
              <a:latin typeface="Verdana" panose="020B0604030504040204"/>
              <a:cs typeface="Verdana" panose="020B0604030504040204"/>
            </a:endParaRPr>
          </a:p>
          <a:p>
            <a:pPr marL="299085" marR="33020" indent="-287020">
              <a:buFont typeface="Arial" panose="020B0604020202020204"/>
              <a:buChar char="•"/>
              <a:tabLst>
                <a:tab pos="299085" algn="l"/>
                <a:tab pos="299720" algn="l"/>
              </a:tabLst>
            </a:pPr>
            <a:r>
              <a:rPr sz="1400" dirty="0">
                <a:latin typeface="Verdana" panose="020B0604030504040204"/>
                <a:cs typeface="Verdana" panose="020B0604030504040204"/>
              </a:rPr>
              <a:t>4 Front panel SMA </a:t>
            </a:r>
            <a:r>
              <a:rPr sz="1400" spc="-5" dirty="0">
                <a:latin typeface="Verdana" panose="020B0604030504040204"/>
                <a:cs typeface="Verdana" panose="020B0604030504040204"/>
              </a:rPr>
              <a:t>Inputs </a:t>
            </a:r>
            <a:r>
              <a:rPr sz="1400" dirty="0">
                <a:latin typeface="Verdana" panose="020B0604030504040204"/>
                <a:cs typeface="Verdana" panose="020B0604030504040204"/>
              </a:rPr>
              <a:t>for</a:t>
            </a:r>
            <a:r>
              <a:rPr sz="1400" spc="-130" dirty="0">
                <a:latin typeface="Verdana" panose="020B0604030504040204"/>
                <a:cs typeface="Verdana" panose="020B0604030504040204"/>
              </a:rPr>
              <a:t> </a:t>
            </a:r>
            <a:r>
              <a:rPr sz="1400" dirty="0">
                <a:latin typeface="Verdana" panose="020B0604030504040204"/>
                <a:cs typeface="Verdana" panose="020B0604030504040204"/>
              </a:rPr>
              <a:t>Analog  </a:t>
            </a:r>
            <a:r>
              <a:rPr sz="1400" spc="-5" dirty="0">
                <a:latin typeface="Verdana" panose="020B0604030504040204"/>
                <a:cs typeface="Verdana" panose="020B0604030504040204"/>
              </a:rPr>
              <a:t>A/B, </a:t>
            </a:r>
            <a:r>
              <a:rPr sz="1400" dirty="0">
                <a:latin typeface="Verdana" panose="020B0604030504040204"/>
                <a:cs typeface="Verdana" panose="020B0604030504040204"/>
              </a:rPr>
              <a:t>Clock </a:t>
            </a:r>
            <a:r>
              <a:rPr sz="1400" spc="-5" dirty="0">
                <a:latin typeface="Verdana" panose="020B0604030504040204"/>
                <a:cs typeface="Verdana" panose="020B0604030504040204"/>
              </a:rPr>
              <a:t>and</a:t>
            </a:r>
            <a:r>
              <a:rPr sz="1400" spc="-50" dirty="0">
                <a:latin typeface="Verdana" panose="020B0604030504040204"/>
                <a:cs typeface="Verdana" panose="020B0604030504040204"/>
              </a:rPr>
              <a:t> </a:t>
            </a:r>
            <a:r>
              <a:rPr sz="1400" spc="-20" dirty="0">
                <a:latin typeface="Verdana" panose="020B0604030504040204"/>
                <a:cs typeface="Verdana" panose="020B0604030504040204"/>
              </a:rPr>
              <a:t>Trigger</a:t>
            </a:r>
            <a:endParaRPr sz="1400" dirty="0">
              <a:latin typeface="Verdana" panose="020B0604030504040204"/>
              <a:cs typeface="Verdana" panose="020B0604030504040204"/>
            </a:endParaRPr>
          </a:p>
          <a:p>
            <a:pPr marL="299085" marR="260350" indent="-287020">
              <a:buFont typeface="Arial" panose="020B0604020202020204"/>
              <a:buChar char="•"/>
              <a:tabLst>
                <a:tab pos="299085" algn="l"/>
                <a:tab pos="299720" algn="l"/>
              </a:tabLst>
            </a:pPr>
            <a:r>
              <a:rPr sz="1400" spc="-5" dirty="0">
                <a:latin typeface="Verdana" panose="020B0604030504040204"/>
                <a:cs typeface="Verdana" panose="020B0604030504040204"/>
              </a:rPr>
              <a:t>Ultra </a:t>
            </a:r>
            <a:r>
              <a:rPr sz="1400" spc="5" dirty="0">
                <a:latin typeface="Verdana" panose="020B0604030504040204"/>
                <a:cs typeface="Verdana" panose="020B0604030504040204"/>
              </a:rPr>
              <a:t>low </a:t>
            </a:r>
            <a:r>
              <a:rPr sz="1400" dirty="0">
                <a:latin typeface="Verdana" panose="020B0604030504040204"/>
                <a:cs typeface="Verdana" panose="020B0604030504040204"/>
              </a:rPr>
              <a:t>phase noise </a:t>
            </a:r>
            <a:r>
              <a:rPr sz="1400" spc="-5" dirty="0">
                <a:latin typeface="Verdana" panose="020B0604030504040204"/>
                <a:cs typeface="Verdana" panose="020B0604030504040204"/>
              </a:rPr>
              <a:t>100 </a:t>
            </a:r>
            <a:r>
              <a:rPr sz="1400" dirty="0">
                <a:latin typeface="Verdana" panose="020B0604030504040204"/>
                <a:cs typeface="Verdana" panose="020B0604030504040204"/>
              </a:rPr>
              <a:t>MHz</a:t>
            </a:r>
            <a:r>
              <a:rPr sz="1400" spc="-165" dirty="0">
                <a:latin typeface="Verdana" panose="020B0604030504040204"/>
                <a:cs typeface="Verdana" panose="020B0604030504040204"/>
              </a:rPr>
              <a:t> </a:t>
            </a:r>
            <a:r>
              <a:rPr sz="1400" dirty="0">
                <a:latin typeface="Verdana" panose="020B0604030504040204"/>
                <a:cs typeface="Verdana" panose="020B0604030504040204"/>
              </a:rPr>
              <a:t>on  board clock</a:t>
            </a:r>
            <a:r>
              <a:rPr sz="1400" spc="-65" dirty="0">
                <a:latin typeface="Verdana" panose="020B0604030504040204"/>
                <a:cs typeface="Verdana" panose="020B0604030504040204"/>
              </a:rPr>
              <a:t> </a:t>
            </a:r>
            <a:r>
              <a:rPr sz="1400" dirty="0">
                <a:latin typeface="Verdana" panose="020B0604030504040204"/>
                <a:cs typeface="Verdana" panose="020B0604030504040204"/>
              </a:rPr>
              <a:t>source</a:t>
            </a:r>
            <a:endParaRPr sz="1400" dirty="0">
              <a:latin typeface="Verdana" panose="020B0604030504040204"/>
              <a:cs typeface="Verdana" panose="020B0604030504040204"/>
            </a:endParaRPr>
          </a:p>
          <a:p>
            <a:pPr marL="299085" marR="109855" indent="-287020">
              <a:buFont typeface="Arial" panose="020B0604020202020204"/>
              <a:buChar char="•"/>
              <a:tabLst>
                <a:tab pos="299085" algn="l"/>
                <a:tab pos="299720" algn="l"/>
              </a:tabLst>
            </a:pPr>
            <a:r>
              <a:rPr sz="1400" dirty="0">
                <a:latin typeface="Verdana" panose="020B0604030504040204"/>
                <a:cs typeface="Verdana" panose="020B0604030504040204"/>
              </a:rPr>
              <a:t>High performance jitter</a:t>
            </a:r>
            <a:r>
              <a:rPr sz="1400" spc="-85" dirty="0">
                <a:latin typeface="Verdana" panose="020B0604030504040204"/>
                <a:cs typeface="Verdana" panose="020B0604030504040204"/>
              </a:rPr>
              <a:t> </a:t>
            </a:r>
            <a:r>
              <a:rPr sz="1400" spc="-5" dirty="0">
                <a:latin typeface="Verdana" panose="020B0604030504040204"/>
                <a:cs typeface="Verdana" panose="020B0604030504040204"/>
              </a:rPr>
              <a:t>attenuating  </a:t>
            </a:r>
            <a:r>
              <a:rPr sz="1400" dirty="0">
                <a:latin typeface="Verdana" panose="020B0604030504040204"/>
                <a:cs typeface="Verdana" panose="020B0604030504040204"/>
              </a:rPr>
              <a:t>frequency </a:t>
            </a:r>
            <a:r>
              <a:rPr sz="1400" spc="-5" dirty="0">
                <a:latin typeface="Verdana" panose="020B0604030504040204"/>
                <a:cs typeface="Verdana" panose="020B0604030504040204"/>
              </a:rPr>
              <a:t>generator </a:t>
            </a:r>
            <a:r>
              <a:rPr sz="1400" dirty="0">
                <a:latin typeface="Verdana" panose="020B0604030504040204"/>
                <a:cs typeface="Verdana" panose="020B0604030504040204"/>
              </a:rPr>
              <a:t>for</a:t>
            </a:r>
            <a:r>
              <a:rPr sz="1400" spc="-95" dirty="0">
                <a:latin typeface="Verdana" panose="020B0604030504040204"/>
                <a:cs typeface="Verdana" panose="020B0604030504040204"/>
              </a:rPr>
              <a:t> </a:t>
            </a:r>
            <a:r>
              <a:rPr sz="1400" spc="-5" dirty="0">
                <a:latin typeface="Verdana" panose="020B0604030504040204"/>
                <a:cs typeface="Verdana" panose="020B0604030504040204"/>
              </a:rPr>
              <a:t>JESD204B</a:t>
            </a:r>
            <a:endParaRPr sz="1400" dirty="0">
              <a:latin typeface="Verdana" panose="020B0604030504040204"/>
              <a:cs typeface="Verdana" panose="020B0604030504040204"/>
            </a:endParaRPr>
          </a:p>
          <a:p>
            <a:pPr marL="299085" indent="-287020">
              <a:buFont typeface="Arial" panose="020B0604020202020204"/>
              <a:buChar char="•"/>
              <a:tabLst>
                <a:tab pos="299085" algn="l"/>
                <a:tab pos="299720" algn="l"/>
              </a:tabLst>
            </a:pPr>
            <a:r>
              <a:rPr sz="1400" dirty="0">
                <a:latin typeface="Verdana" panose="020B0604030504040204"/>
                <a:cs typeface="Verdana" panose="020B0604030504040204"/>
              </a:rPr>
              <a:t>one green Front panel user</a:t>
            </a:r>
            <a:r>
              <a:rPr sz="1400" spc="-100" dirty="0">
                <a:latin typeface="Verdana" panose="020B0604030504040204"/>
                <a:cs typeface="Verdana" panose="020B0604030504040204"/>
              </a:rPr>
              <a:t> </a:t>
            </a:r>
            <a:r>
              <a:rPr sz="1400" spc="-5" dirty="0">
                <a:latin typeface="Verdana" panose="020B0604030504040204"/>
                <a:cs typeface="Verdana" panose="020B0604030504040204"/>
              </a:rPr>
              <a:t>LED</a:t>
            </a:r>
            <a:endParaRPr sz="1400" dirty="0">
              <a:latin typeface="Verdana" panose="020B0604030504040204"/>
              <a:cs typeface="Verdana" panose="020B0604030504040204"/>
            </a:endParaRPr>
          </a:p>
          <a:p>
            <a:pPr marL="299085" marR="190500" indent="-287020">
              <a:lnSpc>
                <a:spcPct val="99000"/>
              </a:lnSpc>
              <a:spcBef>
                <a:spcPts val="10"/>
              </a:spcBef>
              <a:buFont typeface="Arial" panose="020B0604020202020204"/>
              <a:buChar char="•"/>
              <a:tabLst>
                <a:tab pos="299085" algn="l"/>
                <a:tab pos="299720" algn="l"/>
              </a:tabLst>
            </a:pPr>
            <a:r>
              <a:rPr sz="1400" spc="-5" dirty="0">
                <a:latin typeface="Verdana" panose="020B0604030504040204"/>
                <a:cs typeface="Verdana" panose="020B0604030504040204"/>
              </a:rPr>
              <a:t>System </a:t>
            </a:r>
            <a:r>
              <a:rPr sz="1400" dirty="0">
                <a:latin typeface="Verdana" panose="020B0604030504040204"/>
                <a:cs typeface="Verdana" panose="020B0604030504040204"/>
              </a:rPr>
              <a:t>management </a:t>
            </a:r>
            <a:r>
              <a:rPr sz="1400" spc="-5" dirty="0">
                <a:latin typeface="Verdana" panose="020B0604030504040204"/>
                <a:cs typeface="Verdana" panose="020B0604030504040204"/>
              </a:rPr>
              <a:t>EEPROM</a:t>
            </a:r>
            <a:r>
              <a:rPr sz="1400" spc="-114" dirty="0">
                <a:latin typeface="Verdana" panose="020B0604030504040204"/>
                <a:cs typeface="Verdana" panose="020B0604030504040204"/>
              </a:rPr>
              <a:t> </a:t>
            </a:r>
            <a:r>
              <a:rPr sz="1400" spc="-5" dirty="0">
                <a:latin typeface="Verdana" panose="020B0604030504040204"/>
                <a:cs typeface="Verdana" panose="020B0604030504040204"/>
              </a:rPr>
              <a:t>and  </a:t>
            </a:r>
            <a:r>
              <a:rPr sz="1400" spc="-20" dirty="0">
                <a:latin typeface="Verdana" panose="020B0604030504040204"/>
                <a:cs typeface="Verdana" panose="020B0604030504040204"/>
              </a:rPr>
              <a:t>Temperature </a:t>
            </a:r>
            <a:r>
              <a:rPr sz="1400" dirty="0">
                <a:latin typeface="Verdana" panose="020B0604030504040204"/>
                <a:cs typeface="Verdana" panose="020B0604030504040204"/>
              </a:rPr>
              <a:t>Sensor with Thermal  </a:t>
            </a:r>
            <a:r>
              <a:rPr sz="1400" spc="-10" dirty="0">
                <a:latin typeface="Verdana" panose="020B0604030504040204"/>
                <a:cs typeface="Verdana" panose="020B0604030504040204"/>
              </a:rPr>
              <a:t>Watchdog</a:t>
            </a:r>
            <a:endParaRPr sz="1400" dirty="0">
              <a:latin typeface="Verdana" panose="020B0604030504040204"/>
              <a:cs typeface="Verdana" panose="020B0604030504040204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838200" y="6484620"/>
            <a:ext cx="10958337" cy="276999"/>
            <a:chOff x="838200" y="6484620"/>
            <a:chExt cx="10958337" cy="276999"/>
          </a:xfrm>
        </p:grpSpPr>
        <p:sp>
          <p:nvSpPr>
            <p:cNvPr id="8" name="Footer Placeholder 4"/>
            <p:cNvSpPr/>
            <p:nvPr/>
          </p:nvSpPr>
          <p:spPr>
            <a:xfrm>
              <a:off x="838200" y="6484620"/>
              <a:ext cx="6453505" cy="275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en-US" altLang="zh-CN" sz="1200" dirty="0">
                  <a:sym typeface="+mn-ea"/>
                </a:rPr>
                <a:t>The 2025 MTCA/ATCA for Large Scientific Facility Control Workshop, CQU Chongqing, 17.09.2025</a:t>
              </a:r>
              <a:endParaRPr lang="en-US" altLang="zh-CN" sz="1200" dirty="0">
                <a:sym typeface="+mn-ea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8359634" y="6484620"/>
              <a:ext cx="343690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buClrTx/>
                <a:buSzTx/>
                <a:buFontTx/>
              </a:pPr>
              <a:r>
                <a:rPr lang="en-US" altLang="zh-CN" sz="1200" dirty="0"/>
                <a:t>© 2025 Copyright </a:t>
              </a:r>
              <a:r>
                <a:rPr lang="en-US" altLang="zh-CN" sz="1200" dirty="0">
                  <a:sym typeface="+mn-ea"/>
                </a:rPr>
                <a:t>Struck Innovative Systeme GmbH </a:t>
              </a:r>
              <a:endParaRPr lang="en-US" altLang="zh-CN" sz="1200" dirty="0"/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50266" y="1"/>
            <a:ext cx="5890260" cy="1367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4400" dirty="0"/>
              <a:t>SFMC01</a:t>
            </a:r>
            <a:endParaRPr sz="4400"/>
          </a:p>
          <a:p>
            <a:pPr algn="ctr">
              <a:spcBef>
                <a:spcPts val="5"/>
              </a:spcBef>
            </a:pPr>
            <a:r>
              <a:rPr sz="4400" dirty="0"/>
              <a:t>2 Channel 2.5 </a:t>
            </a:r>
            <a:r>
              <a:rPr sz="4400" spc="5" dirty="0"/>
              <a:t>GSPS</a:t>
            </a:r>
            <a:r>
              <a:rPr sz="4400" spc="-110" dirty="0"/>
              <a:t> </a:t>
            </a:r>
            <a:r>
              <a:rPr sz="4400" spc="-5" dirty="0"/>
              <a:t>14-Bit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2661238" y="1341756"/>
            <a:ext cx="6868317" cy="4895087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pSp>
        <p:nvGrpSpPr>
          <p:cNvPr id="6" name="组合 5"/>
          <p:cNvGrpSpPr/>
          <p:nvPr/>
        </p:nvGrpSpPr>
        <p:grpSpPr>
          <a:xfrm>
            <a:off x="838200" y="6484620"/>
            <a:ext cx="10958337" cy="276999"/>
            <a:chOff x="838200" y="6484620"/>
            <a:chExt cx="10958337" cy="276999"/>
          </a:xfrm>
        </p:grpSpPr>
        <p:sp>
          <p:nvSpPr>
            <p:cNvPr id="7" name="Footer Placeholder 4"/>
            <p:cNvSpPr/>
            <p:nvPr/>
          </p:nvSpPr>
          <p:spPr>
            <a:xfrm>
              <a:off x="838200" y="6484620"/>
              <a:ext cx="6453505" cy="275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en-US" altLang="zh-CN" sz="1200" dirty="0">
                  <a:sym typeface="+mn-ea"/>
                </a:rPr>
                <a:t>The 2025 MTCA/ATCA for Large Scientific Facility Control Workshop, CQU Chongqing, 17.09.2025</a:t>
              </a:r>
              <a:endParaRPr lang="en-US" altLang="zh-CN" sz="1200" dirty="0">
                <a:sym typeface="+mn-ea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8359634" y="6484620"/>
              <a:ext cx="343690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buClrTx/>
                <a:buSzTx/>
                <a:buFontTx/>
              </a:pPr>
              <a:r>
                <a:rPr lang="en-US" altLang="zh-CN" sz="1200" dirty="0"/>
                <a:t>© 2025 Copyright </a:t>
              </a:r>
              <a:r>
                <a:rPr lang="en-US" altLang="zh-CN" sz="1200" dirty="0">
                  <a:sym typeface="+mn-ea"/>
                </a:rPr>
                <a:t>Struck Innovative Systeme GmbH </a:t>
              </a:r>
              <a:endParaRPr lang="en-US" altLang="zh-CN" sz="1200" dirty="0"/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61439" y="126301"/>
            <a:ext cx="6266815" cy="1367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4400" spc="-5" dirty="0"/>
              <a:t>SIS8160/SFMC01 </a:t>
            </a:r>
            <a:r>
              <a:rPr sz="4400" spc="-45" dirty="0"/>
              <a:t>RROT</a:t>
            </a:r>
            <a:r>
              <a:rPr sz="4400" spc="-60" dirty="0"/>
              <a:t> </a:t>
            </a:r>
            <a:r>
              <a:rPr sz="4400" dirty="0"/>
              <a:t>GUI</a:t>
            </a:r>
            <a:endParaRPr sz="4400"/>
          </a:p>
          <a:p>
            <a:pPr marL="12700">
              <a:spcBef>
                <a:spcPts val="5"/>
              </a:spcBef>
            </a:pPr>
            <a:r>
              <a:rPr sz="4400" dirty="0"/>
              <a:t>DC </a:t>
            </a:r>
            <a:r>
              <a:rPr sz="4400" spc="-15" dirty="0"/>
              <a:t>Configuration </a:t>
            </a:r>
            <a:r>
              <a:rPr sz="4400" dirty="0"/>
              <a:t>1 </a:t>
            </a:r>
            <a:r>
              <a:rPr sz="4400" spc="5" dirty="0"/>
              <a:t>GHz</a:t>
            </a:r>
            <a:r>
              <a:rPr sz="4400" spc="-70" dirty="0"/>
              <a:t> </a:t>
            </a:r>
            <a:r>
              <a:rPr sz="4400" spc="-20" dirty="0"/>
              <a:t>BW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2071486" y="1671607"/>
            <a:ext cx="8046719" cy="4526279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pSp>
        <p:nvGrpSpPr>
          <p:cNvPr id="6" name="组合 5"/>
          <p:cNvGrpSpPr/>
          <p:nvPr/>
        </p:nvGrpSpPr>
        <p:grpSpPr>
          <a:xfrm>
            <a:off x="838200" y="6484620"/>
            <a:ext cx="10958337" cy="276999"/>
            <a:chOff x="838200" y="6484620"/>
            <a:chExt cx="10958337" cy="276999"/>
          </a:xfrm>
        </p:grpSpPr>
        <p:sp>
          <p:nvSpPr>
            <p:cNvPr id="7" name="Footer Placeholder 4"/>
            <p:cNvSpPr/>
            <p:nvPr/>
          </p:nvSpPr>
          <p:spPr>
            <a:xfrm>
              <a:off x="838200" y="6484620"/>
              <a:ext cx="6453505" cy="275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en-US" altLang="zh-CN" sz="1200" dirty="0">
                  <a:sym typeface="+mn-ea"/>
                </a:rPr>
                <a:t>The 2025 MTCA/ATCA for Large Scientific Facility Control Workshop, CQU Chongqing, 17.09.2025</a:t>
              </a:r>
              <a:endParaRPr lang="en-US" altLang="zh-CN" sz="1200" dirty="0">
                <a:sym typeface="+mn-ea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8359634" y="6484620"/>
              <a:ext cx="343690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buClrTx/>
                <a:buSzTx/>
                <a:buFontTx/>
              </a:pPr>
              <a:r>
                <a:rPr lang="en-US" altLang="zh-CN" sz="1200" dirty="0"/>
                <a:t>© 2025 Copyright </a:t>
              </a:r>
              <a:r>
                <a:rPr lang="en-US" altLang="zh-CN" sz="1200" dirty="0">
                  <a:sym typeface="+mn-ea"/>
                </a:rPr>
                <a:t>Struck Innovative Systeme GmbH </a:t>
              </a:r>
              <a:endParaRPr lang="en-US" altLang="zh-CN" sz="1200" dirty="0"/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43455" y="461582"/>
            <a:ext cx="770255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4400" dirty="0"/>
              <a:t>SFMC01 </a:t>
            </a:r>
            <a:r>
              <a:rPr sz="4400" spc="-25" dirty="0"/>
              <a:t>AC </a:t>
            </a:r>
            <a:r>
              <a:rPr sz="4400" dirty="0"/>
              <a:t>5 </a:t>
            </a:r>
            <a:r>
              <a:rPr sz="4400" spc="5" dirty="0"/>
              <a:t>GHz </a:t>
            </a:r>
            <a:r>
              <a:rPr sz="4400" spc="-20" dirty="0"/>
              <a:t>BW </a:t>
            </a:r>
            <a:r>
              <a:rPr sz="4400" dirty="0"/>
              <a:t>Open</a:t>
            </a:r>
            <a:r>
              <a:rPr sz="4400" spc="-65" dirty="0"/>
              <a:t> </a:t>
            </a:r>
            <a:r>
              <a:rPr sz="4400" spc="-5" dirty="0"/>
              <a:t>Input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1981202" y="1516349"/>
            <a:ext cx="3307079" cy="4526279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313681" y="2031461"/>
            <a:ext cx="4957571" cy="34960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pSp>
        <p:nvGrpSpPr>
          <p:cNvPr id="7" name="组合 6"/>
          <p:cNvGrpSpPr/>
          <p:nvPr/>
        </p:nvGrpSpPr>
        <p:grpSpPr>
          <a:xfrm>
            <a:off x="838200" y="6484620"/>
            <a:ext cx="10958337" cy="276999"/>
            <a:chOff x="838200" y="6484620"/>
            <a:chExt cx="10958337" cy="276999"/>
          </a:xfrm>
        </p:grpSpPr>
        <p:sp>
          <p:nvSpPr>
            <p:cNvPr id="8" name="Footer Placeholder 4"/>
            <p:cNvSpPr/>
            <p:nvPr/>
          </p:nvSpPr>
          <p:spPr>
            <a:xfrm>
              <a:off x="838200" y="6484620"/>
              <a:ext cx="6453505" cy="275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en-US" altLang="zh-CN" sz="1200" dirty="0">
                  <a:sym typeface="+mn-ea"/>
                </a:rPr>
                <a:t>The 2025 MTCA/ATCA for Large Scientific Facility Control Workshop, CQU Chongqing, 17.09.2025</a:t>
              </a:r>
              <a:endParaRPr lang="en-US" altLang="zh-CN" sz="1200" dirty="0">
                <a:sym typeface="+mn-ea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8359634" y="6484620"/>
              <a:ext cx="343690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buClrTx/>
                <a:buSzTx/>
                <a:buFontTx/>
              </a:pPr>
              <a:r>
                <a:rPr lang="en-US" altLang="zh-CN" sz="1200" dirty="0"/>
                <a:t>© 2025 Copyright </a:t>
              </a:r>
              <a:r>
                <a:rPr lang="en-US" altLang="zh-CN" sz="1200" dirty="0">
                  <a:sym typeface="+mn-ea"/>
                </a:rPr>
                <a:t>Struck Innovative Systeme GmbH </a:t>
              </a:r>
              <a:endParaRPr lang="en-US" altLang="zh-CN" sz="1200" dirty="0"/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97981" y="133351"/>
            <a:ext cx="11644037" cy="13670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49960" marR="5080" indent="914400">
              <a:spcBef>
                <a:spcPts val="100"/>
              </a:spcBef>
            </a:pPr>
            <a:r>
              <a:rPr sz="4400" dirty="0"/>
              <a:t>SFMC01 Gain </a:t>
            </a:r>
            <a:r>
              <a:rPr sz="4400" spc="-5" dirty="0"/>
              <a:t>Flatness  </a:t>
            </a:r>
            <a:r>
              <a:rPr sz="4400" spc="-10" dirty="0"/>
              <a:t>request: </a:t>
            </a:r>
            <a:r>
              <a:rPr sz="4400" dirty="0"/>
              <a:t>+/- 0,5 dB 0-100</a:t>
            </a:r>
            <a:r>
              <a:rPr sz="4400" spc="-155" dirty="0"/>
              <a:t> </a:t>
            </a:r>
            <a:r>
              <a:rPr sz="4400" dirty="0"/>
              <a:t>MHz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1981200" y="1752601"/>
            <a:ext cx="8229599" cy="4259579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pSp>
        <p:nvGrpSpPr>
          <p:cNvPr id="6" name="组合 5"/>
          <p:cNvGrpSpPr/>
          <p:nvPr/>
        </p:nvGrpSpPr>
        <p:grpSpPr>
          <a:xfrm>
            <a:off x="838200" y="6484620"/>
            <a:ext cx="10958337" cy="276999"/>
            <a:chOff x="838200" y="6484620"/>
            <a:chExt cx="10958337" cy="276999"/>
          </a:xfrm>
        </p:grpSpPr>
        <p:sp>
          <p:nvSpPr>
            <p:cNvPr id="7" name="Footer Placeholder 4"/>
            <p:cNvSpPr/>
            <p:nvPr/>
          </p:nvSpPr>
          <p:spPr>
            <a:xfrm>
              <a:off x="838200" y="6484620"/>
              <a:ext cx="6453505" cy="275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en-US" altLang="zh-CN" sz="1200" dirty="0">
                  <a:sym typeface="+mn-ea"/>
                </a:rPr>
                <a:t>The 2025 MTCA/ATCA for Large Scientific Facility Control Workshop, CQU Chongqing, 17.09.2025</a:t>
              </a:r>
              <a:endParaRPr lang="en-US" altLang="zh-CN" sz="1200" dirty="0">
                <a:sym typeface="+mn-ea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8359634" y="6484620"/>
              <a:ext cx="343690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buClrTx/>
                <a:buSzTx/>
                <a:buFontTx/>
              </a:pPr>
              <a:r>
                <a:rPr lang="en-US" altLang="zh-CN" sz="1200" dirty="0"/>
                <a:t>© 2025 Copyright </a:t>
              </a:r>
              <a:r>
                <a:rPr lang="en-US" altLang="zh-CN" sz="1200" dirty="0">
                  <a:sym typeface="+mn-ea"/>
                </a:rPr>
                <a:t>Struck Innovative Systeme GmbH </a:t>
              </a:r>
              <a:endParaRPr lang="en-US" altLang="zh-CN" sz="1200" dirty="0"/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picture 12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4059936" y="4248911"/>
            <a:ext cx="6135623" cy="1679447"/>
          </a:xfrm>
          <a:prstGeom prst="rect">
            <a:avLst/>
          </a:prstGeom>
        </p:spPr>
      </p:pic>
      <p:graphicFrame>
        <p:nvGraphicFramePr>
          <p:cNvPr id="126" name="table 126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1657350" y="4236085"/>
          <a:ext cx="8876030" cy="2095500"/>
        </p:xfrm>
        <a:graphic>
          <a:graphicData uri="http://schemas.openxmlformats.org/drawingml/2006/table">
            <a:tbl>
              <a:tblPr/>
              <a:tblGrid>
                <a:gridCol w="2319655"/>
                <a:gridCol w="6556375"/>
              </a:tblGrid>
              <a:tr h="20955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03835" algn="l" rtl="0" eaLnBrk="0">
                        <a:lnSpc>
                          <a:spcPct val="77000"/>
                        </a:lnSpc>
                        <a:spcBef>
                          <a:spcPts val="0"/>
                        </a:spcBef>
                      </a:pPr>
                      <a:r>
                        <a:rPr sz="18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FCT</a:t>
                      </a:r>
                      <a:r>
                        <a:rPr sz="18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is</a:t>
                      </a:r>
                      <a:r>
                        <a:rPr sz="18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used</a:t>
                      </a:r>
                      <a:r>
                        <a:rPr sz="18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for</a:t>
                      </a:r>
                      <a:endParaRPr sz="1800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  <a:p>
                      <a:pPr marL="194310" algn="l" rtl="0" eaLnBrk="0">
                        <a:lnSpc>
                          <a:spcPct val="77000"/>
                        </a:lnSpc>
                        <a:spcBef>
                          <a:spcPts val="500"/>
                        </a:spcBef>
                      </a:pPr>
                      <a:r>
                        <a:rPr sz="1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optimization of t</a:t>
                      </a:r>
                      <a:r>
                        <a:rPr sz="1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he</a:t>
                      </a:r>
                      <a:endParaRPr sz="1800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  <a:p>
                      <a:pPr marL="201295" indent="-12065" algn="l" rtl="0" eaLnBrk="0">
                        <a:lnSpc>
                          <a:spcPct val="98000"/>
                        </a:lnSpc>
                        <a:spcBef>
                          <a:spcPts val="85"/>
                        </a:spcBef>
                      </a:pPr>
                      <a:r>
                        <a:rPr sz="1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„</a:t>
                      </a:r>
                      <a:r>
                        <a:rPr sz="1800" kern="0" spc="-2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bunch</a:t>
                      </a:r>
                      <a:r>
                        <a:rPr sz="18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merg</a:t>
                      </a:r>
                      <a:r>
                        <a:rPr sz="18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ing 4</a:t>
                      </a:r>
                      <a:r>
                        <a:rPr sz="1800" kern="0" spc="-3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→</a:t>
                      </a:r>
                      <a:r>
                        <a:rPr sz="1600" kern="0" spc="-2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2“</a:t>
                      </a:r>
                      <a:r>
                        <a:rPr sz="1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 </a:t>
                      </a:r>
                      <a:r>
                        <a:rPr sz="1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process:</a:t>
                      </a:r>
                      <a:endParaRPr sz="1800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  <a:p>
                      <a:pPr marL="194310" algn="l" rtl="0" eaLnBrk="0">
                        <a:lnSpc>
                          <a:spcPct val="71000"/>
                        </a:lnSpc>
                        <a:spcBef>
                          <a:spcPts val="515"/>
                        </a:spcBef>
                      </a:pPr>
                      <a:r>
                        <a:rPr sz="1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cancelling</a:t>
                      </a:r>
                      <a:r>
                        <a:rPr sz="18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bunch</a:t>
                      </a:r>
                      <a:endParaRPr sz="1800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  <a:p>
                      <a:pPr marL="194310" algn="l" rtl="0" eaLnBrk="0">
                        <a:lnSpc>
                          <a:spcPts val="2295"/>
                        </a:lnSpc>
                      </a:pPr>
                      <a:r>
                        <a:rPr sz="1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oscillatio</a:t>
                      </a:r>
                      <a:r>
                        <a:rPr sz="1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ns</a:t>
                      </a:r>
                      <a:endParaRPr sz="1800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</a:txBody>
                  <a:tcPr marL="0" marR="0" marT="0" marB="0">
                    <a:lnL w="25400" cap="flat" cmpd="sng" algn="ctr">
                      <a:solidFill>
                        <a:srgbClr val="38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sng" algn="ctr">
                      <a:solidFill>
                        <a:srgbClr val="38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38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27480" algn="l" rtl="0" eaLnBrk="0">
                        <a:lnSpc>
                          <a:spcPct val="76000"/>
                        </a:lnSpc>
                        <a:spcBef>
                          <a:spcPts val="0"/>
                        </a:spcBef>
                      </a:pPr>
                      <a:r>
                        <a:rPr sz="13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Measurement</a:t>
                      </a:r>
                      <a:r>
                        <a:rPr sz="1300" b="1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3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1                                           </a:t>
                      </a:r>
                      <a:r>
                        <a:rPr sz="13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 Measurement</a:t>
                      </a:r>
                      <a:r>
                        <a:rPr sz="13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3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2</a:t>
                      </a:r>
                      <a:endParaRPr sz="1300" dirty="0">
                        <a:latin typeface="Calibri" panose="020F0502020204030204"/>
                        <a:ea typeface="Calibri" panose="020F0502020204030204"/>
                        <a:cs typeface="Calibri" panose="020F0502020204030204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25400" cap="flat" cmpd="sng" algn="ctr">
                      <a:solidFill>
                        <a:srgbClr val="38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38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38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2" name="group 2"/>
          <p:cNvGrpSpPr/>
          <p:nvPr/>
        </p:nvGrpSpPr>
        <p:grpSpPr>
          <a:xfrm rot="21600000">
            <a:off x="7763255" y="899159"/>
            <a:ext cx="2852927" cy="3188208"/>
            <a:chOff x="0" y="0"/>
            <a:chExt cx="2852927" cy="3188208"/>
          </a:xfrm>
        </p:grpSpPr>
        <p:pic>
          <p:nvPicPr>
            <p:cNvPr id="128" name="picture 12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2852927" cy="3188208"/>
            </a:xfrm>
            <a:prstGeom prst="rect">
              <a:avLst/>
            </a:prstGeom>
          </p:spPr>
        </p:pic>
        <p:sp>
          <p:nvSpPr>
            <p:cNvPr id="130" name="textbox 130"/>
            <p:cNvSpPr/>
            <p:nvPr/>
          </p:nvSpPr>
          <p:spPr>
            <a:xfrm>
              <a:off x="-12700" y="-12700"/>
              <a:ext cx="2878454" cy="326580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9000"/>
                </a:lnSpc>
              </a:pP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161415" algn="l" rtl="0" eaLnBrk="0">
                <a:lnSpc>
                  <a:spcPct val="81000"/>
                </a:lnSpc>
                <a:spcBef>
                  <a:spcPts val="5"/>
                </a:spcBef>
              </a:pPr>
              <a:r>
                <a:rPr sz="18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Waterfall view</a:t>
              </a:r>
              <a:endParaRPr sz="1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2000"/>
                </a:lnSpc>
              </a:pPr>
              <a:endParaRPr sz="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25550" algn="l" rtl="0" eaLnBrk="0">
                <a:lnSpc>
                  <a:spcPct val="81000"/>
                </a:lnSpc>
                <a:spcBef>
                  <a:spcPts val="5"/>
                </a:spcBef>
              </a:pPr>
              <a:r>
                <a:rPr sz="1800" b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Contour view</a:t>
              </a:r>
              <a:endParaRPr sz="1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132" name="textbox 132"/>
          <p:cNvSpPr/>
          <p:nvPr/>
        </p:nvSpPr>
        <p:spPr>
          <a:xfrm>
            <a:off x="4829807" y="919224"/>
            <a:ext cx="2866389" cy="31432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335" algn="l" rtl="0" eaLnBrk="0">
              <a:lnSpc>
                <a:spcPts val="1835"/>
              </a:lnSpc>
            </a:pP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operational</a:t>
            </a:r>
            <a:r>
              <a:rPr sz="13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</a:t>
            </a:r>
            <a:r>
              <a:rPr sz="13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SIS</a:t>
            </a:r>
            <a:r>
              <a:rPr sz="13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18</a:t>
            </a:r>
            <a:r>
              <a:rPr sz="13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3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ESR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66000"/>
              </a:lnSpc>
              <a:spcBef>
                <a:spcPts val="590"/>
              </a:spcBef>
            </a:pP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state</a:t>
            </a:r>
            <a:r>
              <a:rPr sz="13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</a:t>
            </a:r>
            <a:r>
              <a:rPr sz="13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3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art</a:t>
            </a:r>
            <a:r>
              <a:rPr sz="13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DAQ</a:t>
            </a:r>
            <a:r>
              <a:rPr sz="1300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based</a:t>
            </a:r>
            <a:r>
              <a:rPr sz="13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</a:t>
            </a:r>
            <a:r>
              <a:rPr sz="13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µ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TCA   </a:t>
            </a:r>
            <a:r>
              <a:rPr sz="13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2.5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GSa</a:t>
            </a:r>
            <a:r>
              <a:rPr sz="13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/s,</a:t>
            </a:r>
            <a:r>
              <a:rPr sz="13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14-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bit</a:t>
            </a:r>
            <a:r>
              <a:rPr sz="1300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ADC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335" indent="5080" algn="l" rtl="0" eaLnBrk="0">
              <a:lnSpc>
                <a:spcPct val="106000"/>
              </a:lnSpc>
              <a:spcBef>
                <a:spcPts val="820"/>
              </a:spcBef>
            </a:pPr>
            <a:r>
              <a:rPr sz="13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rf-triggered multi-</a:t>
            </a:r>
            <a:r>
              <a:rPr sz="1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event acquisition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</a:t>
            </a:r>
            <a:r>
              <a:rPr sz="13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programmable</a:t>
            </a:r>
            <a:r>
              <a:rPr sz="13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rate</a:t>
            </a:r>
            <a:r>
              <a:rPr sz="13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divider</a:t>
            </a:r>
            <a:r>
              <a:rPr sz="13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</a:t>
            </a:r>
            <a:r>
              <a:rPr sz="13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long     </a:t>
            </a:r>
            <a:r>
              <a:rPr sz="13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acqusition ti</a:t>
            </a:r>
            <a:r>
              <a:rPr sz="1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mes in development</a:t>
            </a:r>
            <a:r>
              <a:rPr sz="13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by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BEA</a:t>
            </a:r>
            <a:r>
              <a:rPr sz="13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0320" algn="l" rtl="0" eaLnBrk="0">
              <a:lnSpc>
                <a:spcPct val="83000"/>
              </a:lnSpc>
              <a:spcBef>
                <a:spcPts val="1515"/>
              </a:spcBef>
            </a:pP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DAQ</a:t>
            </a:r>
            <a:r>
              <a:rPr sz="13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</a:t>
            </a:r>
            <a:r>
              <a:rPr sz="13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operator</a:t>
            </a:r>
            <a:r>
              <a:rPr sz="13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GUI</a:t>
            </a:r>
            <a:r>
              <a:rPr sz="13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by</a:t>
            </a:r>
            <a:r>
              <a:rPr sz="13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BEA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75000"/>
              </a:lnSpc>
              <a:spcBef>
                <a:spcPts val="0"/>
              </a:spcBef>
            </a:pP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SIS18</a:t>
            </a:r>
            <a:r>
              <a:rPr sz="1300" kern="0" spc="16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FCT</a:t>
            </a:r>
            <a:endParaRPr sz="13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134" name="picture 13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670304" y="1249680"/>
            <a:ext cx="2849879" cy="2179319"/>
          </a:xfrm>
          <a:prstGeom prst="rect">
            <a:avLst/>
          </a:prstGeom>
        </p:spPr>
      </p:pic>
      <p:sp>
        <p:nvSpPr>
          <p:cNvPr id="136" name="textbox 136"/>
          <p:cNvSpPr/>
          <p:nvPr/>
        </p:nvSpPr>
        <p:spPr>
          <a:xfrm>
            <a:off x="1871103" y="361448"/>
            <a:ext cx="7647305" cy="3098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8000"/>
              </a:lnSpc>
            </a:pPr>
            <a:r>
              <a:rPr sz="2400" kern="0" spc="-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Initial Application: FAIR</a:t>
            </a:r>
            <a:r>
              <a:rPr sz="2400" kern="0" spc="17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2400" kern="0" spc="-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Fast Current Transformer (FCT) S</a:t>
            </a:r>
            <a:r>
              <a:rPr sz="2400" kern="0" spc="-3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ystem</a:t>
            </a:r>
            <a:endParaRPr sz="24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graphicFrame>
        <p:nvGraphicFramePr>
          <p:cNvPr id="138" name="table 138"/>
          <p:cNvGraphicFramePr>
            <a:graphicFrameLocks noGrp="1"/>
          </p:cNvGraphicFramePr>
          <p:nvPr/>
        </p:nvGraphicFramePr>
        <p:xfrm>
          <a:off x="7861522" y="5014691"/>
          <a:ext cx="632460" cy="784860"/>
        </p:xfrm>
        <a:graphic>
          <a:graphicData uri="http://schemas.openxmlformats.org/drawingml/2006/table">
            <a:tbl>
              <a:tblPr/>
              <a:tblGrid>
                <a:gridCol w="632460"/>
              </a:tblGrid>
              <a:tr h="78486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40" name="table 140"/>
          <p:cNvGraphicFramePr>
            <a:graphicFrameLocks noGrp="1"/>
          </p:cNvGraphicFramePr>
          <p:nvPr/>
        </p:nvGraphicFramePr>
        <p:xfrm>
          <a:off x="4786090" y="5017741"/>
          <a:ext cx="628650" cy="781685"/>
        </p:xfrm>
        <a:graphic>
          <a:graphicData uri="http://schemas.openxmlformats.org/drawingml/2006/table">
            <a:tbl>
              <a:tblPr/>
              <a:tblGrid>
                <a:gridCol w="628650"/>
              </a:tblGrid>
              <a:tr h="78168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42" name="path 142"/>
          <p:cNvSpPr/>
          <p:nvPr/>
        </p:nvSpPr>
        <p:spPr>
          <a:xfrm>
            <a:off x="5415788" y="5395122"/>
            <a:ext cx="2472272" cy="152072"/>
          </a:xfrm>
          <a:custGeom>
            <a:avLst/>
            <a:gdLst/>
            <a:ahLst/>
            <a:cxnLst/>
            <a:rect l="0" t="0" r="0" b="0"/>
            <a:pathLst>
              <a:path w="3893" h="239">
                <a:moveTo>
                  <a:pt x="20" y="66"/>
                </a:moveTo>
                <a:lnTo>
                  <a:pt x="3773" y="66"/>
                </a:lnTo>
                <a:lnTo>
                  <a:pt x="3773" y="14"/>
                </a:lnTo>
                <a:lnTo>
                  <a:pt x="3879" y="119"/>
                </a:lnTo>
                <a:lnTo>
                  <a:pt x="3773" y="225"/>
                </a:lnTo>
                <a:lnTo>
                  <a:pt x="3773" y="172"/>
                </a:lnTo>
                <a:lnTo>
                  <a:pt x="20" y="172"/>
                </a:lnTo>
                <a:lnTo>
                  <a:pt x="20" y="66"/>
                </a:lnTo>
                <a:close/>
              </a:path>
            </a:pathLst>
          </a:custGeom>
          <a:noFill/>
          <a:ln w="25400" cap="flat">
            <a:solidFill>
              <a:srgbClr val="385D8A"/>
            </a:solidFill>
            <a:prstDash val="solid"/>
            <a:miter lim="8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44" name="textbox 144"/>
          <p:cNvSpPr/>
          <p:nvPr/>
        </p:nvSpPr>
        <p:spPr>
          <a:xfrm>
            <a:off x="2131219" y="999905"/>
            <a:ext cx="1480185" cy="1809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9000"/>
              </a:lnSpc>
            </a:pP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Front</a:t>
            </a:r>
            <a:r>
              <a:rPr sz="1300" kern="0" spc="13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End</a:t>
            </a:r>
            <a:r>
              <a:rPr sz="1300" kern="0" spc="14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Ele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ctronics</a:t>
            </a:r>
            <a:endParaRPr sz="13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146" name="textbox 146"/>
          <p:cNvSpPr/>
          <p:nvPr/>
        </p:nvSpPr>
        <p:spPr>
          <a:xfrm>
            <a:off x="4669713" y="1028236"/>
            <a:ext cx="76200" cy="21824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55"/>
              </a:lnSpc>
            </a:pPr>
            <a:r>
              <a:rPr sz="600" b="1" kern="0" spc="-20" dirty="0">
                <a:solidFill>
                  <a:srgbClr val="000000">
                    <a:alpha val="100000"/>
                  </a:srgbClr>
                </a:solidFill>
                <a:latin typeface="Wingdings" panose="05000000000000000000"/>
                <a:ea typeface="Wingdings" panose="05000000000000000000"/>
                <a:cs typeface="Wingdings" panose="05000000000000000000"/>
              </a:rPr>
              <a:t>l</a:t>
            </a:r>
            <a:endParaRPr sz="600" dirty="0">
              <a:latin typeface="Wingdings" panose="05000000000000000000"/>
              <a:ea typeface="Wingdings" panose="05000000000000000000"/>
              <a:cs typeface="Wingdings" panose="05000000000000000000"/>
            </a:endParaRPr>
          </a:p>
          <a:p>
            <a:pPr algn="l" rtl="0" eaLnBrk="0">
              <a:lnSpc>
                <a:spcPct val="14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55"/>
              </a:lnSpc>
              <a:spcBef>
                <a:spcPts val="190"/>
              </a:spcBef>
            </a:pPr>
            <a:r>
              <a:rPr sz="600" b="1" kern="0" spc="-20" dirty="0">
                <a:solidFill>
                  <a:srgbClr val="000000">
                    <a:alpha val="100000"/>
                  </a:srgbClr>
                </a:solidFill>
                <a:latin typeface="Wingdings" panose="05000000000000000000"/>
                <a:ea typeface="Wingdings" panose="05000000000000000000"/>
                <a:cs typeface="Wingdings" panose="05000000000000000000"/>
              </a:rPr>
              <a:t>l</a:t>
            </a:r>
            <a:endParaRPr sz="600" dirty="0">
              <a:latin typeface="Wingdings" panose="05000000000000000000"/>
              <a:ea typeface="Wingdings" panose="05000000000000000000"/>
              <a:cs typeface="Wingdings" panose="05000000000000000000"/>
            </a:endParaRPr>
          </a:p>
          <a:p>
            <a:pPr algn="l" rtl="0" eaLnBrk="0">
              <a:lnSpc>
                <a:spcPct val="14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55"/>
              </a:lnSpc>
              <a:spcBef>
                <a:spcPts val="190"/>
              </a:spcBef>
            </a:pPr>
            <a:r>
              <a:rPr sz="600" b="1" kern="0" spc="-20" dirty="0">
                <a:solidFill>
                  <a:srgbClr val="000000">
                    <a:alpha val="100000"/>
                  </a:srgbClr>
                </a:solidFill>
                <a:latin typeface="Wingdings" panose="05000000000000000000"/>
                <a:ea typeface="Wingdings" panose="05000000000000000000"/>
                <a:cs typeface="Wingdings" panose="05000000000000000000"/>
              </a:rPr>
              <a:t>l</a:t>
            </a:r>
            <a:endParaRPr sz="600" dirty="0">
              <a:latin typeface="Wingdings" panose="05000000000000000000"/>
              <a:ea typeface="Wingdings" panose="05000000000000000000"/>
              <a:cs typeface="Wingdings" panose="05000000000000000000"/>
            </a:endParaRPr>
          </a:p>
          <a:p>
            <a:pPr algn="l" rtl="0" eaLnBrk="0">
              <a:lnSpc>
                <a:spcPct val="14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55"/>
              </a:lnSpc>
              <a:spcBef>
                <a:spcPts val="190"/>
              </a:spcBef>
            </a:pPr>
            <a:r>
              <a:rPr sz="600" b="1" kern="0" spc="-20" dirty="0">
                <a:solidFill>
                  <a:srgbClr val="000000">
                    <a:alpha val="100000"/>
                  </a:srgbClr>
                </a:solidFill>
                <a:latin typeface="Wingdings" panose="05000000000000000000"/>
                <a:ea typeface="Wingdings" panose="05000000000000000000"/>
                <a:cs typeface="Wingdings" panose="05000000000000000000"/>
              </a:rPr>
              <a:t>l</a:t>
            </a:r>
            <a:endParaRPr sz="600" dirty="0">
              <a:latin typeface="Wingdings" panose="05000000000000000000"/>
              <a:ea typeface="Wingdings" panose="05000000000000000000"/>
              <a:cs typeface="Wingdings" panose="05000000000000000000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5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55"/>
              </a:lnSpc>
              <a:spcBef>
                <a:spcPts val="0"/>
              </a:spcBef>
            </a:pPr>
            <a:r>
              <a:rPr sz="600" b="1" kern="0" spc="-20" dirty="0">
                <a:solidFill>
                  <a:srgbClr val="000000">
                    <a:alpha val="100000"/>
                  </a:srgbClr>
                </a:solidFill>
                <a:latin typeface="Wingdings" panose="05000000000000000000"/>
                <a:ea typeface="Wingdings" panose="05000000000000000000"/>
                <a:cs typeface="Wingdings" panose="05000000000000000000"/>
              </a:rPr>
              <a:t>l</a:t>
            </a:r>
            <a:endParaRPr sz="600" dirty="0">
              <a:latin typeface="Wingdings" panose="05000000000000000000"/>
              <a:ea typeface="Wingdings" panose="05000000000000000000"/>
              <a:cs typeface="Wingdings" panose="05000000000000000000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838200" y="6484620"/>
            <a:ext cx="10958337" cy="276999"/>
            <a:chOff x="838200" y="6484620"/>
            <a:chExt cx="10958337" cy="276999"/>
          </a:xfrm>
        </p:grpSpPr>
        <p:sp>
          <p:nvSpPr>
            <p:cNvPr id="18" name="Footer Placeholder 4"/>
            <p:cNvSpPr/>
            <p:nvPr/>
          </p:nvSpPr>
          <p:spPr>
            <a:xfrm>
              <a:off x="838200" y="6484620"/>
              <a:ext cx="6453505" cy="275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en-US" altLang="zh-CN" sz="1200" dirty="0">
                  <a:sym typeface="+mn-ea"/>
                </a:rPr>
                <a:t>The 2025 MTCA/ATCA for Large Scientific Facility Control Workshop, CQU Chongqing, 17.09.2025</a:t>
              </a:r>
              <a:endParaRPr lang="en-US" altLang="zh-CN" sz="1200" dirty="0">
                <a:sym typeface="+mn-ea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8359634" y="6484620"/>
              <a:ext cx="343690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buClrTx/>
                <a:buSzTx/>
                <a:buFontTx/>
              </a:pPr>
              <a:r>
                <a:rPr lang="en-US" altLang="zh-CN" sz="1200" dirty="0"/>
                <a:t>© 2025 Copyright </a:t>
              </a:r>
              <a:r>
                <a:rPr lang="en-US" altLang="zh-CN" sz="1200" dirty="0">
                  <a:sym typeface="+mn-ea"/>
                </a:rPr>
                <a:t>Struck Innovative Systeme GmbH </a:t>
              </a:r>
              <a:endParaRPr lang="en-US" altLang="zh-CN" sz="1200" dirty="0"/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79759" y="126301"/>
            <a:ext cx="6631305" cy="1367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998220">
              <a:spcBef>
                <a:spcPts val="100"/>
              </a:spcBef>
              <a:tabLst>
                <a:tab pos="3050540" algn="l"/>
              </a:tabLst>
            </a:pPr>
            <a:r>
              <a:rPr sz="4400" spc="-5" dirty="0"/>
              <a:t>SIS8160	</a:t>
            </a:r>
            <a:r>
              <a:rPr sz="4400" spc="-10" dirty="0"/>
              <a:t>Application  </a:t>
            </a:r>
            <a:r>
              <a:rPr sz="4400" spc="-5" dirty="0"/>
              <a:t>CAENELS</a:t>
            </a:r>
            <a:r>
              <a:rPr sz="4400" spc="-30" dirty="0"/>
              <a:t> </a:t>
            </a:r>
            <a:r>
              <a:rPr sz="4400" spc="-5" dirty="0"/>
              <a:t>FMC-Pico-1M4(-C3)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1853566" y="1777707"/>
            <a:ext cx="6229985" cy="4646144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355600" indent="-342900">
              <a:spcBef>
                <a:spcPts val="770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Calibri" panose="020F0502020204030204"/>
                <a:cs typeface="Calibri" panose="020F0502020204030204"/>
              </a:rPr>
              <a:t>4 Channel </a:t>
            </a:r>
            <a:r>
              <a:rPr sz="2800" spc="-10" dirty="0">
                <a:latin typeface="Calibri" panose="020F0502020204030204"/>
                <a:cs typeface="Calibri" panose="020F0502020204030204"/>
              </a:rPr>
              <a:t>Pico</a:t>
            </a:r>
            <a:r>
              <a:rPr sz="2800" spc="40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spc="-10" dirty="0">
                <a:latin typeface="Calibri" panose="020F0502020204030204"/>
                <a:cs typeface="Calibri" panose="020F0502020204030204"/>
              </a:rPr>
              <a:t>Ammeter</a:t>
            </a:r>
            <a:endParaRPr sz="2800" dirty="0">
              <a:latin typeface="Calibri" panose="020F0502020204030204"/>
              <a:cs typeface="Calibri" panose="020F0502020204030204"/>
            </a:endParaRPr>
          </a:p>
          <a:p>
            <a:pPr marL="355600" indent="-342900">
              <a:spcBef>
                <a:spcPts val="675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800" spc="-10" dirty="0">
                <a:latin typeface="Calibri" panose="020F0502020204030204"/>
                <a:cs typeface="Calibri" panose="020F0502020204030204"/>
              </a:rPr>
              <a:t>20-Bit </a:t>
            </a:r>
            <a:r>
              <a:rPr sz="2800" spc="-5" dirty="0">
                <a:latin typeface="Calibri" panose="020F0502020204030204"/>
                <a:cs typeface="Calibri" panose="020F0502020204030204"/>
              </a:rPr>
              <a:t>1 </a:t>
            </a:r>
            <a:r>
              <a:rPr sz="2800" spc="-10" dirty="0">
                <a:latin typeface="Calibri" panose="020F0502020204030204"/>
                <a:cs typeface="Calibri" panose="020F0502020204030204"/>
              </a:rPr>
              <a:t>MSPS </a:t>
            </a:r>
            <a:r>
              <a:rPr sz="2800" spc="-15" dirty="0">
                <a:latin typeface="Calibri" panose="020F0502020204030204"/>
                <a:cs typeface="Calibri" panose="020F0502020204030204"/>
              </a:rPr>
              <a:t>(BW </a:t>
            </a:r>
            <a:r>
              <a:rPr sz="2800" spc="-10" dirty="0">
                <a:latin typeface="Calibri" panose="020F0502020204030204"/>
                <a:cs typeface="Calibri" panose="020F0502020204030204"/>
              </a:rPr>
              <a:t>10/C3 300</a:t>
            </a:r>
            <a:r>
              <a:rPr sz="2800" spc="180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spc="-10" dirty="0">
                <a:latin typeface="Calibri" panose="020F0502020204030204"/>
                <a:cs typeface="Calibri" panose="020F0502020204030204"/>
              </a:rPr>
              <a:t>KHz)</a:t>
            </a:r>
            <a:endParaRPr sz="2800" dirty="0">
              <a:latin typeface="Calibri" panose="020F0502020204030204"/>
              <a:cs typeface="Calibri" panose="020F0502020204030204"/>
            </a:endParaRPr>
          </a:p>
          <a:p>
            <a:pPr marL="355600" indent="-342900">
              <a:spcBef>
                <a:spcPts val="670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Calibri" panose="020F0502020204030204"/>
                <a:cs typeface="Calibri" panose="020F0502020204030204"/>
              </a:rPr>
              <a:t>RNG0: ± 1 </a:t>
            </a:r>
            <a:r>
              <a:rPr sz="2800" dirty="0">
                <a:latin typeface="Calibri" panose="020F0502020204030204"/>
                <a:cs typeface="Calibri" panose="020F0502020204030204"/>
              </a:rPr>
              <a:t>mA, </a:t>
            </a:r>
            <a:r>
              <a:rPr sz="2800" spc="-5" dirty="0">
                <a:latin typeface="Calibri" panose="020F0502020204030204"/>
                <a:cs typeface="Calibri" panose="020F0502020204030204"/>
              </a:rPr>
              <a:t>RNG1: ± 1</a:t>
            </a:r>
            <a:r>
              <a:rPr sz="2800" spc="105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spc="-5" dirty="0">
                <a:latin typeface="Calibri" panose="020F0502020204030204"/>
                <a:cs typeface="Calibri" panose="020F0502020204030204"/>
              </a:rPr>
              <a:t>µA</a:t>
            </a:r>
            <a:endParaRPr sz="2800" dirty="0">
              <a:latin typeface="Calibri" panose="020F0502020204030204"/>
              <a:cs typeface="Calibri" panose="020F0502020204030204"/>
            </a:endParaRPr>
          </a:p>
          <a:p>
            <a:pPr marL="355600" indent="-342900">
              <a:spcBef>
                <a:spcPts val="670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800" spc="-10" dirty="0">
                <a:latin typeface="Calibri" panose="020F0502020204030204"/>
                <a:cs typeface="Calibri" panose="020F0502020204030204"/>
              </a:rPr>
              <a:t>C3: </a:t>
            </a:r>
            <a:r>
              <a:rPr sz="2800" spc="-5" dirty="0">
                <a:latin typeface="Calibri" panose="020F0502020204030204"/>
                <a:cs typeface="Calibri" panose="020F0502020204030204"/>
              </a:rPr>
              <a:t>RNG0: ± 10 </a:t>
            </a:r>
            <a:r>
              <a:rPr sz="2800" dirty="0">
                <a:latin typeface="Calibri" panose="020F0502020204030204"/>
                <a:cs typeface="Calibri" panose="020F0502020204030204"/>
              </a:rPr>
              <a:t>mA, </a:t>
            </a:r>
            <a:r>
              <a:rPr sz="2800" spc="-5" dirty="0">
                <a:latin typeface="Calibri" panose="020F0502020204030204"/>
                <a:cs typeface="Calibri" panose="020F0502020204030204"/>
              </a:rPr>
              <a:t>RNG1: ± </a:t>
            </a:r>
            <a:r>
              <a:rPr sz="2800" spc="-10" dirty="0">
                <a:latin typeface="Calibri" panose="020F0502020204030204"/>
                <a:cs typeface="Calibri" panose="020F0502020204030204"/>
              </a:rPr>
              <a:t>500</a:t>
            </a:r>
            <a:r>
              <a:rPr sz="2800" spc="155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spc="-5" dirty="0">
                <a:latin typeface="Calibri" panose="020F0502020204030204"/>
                <a:cs typeface="Calibri" panose="020F0502020204030204"/>
              </a:rPr>
              <a:t>µA</a:t>
            </a:r>
            <a:endParaRPr sz="2800" dirty="0">
              <a:latin typeface="Calibri" panose="020F0502020204030204"/>
              <a:cs typeface="Calibri" panose="020F0502020204030204"/>
            </a:endParaRPr>
          </a:p>
          <a:p>
            <a:pPr marL="355600" indent="-342900">
              <a:spcBef>
                <a:spcPts val="675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Calibri" panose="020F0502020204030204"/>
                <a:cs typeface="Calibri" panose="020F0502020204030204"/>
              </a:rPr>
              <a:t>BPM, SR</a:t>
            </a:r>
            <a:r>
              <a:rPr sz="2800" spc="40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spc="-10" dirty="0">
                <a:latin typeface="Calibri" panose="020F0502020204030204"/>
                <a:cs typeface="Calibri" panose="020F0502020204030204"/>
              </a:rPr>
              <a:t>Beamline,…</a:t>
            </a:r>
            <a:endParaRPr sz="2800" dirty="0">
              <a:latin typeface="Calibri" panose="020F0502020204030204"/>
              <a:cs typeface="Calibri" panose="020F0502020204030204"/>
            </a:endParaRPr>
          </a:p>
          <a:p>
            <a:pPr marL="355600" indent="-342900">
              <a:spcBef>
                <a:spcPts val="670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800" spc="-10" dirty="0">
                <a:latin typeface="Calibri" panose="020F0502020204030204"/>
                <a:cs typeface="Calibri" panose="020F0502020204030204"/>
              </a:rPr>
              <a:t>SIS8300-KU </a:t>
            </a:r>
            <a:r>
              <a:rPr sz="2800" spc="-30" dirty="0">
                <a:latin typeface="Calibri" panose="020F0502020204030204"/>
                <a:cs typeface="Calibri" panose="020F0502020204030204"/>
              </a:rPr>
              <a:t>like </a:t>
            </a:r>
            <a:r>
              <a:rPr sz="2800" spc="-10" dirty="0">
                <a:latin typeface="Calibri" panose="020F0502020204030204"/>
                <a:cs typeface="Calibri" panose="020F0502020204030204"/>
              </a:rPr>
              <a:t>FW</a:t>
            </a:r>
            <a:r>
              <a:rPr sz="2800" spc="85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spc="-15" dirty="0">
                <a:latin typeface="Calibri" panose="020F0502020204030204"/>
                <a:cs typeface="Calibri" panose="020F0502020204030204"/>
              </a:rPr>
              <a:t>framework</a:t>
            </a:r>
            <a:endParaRPr sz="2800" dirty="0">
              <a:latin typeface="Calibri" panose="020F0502020204030204"/>
              <a:cs typeface="Calibri" panose="020F0502020204030204"/>
            </a:endParaRPr>
          </a:p>
          <a:p>
            <a:pPr marL="355600" indent="-342900">
              <a:spcBef>
                <a:spcPts val="675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800" spc="-15" dirty="0">
                <a:latin typeface="Calibri" panose="020F0502020204030204"/>
                <a:cs typeface="Calibri" panose="020F0502020204030204"/>
              </a:rPr>
              <a:t>Vivado upgrade </a:t>
            </a:r>
            <a:r>
              <a:rPr sz="2800" spc="-10" dirty="0">
                <a:latin typeface="Calibri" panose="020F0502020204030204"/>
                <a:cs typeface="Calibri" panose="020F0502020204030204"/>
              </a:rPr>
              <a:t>path </a:t>
            </a:r>
            <a:r>
              <a:rPr sz="2800" spc="-20" dirty="0">
                <a:latin typeface="Calibri" panose="020F0502020204030204"/>
                <a:cs typeface="Calibri" panose="020F0502020204030204"/>
              </a:rPr>
              <a:t>to </a:t>
            </a:r>
            <a:r>
              <a:rPr sz="2800" spc="-10" dirty="0">
                <a:latin typeface="Calibri" panose="020F0502020204030204"/>
                <a:cs typeface="Calibri" panose="020F0502020204030204"/>
              </a:rPr>
              <a:t>older carrier</a:t>
            </a:r>
            <a:r>
              <a:rPr sz="2800" spc="110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spc="-10" dirty="0">
                <a:latin typeface="Calibri" panose="020F0502020204030204"/>
                <a:cs typeface="Calibri" panose="020F0502020204030204"/>
              </a:rPr>
              <a:t>HW</a:t>
            </a:r>
            <a:endParaRPr sz="2800" dirty="0">
              <a:latin typeface="Calibri" panose="020F0502020204030204"/>
              <a:cs typeface="Calibri" panose="020F0502020204030204"/>
            </a:endParaRPr>
          </a:p>
          <a:p>
            <a:pPr>
              <a:spcBef>
                <a:spcPts val="25"/>
              </a:spcBef>
            </a:pPr>
            <a:endParaRPr sz="4450" dirty="0">
              <a:latin typeface="Times New Roman" panose="02020603050405020304"/>
              <a:cs typeface="Times New Roman" panose="02020603050405020304"/>
            </a:endParaRPr>
          </a:p>
          <a:p>
            <a:pPr marL="12700"/>
            <a:r>
              <a:rPr sz="2000" spc="-5" dirty="0">
                <a:latin typeface="Calibri" panose="020F0502020204030204"/>
                <a:cs typeface="Calibri" panose="020F0502020204030204"/>
              </a:rPr>
              <a:t>Picture </a:t>
            </a:r>
            <a:r>
              <a:rPr sz="2000" spc="-10" dirty="0">
                <a:latin typeface="Calibri" panose="020F0502020204030204"/>
                <a:cs typeface="Calibri" panose="020F0502020204030204"/>
              </a:rPr>
              <a:t>courtesy </a:t>
            </a:r>
            <a:r>
              <a:rPr sz="2000" dirty="0">
                <a:latin typeface="Calibri" panose="020F0502020204030204"/>
                <a:cs typeface="Calibri" panose="020F0502020204030204"/>
              </a:rPr>
              <a:t>CAENELS</a:t>
            </a:r>
            <a:endParaRPr sz="2000" dirty="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248145" y="2421636"/>
            <a:ext cx="3384803" cy="3204971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pSp>
        <p:nvGrpSpPr>
          <p:cNvPr id="7" name="组合 6"/>
          <p:cNvGrpSpPr/>
          <p:nvPr/>
        </p:nvGrpSpPr>
        <p:grpSpPr>
          <a:xfrm>
            <a:off x="838200" y="6484620"/>
            <a:ext cx="10958337" cy="276999"/>
            <a:chOff x="838200" y="6484620"/>
            <a:chExt cx="10958337" cy="276999"/>
          </a:xfrm>
        </p:grpSpPr>
        <p:sp>
          <p:nvSpPr>
            <p:cNvPr id="8" name="Footer Placeholder 4"/>
            <p:cNvSpPr/>
            <p:nvPr/>
          </p:nvSpPr>
          <p:spPr>
            <a:xfrm>
              <a:off x="838200" y="6484620"/>
              <a:ext cx="6453505" cy="275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en-US" altLang="zh-CN" sz="1200" dirty="0">
                  <a:sym typeface="+mn-ea"/>
                </a:rPr>
                <a:t>The 2025 MTCA/ATCA for Large Scientific Facility Control Workshop, CQU Chongqing, 17.09.2025</a:t>
              </a:r>
              <a:endParaRPr lang="en-US" altLang="zh-CN" sz="1200" dirty="0">
                <a:sym typeface="+mn-ea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8359634" y="6484620"/>
              <a:ext cx="343690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buClrTx/>
                <a:buSzTx/>
                <a:buFontTx/>
              </a:pPr>
              <a:r>
                <a:rPr lang="en-US" altLang="zh-CN" sz="1200" dirty="0"/>
                <a:t>© 2025 Copyright </a:t>
              </a:r>
              <a:r>
                <a:rPr lang="en-US" altLang="zh-CN" sz="1200" dirty="0">
                  <a:sym typeface="+mn-ea"/>
                </a:rPr>
                <a:t>Struck Innovative Systeme GmbH </a:t>
              </a:r>
              <a:endParaRPr lang="en-US" altLang="zh-CN" sz="1200" dirty="0"/>
            </a:p>
          </p:txBody>
        </p: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97981" y="133351"/>
            <a:ext cx="11644037" cy="1302343"/>
          </a:xfrm>
          <a:prstGeom prst="rect">
            <a:avLst/>
          </a:prstGeom>
        </p:spPr>
        <p:txBody>
          <a:bodyPr vert="horz" wrap="square" lIns="0" tIns="70548" rIns="0" bIns="0" rtlCol="0">
            <a:spAutoFit/>
          </a:bodyPr>
          <a:lstStyle/>
          <a:p>
            <a:pPr marL="2588260" marR="5080" indent="-2004695">
              <a:spcBef>
                <a:spcPts val="95"/>
              </a:spcBef>
            </a:pPr>
            <a:r>
              <a:rPr sz="4000" spc="-5" dirty="0"/>
              <a:t>SIS8160/FMC </a:t>
            </a:r>
            <a:r>
              <a:rPr sz="4000" spc="-15" dirty="0"/>
              <a:t>Pico </a:t>
            </a:r>
            <a:r>
              <a:rPr sz="4000" spc="-5" dirty="0"/>
              <a:t>Noise </a:t>
            </a:r>
            <a:r>
              <a:rPr sz="4000" spc="-10" dirty="0"/>
              <a:t>Distribution  </a:t>
            </a:r>
            <a:r>
              <a:rPr sz="4000" spc="-15" dirty="0"/>
              <a:t>(reminder</a:t>
            </a:r>
            <a:r>
              <a:rPr sz="4000" spc="-5" dirty="0"/>
              <a:t> 20-bit)</a:t>
            </a:r>
            <a:endParaRPr sz="4000"/>
          </a:p>
        </p:txBody>
      </p:sp>
      <p:sp>
        <p:nvSpPr>
          <p:cNvPr id="3" name="object 3"/>
          <p:cNvSpPr/>
          <p:nvPr/>
        </p:nvSpPr>
        <p:spPr>
          <a:xfrm>
            <a:off x="1828801" y="1371601"/>
            <a:ext cx="6010655" cy="3072383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792983" y="2438401"/>
            <a:ext cx="6694931" cy="35326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pSp>
        <p:nvGrpSpPr>
          <p:cNvPr id="7" name="组合 6"/>
          <p:cNvGrpSpPr/>
          <p:nvPr/>
        </p:nvGrpSpPr>
        <p:grpSpPr>
          <a:xfrm>
            <a:off x="838200" y="6484620"/>
            <a:ext cx="10958337" cy="276999"/>
            <a:chOff x="838200" y="6484620"/>
            <a:chExt cx="10958337" cy="276999"/>
          </a:xfrm>
        </p:grpSpPr>
        <p:sp>
          <p:nvSpPr>
            <p:cNvPr id="8" name="Footer Placeholder 4"/>
            <p:cNvSpPr/>
            <p:nvPr/>
          </p:nvSpPr>
          <p:spPr>
            <a:xfrm>
              <a:off x="838200" y="6484620"/>
              <a:ext cx="6453505" cy="275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en-US" altLang="zh-CN" sz="1200" dirty="0">
                  <a:sym typeface="+mn-ea"/>
                </a:rPr>
                <a:t>The 2025 MTCA/ATCA for Large Scientific Facility Control Workshop, CQU Chongqing, 17.09.2025</a:t>
              </a:r>
              <a:endParaRPr lang="en-US" altLang="zh-CN" sz="1200" dirty="0">
                <a:sym typeface="+mn-ea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8359634" y="6484620"/>
              <a:ext cx="343690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buClrTx/>
                <a:buSzTx/>
                <a:buFontTx/>
              </a:pPr>
              <a:r>
                <a:rPr lang="en-US" altLang="zh-CN" sz="1200" dirty="0"/>
                <a:t>© 2025 Copyright </a:t>
              </a:r>
              <a:r>
                <a:rPr lang="en-US" altLang="zh-CN" sz="1200" dirty="0">
                  <a:sym typeface="+mn-ea"/>
                </a:rPr>
                <a:t>Struck Innovative Systeme GmbH </a:t>
              </a:r>
              <a:endParaRPr lang="en-US" altLang="zh-CN" sz="1200" dirty="0"/>
            </a:p>
          </p:txBody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33345" y="477965"/>
            <a:ext cx="692340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pc="-5" dirty="0"/>
              <a:t>SIS8864 64 channel </a:t>
            </a:r>
            <a:r>
              <a:rPr spc="-40" dirty="0"/>
              <a:t>LVTTL </a:t>
            </a:r>
            <a:r>
              <a:rPr spc="-10" dirty="0"/>
              <a:t>Digital </a:t>
            </a:r>
            <a:r>
              <a:rPr spc="-5" dirty="0"/>
              <a:t>I/O</a:t>
            </a:r>
            <a:r>
              <a:rPr spc="145" dirty="0"/>
              <a:t> </a:t>
            </a:r>
            <a:r>
              <a:rPr spc="-5" dirty="0"/>
              <a:t>AMC</a:t>
            </a:r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853565" y="1582483"/>
            <a:ext cx="4974590" cy="479810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9900" marR="118745" indent="-457200">
              <a:spcBef>
                <a:spcPts val="95"/>
              </a:spcBef>
              <a:buChar char="•"/>
              <a:tabLst>
                <a:tab pos="469265" algn="l"/>
                <a:tab pos="469900" algn="l"/>
              </a:tabLst>
            </a:pPr>
            <a:r>
              <a:rPr sz="2800" spc="-5" dirty="0">
                <a:solidFill>
                  <a:srgbClr val="1F487C"/>
                </a:solidFill>
                <a:latin typeface="Arial" panose="020B0604020202020204"/>
                <a:cs typeface="Arial" panose="020B0604020202020204"/>
              </a:rPr>
              <a:t>Machine </a:t>
            </a:r>
            <a:r>
              <a:rPr sz="2800" dirty="0">
                <a:solidFill>
                  <a:srgbClr val="1F487C"/>
                </a:solidFill>
                <a:latin typeface="Arial" panose="020B0604020202020204"/>
                <a:cs typeface="Arial" panose="020B0604020202020204"/>
              </a:rPr>
              <a:t>cycle dependent </a:t>
            </a:r>
            <a:r>
              <a:rPr sz="2800" spc="-5" dirty="0">
                <a:solidFill>
                  <a:srgbClr val="1F487C"/>
                </a:solidFill>
                <a:latin typeface="Arial" panose="020B0604020202020204"/>
                <a:cs typeface="Arial" panose="020B0604020202020204"/>
              </a:rPr>
              <a:t>&amp;  </a:t>
            </a:r>
            <a:r>
              <a:rPr sz="2800" dirty="0">
                <a:solidFill>
                  <a:srgbClr val="1F487C"/>
                </a:solidFill>
                <a:latin typeface="Arial" panose="020B0604020202020204"/>
                <a:cs typeface="Arial" panose="020B0604020202020204"/>
              </a:rPr>
              <a:t>generic ouput </a:t>
            </a:r>
            <a:r>
              <a:rPr sz="2800" spc="-5" dirty="0">
                <a:solidFill>
                  <a:srgbClr val="1F487C"/>
                </a:solidFill>
                <a:latin typeface="Arial" panose="020B0604020202020204"/>
                <a:cs typeface="Arial" panose="020B0604020202020204"/>
              </a:rPr>
              <a:t>pattern with  </a:t>
            </a:r>
            <a:r>
              <a:rPr sz="2800" dirty="0">
                <a:solidFill>
                  <a:srgbClr val="1F487C"/>
                </a:solidFill>
                <a:latin typeface="Arial" panose="020B0604020202020204"/>
                <a:cs typeface="Arial" panose="020B0604020202020204"/>
              </a:rPr>
              <a:t>digital</a:t>
            </a:r>
            <a:r>
              <a:rPr sz="2800" spc="-5" dirty="0">
                <a:solidFill>
                  <a:srgbClr val="1F487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800" dirty="0">
                <a:solidFill>
                  <a:srgbClr val="1F487C"/>
                </a:solidFill>
                <a:latin typeface="Arial" panose="020B0604020202020204"/>
                <a:cs typeface="Arial" panose="020B0604020202020204"/>
              </a:rPr>
              <a:t>input</a:t>
            </a:r>
            <a:endParaRPr sz="2800">
              <a:latin typeface="Arial" panose="020B0604020202020204"/>
              <a:cs typeface="Arial" panose="020B0604020202020204"/>
            </a:endParaRPr>
          </a:p>
          <a:p>
            <a:pPr>
              <a:spcBef>
                <a:spcPts val="25"/>
              </a:spcBef>
              <a:buClr>
                <a:srgbClr val="1F487C"/>
              </a:buClr>
              <a:buFont typeface="Arial" panose="020B0604020202020204"/>
              <a:buChar char="•"/>
            </a:pPr>
            <a:endParaRPr sz="2900">
              <a:latin typeface="Times New Roman" panose="02020603050405020304"/>
              <a:cs typeface="Times New Roman" panose="02020603050405020304"/>
            </a:endParaRPr>
          </a:p>
          <a:p>
            <a:pPr marL="469900" marR="327660" indent="-457200">
              <a:buChar char="•"/>
              <a:tabLst>
                <a:tab pos="469265" algn="l"/>
                <a:tab pos="469900" algn="l"/>
              </a:tabLst>
            </a:pPr>
            <a:r>
              <a:rPr sz="2800" dirty="0">
                <a:solidFill>
                  <a:srgbClr val="1F487C"/>
                </a:solidFill>
                <a:latin typeface="Arial" panose="020B0604020202020204"/>
                <a:cs typeface="Arial" panose="020B0604020202020204"/>
              </a:rPr>
              <a:t>Alternative </a:t>
            </a:r>
            <a:r>
              <a:rPr sz="2800" spc="-5" dirty="0">
                <a:solidFill>
                  <a:srgbClr val="1F487C"/>
                </a:solidFill>
                <a:latin typeface="Arial" panose="020B0604020202020204"/>
                <a:cs typeface="Arial" panose="020B0604020202020204"/>
              </a:rPr>
              <a:t>to </a:t>
            </a:r>
            <a:r>
              <a:rPr sz="2800" spc="-10" dirty="0">
                <a:solidFill>
                  <a:srgbClr val="1F487C"/>
                </a:solidFill>
                <a:latin typeface="Arial" panose="020B0604020202020204"/>
                <a:cs typeface="Arial" panose="020B0604020202020204"/>
              </a:rPr>
              <a:t>OHWR</a:t>
            </a:r>
            <a:r>
              <a:rPr sz="2800" spc="-50" dirty="0">
                <a:solidFill>
                  <a:srgbClr val="1F487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800" spc="-10" dirty="0">
                <a:solidFill>
                  <a:srgbClr val="1F487C"/>
                </a:solidFill>
                <a:latin typeface="Arial" panose="020B0604020202020204"/>
                <a:cs typeface="Arial" panose="020B0604020202020204"/>
              </a:rPr>
              <a:t>FMC  </a:t>
            </a:r>
            <a:r>
              <a:rPr sz="2800" dirty="0">
                <a:solidFill>
                  <a:srgbClr val="1F487C"/>
                </a:solidFill>
                <a:latin typeface="Arial" panose="020B0604020202020204"/>
                <a:cs typeface="Arial" panose="020B0604020202020204"/>
              </a:rPr>
              <a:t>carrier </a:t>
            </a:r>
            <a:r>
              <a:rPr sz="2800" spc="-5" dirty="0">
                <a:solidFill>
                  <a:srgbClr val="1F487C"/>
                </a:solidFill>
                <a:latin typeface="Arial" panose="020B0604020202020204"/>
                <a:cs typeface="Arial" panose="020B0604020202020204"/>
              </a:rPr>
              <a:t>and two I/O</a:t>
            </a:r>
            <a:r>
              <a:rPr sz="2800" spc="-30" dirty="0">
                <a:solidFill>
                  <a:srgbClr val="1F487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800" spc="-10" dirty="0">
                <a:solidFill>
                  <a:srgbClr val="1F487C"/>
                </a:solidFill>
                <a:latin typeface="Arial" panose="020B0604020202020204"/>
                <a:cs typeface="Arial" panose="020B0604020202020204"/>
              </a:rPr>
              <a:t>FMC‘s</a:t>
            </a:r>
            <a:endParaRPr sz="2800">
              <a:latin typeface="Arial" panose="020B0604020202020204"/>
              <a:cs typeface="Arial" panose="020B0604020202020204"/>
            </a:endParaRPr>
          </a:p>
          <a:p>
            <a:pPr>
              <a:spcBef>
                <a:spcPts val="25"/>
              </a:spcBef>
              <a:buClr>
                <a:srgbClr val="1F487C"/>
              </a:buClr>
              <a:buFont typeface="Arial" panose="020B0604020202020204"/>
              <a:buChar char="•"/>
            </a:pPr>
            <a:endParaRPr sz="2900">
              <a:latin typeface="Times New Roman" panose="02020603050405020304"/>
              <a:cs typeface="Times New Roman" panose="02020603050405020304"/>
            </a:endParaRPr>
          </a:p>
          <a:p>
            <a:pPr marL="469900" indent="-457200">
              <a:buChar char="•"/>
              <a:tabLst>
                <a:tab pos="469265" algn="l"/>
                <a:tab pos="469900" algn="l"/>
              </a:tabLst>
            </a:pPr>
            <a:r>
              <a:rPr sz="2800" spc="-5" dirty="0">
                <a:solidFill>
                  <a:srgbClr val="1F487C"/>
                </a:solidFill>
                <a:latin typeface="Arial" panose="020B0604020202020204"/>
                <a:cs typeface="Arial" panose="020B0604020202020204"/>
              </a:rPr>
              <a:t>Ready to </a:t>
            </a:r>
            <a:r>
              <a:rPr sz="2800" dirty="0">
                <a:solidFill>
                  <a:srgbClr val="1F487C"/>
                </a:solidFill>
                <a:latin typeface="Arial" panose="020B0604020202020204"/>
                <a:cs typeface="Arial" panose="020B0604020202020204"/>
              </a:rPr>
              <a:t>run</a:t>
            </a:r>
            <a:r>
              <a:rPr sz="2800" spc="10" dirty="0">
                <a:solidFill>
                  <a:srgbClr val="1F487C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800" spc="-5" dirty="0">
                <a:solidFill>
                  <a:srgbClr val="1F487C"/>
                </a:solidFill>
                <a:latin typeface="Arial" panose="020B0604020202020204"/>
                <a:cs typeface="Arial" panose="020B0604020202020204"/>
              </a:rPr>
              <a:t>firmware</a:t>
            </a:r>
            <a:endParaRPr sz="2800">
              <a:latin typeface="Arial" panose="020B0604020202020204"/>
              <a:cs typeface="Arial" panose="020B0604020202020204"/>
            </a:endParaRPr>
          </a:p>
          <a:p>
            <a:pPr>
              <a:spcBef>
                <a:spcPts val="25"/>
              </a:spcBef>
              <a:buClr>
                <a:srgbClr val="1F487C"/>
              </a:buClr>
              <a:buFont typeface="Arial" panose="020B0604020202020204"/>
              <a:buChar char="•"/>
            </a:pPr>
            <a:endParaRPr sz="2900">
              <a:latin typeface="Times New Roman" panose="02020603050405020304"/>
              <a:cs typeface="Times New Roman" panose="02020603050405020304"/>
            </a:endParaRPr>
          </a:p>
          <a:p>
            <a:pPr marL="469900" marR="5080" indent="-457200">
              <a:buChar char="•"/>
              <a:tabLst>
                <a:tab pos="469265" algn="l"/>
                <a:tab pos="469900" algn="l"/>
              </a:tabLst>
            </a:pPr>
            <a:r>
              <a:rPr sz="2800" spc="-5" dirty="0">
                <a:solidFill>
                  <a:srgbClr val="1F487C"/>
                </a:solidFill>
                <a:latin typeface="Arial" panose="020B0604020202020204"/>
                <a:cs typeface="Arial" panose="020B0604020202020204"/>
              </a:rPr>
              <a:t>Application </a:t>
            </a:r>
            <a:r>
              <a:rPr sz="2800" dirty="0">
                <a:solidFill>
                  <a:srgbClr val="1F487C"/>
                </a:solidFill>
                <a:latin typeface="Arial" panose="020B0604020202020204"/>
                <a:cs typeface="Arial" panose="020B0604020202020204"/>
              </a:rPr>
              <a:t>specific </a:t>
            </a:r>
            <a:r>
              <a:rPr sz="2800" spc="-5" dirty="0">
                <a:solidFill>
                  <a:srgbClr val="1F487C"/>
                </a:solidFill>
                <a:latin typeface="Arial" panose="020B0604020202020204"/>
                <a:cs typeface="Arial" panose="020B0604020202020204"/>
              </a:rPr>
              <a:t>firmware  </a:t>
            </a:r>
            <a:r>
              <a:rPr sz="2800" dirty="0">
                <a:solidFill>
                  <a:srgbClr val="1F487C"/>
                </a:solidFill>
                <a:latin typeface="Arial" panose="020B0604020202020204"/>
                <a:cs typeface="Arial" panose="020B0604020202020204"/>
              </a:rPr>
              <a:t>adaptations</a:t>
            </a:r>
            <a:endParaRPr sz="28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490324" y="1325087"/>
            <a:ext cx="2830614" cy="5189148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pSp>
        <p:nvGrpSpPr>
          <p:cNvPr id="7" name="组合 6"/>
          <p:cNvGrpSpPr/>
          <p:nvPr/>
        </p:nvGrpSpPr>
        <p:grpSpPr>
          <a:xfrm>
            <a:off x="838200" y="6484620"/>
            <a:ext cx="10958337" cy="276999"/>
            <a:chOff x="838200" y="6484620"/>
            <a:chExt cx="10958337" cy="276999"/>
          </a:xfrm>
        </p:grpSpPr>
        <p:sp>
          <p:nvSpPr>
            <p:cNvPr id="8" name="Footer Placeholder 4"/>
            <p:cNvSpPr/>
            <p:nvPr/>
          </p:nvSpPr>
          <p:spPr>
            <a:xfrm>
              <a:off x="838200" y="6484620"/>
              <a:ext cx="6453505" cy="275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en-US" altLang="zh-CN" sz="1200" dirty="0">
                  <a:sym typeface="+mn-ea"/>
                </a:rPr>
                <a:t>The 2025 MTCA/ATCA for Large Scientific Facility Control Workshop, CQU Chongqing, 17.09.2025</a:t>
              </a:r>
              <a:endParaRPr lang="en-US" altLang="zh-CN" sz="1200" dirty="0">
                <a:sym typeface="+mn-ea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8359634" y="6484620"/>
              <a:ext cx="343690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buClrTx/>
                <a:buSzTx/>
                <a:buFontTx/>
              </a:pPr>
              <a:r>
                <a:rPr lang="en-US" altLang="zh-CN" sz="1200" dirty="0"/>
                <a:t>© 2025 Copyright </a:t>
              </a:r>
              <a:r>
                <a:rPr lang="en-US" altLang="zh-CN" sz="1200" dirty="0">
                  <a:sym typeface="+mn-ea"/>
                </a:rPr>
                <a:t>Struck Innovative Systeme GmbH </a:t>
              </a:r>
              <a:endParaRPr lang="en-US" altLang="zh-CN" sz="1200" dirty="0"/>
            </a:p>
          </p:txBody>
        </p:sp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97981" y="133351"/>
            <a:ext cx="11644037" cy="607025"/>
          </a:xfrm>
          <a:prstGeom prst="rect">
            <a:avLst/>
          </a:prstGeom>
        </p:spPr>
        <p:txBody>
          <a:bodyPr vert="horz" wrap="square" lIns="0" tIns="113474" rIns="0" bIns="0" rtlCol="0">
            <a:spAutoFit/>
          </a:bodyPr>
          <a:lstStyle/>
          <a:p>
            <a:pPr marL="3511550" marR="5080" indent="-2595880">
              <a:spcBef>
                <a:spcPts val="100"/>
              </a:spcBef>
            </a:pPr>
            <a:r>
              <a:rPr spc="-5" dirty="0"/>
              <a:t>SIS8864 64 channel </a:t>
            </a:r>
            <a:r>
              <a:rPr spc="-40" dirty="0"/>
              <a:t>LVTTL </a:t>
            </a:r>
            <a:r>
              <a:rPr spc="-10" dirty="0"/>
              <a:t>Digital </a:t>
            </a:r>
            <a:r>
              <a:rPr spc="-5" dirty="0"/>
              <a:t>I/O AMC  </a:t>
            </a:r>
            <a:r>
              <a:rPr spc="-10" dirty="0"/>
              <a:t>Properties</a:t>
            </a:r>
            <a:endParaRPr spc="-10" dirty="0"/>
          </a:p>
        </p:txBody>
      </p:sp>
      <p:sp>
        <p:nvSpPr>
          <p:cNvPr id="3" name="object 3"/>
          <p:cNvSpPr txBox="1"/>
          <p:nvPr/>
        </p:nvSpPr>
        <p:spPr>
          <a:xfrm>
            <a:off x="2213927" y="1812989"/>
            <a:ext cx="7494270" cy="47161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spcBef>
                <a:spcPts val="105"/>
              </a:spcBef>
              <a:buFont typeface="Symbol" panose="05050102010706020507"/>
              <a:buChar char=""/>
              <a:tabLst>
                <a:tab pos="354965" algn="l"/>
                <a:tab pos="355600" algn="l"/>
              </a:tabLst>
            </a:pPr>
            <a:r>
              <a:rPr sz="2000" spc="-5" dirty="0">
                <a:latin typeface="Times New Roman" panose="02020603050405020304"/>
                <a:cs typeface="Times New Roman" panose="02020603050405020304"/>
              </a:rPr>
              <a:t>AMC with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Double </a:t>
            </a:r>
            <a:r>
              <a:rPr sz="2000" spc="-15" dirty="0">
                <a:latin typeface="Times New Roman" panose="02020603050405020304"/>
                <a:cs typeface="Times New Roman" panose="02020603050405020304"/>
              </a:rPr>
              <a:t>Width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Mid-Size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form</a:t>
            </a:r>
            <a:r>
              <a:rPr sz="2000" spc="-1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factor</a:t>
            </a:r>
            <a:endParaRPr sz="2000" dirty="0">
              <a:latin typeface="Times New Roman" panose="02020603050405020304"/>
              <a:cs typeface="Times New Roman" panose="02020603050405020304"/>
            </a:endParaRPr>
          </a:p>
          <a:p>
            <a:pPr marL="355600" indent="-342900">
              <a:buFont typeface="Symbol" panose="05050102010706020507"/>
              <a:buChar char=""/>
              <a:tabLst>
                <a:tab pos="354965" algn="l"/>
                <a:tab pos="355600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Xilinx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XC7A15T-2FGG484C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Artix-7</a:t>
            </a:r>
            <a:r>
              <a:rPr sz="2000" spc="-2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FPGA</a:t>
            </a:r>
            <a:endParaRPr sz="2000" dirty="0">
              <a:latin typeface="Times New Roman" panose="02020603050405020304"/>
              <a:cs typeface="Times New Roman" panose="02020603050405020304"/>
            </a:endParaRPr>
          </a:p>
          <a:p>
            <a:pPr marL="355600" indent="-342900">
              <a:buFont typeface="Symbol" panose="05050102010706020507"/>
              <a:buChar char=""/>
              <a:tabLst>
                <a:tab pos="354965" algn="l"/>
                <a:tab pos="355600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Single lane PCI Express Gen2</a:t>
            </a:r>
            <a:r>
              <a:rPr sz="2000" spc="-1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Interface</a:t>
            </a:r>
            <a:endParaRPr sz="2000" dirty="0">
              <a:latin typeface="Times New Roman" panose="02020603050405020304"/>
              <a:cs typeface="Times New Roman" panose="02020603050405020304"/>
            </a:endParaRPr>
          </a:p>
          <a:p>
            <a:pPr marL="355600" indent="-342900">
              <a:buFont typeface="Symbol" panose="05050102010706020507"/>
              <a:buChar char=""/>
              <a:tabLst>
                <a:tab pos="354965" algn="l"/>
                <a:tab pos="355600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1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AMC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Port</a:t>
            </a:r>
            <a:r>
              <a:rPr sz="2000" spc="-1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GbE</a:t>
            </a:r>
            <a:endParaRPr sz="2000" dirty="0">
              <a:latin typeface="Times New Roman" panose="02020603050405020304"/>
              <a:cs typeface="Times New Roman" panose="02020603050405020304"/>
            </a:endParaRPr>
          </a:p>
          <a:p>
            <a:pPr marL="355600" indent="-342900">
              <a:buFont typeface="Symbol" panose="05050102010706020507"/>
              <a:buChar char=""/>
              <a:tabLst>
                <a:tab pos="354965" algn="l"/>
                <a:tab pos="355600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2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AMC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Ports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Point-to-Point Serial</a:t>
            </a:r>
            <a:r>
              <a:rPr sz="2000" spc="-2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Link</a:t>
            </a:r>
            <a:endParaRPr sz="2000" dirty="0">
              <a:latin typeface="Times New Roman" panose="02020603050405020304"/>
              <a:cs typeface="Times New Roman" panose="02020603050405020304"/>
            </a:endParaRPr>
          </a:p>
          <a:p>
            <a:pPr marL="355600" indent="-342900">
              <a:buFont typeface="Symbol" panose="05050102010706020507"/>
              <a:buChar char=""/>
              <a:tabLst>
                <a:tab pos="354965" algn="l"/>
                <a:tab pos="355600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4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AMC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Ports 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MLVDS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(8 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MLVDS</a:t>
            </a:r>
            <a:r>
              <a:rPr sz="2000" spc="-1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lines)</a:t>
            </a:r>
            <a:endParaRPr sz="2000" dirty="0">
              <a:latin typeface="Times New Roman" panose="02020603050405020304"/>
              <a:cs typeface="Times New Roman" panose="02020603050405020304"/>
            </a:endParaRPr>
          </a:p>
          <a:p>
            <a:pPr marL="355600" indent="-342900">
              <a:buFont typeface="Symbol" panose="05050102010706020507"/>
              <a:buChar char=""/>
              <a:tabLst>
                <a:tab pos="354965" algn="l"/>
                <a:tab pos="355600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2 Front panel 32 data I/O: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Mini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D Ribbon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(MDR)</a:t>
            </a:r>
            <a:r>
              <a:rPr sz="2000" spc="-1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5" dirty="0">
                <a:latin typeface="Times New Roman" panose="02020603050405020304"/>
                <a:cs typeface="Times New Roman" panose="02020603050405020304"/>
              </a:rPr>
              <a:t>(TTL/LVTTL)</a:t>
            </a:r>
            <a:endParaRPr sz="2000" dirty="0">
              <a:latin typeface="Times New Roman" panose="02020603050405020304"/>
              <a:cs typeface="Times New Roman" panose="02020603050405020304"/>
            </a:endParaRPr>
          </a:p>
          <a:p>
            <a:pPr marL="355600" indent="-342900">
              <a:buFont typeface="Symbol" panose="05050102010706020507"/>
              <a:buChar char=""/>
              <a:tabLst>
                <a:tab pos="354965" algn="l"/>
                <a:tab pos="355600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I/O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direction programmable in 8-Bit</a:t>
            </a:r>
            <a:r>
              <a:rPr sz="2000" spc="-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5" dirty="0">
                <a:latin typeface="Times New Roman" panose="02020603050405020304"/>
                <a:cs typeface="Times New Roman" panose="02020603050405020304"/>
              </a:rPr>
              <a:t>Groups</a:t>
            </a:r>
            <a:endParaRPr sz="2000" dirty="0">
              <a:latin typeface="Times New Roman" panose="02020603050405020304"/>
              <a:cs typeface="Times New Roman" panose="02020603050405020304"/>
            </a:endParaRPr>
          </a:p>
          <a:p>
            <a:pPr marL="355600" indent="-342900">
              <a:buFont typeface="Symbol" panose="05050102010706020507"/>
              <a:buChar char=""/>
              <a:tabLst>
                <a:tab pos="354965" algn="l"/>
                <a:tab pos="355600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1 Front panel control Input: LEMO</a:t>
            </a:r>
            <a:r>
              <a:rPr sz="2000" spc="-1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5" dirty="0">
                <a:latin typeface="Times New Roman" panose="02020603050405020304"/>
                <a:cs typeface="Times New Roman" panose="02020603050405020304"/>
              </a:rPr>
              <a:t>(TTL/LVTTL)</a:t>
            </a:r>
            <a:endParaRPr sz="2000" dirty="0">
              <a:latin typeface="Times New Roman" panose="02020603050405020304"/>
              <a:cs typeface="Times New Roman" panose="02020603050405020304"/>
            </a:endParaRPr>
          </a:p>
          <a:p>
            <a:pPr marL="355600" indent="-342900">
              <a:buFont typeface="Symbol" panose="05050102010706020507"/>
              <a:buChar char=""/>
              <a:tabLst>
                <a:tab pos="354965" algn="l"/>
                <a:tab pos="355600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1 Front panel control Output: LEMO</a:t>
            </a:r>
            <a:r>
              <a:rPr sz="2000" spc="-1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(LVTTL)</a:t>
            </a:r>
            <a:endParaRPr sz="2000" dirty="0">
              <a:latin typeface="Times New Roman" panose="02020603050405020304"/>
              <a:cs typeface="Times New Roman" panose="02020603050405020304"/>
            </a:endParaRPr>
          </a:p>
          <a:p>
            <a:pPr marL="355600" indent="-342900">
              <a:buFont typeface="Symbol" panose="05050102010706020507"/>
              <a:buChar char=""/>
              <a:tabLst>
                <a:tab pos="354965" algn="l"/>
                <a:tab pos="355600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In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field firmware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upgrade</a:t>
            </a:r>
            <a:r>
              <a:rPr sz="2000" spc="-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capability</a:t>
            </a:r>
            <a:endParaRPr sz="2000" dirty="0">
              <a:latin typeface="Times New Roman" panose="02020603050405020304"/>
              <a:cs typeface="Times New Roman" panose="02020603050405020304"/>
            </a:endParaRPr>
          </a:p>
          <a:p>
            <a:pPr marL="355600" indent="-342900">
              <a:buFont typeface="Symbol" panose="05050102010706020507"/>
              <a:buChar char=""/>
              <a:tabLst>
                <a:tab pos="354965" algn="l"/>
                <a:tab pos="355600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Module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Management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Controller </a:t>
            </a:r>
            <a:r>
              <a:rPr sz="2000" spc="-15" dirty="0">
                <a:latin typeface="Times New Roman" panose="02020603050405020304"/>
                <a:cs typeface="Times New Roman" panose="02020603050405020304"/>
              </a:rPr>
              <a:t>ATxmega128A1U,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IPMB-L</a:t>
            </a:r>
            <a:r>
              <a:rPr sz="2000" spc="-30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interface</a:t>
            </a:r>
            <a:endParaRPr sz="2000" dirty="0">
              <a:latin typeface="Times New Roman" panose="02020603050405020304"/>
              <a:cs typeface="Times New Roman" panose="02020603050405020304"/>
            </a:endParaRPr>
          </a:p>
          <a:p>
            <a:pPr marL="355600" indent="-342900">
              <a:buFont typeface="Symbol" panose="05050102010706020507"/>
              <a:buChar char=""/>
              <a:tabLst>
                <a:tab pos="354965" algn="l"/>
                <a:tab pos="355600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DESY 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MMC1.0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(under </a:t>
            </a:r>
            <a:r>
              <a:rPr sz="2000" spc="-90" dirty="0">
                <a:latin typeface="Times New Roman" panose="02020603050405020304"/>
                <a:cs typeface="Times New Roman" panose="02020603050405020304"/>
              </a:rPr>
              <a:t>LV</a:t>
            </a:r>
            <a:r>
              <a:rPr sz="2000" spc="-1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5" dirty="0">
                <a:latin typeface="Times New Roman" panose="02020603050405020304"/>
                <a:cs typeface="Times New Roman" panose="02020603050405020304"/>
              </a:rPr>
              <a:t>91)</a:t>
            </a:r>
            <a:endParaRPr sz="2000" dirty="0">
              <a:latin typeface="Times New Roman" panose="02020603050405020304"/>
              <a:cs typeface="Times New Roman" panose="02020603050405020304"/>
            </a:endParaRPr>
          </a:p>
          <a:p>
            <a:pPr>
              <a:spcBef>
                <a:spcPts val="5"/>
              </a:spcBef>
            </a:pPr>
            <a:endParaRPr sz="2050" dirty="0">
              <a:latin typeface="Times New Roman" panose="02020603050405020304"/>
              <a:cs typeface="Times New Roman" panose="02020603050405020304"/>
            </a:endParaRPr>
          </a:p>
          <a:p>
            <a:pPr marL="12700">
              <a:spcBef>
                <a:spcPts val="5"/>
              </a:spcBef>
            </a:pPr>
            <a:r>
              <a:rPr lang="en-US" altLang="zh-CN" sz="2800" spc="-5" dirty="0">
                <a:latin typeface="Times New Roman" panose="02020603050405020304"/>
                <a:cs typeface="Times New Roman" panose="02020603050405020304"/>
              </a:rPr>
              <a:t>I</a:t>
            </a:r>
            <a:r>
              <a:rPr sz="2800" spc="-5" dirty="0">
                <a:latin typeface="Times New Roman" panose="02020603050405020304"/>
                <a:cs typeface="Times New Roman" panose="02020603050405020304"/>
              </a:rPr>
              <a:t>n</a:t>
            </a:r>
            <a:r>
              <a:rPr sz="28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dirty="0">
                <a:latin typeface="Times New Roman" panose="02020603050405020304"/>
                <a:cs typeface="Times New Roman" panose="02020603050405020304"/>
              </a:rPr>
              <a:t>production</a:t>
            </a:r>
            <a:endParaRPr sz="2800" dirty="0">
              <a:latin typeface="Times New Roman" panose="02020603050405020304"/>
              <a:cs typeface="Times New Roman" panose="02020603050405020304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838200" y="6484620"/>
            <a:ext cx="10958337" cy="276999"/>
            <a:chOff x="838200" y="6484620"/>
            <a:chExt cx="10958337" cy="276999"/>
          </a:xfrm>
        </p:grpSpPr>
        <p:sp>
          <p:nvSpPr>
            <p:cNvPr id="7" name="Footer Placeholder 4"/>
            <p:cNvSpPr/>
            <p:nvPr/>
          </p:nvSpPr>
          <p:spPr>
            <a:xfrm>
              <a:off x="838200" y="6484620"/>
              <a:ext cx="6453505" cy="275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en-US" altLang="zh-CN" sz="1200" dirty="0">
                  <a:sym typeface="+mn-ea"/>
                </a:rPr>
                <a:t>The 2025 MTCA/ATCA for Large Scientific Facility Control Workshop, CQU Chongqing, 17.09.2025</a:t>
              </a:r>
              <a:endParaRPr lang="en-US" altLang="zh-CN" sz="1200" dirty="0">
                <a:sym typeface="+mn-ea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8359634" y="6484620"/>
              <a:ext cx="343690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buClrTx/>
                <a:buSzTx/>
                <a:buFontTx/>
              </a:pPr>
              <a:r>
                <a:rPr lang="en-US" altLang="zh-CN" sz="1200" dirty="0"/>
                <a:t>© 2025 Copyright </a:t>
              </a:r>
              <a:r>
                <a:rPr lang="en-US" altLang="zh-CN" sz="1200" dirty="0">
                  <a:sym typeface="+mn-ea"/>
                </a:rPr>
                <a:t>Struck Innovative Systeme GmbH </a:t>
              </a:r>
              <a:endParaRPr lang="en-US" altLang="zh-CN" sz="1200" dirty="0"/>
            </a:p>
          </p:txBody>
        </p:sp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41549" y="301752"/>
            <a:ext cx="670687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5" dirty="0"/>
              <a:t>Typical </a:t>
            </a:r>
            <a:r>
              <a:rPr spc="-50" dirty="0"/>
              <a:t>FAIR </a:t>
            </a:r>
            <a:r>
              <a:rPr spc="-5" dirty="0"/>
              <a:t>SIS8864 </a:t>
            </a:r>
            <a:r>
              <a:rPr spc="-10" dirty="0"/>
              <a:t>Digital </a:t>
            </a:r>
            <a:r>
              <a:rPr spc="-5" dirty="0"/>
              <a:t>I/O Use</a:t>
            </a:r>
            <a:r>
              <a:rPr spc="150" dirty="0"/>
              <a:t> </a:t>
            </a:r>
            <a:r>
              <a:rPr spc="-5" dirty="0"/>
              <a:t>Case</a:t>
            </a:r>
            <a:endParaRPr spc="-5" dirty="0"/>
          </a:p>
        </p:txBody>
      </p:sp>
      <p:graphicFrame>
        <p:nvGraphicFramePr>
          <p:cNvPr id="4" name="对象 3"/>
          <p:cNvGraphicFramePr/>
          <p:nvPr>
            <p:custDataLst>
              <p:tags r:id="rId1"/>
            </p:custDataLst>
          </p:nvPr>
        </p:nvGraphicFramePr>
        <p:xfrm>
          <a:off x="4091306" y="1279525"/>
          <a:ext cx="4008755" cy="429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" r:id="rId2" imgW="4005580" imgH="4295775" progId="Paint.Picture">
                  <p:embed/>
                </p:oleObj>
              </mc:Choice>
              <mc:Fallback>
                <p:oleObj name="" r:id="rId2" imgW="4005580" imgH="4295775" progId="Paint.Picture">
                  <p:embed/>
                  <p:pic>
                    <p:nvPicPr>
                      <p:cNvPr id="0" name="图片 5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091306" y="1279525"/>
                        <a:ext cx="4008755" cy="4298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组合 5"/>
          <p:cNvGrpSpPr/>
          <p:nvPr/>
        </p:nvGrpSpPr>
        <p:grpSpPr>
          <a:xfrm>
            <a:off x="838200" y="6484620"/>
            <a:ext cx="10958337" cy="276999"/>
            <a:chOff x="838200" y="6484620"/>
            <a:chExt cx="10958337" cy="276999"/>
          </a:xfrm>
        </p:grpSpPr>
        <p:sp>
          <p:nvSpPr>
            <p:cNvPr id="7" name="Footer Placeholder 4"/>
            <p:cNvSpPr/>
            <p:nvPr/>
          </p:nvSpPr>
          <p:spPr>
            <a:xfrm>
              <a:off x="838200" y="6484620"/>
              <a:ext cx="6453505" cy="275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en-US" altLang="zh-CN" sz="1200" dirty="0">
                  <a:sym typeface="+mn-ea"/>
                </a:rPr>
                <a:t>The 2025 MTCA/ATCA for Large Scientific Facility Control Workshop, CQU Chongqing, 17.09.2025</a:t>
              </a:r>
              <a:endParaRPr lang="en-US" altLang="zh-CN" sz="1200" dirty="0">
                <a:sym typeface="+mn-ea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8359634" y="6484620"/>
              <a:ext cx="343690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buClrTx/>
                <a:buSzTx/>
                <a:buFontTx/>
              </a:pPr>
              <a:r>
                <a:rPr lang="en-US" altLang="zh-CN" sz="1200" dirty="0"/>
                <a:t>© 2025 Copyright </a:t>
              </a:r>
              <a:r>
                <a:rPr lang="en-US" altLang="zh-CN" sz="1200" dirty="0">
                  <a:sym typeface="+mn-ea"/>
                </a:rPr>
                <a:t>Struck Innovative Systeme GmbH </a:t>
              </a:r>
              <a:endParaRPr lang="en-US" altLang="zh-CN" sz="1200" dirty="0"/>
            </a:p>
          </p:txBody>
        </p:sp>
      </p:grp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97981" y="133351"/>
            <a:ext cx="11644037" cy="9925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3840"/>
              </a:lnSpc>
              <a:spcBef>
                <a:spcPts val="100"/>
              </a:spcBef>
            </a:pPr>
            <a:r>
              <a:rPr spc="-5" dirty="0"/>
              <a:t>SIS8864 </a:t>
            </a:r>
            <a:r>
              <a:rPr spc="-10" dirty="0"/>
              <a:t>Digital </a:t>
            </a:r>
            <a:r>
              <a:rPr spc="-5" dirty="0"/>
              <a:t>I/O </a:t>
            </a:r>
            <a:r>
              <a:rPr spc="-15" dirty="0"/>
              <a:t>Firmware</a:t>
            </a:r>
            <a:r>
              <a:rPr spc="70" dirty="0"/>
              <a:t> </a:t>
            </a:r>
            <a:r>
              <a:rPr spc="-15" dirty="0"/>
              <a:t>Detail</a:t>
            </a:r>
            <a:endParaRPr spc="-15" dirty="0"/>
          </a:p>
          <a:p>
            <a:pPr algn="ctr">
              <a:lnSpc>
                <a:spcPct val="100000"/>
              </a:lnSpc>
            </a:pPr>
            <a:r>
              <a:rPr spc="-30" dirty="0"/>
              <a:t>Event </a:t>
            </a:r>
            <a:r>
              <a:rPr spc="-25" dirty="0"/>
              <a:t>Receiver/MLVDS </a:t>
            </a:r>
            <a:r>
              <a:rPr dirty="0"/>
              <a:t>→ </a:t>
            </a:r>
            <a:r>
              <a:rPr spc="-30" dirty="0"/>
              <a:t>Pattern</a:t>
            </a:r>
            <a:r>
              <a:rPr spc="-5" dirty="0"/>
              <a:t> </a:t>
            </a:r>
            <a:r>
              <a:rPr dirty="0"/>
              <a:t>Memory</a:t>
            </a:r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1733872" y="1659201"/>
            <a:ext cx="8636438" cy="4521731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pSp>
        <p:nvGrpSpPr>
          <p:cNvPr id="6" name="组合 5"/>
          <p:cNvGrpSpPr/>
          <p:nvPr/>
        </p:nvGrpSpPr>
        <p:grpSpPr>
          <a:xfrm>
            <a:off x="838200" y="6484620"/>
            <a:ext cx="10958337" cy="276999"/>
            <a:chOff x="838200" y="6484620"/>
            <a:chExt cx="10958337" cy="276999"/>
          </a:xfrm>
        </p:grpSpPr>
        <p:sp>
          <p:nvSpPr>
            <p:cNvPr id="7" name="Footer Placeholder 4"/>
            <p:cNvSpPr/>
            <p:nvPr/>
          </p:nvSpPr>
          <p:spPr>
            <a:xfrm>
              <a:off x="838200" y="6484620"/>
              <a:ext cx="6453505" cy="275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en-US" altLang="zh-CN" sz="1200" dirty="0">
                  <a:sym typeface="+mn-ea"/>
                </a:rPr>
                <a:t>The 2025 MTCA/ATCA for Large Scientific Facility Control Workshop, CQU Chongqing, 17.09.2025</a:t>
              </a:r>
              <a:endParaRPr lang="en-US" altLang="zh-CN" sz="1200" dirty="0">
                <a:sym typeface="+mn-ea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8359634" y="6484620"/>
              <a:ext cx="343690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buClrTx/>
                <a:buSzTx/>
                <a:buFontTx/>
              </a:pPr>
              <a:r>
                <a:rPr lang="en-US" altLang="zh-CN" sz="1200" dirty="0"/>
                <a:t>© 2025 Copyright </a:t>
              </a:r>
              <a:r>
                <a:rPr lang="en-US" altLang="zh-CN" sz="1200" dirty="0">
                  <a:sym typeface="+mn-ea"/>
                </a:rPr>
                <a:t>Struck Innovative Systeme GmbH </a:t>
              </a:r>
              <a:endParaRPr lang="en-US" altLang="zh-CN" sz="1200" dirty="0"/>
            </a:p>
          </p:txBody>
        </p:sp>
      </p:grp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78040" y="1484065"/>
            <a:ext cx="3400924" cy="4218632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779935" y="302832"/>
            <a:ext cx="663257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4400" spc="-5" dirty="0"/>
              <a:t>SIS8800 </a:t>
            </a:r>
            <a:r>
              <a:rPr sz="4400" dirty="0"/>
              <a:t>Multi Purpose</a:t>
            </a:r>
            <a:r>
              <a:rPr sz="4400" spc="-75" dirty="0"/>
              <a:t> </a:t>
            </a:r>
            <a:r>
              <a:rPr sz="4400" spc="-5" dirty="0"/>
              <a:t>Scaler</a:t>
            </a:r>
            <a:endParaRPr sz="4400"/>
          </a:p>
        </p:txBody>
      </p:sp>
      <p:sp>
        <p:nvSpPr>
          <p:cNvPr id="4" name="object 4"/>
          <p:cNvSpPr txBox="1"/>
          <p:nvPr/>
        </p:nvSpPr>
        <p:spPr>
          <a:xfrm>
            <a:off x="2048827" y="1154176"/>
            <a:ext cx="6583680" cy="481413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495">
              <a:spcBef>
                <a:spcPts val="100"/>
              </a:spcBef>
            </a:pPr>
            <a:r>
              <a:rPr sz="2400" spc="-5" dirty="0">
                <a:latin typeface="Calibri" panose="020F0502020204030204"/>
                <a:cs typeface="Calibri" panose="020F0502020204030204"/>
              </a:rPr>
              <a:t>Functionality</a:t>
            </a:r>
            <a:endParaRPr sz="2400" dirty="0">
              <a:latin typeface="Calibri" panose="020F0502020204030204"/>
              <a:cs typeface="Calibri" panose="020F0502020204030204"/>
            </a:endParaRPr>
          </a:p>
          <a:p>
            <a:pPr marL="366395" indent="-343535">
              <a:buFont typeface="Arial" panose="020B0604020202020204"/>
              <a:buChar char="•"/>
              <a:tabLst>
                <a:tab pos="366395" algn="l"/>
                <a:tab pos="367030" algn="l"/>
              </a:tabLst>
            </a:pPr>
            <a:r>
              <a:rPr sz="2400" spc="-10" dirty="0">
                <a:latin typeface="Calibri" panose="020F0502020204030204"/>
                <a:cs typeface="Calibri" panose="020F0502020204030204"/>
              </a:rPr>
              <a:t>MTCA.4</a:t>
            </a:r>
            <a:r>
              <a:rPr sz="2400" spc="-1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AMC</a:t>
            </a:r>
            <a:endParaRPr sz="2400" dirty="0">
              <a:latin typeface="Calibri" panose="020F0502020204030204"/>
              <a:cs typeface="Calibri" panose="020F0502020204030204"/>
            </a:endParaRPr>
          </a:p>
          <a:p>
            <a:pPr marL="366395" indent="-343535">
              <a:buFont typeface="Arial" panose="020B0604020202020204"/>
              <a:buChar char="•"/>
              <a:tabLst>
                <a:tab pos="366395" algn="l"/>
                <a:tab pos="367030" algn="l"/>
              </a:tabLst>
            </a:pPr>
            <a:r>
              <a:rPr sz="2400" dirty="0">
                <a:latin typeface="Calibri" panose="020F0502020204030204"/>
                <a:cs typeface="Calibri" panose="020F0502020204030204"/>
              </a:rPr>
              <a:t>4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Lane PCI </a:t>
            </a:r>
            <a:r>
              <a:rPr sz="2400" spc="-10" dirty="0">
                <a:latin typeface="Calibri" panose="020F0502020204030204"/>
                <a:cs typeface="Calibri" panose="020F0502020204030204"/>
              </a:rPr>
              <a:t>Express</a:t>
            </a:r>
            <a:r>
              <a:rPr sz="2400" spc="-3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connectivity</a:t>
            </a:r>
            <a:endParaRPr sz="2400" dirty="0">
              <a:latin typeface="Calibri" panose="020F0502020204030204"/>
              <a:cs typeface="Calibri" panose="020F0502020204030204"/>
            </a:endParaRPr>
          </a:p>
          <a:p>
            <a:pPr marL="366395" indent="-343535">
              <a:buFont typeface="Arial" panose="020B0604020202020204"/>
              <a:buChar char="•"/>
              <a:tabLst>
                <a:tab pos="366395" algn="l"/>
                <a:tab pos="367030" algn="l"/>
              </a:tabLst>
            </a:pPr>
            <a:r>
              <a:rPr sz="2400" spc="-10" dirty="0">
                <a:latin typeface="Calibri" panose="020F0502020204030204"/>
                <a:cs typeface="Calibri" panose="020F0502020204030204"/>
              </a:rPr>
              <a:t>XC6VLX130T-2FFG1156C</a:t>
            </a:r>
            <a:r>
              <a:rPr sz="24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Xilinx</a:t>
            </a:r>
            <a:endParaRPr sz="2400" dirty="0">
              <a:latin typeface="Calibri" panose="020F0502020204030204"/>
              <a:cs typeface="Calibri" panose="020F0502020204030204"/>
            </a:endParaRPr>
          </a:p>
          <a:p>
            <a:pPr marL="366395" indent="-343535">
              <a:buFont typeface="Arial" panose="020B0604020202020204"/>
              <a:buChar char="•"/>
              <a:tabLst>
                <a:tab pos="366395" algn="l"/>
                <a:tab pos="367030" algn="l"/>
              </a:tabLst>
            </a:pPr>
            <a:r>
              <a:rPr sz="2400" spc="-5" dirty="0">
                <a:latin typeface="Calibri" panose="020F0502020204030204"/>
                <a:cs typeface="Calibri" panose="020F0502020204030204"/>
              </a:rPr>
              <a:t>Dual</a:t>
            </a:r>
            <a:r>
              <a:rPr sz="2400" spc="-10" dirty="0">
                <a:latin typeface="Calibri" panose="020F0502020204030204"/>
                <a:cs typeface="Calibri" panose="020F0502020204030204"/>
              </a:rPr>
              <a:t> boot</a:t>
            </a:r>
            <a:endParaRPr sz="2400" dirty="0">
              <a:latin typeface="Calibri" panose="020F0502020204030204"/>
              <a:cs typeface="Calibri" panose="020F0502020204030204"/>
            </a:endParaRPr>
          </a:p>
          <a:p>
            <a:pPr marL="366395" indent="-343535">
              <a:buFont typeface="Arial" panose="020B0604020202020204"/>
              <a:buChar char="•"/>
              <a:tabLst>
                <a:tab pos="366395" algn="l"/>
                <a:tab pos="367030" algn="l"/>
              </a:tabLst>
            </a:pPr>
            <a:r>
              <a:rPr sz="2400" spc="-10" dirty="0">
                <a:latin typeface="Calibri" panose="020F0502020204030204"/>
                <a:cs typeface="Calibri" panose="020F0502020204030204"/>
              </a:rPr>
              <a:t>Redundant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PCIe</a:t>
            </a:r>
            <a:r>
              <a:rPr sz="2400" spc="-2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10" dirty="0">
                <a:latin typeface="Calibri" panose="020F0502020204030204"/>
                <a:cs typeface="Calibri" panose="020F0502020204030204"/>
              </a:rPr>
              <a:t>implementation</a:t>
            </a:r>
            <a:endParaRPr sz="2400" dirty="0">
              <a:latin typeface="Calibri" panose="020F0502020204030204"/>
              <a:cs typeface="Calibri" panose="020F0502020204030204"/>
            </a:endParaRPr>
          </a:p>
          <a:p>
            <a:pPr marL="366395" indent="-343535">
              <a:buFont typeface="Arial" panose="020B0604020202020204"/>
              <a:buChar char="•"/>
              <a:tabLst>
                <a:tab pos="366395" algn="l"/>
                <a:tab pos="367030" algn="l"/>
              </a:tabLst>
            </a:pPr>
            <a:r>
              <a:rPr sz="2400" dirty="0">
                <a:latin typeface="Calibri" panose="020F0502020204030204"/>
                <a:cs typeface="Calibri" panose="020F0502020204030204"/>
              </a:rPr>
              <a:t>2 </a:t>
            </a:r>
            <a:r>
              <a:rPr sz="2400" spc="-10" dirty="0">
                <a:latin typeface="Calibri" panose="020F0502020204030204"/>
                <a:cs typeface="Calibri" panose="020F0502020204030204"/>
              </a:rPr>
              <a:t>GByte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DDR3</a:t>
            </a:r>
            <a:r>
              <a:rPr sz="2400" spc="-12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memory</a:t>
            </a:r>
            <a:endParaRPr sz="2400" dirty="0">
              <a:latin typeface="Calibri" panose="020F0502020204030204"/>
              <a:cs typeface="Calibri" panose="020F0502020204030204"/>
            </a:endParaRPr>
          </a:p>
          <a:p>
            <a:pPr marL="296545" marR="2019935" indent="-273050">
              <a:buFont typeface="Arial" panose="020B0604020202020204"/>
              <a:buChar char="•"/>
              <a:tabLst>
                <a:tab pos="366395" algn="l"/>
                <a:tab pos="367030" algn="l"/>
              </a:tabLst>
            </a:pPr>
            <a:r>
              <a:rPr dirty="0"/>
              <a:t>	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16 </a:t>
            </a:r>
            <a:r>
              <a:rPr sz="2400" spc="-15" dirty="0">
                <a:latin typeface="Calibri" panose="020F0502020204030204"/>
                <a:cs typeface="Calibri" panose="020F0502020204030204"/>
              </a:rPr>
              <a:t>front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inputs NIM or </a:t>
            </a:r>
            <a:r>
              <a:rPr sz="2400" spc="-10" dirty="0">
                <a:latin typeface="Calibri" panose="020F0502020204030204"/>
                <a:cs typeface="Calibri" panose="020F0502020204030204"/>
              </a:rPr>
              <a:t>TTL/LEMO,  </a:t>
            </a:r>
            <a:r>
              <a:rPr sz="2400" dirty="0">
                <a:latin typeface="Calibri" panose="020F0502020204030204"/>
                <a:cs typeface="Calibri" panose="020F0502020204030204"/>
              </a:rPr>
              <a:t>TTL,ECL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or </a:t>
            </a:r>
            <a:r>
              <a:rPr sz="2400" spc="-25" dirty="0">
                <a:latin typeface="Calibri" panose="020F0502020204030204"/>
                <a:cs typeface="Calibri" panose="020F0502020204030204"/>
              </a:rPr>
              <a:t>LVDS/flat</a:t>
            </a:r>
            <a:r>
              <a:rPr sz="2400" spc="-1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cable</a:t>
            </a:r>
            <a:endParaRPr sz="2400" dirty="0">
              <a:latin typeface="Calibri" panose="020F0502020204030204"/>
              <a:cs typeface="Calibri" panose="020F0502020204030204"/>
            </a:endParaRPr>
          </a:p>
          <a:p>
            <a:pPr marL="366395" indent="-343535">
              <a:buFont typeface="Arial" panose="020B0604020202020204"/>
              <a:buChar char="•"/>
              <a:tabLst>
                <a:tab pos="366395" algn="l"/>
                <a:tab pos="367030" algn="l"/>
              </a:tabLst>
            </a:pPr>
            <a:r>
              <a:rPr sz="2400" spc="-5" dirty="0">
                <a:latin typeface="Calibri" panose="020F0502020204030204"/>
                <a:cs typeface="Calibri" panose="020F0502020204030204"/>
              </a:rPr>
              <a:t>200 </a:t>
            </a:r>
            <a:r>
              <a:rPr sz="2400" dirty="0">
                <a:latin typeface="Calibri" panose="020F0502020204030204"/>
                <a:cs typeface="Calibri" panose="020F0502020204030204"/>
              </a:rPr>
              <a:t>MHz </a:t>
            </a:r>
            <a:r>
              <a:rPr sz="2400" spc="-15" dirty="0">
                <a:latin typeface="Calibri" panose="020F0502020204030204"/>
                <a:cs typeface="Calibri" panose="020F0502020204030204"/>
              </a:rPr>
              <a:t>count </a:t>
            </a:r>
            <a:r>
              <a:rPr sz="2400" spc="-25" dirty="0">
                <a:latin typeface="Calibri" panose="020F0502020204030204"/>
                <a:cs typeface="Calibri" panose="020F0502020204030204"/>
              </a:rPr>
              <a:t>rate</a:t>
            </a:r>
            <a:r>
              <a:rPr sz="2400" spc="-2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(NIM/ECL)</a:t>
            </a:r>
            <a:endParaRPr sz="2400" dirty="0">
              <a:latin typeface="Calibri" panose="020F0502020204030204"/>
              <a:cs typeface="Calibri" panose="020F0502020204030204"/>
            </a:endParaRPr>
          </a:p>
          <a:p>
            <a:pPr marL="366395" indent="-343535">
              <a:buFont typeface="Arial" panose="020B0604020202020204"/>
              <a:buChar char="•"/>
              <a:tabLst>
                <a:tab pos="366395" algn="l"/>
                <a:tab pos="367030" algn="l"/>
              </a:tabLst>
            </a:pPr>
            <a:r>
              <a:rPr sz="2400" dirty="0">
                <a:latin typeface="Calibri" panose="020F0502020204030204"/>
                <a:cs typeface="Calibri" panose="020F0502020204030204"/>
              </a:rPr>
              <a:t>4 </a:t>
            </a:r>
            <a:r>
              <a:rPr sz="2400" spc="-15" dirty="0">
                <a:latin typeface="Calibri" panose="020F0502020204030204"/>
                <a:cs typeface="Calibri" panose="020F0502020204030204"/>
              </a:rPr>
              <a:t>control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in-/4 </a:t>
            </a:r>
            <a:r>
              <a:rPr sz="2400" spc="-15" dirty="0">
                <a:latin typeface="Calibri" panose="020F0502020204030204"/>
                <a:cs typeface="Calibri" panose="020F0502020204030204"/>
              </a:rPr>
              <a:t>control front </a:t>
            </a:r>
            <a:r>
              <a:rPr sz="2400" spc="-10" dirty="0">
                <a:latin typeface="Calibri" panose="020F0502020204030204"/>
                <a:cs typeface="Calibri" panose="020F0502020204030204"/>
              </a:rPr>
              <a:t>outputs</a:t>
            </a:r>
            <a:endParaRPr sz="2400" dirty="0">
              <a:latin typeface="Calibri" panose="020F0502020204030204"/>
              <a:cs typeface="Calibri" panose="020F0502020204030204"/>
            </a:endParaRPr>
          </a:p>
          <a:p>
            <a:pPr marL="366395" indent="-343535">
              <a:buFont typeface="Arial" panose="020B0604020202020204"/>
              <a:buChar char="•"/>
              <a:tabLst>
                <a:tab pos="366395" algn="l"/>
                <a:tab pos="367030" algn="l"/>
              </a:tabLst>
            </a:pPr>
            <a:r>
              <a:rPr sz="2400" spc="-15" dirty="0">
                <a:latin typeface="Calibri" panose="020F0502020204030204"/>
                <a:cs typeface="Calibri" panose="020F0502020204030204"/>
              </a:rPr>
              <a:t>Zone </a:t>
            </a:r>
            <a:r>
              <a:rPr sz="2400" dirty="0">
                <a:latin typeface="Calibri" panose="020F0502020204030204"/>
                <a:cs typeface="Calibri" panose="020F0502020204030204"/>
              </a:rPr>
              <a:t>3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Class D1.1</a:t>
            </a:r>
            <a:r>
              <a:rPr sz="2400" spc="-2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10" dirty="0">
                <a:latin typeface="Calibri" panose="020F0502020204030204"/>
                <a:cs typeface="Calibri" panose="020F0502020204030204"/>
              </a:rPr>
              <a:t>compatible</a:t>
            </a:r>
            <a:endParaRPr sz="2400" dirty="0">
              <a:latin typeface="Calibri" panose="020F0502020204030204"/>
              <a:cs typeface="Calibri" panose="020F0502020204030204"/>
            </a:endParaRPr>
          </a:p>
          <a:p>
            <a:pPr marL="366395" indent="-343535">
              <a:buFont typeface="Arial" panose="020B0604020202020204"/>
              <a:buChar char="•"/>
              <a:tabLst>
                <a:tab pos="366395" algn="l"/>
                <a:tab pos="367030" algn="l"/>
              </a:tabLst>
            </a:pPr>
            <a:r>
              <a:rPr sz="2400" dirty="0">
                <a:latin typeface="Calibri" panose="020F0502020204030204"/>
                <a:cs typeface="Calibri" panose="020F0502020204030204"/>
              </a:rPr>
              <a:t>MMC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1.0 under </a:t>
            </a:r>
            <a:r>
              <a:rPr sz="2400" spc="-15" dirty="0">
                <a:latin typeface="Calibri" panose="020F0502020204030204"/>
                <a:cs typeface="Calibri" panose="020F0502020204030204"/>
              </a:rPr>
              <a:t>DESY </a:t>
            </a:r>
            <a:r>
              <a:rPr sz="2400" dirty="0">
                <a:latin typeface="Calibri" panose="020F0502020204030204"/>
                <a:cs typeface="Calibri" panose="020F0502020204030204"/>
              </a:rPr>
              <a:t>license</a:t>
            </a:r>
            <a:r>
              <a:rPr sz="2400" spc="-2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50" dirty="0">
                <a:latin typeface="Calibri" panose="020F0502020204030204"/>
                <a:cs typeface="Calibri" panose="020F0502020204030204"/>
              </a:rPr>
              <a:t>LV91</a:t>
            </a:r>
            <a:endParaRPr sz="2400" dirty="0">
              <a:latin typeface="Calibri" panose="020F0502020204030204"/>
              <a:cs typeface="Calibri" panose="020F0502020204030204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838200" y="6484620"/>
            <a:ext cx="10958337" cy="276999"/>
            <a:chOff x="838200" y="6484620"/>
            <a:chExt cx="10958337" cy="276999"/>
          </a:xfrm>
        </p:grpSpPr>
        <p:sp>
          <p:nvSpPr>
            <p:cNvPr id="8" name="Footer Placeholder 4"/>
            <p:cNvSpPr/>
            <p:nvPr/>
          </p:nvSpPr>
          <p:spPr>
            <a:xfrm>
              <a:off x="838200" y="6484620"/>
              <a:ext cx="6453505" cy="275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en-US" altLang="zh-CN" sz="1200" dirty="0">
                  <a:sym typeface="+mn-ea"/>
                </a:rPr>
                <a:t>The 2025 MTCA/ATCA for Large Scientific Facility Control Workshop, CQU Chongqing, 17.09.2025</a:t>
              </a:r>
              <a:endParaRPr lang="en-US" altLang="zh-CN" sz="1200" dirty="0">
                <a:sym typeface="+mn-ea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8359634" y="6484620"/>
              <a:ext cx="343690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buClrTx/>
                <a:buSzTx/>
                <a:buFontTx/>
              </a:pPr>
              <a:r>
                <a:rPr lang="en-US" altLang="zh-CN" sz="1200" dirty="0"/>
                <a:t>© 2025 Copyright </a:t>
              </a:r>
              <a:r>
                <a:rPr lang="en-US" altLang="zh-CN" sz="1200" dirty="0">
                  <a:sym typeface="+mn-ea"/>
                </a:rPr>
                <a:t>Struck Innovative Systeme GmbH </a:t>
              </a:r>
              <a:endParaRPr lang="en-US" altLang="zh-CN" sz="1200" dirty="0"/>
            </a:p>
          </p:txBody>
        </p:sp>
      </p:grp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06299" y="185038"/>
            <a:ext cx="7407909" cy="1367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18490">
              <a:spcBef>
                <a:spcPts val="100"/>
              </a:spcBef>
            </a:pPr>
            <a:r>
              <a:rPr sz="4400" dirty="0"/>
              <a:t>SIS8890 </a:t>
            </a:r>
            <a:r>
              <a:rPr sz="4400" spc="-10" dirty="0"/>
              <a:t>Discriminator </a:t>
            </a:r>
            <a:r>
              <a:rPr sz="4400" spc="-20" dirty="0"/>
              <a:t>RTM  </a:t>
            </a:r>
            <a:r>
              <a:rPr sz="4400" spc="-35" dirty="0"/>
              <a:t>for </a:t>
            </a:r>
            <a:r>
              <a:rPr sz="4400" spc="-5" dirty="0"/>
              <a:t>SIS8800 </a:t>
            </a:r>
            <a:r>
              <a:rPr sz="4400" dirty="0"/>
              <a:t>Multi Purpose</a:t>
            </a:r>
            <a:r>
              <a:rPr sz="4400" spc="-30" dirty="0"/>
              <a:t> </a:t>
            </a:r>
            <a:r>
              <a:rPr sz="4400" spc="-5" dirty="0"/>
              <a:t>Scaler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2206298" y="1905000"/>
            <a:ext cx="6795134" cy="404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5" dirty="0">
                <a:latin typeface="Calibri" panose="020F0502020204030204"/>
                <a:cs typeface="Calibri" panose="020F0502020204030204"/>
              </a:rPr>
              <a:t>Functionality</a:t>
            </a:r>
            <a:endParaRPr sz="2400" dirty="0">
              <a:latin typeface="Calibri" panose="020F0502020204030204"/>
              <a:cs typeface="Calibri" panose="020F0502020204030204"/>
            </a:endParaRPr>
          </a:p>
          <a:p>
            <a:pPr marL="355600" indent="-342900"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400" spc="-10" dirty="0">
                <a:latin typeface="Calibri" panose="020F0502020204030204"/>
                <a:cs typeface="Calibri" panose="020F0502020204030204"/>
              </a:rPr>
              <a:t>MTCA.4</a:t>
            </a:r>
            <a:r>
              <a:rPr sz="2400" spc="-15" dirty="0">
                <a:latin typeface="Calibri" panose="020F0502020204030204"/>
                <a:cs typeface="Calibri" panose="020F0502020204030204"/>
              </a:rPr>
              <a:t> RTM</a:t>
            </a:r>
            <a:endParaRPr sz="2400" dirty="0">
              <a:latin typeface="Calibri" panose="020F0502020204030204"/>
              <a:cs typeface="Calibri" panose="020F0502020204030204"/>
            </a:endParaRPr>
          </a:p>
          <a:p>
            <a:pPr marL="355600" indent="-342900"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Calibri" panose="020F0502020204030204"/>
                <a:cs typeface="Calibri" panose="020F0502020204030204"/>
              </a:rPr>
              <a:t>16 </a:t>
            </a:r>
            <a:r>
              <a:rPr sz="2400" spc="-10" dirty="0">
                <a:latin typeface="Calibri" panose="020F0502020204030204"/>
                <a:cs typeface="Calibri" panose="020F0502020204030204"/>
              </a:rPr>
              <a:t>Discriminator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Inputs, </a:t>
            </a:r>
            <a:r>
              <a:rPr sz="2400" spc="-10" dirty="0">
                <a:latin typeface="Calibri" panose="020F0502020204030204"/>
                <a:cs typeface="Calibri" panose="020F0502020204030204"/>
              </a:rPr>
              <a:t>Connector </a:t>
            </a:r>
            <a:r>
              <a:rPr sz="2400" spc="-30" dirty="0">
                <a:latin typeface="Calibri" panose="020F0502020204030204"/>
                <a:cs typeface="Calibri" panose="020F0502020204030204"/>
              </a:rPr>
              <a:t>Type</a:t>
            </a:r>
            <a:r>
              <a:rPr sz="2400" spc="-2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MMCX</a:t>
            </a:r>
            <a:endParaRPr sz="2400" dirty="0">
              <a:latin typeface="Calibri" panose="020F0502020204030204"/>
              <a:cs typeface="Calibri" panose="020F0502020204030204"/>
            </a:endParaRPr>
          </a:p>
          <a:p>
            <a:pPr marL="355600" indent="-342900"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Calibri" panose="020F0502020204030204"/>
                <a:cs typeface="Calibri" panose="020F0502020204030204"/>
              </a:rPr>
              <a:t>Leading</a:t>
            </a:r>
            <a:r>
              <a:rPr sz="2400" spc="-1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20" dirty="0">
                <a:latin typeface="Calibri" panose="020F0502020204030204"/>
                <a:cs typeface="Calibri" panose="020F0502020204030204"/>
              </a:rPr>
              <a:t>Edge</a:t>
            </a:r>
            <a:endParaRPr sz="2400" dirty="0">
              <a:latin typeface="Calibri" panose="020F0502020204030204"/>
              <a:cs typeface="Calibri" panose="020F0502020204030204"/>
            </a:endParaRPr>
          </a:p>
          <a:p>
            <a:pPr marL="355600" indent="-342900"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Calibri" panose="020F0502020204030204"/>
                <a:cs typeface="Calibri" panose="020F0502020204030204"/>
              </a:rPr>
              <a:t>50 </a:t>
            </a:r>
            <a:r>
              <a:rPr sz="2400" dirty="0">
                <a:latin typeface="Calibri" panose="020F0502020204030204"/>
                <a:cs typeface="Calibri" panose="020F0502020204030204"/>
              </a:rPr>
              <a:t>Ω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Input</a:t>
            </a:r>
            <a:r>
              <a:rPr sz="2400" spc="-2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25" dirty="0">
                <a:latin typeface="Calibri" panose="020F0502020204030204"/>
                <a:cs typeface="Calibri" panose="020F0502020204030204"/>
              </a:rPr>
              <a:t>Termination</a:t>
            </a:r>
            <a:endParaRPr sz="2400" dirty="0">
              <a:latin typeface="Calibri" panose="020F0502020204030204"/>
              <a:cs typeface="Calibri" panose="020F0502020204030204"/>
            </a:endParaRPr>
          </a:p>
          <a:p>
            <a:pPr marL="355600" indent="-342900"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Calibri" panose="020F0502020204030204"/>
                <a:cs typeface="Calibri" panose="020F0502020204030204"/>
              </a:rPr>
              <a:t>14 </a:t>
            </a:r>
            <a:r>
              <a:rPr sz="2400" dirty="0">
                <a:latin typeface="Calibri" panose="020F0502020204030204"/>
                <a:cs typeface="Calibri" panose="020F0502020204030204"/>
              </a:rPr>
              <a:t>Bit </a:t>
            </a:r>
            <a:r>
              <a:rPr sz="2400" spc="-10" dirty="0">
                <a:latin typeface="Calibri" panose="020F0502020204030204"/>
                <a:cs typeface="Calibri" panose="020F0502020204030204"/>
              </a:rPr>
              <a:t>Threshold </a:t>
            </a:r>
            <a:r>
              <a:rPr sz="2400" spc="-20" dirty="0">
                <a:latin typeface="Calibri" panose="020F0502020204030204"/>
                <a:cs typeface="Calibri" panose="020F0502020204030204"/>
              </a:rPr>
              <a:t>DAC for </a:t>
            </a:r>
            <a:r>
              <a:rPr sz="2400" dirty="0">
                <a:latin typeface="Calibri" panose="020F0502020204030204"/>
                <a:cs typeface="Calibri" panose="020F0502020204030204"/>
              </a:rPr>
              <a:t>each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Channel, 0.4</a:t>
            </a:r>
            <a:r>
              <a:rPr sz="2400" spc="-2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25" dirty="0">
                <a:latin typeface="Calibri" panose="020F0502020204030204"/>
                <a:cs typeface="Calibri" panose="020F0502020204030204"/>
              </a:rPr>
              <a:t>mV/Step</a:t>
            </a:r>
            <a:endParaRPr sz="2400" dirty="0">
              <a:latin typeface="Calibri" panose="020F0502020204030204"/>
              <a:cs typeface="Calibri" panose="020F0502020204030204"/>
            </a:endParaRPr>
          </a:p>
          <a:p>
            <a:pPr marL="355600" indent="-342900"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Calibri" panose="020F0502020204030204"/>
                <a:cs typeface="Calibri" panose="020F0502020204030204"/>
              </a:rPr>
              <a:t>16 Outputs </a:t>
            </a:r>
            <a:r>
              <a:rPr sz="2400" spc="-15" dirty="0">
                <a:latin typeface="Calibri" panose="020F0502020204030204"/>
                <a:cs typeface="Calibri" panose="020F0502020204030204"/>
              </a:rPr>
              <a:t>to Zone </a:t>
            </a:r>
            <a:r>
              <a:rPr sz="2400" dirty="0">
                <a:latin typeface="Calibri" panose="020F0502020204030204"/>
                <a:cs typeface="Calibri" panose="020F0502020204030204"/>
              </a:rPr>
              <a:t>3 </a:t>
            </a:r>
            <a:r>
              <a:rPr sz="2400" spc="-10" dirty="0">
                <a:latin typeface="Calibri" panose="020F0502020204030204"/>
                <a:cs typeface="Calibri" panose="020F0502020204030204"/>
              </a:rPr>
              <a:t>(to Scalers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on</a:t>
            </a:r>
            <a:r>
              <a:rPr sz="2400" spc="-5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SIS8800)</a:t>
            </a:r>
            <a:endParaRPr sz="2400" dirty="0">
              <a:latin typeface="Calibri" panose="020F0502020204030204"/>
              <a:cs typeface="Calibri" panose="020F0502020204030204"/>
            </a:endParaRPr>
          </a:p>
          <a:p>
            <a:pPr marL="355600" indent="-342900"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Calibri" panose="020F0502020204030204"/>
                <a:cs typeface="Calibri" panose="020F0502020204030204"/>
              </a:rPr>
              <a:t>16 </a:t>
            </a:r>
            <a:r>
              <a:rPr sz="2400" spc="-15" dirty="0">
                <a:latin typeface="Calibri" panose="020F0502020204030204"/>
                <a:cs typeface="Calibri" panose="020F0502020204030204"/>
              </a:rPr>
              <a:t>Front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Outputs, </a:t>
            </a:r>
            <a:r>
              <a:rPr sz="2400" spc="-10" dirty="0">
                <a:latin typeface="Calibri" panose="020F0502020204030204"/>
                <a:cs typeface="Calibri" panose="020F0502020204030204"/>
              </a:rPr>
              <a:t>Connector </a:t>
            </a:r>
            <a:r>
              <a:rPr sz="2400" spc="-30" dirty="0">
                <a:latin typeface="Calibri" panose="020F0502020204030204"/>
                <a:cs typeface="Calibri" panose="020F0502020204030204"/>
              </a:rPr>
              <a:t>Type</a:t>
            </a:r>
            <a:r>
              <a:rPr sz="2400" spc="-1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MMCX</a:t>
            </a:r>
            <a:endParaRPr sz="2400" dirty="0">
              <a:latin typeface="Calibri" panose="020F0502020204030204"/>
              <a:cs typeface="Calibri" panose="020F0502020204030204"/>
            </a:endParaRPr>
          </a:p>
          <a:p>
            <a:pPr marL="355600" indent="-342900"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400" spc="-10" dirty="0">
                <a:latin typeface="Calibri" panose="020F0502020204030204"/>
                <a:cs typeface="Calibri" panose="020F0502020204030204"/>
              </a:rPr>
              <a:t>Programmable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Pulse Width 10 ns</a:t>
            </a:r>
            <a:r>
              <a:rPr sz="2400" spc="-3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-250</a:t>
            </a:r>
            <a:endParaRPr sz="2400" dirty="0">
              <a:latin typeface="Calibri" panose="020F0502020204030204"/>
              <a:cs typeface="Calibri" panose="020F0502020204030204"/>
            </a:endParaRPr>
          </a:p>
          <a:p>
            <a:pPr marL="355600" indent="-342900"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400" spc="-15" dirty="0">
                <a:latin typeface="Calibri" panose="020F0502020204030204"/>
                <a:cs typeface="Calibri" panose="020F0502020204030204"/>
              </a:rPr>
              <a:t>Zone </a:t>
            </a:r>
            <a:r>
              <a:rPr sz="2400" dirty="0">
                <a:latin typeface="Calibri" panose="020F0502020204030204"/>
                <a:cs typeface="Calibri" panose="020F0502020204030204"/>
              </a:rPr>
              <a:t>3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Class D1.1</a:t>
            </a:r>
            <a:r>
              <a:rPr sz="2400" spc="-3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Compatible</a:t>
            </a:r>
            <a:endParaRPr sz="2400" dirty="0">
              <a:latin typeface="Calibri" panose="020F0502020204030204"/>
              <a:cs typeface="Calibri" panose="020F0502020204030204"/>
            </a:endParaRPr>
          </a:p>
          <a:p>
            <a:pPr marL="355600" indent="-342900"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Calibri" panose="020F0502020204030204"/>
                <a:cs typeface="Calibri" panose="020F0502020204030204"/>
              </a:rPr>
              <a:t>MMC1.0</a:t>
            </a:r>
            <a:r>
              <a:rPr sz="2400" spc="-2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Compatible</a:t>
            </a:r>
            <a:endParaRPr sz="2400" dirty="0">
              <a:latin typeface="Calibri" panose="020F0502020204030204"/>
              <a:cs typeface="Calibri" panose="020F0502020204030204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838200" y="6484620"/>
            <a:ext cx="10958337" cy="276999"/>
            <a:chOff x="838200" y="6484620"/>
            <a:chExt cx="10958337" cy="276999"/>
          </a:xfrm>
        </p:grpSpPr>
        <p:sp>
          <p:nvSpPr>
            <p:cNvPr id="7" name="Footer Placeholder 4"/>
            <p:cNvSpPr/>
            <p:nvPr/>
          </p:nvSpPr>
          <p:spPr>
            <a:xfrm>
              <a:off x="838200" y="6484620"/>
              <a:ext cx="6453505" cy="275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en-US" altLang="zh-CN" sz="1200" dirty="0">
                  <a:sym typeface="+mn-ea"/>
                </a:rPr>
                <a:t>The 2025 MTCA/ATCA for Large Scientific Facility Control Workshop, CQU Chongqing, 17.09.2025</a:t>
              </a:r>
              <a:endParaRPr lang="en-US" altLang="zh-CN" sz="1200" dirty="0">
                <a:sym typeface="+mn-ea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8359634" y="6484620"/>
              <a:ext cx="343690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buClrTx/>
                <a:buSzTx/>
                <a:buFontTx/>
              </a:pPr>
              <a:r>
                <a:rPr lang="en-US" altLang="zh-CN" sz="1200" dirty="0"/>
                <a:t>© 2025 Copyright </a:t>
              </a:r>
              <a:r>
                <a:rPr lang="en-US" altLang="zh-CN" sz="1200" dirty="0">
                  <a:sym typeface="+mn-ea"/>
                </a:rPr>
                <a:t>Struck Innovative Systeme GmbH </a:t>
              </a:r>
              <a:endParaRPr lang="en-US" altLang="zh-CN" sz="1200" dirty="0"/>
            </a:p>
          </p:txBody>
        </p:sp>
      </p:grp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41220" y="530162"/>
            <a:ext cx="69081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600" spc="-5" dirty="0"/>
              <a:t>SIS8980 </a:t>
            </a:r>
            <a:r>
              <a:rPr sz="3600" dirty="0"/>
              <a:t>in NIM/MMCX</a:t>
            </a:r>
            <a:r>
              <a:rPr sz="3600" spc="-80" dirty="0"/>
              <a:t> </a:t>
            </a:r>
            <a:r>
              <a:rPr sz="3600" spc="-15" dirty="0"/>
              <a:t>Configuration</a:t>
            </a:r>
            <a:endParaRPr sz="3600"/>
          </a:p>
        </p:txBody>
      </p:sp>
      <p:sp>
        <p:nvSpPr>
          <p:cNvPr id="3" name="object 3"/>
          <p:cNvSpPr/>
          <p:nvPr/>
        </p:nvSpPr>
        <p:spPr>
          <a:xfrm>
            <a:off x="4788632" y="1432560"/>
            <a:ext cx="2660390" cy="491673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pSp>
        <p:nvGrpSpPr>
          <p:cNvPr id="6" name="组合 5"/>
          <p:cNvGrpSpPr/>
          <p:nvPr/>
        </p:nvGrpSpPr>
        <p:grpSpPr>
          <a:xfrm>
            <a:off x="838200" y="6484620"/>
            <a:ext cx="10958337" cy="276999"/>
            <a:chOff x="838200" y="6484620"/>
            <a:chExt cx="10958337" cy="276999"/>
          </a:xfrm>
        </p:grpSpPr>
        <p:sp>
          <p:nvSpPr>
            <p:cNvPr id="7" name="Footer Placeholder 4"/>
            <p:cNvSpPr/>
            <p:nvPr/>
          </p:nvSpPr>
          <p:spPr>
            <a:xfrm>
              <a:off x="838200" y="6484620"/>
              <a:ext cx="6453505" cy="275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en-US" altLang="zh-CN" sz="1200" dirty="0">
                  <a:sym typeface="+mn-ea"/>
                </a:rPr>
                <a:t>The 2025 MTCA/ATCA for Large Scientific Facility Control Workshop, CQU Chongqing, 17.09.2025</a:t>
              </a:r>
              <a:endParaRPr lang="en-US" altLang="zh-CN" sz="1200" dirty="0">
                <a:sym typeface="+mn-ea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8359634" y="6484620"/>
              <a:ext cx="343690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buClrTx/>
                <a:buSzTx/>
                <a:buFontTx/>
              </a:pPr>
              <a:r>
                <a:rPr lang="en-US" altLang="zh-CN" sz="1200" dirty="0"/>
                <a:t>© 2025 Copyright </a:t>
              </a:r>
              <a:r>
                <a:rPr lang="en-US" altLang="zh-CN" sz="1200" dirty="0">
                  <a:sym typeface="+mn-ea"/>
                </a:rPr>
                <a:t>Struck Innovative Systeme GmbH </a:t>
              </a:r>
              <a:endParaRPr lang="en-US" altLang="zh-CN" sz="1200" dirty="0"/>
            </a:p>
          </p:txBody>
        </p:sp>
      </p:grp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00788" y="169608"/>
            <a:ext cx="71894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800" spc="-10" dirty="0">
                <a:latin typeface="Arial" panose="020B0604020202020204"/>
                <a:cs typeface="Arial" panose="020B0604020202020204"/>
              </a:rPr>
              <a:t>MTCA.4 </a:t>
            </a:r>
            <a:r>
              <a:rPr sz="2800" dirty="0">
                <a:latin typeface="Arial" panose="020B0604020202020204"/>
                <a:cs typeface="Arial" panose="020B0604020202020204"/>
              </a:rPr>
              <a:t>Relevance, current </a:t>
            </a:r>
            <a:r>
              <a:rPr sz="2800" spc="-5" dirty="0">
                <a:latin typeface="Arial" panose="020B0604020202020204"/>
                <a:cs typeface="Arial" panose="020B0604020202020204"/>
              </a:rPr>
              <a:t>Struck user</a:t>
            </a:r>
            <a:r>
              <a:rPr sz="2800" spc="45" dirty="0">
                <a:latin typeface="Arial" panose="020B0604020202020204"/>
                <a:cs typeface="Arial" panose="020B0604020202020204"/>
              </a:rPr>
              <a:t> </a:t>
            </a:r>
            <a:r>
              <a:rPr sz="2800" spc="-5" dirty="0">
                <a:latin typeface="Arial" panose="020B0604020202020204"/>
                <a:cs typeface="Arial" panose="020B0604020202020204"/>
              </a:rPr>
              <a:t>base</a:t>
            </a:r>
            <a:endParaRPr sz="2800">
              <a:latin typeface="Arial" panose="020B0604020202020204"/>
              <a:cs typeface="Arial" panose="020B0604020202020204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166778" y="621729"/>
          <a:ext cx="7857490" cy="575309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74090"/>
                <a:gridCol w="6883400"/>
              </a:tblGrid>
              <a:tr h="335368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spc="-5" dirty="0">
                          <a:latin typeface="Arial" panose="020B0604020202020204"/>
                          <a:cs typeface="Arial" panose="020B0604020202020204"/>
                        </a:rPr>
                        <a:t>AU</a:t>
                      </a:r>
                      <a:endParaRPr sz="16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06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spc="-5" dirty="0">
                          <a:latin typeface="Arial" panose="020B0604020202020204"/>
                          <a:cs typeface="Arial" panose="020B0604020202020204"/>
                        </a:rPr>
                        <a:t>Australian</a:t>
                      </a:r>
                      <a:r>
                        <a:rPr sz="1600" spc="-20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600" spc="-10" dirty="0">
                          <a:latin typeface="Arial" panose="020B0604020202020204"/>
                          <a:cs typeface="Arial" panose="020B0604020202020204"/>
                        </a:rPr>
                        <a:t>Synchrotron</a:t>
                      </a:r>
                      <a:endParaRPr sz="16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537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spc="-5" dirty="0">
                          <a:latin typeface="Arial" panose="020B0604020202020204"/>
                          <a:cs typeface="Arial" panose="020B0604020202020204"/>
                        </a:rPr>
                        <a:t>BR</a:t>
                      </a:r>
                      <a:endParaRPr sz="16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06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spc="-10" dirty="0">
                          <a:latin typeface="Arial" panose="020B0604020202020204"/>
                          <a:cs typeface="Arial" panose="020B0604020202020204"/>
                        </a:rPr>
                        <a:t>LNLS</a:t>
                      </a:r>
                      <a:endParaRPr sz="16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5368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spc="-10" dirty="0">
                          <a:latin typeface="Arial" panose="020B0604020202020204"/>
                          <a:cs typeface="Arial" panose="020B0604020202020204"/>
                        </a:rPr>
                        <a:t>CH</a:t>
                      </a:r>
                      <a:endParaRPr sz="16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06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spc="-10" dirty="0">
                          <a:latin typeface="Arial" panose="020B0604020202020204"/>
                          <a:cs typeface="Arial" panose="020B0604020202020204"/>
                        </a:rPr>
                        <a:t>CERN</a:t>
                      </a:r>
                      <a:endParaRPr sz="16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5368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spc="-10" dirty="0">
                          <a:latin typeface="Arial" panose="020B0604020202020204"/>
                          <a:cs typeface="Arial" panose="020B0604020202020204"/>
                        </a:rPr>
                        <a:t>CN</a:t>
                      </a:r>
                      <a:endParaRPr sz="16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06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spc="-5" dirty="0">
                          <a:latin typeface="Arial" panose="020B0604020202020204"/>
                          <a:cs typeface="Arial" panose="020B0604020202020204"/>
                        </a:rPr>
                        <a:t>IHEP,</a:t>
                      </a:r>
                      <a:r>
                        <a:rPr lang="en-US" altLang="zh-CN" sz="1600" spc="-5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600" spc="-40" dirty="0">
                          <a:latin typeface="Arial" panose="020B0604020202020204"/>
                          <a:cs typeface="Arial" panose="020B0604020202020204"/>
                        </a:rPr>
                        <a:t>SINAP, </a:t>
                      </a:r>
                      <a:r>
                        <a:rPr sz="1600" spc="-10" dirty="0">
                          <a:latin typeface="Arial" panose="020B0604020202020204"/>
                          <a:cs typeface="Arial" panose="020B0604020202020204"/>
                        </a:rPr>
                        <a:t>USTC, </a:t>
                      </a:r>
                      <a:r>
                        <a:rPr lang="en-US" sz="1600" spc="-10" dirty="0">
                          <a:latin typeface="Arial" panose="020B0604020202020204"/>
                          <a:cs typeface="Arial" panose="020B0604020202020204"/>
                        </a:rPr>
                        <a:t>CIAE,</a:t>
                      </a:r>
                      <a:r>
                        <a:rPr lang="en-US" altLang="zh-CN" sz="1600" spc="-5" dirty="0">
                          <a:latin typeface="Arial" panose="020B0604020202020204"/>
                          <a:cs typeface="Arial" panose="020B0604020202020204"/>
                        </a:rPr>
                        <a:t>CSNS,IMP,DLS,IASF,PKU,THU,CQU,…</a:t>
                      </a:r>
                      <a:endParaRPr sz="1600" dirty="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5368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spc="-10" dirty="0">
                          <a:latin typeface="Arial" panose="020B0604020202020204"/>
                          <a:cs typeface="Arial" panose="020B0604020202020204"/>
                        </a:rPr>
                        <a:t>CZ</a:t>
                      </a:r>
                      <a:endParaRPr sz="16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06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spc="-5" dirty="0">
                          <a:latin typeface="Arial" panose="020B0604020202020204"/>
                          <a:cs typeface="Arial" panose="020B0604020202020204"/>
                        </a:rPr>
                        <a:t>ELI (Inst of Physics,</a:t>
                      </a:r>
                      <a:r>
                        <a:rPr sz="1600" spc="45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600" spc="-10" dirty="0">
                          <a:latin typeface="Arial" panose="020B0604020202020204"/>
                          <a:cs typeface="Arial" panose="020B0604020202020204"/>
                        </a:rPr>
                        <a:t>Praha)</a:t>
                      </a:r>
                      <a:endParaRPr sz="16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87201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spc="-10" dirty="0">
                          <a:latin typeface="Arial" panose="020B0604020202020204"/>
                          <a:cs typeface="Arial" panose="020B0604020202020204"/>
                        </a:rPr>
                        <a:t>DE</a:t>
                      </a:r>
                      <a:endParaRPr sz="16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06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spc="-50" dirty="0">
                          <a:latin typeface="Arial" panose="020B0604020202020204"/>
                          <a:cs typeface="Arial" panose="020B0604020202020204"/>
                        </a:rPr>
                        <a:t>DESY, </a:t>
                      </a:r>
                      <a:r>
                        <a:rPr sz="1600" spc="-10" dirty="0">
                          <a:latin typeface="Arial" panose="020B0604020202020204"/>
                          <a:cs typeface="Arial" panose="020B0604020202020204"/>
                        </a:rPr>
                        <a:t>HZDR, </a:t>
                      </a:r>
                      <a:r>
                        <a:rPr sz="1600" spc="-5" dirty="0">
                          <a:latin typeface="Arial" panose="020B0604020202020204"/>
                          <a:cs typeface="Arial" panose="020B0604020202020204"/>
                        </a:rPr>
                        <a:t>PTB, </a:t>
                      </a:r>
                      <a:r>
                        <a:rPr sz="1600" spc="-10" dirty="0">
                          <a:latin typeface="Arial" panose="020B0604020202020204"/>
                          <a:cs typeface="Arial" panose="020B0604020202020204"/>
                        </a:rPr>
                        <a:t>MPG, </a:t>
                      </a:r>
                      <a:r>
                        <a:rPr sz="1600" spc="-50" dirty="0">
                          <a:latin typeface="Arial" panose="020B0604020202020204"/>
                          <a:cs typeface="Arial" panose="020B0604020202020204"/>
                        </a:rPr>
                        <a:t>KIT, </a:t>
                      </a:r>
                      <a:r>
                        <a:rPr sz="1600" spc="-5" dirty="0">
                          <a:latin typeface="Arial" panose="020B0604020202020204"/>
                          <a:cs typeface="Arial" panose="020B0604020202020204"/>
                        </a:rPr>
                        <a:t>HZB, GSI, DESY </a:t>
                      </a:r>
                      <a:r>
                        <a:rPr sz="1600" spc="-10" dirty="0">
                          <a:latin typeface="Arial" panose="020B0604020202020204"/>
                          <a:cs typeface="Arial" panose="020B0604020202020204"/>
                        </a:rPr>
                        <a:t>Zeuthen,</a:t>
                      </a:r>
                      <a:r>
                        <a:rPr sz="1600" spc="204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600" spc="-5" dirty="0">
                          <a:latin typeface="Arial" panose="020B0604020202020204"/>
                          <a:cs typeface="Arial" panose="020B0604020202020204"/>
                        </a:rPr>
                        <a:t>HMI</a:t>
                      </a:r>
                      <a:endParaRPr sz="16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5368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spc="-5" dirty="0">
                          <a:latin typeface="Arial" panose="020B0604020202020204"/>
                          <a:cs typeface="Arial" panose="020B0604020202020204"/>
                        </a:rPr>
                        <a:t>ES</a:t>
                      </a:r>
                      <a:endParaRPr sz="16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06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spc="-5" dirty="0">
                          <a:latin typeface="Arial" panose="020B0604020202020204"/>
                          <a:cs typeface="Arial" panose="020B0604020202020204"/>
                        </a:rPr>
                        <a:t>ESS Bilbao,</a:t>
                      </a:r>
                      <a:r>
                        <a:rPr sz="1600" spc="-25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600" spc="-10" dirty="0">
                          <a:latin typeface="Arial" panose="020B0604020202020204"/>
                          <a:cs typeface="Arial" panose="020B0604020202020204"/>
                        </a:rPr>
                        <a:t>GMV</a:t>
                      </a:r>
                      <a:endParaRPr sz="16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5368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spc="-10" dirty="0">
                          <a:latin typeface="Arial" panose="020B0604020202020204"/>
                          <a:cs typeface="Arial" panose="020B0604020202020204"/>
                        </a:rPr>
                        <a:t>FR</a:t>
                      </a:r>
                      <a:endParaRPr sz="16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06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spc="-5" dirty="0">
                          <a:latin typeface="Arial" panose="020B0604020202020204"/>
                          <a:cs typeface="Arial" panose="020B0604020202020204"/>
                        </a:rPr>
                        <a:t>ITER,</a:t>
                      </a:r>
                      <a:r>
                        <a:rPr sz="1600" spc="5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600" spc="-5" dirty="0">
                          <a:latin typeface="Arial" panose="020B0604020202020204"/>
                          <a:cs typeface="Arial" panose="020B0604020202020204"/>
                        </a:rPr>
                        <a:t>Saclay</a:t>
                      </a:r>
                      <a:endParaRPr sz="1600" dirty="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5368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spc="-10" dirty="0">
                          <a:latin typeface="Arial" panose="020B0604020202020204"/>
                          <a:cs typeface="Arial" panose="020B0604020202020204"/>
                        </a:rPr>
                        <a:t>GB</a:t>
                      </a:r>
                      <a:endParaRPr sz="16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12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spc="-5" dirty="0">
                          <a:latin typeface="Arial" panose="020B0604020202020204"/>
                          <a:cs typeface="Arial" panose="020B0604020202020204"/>
                        </a:rPr>
                        <a:t>Diamond,</a:t>
                      </a:r>
                      <a:r>
                        <a:rPr sz="1600" spc="-10" dirty="0">
                          <a:latin typeface="Arial" panose="020B0604020202020204"/>
                          <a:cs typeface="Arial" panose="020B0604020202020204"/>
                        </a:rPr>
                        <a:t> STFC</a:t>
                      </a:r>
                      <a:endParaRPr sz="1600" dirty="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537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spc="-5" dirty="0">
                          <a:latin typeface="Arial" panose="020B0604020202020204"/>
                          <a:cs typeface="Arial" panose="020B0604020202020204"/>
                        </a:rPr>
                        <a:t>IN</a:t>
                      </a:r>
                      <a:endParaRPr sz="16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12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spc="-10" dirty="0">
                          <a:latin typeface="Arial" panose="020B0604020202020204"/>
                          <a:cs typeface="Arial" panose="020B0604020202020204"/>
                        </a:rPr>
                        <a:t>TIFR</a:t>
                      </a:r>
                      <a:endParaRPr sz="16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5368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dirty="0">
                          <a:latin typeface="Arial" panose="020B0604020202020204"/>
                          <a:cs typeface="Arial" panose="020B0604020202020204"/>
                        </a:rPr>
                        <a:t>JP</a:t>
                      </a:r>
                      <a:endParaRPr sz="16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12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spc="-5" dirty="0">
                          <a:latin typeface="Arial" panose="020B0604020202020204"/>
                          <a:cs typeface="Arial" panose="020B0604020202020204"/>
                        </a:rPr>
                        <a:t>KEK,</a:t>
                      </a:r>
                      <a:r>
                        <a:rPr sz="1600" spc="-10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600" spc="-5" dirty="0">
                          <a:latin typeface="Arial" panose="020B0604020202020204"/>
                          <a:cs typeface="Arial" panose="020B0604020202020204"/>
                        </a:rPr>
                        <a:t>SPring-8</a:t>
                      </a:r>
                      <a:endParaRPr sz="16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5368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spc="-5" dirty="0">
                          <a:latin typeface="Arial" panose="020B0604020202020204"/>
                          <a:cs typeface="Arial" panose="020B0604020202020204"/>
                        </a:rPr>
                        <a:t>KR</a:t>
                      </a:r>
                      <a:endParaRPr sz="16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12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spc="-45" dirty="0">
                          <a:latin typeface="Arial" panose="020B0604020202020204"/>
                          <a:cs typeface="Arial" panose="020B0604020202020204"/>
                        </a:rPr>
                        <a:t>PAL</a:t>
                      </a:r>
                      <a:endParaRPr sz="16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5368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spc="-10" dirty="0">
                          <a:latin typeface="Arial" panose="020B0604020202020204"/>
                          <a:cs typeface="Arial" panose="020B0604020202020204"/>
                        </a:rPr>
                        <a:t>RU</a:t>
                      </a:r>
                      <a:endParaRPr sz="16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12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spc="-5" dirty="0">
                          <a:latin typeface="Arial" panose="020B0604020202020204"/>
                          <a:cs typeface="Arial" panose="020B0604020202020204"/>
                        </a:rPr>
                        <a:t>ITER, JINR</a:t>
                      </a:r>
                      <a:r>
                        <a:rPr sz="1600" spc="5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600" spc="-15" dirty="0">
                          <a:latin typeface="Arial" panose="020B0604020202020204"/>
                          <a:cs typeface="Arial" panose="020B0604020202020204"/>
                        </a:rPr>
                        <a:t>(Techlab/Bevatech)</a:t>
                      </a:r>
                      <a:endParaRPr sz="16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5368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spc="-5" dirty="0">
                          <a:latin typeface="Arial" panose="020B0604020202020204"/>
                          <a:cs typeface="Arial" panose="020B0604020202020204"/>
                        </a:rPr>
                        <a:t>SE</a:t>
                      </a:r>
                      <a:endParaRPr sz="16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12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spc="-5" dirty="0">
                          <a:latin typeface="Arial" panose="020B0604020202020204"/>
                          <a:cs typeface="Arial" panose="020B0604020202020204"/>
                        </a:rPr>
                        <a:t>ESS, </a:t>
                      </a:r>
                      <a:r>
                        <a:rPr sz="1600" spc="-10" dirty="0">
                          <a:latin typeface="Arial" panose="020B0604020202020204"/>
                          <a:cs typeface="Arial" panose="020B0604020202020204"/>
                        </a:rPr>
                        <a:t>Lund </a:t>
                      </a:r>
                      <a:r>
                        <a:rPr sz="1600" spc="-5" dirty="0">
                          <a:latin typeface="Arial" panose="020B0604020202020204"/>
                          <a:cs typeface="Arial" panose="020B0604020202020204"/>
                        </a:rPr>
                        <a:t>University</a:t>
                      </a:r>
                      <a:endParaRPr sz="16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5368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spc="-10" dirty="0">
                          <a:latin typeface="Arial" panose="020B0604020202020204"/>
                          <a:cs typeface="Arial" panose="020B0604020202020204"/>
                        </a:rPr>
                        <a:t>TR</a:t>
                      </a:r>
                      <a:endParaRPr sz="16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12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spc="-35" dirty="0">
                          <a:latin typeface="Arial" panose="020B0604020202020204"/>
                          <a:cs typeface="Arial" panose="020B0604020202020204"/>
                        </a:rPr>
                        <a:t>TARLA</a:t>
                      </a:r>
                      <a:endParaRPr sz="16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5368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600" spc="-10" dirty="0">
                          <a:latin typeface="Arial" panose="020B0604020202020204"/>
                          <a:cs typeface="Arial" panose="020B0604020202020204"/>
                        </a:rPr>
                        <a:t>TW</a:t>
                      </a:r>
                      <a:endParaRPr sz="16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19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600" spc="-10" dirty="0">
                          <a:latin typeface="Arial" panose="020B0604020202020204"/>
                          <a:cs typeface="Arial" panose="020B0604020202020204"/>
                        </a:rPr>
                        <a:t>NSRRC</a:t>
                      </a:r>
                      <a:endParaRPr sz="16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5368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600" spc="-10" dirty="0">
                          <a:latin typeface="Arial" panose="020B0604020202020204"/>
                          <a:cs typeface="Arial" panose="020B0604020202020204"/>
                        </a:rPr>
                        <a:t>US</a:t>
                      </a:r>
                      <a:endParaRPr sz="16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19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600" spc="-5" dirty="0">
                          <a:latin typeface="Arial" panose="020B0604020202020204"/>
                          <a:cs typeface="Arial" panose="020B0604020202020204"/>
                        </a:rPr>
                        <a:t>SLAC, </a:t>
                      </a:r>
                      <a:r>
                        <a:rPr sz="1600" spc="-10" dirty="0">
                          <a:latin typeface="Arial" panose="020B0604020202020204"/>
                          <a:cs typeface="Arial" panose="020B0604020202020204"/>
                        </a:rPr>
                        <a:t>NSCL/FRIB, </a:t>
                      </a:r>
                      <a:r>
                        <a:rPr sz="1600" spc="-5" dirty="0">
                          <a:latin typeface="Arial" panose="020B0604020202020204"/>
                          <a:cs typeface="Arial" panose="020B0604020202020204"/>
                        </a:rPr>
                        <a:t>ANL,</a:t>
                      </a:r>
                      <a:r>
                        <a:rPr sz="1600" spc="-70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600" spc="-10" dirty="0">
                          <a:latin typeface="Arial" panose="020B0604020202020204"/>
                          <a:cs typeface="Arial" panose="020B0604020202020204"/>
                        </a:rPr>
                        <a:t>ORNL</a:t>
                      </a:r>
                      <a:endParaRPr sz="1600" dirty="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pSp>
        <p:nvGrpSpPr>
          <p:cNvPr id="6" name="组合 5"/>
          <p:cNvGrpSpPr/>
          <p:nvPr/>
        </p:nvGrpSpPr>
        <p:grpSpPr>
          <a:xfrm>
            <a:off x="838200" y="6484620"/>
            <a:ext cx="10958337" cy="276999"/>
            <a:chOff x="838200" y="6484620"/>
            <a:chExt cx="10958337" cy="276999"/>
          </a:xfrm>
        </p:grpSpPr>
        <p:sp>
          <p:nvSpPr>
            <p:cNvPr id="7" name="Footer Placeholder 4"/>
            <p:cNvSpPr/>
            <p:nvPr/>
          </p:nvSpPr>
          <p:spPr>
            <a:xfrm>
              <a:off x="838200" y="6484620"/>
              <a:ext cx="6453505" cy="275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en-US" altLang="zh-CN" sz="1200" dirty="0">
                  <a:sym typeface="+mn-ea"/>
                </a:rPr>
                <a:t>The 2025 MTCA/ATCA for Large Scientific Facility Control Workshop, CQU Chongqing, 17.09.2025</a:t>
              </a:r>
              <a:endParaRPr lang="en-US" altLang="zh-CN" sz="1200" dirty="0">
                <a:sym typeface="+mn-ea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8359634" y="6484620"/>
              <a:ext cx="343690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buClrTx/>
                <a:buSzTx/>
                <a:buFontTx/>
              </a:pPr>
              <a:r>
                <a:rPr lang="en-US" altLang="zh-CN" sz="1200" dirty="0"/>
                <a:t>© 2025 Copyright </a:t>
              </a:r>
              <a:r>
                <a:rPr lang="en-US" altLang="zh-CN" sz="1200" dirty="0">
                  <a:sym typeface="+mn-ea"/>
                </a:rPr>
                <a:t>Struck Innovative Systeme GmbH </a:t>
              </a:r>
              <a:endParaRPr lang="en-US" altLang="zh-CN" sz="1200" dirty="0"/>
            </a:p>
          </p:txBody>
        </p:sp>
      </p:grp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05000" y="1687207"/>
            <a:ext cx="67818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4400" dirty="0"/>
              <a:t>C</a:t>
            </a:r>
            <a:r>
              <a:rPr sz="4400" spc="5" dirty="0"/>
              <a:t>o</a:t>
            </a:r>
            <a:r>
              <a:rPr sz="4400" dirty="0"/>
              <a:t>n</a:t>
            </a:r>
            <a:r>
              <a:rPr sz="4400" spc="-5" dirty="0"/>
              <a:t>cl</a:t>
            </a:r>
            <a:r>
              <a:rPr sz="4400" dirty="0"/>
              <a:t>us</a:t>
            </a:r>
            <a:r>
              <a:rPr sz="4400" spc="-5" dirty="0"/>
              <a:t>i</a:t>
            </a:r>
            <a:r>
              <a:rPr sz="4400" spc="5" dirty="0"/>
              <a:t>o</a:t>
            </a:r>
            <a:r>
              <a:rPr sz="4400" dirty="0"/>
              <a:t>n</a:t>
            </a:r>
            <a:r>
              <a:rPr lang="en-US" altLang="zh-CN" sz="4400" dirty="0"/>
              <a:t>/QA/&amp;thanks</a:t>
            </a:r>
            <a:endParaRPr sz="4400" dirty="0"/>
          </a:p>
        </p:txBody>
      </p:sp>
      <p:sp>
        <p:nvSpPr>
          <p:cNvPr id="3" name="object 3"/>
          <p:cNvSpPr txBox="1"/>
          <p:nvPr/>
        </p:nvSpPr>
        <p:spPr>
          <a:xfrm>
            <a:off x="1905000" y="2377291"/>
            <a:ext cx="8001000" cy="3332322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355600" indent="-342900">
              <a:spcBef>
                <a:spcPts val="865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800" spc="-10" dirty="0">
                <a:latin typeface="Calibri" panose="020F0502020204030204"/>
                <a:cs typeface="Calibri" panose="020F0502020204030204"/>
              </a:rPr>
              <a:t>MTCA(.4) </a:t>
            </a:r>
            <a:r>
              <a:rPr sz="2800" spc="-20" dirty="0">
                <a:latin typeface="Calibri" panose="020F0502020204030204"/>
                <a:cs typeface="Calibri" panose="020F0502020204030204"/>
              </a:rPr>
              <a:t>standard </a:t>
            </a:r>
            <a:r>
              <a:rPr sz="2800" spc="-5" dirty="0">
                <a:latin typeface="Calibri" panose="020F0502020204030204"/>
                <a:cs typeface="Calibri" panose="020F0502020204030204"/>
              </a:rPr>
              <a:t>widely</a:t>
            </a:r>
            <a:r>
              <a:rPr sz="2800" spc="90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spc="-10" dirty="0">
                <a:latin typeface="Calibri" panose="020F0502020204030204"/>
                <a:cs typeface="Calibri" panose="020F0502020204030204"/>
              </a:rPr>
              <a:t>adopted</a:t>
            </a:r>
            <a:r>
              <a:rPr lang="en-US" altLang="zh-CN" sz="2800" spc="-10" dirty="0">
                <a:latin typeface="Calibri" panose="020F0502020204030204"/>
                <a:cs typeface="Calibri" panose="020F0502020204030204"/>
              </a:rPr>
              <a:t>,</a:t>
            </a:r>
            <a:r>
              <a:rPr lang="en-US" altLang="zh-CN" sz="2800" spc="-5" dirty="0">
                <a:cs typeface="Calibri" panose="020F0502020204030204"/>
              </a:rPr>
              <a:t> Companies </a:t>
            </a:r>
            <a:r>
              <a:rPr lang="en-US" altLang="zh-CN" sz="2800" dirty="0">
                <a:cs typeface="Calibri" panose="020F0502020204030204"/>
              </a:rPr>
              <a:t>and DESY as</a:t>
            </a:r>
            <a:r>
              <a:rPr lang="en-US" altLang="zh-CN" sz="2800" spc="100" dirty="0">
                <a:cs typeface="Calibri" panose="020F0502020204030204"/>
              </a:rPr>
              <a:t> </a:t>
            </a:r>
            <a:r>
              <a:rPr lang="en-US" altLang="zh-CN" sz="2800" spc="-15" dirty="0">
                <a:cs typeface="Calibri" panose="020F0502020204030204"/>
              </a:rPr>
              <a:t>incubators</a:t>
            </a:r>
            <a:endParaRPr sz="2800" dirty="0">
              <a:latin typeface="Calibri" panose="020F0502020204030204"/>
              <a:cs typeface="Calibri" panose="020F0502020204030204"/>
            </a:endParaRPr>
          </a:p>
          <a:p>
            <a:pPr marL="355600" indent="-342900">
              <a:spcBef>
                <a:spcPts val="765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800" spc="-10" dirty="0">
                <a:latin typeface="Calibri" panose="020F0502020204030204"/>
                <a:cs typeface="Calibri" panose="020F0502020204030204"/>
              </a:rPr>
              <a:t>Increasing </a:t>
            </a:r>
            <a:r>
              <a:rPr sz="2800" spc="-5" dirty="0">
                <a:latin typeface="Calibri" panose="020F0502020204030204"/>
                <a:cs typeface="Calibri" panose="020F0502020204030204"/>
              </a:rPr>
              <a:t>number </a:t>
            </a:r>
            <a:r>
              <a:rPr sz="2800" dirty="0">
                <a:latin typeface="Calibri" panose="020F0502020204030204"/>
                <a:cs typeface="Calibri" panose="020F0502020204030204"/>
              </a:rPr>
              <a:t>of </a:t>
            </a:r>
            <a:r>
              <a:rPr lang="en-US" sz="2800" dirty="0">
                <a:latin typeface="Calibri" panose="020F0502020204030204"/>
                <a:cs typeface="Calibri" panose="020F0502020204030204"/>
              </a:rPr>
              <a:t>users and </a:t>
            </a:r>
            <a:r>
              <a:rPr lang="en-US" sz="2800" dirty="0" err="1">
                <a:latin typeface="Calibri" panose="020F0502020204030204"/>
                <a:cs typeface="Calibri" panose="020F0502020204030204"/>
              </a:rPr>
              <a:t>mtca</a:t>
            </a:r>
            <a:r>
              <a:rPr lang="en-US" sz="2800" dirty="0">
                <a:latin typeface="Calibri" panose="020F0502020204030204"/>
                <a:cs typeface="Calibri" panose="020F0502020204030204"/>
              </a:rPr>
              <a:t> based </a:t>
            </a:r>
            <a:r>
              <a:rPr sz="2800" spc="-5" dirty="0">
                <a:latin typeface="Calibri" panose="020F0502020204030204"/>
                <a:cs typeface="Calibri" panose="020F0502020204030204"/>
              </a:rPr>
              <a:t>designs</a:t>
            </a:r>
            <a:r>
              <a:rPr lang="en-US" altLang="zh-CN" sz="2800" spc="-5" dirty="0">
                <a:latin typeface="Calibri" panose="020F0502020204030204"/>
                <a:cs typeface="Calibri" panose="020F0502020204030204"/>
              </a:rPr>
              <a:t> and solutions in China now</a:t>
            </a:r>
            <a:endParaRPr lang="en-US" altLang="zh-CN" sz="2800" spc="-5" dirty="0">
              <a:latin typeface="Calibri" panose="020F0502020204030204"/>
              <a:cs typeface="Calibri" panose="020F0502020204030204"/>
            </a:endParaRPr>
          </a:p>
          <a:p>
            <a:pPr marL="355600" indent="-342900">
              <a:spcBef>
                <a:spcPts val="765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lang="en-US" altLang="zh-CN" sz="2800" dirty="0">
                <a:latin typeface="Calibri" panose="020F0502020204030204"/>
                <a:cs typeface="Calibri" panose="020F0502020204030204"/>
              </a:rPr>
              <a:t>Looking forward to more exchanges and discussions to promote the development of this technology and the community</a:t>
            </a:r>
            <a:endParaRPr sz="2800" dirty="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5" name="object 4"/>
          <p:cNvSpPr/>
          <p:nvPr/>
        </p:nvSpPr>
        <p:spPr>
          <a:xfrm>
            <a:off x="8883526" y="5602180"/>
            <a:ext cx="748283" cy="719327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6"/>
          <p:cNvSpPr txBox="1"/>
          <p:nvPr/>
        </p:nvSpPr>
        <p:spPr>
          <a:xfrm>
            <a:off x="2819400" y="5709613"/>
            <a:ext cx="131064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200" spc="-10" dirty="0">
                <a:latin typeface="Arial" panose="020B0604020202020204"/>
                <a:cs typeface="Arial" panose="020B0604020202020204"/>
              </a:rPr>
              <a:t>partner</a:t>
            </a:r>
            <a:endParaRPr sz="3200" dirty="0">
              <a:latin typeface="Arial" panose="020B0604020202020204"/>
              <a:cs typeface="Arial" panose="020B0604020202020204"/>
            </a:endParaRPr>
          </a:p>
        </p:txBody>
      </p:sp>
      <p:sp>
        <p:nvSpPr>
          <p:cNvPr id="9" name="object 3"/>
          <p:cNvSpPr/>
          <p:nvPr/>
        </p:nvSpPr>
        <p:spPr>
          <a:xfrm>
            <a:off x="1524001" y="1"/>
            <a:ext cx="9143999" cy="17114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1936" y="1738632"/>
            <a:ext cx="2871465" cy="879389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5456678" y="5919625"/>
            <a:ext cx="222246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b="1" i="1" dirty="0"/>
              <a:t>Beijing DAQ Technology Co. Ltd.</a:t>
            </a:r>
            <a:endParaRPr lang="zh-CN" altLang="en-US" sz="1200" b="1" i="1" dirty="0"/>
          </a:p>
        </p:txBody>
      </p:sp>
      <p:grpSp>
        <p:nvGrpSpPr>
          <p:cNvPr id="13" name="组合 12"/>
          <p:cNvGrpSpPr/>
          <p:nvPr/>
        </p:nvGrpSpPr>
        <p:grpSpPr>
          <a:xfrm>
            <a:off x="838200" y="6484620"/>
            <a:ext cx="10958337" cy="276999"/>
            <a:chOff x="838200" y="6484620"/>
            <a:chExt cx="10958337" cy="276999"/>
          </a:xfrm>
        </p:grpSpPr>
        <p:sp>
          <p:nvSpPr>
            <p:cNvPr id="14" name="Footer Placeholder 4"/>
            <p:cNvSpPr/>
            <p:nvPr/>
          </p:nvSpPr>
          <p:spPr>
            <a:xfrm>
              <a:off x="838200" y="6484620"/>
              <a:ext cx="6453505" cy="27559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en-US" altLang="zh-CN" sz="1200" dirty="0">
                  <a:sym typeface="+mn-ea"/>
                </a:rPr>
                <a:t>The 2025 MTCA/ATCA for Large Scientific Facility Control Workshop, CQU Chongqing, 17.09.2025</a:t>
              </a:r>
              <a:endParaRPr lang="en-US" altLang="zh-CN" sz="1200" dirty="0">
                <a:sym typeface="+mn-ea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8359634" y="6484620"/>
              <a:ext cx="343690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buClrTx/>
                <a:buSzTx/>
                <a:buFontTx/>
              </a:pPr>
              <a:r>
                <a:rPr lang="en-US" altLang="zh-CN" sz="1200" dirty="0"/>
                <a:t>© 2025 Copyright </a:t>
              </a:r>
              <a:r>
                <a:rPr lang="en-US" altLang="zh-CN" sz="1200" dirty="0">
                  <a:sym typeface="+mn-ea"/>
                </a:rPr>
                <a:t>Struck Innovative Systeme GmbH </a:t>
              </a:r>
              <a:endParaRPr lang="en-US" altLang="zh-CN" sz="1200" dirty="0"/>
            </a:p>
          </p:txBody>
        </p:sp>
      </p:grpSp>
    </p:spTree>
  </p:cSld>
  <p:clrMapOvr>
    <a:masterClrMapping/>
  </p:clrMapOvr>
</p:sld>
</file>

<file path=ppt/tags/tag1.xml><?xml version="1.0" encoding="utf-8"?>
<p:tagLst xmlns:p="http://schemas.openxmlformats.org/presentationml/2006/main">
  <p:tag name="TABLE_ENDDRAG_ORIGIN_RECT" val="698*165"/>
  <p:tag name="TABLE_ENDDRAG_RECT" val="130*333*698*165"/>
</p:tagLst>
</file>

<file path=ppt/tags/tag2.xml><?xml version="1.0" encoding="utf-8"?>
<p:tagLst xmlns:p="http://schemas.openxmlformats.org/presentationml/2006/main">
  <p:tag name="KSO_WM_UNIT_PLACING_PICTURE_USER_VIEWPORT" val="{&quot;height&quot;:6770,&quot;width&quot;:6313}"/>
</p:tagLst>
</file>

<file path=ppt/tags/tag3.xml><?xml version="1.0" encoding="utf-8"?>
<p:tagLst xmlns:p="http://schemas.openxmlformats.org/presentationml/2006/main">
  <p:tag name="COMMONDATA" val="eyJoZGlkIjoiOTQ0ZWVkZGU1ZTY0MTc1MzA0YzVhZjI1ZWJjZjA0MTMifQ=="/>
</p:tagLst>
</file>

<file path=ppt/theme/theme1.xml><?xml version="1.0" encoding="utf-8"?>
<a:theme xmlns:a="http://schemas.openxmlformats.org/drawingml/2006/main" name="Office Theme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15826</Words>
  <Application>WPS 演示</Application>
  <PresentationFormat>宽屏</PresentationFormat>
  <Paragraphs>745</Paragraphs>
  <Slides>42</Slides>
  <Notes>9</Notes>
  <HiddenSlides>0</HiddenSlides>
  <MMClips>0</MMClips>
  <ScaleCrop>false</ScaleCrop>
  <HeadingPairs>
    <vt:vector size="8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42</vt:i4>
      </vt:variant>
    </vt:vector>
  </HeadingPairs>
  <TitlesOfParts>
    <vt:vector size="59" baseType="lpstr">
      <vt:lpstr>Arial</vt:lpstr>
      <vt:lpstr>宋体</vt:lpstr>
      <vt:lpstr>Wingdings</vt:lpstr>
      <vt:lpstr>Calibri</vt:lpstr>
      <vt:lpstr>Arial</vt:lpstr>
      <vt:lpstr>Times New Roman</vt:lpstr>
      <vt:lpstr>微软雅黑</vt:lpstr>
      <vt:lpstr>Arial Unicode MS</vt:lpstr>
      <vt:lpstr>等线</vt:lpstr>
      <vt:lpstr>Symbol</vt:lpstr>
      <vt:lpstr>Arial Narrow</vt:lpstr>
      <vt:lpstr>Verdana</vt:lpstr>
      <vt:lpstr>Wingdings</vt:lpstr>
      <vt:lpstr>Calibri Light</vt:lpstr>
      <vt:lpstr>等线 Light</vt:lpstr>
      <vt:lpstr>Office Theme</vt:lpstr>
      <vt:lpstr>Paint.Picture</vt:lpstr>
      <vt:lpstr>PowerPoint 演示文稿</vt:lpstr>
      <vt:lpstr>Outline</vt:lpstr>
      <vt:lpstr>10 channel 125 MSPS 16-bit digitizer  (250 MSPS 14-bit stuffing option)</vt:lpstr>
      <vt:lpstr>SIS8300-KU Properties</vt:lpstr>
      <vt:lpstr>SIS8300-KU White Rabbit (WR) Ready</vt:lpstr>
      <vt:lpstr>FPGA Resources/Performance</vt:lpstr>
      <vt:lpstr>AXI Based VIVADO Project</vt:lpstr>
      <vt:lpstr>PowerPoint 演示文稿</vt:lpstr>
      <vt:lpstr>PowerPoint 演示文稿</vt:lpstr>
      <vt:lpstr>SIS8300-KU 8AC2DC with SIS8900 RTM</vt:lpstr>
      <vt:lpstr>SIS8300-KU Wendelstein X7 Application  40 Channel Streaming System</vt:lpstr>
      <vt:lpstr>SIS8300-KU Application Example  40 Channel Streaming System (Front)</vt:lpstr>
      <vt:lpstr>40 Channel Streaming System (Rear)</vt:lpstr>
      <vt:lpstr>Fast Langmuir Probes on Wendelstein 7-X</vt:lpstr>
      <vt:lpstr>as single cavity LLRF solution  covering 350 MHz to 6 GHz</vt:lpstr>
      <vt:lpstr>8 Channel Downconverter  One Channel Vectormodulator*</vt:lpstr>
      <vt:lpstr>DWC8VM1 Properties</vt:lpstr>
      <vt:lpstr>8 Channel Direct Sampling  One channel vectormodulator*</vt:lpstr>
      <vt:lpstr>DS8VM1 GSI 108 MHz Input Filter  and Input Response</vt:lpstr>
      <vt:lpstr>SIS8300-x BPM Application</vt:lpstr>
      <vt:lpstr>PowerPoint 演示文稿</vt:lpstr>
      <vt:lpstr>SIS8325 250 MSPS 16-bit Digitizer  (Helmholtz Validation fund project)</vt:lpstr>
      <vt:lpstr>Application FAIR FCT  (Fast Current Transformer)</vt:lpstr>
      <vt:lpstr>SIS8160 Dual FMC Carrier AMC</vt:lpstr>
      <vt:lpstr>SIS8160 Block Diagram</vt:lpstr>
      <vt:lpstr>2 Channel 2.5 GSPS 14-Bit</vt:lpstr>
      <vt:lpstr>2 Channel 2.5 GSPS 14-Bit</vt:lpstr>
      <vt:lpstr>DC Configuration 1 GHz BW</vt:lpstr>
      <vt:lpstr>SFMC01 AC 5 GHz BW Open Input</vt:lpstr>
      <vt:lpstr>SFMC01 Gain Flatness  request: +/- 0,5 dB 0-100 MHz</vt:lpstr>
      <vt:lpstr>PowerPoint 演示文稿</vt:lpstr>
      <vt:lpstr>SIS8160	Application  CAENELS FMC-Pico-1M4(-C3)</vt:lpstr>
      <vt:lpstr>SIS8160/FMC Pico Noise Distribution  (reminder 20-bit)</vt:lpstr>
      <vt:lpstr>SIS8864 64 channel LVTTL Digital I/O AMC</vt:lpstr>
      <vt:lpstr>SIS8864 64 channel LVTTL Digital I/O AMC  Properties</vt:lpstr>
      <vt:lpstr>Typical FAIR SIS8864 Digital I/O Use Case</vt:lpstr>
      <vt:lpstr>Event Receiver/MLVDS → Pattern Memory</vt:lpstr>
      <vt:lpstr>SIS8800 Multi Purpose Scaler</vt:lpstr>
      <vt:lpstr>SIS8890 Discriminator RTM  for SIS8800 Multi Purpose Scaler</vt:lpstr>
      <vt:lpstr>SIS8980 in NIM/MMCX Configuration</vt:lpstr>
      <vt:lpstr>MTCA.4 Relevance, current Struck user base</vt:lpstr>
      <vt:lpstr>Conclusion/QA/&amp;thanks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Matthias Kirsch</dc:creator>
  <cp:lastModifiedBy>俊强</cp:lastModifiedBy>
  <cp:revision>25</cp:revision>
  <dcterms:created xsi:type="dcterms:W3CDTF">2021-08-23T09:27:00Z</dcterms:created>
  <dcterms:modified xsi:type="dcterms:W3CDTF">2025-09-16T15:34:02Z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2019-06-19T08:00:00Z</vt:filetime>
  </property>
  <property fmtid="{D5CDD505-2E9C-101B-9397-08002B2CF9AE}" pid="3" name="Creator">
    <vt:lpwstr>Acrobat PDFMaker 19 für PowerPoint</vt:lpwstr>
  </property>
  <property fmtid="{D5CDD505-2E9C-101B-9397-08002B2CF9AE}" pid="4" name="LastSaved">
    <vt:filetime>2021-08-24T08:00:00Z</vt:filetime>
  </property>
  <property fmtid="{D5CDD505-2E9C-101B-9397-08002B2CF9AE}" pid="5" name="ICV">
    <vt:lpwstr>DA785013D3524DAFB4D2477A7FF340DA</vt:lpwstr>
  </property>
  <property fmtid="{D5CDD505-2E9C-101B-9397-08002B2CF9AE}" pid="6" name="KSOProductBuildVer">
    <vt:lpwstr>2052-11.1.0.12763</vt:lpwstr>
  </property>
</Properties>
</file>