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2"/>
    <p:sldId id="292" r:id="rId3"/>
    <p:sldId id="265" r:id="rId4"/>
    <p:sldId id="297" r:id="rId5"/>
    <p:sldId id="294" r:id="rId6"/>
    <p:sldId id="295" r:id="rId7"/>
    <p:sldId id="293" r:id="rId8"/>
    <p:sldId id="298" r:id="rId9"/>
    <p:sldId id="278" r:id="rId10"/>
    <p:sldId id="300" r:id="rId11"/>
    <p:sldId id="301" r:id="rId12"/>
    <p:sldId id="299" r:id="rId13"/>
    <p:sldId id="302" r:id="rId14"/>
    <p:sldId id="304" r:id="rId15"/>
    <p:sldId id="303" r:id="rId16"/>
    <p:sldId id="305" r:id="rId17"/>
    <p:sldId id="275" r:id="rId18"/>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5050"/>
    <a:srgbClr val="FFFF00"/>
    <a:srgbClr val="CCE0FF"/>
    <a:srgbClr val="000000"/>
    <a:srgbClr val="A6A6A6"/>
    <a:srgbClr val="0589D3"/>
    <a:srgbClr val="0F88CA"/>
    <a:srgbClr val="0A82CC"/>
    <a:srgbClr val="098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2270" autoAdjust="0"/>
  </p:normalViewPr>
  <p:slideViewPr>
    <p:cSldViewPr snapToGrid="0">
      <p:cViewPr varScale="1">
        <p:scale>
          <a:sx n="69" d="100"/>
          <a:sy n="69" d="100"/>
        </p:scale>
        <p:origin x="1234" y="106"/>
      </p:cViewPr>
      <p:guideLst/>
    </p:cSldViewPr>
  </p:slideViewPr>
  <p:notesTextViewPr>
    <p:cViewPr>
      <p:scale>
        <a:sx n="125" d="100"/>
        <a:sy n="125" d="100"/>
      </p:scale>
      <p:origin x="0" y="0"/>
    </p:cViewPr>
  </p:notesTextViewPr>
  <p:notesViewPr>
    <p:cSldViewPr snapToGrid="0">
      <p:cViewPr varScale="1">
        <p:scale>
          <a:sx n="53" d="100"/>
          <a:sy n="53" d="100"/>
        </p:scale>
        <p:origin x="264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CDA07F-66A8-4D9E-AB34-6A6D064C8413}" type="datetimeFigureOut">
              <a:rPr lang="zh-CN" altLang="en-US" smtClean="0"/>
              <a:t>2025/9/14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40159C-6EBB-422E-9B75-7A24B44309B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226BF-C7EF-4AE5-AA79-AEAA9DF0F686}" type="datetimeFigureOut">
              <a:rPr lang="zh-CN" altLang="en-US" smtClean="0"/>
              <a:t>2025/9/14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AC413-63A8-4AC3-95D3-CB65FA8EAD6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 one,</a:t>
            </a:r>
            <a:r>
              <a:rPr lang="en-US" altLang="zh-CN" baseline="0" dirty="0"/>
              <a:t> My name is Long wei. I’m from China Spallation Neutron Source.</a:t>
            </a:r>
          </a:p>
          <a:p>
            <a:r>
              <a:rPr lang="en-US" altLang="zh-CN" sz="1200" b="0" i="0" kern="1200" dirty="0">
                <a:solidFill>
                  <a:schemeClr val="tx1"/>
                </a:solidFill>
                <a:effectLst/>
                <a:latin typeface="+mn-lt"/>
                <a:ea typeface="+mn-ea"/>
                <a:cs typeface="+mn-cs"/>
              </a:rPr>
              <a:t>I am pleased to </a:t>
            </a:r>
            <a:r>
              <a:rPr lang="en-US" altLang="zh-CN" sz="1200" b="0" i="0" kern="1200" baseline="0" dirty="0">
                <a:solidFill>
                  <a:schemeClr val="tx1"/>
                </a:solidFill>
                <a:effectLst/>
                <a:latin typeface="+mn-lt"/>
                <a:ea typeface="+mn-ea"/>
                <a:cs typeface="+mn-cs"/>
              </a:rPr>
              <a:t>give a report about our SOC based AMC module for CSNS-II RCS LLRF and SAPS-TP Cavity Regulation.</a:t>
            </a:r>
            <a:endParaRPr lang="zh-CN" altLang="en-US" dirty="0"/>
          </a:p>
        </p:txBody>
      </p:sp>
      <p:sp>
        <p:nvSpPr>
          <p:cNvPr id="4" name="灯片编号占位符 3"/>
          <p:cNvSpPr>
            <a:spLocks noGrp="1"/>
          </p:cNvSpPr>
          <p:nvPr>
            <p:ph type="sldNum" sz="quarter" idx="10"/>
          </p:nvPr>
        </p:nvSpPr>
        <p:spPr/>
        <p:txBody>
          <a:bodyPr/>
          <a:lstStyle/>
          <a:p>
            <a:fld id="{E0BAC413-63A8-4AC3-95D3-CB65FA8EAD66}"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This is the CSNS</a:t>
            </a:r>
            <a:r>
              <a:rPr lang="en-US" altLang="zh-CN" baseline="0" dirty="0"/>
              <a:t> </a:t>
            </a:r>
            <a:r>
              <a:rPr lang="en-US" altLang="zh-CN" dirty="0"/>
              <a:t>China’s pulsed </a:t>
            </a:r>
            <a:r>
              <a:rPr lang="en-US" altLang="zh-CN"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pʌlst</a:t>
            </a:r>
            <a:r>
              <a:rPr lang="en-US" altLang="zh-CN" sz="1200" b="0" i="0" kern="1200" dirty="0">
                <a:solidFill>
                  <a:schemeClr val="tx1"/>
                </a:solidFill>
                <a:effectLst/>
                <a:latin typeface="+mn-lt"/>
                <a:ea typeface="+mn-ea"/>
                <a:cs typeface="+mn-cs"/>
              </a:rPr>
              <a:t>/ </a:t>
            </a:r>
            <a:r>
              <a:rPr lang="en-US" altLang="zh-CN" dirty="0"/>
              <a:t>neutron source.</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Its</a:t>
            </a:r>
            <a:r>
              <a:rPr lang="en-US" altLang="zh-CN" baseline="0" dirty="0"/>
              <a:t> </a:t>
            </a:r>
            <a:r>
              <a:rPr lang="en-US" altLang="zh-CN" dirty="0"/>
              <a:t>accelerator consists of a 80 MeV (</a:t>
            </a:r>
            <a:r>
              <a:rPr lang="en-US" altLang="zh-CN" sz="1200" b="0" i="0" kern="1200" dirty="0">
                <a:solidFill>
                  <a:schemeClr val="tx1"/>
                </a:solidFill>
                <a:effectLst/>
                <a:latin typeface="+mn-lt"/>
                <a:ea typeface="+mn-ea"/>
                <a:cs typeface="+mn-cs"/>
              </a:rPr>
              <a:t>Mega electron Volts) (</a:t>
            </a:r>
            <a:r>
              <a:rPr lang="en-US" altLang="zh-CN" dirty="0"/>
              <a:t>H- </a:t>
            </a:r>
            <a:r>
              <a:rPr lang="en-US" altLang="zh-CN" sz="1200" b="0" i="0" kern="1200" dirty="0">
                <a:solidFill>
                  <a:schemeClr val="tx1"/>
                </a:solidFill>
                <a:effectLst/>
                <a:latin typeface="+mn-lt"/>
                <a:ea typeface="+mn-ea"/>
                <a:cs typeface="+mn-cs"/>
              </a:rPr>
              <a:t>negative hydrogen ion) </a:t>
            </a:r>
            <a:r>
              <a:rPr lang="en-US" altLang="zh-CN" dirty="0" err="1"/>
              <a:t>Linac</a:t>
            </a:r>
            <a:r>
              <a:rPr lang="en-US" altLang="zh-CN" dirty="0"/>
              <a:t> and a 1.6 GeV rapid cycling synchrotron (RCS).</a:t>
            </a:r>
          </a:p>
          <a:p>
            <a:r>
              <a:rPr lang="en-US" altLang="zh-CN" dirty="0"/>
              <a:t>The CSNS</a:t>
            </a:r>
            <a:r>
              <a:rPr lang="en-US" altLang="zh-CN" baseline="0" dirty="0"/>
              <a:t> II is the upgrade of CSNS.</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beam power on the target will be improved from 100 kW to  500  kW.</a:t>
            </a:r>
          </a:p>
          <a:p>
            <a:r>
              <a:rPr lang="en-US" altLang="zh-CN" dirty="0"/>
              <a:t>The </a:t>
            </a:r>
            <a:r>
              <a:rPr lang="en-US" altLang="zh-CN" dirty="0" err="1"/>
              <a:t>Linac</a:t>
            </a:r>
            <a:r>
              <a:rPr lang="en-US" altLang="zh-CN" dirty="0"/>
              <a:t> energy will increase from 80 MeV to 300 MeV; </a:t>
            </a:r>
          </a:p>
          <a:p>
            <a:r>
              <a:rPr lang="en-US" altLang="zh-CN" dirty="0"/>
              <a:t>324MHz</a:t>
            </a:r>
            <a:r>
              <a:rPr lang="en-US" altLang="zh-CN" baseline="0" dirty="0"/>
              <a:t> spoke cavities and 648MHz elliptical cavities will be added to the superconducting RF section.</a:t>
            </a:r>
          </a:p>
          <a:p>
            <a:r>
              <a:rPr lang="en-US" altLang="zh-CN" dirty="0"/>
              <a:t>To enhance the bunching factor, three additional 2nd harmonic cavities, loaded with magnetic-alloy (MA) material, will be integrated into the RCS. And the CSNS-II RCS LLRF system is also need to be updated.</a:t>
            </a:r>
          </a:p>
        </p:txBody>
      </p:sp>
      <p:sp>
        <p:nvSpPr>
          <p:cNvPr id="4" name="灯片编号占位符 3"/>
          <p:cNvSpPr>
            <a:spLocks noGrp="1"/>
          </p:cNvSpPr>
          <p:nvPr>
            <p:ph type="sldNum" sz="quarter" idx="10"/>
          </p:nvPr>
        </p:nvSpPr>
        <p:spPr/>
        <p:txBody>
          <a:bodyPr/>
          <a:lstStyle/>
          <a:p>
            <a:fld id="{E0BAC413-63A8-4AC3-95D3-CB65FA8EAD66}" type="slidenum">
              <a:rPr lang="zh-CN" altLang="en-US" smtClean="0"/>
              <a:t>2</a:t>
            </a:fld>
            <a:endParaRPr lang="zh-CN" altLang="en-US"/>
          </a:p>
        </p:txBody>
      </p:sp>
    </p:spTree>
    <p:extLst>
      <p:ext uri="{BB962C8B-B14F-4D97-AF65-F5344CB8AC3E}">
        <p14:creationId xmlns:p14="http://schemas.microsoft.com/office/powerpoint/2010/main" val="388975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fundamental reason we need to upgrade our LLRF system is that certain CPCI chips have been discontinued, making it impossible to back up the hardware.</a:t>
            </a:r>
          </a:p>
        </p:txBody>
      </p:sp>
      <p:sp>
        <p:nvSpPr>
          <p:cNvPr id="4" name="灯片编号占位符 3"/>
          <p:cNvSpPr>
            <a:spLocks noGrp="1"/>
          </p:cNvSpPr>
          <p:nvPr>
            <p:ph type="sldNum" sz="quarter" idx="10"/>
          </p:nvPr>
        </p:nvSpPr>
        <p:spPr/>
        <p:txBody>
          <a:bodyPr/>
          <a:lstStyle/>
          <a:p>
            <a:fld id="{E0BAC413-63A8-4AC3-95D3-CB65FA8EAD6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t>This is the AMC Module based on Zynq-7045, it’s </a:t>
            </a:r>
            <a:r>
              <a:rPr lang="en-US" altLang="zh-CN" sz="2800" dirty="0">
                <a:effectLst/>
                <a:latin typeface="Times New Roman" panose="02020603050405020304" pitchFamily="18" charset="0"/>
                <a:ea typeface="Times New Roman" panose="02020603050405020304" pitchFamily="18" charset="0"/>
              </a:rPr>
              <a:t>double-width Mid-size, Compliant with the MTCA.4 / Zone 3 Class A1.1 CO standard.</a:t>
            </a:r>
            <a:br>
              <a:rPr lang="en-US" altLang="zh-CN" sz="2800" dirty="0">
                <a:effectLst/>
                <a:latin typeface="Times New Roman" panose="02020603050405020304" pitchFamily="18" charset="0"/>
                <a:ea typeface="Times New Roman" panose="02020603050405020304" pitchFamily="18" charset="0"/>
              </a:rPr>
            </a:br>
            <a:r>
              <a:rPr lang="en-US" altLang="zh-CN" sz="2800" dirty="0">
                <a:effectLst/>
                <a:latin typeface="Times New Roman" panose="02020603050405020304" pitchFamily="18" charset="0"/>
                <a:ea typeface="Times New Roman" panose="02020603050405020304" pitchFamily="18" charset="0"/>
              </a:rPr>
              <a:t>It has </a:t>
            </a:r>
            <a:r>
              <a:rPr lang="en-US" altLang="zh-CN" sz="4000" dirty="0"/>
              <a:t>8 ADC 16-bit 125 MSPS, 2  DAC 16-bit 250 MSPS.</a:t>
            </a:r>
            <a:br>
              <a:rPr lang="en-US" altLang="zh-CN" sz="2800" dirty="0"/>
            </a:br>
            <a:r>
              <a:rPr lang="en-US" altLang="zh-CN" sz="2800" dirty="0"/>
              <a:t>The SD card consists of a boot partition and a </a:t>
            </a:r>
            <a:r>
              <a:rPr lang="en-US" altLang="zh-CN" sz="2800" dirty="0" err="1"/>
              <a:t>rootfs</a:t>
            </a:r>
            <a:r>
              <a:rPr lang="en-US" altLang="zh-CN" sz="2800" dirty="0"/>
              <a:t> partition. The boot partition contains the BOOT image file and the Linux image file. The BOOT image integrates the FSBL (First Stage Boot Loader), the FPGA bitstream, and U-Boot. The </a:t>
            </a:r>
            <a:r>
              <a:rPr lang="en-US" altLang="zh-CN" sz="2800" dirty="0" err="1"/>
              <a:t>rootfs</a:t>
            </a:r>
            <a:r>
              <a:rPr lang="en-US" altLang="zh-CN" sz="2800" dirty="0"/>
              <a:t> partition contains the Linux root file system and the EPICS IOC program.</a:t>
            </a:r>
            <a:endParaRPr lang="de-DE" altLang="zh-CN" sz="1800" dirty="0">
              <a:effectLst/>
              <a:latin typeface="Times New Roman" panose="02020603050405020304" pitchFamily="18" charset="0"/>
              <a:ea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E0BAC413-63A8-4AC3-95D3-CB65FA8EAD66}"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BAC413-63A8-4AC3-95D3-CB65FA8EAD66}" type="slidenum">
              <a:rPr lang="zh-CN" altLang="en-US" smtClean="0"/>
              <a:t>14</a:t>
            </a:fld>
            <a:endParaRPr lang="zh-CN" altLang="en-US"/>
          </a:p>
        </p:txBody>
      </p:sp>
    </p:spTree>
    <p:extLst>
      <p:ext uri="{BB962C8B-B14F-4D97-AF65-F5344CB8AC3E}">
        <p14:creationId xmlns:p14="http://schemas.microsoft.com/office/powerpoint/2010/main" val="218463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That’s all, thanks for your attention!</a:t>
            </a:r>
            <a:endParaRPr lang="zh-CN" altLang="en-US" dirty="0"/>
          </a:p>
        </p:txBody>
      </p:sp>
      <p:sp>
        <p:nvSpPr>
          <p:cNvPr id="4" name="灯片编号占位符 3"/>
          <p:cNvSpPr>
            <a:spLocks noGrp="1"/>
          </p:cNvSpPr>
          <p:nvPr>
            <p:ph type="sldNum" sz="quarter" idx="5"/>
          </p:nvPr>
        </p:nvSpPr>
        <p:spPr/>
        <p:txBody>
          <a:bodyPr/>
          <a:lstStyle/>
          <a:p>
            <a:fld id="{E0BAC413-63A8-4AC3-95D3-CB65FA8EAD66}"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D7758D4-8493-43F7-9D6F-4EB2D2E52790}"/>
              </a:ext>
            </a:extLst>
          </p:cNvPr>
          <p:cNvSpPr/>
          <p:nvPr userDrawn="1"/>
        </p:nvSpPr>
        <p:spPr bwMode="auto">
          <a:xfrm>
            <a:off x="0" y="3020303"/>
            <a:ext cx="12192000" cy="3837697"/>
          </a:xfrm>
          <a:prstGeom prst="rect">
            <a:avLst/>
          </a:prstGeom>
          <a:solidFill>
            <a:srgbClr val="0A82CC"/>
          </a:solid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17091" name="Rectangle 3"/>
          <p:cNvSpPr>
            <a:spLocks noGrp="1" noChangeArrowheads="1"/>
          </p:cNvSpPr>
          <p:nvPr>
            <p:ph type="ctrTitle"/>
          </p:nvPr>
        </p:nvSpPr>
        <p:spPr>
          <a:xfrm>
            <a:off x="-1" y="3047197"/>
            <a:ext cx="12192001" cy="1470025"/>
          </a:xfrm>
        </p:spPr>
        <p:txBody>
          <a:bodyPr/>
          <a:lstStyle>
            <a:lvl1pPr algn="ctr">
              <a:defRPr sz="3600"/>
            </a:lvl1pPr>
          </a:lstStyle>
          <a:p>
            <a:pPr lvl="0"/>
            <a:r>
              <a:rPr lang="zh-CN" altLang="en-US" noProof="0" dirty="0"/>
              <a:t>单击此处编辑母版标题样式</a:t>
            </a:r>
          </a:p>
        </p:txBody>
      </p:sp>
      <p:sp>
        <p:nvSpPr>
          <p:cNvPr id="217092" name="Rectangle 4"/>
          <p:cNvSpPr>
            <a:spLocks noGrp="1" noChangeArrowheads="1"/>
          </p:cNvSpPr>
          <p:nvPr>
            <p:ph type="subTitle" idx="1"/>
          </p:nvPr>
        </p:nvSpPr>
        <p:spPr>
          <a:xfrm>
            <a:off x="1828800" y="4517222"/>
            <a:ext cx="8534400" cy="731434"/>
          </a:xfrm>
        </p:spPr>
        <p:txBody>
          <a:bodyPr/>
          <a:lstStyle>
            <a:lvl1pPr marL="0" indent="0" algn="ctr">
              <a:lnSpc>
                <a:spcPct val="130000"/>
              </a:lnSpc>
              <a:spcBef>
                <a:spcPct val="0"/>
              </a:spcBef>
              <a:spcAft>
                <a:spcPct val="0"/>
              </a:spcAft>
              <a:buFontTx/>
              <a:buNone/>
              <a:defRPr sz="2200">
                <a:solidFill>
                  <a:schemeClr val="bg1"/>
                </a:solidFill>
              </a:defRPr>
            </a:lvl1pPr>
          </a:lstStyle>
          <a:p>
            <a:pPr lvl="0"/>
            <a:r>
              <a:rPr lang="zh-CN" altLang="en-US" noProof="0" dirty="0"/>
              <a:t>单击此处编辑母版副标题样式</a:t>
            </a:r>
          </a:p>
        </p:txBody>
      </p:sp>
      <p:sp>
        <p:nvSpPr>
          <p:cNvPr id="217093" name="Text Box 5"/>
          <p:cNvSpPr txBox="1">
            <a:spLocks noChangeArrowheads="1"/>
          </p:cNvSpPr>
          <p:nvPr/>
        </p:nvSpPr>
        <p:spPr bwMode="auto">
          <a:xfrm>
            <a:off x="11074401" y="6477001"/>
            <a:ext cx="184731" cy="22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8000"/>
              </a:lnSpc>
            </a:pPr>
            <a:endParaRPr lang="zh-CN" altLang="zh-CN" sz="1000">
              <a:solidFill>
                <a:schemeClr val="bg2"/>
              </a:solidFill>
              <a:latin typeface="Impact" panose="020B0806030902050204" pitchFamily="34" charset="0"/>
            </a:endParaRPr>
          </a:p>
        </p:txBody>
      </p:sp>
      <p:pic>
        <p:nvPicPr>
          <p:cNvPr id="8" name="图片 7">
            <a:extLst>
              <a:ext uri="{FF2B5EF4-FFF2-40B4-BE49-F238E27FC236}">
                <a16:creationId xmlns:a16="http://schemas.microsoft.com/office/drawing/2014/main" id="{5D96B866-4037-4465-BA02-DA7ABADBAF1F}"/>
              </a:ext>
            </a:extLst>
          </p:cNvPr>
          <p:cNvPicPr>
            <a:picLocks noChangeAspect="1"/>
          </p:cNvPicPr>
          <p:nvPr userDrawn="1"/>
        </p:nvPicPr>
        <p:blipFill rotWithShape="1">
          <a:blip r:embed="rId2"/>
          <a:srcRect t="20831" b="24098"/>
          <a:stretch>
            <a:fillRect/>
          </a:stretch>
        </p:blipFill>
        <p:spPr>
          <a:xfrm>
            <a:off x="-1" y="-41237"/>
            <a:ext cx="12191999" cy="3061540"/>
          </a:xfrm>
          <a:prstGeom prst="rect">
            <a:avLst/>
          </a:prstGeom>
        </p:spPr>
      </p:pic>
      <p:sp>
        <p:nvSpPr>
          <p:cNvPr id="13" name="文本框 12">
            <a:extLst>
              <a:ext uri="{FF2B5EF4-FFF2-40B4-BE49-F238E27FC236}">
                <a16:creationId xmlns:a16="http://schemas.microsoft.com/office/drawing/2014/main" id="{C264190B-680A-47DD-8617-3DCB9BED657E}"/>
              </a:ext>
            </a:extLst>
          </p:cNvPr>
          <p:cNvSpPr txBox="1"/>
          <p:nvPr userDrawn="1"/>
        </p:nvSpPr>
        <p:spPr>
          <a:xfrm>
            <a:off x="-277906" y="5432612"/>
            <a:ext cx="4401671" cy="369332"/>
          </a:xfrm>
          <a:prstGeom prst="rect">
            <a:avLst/>
          </a:prstGeom>
          <a:noFill/>
        </p:spPr>
        <p:txBody>
          <a:bodyPr wrap="square" rtlCol="0">
            <a:spAutoFit/>
          </a:bodyPr>
          <a:lstStyle/>
          <a:p>
            <a:endParaRPr lang="zh-CN" altLang="en-US" dirty="0"/>
          </a:p>
        </p:txBody>
      </p:sp>
      <p:pic>
        <p:nvPicPr>
          <p:cNvPr id="23" name="图片 22">
            <a:extLst>
              <a:ext uri="{FF2B5EF4-FFF2-40B4-BE49-F238E27FC236}">
                <a16:creationId xmlns:a16="http://schemas.microsoft.com/office/drawing/2014/main" id="{DB884EEC-14F0-4B12-90BA-804F0FFB52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57692"/>
            <a:ext cx="12192000" cy="1300308"/>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53500" y="838200"/>
            <a:ext cx="2711451" cy="55626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838200"/>
            <a:ext cx="7937500" cy="55626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10981945" y="6506338"/>
            <a:ext cx="404284" cy="180975"/>
          </a:xfrm>
        </p:spPr>
        <p:txBody>
          <a:bodyPr/>
          <a:lstStyle>
            <a:lvl1pPr>
              <a:defRPr/>
            </a:lvl1pPr>
          </a:lstStyle>
          <a:p>
            <a:fld id="{65853B08-8876-4640-8E1A-737A08B0B5B7}" type="slidenum">
              <a:rPr lang="zh-CN" altLang="en-US" smtClean="0"/>
              <a:t>‹#›</a:t>
            </a:fld>
            <a:endParaRPr lang="zh-CN" altLang="en-US"/>
          </a:p>
        </p:txBody>
      </p:sp>
      <p:sp>
        <p:nvSpPr>
          <p:cNvPr id="6" name="标题 1"/>
          <p:cNvSpPr>
            <a:spLocks noGrp="1"/>
          </p:cNvSpPr>
          <p:nvPr>
            <p:ph type="title"/>
          </p:nvPr>
        </p:nvSpPr>
        <p:spPr>
          <a:xfrm>
            <a:off x="377529" y="190500"/>
            <a:ext cx="8331200" cy="457200"/>
          </a:xfrm>
        </p:spPr>
        <p:txBody>
          <a:bodyPr/>
          <a:lstStyle/>
          <a:p>
            <a:r>
              <a:rPr lang="zh-CN" altLang="en-US" dirty="0"/>
              <a:t>单击此处编辑母版标题样式</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1" y="1447800"/>
            <a:ext cx="5323417"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339418" y="1447800"/>
            <a:ext cx="5325533"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灯片编号占位符 2"/>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65853B08-8876-4640-8E1A-737A08B0B5B7}" type="slidenum">
              <a:rPr lang="zh-CN" altLang="en-US" smtClean="0"/>
              <a:t>‹#›</a:t>
            </a:fld>
            <a:endParaRPr lang="zh-CN" alt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body" idx="1"/>
          </p:nvPr>
        </p:nvSpPr>
        <p:spPr bwMode="auto">
          <a:xfrm>
            <a:off x="812800" y="1447800"/>
            <a:ext cx="1085215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16069" name="Rectangle 5"/>
          <p:cNvSpPr>
            <a:spLocks noGrp="1" noChangeArrowheads="1"/>
          </p:cNvSpPr>
          <p:nvPr>
            <p:ph type="sldNum" sz="quarter" idx="4"/>
          </p:nvPr>
        </p:nvSpPr>
        <p:spPr bwMode="auto">
          <a:xfrm>
            <a:off x="10972801" y="6524626"/>
            <a:ext cx="404284"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900">
                <a:solidFill>
                  <a:srgbClr val="4D5E68"/>
                </a:solidFill>
                <a:latin typeface="Impact" panose="020B0806030902050204" pitchFamily="34" charset="0"/>
              </a:defRPr>
            </a:lvl1pPr>
          </a:lstStyle>
          <a:p>
            <a:fld id="{65853B08-8876-4640-8E1A-737A08B0B5B7}" type="slidenum">
              <a:rPr lang="zh-CN" altLang="en-US" smtClean="0"/>
              <a:t>‹#›</a:t>
            </a:fld>
            <a:endParaRPr lang="zh-CN" altLang="en-US"/>
          </a:p>
        </p:txBody>
      </p:sp>
      <p:sp>
        <p:nvSpPr>
          <p:cNvPr id="216070" name="Rectangle 6"/>
          <p:cNvSpPr>
            <a:spLocks noChangeArrowheads="1"/>
          </p:cNvSpPr>
          <p:nvPr/>
        </p:nvSpPr>
        <p:spPr bwMode="auto">
          <a:xfrm>
            <a:off x="10496552" y="6513514"/>
            <a:ext cx="679449"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hangingPunct="0"/>
            <a:r>
              <a:rPr lang="en-US" altLang="zh-CN" sz="900">
                <a:solidFill>
                  <a:srgbClr val="4D5E68"/>
                </a:solidFill>
                <a:latin typeface="Impact" panose="020B0806030902050204" pitchFamily="34" charset="0"/>
              </a:rPr>
              <a:t>Page</a:t>
            </a:r>
          </a:p>
        </p:txBody>
      </p:sp>
      <p:sp>
        <p:nvSpPr>
          <p:cNvPr id="216071" name="Rectangle 7"/>
          <p:cNvSpPr>
            <a:spLocks noChangeArrowheads="1"/>
          </p:cNvSpPr>
          <p:nvPr/>
        </p:nvSpPr>
        <p:spPr bwMode="auto">
          <a:xfrm>
            <a:off x="624417" y="6524625"/>
            <a:ext cx="5080000"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r>
              <a:rPr lang="zh-CN" altLang="en-US" sz="900">
                <a:solidFill>
                  <a:schemeClr val="bg1"/>
                </a:solidFill>
                <a:latin typeface="Impact" panose="020B0806030902050204" pitchFamily="34" charset="0"/>
              </a:rPr>
              <a:t>散裂中子源进展汇报  </a:t>
            </a:r>
            <a:fld id="{EB14AD76-72AE-4690-A3DB-D88DE9D64709}" type="datetime4">
              <a:rPr lang="en-US" altLang="zh-CN" sz="900">
                <a:solidFill>
                  <a:schemeClr val="bg1"/>
                </a:solidFill>
                <a:latin typeface="Impact" panose="020B0806030902050204" pitchFamily="34" charset="0"/>
              </a:rPr>
              <a:t>September 14, 2025</a:t>
            </a:fld>
            <a:endParaRPr lang="zh-CN" altLang="en-US" sz="900">
              <a:solidFill>
                <a:schemeClr val="bg1"/>
              </a:solidFill>
              <a:latin typeface="Impact" panose="020B0806030902050204" pitchFamily="34" charset="0"/>
            </a:endParaRPr>
          </a:p>
        </p:txBody>
      </p:sp>
      <p:sp>
        <p:nvSpPr>
          <p:cNvPr id="2" name="矩形 1"/>
          <p:cNvSpPr/>
          <p:nvPr userDrawn="1"/>
        </p:nvSpPr>
        <p:spPr bwMode="auto">
          <a:xfrm>
            <a:off x="0" y="0"/>
            <a:ext cx="12192000" cy="838200"/>
          </a:xfrm>
          <a:prstGeom prst="rect">
            <a:avLst/>
          </a:prstGeom>
          <a:solidFill>
            <a:srgbClr val="0092D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16067" name="Rectangle 3"/>
          <p:cNvSpPr>
            <a:spLocks noGrp="1" noChangeArrowheads="1"/>
          </p:cNvSpPr>
          <p:nvPr>
            <p:ph type="title"/>
          </p:nvPr>
        </p:nvSpPr>
        <p:spPr bwMode="auto">
          <a:xfrm>
            <a:off x="377529" y="190500"/>
            <a:ext cx="833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dirty="0"/>
              <a:t>单击此处编辑母版标题样式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hdr="0" ftr="0" dt="0"/>
  <p:txStyles>
    <p:titleStyle>
      <a:lvl1pPr algn="l" rtl="0" eaLnBrk="1" fontAlgn="base" hangingPunct="1">
        <a:spcBef>
          <a:spcPct val="0"/>
        </a:spcBef>
        <a:spcAft>
          <a:spcPct val="0"/>
        </a:spcAft>
        <a:defRPr sz="3200" b="0"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vl2pPr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2pPr>
      <a:lvl3pPr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3pPr>
      <a:lvl4pPr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4pPr>
      <a:lvl5pPr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5pPr>
      <a:lvl6pPr marL="457200"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6pPr>
      <a:lvl7pPr marL="914400"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7pPr>
      <a:lvl8pPr marL="1371600"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8pPr>
      <a:lvl9pPr marL="1828800" algn="l" rtl="0" eaLnBrk="1" fontAlgn="base" hangingPunct="1">
        <a:spcBef>
          <a:spcPct val="0"/>
        </a:spcBef>
        <a:spcAft>
          <a:spcPct val="0"/>
        </a:spcAft>
        <a:defRPr sz="2200" b="1">
          <a:solidFill>
            <a:srgbClr val="4D5E68"/>
          </a:solidFill>
          <a:latin typeface="Arial" panose="020B0604020202020204" pitchFamily="34" charset="0"/>
          <a:ea typeface="宋体" pitchFamily="2" charset="-122"/>
        </a:defRPr>
      </a:lvl9pPr>
    </p:titleStyle>
    <p:bodyStyle>
      <a:lvl1pPr marL="342900" indent="-342900" algn="l" rtl="0" eaLnBrk="1" fontAlgn="base" hangingPunct="1">
        <a:lnSpc>
          <a:spcPct val="120000"/>
        </a:lnSpc>
        <a:spcBef>
          <a:spcPct val="30000"/>
        </a:spcBef>
        <a:spcAft>
          <a:spcPct val="20000"/>
        </a:spcAft>
        <a:buClr>
          <a:schemeClr val="tx1"/>
        </a:buClr>
        <a:buChar char="•"/>
        <a:defRPr sz="2100" b="1" kern="1200">
          <a:solidFill>
            <a:srgbClr val="1679BA"/>
          </a:solidFill>
          <a:latin typeface="+mn-lt"/>
          <a:ea typeface="+mn-ea"/>
          <a:cs typeface="+mn-cs"/>
        </a:defRPr>
      </a:lvl1pPr>
      <a:lvl2pPr marL="742950" indent="-285750" algn="l" rtl="0" eaLnBrk="1" fontAlgn="base" hangingPunct="1">
        <a:lnSpc>
          <a:spcPct val="120000"/>
        </a:lnSpc>
        <a:spcBef>
          <a:spcPct val="20000"/>
        </a:spcBef>
        <a:spcAft>
          <a:spcPct val="20000"/>
        </a:spcAft>
        <a:buClr>
          <a:schemeClr val="tx1"/>
        </a:buClr>
        <a:buChar char="–"/>
        <a:defRPr sz="1900" b="1" kern="1200">
          <a:solidFill>
            <a:srgbClr val="4D5E68"/>
          </a:solidFill>
          <a:latin typeface="+mn-lt"/>
          <a:ea typeface="+mn-ea"/>
          <a:cs typeface="+mn-cs"/>
        </a:defRPr>
      </a:lvl2pPr>
      <a:lvl3pPr marL="1143000" indent="-228600" algn="l" rtl="0" eaLnBrk="1" fontAlgn="base" hangingPunct="1">
        <a:spcBef>
          <a:spcPct val="20000"/>
        </a:spcBef>
        <a:spcAft>
          <a:spcPct val="0"/>
        </a:spcAft>
        <a:buClr>
          <a:schemeClr val="tx1"/>
        </a:buClr>
        <a:buFont typeface="Wingdings" panose="05000000000000000000" pitchFamily="2" charset="2"/>
        <a:buChar char="§"/>
        <a:defRPr b="1" kern="1200">
          <a:solidFill>
            <a:srgbClr val="4D5E68"/>
          </a:solidFill>
          <a:latin typeface="+mn-lt"/>
          <a:ea typeface="+mn-ea"/>
          <a:cs typeface="+mn-cs"/>
        </a:defRPr>
      </a:lvl3pPr>
      <a:lvl4pPr marL="1600200" indent="-228600" algn="l" rtl="0" eaLnBrk="1" fontAlgn="base" hangingPunct="1">
        <a:spcBef>
          <a:spcPct val="20000"/>
        </a:spcBef>
        <a:spcAft>
          <a:spcPct val="0"/>
        </a:spcAft>
        <a:buChar char="–"/>
        <a:defRPr b="1" kern="1200">
          <a:solidFill>
            <a:srgbClr val="4D5E68"/>
          </a:solidFill>
          <a:latin typeface="+mn-lt"/>
          <a:ea typeface="+mn-ea"/>
          <a:cs typeface="+mn-cs"/>
        </a:defRPr>
      </a:lvl4pPr>
      <a:lvl5pPr marL="2057400" indent="-228600" algn="l" rtl="0" eaLnBrk="1" fontAlgn="base" hangingPunct="1">
        <a:spcBef>
          <a:spcPct val="20000"/>
        </a:spcBef>
        <a:spcAft>
          <a:spcPct val="0"/>
        </a:spcAft>
        <a:buChar char="»"/>
        <a:defRPr b="1" kern="1200">
          <a:solidFill>
            <a:srgbClr val="4D5E6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3058883"/>
            <a:ext cx="12192000" cy="1426030"/>
          </a:xfrm>
        </p:spPr>
        <p:txBody>
          <a:bodyPr/>
          <a:lstStyle/>
          <a:p>
            <a:pPr>
              <a:lnSpc>
                <a:spcPct val="150000"/>
              </a:lnSpc>
              <a:spcBef>
                <a:spcPts val="1200"/>
              </a:spcBef>
              <a:spcAft>
                <a:spcPts val="1200"/>
              </a:spcAft>
            </a:pPr>
            <a:r>
              <a:rPr lang="en-US" altLang="zh-CN" dirty="0"/>
              <a:t>The upgrade of CSNS-II RCS LLRF</a:t>
            </a:r>
            <a:br>
              <a:rPr lang="en-US" altLang="zh-CN" dirty="0"/>
            </a:br>
            <a:r>
              <a:rPr lang="en-US" altLang="zh-CN" sz="2400" dirty="0"/>
              <a:t>Long Wei</a:t>
            </a:r>
            <a:endParaRPr lang="zh-CN" altLang="en-US" dirty="0"/>
          </a:p>
        </p:txBody>
      </p:sp>
      <p:sp>
        <p:nvSpPr>
          <p:cNvPr id="3" name="副标题 2"/>
          <p:cNvSpPr>
            <a:spLocks noGrp="1"/>
          </p:cNvSpPr>
          <p:nvPr>
            <p:ph type="subTitle" idx="1"/>
          </p:nvPr>
        </p:nvSpPr>
        <p:spPr>
          <a:xfrm>
            <a:off x="0" y="4543205"/>
            <a:ext cx="12192000" cy="971387"/>
          </a:xfrm>
        </p:spPr>
        <p:txBody>
          <a:bodyPr/>
          <a:lstStyle/>
          <a:p>
            <a:r>
              <a:rPr lang="en-US" altLang="zh-CN" sz="2000" dirty="0"/>
              <a:t>The 2025 MicroTCA/ATCA International Workshop for Large Scientific Facility Control  </a:t>
            </a:r>
          </a:p>
          <a:p>
            <a:r>
              <a:rPr lang="en-US" altLang="zh-CN" sz="2000" dirty="0"/>
              <a:t>15-17 Sep 2025, Chongqing, China</a:t>
            </a:r>
            <a:endParaRPr lang="zh-CN" altLang="en-US" sz="20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27E0459-1A82-4681-9222-E03E834289AE}"/>
              </a:ext>
            </a:extLst>
          </p:cNvPr>
          <p:cNvSpPr>
            <a:spLocks noGrp="1"/>
          </p:cNvSpPr>
          <p:nvPr>
            <p:ph type="sldNum" sz="quarter" idx="10"/>
          </p:nvPr>
        </p:nvSpPr>
        <p:spPr/>
        <p:txBody>
          <a:bodyPr/>
          <a:lstStyle/>
          <a:p>
            <a:fld id="{65853B08-8876-4640-8E1A-737A08B0B5B7}" type="slidenum">
              <a:rPr lang="zh-CN" altLang="en-US" smtClean="0"/>
              <a:t>10</a:t>
            </a:fld>
            <a:endParaRPr lang="zh-CN" altLang="en-US"/>
          </a:p>
        </p:txBody>
      </p:sp>
      <p:sp>
        <p:nvSpPr>
          <p:cNvPr id="3" name="标题 2">
            <a:extLst>
              <a:ext uri="{FF2B5EF4-FFF2-40B4-BE49-F238E27FC236}">
                <a16:creationId xmlns:a16="http://schemas.microsoft.com/office/drawing/2014/main" id="{5B271F02-28F3-471C-A5E1-824230BA3F58}"/>
              </a:ext>
            </a:extLst>
          </p:cNvPr>
          <p:cNvSpPr>
            <a:spLocks noGrp="1"/>
          </p:cNvSpPr>
          <p:nvPr>
            <p:ph type="title"/>
          </p:nvPr>
        </p:nvSpPr>
        <p:spPr/>
        <p:txBody>
          <a:bodyPr/>
          <a:lstStyle/>
          <a:p>
            <a:r>
              <a:rPr lang="en-US" altLang="zh-CN" dirty="0"/>
              <a:t>Auto start shell script</a:t>
            </a:r>
            <a:endParaRPr lang="zh-CN" altLang="en-US" dirty="0"/>
          </a:p>
        </p:txBody>
      </p:sp>
      <p:pic>
        <p:nvPicPr>
          <p:cNvPr id="5" name="图片 4">
            <a:extLst>
              <a:ext uri="{FF2B5EF4-FFF2-40B4-BE49-F238E27FC236}">
                <a16:creationId xmlns:a16="http://schemas.microsoft.com/office/drawing/2014/main" id="{BA4E4172-F888-4630-804C-AA0479D55551}"/>
              </a:ext>
            </a:extLst>
          </p:cNvPr>
          <p:cNvPicPr>
            <a:picLocks noChangeAspect="1"/>
          </p:cNvPicPr>
          <p:nvPr/>
        </p:nvPicPr>
        <p:blipFill>
          <a:blip r:embed="rId2"/>
          <a:stretch>
            <a:fillRect/>
          </a:stretch>
        </p:blipFill>
        <p:spPr>
          <a:xfrm>
            <a:off x="377530" y="1010704"/>
            <a:ext cx="2923232" cy="3464273"/>
          </a:xfrm>
          <a:prstGeom prst="rect">
            <a:avLst/>
          </a:prstGeom>
        </p:spPr>
      </p:pic>
      <p:sp>
        <p:nvSpPr>
          <p:cNvPr id="7" name="文本框 6">
            <a:extLst>
              <a:ext uri="{FF2B5EF4-FFF2-40B4-BE49-F238E27FC236}">
                <a16:creationId xmlns:a16="http://schemas.microsoft.com/office/drawing/2014/main" id="{47E0D773-D792-43CF-AEBC-D2E8B012308F}"/>
              </a:ext>
            </a:extLst>
          </p:cNvPr>
          <p:cNvSpPr txBox="1"/>
          <p:nvPr/>
        </p:nvSpPr>
        <p:spPr>
          <a:xfrm>
            <a:off x="5286513" y="4646967"/>
            <a:ext cx="6099716" cy="2031325"/>
          </a:xfrm>
          <a:prstGeom prst="rect">
            <a:avLst/>
          </a:prstGeom>
          <a:noFill/>
        </p:spPr>
        <p:txBody>
          <a:bodyPr wrap="square">
            <a:spAutoFit/>
          </a:bodyPr>
          <a:lstStyle/>
          <a:p>
            <a:r>
              <a:rPr lang="en-US" altLang="zh-CN" dirty="0"/>
              <a:t>After the board is powered on, the FPGA program and PetaLinux are sequentially loaded. An auto-start shell script is then executed to load the DMA driver module, mount the NFS, and launch the EPICS IOC.</a:t>
            </a:r>
          </a:p>
          <a:p>
            <a:r>
              <a:rPr lang="en-US" altLang="zh-CN" dirty="0"/>
              <a:t>n a PetaLinux recipe (.bb) file, the </a:t>
            </a:r>
            <a:r>
              <a:rPr lang="en-US" altLang="zh-CN" dirty="0" err="1"/>
              <a:t>do_install</a:t>
            </a:r>
            <a:r>
              <a:rPr lang="en-US" altLang="zh-CN" dirty="0"/>
              <a:t> function installs scripts into Linux’s </a:t>
            </a:r>
            <a:r>
              <a:rPr lang="en-US" altLang="zh-CN" dirty="0" err="1"/>
              <a:t>init.d</a:t>
            </a:r>
            <a:r>
              <a:rPr lang="en-US" altLang="zh-CN" dirty="0"/>
              <a:t> directory, allowing them to execute automatically at system startup.</a:t>
            </a:r>
            <a:endParaRPr lang="zh-CN" altLang="en-US" dirty="0"/>
          </a:p>
        </p:txBody>
      </p:sp>
      <p:pic>
        <p:nvPicPr>
          <p:cNvPr id="9" name="图片 8">
            <a:extLst>
              <a:ext uri="{FF2B5EF4-FFF2-40B4-BE49-F238E27FC236}">
                <a16:creationId xmlns:a16="http://schemas.microsoft.com/office/drawing/2014/main" id="{B51BC270-6302-4CF6-A647-DADC2EBE07D7}"/>
              </a:ext>
            </a:extLst>
          </p:cNvPr>
          <p:cNvPicPr>
            <a:picLocks noChangeAspect="1"/>
          </p:cNvPicPr>
          <p:nvPr/>
        </p:nvPicPr>
        <p:blipFill>
          <a:blip r:embed="rId3"/>
          <a:stretch>
            <a:fillRect/>
          </a:stretch>
        </p:blipFill>
        <p:spPr>
          <a:xfrm>
            <a:off x="5266839" y="1010704"/>
            <a:ext cx="6119390" cy="3505504"/>
          </a:xfrm>
          <a:prstGeom prst="rect">
            <a:avLst/>
          </a:prstGeom>
        </p:spPr>
      </p:pic>
      <p:pic>
        <p:nvPicPr>
          <p:cNvPr id="11" name="图片 10">
            <a:extLst>
              <a:ext uri="{FF2B5EF4-FFF2-40B4-BE49-F238E27FC236}">
                <a16:creationId xmlns:a16="http://schemas.microsoft.com/office/drawing/2014/main" id="{2187F309-F022-43BB-ACBE-1D945B5FAB8B}"/>
              </a:ext>
            </a:extLst>
          </p:cNvPr>
          <p:cNvPicPr>
            <a:picLocks noChangeAspect="1"/>
          </p:cNvPicPr>
          <p:nvPr/>
        </p:nvPicPr>
        <p:blipFill>
          <a:blip r:embed="rId4"/>
          <a:stretch>
            <a:fillRect/>
          </a:stretch>
        </p:blipFill>
        <p:spPr>
          <a:xfrm>
            <a:off x="1570872" y="2811446"/>
            <a:ext cx="3459780" cy="3856054"/>
          </a:xfrm>
          <a:prstGeom prst="rect">
            <a:avLst/>
          </a:prstGeom>
        </p:spPr>
      </p:pic>
    </p:spTree>
    <p:extLst>
      <p:ext uri="{BB962C8B-B14F-4D97-AF65-F5344CB8AC3E}">
        <p14:creationId xmlns:p14="http://schemas.microsoft.com/office/powerpoint/2010/main" val="277841834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E3A8BDE-3F89-457A-A927-F823DDB83133}"/>
              </a:ext>
            </a:extLst>
          </p:cNvPr>
          <p:cNvSpPr>
            <a:spLocks noGrp="1"/>
          </p:cNvSpPr>
          <p:nvPr>
            <p:ph type="sldNum" sz="quarter" idx="10"/>
          </p:nvPr>
        </p:nvSpPr>
        <p:spPr/>
        <p:txBody>
          <a:bodyPr/>
          <a:lstStyle/>
          <a:p>
            <a:fld id="{65853B08-8876-4640-8E1A-737A08B0B5B7}" type="slidenum">
              <a:rPr lang="zh-CN" altLang="en-US" smtClean="0"/>
              <a:t>11</a:t>
            </a:fld>
            <a:endParaRPr lang="zh-CN" altLang="en-US"/>
          </a:p>
        </p:txBody>
      </p:sp>
      <p:sp>
        <p:nvSpPr>
          <p:cNvPr id="3" name="标题 2">
            <a:extLst>
              <a:ext uri="{FF2B5EF4-FFF2-40B4-BE49-F238E27FC236}">
                <a16:creationId xmlns:a16="http://schemas.microsoft.com/office/drawing/2014/main" id="{8A1FB85E-3F5D-435E-A71D-1A9B65BBD594}"/>
              </a:ext>
            </a:extLst>
          </p:cNvPr>
          <p:cNvSpPr>
            <a:spLocks noGrp="1"/>
          </p:cNvSpPr>
          <p:nvPr>
            <p:ph type="title"/>
          </p:nvPr>
        </p:nvSpPr>
        <p:spPr/>
        <p:txBody>
          <a:bodyPr/>
          <a:lstStyle/>
          <a:p>
            <a:r>
              <a:rPr lang="en-US" altLang="zh-CN" dirty="0"/>
              <a:t>Software structure</a:t>
            </a:r>
            <a:endParaRPr lang="zh-CN" altLang="en-US" dirty="0"/>
          </a:p>
        </p:txBody>
      </p:sp>
      <p:sp>
        <p:nvSpPr>
          <p:cNvPr id="4" name="矩形 3">
            <a:extLst>
              <a:ext uri="{FF2B5EF4-FFF2-40B4-BE49-F238E27FC236}">
                <a16:creationId xmlns:a16="http://schemas.microsoft.com/office/drawing/2014/main" id="{7874083A-6EB8-44D3-8BFB-CF6B47B664DF}"/>
              </a:ext>
            </a:extLst>
          </p:cNvPr>
          <p:cNvSpPr/>
          <p:nvPr/>
        </p:nvSpPr>
        <p:spPr bwMode="auto">
          <a:xfrm>
            <a:off x="747131" y="1315844"/>
            <a:ext cx="2966225" cy="2587083"/>
          </a:xfrm>
          <a:prstGeom prst="rect">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5" name="矩形 4">
            <a:extLst>
              <a:ext uri="{FF2B5EF4-FFF2-40B4-BE49-F238E27FC236}">
                <a16:creationId xmlns:a16="http://schemas.microsoft.com/office/drawing/2014/main" id="{EABEE56D-0F50-4627-84C0-3F3D0B08C926}"/>
              </a:ext>
            </a:extLst>
          </p:cNvPr>
          <p:cNvSpPr/>
          <p:nvPr/>
        </p:nvSpPr>
        <p:spPr bwMode="auto">
          <a:xfrm>
            <a:off x="1014761" y="1427356"/>
            <a:ext cx="2419814" cy="996175"/>
          </a:xfrm>
          <a:prstGeom prst="rect">
            <a:avLst/>
          </a:prstGeom>
          <a:solidFill>
            <a:srgbClr val="92D05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FPGA</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6" name="矩形 5">
            <a:extLst>
              <a:ext uri="{FF2B5EF4-FFF2-40B4-BE49-F238E27FC236}">
                <a16:creationId xmlns:a16="http://schemas.microsoft.com/office/drawing/2014/main" id="{182804FA-B388-4350-BB43-AEDF999CB716}"/>
              </a:ext>
            </a:extLst>
          </p:cNvPr>
          <p:cNvSpPr/>
          <p:nvPr/>
        </p:nvSpPr>
        <p:spPr bwMode="auto">
          <a:xfrm>
            <a:off x="1014761" y="2906753"/>
            <a:ext cx="2419814" cy="831694"/>
          </a:xfrm>
          <a:prstGeom prst="rect">
            <a:avLst/>
          </a:prstGeom>
          <a:solidFill>
            <a:srgbClr val="92D05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ARM</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7" name="箭头: 上下 6">
            <a:extLst>
              <a:ext uri="{FF2B5EF4-FFF2-40B4-BE49-F238E27FC236}">
                <a16:creationId xmlns:a16="http://schemas.microsoft.com/office/drawing/2014/main" id="{E1BAB207-D3C5-4D9E-ADF0-EC2C1F48C47B}"/>
              </a:ext>
            </a:extLst>
          </p:cNvPr>
          <p:cNvSpPr/>
          <p:nvPr/>
        </p:nvSpPr>
        <p:spPr bwMode="auto">
          <a:xfrm>
            <a:off x="1248937" y="2451409"/>
            <a:ext cx="200722" cy="455344"/>
          </a:xfrm>
          <a:prstGeom prst="upDownArrow">
            <a:avLst/>
          </a:prstGeom>
          <a:solidFill>
            <a:schemeClr val="bg1"/>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8" name="文本框 7">
            <a:extLst>
              <a:ext uri="{FF2B5EF4-FFF2-40B4-BE49-F238E27FC236}">
                <a16:creationId xmlns:a16="http://schemas.microsoft.com/office/drawing/2014/main" id="{01970511-666D-43F0-A90C-03140E998DBE}"/>
              </a:ext>
            </a:extLst>
          </p:cNvPr>
          <p:cNvSpPr txBox="1"/>
          <p:nvPr/>
        </p:nvSpPr>
        <p:spPr>
          <a:xfrm>
            <a:off x="1483112" y="2503816"/>
            <a:ext cx="1483112" cy="307777"/>
          </a:xfrm>
          <a:prstGeom prst="rect">
            <a:avLst/>
          </a:prstGeom>
          <a:noFill/>
        </p:spPr>
        <p:txBody>
          <a:bodyPr wrap="square" rtlCol="0">
            <a:spAutoFit/>
          </a:bodyPr>
          <a:lstStyle/>
          <a:p>
            <a:r>
              <a:rPr lang="en-US" altLang="zh-CN" sz="1400" dirty="0"/>
              <a:t>AXI BUS</a:t>
            </a:r>
            <a:endParaRPr lang="zh-CN" altLang="en-US" sz="1400" dirty="0"/>
          </a:p>
        </p:txBody>
      </p:sp>
      <p:sp>
        <p:nvSpPr>
          <p:cNvPr id="9" name="文本框 8">
            <a:extLst>
              <a:ext uri="{FF2B5EF4-FFF2-40B4-BE49-F238E27FC236}">
                <a16:creationId xmlns:a16="http://schemas.microsoft.com/office/drawing/2014/main" id="{357E0CA8-C2B8-4298-AC65-93B8859F9872}"/>
              </a:ext>
            </a:extLst>
          </p:cNvPr>
          <p:cNvSpPr txBox="1"/>
          <p:nvPr/>
        </p:nvSpPr>
        <p:spPr>
          <a:xfrm>
            <a:off x="1839951" y="944134"/>
            <a:ext cx="1126273" cy="369332"/>
          </a:xfrm>
          <a:prstGeom prst="rect">
            <a:avLst/>
          </a:prstGeom>
          <a:noFill/>
        </p:spPr>
        <p:txBody>
          <a:bodyPr wrap="square" rtlCol="0">
            <a:spAutoFit/>
          </a:bodyPr>
          <a:lstStyle/>
          <a:p>
            <a:r>
              <a:rPr lang="en-US" altLang="zh-CN" dirty="0"/>
              <a:t>ZYNQ</a:t>
            </a:r>
            <a:endParaRPr lang="zh-CN" altLang="en-US" dirty="0"/>
          </a:p>
        </p:txBody>
      </p:sp>
      <p:sp>
        <p:nvSpPr>
          <p:cNvPr id="10" name="矩形 9">
            <a:extLst>
              <a:ext uri="{FF2B5EF4-FFF2-40B4-BE49-F238E27FC236}">
                <a16:creationId xmlns:a16="http://schemas.microsoft.com/office/drawing/2014/main" id="{3001C432-FE21-4083-800D-8546C9EF7154}"/>
              </a:ext>
            </a:extLst>
          </p:cNvPr>
          <p:cNvSpPr/>
          <p:nvPr/>
        </p:nvSpPr>
        <p:spPr bwMode="auto">
          <a:xfrm>
            <a:off x="747131" y="4112944"/>
            <a:ext cx="4092498" cy="490654"/>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Ethernet switcher</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11" name="矩形 10">
            <a:extLst>
              <a:ext uri="{FF2B5EF4-FFF2-40B4-BE49-F238E27FC236}">
                <a16:creationId xmlns:a16="http://schemas.microsoft.com/office/drawing/2014/main" id="{41C4A2A6-22CF-4F40-8B35-C9D24ECC9745}"/>
              </a:ext>
            </a:extLst>
          </p:cNvPr>
          <p:cNvSpPr/>
          <p:nvPr/>
        </p:nvSpPr>
        <p:spPr bwMode="auto">
          <a:xfrm>
            <a:off x="1014761" y="5004576"/>
            <a:ext cx="1098396" cy="1075160"/>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OPI</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Phoebus</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12" name="矩形 11">
            <a:extLst>
              <a:ext uri="{FF2B5EF4-FFF2-40B4-BE49-F238E27FC236}">
                <a16:creationId xmlns:a16="http://schemas.microsoft.com/office/drawing/2014/main" id="{5B38A9C6-AC99-43E9-8733-B892F81DDA6F}"/>
              </a:ext>
            </a:extLst>
          </p:cNvPr>
          <p:cNvSpPr/>
          <p:nvPr/>
        </p:nvSpPr>
        <p:spPr bwMode="auto">
          <a:xfrm>
            <a:off x="2620534" y="5004576"/>
            <a:ext cx="1906861" cy="1075160"/>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b" anchorCtr="0" compatLnSpc="1"/>
          <a:lstStyle/>
          <a:p>
            <a:pPr marL="0" marR="0" indent="0" algn="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NFS Server</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13" name="箭头: 上下 12">
            <a:extLst>
              <a:ext uri="{FF2B5EF4-FFF2-40B4-BE49-F238E27FC236}">
                <a16:creationId xmlns:a16="http://schemas.microsoft.com/office/drawing/2014/main" id="{E19A614A-C088-464C-837A-7E73E7B6AD9B}"/>
              </a:ext>
            </a:extLst>
          </p:cNvPr>
          <p:cNvSpPr/>
          <p:nvPr/>
        </p:nvSpPr>
        <p:spPr bwMode="auto">
          <a:xfrm>
            <a:off x="2224668" y="3902927"/>
            <a:ext cx="161693" cy="290864"/>
          </a:xfrm>
          <a:prstGeom prst="upDown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4" name="箭头: 上下 13">
            <a:extLst>
              <a:ext uri="{FF2B5EF4-FFF2-40B4-BE49-F238E27FC236}">
                <a16:creationId xmlns:a16="http://schemas.microsoft.com/office/drawing/2014/main" id="{62FE8FCC-89FA-41B1-A6B2-D7CEC050AA69}"/>
              </a:ext>
            </a:extLst>
          </p:cNvPr>
          <p:cNvSpPr/>
          <p:nvPr/>
        </p:nvSpPr>
        <p:spPr bwMode="auto">
          <a:xfrm>
            <a:off x="1427356" y="4358271"/>
            <a:ext cx="289932" cy="636086"/>
          </a:xfrm>
          <a:prstGeom prst="upDown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5" name="箭头: 上下 14">
            <a:extLst>
              <a:ext uri="{FF2B5EF4-FFF2-40B4-BE49-F238E27FC236}">
                <a16:creationId xmlns:a16="http://schemas.microsoft.com/office/drawing/2014/main" id="{2672C324-AC62-4172-A430-EE58C38CD012}"/>
              </a:ext>
            </a:extLst>
          </p:cNvPr>
          <p:cNvSpPr/>
          <p:nvPr/>
        </p:nvSpPr>
        <p:spPr bwMode="auto">
          <a:xfrm>
            <a:off x="3024767" y="4375410"/>
            <a:ext cx="289932" cy="636086"/>
          </a:xfrm>
          <a:prstGeom prst="upDown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6" name="流程图: 多文档 15">
            <a:extLst>
              <a:ext uri="{FF2B5EF4-FFF2-40B4-BE49-F238E27FC236}">
                <a16:creationId xmlns:a16="http://schemas.microsoft.com/office/drawing/2014/main" id="{33F94453-33E9-4DCA-897C-E81B568279D0}"/>
              </a:ext>
            </a:extLst>
          </p:cNvPr>
          <p:cNvSpPr/>
          <p:nvPr/>
        </p:nvSpPr>
        <p:spPr bwMode="auto">
          <a:xfrm>
            <a:off x="2731118" y="5112788"/>
            <a:ext cx="1167161" cy="775987"/>
          </a:xfrm>
          <a:prstGeom prst="flowChartMultidocument">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Configure</a:t>
            </a:r>
            <a:br>
              <a:rPr lang="en-US" altLang="zh-CN" sz="1400" dirty="0">
                <a:latin typeface="Arial" panose="020B0604020202020204" pitchFamily="34" charset="0"/>
                <a:ea typeface="宋体" pitchFamily="2" charset="-122"/>
              </a:rPr>
            </a:br>
            <a:r>
              <a:rPr lang="en-US" altLang="zh-CN" sz="1400" dirty="0">
                <a:latin typeface="Arial" panose="020B0604020202020204" pitchFamily="34" charset="0"/>
                <a:ea typeface="宋体" pitchFamily="2" charset="-122"/>
              </a:rPr>
              <a:t>files</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18" name="文本框 17">
            <a:extLst>
              <a:ext uri="{FF2B5EF4-FFF2-40B4-BE49-F238E27FC236}">
                <a16:creationId xmlns:a16="http://schemas.microsoft.com/office/drawing/2014/main" id="{755D1111-46EA-434E-9A9E-104AE8A61414}"/>
              </a:ext>
            </a:extLst>
          </p:cNvPr>
          <p:cNvSpPr txBox="1"/>
          <p:nvPr/>
        </p:nvSpPr>
        <p:spPr>
          <a:xfrm>
            <a:off x="5345153" y="1291275"/>
            <a:ext cx="6099716" cy="2031325"/>
          </a:xfrm>
          <a:prstGeom prst="rect">
            <a:avLst/>
          </a:prstGeom>
          <a:noFill/>
        </p:spPr>
        <p:txBody>
          <a:bodyPr wrap="square">
            <a:spAutoFit/>
          </a:bodyPr>
          <a:lstStyle/>
          <a:p>
            <a:r>
              <a:rPr lang="en-US" altLang="zh-CN" dirty="0"/>
              <a:t>The EPICS IOC includes an automated RF power ramping program, which automatically sets the PI parameters, cavity voltage amplitude, and the open/closed loop switch, enabling smooth ramp-up and ramp-down of the RF power. These parameters are adjusted during operation, saved in configuration files on the NFS, and loaded into the EPICS IOC.</a:t>
            </a:r>
            <a:endParaRPr lang="zh-CN" altLang="en-US" dirty="0"/>
          </a:p>
        </p:txBody>
      </p:sp>
      <p:sp>
        <p:nvSpPr>
          <p:cNvPr id="19" name="云形 18">
            <a:extLst>
              <a:ext uri="{FF2B5EF4-FFF2-40B4-BE49-F238E27FC236}">
                <a16:creationId xmlns:a16="http://schemas.microsoft.com/office/drawing/2014/main" id="{52574748-51F8-44E4-B590-DBCD88E35756}"/>
              </a:ext>
            </a:extLst>
          </p:cNvPr>
          <p:cNvSpPr/>
          <p:nvPr/>
        </p:nvSpPr>
        <p:spPr bwMode="auto">
          <a:xfrm>
            <a:off x="5497553" y="3470355"/>
            <a:ext cx="2642840" cy="1285177"/>
          </a:xfrm>
          <a:prstGeom prst="cloud">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Central control LAN</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20" name="箭头: 上下 19">
            <a:extLst>
              <a:ext uri="{FF2B5EF4-FFF2-40B4-BE49-F238E27FC236}">
                <a16:creationId xmlns:a16="http://schemas.microsoft.com/office/drawing/2014/main" id="{71CF4E03-E298-4384-8A72-2FC5A2CFD5C9}"/>
              </a:ext>
            </a:extLst>
          </p:cNvPr>
          <p:cNvSpPr/>
          <p:nvPr/>
        </p:nvSpPr>
        <p:spPr bwMode="auto">
          <a:xfrm rot="5400000">
            <a:off x="5075198" y="3992373"/>
            <a:ext cx="289932" cy="636086"/>
          </a:xfrm>
          <a:prstGeom prst="upDown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1" name="文本框 20">
            <a:extLst>
              <a:ext uri="{FF2B5EF4-FFF2-40B4-BE49-F238E27FC236}">
                <a16:creationId xmlns:a16="http://schemas.microsoft.com/office/drawing/2014/main" id="{41AC0B3C-B702-41D5-9776-B0280C06DA0B}"/>
              </a:ext>
            </a:extLst>
          </p:cNvPr>
          <p:cNvSpPr txBox="1"/>
          <p:nvPr/>
        </p:nvSpPr>
        <p:spPr>
          <a:xfrm>
            <a:off x="5378695" y="4755532"/>
            <a:ext cx="6660068" cy="1754326"/>
          </a:xfrm>
          <a:prstGeom prst="rect">
            <a:avLst/>
          </a:prstGeom>
          <a:noFill/>
        </p:spPr>
        <p:txBody>
          <a:bodyPr wrap="square">
            <a:spAutoFit/>
          </a:bodyPr>
          <a:lstStyle/>
          <a:p>
            <a:r>
              <a:rPr lang="en-US" altLang="zh-CN" dirty="0"/>
              <a:t>The software also includes an RF pattern mode curve download function, which loads the physically defined frequency, amplitude, and phase pattern mode curves into EPICS IOC PVs and transfers them via DMA to the FPGA’s dual-port RAM. This allows the RF field’s amplitude, frequency, and phase to precisely follow the physically specified pattern mode curves.</a:t>
            </a:r>
            <a:endParaRPr lang="zh-CN" altLang="en-US" dirty="0"/>
          </a:p>
        </p:txBody>
      </p:sp>
    </p:spTree>
    <p:extLst>
      <p:ext uri="{BB962C8B-B14F-4D97-AF65-F5344CB8AC3E}">
        <p14:creationId xmlns:p14="http://schemas.microsoft.com/office/powerpoint/2010/main" val="9894551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9419138-E053-4E65-98FD-A1764777F4C2}"/>
              </a:ext>
            </a:extLst>
          </p:cNvPr>
          <p:cNvSpPr>
            <a:spLocks noGrp="1"/>
          </p:cNvSpPr>
          <p:nvPr>
            <p:ph type="sldNum" sz="quarter" idx="10"/>
          </p:nvPr>
        </p:nvSpPr>
        <p:spPr/>
        <p:txBody>
          <a:bodyPr/>
          <a:lstStyle/>
          <a:p>
            <a:fld id="{65853B08-8876-4640-8E1A-737A08B0B5B7}" type="slidenum">
              <a:rPr lang="zh-CN" altLang="en-US" smtClean="0"/>
              <a:t>12</a:t>
            </a:fld>
            <a:endParaRPr lang="zh-CN" altLang="en-US"/>
          </a:p>
        </p:txBody>
      </p:sp>
      <p:sp>
        <p:nvSpPr>
          <p:cNvPr id="3" name="标题 2">
            <a:extLst>
              <a:ext uri="{FF2B5EF4-FFF2-40B4-BE49-F238E27FC236}">
                <a16:creationId xmlns:a16="http://schemas.microsoft.com/office/drawing/2014/main" id="{F5917562-F287-4AAD-9460-75C2127D21F0}"/>
              </a:ext>
            </a:extLst>
          </p:cNvPr>
          <p:cNvSpPr>
            <a:spLocks noGrp="1"/>
          </p:cNvSpPr>
          <p:nvPr>
            <p:ph type="title"/>
          </p:nvPr>
        </p:nvSpPr>
        <p:spPr/>
        <p:txBody>
          <a:bodyPr/>
          <a:lstStyle/>
          <a:p>
            <a:r>
              <a:rPr lang="en-US" altLang="zh-CN" dirty="0"/>
              <a:t>DMA Transmission Path    PL to PS </a:t>
            </a:r>
            <a:endParaRPr lang="zh-CN" altLang="en-US" dirty="0"/>
          </a:p>
        </p:txBody>
      </p:sp>
      <p:pic>
        <p:nvPicPr>
          <p:cNvPr id="5" name="图片 4">
            <a:extLst>
              <a:ext uri="{FF2B5EF4-FFF2-40B4-BE49-F238E27FC236}">
                <a16:creationId xmlns:a16="http://schemas.microsoft.com/office/drawing/2014/main" id="{7CE54853-B4E0-4B4E-86FF-44F62336A648}"/>
              </a:ext>
            </a:extLst>
          </p:cNvPr>
          <p:cNvPicPr>
            <a:picLocks noChangeAspect="1"/>
          </p:cNvPicPr>
          <p:nvPr/>
        </p:nvPicPr>
        <p:blipFill>
          <a:blip r:embed="rId2"/>
          <a:stretch>
            <a:fillRect/>
          </a:stretch>
        </p:blipFill>
        <p:spPr>
          <a:xfrm>
            <a:off x="133350" y="934164"/>
            <a:ext cx="11953875" cy="4331879"/>
          </a:xfrm>
          <a:prstGeom prst="rect">
            <a:avLst/>
          </a:prstGeom>
        </p:spPr>
      </p:pic>
      <p:sp>
        <p:nvSpPr>
          <p:cNvPr id="8" name="文本框 7">
            <a:extLst>
              <a:ext uri="{FF2B5EF4-FFF2-40B4-BE49-F238E27FC236}">
                <a16:creationId xmlns:a16="http://schemas.microsoft.com/office/drawing/2014/main" id="{D0C58EF2-2037-46A8-A8E7-819EBEDEB033}"/>
              </a:ext>
            </a:extLst>
          </p:cNvPr>
          <p:cNvSpPr txBox="1"/>
          <p:nvPr/>
        </p:nvSpPr>
        <p:spPr>
          <a:xfrm>
            <a:off x="238125" y="4983003"/>
            <a:ext cx="914400" cy="369332"/>
          </a:xfrm>
          <a:prstGeom prst="rect">
            <a:avLst/>
          </a:prstGeom>
          <a:noFill/>
        </p:spPr>
        <p:txBody>
          <a:bodyPr wrap="square" rtlCol="0">
            <a:spAutoFit/>
          </a:bodyPr>
          <a:lstStyle/>
          <a:p>
            <a:r>
              <a:rPr lang="en-US" altLang="zh-CN" dirty="0"/>
              <a:t>LLRF</a:t>
            </a:r>
            <a:endParaRPr lang="zh-CN" altLang="en-US" dirty="0"/>
          </a:p>
        </p:txBody>
      </p:sp>
      <p:sp>
        <p:nvSpPr>
          <p:cNvPr id="10" name="文本框 9">
            <a:extLst>
              <a:ext uri="{FF2B5EF4-FFF2-40B4-BE49-F238E27FC236}">
                <a16:creationId xmlns:a16="http://schemas.microsoft.com/office/drawing/2014/main" id="{2D438EB7-1DCC-4BAD-98C2-7455E4DCB71A}"/>
              </a:ext>
            </a:extLst>
          </p:cNvPr>
          <p:cNvSpPr txBox="1"/>
          <p:nvPr/>
        </p:nvSpPr>
        <p:spPr>
          <a:xfrm>
            <a:off x="457199" y="5467171"/>
            <a:ext cx="11306175" cy="1200329"/>
          </a:xfrm>
          <a:prstGeom prst="rect">
            <a:avLst/>
          </a:prstGeom>
          <a:noFill/>
        </p:spPr>
        <p:txBody>
          <a:bodyPr wrap="square">
            <a:spAutoFit/>
          </a:bodyPr>
          <a:lstStyle/>
          <a:p>
            <a:r>
              <a:rPr lang="en-US" altLang="zh-CN" dirty="0"/>
              <a:t>The state curve data generated by the LLRF logic is first buffered in a FIFO. Within the 20 </a:t>
            </a:r>
            <a:r>
              <a:rPr lang="en-US" altLang="zh-CN" dirty="0" err="1"/>
              <a:t>ms</a:t>
            </a:r>
            <a:r>
              <a:rPr lang="en-US" altLang="zh-CN" dirty="0"/>
              <a:t> operation window of each 25 Hz pulse, a total of 2,048 samples are uniformly acquired. These data are then formatted into an AXI Stream sequence by the user-defined AXI Master module and subsequently transferred to the ARM-based host system via AXI DMA.</a:t>
            </a:r>
            <a:endParaRPr lang="zh-CN" altLang="en-US" dirty="0"/>
          </a:p>
        </p:txBody>
      </p:sp>
    </p:spTree>
    <p:extLst>
      <p:ext uri="{BB962C8B-B14F-4D97-AF65-F5344CB8AC3E}">
        <p14:creationId xmlns:p14="http://schemas.microsoft.com/office/powerpoint/2010/main" val="6951168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9419138-E053-4E65-98FD-A1764777F4C2}"/>
              </a:ext>
            </a:extLst>
          </p:cNvPr>
          <p:cNvSpPr>
            <a:spLocks noGrp="1"/>
          </p:cNvSpPr>
          <p:nvPr>
            <p:ph type="sldNum" sz="quarter" idx="10"/>
          </p:nvPr>
        </p:nvSpPr>
        <p:spPr/>
        <p:txBody>
          <a:bodyPr/>
          <a:lstStyle/>
          <a:p>
            <a:fld id="{65853B08-8876-4640-8E1A-737A08B0B5B7}" type="slidenum">
              <a:rPr lang="zh-CN" altLang="en-US" smtClean="0"/>
              <a:t>13</a:t>
            </a:fld>
            <a:endParaRPr lang="zh-CN" altLang="en-US"/>
          </a:p>
        </p:txBody>
      </p:sp>
      <p:sp>
        <p:nvSpPr>
          <p:cNvPr id="3" name="标题 2">
            <a:extLst>
              <a:ext uri="{FF2B5EF4-FFF2-40B4-BE49-F238E27FC236}">
                <a16:creationId xmlns:a16="http://schemas.microsoft.com/office/drawing/2014/main" id="{F5917562-F287-4AAD-9460-75C2127D21F0}"/>
              </a:ext>
            </a:extLst>
          </p:cNvPr>
          <p:cNvSpPr>
            <a:spLocks noGrp="1"/>
          </p:cNvSpPr>
          <p:nvPr>
            <p:ph type="title"/>
          </p:nvPr>
        </p:nvSpPr>
        <p:spPr>
          <a:xfrm>
            <a:off x="0" y="190500"/>
            <a:ext cx="12192000" cy="457200"/>
          </a:xfrm>
        </p:spPr>
        <p:txBody>
          <a:bodyPr/>
          <a:lstStyle/>
          <a:p>
            <a:r>
              <a:rPr lang="en-US" altLang="zh-CN" dirty="0"/>
              <a:t>DMA Transmission Path    PS to PL     for pattern mode curve download</a:t>
            </a:r>
            <a:endParaRPr lang="zh-CN" altLang="en-US" dirty="0"/>
          </a:p>
        </p:txBody>
      </p:sp>
      <p:sp>
        <p:nvSpPr>
          <p:cNvPr id="10" name="文本框 9">
            <a:extLst>
              <a:ext uri="{FF2B5EF4-FFF2-40B4-BE49-F238E27FC236}">
                <a16:creationId xmlns:a16="http://schemas.microsoft.com/office/drawing/2014/main" id="{2D438EB7-1DCC-4BAD-98C2-7455E4DCB71A}"/>
              </a:ext>
            </a:extLst>
          </p:cNvPr>
          <p:cNvSpPr txBox="1"/>
          <p:nvPr/>
        </p:nvSpPr>
        <p:spPr>
          <a:xfrm>
            <a:off x="442912" y="5687276"/>
            <a:ext cx="11306175" cy="369332"/>
          </a:xfrm>
          <a:prstGeom prst="rect">
            <a:avLst/>
          </a:prstGeom>
          <a:noFill/>
        </p:spPr>
        <p:txBody>
          <a:bodyPr wrap="square">
            <a:spAutoFit/>
          </a:bodyPr>
          <a:lstStyle/>
          <a:p>
            <a:endParaRPr lang="zh-CN" altLang="en-US" dirty="0"/>
          </a:p>
        </p:txBody>
      </p:sp>
      <p:pic>
        <p:nvPicPr>
          <p:cNvPr id="6" name="图片 5">
            <a:extLst>
              <a:ext uri="{FF2B5EF4-FFF2-40B4-BE49-F238E27FC236}">
                <a16:creationId xmlns:a16="http://schemas.microsoft.com/office/drawing/2014/main" id="{E92B3838-1573-4313-B3AC-F79E0AD8A4E6}"/>
              </a:ext>
            </a:extLst>
          </p:cNvPr>
          <p:cNvPicPr>
            <a:picLocks noChangeAspect="1"/>
          </p:cNvPicPr>
          <p:nvPr/>
        </p:nvPicPr>
        <p:blipFill>
          <a:blip r:embed="rId2"/>
          <a:stretch>
            <a:fillRect/>
          </a:stretch>
        </p:blipFill>
        <p:spPr>
          <a:xfrm>
            <a:off x="889915" y="887617"/>
            <a:ext cx="7138255" cy="4559742"/>
          </a:xfrm>
          <a:prstGeom prst="rect">
            <a:avLst/>
          </a:prstGeom>
        </p:spPr>
      </p:pic>
      <p:sp>
        <p:nvSpPr>
          <p:cNvPr id="11" name="文本框 10">
            <a:extLst>
              <a:ext uri="{FF2B5EF4-FFF2-40B4-BE49-F238E27FC236}">
                <a16:creationId xmlns:a16="http://schemas.microsoft.com/office/drawing/2014/main" id="{EE60A214-4EA2-49F7-AE63-C27C9B499689}"/>
              </a:ext>
            </a:extLst>
          </p:cNvPr>
          <p:cNvSpPr txBox="1"/>
          <p:nvPr/>
        </p:nvSpPr>
        <p:spPr>
          <a:xfrm>
            <a:off x="5887844" y="4770054"/>
            <a:ext cx="6177774" cy="1200329"/>
          </a:xfrm>
          <a:prstGeom prst="rect">
            <a:avLst/>
          </a:prstGeom>
          <a:noFill/>
        </p:spPr>
        <p:txBody>
          <a:bodyPr wrap="square">
            <a:spAutoFit/>
          </a:bodyPr>
          <a:lstStyle/>
          <a:p>
            <a:r>
              <a:rPr lang="en-US" altLang="zh-CN" dirty="0"/>
              <a:t>The ARM transfers the pattern mode curves to the FPGA via AXI DMA, and through a user-defined AXI Slave, converts the AXI timing into dual-port RAM operation timing, writing the data into the dual-port RAM.</a:t>
            </a:r>
            <a:endParaRPr lang="zh-CN" altLang="en-US" dirty="0"/>
          </a:p>
        </p:txBody>
      </p:sp>
    </p:spTree>
    <p:extLst>
      <p:ext uri="{BB962C8B-B14F-4D97-AF65-F5344CB8AC3E}">
        <p14:creationId xmlns:p14="http://schemas.microsoft.com/office/powerpoint/2010/main" val="15849400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31E38B0-EE6E-444C-BDA3-D78E7103B135}"/>
              </a:ext>
            </a:extLst>
          </p:cNvPr>
          <p:cNvSpPr>
            <a:spLocks noGrp="1"/>
          </p:cNvSpPr>
          <p:nvPr>
            <p:ph type="sldNum" sz="quarter" idx="10"/>
          </p:nvPr>
        </p:nvSpPr>
        <p:spPr/>
        <p:txBody>
          <a:bodyPr/>
          <a:lstStyle/>
          <a:p>
            <a:fld id="{65853B08-8876-4640-8E1A-737A08B0B5B7}" type="slidenum">
              <a:rPr lang="zh-CN" altLang="en-US" smtClean="0"/>
              <a:t>14</a:t>
            </a:fld>
            <a:endParaRPr lang="zh-CN" altLang="en-US"/>
          </a:p>
        </p:txBody>
      </p:sp>
      <p:sp>
        <p:nvSpPr>
          <p:cNvPr id="3" name="标题 2">
            <a:extLst>
              <a:ext uri="{FF2B5EF4-FFF2-40B4-BE49-F238E27FC236}">
                <a16:creationId xmlns:a16="http://schemas.microsoft.com/office/drawing/2014/main" id="{3A868755-BEB2-4359-A1F8-D24ABA727957}"/>
              </a:ext>
            </a:extLst>
          </p:cNvPr>
          <p:cNvSpPr>
            <a:spLocks noGrp="1"/>
          </p:cNvSpPr>
          <p:nvPr>
            <p:ph type="title"/>
          </p:nvPr>
        </p:nvSpPr>
        <p:spPr/>
        <p:txBody>
          <a:bodyPr/>
          <a:lstStyle/>
          <a:p>
            <a:r>
              <a:rPr lang="en-US" altLang="zh-CN" dirty="0"/>
              <a:t>Control OPI</a:t>
            </a:r>
            <a:endParaRPr lang="zh-CN" altLang="en-US" dirty="0"/>
          </a:p>
        </p:txBody>
      </p:sp>
      <p:pic>
        <p:nvPicPr>
          <p:cNvPr id="5" name="图片 4">
            <a:extLst>
              <a:ext uri="{FF2B5EF4-FFF2-40B4-BE49-F238E27FC236}">
                <a16:creationId xmlns:a16="http://schemas.microsoft.com/office/drawing/2014/main" id="{A7C36A97-075C-4BD3-AED9-94F2597F3B84}"/>
              </a:ext>
            </a:extLst>
          </p:cNvPr>
          <p:cNvPicPr>
            <a:picLocks noChangeAspect="1"/>
          </p:cNvPicPr>
          <p:nvPr/>
        </p:nvPicPr>
        <p:blipFill>
          <a:blip r:embed="rId3"/>
          <a:stretch>
            <a:fillRect/>
          </a:stretch>
        </p:blipFill>
        <p:spPr>
          <a:xfrm>
            <a:off x="5207246" y="1663367"/>
            <a:ext cx="7002966" cy="3531265"/>
          </a:xfrm>
          <a:prstGeom prst="rect">
            <a:avLst/>
          </a:prstGeom>
        </p:spPr>
      </p:pic>
      <p:pic>
        <p:nvPicPr>
          <p:cNvPr id="7" name="图片 6">
            <a:extLst>
              <a:ext uri="{FF2B5EF4-FFF2-40B4-BE49-F238E27FC236}">
                <a16:creationId xmlns:a16="http://schemas.microsoft.com/office/drawing/2014/main" id="{41B8DFFC-770E-47A8-B067-333032C257E3}"/>
              </a:ext>
            </a:extLst>
          </p:cNvPr>
          <p:cNvPicPr>
            <a:picLocks noChangeAspect="1"/>
          </p:cNvPicPr>
          <p:nvPr/>
        </p:nvPicPr>
        <p:blipFill rotWithShape="1">
          <a:blip r:embed="rId4"/>
          <a:srcRect l="35971"/>
          <a:stretch/>
        </p:blipFill>
        <p:spPr>
          <a:xfrm>
            <a:off x="72742" y="1663367"/>
            <a:ext cx="5081436" cy="3531265"/>
          </a:xfrm>
          <a:prstGeom prst="rect">
            <a:avLst/>
          </a:prstGeom>
        </p:spPr>
      </p:pic>
      <p:sp>
        <p:nvSpPr>
          <p:cNvPr id="8" name="文本框 7">
            <a:extLst>
              <a:ext uri="{FF2B5EF4-FFF2-40B4-BE49-F238E27FC236}">
                <a16:creationId xmlns:a16="http://schemas.microsoft.com/office/drawing/2014/main" id="{FC41F190-C1A4-4853-9473-157B192ECF3E}"/>
              </a:ext>
            </a:extLst>
          </p:cNvPr>
          <p:cNvSpPr txBox="1"/>
          <p:nvPr/>
        </p:nvSpPr>
        <p:spPr>
          <a:xfrm>
            <a:off x="8240752" y="5665819"/>
            <a:ext cx="3713356" cy="369332"/>
          </a:xfrm>
          <a:prstGeom prst="rect">
            <a:avLst/>
          </a:prstGeom>
          <a:noFill/>
        </p:spPr>
        <p:txBody>
          <a:bodyPr wrap="square" rtlCol="0">
            <a:spAutoFit/>
          </a:bodyPr>
          <a:lstStyle/>
          <a:p>
            <a:r>
              <a:rPr lang="en-US" altLang="zh-CN"/>
              <a:t>Second-harmonic cavity voltage</a:t>
            </a:r>
            <a:endParaRPr lang="zh-CN" altLang="en-US" dirty="0"/>
          </a:p>
        </p:txBody>
      </p:sp>
      <p:cxnSp>
        <p:nvCxnSpPr>
          <p:cNvPr id="10" name="直接箭头连接符 9">
            <a:extLst>
              <a:ext uri="{FF2B5EF4-FFF2-40B4-BE49-F238E27FC236}">
                <a16:creationId xmlns:a16="http://schemas.microsoft.com/office/drawing/2014/main" id="{563C64F3-3E2A-420B-A04E-3D0C799D21D3}"/>
              </a:ext>
            </a:extLst>
          </p:cNvPr>
          <p:cNvCxnSpPr/>
          <p:nvPr/>
        </p:nvCxnSpPr>
        <p:spPr bwMode="auto">
          <a:xfrm flipV="1">
            <a:off x="-423746" y="111512"/>
            <a:ext cx="0" cy="59175"/>
          </a:xfrm>
          <a:prstGeom prst="straightConnector1">
            <a:avLst/>
          </a:prstGeom>
          <a:solidFill>
            <a:srgbClr val="FFFF00"/>
          </a:solidFill>
          <a:ln w="9525" cap="flat" cmpd="sng" algn="ctr">
            <a:solidFill>
              <a:schemeClr val="tx1"/>
            </a:solidFill>
            <a:prstDash val="solid"/>
            <a:round/>
            <a:headEnd type="none" w="med" len="med"/>
            <a:tailEnd type="triangle"/>
          </a:ln>
        </p:spPr>
      </p:cxnSp>
      <p:cxnSp>
        <p:nvCxnSpPr>
          <p:cNvPr id="12" name="直接箭头连接符 11">
            <a:extLst>
              <a:ext uri="{FF2B5EF4-FFF2-40B4-BE49-F238E27FC236}">
                <a16:creationId xmlns:a16="http://schemas.microsoft.com/office/drawing/2014/main" id="{A6B8F4A1-E9CE-45B1-9988-DF89ABA20B10}"/>
              </a:ext>
            </a:extLst>
          </p:cNvPr>
          <p:cNvCxnSpPr>
            <a:cxnSpLocks/>
            <a:stCxn id="8" idx="0"/>
          </p:cNvCxnSpPr>
          <p:nvPr/>
        </p:nvCxnSpPr>
        <p:spPr bwMode="auto">
          <a:xfrm flipV="1">
            <a:off x="10097430" y="4638907"/>
            <a:ext cx="1086657" cy="1026912"/>
          </a:xfrm>
          <a:prstGeom prst="straightConnector1">
            <a:avLst/>
          </a:prstGeom>
          <a:solidFill>
            <a:srgbClr val="FFFF00"/>
          </a:solidFill>
          <a:ln w="9525" cap="flat" cmpd="sng" algn="ctr">
            <a:solidFill>
              <a:srgbClr val="FF0000"/>
            </a:solidFill>
            <a:prstDash val="solid"/>
            <a:round/>
            <a:headEnd type="none" w="med" len="med"/>
            <a:tailEnd type="triangle"/>
          </a:ln>
        </p:spPr>
      </p:cxnSp>
      <p:sp>
        <p:nvSpPr>
          <p:cNvPr id="15" name="文本框 14">
            <a:extLst>
              <a:ext uri="{FF2B5EF4-FFF2-40B4-BE49-F238E27FC236}">
                <a16:creationId xmlns:a16="http://schemas.microsoft.com/office/drawing/2014/main" id="{6B12CE0E-4536-4BCF-A421-C63E4E39183B}"/>
              </a:ext>
            </a:extLst>
          </p:cNvPr>
          <p:cNvSpPr txBox="1"/>
          <p:nvPr/>
        </p:nvSpPr>
        <p:spPr>
          <a:xfrm>
            <a:off x="6200079" y="5296486"/>
            <a:ext cx="3233853" cy="369332"/>
          </a:xfrm>
          <a:prstGeom prst="rect">
            <a:avLst/>
          </a:prstGeom>
          <a:noFill/>
        </p:spPr>
        <p:txBody>
          <a:bodyPr wrap="square">
            <a:spAutoFit/>
          </a:bodyPr>
          <a:lstStyle/>
          <a:p>
            <a:r>
              <a:rPr lang="en-US" altLang="zh-CN" dirty="0"/>
              <a:t>Fundamental cavity voltage</a:t>
            </a:r>
            <a:endParaRPr lang="zh-CN" altLang="en-US" dirty="0"/>
          </a:p>
        </p:txBody>
      </p:sp>
      <p:cxnSp>
        <p:nvCxnSpPr>
          <p:cNvPr id="16" name="直接箭头连接符 15">
            <a:extLst>
              <a:ext uri="{FF2B5EF4-FFF2-40B4-BE49-F238E27FC236}">
                <a16:creationId xmlns:a16="http://schemas.microsoft.com/office/drawing/2014/main" id="{749F3A38-A6AD-4FCE-9874-ED62173012ED}"/>
              </a:ext>
            </a:extLst>
          </p:cNvPr>
          <p:cNvCxnSpPr>
            <a:cxnSpLocks/>
          </p:cNvCxnSpPr>
          <p:nvPr/>
        </p:nvCxnSpPr>
        <p:spPr bwMode="auto">
          <a:xfrm flipV="1">
            <a:off x="8135696" y="4393580"/>
            <a:ext cx="573033" cy="945175"/>
          </a:xfrm>
          <a:prstGeom prst="straightConnector1">
            <a:avLst/>
          </a:prstGeom>
          <a:solidFill>
            <a:srgbClr val="FFFF00"/>
          </a:solidFill>
          <a:ln w="9525" cap="flat" cmpd="sng" algn="ctr">
            <a:solidFill>
              <a:srgbClr val="FF0000"/>
            </a:solidFill>
            <a:prstDash val="solid"/>
            <a:round/>
            <a:headEnd type="none" w="med" len="med"/>
            <a:tailEnd type="triangle"/>
          </a:ln>
        </p:spPr>
      </p:cxnSp>
      <p:sp>
        <p:nvSpPr>
          <p:cNvPr id="18" name="文本框 17">
            <a:extLst>
              <a:ext uri="{FF2B5EF4-FFF2-40B4-BE49-F238E27FC236}">
                <a16:creationId xmlns:a16="http://schemas.microsoft.com/office/drawing/2014/main" id="{1F3D5938-69AC-40A0-9FEC-6DAA2C029727}"/>
              </a:ext>
            </a:extLst>
          </p:cNvPr>
          <p:cNvSpPr txBox="1"/>
          <p:nvPr/>
        </p:nvSpPr>
        <p:spPr>
          <a:xfrm>
            <a:off x="520390" y="5492461"/>
            <a:ext cx="4686855" cy="369332"/>
          </a:xfrm>
          <a:prstGeom prst="rect">
            <a:avLst/>
          </a:prstGeom>
          <a:noFill/>
        </p:spPr>
        <p:txBody>
          <a:bodyPr wrap="square" rtlCol="0">
            <a:spAutoFit/>
          </a:bodyPr>
          <a:lstStyle/>
          <a:p>
            <a:r>
              <a:rPr lang="en-US" altLang="zh-CN" dirty="0"/>
              <a:t>Ring RF Operation Control OPI</a:t>
            </a:r>
            <a:endParaRPr lang="zh-CN" altLang="en-US" dirty="0"/>
          </a:p>
        </p:txBody>
      </p:sp>
      <p:sp>
        <p:nvSpPr>
          <p:cNvPr id="20" name="文本框 19">
            <a:extLst>
              <a:ext uri="{FF2B5EF4-FFF2-40B4-BE49-F238E27FC236}">
                <a16:creationId xmlns:a16="http://schemas.microsoft.com/office/drawing/2014/main" id="{9D072590-7523-470C-A7DC-18E355DB4CF9}"/>
              </a:ext>
            </a:extLst>
          </p:cNvPr>
          <p:cNvSpPr txBox="1"/>
          <p:nvPr/>
        </p:nvSpPr>
        <p:spPr>
          <a:xfrm>
            <a:off x="2066018" y="1104608"/>
            <a:ext cx="6799202" cy="369332"/>
          </a:xfrm>
          <a:prstGeom prst="rect">
            <a:avLst/>
          </a:prstGeom>
          <a:noFill/>
        </p:spPr>
        <p:txBody>
          <a:bodyPr wrap="square">
            <a:spAutoFit/>
          </a:bodyPr>
          <a:lstStyle/>
          <a:p>
            <a:r>
              <a:rPr lang="en-US" altLang="zh-CN" dirty="0"/>
              <a:t>This is the OPI interface delivered to the operations staff on duty.</a:t>
            </a:r>
            <a:endParaRPr lang="zh-CN" altLang="en-US" dirty="0"/>
          </a:p>
        </p:txBody>
      </p:sp>
    </p:spTree>
    <p:extLst>
      <p:ext uri="{BB962C8B-B14F-4D97-AF65-F5344CB8AC3E}">
        <p14:creationId xmlns:p14="http://schemas.microsoft.com/office/powerpoint/2010/main" val="6524319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9419138-E053-4E65-98FD-A1764777F4C2}"/>
              </a:ext>
            </a:extLst>
          </p:cNvPr>
          <p:cNvSpPr>
            <a:spLocks noGrp="1"/>
          </p:cNvSpPr>
          <p:nvPr>
            <p:ph type="sldNum" sz="quarter" idx="10"/>
          </p:nvPr>
        </p:nvSpPr>
        <p:spPr/>
        <p:txBody>
          <a:bodyPr/>
          <a:lstStyle/>
          <a:p>
            <a:fld id="{65853B08-8876-4640-8E1A-737A08B0B5B7}" type="slidenum">
              <a:rPr lang="zh-CN" altLang="en-US" smtClean="0"/>
              <a:t>15</a:t>
            </a:fld>
            <a:endParaRPr lang="zh-CN" altLang="en-US"/>
          </a:p>
        </p:txBody>
      </p:sp>
      <p:sp>
        <p:nvSpPr>
          <p:cNvPr id="3" name="标题 2">
            <a:extLst>
              <a:ext uri="{FF2B5EF4-FFF2-40B4-BE49-F238E27FC236}">
                <a16:creationId xmlns:a16="http://schemas.microsoft.com/office/drawing/2014/main" id="{F5917562-F287-4AAD-9460-75C2127D21F0}"/>
              </a:ext>
            </a:extLst>
          </p:cNvPr>
          <p:cNvSpPr>
            <a:spLocks noGrp="1"/>
          </p:cNvSpPr>
          <p:nvPr>
            <p:ph type="title"/>
          </p:nvPr>
        </p:nvSpPr>
        <p:spPr>
          <a:xfrm>
            <a:off x="0" y="190500"/>
            <a:ext cx="12192000" cy="457200"/>
          </a:xfrm>
        </p:spPr>
        <p:txBody>
          <a:bodyPr/>
          <a:lstStyle/>
          <a:p>
            <a:r>
              <a:rPr lang="en-US" altLang="zh-CN" dirty="0"/>
              <a:t>RF field amplitude and phase error</a:t>
            </a:r>
            <a:endParaRPr lang="zh-CN" altLang="en-US" dirty="0"/>
          </a:p>
        </p:txBody>
      </p:sp>
      <p:pic>
        <p:nvPicPr>
          <p:cNvPr id="5" name="图片 4">
            <a:extLst>
              <a:ext uri="{FF2B5EF4-FFF2-40B4-BE49-F238E27FC236}">
                <a16:creationId xmlns:a16="http://schemas.microsoft.com/office/drawing/2014/main" id="{A0EB0210-5842-4EA7-ACAA-B3C839547DAC}"/>
              </a:ext>
            </a:extLst>
          </p:cNvPr>
          <p:cNvPicPr>
            <a:picLocks noChangeAspect="1"/>
          </p:cNvPicPr>
          <p:nvPr/>
        </p:nvPicPr>
        <p:blipFill rotWithShape="1">
          <a:blip r:embed="rId2">
            <a:extLst>
              <a:ext uri="{28A0092B-C50C-407E-A947-70E740481C1C}">
                <a14:useLocalDpi xmlns:a14="http://schemas.microsoft.com/office/drawing/2010/main" val="0"/>
              </a:ext>
            </a:extLst>
          </a:blip>
          <a:srcRect r="50701" b="54976"/>
          <a:stretch/>
        </p:blipFill>
        <p:spPr>
          <a:xfrm>
            <a:off x="85493" y="903451"/>
            <a:ext cx="7821167" cy="3478978"/>
          </a:xfrm>
          <a:prstGeom prst="rect">
            <a:avLst/>
          </a:prstGeom>
        </p:spPr>
      </p:pic>
      <p:pic>
        <p:nvPicPr>
          <p:cNvPr id="8" name="图片 7">
            <a:extLst>
              <a:ext uri="{FF2B5EF4-FFF2-40B4-BE49-F238E27FC236}">
                <a16:creationId xmlns:a16="http://schemas.microsoft.com/office/drawing/2014/main" id="{01E10B89-5677-4716-9EDB-313E05014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3" y="3831956"/>
            <a:ext cx="7066667" cy="2952381"/>
          </a:xfrm>
          <a:prstGeom prst="rect">
            <a:avLst/>
          </a:prstGeom>
        </p:spPr>
      </p:pic>
      <p:sp>
        <p:nvSpPr>
          <p:cNvPr id="9" name="文本框 8">
            <a:extLst>
              <a:ext uri="{FF2B5EF4-FFF2-40B4-BE49-F238E27FC236}">
                <a16:creationId xmlns:a16="http://schemas.microsoft.com/office/drawing/2014/main" id="{10E0FD45-B3CB-48C6-801A-EF07655F8055}"/>
              </a:ext>
            </a:extLst>
          </p:cNvPr>
          <p:cNvSpPr txBox="1"/>
          <p:nvPr/>
        </p:nvSpPr>
        <p:spPr>
          <a:xfrm>
            <a:off x="7922068" y="1830033"/>
            <a:ext cx="4190746" cy="646331"/>
          </a:xfrm>
          <a:prstGeom prst="rect">
            <a:avLst/>
          </a:prstGeom>
          <a:noFill/>
        </p:spPr>
        <p:txBody>
          <a:bodyPr wrap="square" rtlCol="0">
            <a:spAutoFit/>
          </a:bodyPr>
          <a:lstStyle/>
          <a:p>
            <a:r>
              <a:rPr lang="en-US" altLang="zh-CN" dirty="0"/>
              <a:t>maintaining the amplitude error well below 1% (required) and 1°(required)</a:t>
            </a:r>
            <a:endParaRPr lang="zh-CN" altLang="en-US" dirty="0"/>
          </a:p>
        </p:txBody>
      </p:sp>
      <p:pic>
        <p:nvPicPr>
          <p:cNvPr id="13" name="图片 12">
            <a:extLst>
              <a:ext uri="{FF2B5EF4-FFF2-40B4-BE49-F238E27FC236}">
                <a16:creationId xmlns:a16="http://schemas.microsoft.com/office/drawing/2014/main" id="{0B9A8264-5201-41D3-988E-2B791439E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728" y="4305029"/>
            <a:ext cx="6276495" cy="2454321"/>
          </a:xfrm>
          <a:prstGeom prst="rect">
            <a:avLst/>
          </a:prstGeom>
        </p:spPr>
      </p:pic>
    </p:spTree>
    <p:extLst>
      <p:ext uri="{BB962C8B-B14F-4D97-AF65-F5344CB8AC3E}">
        <p14:creationId xmlns:p14="http://schemas.microsoft.com/office/powerpoint/2010/main" val="4465296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B44C4CB-0083-42C8-A2EE-E3CACD01CBA6}"/>
              </a:ext>
            </a:extLst>
          </p:cNvPr>
          <p:cNvSpPr>
            <a:spLocks noGrp="1"/>
          </p:cNvSpPr>
          <p:nvPr>
            <p:ph type="sldNum" sz="quarter" idx="10"/>
          </p:nvPr>
        </p:nvSpPr>
        <p:spPr/>
        <p:txBody>
          <a:bodyPr/>
          <a:lstStyle/>
          <a:p>
            <a:fld id="{65853B08-8876-4640-8E1A-737A08B0B5B7}" type="slidenum">
              <a:rPr lang="zh-CN" altLang="en-US" smtClean="0"/>
              <a:t>16</a:t>
            </a:fld>
            <a:endParaRPr lang="zh-CN" altLang="en-US"/>
          </a:p>
        </p:txBody>
      </p:sp>
      <p:sp>
        <p:nvSpPr>
          <p:cNvPr id="4" name="矩形 3">
            <a:extLst>
              <a:ext uri="{FF2B5EF4-FFF2-40B4-BE49-F238E27FC236}">
                <a16:creationId xmlns:a16="http://schemas.microsoft.com/office/drawing/2014/main" id="{34F9BBC8-74A0-48F0-9141-6E2B0C6E4849}"/>
              </a:ext>
            </a:extLst>
          </p:cNvPr>
          <p:cNvSpPr/>
          <p:nvPr/>
        </p:nvSpPr>
        <p:spPr bwMode="auto">
          <a:xfrm>
            <a:off x="1237785" y="1268451"/>
            <a:ext cx="1393902" cy="685800"/>
          </a:xfrm>
          <a:prstGeom prst="rect">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ADC</a:t>
            </a:r>
          </a:p>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9268</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5" name="矩形 4">
            <a:extLst>
              <a:ext uri="{FF2B5EF4-FFF2-40B4-BE49-F238E27FC236}">
                <a16:creationId xmlns:a16="http://schemas.microsoft.com/office/drawing/2014/main" id="{6EDBA5D6-655A-4D4B-908D-6E231691CBAF}"/>
              </a:ext>
            </a:extLst>
          </p:cNvPr>
          <p:cNvSpPr/>
          <p:nvPr/>
        </p:nvSpPr>
        <p:spPr bwMode="auto">
          <a:xfrm>
            <a:off x="1237785" y="2102005"/>
            <a:ext cx="1393902" cy="685800"/>
          </a:xfrm>
          <a:prstGeom prst="rect">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ADC</a:t>
            </a:r>
          </a:p>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9268</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6" name="矩形 5">
            <a:extLst>
              <a:ext uri="{FF2B5EF4-FFF2-40B4-BE49-F238E27FC236}">
                <a16:creationId xmlns:a16="http://schemas.microsoft.com/office/drawing/2014/main" id="{8FF6CFD1-49B6-4D09-9EBA-324A25917322}"/>
              </a:ext>
            </a:extLst>
          </p:cNvPr>
          <p:cNvSpPr/>
          <p:nvPr/>
        </p:nvSpPr>
        <p:spPr bwMode="auto">
          <a:xfrm>
            <a:off x="1237785" y="2935559"/>
            <a:ext cx="1393902" cy="685800"/>
          </a:xfrm>
          <a:prstGeom prst="rect">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ADC</a:t>
            </a:r>
          </a:p>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9268</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7" name="矩形 6">
            <a:extLst>
              <a:ext uri="{FF2B5EF4-FFF2-40B4-BE49-F238E27FC236}">
                <a16:creationId xmlns:a16="http://schemas.microsoft.com/office/drawing/2014/main" id="{90B66E98-063B-4E6D-96F2-26FD72CFD353}"/>
              </a:ext>
            </a:extLst>
          </p:cNvPr>
          <p:cNvSpPr/>
          <p:nvPr/>
        </p:nvSpPr>
        <p:spPr bwMode="auto">
          <a:xfrm>
            <a:off x="1237785" y="3769113"/>
            <a:ext cx="1393902" cy="685800"/>
          </a:xfrm>
          <a:prstGeom prst="rect">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ADC</a:t>
            </a:r>
          </a:p>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9268</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8" name="箭头: 上下 7">
            <a:extLst>
              <a:ext uri="{FF2B5EF4-FFF2-40B4-BE49-F238E27FC236}">
                <a16:creationId xmlns:a16="http://schemas.microsoft.com/office/drawing/2014/main" id="{151BEE91-DDBF-4579-AF31-8BD5675AAF1C}"/>
              </a:ext>
            </a:extLst>
          </p:cNvPr>
          <p:cNvSpPr/>
          <p:nvPr/>
        </p:nvSpPr>
        <p:spPr bwMode="auto">
          <a:xfrm>
            <a:off x="301081" y="1059366"/>
            <a:ext cx="524108" cy="3523785"/>
          </a:xfrm>
          <a:prstGeom prst="upDownArrow">
            <a:avLst/>
          </a:prstGeom>
          <a:solidFill>
            <a:srgbClr val="FFFF00"/>
          </a:solidFill>
          <a:ln w="9525" cap="flat" cmpd="sng" algn="ctr">
            <a:solidFill>
              <a:schemeClr val="tx1"/>
            </a:solidFill>
            <a:prstDash val="solid"/>
            <a:round/>
            <a:headEnd type="none" w="med" len="med"/>
            <a:tailEnd type="none" w="med" len="med"/>
          </a:ln>
        </p:spPr>
        <p:txBody>
          <a:bodyPr vert="eaVert"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SPI</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9" name="箭头: 左右 8">
            <a:extLst>
              <a:ext uri="{FF2B5EF4-FFF2-40B4-BE49-F238E27FC236}">
                <a16:creationId xmlns:a16="http://schemas.microsoft.com/office/drawing/2014/main" id="{B4E4F5DE-12B9-4202-B5BE-E8C1184BAB8C}"/>
              </a:ext>
            </a:extLst>
          </p:cNvPr>
          <p:cNvSpPr/>
          <p:nvPr/>
        </p:nvSpPr>
        <p:spPr bwMode="auto">
          <a:xfrm>
            <a:off x="735979" y="1683834"/>
            <a:ext cx="412595" cy="270417"/>
          </a:xfrm>
          <a:prstGeom prst="leftRight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0" name="箭头: 左右 9">
            <a:extLst>
              <a:ext uri="{FF2B5EF4-FFF2-40B4-BE49-F238E27FC236}">
                <a16:creationId xmlns:a16="http://schemas.microsoft.com/office/drawing/2014/main" id="{CF44DEB6-8A70-4DFF-957C-24962FB7009F}"/>
              </a:ext>
            </a:extLst>
          </p:cNvPr>
          <p:cNvSpPr/>
          <p:nvPr/>
        </p:nvSpPr>
        <p:spPr bwMode="auto">
          <a:xfrm>
            <a:off x="762000" y="2312019"/>
            <a:ext cx="412595" cy="270417"/>
          </a:xfrm>
          <a:prstGeom prst="leftRight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1" name="箭头: 左右 10">
            <a:extLst>
              <a:ext uri="{FF2B5EF4-FFF2-40B4-BE49-F238E27FC236}">
                <a16:creationId xmlns:a16="http://schemas.microsoft.com/office/drawing/2014/main" id="{2F5105C4-B2F7-4B7E-AC64-24BED34F3A5D}"/>
              </a:ext>
            </a:extLst>
          </p:cNvPr>
          <p:cNvSpPr/>
          <p:nvPr/>
        </p:nvSpPr>
        <p:spPr bwMode="auto">
          <a:xfrm>
            <a:off x="758283" y="3133492"/>
            <a:ext cx="412595" cy="270417"/>
          </a:xfrm>
          <a:prstGeom prst="leftRight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2" name="箭头: 左右 11">
            <a:extLst>
              <a:ext uri="{FF2B5EF4-FFF2-40B4-BE49-F238E27FC236}">
                <a16:creationId xmlns:a16="http://schemas.microsoft.com/office/drawing/2014/main" id="{96CC5972-877E-4B65-B98A-6E0EF3477C25}"/>
              </a:ext>
            </a:extLst>
          </p:cNvPr>
          <p:cNvSpPr/>
          <p:nvPr/>
        </p:nvSpPr>
        <p:spPr bwMode="auto">
          <a:xfrm>
            <a:off x="758281" y="3858321"/>
            <a:ext cx="412595" cy="270417"/>
          </a:xfrm>
          <a:prstGeom prst="leftRight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4" name="文本框 13">
            <a:extLst>
              <a:ext uri="{FF2B5EF4-FFF2-40B4-BE49-F238E27FC236}">
                <a16:creationId xmlns:a16="http://schemas.microsoft.com/office/drawing/2014/main" id="{EDF45C80-5B69-4F21-8627-11945542A591}"/>
              </a:ext>
            </a:extLst>
          </p:cNvPr>
          <p:cNvSpPr txBox="1"/>
          <p:nvPr/>
        </p:nvSpPr>
        <p:spPr>
          <a:xfrm>
            <a:off x="3222702" y="1181233"/>
            <a:ext cx="8233319" cy="1754326"/>
          </a:xfrm>
          <a:prstGeom prst="rect">
            <a:avLst/>
          </a:prstGeom>
          <a:noFill/>
        </p:spPr>
        <p:txBody>
          <a:bodyPr wrap="square">
            <a:spAutoFit/>
          </a:bodyPr>
          <a:lstStyle/>
          <a:p>
            <a:r>
              <a:rPr lang="en-US" altLang="zh-CN" dirty="0"/>
              <a:t>On the AMC board, there are four ADC chips that share a common configuration SPI bus, so each ADC chip can only be configured sequentially. This results in phase differences among the accompanying clocks of the ADCs, making it necessary to add FIFOs for data synchronization. Consequently, both the program complexity and the loop latency are increased, and additional phase differences are introduced among signals from different channels.</a:t>
            </a:r>
            <a:endParaRPr lang="zh-CN" altLang="en-US" dirty="0"/>
          </a:p>
        </p:txBody>
      </p:sp>
      <p:pic>
        <p:nvPicPr>
          <p:cNvPr id="16" name="图片 15">
            <a:extLst>
              <a:ext uri="{FF2B5EF4-FFF2-40B4-BE49-F238E27FC236}">
                <a16:creationId xmlns:a16="http://schemas.microsoft.com/office/drawing/2014/main" id="{F5111216-3CC2-4FAE-AAA4-91F5A55A26ED}"/>
              </a:ext>
            </a:extLst>
          </p:cNvPr>
          <p:cNvPicPr>
            <a:picLocks noChangeAspect="1"/>
          </p:cNvPicPr>
          <p:nvPr/>
        </p:nvPicPr>
        <p:blipFill>
          <a:blip r:embed="rId2"/>
          <a:stretch>
            <a:fillRect/>
          </a:stretch>
        </p:blipFill>
        <p:spPr>
          <a:xfrm>
            <a:off x="3018264" y="3080523"/>
            <a:ext cx="4832195" cy="2904635"/>
          </a:xfrm>
          <a:prstGeom prst="rect">
            <a:avLst/>
          </a:prstGeom>
        </p:spPr>
      </p:pic>
      <p:sp>
        <p:nvSpPr>
          <p:cNvPr id="18" name="文本框 17">
            <a:extLst>
              <a:ext uri="{FF2B5EF4-FFF2-40B4-BE49-F238E27FC236}">
                <a16:creationId xmlns:a16="http://schemas.microsoft.com/office/drawing/2014/main" id="{D5020B05-6AB5-46B6-90E9-EAE732E456BD}"/>
              </a:ext>
            </a:extLst>
          </p:cNvPr>
          <p:cNvSpPr txBox="1"/>
          <p:nvPr/>
        </p:nvSpPr>
        <p:spPr>
          <a:xfrm>
            <a:off x="8237036" y="3268700"/>
            <a:ext cx="3761678" cy="3139321"/>
          </a:xfrm>
          <a:prstGeom prst="rect">
            <a:avLst/>
          </a:prstGeom>
          <a:noFill/>
        </p:spPr>
        <p:txBody>
          <a:bodyPr wrap="square">
            <a:spAutoFit/>
          </a:bodyPr>
          <a:lstStyle/>
          <a:p>
            <a:r>
              <a:rPr lang="en-US" altLang="zh-CN" dirty="0"/>
              <a:t>The ZYNQ uses virtual MAC addresses, so it is essential to ensure that different boards have distinct MAC and IP addresses, and that random MAC addresses are not used. Otherwise, the switch will report a MAC flapping fault, causing the connection between the EPICS IOC and the OPI interface to repeatedly connect and disconnect.</a:t>
            </a:r>
            <a:endParaRPr lang="zh-CN" altLang="en-US" dirty="0"/>
          </a:p>
        </p:txBody>
      </p:sp>
      <p:sp>
        <p:nvSpPr>
          <p:cNvPr id="19" name="标题 2">
            <a:extLst>
              <a:ext uri="{FF2B5EF4-FFF2-40B4-BE49-F238E27FC236}">
                <a16:creationId xmlns:a16="http://schemas.microsoft.com/office/drawing/2014/main" id="{47226868-9A8B-4710-BEB3-5724C9ACCB47}"/>
              </a:ext>
            </a:extLst>
          </p:cNvPr>
          <p:cNvSpPr>
            <a:spLocks noGrp="1"/>
          </p:cNvSpPr>
          <p:nvPr>
            <p:ph type="title"/>
          </p:nvPr>
        </p:nvSpPr>
        <p:spPr>
          <a:xfrm>
            <a:off x="0" y="190500"/>
            <a:ext cx="12192000" cy="457200"/>
          </a:xfrm>
        </p:spPr>
        <p:txBody>
          <a:bodyPr/>
          <a:lstStyle/>
          <a:p>
            <a:r>
              <a:rPr lang="en-US" altLang="zh-CN" dirty="0"/>
              <a:t>Here are </a:t>
            </a:r>
            <a:r>
              <a:rPr lang="en-US" altLang="zh-CN"/>
              <a:t>some pitfalls</a:t>
            </a:r>
            <a:endParaRPr lang="zh-CN" altLang="en-US" dirty="0"/>
          </a:p>
        </p:txBody>
      </p:sp>
    </p:spTree>
    <p:extLst>
      <p:ext uri="{BB962C8B-B14F-4D97-AF65-F5344CB8AC3E}">
        <p14:creationId xmlns:p14="http://schemas.microsoft.com/office/powerpoint/2010/main" val="22981944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65853B08-8876-4640-8E1A-737A08B0B5B7}" type="slidenum">
              <a:rPr lang="zh-CN" altLang="en-US" smtClean="0"/>
              <a:t>17</a:t>
            </a:fld>
            <a:endParaRPr lang="zh-CN" altLang="en-US"/>
          </a:p>
        </p:txBody>
      </p:sp>
      <p:sp>
        <p:nvSpPr>
          <p:cNvPr id="3" name="标题 2"/>
          <p:cNvSpPr>
            <a:spLocks noGrp="1"/>
          </p:cNvSpPr>
          <p:nvPr>
            <p:ph type="title"/>
          </p:nvPr>
        </p:nvSpPr>
        <p:spPr>
          <a:xfrm>
            <a:off x="3058044" y="4068093"/>
            <a:ext cx="7488087" cy="457200"/>
          </a:xfrm>
        </p:spPr>
        <p:txBody>
          <a:bodyPr/>
          <a:lstStyle/>
          <a:p>
            <a:r>
              <a:rPr lang="en-US" altLang="zh-CN" sz="4800" dirty="0">
                <a:solidFill>
                  <a:schemeClr val="accent2"/>
                </a:solidFill>
              </a:rPr>
              <a:t>Thanks for your attention!</a:t>
            </a:r>
            <a:br>
              <a:rPr lang="en-US" altLang="zh-CN" sz="4800" dirty="0">
                <a:solidFill>
                  <a:schemeClr val="accent2"/>
                </a:solidFill>
              </a:rPr>
            </a:br>
            <a:br>
              <a:rPr lang="en-US" altLang="zh-CN" sz="4800" dirty="0">
                <a:solidFill>
                  <a:schemeClr val="accent2"/>
                </a:solidFill>
              </a:rPr>
            </a:br>
            <a:br>
              <a:rPr lang="en-US" altLang="zh-CN" sz="4800" dirty="0">
                <a:solidFill>
                  <a:schemeClr val="accent2"/>
                </a:solidFill>
              </a:rPr>
            </a:br>
            <a:r>
              <a:rPr lang="en-US" altLang="zh-CN" sz="2800" dirty="0">
                <a:solidFill>
                  <a:schemeClr val="accent2"/>
                </a:solidFill>
              </a:rPr>
              <a:t>longw@ihep.ac.cn</a:t>
            </a:r>
            <a:endParaRPr lang="zh-CN" altLang="en-US" sz="4800" dirty="0">
              <a:solidFill>
                <a:schemeClr val="accent2"/>
              </a:solidFil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0" y="159168"/>
            <a:ext cx="8331200" cy="457200"/>
          </a:xfrm>
        </p:spPr>
        <p:txBody>
          <a:bodyPr/>
          <a:lstStyle/>
          <a:p>
            <a:r>
              <a:rPr lang="en-US" altLang="zh-CN" dirty="0"/>
              <a:t>CSNS-II RCS LLRF upgrade</a:t>
            </a:r>
            <a:endParaRPr lang="zh-CN" altLang="en-US" dirty="0"/>
          </a:p>
        </p:txBody>
      </p:sp>
      <p:sp>
        <p:nvSpPr>
          <p:cNvPr id="6" name="灯片编号占位符 5"/>
          <p:cNvSpPr>
            <a:spLocks noGrp="1"/>
          </p:cNvSpPr>
          <p:nvPr>
            <p:ph type="sldNum" sz="quarter" idx="10"/>
          </p:nvPr>
        </p:nvSpPr>
        <p:spPr/>
        <p:txBody>
          <a:bodyPr/>
          <a:lstStyle/>
          <a:p>
            <a:fld id="{65853B08-8876-4640-8E1A-737A08B0B5B7}" type="slidenum">
              <a:rPr lang="zh-CN" altLang="en-US" smtClean="0">
                <a:solidFill>
                  <a:schemeClr val="bg1"/>
                </a:solidFill>
              </a:rPr>
              <a:t>2</a:t>
            </a:fld>
            <a:endParaRPr lang="zh-CN" altLang="en-US">
              <a:solidFill>
                <a:schemeClr val="bg1"/>
              </a:solidFill>
            </a:endParaRPr>
          </a:p>
        </p:txBody>
      </p:sp>
      <p:pic>
        <p:nvPicPr>
          <p:cNvPr id="15" name="Picture 2">
            <a:extLst>
              <a:ext uri="{FF2B5EF4-FFF2-40B4-BE49-F238E27FC236}">
                <a16:creationId xmlns:a16="http://schemas.microsoft.com/office/drawing/2014/main" id="{2F354DDA-23E3-45F2-AF25-06D4C3565F49}"/>
              </a:ext>
            </a:extLst>
          </p:cNvPr>
          <p:cNvPicPr>
            <a:picLocks noChangeAspect="1" noChangeArrowheads="1"/>
          </p:cNvPicPr>
          <p:nvPr/>
        </p:nvPicPr>
        <p:blipFill>
          <a:blip r:embed="rId3" cstate="print"/>
          <a:srcRect/>
          <a:stretch>
            <a:fillRect/>
          </a:stretch>
        </p:blipFill>
        <p:spPr bwMode="auto">
          <a:xfrm>
            <a:off x="87085" y="1007418"/>
            <a:ext cx="6716486" cy="4794851"/>
          </a:xfrm>
          <a:prstGeom prst="rect">
            <a:avLst/>
          </a:prstGeom>
          <a:noFill/>
        </p:spPr>
      </p:pic>
      <p:sp>
        <p:nvSpPr>
          <p:cNvPr id="16" name="矩形 15">
            <a:extLst>
              <a:ext uri="{FF2B5EF4-FFF2-40B4-BE49-F238E27FC236}">
                <a16:creationId xmlns:a16="http://schemas.microsoft.com/office/drawing/2014/main" id="{7D45069C-37EF-405B-ADF6-FE7A0D269648}"/>
              </a:ext>
            </a:extLst>
          </p:cNvPr>
          <p:cNvSpPr/>
          <p:nvPr/>
        </p:nvSpPr>
        <p:spPr>
          <a:xfrm>
            <a:off x="921545" y="981970"/>
            <a:ext cx="3145360" cy="307777"/>
          </a:xfrm>
          <a:prstGeom prst="rect">
            <a:avLst/>
          </a:prstGeom>
        </p:spPr>
        <p:txBody>
          <a:bodyPr wrap="square">
            <a:spAutoFit/>
          </a:bodyPr>
          <a:lstStyle/>
          <a:p>
            <a:pPr lvl="0" defTabSz="761970" eaLnBrk="1" fontAlgn="auto" hangingPunct="1">
              <a:spcBef>
                <a:spcPts val="0"/>
              </a:spcBef>
              <a:spcAft>
                <a:spcPts val="0"/>
              </a:spcAft>
              <a:defRPr/>
            </a:pPr>
            <a:r>
              <a:rPr kumimoji="1" lang="en-US" altLang="zh-CN" sz="1400" b="1" dirty="0" err="1">
                <a:latin typeface="Times New Roman" panose="02020603050405020304" pitchFamily="18" charset="0"/>
                <a:ea typeface="微软雅黑" panose="020B0503020204020204" charset="-122"/>
                <a:cs typeface="Times New Roman" panose="02020603050405020304" pitchFamily="18" charset="0"/>
              </a:rPr>
              <a:t>Linac</a:t>
            </a:r>
            <a:r>
              <a:rPr kumimoji="1" lang="en-US" altLang="zh-CN" sz="1400" b="1" dirty="0">
                <a:latin typeface="Times New Roman" panose="02020603050405020304" pitchFamily="18" charset="0"/>
                <a:ea typeface="微软雅黑" panose="020B0503020204020204" charset="-122"/>
                <a:cs typeface="Times New Roman" panose="02020603050405020304" pitchFamily="18" charset="0"/>
              </a:rPr>
              <a:t> 80 MeV to </a:t>
            </a:r>
            <a:r>
              <a:rPr kumimoji="1" lang="en-US" altLang="zh-CN" sz="1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300 MeV</a:t>
            </a:r>
            <a:endParaRPr kumimoji="1" lang="zh-CN" altLang="en-US" sz="1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矩形 16">
            <a:extLst>
              <a:ext uri="{FF2B5EF4-FFF2-40B4-BE49-F238E27FC236}">
                <a16:creationId xmlns:a16="http://schemas.microsoft.com/office/drawing/2014/main" id="{4E8B2633-AF59-4CC8-8E36-5757F3A3CD5B}"/>
              </a:ext>
            </a:extLst>
          </p:cNvPr>
          <p:cNvSpPr/>
          <p:nvPr/>
        </p:nvSpPr>
        <p:spPr>
          <a:xfrm>
            <a:off x="1555759" y="1843163"/>
            <a:ext cx="2981791" cy="523220"/>
          </a:xfrm>
          <a:prstGeom prst="rect">
            <a:avLst/>
          </a:prstGeom>
        </p:spPr>
        <p:txBody>
          <a:bodyPr wrap="square">
            <a:spAutoFit/>
          </a:bodyPr>
          <a:lstStyle/>
          <a:p>
            <a:pPr lvl="0" algn="ctr" defTabSz="761970" eaLnBrk="1" fontAlgn="auto" hangingPunct="1">
              <a:spcBef>
                <a:spcPts val="0"/>
              </a:spcBef>
              <a:spcAft>
                <a:spcPts val="0"/>
              </a:spcAft>
              <a:defRPr/>
            </a:pPr>
            <a:r>
              <a:rPr kumimoji="1" lang="en-US" altLang="zh-CN" sz="1400" b="1" dirty="0">
                <a:latin typeface="Times New Roman" panose="02020603050405020304" pitchFamily="18" charset="0"/>
                <a:ea typeface="微软雅黑" panose="020B0503020204020204" charset="-122"/>
                <a:cs typeface="Times New Roman" panose="02020603050405020304" pitchFamily="18" charset="0"/>
              </a:rPr>
              <a:t>Beam power </a:t>
            </a:r>
          </a:p>
          <a:p>
            <a:pPr lvl="0" algn="ctr" defTabSz="761970" eaLnBrk="1" fontAlgn="auto" hangingPunct="1">
              <a:spcBef>
                <a:spcPts val="0"/>
              </a:spcBef>
              <a:spcAft>
                <a:spcPts val="0"/>
              </a:spcAft>
              <a:defRPr/>
            </a:pPr>
            <a:r>
              <a:rPr kumimoji="1" lang="en-US" altLang="zh-CN" sz="1400" b="1" dirty="0">
                <a:latin typeface="Times New Roman" panose="02020603050405020304" pitchFamily="18" charset="0"/>
                <a:ea typeface="微软雅黑" panose="020B0503020204020204" charset="-122"/>
                <a:cs typeface="Times New Roman" panose="02020603050405020304" pitchFamily="18" charset="0"/>
              </a:rPr>
              <a:t>100 kW to </a:t>
            </a:r>
            <a:r>
              <a:rPr kumimoji="1" lang="en-US" altLang="zh-CN" sz="1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500 kW</a:t>
            </a:r>
            <a:endParaRPr kumimoji="1" lang="zh-CN" altLang="en-US" sz="1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 name="TextBox 20">
            <a:extLst>
              <a:ext uri="{FF2B5EF4-FFF2-40B4-BE49-F238E27FC236}">
                <a16:creationId xmlns:a16="http://schemas.microsoft.com/office/drawing/2014/main" id="{411365BC-738C-4B7B-BD7F-6D537740E5C6}"/>
              </a:ext>
            </a:extLst>
          </p:cNvPr>
          <p:cNvSpPr txBox="1"/>
          <p:nvPr/>
        </p:nvSpPr>
        <p:spPr bwMode="auto">
          <a:xfrm>
            <a:off x="3494666" y="2042999"/>
            <a:ext cx="1937837" cy="523220"/>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80985" algn="ctr" defTabSz="761970" eaLnBrk="0" fontAlgn="auto" hangingPunct="0">
              <a:spcBef>
                <a:spcPts val="0"/>
              </a:spcBef>
              <a:spcAft>
                <a:spcPts val="0"/>
              </a:spcAft>
              <a:buClr>
                <a:prstClr val="black"/>
              </a:buClr>
              <a:defRPr/>
            </a:pPr>
            <a:r>
              <a:rPr lang="en-US" altLang="zh-CN" sz="1400" b="1" dirty="0">
                <a:latin typeface="Times New Roman" panose="02020603050405020304" pitchFamily="18" charset="0"/>
                <a:ea typeface="微软雅黑" panose="020B0503020204020204" charset="-122"/>
                <a:cs typeface="Times New Roman" panose="02020603050405020304" pitchFamily="18" charset="0"/>
              </a:rPr>
              <a:t>RCS </a:t>
            </a:r>
          </a:p>
          <a:p>
            <a:pPr indent="-380985" algn="ctr" defTabSz="761970" eaLnBrk="0" fontAlgn="auto" hangingPunct="0">
              <a:spcBef>
                <a:spcPts val="0"/>
              </a:spcBef>
              <a:spcAft>
                <a:spcPts val="0"/>
              </a:spcAft>
              <a:buClr>
                <a:prstClr val="black"/>
              </a:buClr>
              <a:defRPr/>
            </a:pPr>
            <a:r>
              <a:rPr lang="en-US" altLang="zh-CN" sz="1400" b="1" dirty="0">
                <a:latin typeface="Times New Roman" panose="02020603050405020304" pitchFamily="18" charset="0"/>
                <a:ea typeface="微软雅黑" panose="020B0503020204020204" charset="-122"/>
                <a:cs typeface="Times New Roman" panose="02020603050405020304" pitchFamily="18" charset="0"/>
              </a:rPr>
              <a:t>1.6 GeV, 25 Hz</a:t>
            </a:r>
          </a:p>
        </p:txBody>
      </p:sp>
      <p:sp>
        <p:nvSpPr>
          <p:cNvPr id="19" name="矩形 18">
            <a:extLst>
              <a:ext uri="{FF2B5EF4-FFF2-40B4-BE49-F238E27FC236}">
                <a16:creationId xmlns:a16="http://schemas.microsoft.com/office/drawing/2014/main" id="{0C273BE8-9B75-4328-8211-81CE35AA6FB6}"/>
              </a:ext>
            </a:extLst>
          </p:cNvPr>
          <p:cNvSpPr/>
          <p:nvPr/>
        </p:nvSpPr>
        <p:spPr>
          <a:xfrm>
            <a:off x="271486" y="5716441"/>
            <a:ext cx="2903215" cy="523220"/>
          </a:xfrm>
          <a:prstGeom prst="rect">
            <a:avLst/>
          </a:prstGeom>
        </p:spPr>
        <p:txBody>
          <a:bodyPr wrap="square">
            <a:spAutoFit/>
          </a:bodyPr>
          <a:lstStyle/>
          <a:p>
            <a:pPr lvl="0" eaLnBrk="1" fontAlgn="auto" hangingPunct="1">
              <a:spcBef>
                <a:spcPts val="0"/>
              </a:spcBef>
              <a:spcAft>
                <a:spcPts val="0"/>
              </a:spcAft>
            </a:pPr>
            <a:r>
              <a:rPr lang="en-US" altLang="zh-CN" sz="1400" b="1" dirty="0">
                <a:latin typeface="Times New Roman" panose="02020603050405020304" pitchFamily="18" charset="0"/>
                <a:cs typeface="Times New Roman" panose="02020603050405020304" pitchFamily="18" charset="0"/>
              </a:rPr>
              <a:t>11 new spectrometers</a:t>
            </a:r>
          </a:p>
          <a:p>
            <a:pPr lvl="0" eaLnBrk="1" fontAlgn="auto" hangingPunct="1">
              <a:spcBef>
                <a:spcPts val="0"/>
              </a:spcBef>
              <a:spcAft>
                <a:spcPts val="0"/>
              </a:spcAft>
            </a:pPr>
            <a:r>
              <a:rPr lang="en-US" altLang="zh-CN" sz="1400" b="1" dirty="0">
                <a:latin typeface="Times New Roman" panose="02020603050405020304" pitchFamily="18" charset="0"/>
                <a:cs typeface="Times New Roman" panose="02020603050405020304" pitchFamily="18" charset="0"/>
              </a:rPr>
              <a:t>experimental terminals</a:t>
            </a:r>
            <a:endParaRPr lang="zh-CN" altLang="en-US" sz="1400" b="1" dirty="0">
              <a:latin typeface="Times New Roman" panose="02020603050405020304" pitchFamily="18" charset="0"/>
              <a:cs typeface="Times New Roman" panose="02020603050405020304" pitchFamily="18" charset="0"/>
            </a:endParaRPr>
          </a:p>
        </p:txBody>
      </p:sp>
      <p:sp>
        <p:nvSpPr>
          <p:cNvPr id="20" name="TextBox 23">
            <a:extLst>
              <a:ext uri="{FF2B5EF4-FFF2-40B4-BE49-F238E27FC236}">
                <a16:creationId xmlns:a16="http://schemas.microsoft.com/office/drawing/2014/main" id="{F480D792-0F0D-4464-B61B-A81E5769BEE2}"/>
              </a:ext>
            </a:extLst>
          </p:cNvPr>
          <p:cNvSpPr txBox="1"/>
          <p:nvPr/>
        </p:nvSpPr>
        <p:spPr bwMode="auto">
          <a:xfrm>
            <a:off x="3738939" y="5876031"/>
            <a:ext cx="2689588" cy="523220"/>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5" indent="-380985" algn="ctr" defTabSz="761970" eaLnBrk="0" fontAlgn="auto" hangingPunct="0">
              <a:spcBef>
                <a:spcPts val="0"/>
              </a:spcBef>
              <a:spcAft>
                <a:spcPts val="0"/>
              </a:spcAft>
              <a:buClr>
                <a:prstClr val="black"/>
              </a:buClr>
              <a:defRPr/>
            </a:pPr>
            <a:r>
              <a:rPr lang="en-US" altLang="zh-CN" sz="1400" b="1" dirty="0">
                <a:latin typeface="Times New Roman" panose="02020603050405020304" pitchFamily="18" charset="0"/>
                <a:ea typeface="微软雅黑" panose="020B0503020204020204" charset="-122"/>
                <a:cs typeface="Times New Roman" panose="02020603050405020304" pitchFamily="18" charset="0"/>
              </a:rPr>
              <a:t>Proton</a:t>
            </a:r>
            <a:r>
              <a:rPr lang="zh-CN" altLang="en-US" sz="14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1400" b="1" dirty="0">
                <a:latin typeface="Times New Roman" panose="02020603050405020304" pitchFamily="18" charset="0"/>
                <a:ea typeface="微软雅黑" panose="020B0503020204020204" charset="-122"/>
                <a:cs typeface="Times New Roman" panose="02020603050405020304" pitchFamily="18" charset="0"/>
              </a:rPr>
              <a:t>&amp;</a:t>
            </a:r>
            <a:r>
              <a:rPr lang="zh-CN" altLang="en-US" sz="14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1400" b="1" dirty="0">
                <a:latin typeface="Times New Roman" panose="02020603050405020304" pitchFamily="18" charset="0"/>
                <a:ea typeface="微软雅黑" panose="020B0503020204020204" charset="-122"/>
                <a:cs typeface="Times New Roman" panose="02020603050405020304" pitchFamily="18" charset="0"/>
              </a:rPr>
              <a:t>muon</a:t>
            </a:r>
          </a:p>
          <a:p>
            <a:pPr marL="380985" indent="-380985" algn="ctr" defTabSz="761970" eaLnBrk="0" fontAlgn="auto" hangingPunct="0">
              <a:spcBef>
                <a:spcPts val="0"/>
              </a:spcBef>
              <a:spcAft>
                <a:spcPts val="0"/>
              </a:spcAft>
              <a:buClr>
                <a:prstClr val="black"/>
              </a:buClr>
              <a:defRPr/>
            </a:pPr>
            <a:r>
              <a:rPr lang="en-GB" altLang="zh-CN" sz="1400" b="1" dirty="0">
                <a:latin typeface="Times New Roman" panose="02020603050405020304" pitchFamily="18" charset="0"/>
                <a:ea typeface="微软雅黑" panose="020B0503020204020204" charset="-122"/>
                <a:cs typeface="Times New Roman" panose="02020603050405020304" pitchFamily="18" charset="0"/>
              </a:rPr>
              <a:t>Experimental station</a:t>
            </a:r>
            <a:r>
              <a:rPr lang="zh-CN" altLang="en-US" sz="1400" b="1" dirty="0">
                <a:latin typeface="Times New Roman" panose="02020603050405020304" pitchFamily="18" charset="0"/>
                <a:ea typeface="微软雅黑" panose="020B0503020204020204" charset="-122"/>
                <a:cs typeface="Times New Roman" panose="02020603050405020304" pitchFamily="18" charset="0"/>
              </a:rPr>
              <a:t> </a:t>
            </a:r>
            <a:endParaRPr lang="zh-CN" altLang="en-US" sz="1500" b="1"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8" name="组合 7">
            <a:extLst>
              <a:ext uri="{FF2B5EF4-FFF2-40B4-BE49-F238E27FC236}">
                <a16:creationId xmlns:a16="http://schemas.microsoft.com/office/drawing/2014/main" id="{A7792F70-F8AD-43DF-B22B-B7A158B0100F}"/>
              </a:ext>
            </a:extLst>
          </p:cNvPr>
          <p:cNvGrpSpPr/>
          <p:nvPr/>
        </p:nvGrpSpPr>
        <p:grpSpPr>
          <a:xfrm>
            <a:off x="4986326" y="1945026"/>
            <a:ext cx="1763206" cy="1787929"/>
            <a:chOff x="5508840" y="2200165"/>
            <a:chExt cx="1957530" cy="1518564"/>
          </a:xfrm>
        </p:grpSpPr>
        <p:sp>
          <p:nvSpPr>
            <p:cNvPr id="21" name="矩形: 圆角 20">
              <a:extLst>
                <a:ext uri="{FF2B5EF4-FFF2-40B4-BE49-F238E27FC236}">
                  <a16:creationId xmlns:a16="http://schemas.microsoft.com/office/drawing/2014/main" id="{D70A809B-360D-424B-BD40-1A4EF35A8D61}"/>
                </a:ext>
              </a:extLst>
            </p:cNvPr>
            <p:cNvSpPr/>
            <p:nvPr/>
          </p:nvSpPr>
          <p:spPr bwMode="auto">
            <a:xfrm>
              <a:off x="5646073" y="2340870"/>
              <a:ext cx="1743601" cy="1344250"/>
            </a:xfrm>
            <a:prstGeom prst="roundRect">
              <a:avLst>
                <a:gd name="adj" fmla="val 38506"/>
              </a:avLst>
            </a:prstGeom>
            <a:noFill/>
            <a:ln w="28575" cap="flat" cmpd="sng" algn="ctr">
              <a:solidFill>
                <a:srgbClr val="0092D2"/>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cxnSp>
          <p:nvCxnSpPr>
            <p:cNvPr id="22" name="直接连接符 21">
              <a:extLst>
                <a:ext uri="{FF2B5EF4-FFF2-40B4-BE49-F238E27FC236}">
                  <a16:creationId xmlns:a16="http://schemas.microsoft.com/office/drawing/2014/main" id="{8E8FE338-F359-4547-B5DF-A7C479231E52}"/>
                </a:ext>
              </a:extLst>
            </p:cNvPr>
            <p:cNvCxnSpPr>
              <a:endCxn id="21" idx="0"/>
            </p:cNvCxnSpPr>
            <p:nvPr/>
          </p:nvCxnSpPr>
          <p:spPr bwMode="auto">
            <a:xfrm>
              <a:off x="6380584" y="2200165"/>
              <a:ext cx="137290" cy="140705"/>
            </a:xfrm>
            <a:prstGeom prst="line">
              <a:avLst/>
            </a:prstGeom>
            <a:solidFill>
              <a:srgbClr val="FFFF00"/>
            </a:solidFill>
            <a:ln w="28575" cap="flat" cmpd="sng" algn="ctr">
              <a:solidFill>
                <a:srgbClr val="0092D2"/>
              </a:solidFill>
              <a:prstDash val="solid"/>
              <a:round/>
              <a:headEnd type="none" w="med" len="med"/>
              <a:tailEnd type="none" w="med" len="med"/>
            </a:ln>
          </p:spPr>
        </p:cxnSp>
        <p:sp>
          <p:nvSpPr>
            <p:cNvPr id="23" name="矩形 22">
              <a:extLst>
                <a:ext uri="{FF2B5EF4-FFF2-40B4-BE49-F238E27FC236}">
                  <a16:creationId xmlns:a16="http://schemas.microsoft.com/office/drawing/2014/main" id="{65E449F3-52E2-4A61-B7EF-78B4426C07C9}"/>
                </a:ext>
              </a:extLst>
            </p:cNvPr>
            <p:cNvSpPr/>
            <p:nvPr/>
          </p:nvSpPr>
          <p:spPr bwMode="auto">
            <a:xfrm>
              <a:off x="6328319" y="2276705"/>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4" name="矩形 23">
              <a:extLst>
                <a:ext uri="{FF2B5EF4-FFF2-40B4-BE49-F238E27FC236}">
                  <a16:creationId xmlns:a16="http://schemas.microsoft.com/office/drawing/2014/main" id="{1453E82A-66A0-4096-9FED-4216EE1A5EE2}"/>
                </a:ext>
              </a:extLst>
            </p:cNvPr>
            <p:cNvSpPr/>
            <p:nvPr/>
          </p:nvSpPr>
          <p:spPr bwMode="auto">
            <a:xfrm>
              <a:off x="6680199" y="2277692"/>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5" name="矩形 24">
              <a:extLst>
                <a:ext uri="{FF2B5EF4-FFF2-40B4-BE49-F238E27FC236}">
                  <a16:creationId xmlns:a16="http://schemas.microsoft.com/office/drawing/2014/main" id="{A2859D8C-04E1-452F-B791-5C964BABD2FB}"/>
                </a:ext>
              </a:extLst>
            </p:cNvPr>
            <p:cNvSpPr/>
            <p:nvPr/>
          </p:nvSpPr>
          <p:spPr bwMode="auto">
            <a:xfrm rot="5400000">
              <a:off x="7344086" y="2746490"/>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6" name="矩形 25">
              <a:extLst>
                <a:ext uri="{FF2B5EF4-FFF2-40B4-BE49-F238E27FC236}">
                  <a16:creationId xmlns:a16="http://schemas.microsoft.com/office/drawing/2014/main" id="{DFB998F9-08EE-40A7-A974-C66F130FDEA5}"/>
                </a:ext>
              </a:extLst>
            </p:cNvPr>
            <p:cNvSpPr/>
            <p:nvPr/>
          </p:nvSpPr>
          <p:spPr bwMode="auto">
            <a:xfrm rot="5400000">
              <a:off x="5611778" y="2735040"/>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7" name="矩形 26">
              <a:extLst>
                <a:ext uri="{FF2B5EF4-FFF2-40B4-BE49-F238E27FC236}">
                  <a16:creationId xmlns:a16="http://schemas.microsoft.com/office/drawing/2014/main" id="{2BFD5636-FB75-4CDC-8BEC-A52A834488A4}"/>
                </a:ext>
              </a:extLst>
            </p:cNvPr>
            <p:cNvSpPr/>
            <p:nvPr/>
          </p:nvSpPr>
          <p:spPr bwMode="auto">
            <a:xfrm rot="5400000">
              <a:off x="5611778" y="2977257"/>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8" name="矩形 27">
              <a:extLst>
                <a:ext uri="{FF2B5EF4-FFF2-40B4-BE49-F238E27FC236}">
                  <a16:creationId xmlns:a16="http://schemas.microsoft.com/office/drawing/2014/main" id="{F5383890-059C-4D54-BDD7-0F5DF7DD2D83}"/>
                </a:ext>
              </a:extLst>
            </p:cNvPr>
            <p:cNvSpPr/>
            <p:nvPr/>
          </p:nvSpPr>
          <p:spPr bwMode="auto">
            <a:xfrm rot="5400000">
              <a:off x="5611778" y="3069700"/>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9" name="矩形 28">
              <a:extLst>
                <a:ext uri="{FF2B5EF4-FFF2-40B4-BE49-F238E27FC236}">
                  <a16:creationId xmlns:a16="http://schemas.microsoft.com/office/drawing/2014/main" id="{A116B3A6-E355-4579-AE81-9CB254BD66C8}"/>
                </a:ext>
              </a:extLst>
            </p:cNvPr>
            <p:cNvSpPr/>
            <p:nvPr/>
          </p:nvSpPr>
          <p:spPr bwMode="auto">
            <a:xfrm rot="5400000">
              <a:off x="5611778" y="3162144"/>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0" name="矩形 29">
              <a:extLst>
                <a:ext uri="{FF2B5EF4-FFF2-40B4-BE49-F238E27FC236}">
                  <a16:creationId xmlns:a16="http://schemas.microsoft.com/office/drawing/2014/main" id="{7A313340-8389-449F-8CE4-8A04702822CA}"/>
                </a:ext>
              </a:extLst>
            </p:cNvPr>
            <p:cNvSpPr/>
            <p:nvPr/>
          </p:nvSpPr>
          <p:spPr bwMode="auto">
            <a:xfrm rot="5400000">
              <a:off x="5611778" y="3254588"/>
              <a:ext cx="72000" cy="1080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1" name="矩形 30">
              <a:extLst>
                <a:ext uri="{FF2B5EF4-FFF2-40B4-BE49-F238E27FC236}">
                  <a16:creationId xmlns:a16="http://schemas.microsoft.com/office/drawing/2014/main" id="{324A0C48-A243-4FC0-B714-0CDAB87266FB}"/>
                </a:ext>
              </a:extLst>
            </p:cNvPr>
            <p:cNvSpPr/>
            <p:nvPr/>
          </p:nvSpPr>
          <p:spPr bwMode="auto">
            <a:xfrm rot="5400000">
              <a:off x="7317058" y="3123115"/>
              <a:ext cx="82623" cy="216000"/>
            </a:xfrm>
            <a:prstGeom prst="rect">
              <a:avLst/>
            </a:prstGeom>
            <a:solidFill>
              <a:srgbClr val="FF0000"/>
            </a:solidFill>
            <a:ln w="9525"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2" name="矩形 31">
              <a:extLst>
                <a:ext uri="{FF2B5EF4-FFF2-40B4-BE49-F238E27FC236}">
                  <a16:creationId xmlns:a16="http://schemas.microsoft.com/office/drawing/2014/main" id="{C04D03C1-6681-4E77-8E73-4E20D1136DE1}"/>
                </a:ext>
              </a:extLst>
            </p:cNvPr>
            <p:cNvSpPr/>
            <p:nvPr/>
          </p:nvSpPr>
          <p:spPr bwMode="auto">
            <a:xfrm>
              <a:off x="6195451" y="3553483"/>
              <a:ext cx="108000" cy="165246"/>
            </a:xfrm>
            <a:prstGeom prst="rect">
              <a:avLst/>
            </a:prstGeom>
            <a:solidFill>
              <a:srgbClr val="FF0000"/>
            </a:solidFill>
            <a:ln w="9525"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3" name="矩形 32">
              <a:extLst>
                <a:ext uri="{FF2B5EF4-FFF2-40B4-BE49-F238E27FC236}">
                  <a16:creationId xmlns:a16="http://schemas.microsoft.com/office/drawing/2014/main" id="{E60759CC-8426-4FA8-AF73-93DDD1233FDC}"/>
                </a:ext>
              </a:extLst>
            </p:cNvPr>
            <p:cNvSpPr/>
            <p:nvPr/>
          </p:nvSpPr>
          <p:spPr bwMode="auto">
            <a:xfrm rot="5400000">
              <a:off x="5575528" y="2794292"/>
              <a:ext cx="82623" cy="216000"/>
            </a:xfrm>
            <a:prstGeom prst="rect">
              <a:avLst/>
            </a:prstGeom>
            <a:solidFill>
              <a:srgbClr val="FF0000"/>
            </a:solidFill>
            <a:ln w="9525"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4" name="文本框 33">
              <a:extLst>
                <a:ext uri="{FF2B5EF4-FFF2-40B4-BE49-F238E27FC236}">
                  <a16:creationId xmlns:a16="http://schemas.microsoft.com/office/drawing/2014/main" id="{9555861B-80D8-402C-A953-ACB6FAFC2933}"/>
                </a:ext>
              </a:extLst>
            </p:cNvPr>
            <p:cNvSpPr txBox="1"/>
            <p:nvPr/>
          </p:nvSpPr>
          <p:spPr>
            <a:xfrm>
              <a:off x="6071674" y="2843346"/>
              <a:ext cx="966931" cy="369332"/>
            </a:xfrm>
            <a:prstGeom prst="rect">
              <a:avLst/>
            </a:prstGeom>
            <a:noFill/>
          </p:spPr>
          <p:txBody>
            <a:bodyPr wrap="none" rtlCol="0">
              <a:spAutoFit/>
            </a:bodyPr>
            <a:lstStyle/>
            <a:p>
              <a:r>
                <a:rPr lang="en-US" altLang="zh-CN" dirty="0"/>
                <a:t>1.6GeV</a:t>
              </a:r>
              <a:endParaRPr lang="zh-CN" altLang="en-US" dirty="0"/>
            </a:p>
          </p:txBody>
        </p:sp>
      </p:grpSp>
      <p:sp>
        <p:nvSpPr>
          <p:cNvPr id="35" name="文本框 34">
            <a:extLst>
              <a:ext uri="{FF2B5EF4-FFF2-40B4-BE49-F238E27FC236}">
                <a16:creationId xmlns:a16="http://schemas.microsoft.com/office/drawing/2014/main" id="{7A8C2435-F2EB-42C3-B1BB-720824D6CCA4}"/>
              </a:ext>
            </a:extLst>
          </p:cNvPr>
          <p:cNvSpPr txBox="1"/>
          <p:nvPr/>
        </p:nvSpPr>
        <p:spPr>
          <a:xfrm>
            <a:off x="7293173" y="1990507"/>
            <a:ext cx="3403560" cy="923330"/>
          </a:xfrm>
          <a:prstGeom prst="rect">
            <a:avLst/>
          </a:prstGeom>
          <a:noFill/>
        </p:spPr>
        <p:txBody>
          <a:bodyPr wrap="none" rtlCol="0">
            <a:spAutoFit/>
          </a:bodyPr>
          <a:lstStyle/>
          <a:p>
            <a:r>
              <a:rPr lang="en-US" altLang="zh-CN" dirty="0">
                <a:solidFill>
                  <a:srgbClr val="FF0000"/>
                </a:solidFill>
              </a:rPr>
              <a:t>To enhance the bunching factor</a:t>
            </a:r>
          </a:p>
          <a:p>
            <a:endParaRPr lang="en-US" altLang="zh-CN" dirty="0">
              <a:solidFill>
                <a:srgbClr val="FF0000"/>
              </a:solidFill>
            </a:endParaRPr>
          </a:p>
          <a:p>
            <a:r>
              <a:rPr lang="en-US" altLang="zh-CN" dirty="0">
                <a:solidFill>
                  <a:schemeClr val="accent2"/>
                </a:solidFill>
              </a:rPr>
              <a:t>CSNS-II RCS LLRF </a:t>
            </a:r>
            <a:r>
              <a:rPr lang="en-US" altLang="zh-CN" dirty="0">
                <a:solidFill>
                  <a:schemeClr val="accent2"/>
                </a:solidFill>
                <a:sym typeface="Wingdings" panose="05000000000000000000" pitchFamily="2" charset="2"/>
              </a:rPr>
              <a:t> upgrade</a:t>
            </a:r>
            <a:endParaRPr lang="zh-CN" altLang="en-US" dirty="0">
              <a:solidFill>
                <a:schemeClr val="accent2"/>
              </a:solidFill>
            </a:endParaRPr>
          </a:p>
        </p:txBody>
      </p:sp>
      <p:sp>
        <p:nvSpPr>
          <p:cNvPr id="36" name="文本框 35">
            <a:extLst>
              <a:ext uri="{FF2B5EF4-FFF2-40B4-BE49-F238E27FC236}">
                <a16:creationId xmlns:a16="http://schemas.microsoft.com/office/drawing/2014/main" id="{69F1A721-BDDD-4A97-8C4E-0CAB02C16D75}"/>
              </a:ext>
            </a:extLst>
          </p:cNvPr>
          <p:cNvSpPr txBox="1"/>
          <p:nvPr/>
        </p:nvSpPr>
        <p:spPr>
          <a:xfrm>
            <a:off x="7302546" y="1658497"/>
            <a:ext cx="4324081" cy="369332"/>
          </a:xfrm>
          <a:prstGeom prst="rect">
            <a:avLst/>
          </a:prstGeom>
          <a:noFill/>
        </p:spPr>
        <p:txBody>
          <a:bodyPr wrap="square">
            <a:spAutoFit/>
          </a:bodyPr>
          <a:lstStyle/>
          <a:p>
            <a:r>
              <a:rPr lang="en-US" altLang="zh-CN" dirty="0"/>
              <a:t>3 additional 2nd harmonic (MA) cavities</a:t>
            </a:r>
            <a:endParaRPr lang="zh-CN" altLang="en-US" dirty="0"/>
          </a:p>
        </p:txBody>
      </p:sp>
      <p:graphicFrame>
        <p:nvGraphicFramePr>
          <p:cNvPr id="37" name="表格 36">
            <a:extLst>
              <a:ext uri="{FF2B5EF4-FFF2-40B4-BE49-F238E27FC236}">
                <a16:creationId xmlns:a16="http://schemas.microsoft.com/office/drawing/2014/main" id="{5487EA1D-7E28-4510-B5A8-71F7C7079DAD}"/>
              </a:ext>
            </a:extLst>
          </p:cNvPr>
          <p:cNvGraphicFramePr>
            <a:graphicFrameLocks noGrp="1"/>
          </p:cNvGraphicFramePr>
          <p:nvPr/>
        </p:nvGraphicFramePr>
        <p:xfrm>
          <a:off x="6825380" y="3748899"/>
          <a:ext cx="4953938" cy="2401152"/>
        </p:xfrm>
        <a:graphic>
          <a:graphicData uri="http://schemas.openxmlformats.org/drawingml/2006/table">
            <a:tbl>
              <a:tblPr firstRow="1" bandRow="1">
                <a:tableStyleId>{21E4AEA4-8DFA-4A89-87EB-49C32662AFE0}</a:tableStyleId>
              </a:tblPr>
              <a:tblGrid>
                <a:gridCol w="2564473">
                  <a:extLst>
                    <a:ext uri="{9D8B030D-6E8A-4147-A177-3AD203B41FA5}">
                      <a16:colId xmlns:a16="http://schemas.microsoft.com/office/drawing/2014/main" val="20000"/>
                    </a:ext>
                  </a:extLst>
                </a:gridCol>
                <a:gridCol w="1091201">
                  <a:extLst>
                    <a:ext uri="{9D8B030D-6E8A-4147-A177-3AD203B41FA5}">
                      <a16:colId xmlns:a16="http://schemas.microsoft.com/office/drawing/2014/main" val="20001"/>
                    </a:ext>
                  </a:extLst>
                </a:gridCol>
                <a:gridCol w="1298264">
                  <a:extLst>
                    <a:ext uri="{9D8B030D-6E8A-4147-A177-3AD203B41FA5}">
                      <a16:colId xmlns:a16="http://schemas.microsoft.com/office/drawing/2014/main" val="20002"/>
                    </a:ext>
                  </a:extLst>
                </a:gridCol>
              </a:tblGrid>
              <a:tr h="342900">
                <a:tc>
                  <a:txBody>
                    <a:bodyPr/>
                    <a:lstStyle/>
                    <a:p>
                      <a:r>
                        <a:rPr lang="en-US" altLang="zh-CN" sz="1600" dirty="0"/>
                        <a:t>Phase</a:t>
                      </a:r>
                      <a:endParaRPr lang="zh-CN" altLang="en-US" sz="1600" dirty="0"/>
                    </a:p>
                  </a:txBody>
                  <a:tcPr/>
                </a:tc>
                <a:tc>
                  <a:txBody>
                    <a:bodyPr/>
                    <a:lstStyle/>
                    <a:p>
                      <a:r>
                        <a:rPr lang="en-US" altLang="zh-CN" sz="1600" dirty="0"/>
                        <a:t>CSNS I</a:t>
                      </a:r>
                      <a:endParaRPr lang="zh-CN" altLang="en-US" sz="1600" dirty="0"/>
                    </a:p>
                  </a:txBody>
                  <a:tcPr/>
                </a:tc>
                <a:tc>
                  <a:txBody>
                    <a:bodyPr/>
                    <a:lstStyle/>
                    <a:p>
                      <a:r>
                        <a:rPr lang="en-US" altLang="zh-CN" sz="1600" dirty="0"/>
                        <a:t>CSNS II</a:t>
                      </a:r>
                      <a:endParaRPr lang="zh-CN" altLang="en-US" sz="1600" dirty="0"/>
                    </a:p>
                  </a:txBody>
                  <a:tcPr/>
                </a:tc>
                <a:extLst>
                  <a:ext uri="{0D108BD9-81ED-4DB2-BD59-A6C34878D82A}">
                    <a16:rowId xmlns:a16="http://schemas.microsoft.com/office/drawing/2014/main" val="10000"/>
                  </a:ext>
                </a:extLst>
              </a:tr>
              <a:tr h="343042">
                <a:tc>
                  <a:txBody>
                    <a:bodyPr/>
                    <a:lstStyle/>
                    <a:p>
                      <a:r>
                        <a:rPr lang="en-US" altLang="zh-CN" sz="1600" dirty="0"/>
                        <a:t>Beam</a:t>
                      </a:r>
                      <a:r>
                        <a:rPr lang="en-US" altLang="zh-CN" sz="1600" baseline="0" dirty="0"/>
                        <a:t> power on target</a:t>
                      </a:r>
                      <a:endParaRPr lang="zh-CN" altLang="en-US" sz="1600" dirty="0"/>
                    </a:p>
                  </a:txBody>
                  <a:tcPr/>
                </a:tc>
                <a:tc>
                  <a:txBody>
                    <a:bodyPr/>
                    <a:lstStyle/>
                    <a:p>
                      <a:r>
                        <a:rPr lang="en-US" altLang="zh-CN" sz="1600" dirty="0"/>
                        <a:t>100 kW</a:t>
                      </a:r>
                      <a:endParaRPr lang="zh-CN" altLang="en-US" sz="1600" dirty="0"/>
                    </a:p>
                  </a:txBody>
                  <a:tcPr/>
                </a:tc>
                <a:tc>
                  <a:txBody>
                    <a:bodyPr/>
                    <a:lstStyle/>
                    <a:p>
                      <a:r>
                        <a:rPr lang="en-US" altLang="zh-CN" sz="1600" dirty="0"/>
                        <a:t>500 kW</a:t>
                      </a:r>
                      <a:endParaRPr lang="zh-CN" altLang="en-US" sz="1600" dirty="0"/>
                    </a:p>
                  </a:txBody>
                  <a:tcPr/>
                </a:tc>
                <a:extLst>
                  <a:ext uri="{0D108BD9-81ED-4DB2-BD59-A6C34878D82A}">
                    <a16:rowId xmlns:a16="http://schemas.microsoft.com/office/drawing/2014/main" val="10001"/>
                  </a:ext>
                </a:extLst>
              </a:tr>
              <a:tr h="343042">
                <a:tc>
                  <a:txBody>
                    <a:bodyPr/>
                    <a:lstStyle/>
                    <a:p>
                      <a:r>
                        <a:rPr lang="en-US" altLang="zh-CN" sz="1600" dirty="0" err="1"/>
                        <a:t>Linac</a:t>
                      </a:r>
                      <a:r>
                        <a:rPr lang="en-US" altLang="zh-CN" sz="1600" dirty="0"/>
                        <a:t> energy</a:t>
                      </a:r>
                      <a:endParaRPr lang="zh-CN" altLang="en-US" sz="1600" dirty="0"/>
                    </a:p>
                  </a:txBody>
                  <a:tcPr/>
                </a:tc>
                <a:tc>
                  <a:txBody>
                    <a:bodyPr/>
                    <a:lstStyle/>
                    <a:p>
                      <a:r>
                        <a:rPr lang="en-US" altLang="zh-CN" sz="1600" dirty="0"/>
                        <a:t>80MeV</a:t>
                      </a:r>
                      <a:endParaRPr lang="zh-CN" altLang="en-US" sz="1600" dirty="0"/>
                    </a:p>
                  </a:txBody>
                  <a:tcPr/>
                </a:tc>
                <a:tc>
                  <a:txBody>
                    <a:bodyPr/>
                    <a:lstStyle/>
                    <a:p>
                      <a:r>
                        <a:rPr lang="en-US" altLang="zh-CN" sz="1600" dirty="0"/>
                        <a:t>300MeV</a:t>
                      </a:r>
                      <a:endParaRPr lang="zh-CN" altLang="en-US" sz="1600" dirty="0"/>
                    </a:p>
                  </a:txBody>
                  <a:tcPr/>
                </a:tc>
                <a:extLst>
                  <a:ext uri="{0D108BD9-81ED-4DB2-BD59-A6C34878D82A}">
                    <a16:rowId xmlns:a16="http://schemas.microsoft.com/office/drawing/2014/main" val="10002"/>
                  </a:ext>
                </a:extLst>
              </a:tr>
              <a:tr h="343042">
                <a:tc>
                  <a:txBody>
                    <a:bodyPr/>
                    <a:lstStyle/>
                    <a:p>
                      <a:r>
                        <a:rPr lang="en-US" altLang="zh-CN" sz="1600" dirty="0"/>
                        <a:t>Extraction beam energy</a:t>
                      </a:r>
                      <a:endParaRPr lang="zh-CN" altLang="en-US" sz="1600" dirty="0"/>
                    </a:p>
                  </a:txBody>
                  <a:tcPr/>
                </a:tc>
                <a:tc>
                  <a:txBody>
                    <a:bodyPr/>
                    <a:lstStyle/>
                    <a:p>
                      <a:r>
                        <a:rPr lang="en-US" altLang="zh-CN" sz="1600" dirty="0"/>
                        <a:t>1.6GeV</a:t>
                      </a:r>
                      <a:endParaRPr lang="zh-CN" altLang="en-US" sz="1600" dirty="0"/>
                    </a:p>
                  </a:txBody>
                  <a:tcPr/>
                </a:tc>
                <a:tc>
                  <a:txBody>
                    <a:bodyPr/>
                    <a:lstStyle/>
                    <a:p>
                      <a:r>
                        <a:rPr lang="en-US" altLang="zh-CN" sz="1600" dirty="0"/>
                        <a:t>1.6GeV</a:t>
                      </a:r>
                    </a:p>
                  </a:txBody>
                  <a:tcPr/>
                </a:tc>
                <a:extLst>
                  <a:ext uri="{0D108BD9-81ED-4DB2-BD59-A6C34878D82A}">
                    <a16:rowId xmlns:a16="http://schemas.microsoft.com/office/drawing/2014/main" val="10003"/>
                  </a:ext>
                </a:extLst>
              </a:tr>
              <a:tr h="343042">
                <a:tc>
                  <a:txBody>
                    <a:bodyPr/>
                    <a:lstStyle/>
                    <a:p>
                      <a:r>
                        <a:rPr lang="en-US" altLang="zh-CN" sz="1600" dirty="0"/>
                        <a:t>Average Beam current</a:t>
                      </a:r>
                      <a:endParaRPr lang="zh-CN" altLang="en-US" sz="1600" dirty="0"/>
                    </a:p>
                  </a:txBody>
                  <a:tcPr/>
                </a:tc>
                <a:tc>
                  <a:txBody>
                    <a:bodyPr/>
                    <a:lstStyle/>
                    <a:p>
                      <a:r>
                        <a:rPr lang="en-US" altLang="zh-CN" sz="1600" dirty="0"/>
                        <a:t>62.5µA</a:t>
                      </a:r>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312.5µA</a:t>
                      </a:r>
                      <a:endParaRPr lang="zh-CN" altLang="en-US" sz="1600" dirty="0"/>
                    </a:p>
                  </a:txBody>
                  <a:tcPr/>
                </a:tc>
                <a:extLst>
                  <a:ext uri="{0D108BD9-81ED-4DB2-BD59-A6C34878D82A}">
                    <a16:rowId xmlns:a16="http://schemas.microsoft.com/office/drawing/2014/main" val="10004"/>
                  </a:ext>
                </a:extLst>
              </a:tr>
              <a:tr h="343042">
                <a:tc>
                  <a:txBody>
                    <a:bodyPr/>
                    <a:lstStyle/>
                    <a:p>
                      <a:r>
                        <a:rPr lang="en-US" altLang="zh-CN" sz="1600" dirty="0"/>
                        <a:t>Repetition</a:t>
                      </a:r>
                      <a:endParaRPr lang="zh-CN" altLang="en-US" sz="1600" dirty="0"/>
                    </a:p>
                  </a:txBody>
                  <a:tcPr/>
                </a:tc>
                <a:tc>
                  <a:txBody>
                    <a:bodyPr/>
                    <a:lstStyle/>
                    <a:p>
                      <a:r>
                        <a:rPr lang="en-US" altLang="zh-CN" sz="1600" dirty="0"/>
                        <a:t>25Hz</a:t>
                      </a:r>
                      <a:endParaRPr lang="zh-CN" altLang="en-US" sz="1600" dirty="0"/>
                    </a:p>
                  </a:txBody>
                  <a:tcPr/>
                </a:tc>
                <a:tc>
                  <a:txBody>
                    <a:bodyPr/>
                    <a:lstStyle/>
                    <a:p>
                      <a:r>
                        <a:rPr lang="en-US" altLang="zh-CN" sz="1600" dirty="0"/>
                        <a:t>25Hz</a:t>
                      </a:r>
                      <a:endParaRPr lang="zh-CN" altLang="en-US" sz="1600" dirty="0"/>
                    </a:p>
                  </a:txBody>
                  <a:tcPr/>
                </a:tc>
                <a:extLst>
                  <a:ext uri="{0D108BD9-81ED-4DB2-BD59-A6C34878D82A}">
                    <a16:rowId xmlns:a16="http://schemas.microsoft.com/office/drawing/2014/main" val="10005"/>
                  </a:ext>
                </a:extLst>
              </a:tr>
              <a:tr h="343042">
                <a:tc>
                  <a:txBody>
                    <a:bodyPr/>
                    <a:lstStyle/>
                    <a:p>
                      <a:r>
                        <a:rPr lang="en-US" altLang="zh-CN" sz="1600" dirty="0"/>
                        <a:t>Protons per pulse</a:t>
                      </a:r>
                      <a:endParaRPr lang="zh-CN" altLang="en-US" sz="1600" dirty="0"/>
                    </a:p>
                  </a:txBody>
                  <a:tcPr/>
                </a:tc>
                <a:tc>
                  <a:txBody>
                    <a:bodyPr/>
                    <a:lstStyle/>
                    <a:p>
                      <a:r>
                        <a:rPr lang="en-US" altLang="zh-CN" sz="1600" dirty="0"/>
                        <a:t>1.56E13</a:t>
                      </a:r>
                      <a:endParaRPr lang="zh-CN" altLang="en-US" sz="1600" dirty="0"/>
                    </a:p>
                  </a:txBody>
                  <a:tcPr/>
                </a:tc>
                <a:tc>
                  <a:txBody>
                    <a:bodyPr/>
                    <a:lstStyle/>
                    <a:p>
                      <a:r>
                        <a:rPr lang="en-US" altLang="zh-CN" sz="1600" dirty="0"/>
                        <a:t>7.8E13</a:t>
                      </a:r>
                      <a:endParaRPr lang="zh-CN" altLang="en-US" sz="1600" dirty="0"/>
                    </a:p>
                  </a:txBody>
                  <a:tcPr/>
                </a:tc>
                <a:extLst>
                  <a:ext uri="{0D108BD9-81ED-4DB2-BD59-A6C34878D82A}">
                    <a16:rowId xmlns:a16="http://schemas.microsoft.com/office/drawing/2014/main" val="10006"/>
                  </a:ext>
                </a:extLst>
              </a:tr>
            </a:tbl>
          </a:graphicData>
        </a:graphic>
      </p:graphicFrame>
      <p:sp>
        <p:nvSpPr>
          <p:cNvPr id="38" name="文本框 37">
            <a:extLst>
              <a:ext uri="{FF2B5EF4-FFF2-40B4-BE49-F238E27FC236}">
                <a16:creationId xmlns:a16="http://schemas.microsoft.com/office/drawing/2014/main" id="{79086F0D-760E-40AA-93FF-50B55F6FC69B}"/>
              </a:ext>
            </a:extLst>
          </p:cNvPr>
          <p:cNvSpPr txBox="1"/>
          <p:nvPr/>
        </p:nvSpPr>
        <p:spPr>
          <a:xfrm>
            <a:off x="9416408" y="3261703"/>
            <a:ext cx="2382383"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CSNS II upgrade</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7623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0" y="159168"/>
            <a:ext cx="8331200" cy="457200"/>
          </a:xfrm>
        </p:spPr>
        <p:txBody>
          <a:bodyPr/>
          <a:lstStyle/>
          <a:p>
            <a:r>
              <a:rPr lang="en-US" altLang="zh-CN" dirty="0"/>
              <a:t>CSNS-II RCS LLRF upgrade</a:t>
            </a:r>
            <a:endParaRPr lang="zh-CN" altLang="en-US" dirty="0"/>
          </a:p>
        </p:txBody>
      </p:sp>
      <p:sp>
        <p:nvSpPr>
          <p:cNvPr id="6" name="灯片编号占位符 5"/>
          <p:cNvSpPr>
            <a:spLocks noGrp="1"/>
          </p:cNvSpPr>
          <p:nvPr>
            <p:ph type="sldNum" sz="quarter" idx="10"/>
          </p:nvPr>
        </p:nvSpPr>
        <p:spPr/>
        <p:txBody>
          <a:bodyPr/>
          <a:lstStyle/>
          <a:p>
            <a:fld id="{65853B08-8876-4640-8E1A-737A08B0B5B7}" type="slidenum">
              <a:rPr lang="zh-CN" altLang="en-US" smtClean="0">
                <a:solidFill>
                  <a:schemeClr val="bg1"/>
                </a:solidFill>
              </a:rPr>
              <a:t>3</a:t>
            </a:fld>
            <a:endParaRPr lang="zh-CN" altLang="en-US">
              <a:solidFill>
                <a:schemeClr val="bg1"/>
              </a:solidFill>
            </a:endParaRPr>
          </a:p>
        </p:txBody>
      </p:sp>
      <p:pic>
        <p:nvPicPr>
          <p:cNvPr id="3" name="图片 2">
            <a:extLst>
              <a:ext uri="{FF2B5EF4-FFF2-40B4-BE49-F238E27FC236}">
                <a16:creationId xmlns:a16="http://schemas.microsoft.com/office/drawing/2014/main" id="{87BB66C1-D320-486E-84F3-E7CCDEF5A1A0}"/>
              </a:ext>
            </a:extLst>
          </p:cNvPr>
          <p:cNvPicPr>
            <a:picLocks noChangeAspect="1"/>
          </p:cNvPicPr>
          <p:nvPr/>
        </p:nvPicPr>
        <p:blipFill>
          <a:blip r:embed="rId3"/>
          <a:stretch>
            <a:fillRect/>
          </a:stretch>
        </p:blipFill>
        <p:spPr>
          <a:xfrm>
            <a:off x="235470" y="950091"/>
            <a:ext cx="4732430" cy="5349704"/>
          </a:xfrm>
          <a:prstGeom prst="rect">
            <a:avLst/>
          </a:prstGeom>
        </p:spPr>
      </p:pic>
      <p:sp>
        <p:nvSpPr>
          <p:cNvPr id="4" name="文本框 3">
            <a:extLst>
              <a:ext uri="{FF2B5EF4-FFF2-40B4-BE49-F238E27FC236}">
                <a16:creationId xmlns:a16="http://schemas.microsoft.com/office/drawing/2014/main" id="{D6B9F103-5CA1-401D-83F4-9C3622742B5E}"/>
              </a:ext>
            </a:extLst>
          </p:cNvPr>
          <p:cNvSpPr txBox="1"/>
          <p:nvPr/>
        </p:nvSpPr>
        <p:spPr>
          <a:xfrm>
            <a:off x="495980" y="6315295"/>
            <a:ext cx="4211409" cy="369332"/>
          </a:xfrm>
          <a:prstGeom prst="rect">
            <a:avLst/>
          </a:prstGeom>
          <a:noFill/>
        </p:spPr>
        <p:txBody>
          <a:bodyPr wrap="none" rtlCol="0">
            <a:spAutoFit/>
          </a:bodyPr>
          <a:lstStyle/>
          <a:p>
            <a:r>
              <a:rPr lang="en-US" altLang="zh-CN" dirty="0"/>
              <a:t>CSNS-I RCS LLRF based on CPCI bus</a:t>
            </a:r>
            <a:endParaRPr lang="zh-CN" altLang="en-US" dirty="0"/>
          </a:p>
        </p:txBody>
      </p:sp>
      <p:pic>
        <p:nvPicPr>
          <p:cNvPr id="9" name="图片 8">
            <a:extLst>
              <a:ext uri="{FF2B5EF4-FFF2-40B4-BE49-F238E27FC236}">
                <a16:creationId xmlns:a16="http://schemas.microsoft.com/office/drawing/2014/main" id="{54AD373A-BD5B-4971-AB42-19DF063C93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5" t="8746" r="8078" b="8655"/>
          <a:stretch/>
        </p:blipFill>
        <p:spPr>
          <a:xfrm>
            <a:off x="7224102" y="950091"/>
            <a:ext cx="4091605" cy="5349704"/>
          </a:xfrm>
          <a:prstGeom prst="rect">
            <a:avLst/>
          </a:prstGeom>
        </p:spPr>
      </p:pic>
      <p:sp>
        <p:nvSpPr>
          <p:cNvPr id="39" name="文本框 38">
            <a:extLst>
              <a:ext uri="{FF2B5EF4-FFF2-40B4-BE49-F238E27FC236}">
                <a16:creationId xmlns:a16="http://schemas.microsoft.com/office/drawing/2014/main" id="{9E371B89-A955-439B-96E1-C64DFADAFC04}"/>
              </a:ext>
            </a:extLst>
          </p:cNvPr>
          <p:cNvSpPr txBox="1"/>
          <p:nvPr/>
        </p:nvSpPr>
        <p:spPr>
          <a:xfrm>
            <a:off x="6225495" y="6315295"/>
            <a:ext cx="4134465" cy="369332"/>
          </a:xfrm>
          <a:prstGeom prst="rect">
            <a:avLst/>
          </a:prstGeom>
          <a:noFill/>
        </p:spPr>
        <p:txBody>
          <a:bodyPr wrap="none" rtlCol="0">
            <a:spAutoFit/>
          </a:bodyPr>
          <a:lstStyle/>
          <a:p>
            <a:r>
              <a:rPr lang="en-US" altLang="zh-CN" dirty="0"/>
              <a:t>CSNS-II RCS LLRF based on MTCA.4</a:t>
            </a:r>
            <a:endParaRPr lang="zh-CN" altLang="en-US" dirty="0"/>
          </a:p>
        </p:txBody>
      </p:sp>
      <p:sp>
        <p:nvSpPr>
          <p:cNvPr id="10" name="箭头: 右 9">
            <a:extLst>
              <a:ext uri="{FF2B5EF4-FFF2-40B4-BE49-F238E27FC236}">
                <a16:creationId xmlns:a16="http://schemas.microsoft.com/office/drawing/2014/main" id="{2376AEBC-679B-4DA5-8DA7-7E7E00CFBEC2}"/>
              </a:ext>
            </a:extLst>
          </p:cNvPr>
          <p:cNvSpPr/>
          <p:nvPr/>
        </p:nvSpPr>
        <p:spPr bwMode="auto">
          <a:xfrm>
            <a:off x="5283339" y="1479189"/>
            <a:ext cx="1719943" cy="664028"/>
          </a:xfrm>
          <a:prstGeom prst="right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1" name="文本框 10">
            <a:extLst>
              <a:ext uri="{FF2B5EF4-FFF2-40B4-BE49-F238E27FC236}">
                <a16:creationId xmlns:a16="http://schemas.microsoft.com/office/drawing/2014/main" id="{BAD2B124-F7B2-4073-8211-F141885E2609}"/>
              </a:ext>
            </a:extLst>
          </p:cNvPr>
          <p:cNvSpPr txBox="1"/>
          <p:nvPr/>
        </p:nvSpPr>
        <p:spPr>
          <a:xfrm>
            <a:off x="5552670" y="1109857"/>
            <a:ext cx="1031051" cy="369332"/>
          </a:xfrm>
          <a:prstGeom prst="rect">
            <a:avLst/>
          </a:prstGeom>
          <a:noFill/>
        </p:spPr>
        <p:txBody>
          <a:bodyPr wrap="none" rtlCol="0">
            <a:spAutoFit/>
          </a:bodyPr>
          <a:lstStyle/>
          <a:p>
            <a:r>
              <a:rPr lang="en-US" altLang="zh-CN" dirty="0"/>
              <a:t>upgrade</a:t>
            </a:r>
            <a:endParaRPr lang="zh-CN" altLang="en-US" dirty="0"/>
          </a:p>
        </p:txBody>
      </p:sp>
      <p:sp>
        <p:nvSpPr>
          <p:cNvPr id="43" name="文本框 42">
            <a:extLst>
              <a:ext uri="{FF2B5EF4-FFF2-40B4-BE49-F238E27FC236}">
                <a16:creationId xmlns:a16="http://schemas.microsoft.com/office/drawing/2014/main" id="{E5BFF984-034B-4FAC-B56B-0FFFA570908C}"/>
              </a:ext>
            </a:extLst>
          </p:cNvPr>
          <p:cNvSpPr txBox="1"/>
          <p:nvPr/>
        </p:nvSpPr>
        <p:spPr>
          <a:xfrm>
            <a:off x="5262651" y="2707407"/>
            <a:ext cx="1611086" cy="2031325"/>
          </a:xfrm>
          <a:prstGeom prst="rect">
            <a:avLst/>
          </a:prstGeom>
          <a:noFill/>
        </p:spPr>
        <p:txBody>
          <a:bodyPr wrap="square">
            <a:spAutoFit/>
          </a:bodyPr>
          <a:lstStyle/>
          <a:p>
            <a:r>
              <a:rPr lang="en-US" altLang="zh-CN" dirty="0"/>
              <a:t>Some CPCI chips have been discontinued and are no longer available.</a:t>
            </a:r>
            <a:endParaRPr lang="zh-CN" altLang="en-US" dirty="0"/>
          </a:p>
        </p:txBody>
      </p:sp>
      <p:sp>
        <p:nvSpPr>
          <p:cNvPr id="13" name="文本框 12">
            <a:extLst>
              <a:ext uri="{FF2B5EF4-FFF2-40B4-BE49-F238E27FC236}">
                <a16:creationId xmlns:a16="http://schemas.microsoft.com/office/drawing/2014/main" id="{430F46C1-5F39-4939-A781-4862F3A68B99}"/>
              </a:ext>
            </a:extLst>
          </p:cNvPr>
          <p:cNvSpPr txBox="1"/>
          <p:nvPr/>
        </p:nvSpPr>
        <p:spPr>
          <a:xfrm>
            <a:off x="5208223" y="2160412"/>
            <a:ext cx="1719943" cy="400110"/>
          </a:xfrm>
          <a:prstGeom prst="rect">
            <a:avLst/>
          </a:prstGeom>
          <a:noFill/>
        </p:spPr>
        <p:txBody>
          <a:bodyPr wrap="square" rtlCol="0">
            <a:spAutoFit/>
          </a:bodyPr>
          <a:lstStyle/>
          <a:p>
            <a:r>
              <a:rPr lang="en-US" altLang="zh-CN" sz="2000" b="1" dirty="0"/>
              <a:t>Main reason!</a:t>
            </a:r>
            <a:endParaRPr lang="zh-CN" altLang="en-US" sz="2000" b="1" dirty="0"/>
          </a:p>
        </p:txBody>
      </p:sp>
      <p:sp>
        <p:nvSpPr>
          <p:cNvPr id="14" name="文本框 13">
            <a:extLst>
              <a:ext uri="{FF2B5EF4-FFF2-40B4-BE49-F238E27FC236}">
                <a16:creationId xmlns:a16="http://schemas.microsoft.com/office/drawing/2014/main" id="{4CA65795-6005-4576-AEEE-336364F48303}"/>
              </a:ext>
            </a:extLst>
          </p:cNvPr>
          <p:cNvSpPr txBox="1"/>
          <p:nvPr/>
        </p:nvSpPr>
        <p:spPr>
          <a:xfrm>
            <a:off x="5262651" y="4969584"/>
            <a:ext cx="1422261" cy="923330"/>
          </a:xfrm>
          <a:prstGeom prst="rect">
            <a:avLst/>
          </a:prstGeom>
          <a:noFill/>
        </p:spPr>
        <p:txBody>
          <a:bodyPr wrap="square" rtlCol="0">
            <a:spAutoFit/>
          </a:bodyPr>
          <a:lstStyle/>
          <a:p>
            <a:r>
              <a:rPr lang="en-US" altLang="zh-CN" dirty="0"/>
              <a:t>Can’t back up the hardware!</a:t>
            </a:r>
            <a:endParaRPr lang="zh-CN" altLang="en-US"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FC9ED0D-09F8-4BA5-903D-5A709C14BFC4}"/>
              </a:ext>
            </a:extLst>
          </p:cNvPr>
          <p:cNvSpPr>
            <a:spLocks noGrp="1"/>
          </p:cNvSpPr>
          <p:nvPr>
            <p:ph type="sldNum" sz="quarter" idx="10"/>
          </p:nvPr>
        </p:nvSpPr>
        <p:spPr/>
        <p:txBody>
          <a:bodyPr/>
          <a:lstStyle/>
          <a:p>
            <a:fld id="{65853B08-8876-4640-8E1A-737A08B0B5B7}" type="slidenum">
              <a:rPr lang="zh-CN" altLang="en-US" smtClean="0"/>
              <a:t>4</a:t>
            </a:fld>
            <a:endParaRPr lang="zh-CN" altLang="en-US"/>
          </a:p>
        </p:txBody>
      </p:sp>
      <p:sp>
        <p:nvSpPr>
          <p:cNvPr id="3" name="标题 2">
            <a:extLst>
              <a:ext uri="{FF2B5EF4-FFF2-40B4-BE49-F238E27FC236}">
                <a16:creationId xmlns:a16="http://schemas.microsoft.com/office/drawing/2014/main" id="{EB01B731-2A46-4FF4-9819-FF5C6FD71257}"/>
              </a:ext>
            </a:extLst>
          </p:cNvPr>
          <p:cNvSpPr>
            <a:spLocks noGrp="1"/>
          </p:cNvSpPr>
          <p:nvPr>
            <p:ph type="title"/>
          </p:nvPr>
        </p:nvSpPr>
        <p:spPr/>
        <p:txBody>
          <a:bodyPr/>
          <a:lstStyle/>
          <a:p>
            <a:r>
              <a:rPr lang="en-US" altLang="zh-CN" dirty="0"/>
              <a:t>CSNS-II RCS LLRF upgrade</a:t>
            </a:r>
            <a:endParaRPr lang="zh-CN" altLang="en-US" dirty="0"/>
          </a:p>
        </p:txBody>
      </p:sp>
      <p:pic>
        <p:nvPicPr>
          <p:cNvPr id="5" name="图片 4">
            <a:extLst>
              <a:ext uri="{FF2B5EF4-FFF2-40B4-BE49-F238E27FC236}">
                <a16:creationId xmlns:a16="http://schemas.microsoft.com/office/drawing/2014/main" id="{512CD83D-954D-437B-BA58-57B4353C7B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38" y="891821"/>
            <a:ext cx="2292176" cy="3056235"/>
          </a:xfrm>
          <a:prstGeom prst="rect">
            <a:avLst/>
          </a:prstGeom>
        </p:spPr>
      </p:pic>
      <p:pic>
        <p:nvPicPr>
          <p:cNvPr id="7" name="图片 6">
            <a:extLst>
              <a:ext uri="{FF2B5EF4-FFF2-40B4-BE49-F238E27FC236}">
                <a16:creationId xmlns:a16="http://schemas.microsoft.com/office/drawing/2014/main" id="{2330C4E2-AB33-4429-A5D5-A42222289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38" y="4077332"/>
            <a:ext cx="3707557" cy="2780668"/>
          </a:xfrm>
          <a:prstGeom prst="rect">
            <a:avLst/>
          </a:prstGeom>
        </p:spPr>
      </p:pic>
      <p:pic>
        <p:nvPicPr>
          <p:cNvPr id="9" name="图片 8">
            <a:extLst>
              <a:ext uri="{FF2B5EF4-FFF2-40B4-BE49-F238E27FC236}">
                <a16:creationId xmlns:a16="http://schemas.microsoft.com/office/drawing/2014/main" id="{CD71C8A1-E2CF-407F-9AA3-CECEDEBC4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924" y="891821"/>
            <a:ext cx="2945802" cy="2209351"/>
          </a:xfrm>
          <a:prstGeom prst="rect">
            <a:avLst/>
          </a:prstGeom>
        </p:spPr>
      </p:pic>
      <p:pic>
        <p:nvPicPr>
          <p:cNvPr id="11" name="图片 10">
            <a:extLst>
              <a:ext uri="{FF2B5EF4-FFF2-40B4-BE49-F238E27FC236}">
                <a16:creationId xmlns:a16="http://schemas.microsoft.com/office/drawing/2014/main" id="{5C29EE42-4447-40A3-AE7F-84B6E3A02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392" b="2778"/>
          <a:stretch/>
        </p:blipFill>
        <p:spPr>
          <a:xfrm>
            <a:off x="5814644" y="891821"/>
            <a:ext cx="6191318" cy="3567595"/>
          </a:xfrm>
          <a:prstGeom prst="rect">
            <a:avLst/>
          </a:prstGeom>
        </p:spPr>
      </p:pic>
      <p:sp>
        <p:nvSpPr>
          <p:cNvPr id="12" name="文本框 11">
            <a:extLst>
              <a:ext uri="{FF2B5EF4-FFF2-40B4-BE49-F238E27FC236}">
                <a16:creationId xmlns:a16="http://schemas.microsoft.com/office/drawing/2014/main" id="{C83E0357-A21C-495C-AED0-5E05EDC503F8}"/>
              </a:ext>
            </a:extLst>
          </p:cNvPr>
          <p:cNvSpPr txBox="1"/>
          <p:nvPr/>
        </p:nvSpPr>
        <p:spPr>
          <a:xfrm>
            <a:off x="5752433" y="4609413"/>
            <a:ext cx="6228429" cy="923330"/>
          </a:xfrm>
          <a:prstGeom prst="rect">
            <a:avLst/>
          </a:prstGeom>
          <a:noFill/>
        </p:spPr>
        <p:txBody>
          <a:bodyPr wrap="square" rtlCol="0">
            <a:spAutoFit/>
          </a:bodyPr>
          <a:lstStyle/>
          <a:p>
            <a:r>
              <a:rPr lang="en-US" altLang="zh-CN" dirty="0"/>
              <a:t>We have just completed this upgrade project, replacing the CPCI-based hardware platform with an MTCA.4-based low-level hardware platform.</a:t>
            </a:r>
          </a:p>
        </p:txBody>
      </p:sp>
      <p:sp>
        <p:nvSpPr>
          <p:cNvPr id="13" name="矩形 12">
            <a:extLst>
              <a:ext uri="{FF2B5EF4-FFF2-40B4-BE49-F238E27FC236}">
                <a16:creationId xmlns:a16="http://schemas.microsoft.com/office/drawing/2014/main" id="{245654F4-3BCA-44BB-A17D-E14BEB909A24}"/>
              </a:ext>
            </a:extLst>
          </p:cNvPr>
          <p:cNvSpPr/>
          <p:nvPr/>
        </p:nvSpPr>
        <p:spPr bwMode="auto">
          <a:xfrm>
            <a:off x="8928847" y="2388198"/>
            <a:ext cx="1529286" cy="1935843"/>
          </a:xfrm>
          <a:prstGeom prst="rect">
            <a:avLst/>
          </a:prstGeom>
          <a:noFill/>
          <a:ln w="28575" cap="flat" cmpd="sng" algn="ctr">
            <a:solidFill>
              <a:srgbClr val="FF505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6" name="文本框 15">
            <a:extLst>
              <a:ext uri="{FF2B5EF4-FFF2-40B4-BE49-F238E27FC236}">
                <a16:creationId xmlns:a16="http://schemas.microsoft.com/office/drawing/2014/main" id="{FF00261B-FCB3-4AC3-88EC-A9F88D62D27D}"/>
              </a:ext>
            </a:extLst>
          </p:cNvPr>
          <p:cNvSpPr txBox="1"/>
          <p:nvPr/>
        </p:nvSpPr>
        <p:spPr>
          <a:xfrm>
            <a:off x="4347789" y="5486984"/>
            <a:ext cx="7528653" cy="1200329"/>
          </a:xfrm>
          <a:prstGeom prst="rect">
            <a:avLst/>
          </a:prstGeom>
          <a:noFill/>
        </p:spPr>
        <p:txBody>
          <a:bodyPr wrap="square">
            <a:spAutoFit/>
          </a:bodyPr>
          <a:lstStyle/>
          <a:p>
            <a:r>
              <a:rPr lang="en-US" altLang="zh-CN" dirty="0"/>
              <a:t>Since the entire installation and commissioning period was very short—about three weeks—we decided, for safety’s sake, not to dismantle the original system, but instead to temporarily place the new system on the table in front.</a:t>
            </a:r>
            <a:endParaRPr lang="zh-CN" altLang="en-US" dirty="0"/>
          </a:p>
        </p:txBody>
      </p:sp>
      <p:sp>
        <p:nvSpPr>
          <p:cNvPr id="18" name="文本框 17">
            <a:extLst>
              <a:ext uri="{FF2B5EF4-FFF2-40B4-BE49-F238E27FC236}">
                <a16:creationId xmlns:a16="http://schemas.microsoft.com/office/drawing/2014/main" id="{B5B37872-4D70-44D4-9B33-46E6D850A24B}"/>
              </a:ext>
            </a:extLst>
          </p:cNvPr>
          <p:cNvSpPr txBox="1"/>
          <p:nvPr/>
        </p:nvSpPr>
        <p:spPr>
          <a:xfrm>
            <a:off x="2762924" y="3230448"/>
            <a:ext cx="1349470" cy="369332"/>
          </a:xfrm>
          <a:prstGeom prst="rect">
            <a:avLst/>
          </a:prstGeom>
          <a:noFill/>
        </p:spPr>
        <p:txBody>
          <a:bodyPr wrap="square">
            <a:spAutoFit/>
          </a:bodyPr>
          <a:lstStyle/>
          <a:p>
            <a:r>
              <a:rPr lang="en-US" altLang="zh-CN" dirty="0"/>
              <a:t>Front View</a:t>
            </a:r>
            <a:endParaRPr lang="zh-CN" altLang="en-US" dirty="0"/>
          </a:p>
        </p:txBody>
      </p:sp>
      <p:sp>
        <p:nvSpPr>
          <p:cNvPr id="20" name="文本框 19">
            <a:extLst>
              <a:ext uri="{FF2B5EF4-FFF2-40B4-BE49-F238E27FC236}">
                <a16:creationId xmlns:a16="http://schemas.microsoft.com/office/drawing/2014/main" id="{D10B4522-351D-4F21-81C3-FD1C26990EAE}"/>
              </a:ext>
            </a:extLst>
          </p:cNvPr>
          <p:cNvSpPr txBox="1"/>
          <p:nvPr/>
        </p:nvSpPr>
        <p:spPr>
          <a:xfrm>
            <a:off x="3895295" y="4077332"/>
            <a:ext cx="1349470" cy="369332"/>
          </a:xfrm>
          <a:prstGeom prst="rect">
            <a:avLst/>
          </a:prstGeom>
          <a:noFill/>
        </p:spPr>
        <p:txBody>
          <a:bodyPr wrap="square">
            <a:spAutoFit/>
          </a:bodyPr>
          <a:lstStyle/>
          <a:p>
            <a:r>
              <a:rPr lang="en-US" altLang="zh-CN" dirty="0"/>
              <a:t>Rear view</a:t>
            </a:r>
            <a:endParaRPr lang="zh-CN" altLang="en-US" dirty="0"/>
          </a:p>
        </p:txBody>
      </p:sp>
    </p:spTree>
    <p:extLst>
      <p:ext uri="{BB962C8B-B14F-4D97-AF65-F5344CB8AC3E}">
        <p14:creationId xmlns:p14="http://schemas.microsoft.com/office/powerpoint/2010/main" val="34122818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399D933-CCE5-4F51-981E-17CAB2893989}"/>
              </a:ext>
            </a:extLst>
          </p:cNvPr>
          <p:cNvSpPr>
            <a:spLocks noGrp="1"/>
          </p:cNvSpPr>
          <p:nvPr>
            <p:ph type="sldNum" sz="quarter" idx="10"/>
          </p:nvPr>
        </p:nvSpPr>
        <p:spPr/>
        <p:txBody>
          <a:bodyPr/>
          <a:lstStyle/>
          <a:p>
            <a:fld id="{65853B08-8876-4640-8E1A-737A08B0B5B7}" type="slidenum">
              <a:rPr lang="zh-CN" altLang="en-US" smtClean="0"/>
              <a:t>5</a:t>
            </a:fld>
            <a:endParaRPr lang="zh-CN" altLang="en-US"/>
          </a:p>
        </p:txBody>
      </p:sp>
      <p:sp>
        <p:nvSpPr>
          <p:cNvPr id="3" name="标题 2">
            <a:extLst>
              <a:ext uri="{FF2B5EF4-FFF2-40B4-BE49-F238E27FC236}">
                <a16:creationId xmlns:a16="http://schemas.microsoft.com/office/drawing/2014/main" id="{C0371559-CC55-4873-B9D4-9BB81D859777}"/>
              </a:ext>
            </a:extLst>
          </p:cNvPr>
          <p:cNvSpPr>
            <a:spLocks noGrp="1"/>
          </p:cNvSpPr>
          <p:nvPr>
            <p:ph type="title"/>
          </p:nvPr>
        </p:nvSpPr>
        <p:spPr/>
        <p:txBody>
          <a:bodyPr/>
          <a:lstStyle/>
          <a:p>
            <a:r>
              <a:rPr lang="en-US" altLang="zh-CN" dirty="0"/>
              <a:t>LLRF System Based on MTCA.4</a:t>
            </a:r>
            <a:endParaRPr lang="zh-CN" altLang="en-US" dirty="0"/>
          </a:p>
        </p:txBody>
      </p:sp>
      <p:grpSp>
        <p:nvGrpSpPr>
          <p:cNvPr id="21" name="组合 20">
            <a:extLst>
              <a:ext uri="{FF2B5EF4-FFF2-40B4-BE49-F238E27FC236}">
                <a16:creationId xmlns:a16="http://schemas.microsoft.com/office/drawing/2014/main" id="{995B32A3-8F08-4229-8C86-C47332C4D6D6}"/>
              </a:ext>
            </a:extLst>
          </p:cNvPr>
          <p:cNvGrpSpPr/>
          <p:nvPr/>
        </p:nvGrpSpPr>
        <p:grpSpPr>
          <a:xfrm>
            <a:off x="1116222" y="2353888"/>
            <a:ext cx="4574574" cy="2320963"/>
            <a:chOff x="352428" y="1108037"/>
            <a:chExt cx="7737560" cy="3227294"/>
          </a:xfrm>
          <a:solidFill>
            <a:srgbClr val="FFFF00"/>
          </a:solidFill>
        </p:grpSpPr>
        <p:sp>
          <p:nvSpPr>
            <p:cNvPr id="6" name="矩形 5">
              <a:extLst>
                <a:ext uri="{FF2B5EF4-FFF2-40B4-BE49-F238E27FC236}">
                  <a16:creationId xmlns:a16="http://schemas.microsoft.com/office/drawing/2014/main" id="{BBF3F2F3-AF19-4CA5-8502-1FB6C879BF48}"/>
                </a:ext>
              </a:extLst>
            </p:cNvPr>
            <p:cNvSpPr/>
            <p:nvPr/>
          </p:nvSpPr>
          <p:spPr bwMode="auto">
            <a:xfrm>
              <a:off x="352428"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0" name="矩形 9">
              <a:extLst>
                <a:ext uri="{FF2B5EF4-FFF2-40B4-BE49-F238E27FC236}">
                  <a16:creationId xmlns:a16="http://schemas.microsoft.com/office/drawing/2014/main" id="{1A46BB21-6FA5-4576-B2F7-6F8C61A104C4}"/>
                </a:ext>
              </a:extLst>
            </p:cNvPr>
            <p:cNvSpPr/>
            <p:nvPr/>
          </p:nvSpPr>
          <p:spPr bwMode="auto">
            <a:xfrm>
              <a:off x="1021614"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1" name="矩形 10">
              <a:extLst>
                <a:ext uri="{FF2B5EF4-FFF2-40B4-BE49-F238E27FC236}">
                  <a16:creationId xmlns:a16="http://schemas.microsoft.com/office/drawing/2014/main" id="{E4C40B0E-32F1-4EDC-98E0-53C01F7DB702}"/>
                </a:ext>
              </a:extLst>
            </p:cNvPr>
            <p:cNvSpPr/>
            <p:nvPr/>
          </p:nvSpPr>
          <p:spPr bwMode="auto">
            <a:xfrm>
              <a:off x="1690800"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2" name="矩形 11">
              <a:extLst>
                <a:ext uri="{FF2B5EF4-FFF2-40B4-BE49-F238E27FC236}">
                  <a16:creationId xmlns:a16="http://schemas.microsoft.com/office/drawing/2014/main" id="{E4DD3138-9198-4B49-AB12-10466F338929}"/>
                </a:ext>
              </a:extLst>
            </p:cNvPr>
            <p:cNvSpPr/>
            <p:nvPr/>
          </p:nvSpPr>
          <p:spPr bwMode="auto">
            <a:xfrm>
              <a:off x="2359986"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3" name="矩形 12">
              <a:extLst>
                <a:ext uri="{FF2B5EF4-FFF2-40B4-BE49-F238E27FC236}">
                  <a16:creationId xmlns:a16="http://schemas.microsoft.com/office/drawing/2014/main" id="{D2128824-C450-42FB-ADEC-E44131C221BE}"/>
                </a:ext>
              </a:extLst>
            </p:cNvPr>
            <p:cNvSpPr/>
            <p:nvPr/>
          </p:nvSpPr>
          <p:spPr bwMode="auto">
            <a:xfrm>
              <a:off x="3029172"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4" name="矩形 13">
              <a:extLst>
                <a:ext uri="{FF2B5EF4-FFF2-40B4-BE49-F238E27FC236}">
                  <a16:creationId xmlns:a16="http://schemas.microsoft.com/office/drawing/2014/main" id="{BE823D92-29E0-417F-8E9C-3CD3F1D44194}"/>
                </a:ext>
              </a:extLst>
            </p:cNvPr>
            <p:cNvSpPr/>
            <p:nvPr/>
          </p:nvSpPr>
          <p:spPr bwMode="auto">
            <a:xfrm>
              <a:off x="3698358"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5" name="矩形 14">
              <a:extLst>
                <a:ext uri="{FF2B5EF4-FFF2-40B4-BE49-F238E27FC236}">
                  <a16:creationId xmlns:a16="http://schemas.microsoft.com/office/drawing/2014/main" id="{AC14170D-6970-4A75-AD35-7D5ABDEDC9A9}"/>
                </a:ext>
              </a:extLst>
            </p:cNvPr>
            <p:cNvSpPr/>
            <p:nvPr/>
          </p:nvSpPr>
          <p:spPr bwMode="auto">
            <a:xfrm>
              <a:off x="4367544"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6" name="矩形 15">
              <a:extLst>
                <a:ext uri="{FF2B5EF4-FFF2-40B4-BE49-F238E27FC236}">
                  <a16:creationId xmlns:a16="http://schemas.microsoft.com/office/drawing/2014/main" id="{C2EA6E6C-B870-4EC8-97A2-C40BC50037EB}"/>
                </a:ext>
              </a:extLst>
            </p:cNvPr>
            <p:cNvSpPr/>
            <p:nvPr/>
          </p:nvSpPr>
          <p:spPr bwMode="auto">
            <a:xfrm>
              <a:off x="5036730"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7" name="矩形 16">
              <a:extLst>
                <a:ext uri="{FF2B5EF4-FFF2-40B4-BE49-F238E27FC236}">
                  <a16:creationId xmlns:a16="http://schemas.microsoft.com/office/drawing/2014/main" id="{66A824BE-B838-468D-B07E-92927CAFDB7C}"/>
                </a:ext>
              </a:extLst>
            </p:cNvPr>
            <p:cNvSpPr/>
            <p:nvPr/>
          </p:nvSpPr>
          <p:spPr bwMode="auto">
            <a:xfrm>
              <a:off x="5705916"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8" name="矩形 17">
              <a:extLst>
                <a:ext uri="{FF2B5EF4-FFF2-40B4-BE49-F238E27FC236}">
                  <a16:creationId xmlns:a16="http://schemas.microsoft.com/office/drawing/2014/main" id="{9D374658-4B18-4546-ACC7-E7D853267CEA}"/>
                </a:ext>
              </a:extLst>
            </p:cNvPr>
            <p:cNvSpPr/>
            <p:nvPr/>
          </p:nvSpPr>
          <p:spPr bwMode="auto">
            <a:xfrm>
              <a:off x="6375102"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9" name="矩形 18">
              <a:extLst>
                <a:ext uri="{FF2B5EF4-FFF2-40B4-BE49-F238E27FC236}">
                  <a16:creationId xmlns:a16="http://schemas.microsoft.com/office/drawing/2014/main" id="{0B5EAD32-C9FC-4552-ABDD-C3DD9D903728}"/>
                </a:ext>
              </a:extLst>
            </p:cNvPr>
            <p:cNvSpPr/>
            <p:nvPr/>
          </p:nvSpPr>
          <p:spPr bwMode="auto">
            <a:xfrm>
              <a:off x="7044288"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0" name="矩形 19">
              <a:extLst>
                <a:ext uri="{FF2B5EF4-FFF2-40B4-BE49-F238E27FC236}">
                  <a16:creationId xmlns:a16="http://schemas.microsoft.com/office/drawing/2014/main" id="{33C3085C-426E-47D0-A0DC-020FEC945F4B}"/>
                </a:ext>
              </a:extLst>
            </p:cNvPr>
            <p:cNvSpPr/>
            <p:nvPr/>
          </p:nvSpPr>
          <p:spPr bwMode="auto">
            <a:xfrm>
              <a:off x="7713470"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grpSp>
      <p:grpSp>
        <p:nvGrpSpPr>
          <p:cNvPr id="22" name="组合 21">
            <a:extLst>
              <a:ext uri="{FF2B5EF4-FFF2-40B4-BE49-F238E27FC236}">
                <a16:creationId xmlns:a16="http://schemas.microsoft.com/office/drawing/2014/main" id="{47B0BA95-448C-452D-ABDF-EC2F6D798CAD}"/>
              </a:ext>
            </a:extLst>
          </p:cNvPr>
          <p:cNvGrpSpPr/>
          <p:nvPr/>
        </p:nvGrpSpPr>
        <p:grpSpPr>
          <a:xfrm>
            <a:off x="1116222" y="4948275"/>
            <a:ext cx="4178942" cy="1472006"/>
            <a:chOff x="352428" y="1108037"/>
            <a:chExt cx="7068378" cy="3227294"/>
          </a:xfrm>
          <a:solidFill>
            <a:srgbClr val="92D050"/>
          </a:solidFill>
        </p:grpSpPr>
        <p:sp>
          <p:nvSpPr>
            <p:cNvPr id="23" name="矩形 22">
              <a:extLst>
                <a:ext uri="{FF2B5EF4-FFF2-40B4-BE49-F238E27FC236}">
                  <a16:creationId xmlns:a16="http://schemas.microsoft.com/office/drawing/2014/main" id="{5344B65E-6E4C-4464-9A8F-7CE6257C0761}"/>
                </a:ext>
              </a:extLst>
            </p:cNvPr>
            <p:cNvSpPr/>
            <p:nvPr/>
          </p:nvSpPr>
          <p:spPr bwMode="auto">
            <a:xfrm>
              <a:off x="352428"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4" name="矩形 23">
              <a:extLst>
                <a:ext uri="{FF2B5EF4-FFF2-40B4-BE49-F238E27FC236}">
                  <a16:creationId xmlns:a16="http://schemas.microsoft.com/office/drawing/2014/main" id="{CABDF491-3B92-45E3-AEDB-90CE632591C6}"/>
                </a:ext>
              </a:extLst>
            </p:cNvPr>
            <p:cNvSpPr/>
            <p:nvPr/>
          </p:nvSpPr>
          <p:spPr bwMode="auto">
            <a:xfrm>
              <a:off x="1021614"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5" name="矩形 24">
              <a:extLst>
                <a:ext uri="{FF2B5EF4-FFF2-40B4-BE49-F238E27FC236}">
                  <a16:creationId xmlns:a16="http://schemas.microsoft.com/office/drawing/2014/main" id="{D20CEDAE-3CD0-4059-880D-9D4B1A27336A}"/>
                </a:ext>
              </a:extLst>
            </p:cNvPr>
            <p:cNvSpPr/>
            <p:nvPr/>
          </p:nvSpPr>
          <p:spPr bwMode="auto">
            <a:xfrm>
              <a:off x="1690800"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6" name="矩形 25">
              <a:extLst>
                <a:ext uri="{FF2B5EF4-FFF2-40B4-BE49-F238E27FC236}">
                  <a16:creationId xmlns:a16="http://schemas.microsoft.com/office/drawing/2014/main" id="{E2448D51-0CF0-4A4E-8320-E5E9A9409E71}"/>
                </a:ext>
              </a:extLst>
            </p:cNvPr>
            <p:cNvSpPr/>
            <p:nvPr/>
          </p:nvSpPr>
          <p:spPr bwMode="auto">
            <a:xfrm>
              <a:off x="2359986"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7" name="矩形 26">
              <a:extLst>
                <a:ext uri="{FF2B5EF4-FFF2-40B4-BE49-F238E27FC236}">
                  <a16:creationId xmlns:a16="http://schemas.microsoft.com/office/drawing/2014/main" id="{860698DE-7E43-4736-912D-CA73267626CF}"/>
                </a:ext>
              </a:extLst>
            </p:cNvPr>
            <p:cNvSpPr/>
            <p:nvPr/>
          </p:nvSpPr>
          <p:spPr bwMode="auto">
            <a:xfrm>
              <a:off x="3029172"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8" name="矩形 27">
              <a:extLst>
                <a:ext uri="{FF2B5EF4-FFF2-40B4-BE49-F238E27FC236}">
                  <a16:creationId xmlns:a16="http://schemas.microsoft.com/office/drawing/2014/main" id="{333EFD54-B4D3-4CF8-9D9B-25CC2AF8422B}"/>
                </a:ext>
              </a:extLst>
            </p:cNvPr>
            <p:cNvSpPr/>
            <p:nvPr/>
          </p:nvSpPr>
          <p:spPr bwMode="auto">
            <a:xfrm>
              <a:off x="3698358"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0" name="矩形 29">
              <a:extLst>
                <a:ext uri="{FF2B5EF4-FFF2-40B4-BE49-F238E27FC236}">
                  <a16:creationId xmlns:a16="http://schemas.microsoft.com/office/drawing/2014/main" id="{5F9C3B12-14F8-408E-9D78-205169EA2DFE}"/>
                </a:ext>
              </a:extLst>
            </p:cNvPr>
            <p:cNvSpPr/>
            <p:nvPr/>
          </p:nvSpPr>
          <p:spPr bwMode="auto">
            <a:xfrm>
              <a:off x="5036730"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1" name="矩形 30">
              <a:extLst>
                <a:ext uri="{FF2B5EF4-FFF2-40B4-BE49-F238E27FC236}">
                  <a16:creationId xmlns:a16="http://schemas.microsoft.com/office/drawing/2014/main" id="{1B59DA1E-1BAE-465A-B808-37AF9E82BAC7}"/>
                </a:ext>
              </a:extLst>
            </p:cNvPr>
            <p:cNvSpPr/>
            <p:nvPr/>
          </p:nvSpPr>
          <p:spPr bwMode="auto">
            <a:xfrm>
              <a:off x="5705916"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2" name="矩形 31">
              <a:extLst>
                <a:ext uri="{FF2B5EF4-FFF2-40B4-BE49-F238E27FC236}">
                  <a16:creationId xmlns:a16="http://schemas.microsoft.com/office/drawing/2014/main" id="{B274B047-008B-4DE6-984A-064DA043EB28}"/>
                </a:ext>
              </a:extLst>
            </p:cNvPr>
            <p:cNvSpPr/>
            <p:nvPr/>
          </p:nvSpPr>
          <p:spPr bwMode="auto">
            <a:xfrm>
              <a:off x="6375102"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3" name="矩形 32">
              <a:extLst>
                <a:ext uri="{FF2B5EF4-FFF2-40B4-BE49-F238E27FC236}">
                  <a16:creationId xmlns:a16="http://schemas.microsoft.com/office/drawing/2014/main" id="{E00A9016-05E8-4E8D-877B-17059DC928D9}"/>
                </a:ext>
              </a:extLst>
            </p:cNvPr>
            <p:cNvSpPr/>
            <p:nvPr/>
          </p:nvSpPr>
          <p:spPr bwMode="auto">
            <a:xfrm>
              <a:off x="7044288" y="1108037"/>
              <a:ext cx="376518" cy="3227294"/>
            </a:xfrm>
            <a:prstGeom prst="rect">
              <a:avLst/>
            </a:prstGeom>
            <a:grpFill/>
            <a:ln w="9525" cap="flat" cmpd="sng" algn="ctr">
              <a:solidFill>
                <a:srgbClr val="0F88CA"/>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grpSp>
      <p:cxnSp>
        <p:nvCxnSpPr>
          <p:cNvPr id="38" name="直接连接符 37">
            <a:extLst>
              <a:ext uri="{FF2B5EF4-FFF2-40B4-BE49-F238E27FC236}">
                <a16:creationId xmlns:a16="http://schemas.microsoft.com/office/drawing/2014/main" id="{894C3723-43B3-48A9-9C7A-584CC88B9DA9}"/>
              </a:ext>
            </a:extLst>
          </p:cNvPr>
          <p:cNvCxnSpPr>
            <a:cxnSpLocks/>
          </p:cNvCxnSpPr>
          <p:nvPr/>
        </p:nvCxnSpPr>
        <p:spPr bwMode="auto">
          <a:xfrm>
            <a:off x="1141323" y="4365569"/>
            <a:ext cx="4990537" cy="0"/>
          </a:xfrm>
          <a:prstGeom prst="line">
            <a:avLst/>
          </a:prstGeom>
          <a:solidFill>
            <a:srgbClr val="FFFF00"/>
          </a:solidFill>
          <a:ln w="9525" cap="flat" cmpd="sng" algn="ctr">
            <a:solidFill>
              <a:srgbClr val="FF0000"/>
            </a:solidFill>
            <a:prstDash val="solid"/>
            <a:round/>
            <a:headEnd type="none" w="med" len="med"/>
            <a:tailEnd type="none" w="med" len="med"/>
          </a:ln>
        </p:spPr>
      </p:cxnSp>
      <p:cxnSp>
        <p:nvCxnSpPr>
          <p:cNvPr id="41" name="直接连接符 40">
            <a:extLst>
              <a:ext uri="{FF2B5EF4-FFF2-40B4-BE49-F238E27FC236}">
                <a16:creationId xmlns:a16="http://schemas.microsoft.com/office/drawing/2014/main" id="{13B7E312-D5A1-466D-A378-27FDBC9E4A31}"/>
              </a:ext>
            </a:extLst>
          </p:cNvPr>
          <p:cNvCxnSpPr>
            <a:cxnSpLocks/>
          </p:cNvCxnSpPr>
          <p:nvPr/>
        </p:nvCxnSpPr>
        <p:spPr bwMode="auto">
          <a:xfrm>
            <a:off x="1141323" y="4528727"/>
            <a:ext cx="4990537" cy="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42" name="文本框 41">
            <a:extLst>
              <a:ext uri="{FF2B5EF4-FFF2-40B4-BE49-F238E27FC236}">
                <a16:creationId xmlns:a16="http://schemas.microsoft.com/office/drawing/2014/main" id="{0516FF48-180B-4169-87FE-FADEB22F51F9}"/>
              </a:ext>
            </a:extLst>
          </p:cNvPr>
          <p:cNvSpPr txBox="1"/>
          <p:nvPr/>
        </p:nvSpPr>
        <p:spPr>
          <a:xfrm>
            <a:off x="5787616" y="3996237"/>
            <a:ext cx="4130936" cy="369332"/>
          </a:xfrm>
          <a:prstGeom prst="rect">
            <a:avLst/>
          </a:prstGeom>
          <a:noFill/>
        </p:spPr>
        <p:txBody>
          <a:bodyPr wrap="square" rtlCol="0">
            <a:spAutoFit/>
          </a:bodyPr>
          <a:lstStyle/>
          <a:p>
            <a:r>
              <a:rPr lang="en-US" altLang="zh-CN" dirty="0">
                <a:solidFill>
                  <a:srgbClr val="FF0000"/>
                </a:solidFill>
              </a:rPr>
              <a:t>25 Hz timing trigger of the CSNS RCS</a:t>
            </a:r>
            <a:endParaRPr lang="zh-CN" altLang="en-US" dirty="0">
              <a:solidFill>
                <a:srgbClr val="FF0000"/>
              </a:solidFill>
            </a:endParaRPr>
          </a:p>
        </p:txBody>
      </p:sp>
      <p:sp>
        <p:nvSpPr>
          <p:cNvPr id="43" name="文本框 42">
            <a:extLst>
              <a:ext uri="{FF2B5EF4-FFF2-40B4-BE49-F238E27FC236}">
                <a16:creationId xmlns:a16="http://schemas.microsoft.com/office/drawing/2014/main" id="{A054A000-EC75-44FD-8426-A5DC7D945855}"/>
              </a:ext>
            </a:extLst>
          </p:cNvPr>
          <p:cNvSpPr txBox="1"/>
          <p:nvPr/>
        </p:nvSpPr>
        <p:spPr>
          <a:xfrm>
            <a:off x="6247513" y="4367363"/>
            <a:ext cx="3363814" cy="369332"/>
          </a:xfrm>
          <a:prstGeom prst="rect">
            <a:avLst/>
          </a:prstGeom>
          <a:noFill/>
        </p:spPr>
        <p:txBody>
          <a:bodyPr wrap="square" rtlCol="0">
            <a:spAutoFit/>
          </a:bodyPr>
          <a:lstStyle/>
          <a:p>
            <a:r>
              <a:rPr lang="en-US" altLang="zh-CN" dirty="0">
                <a:solidFill>
                  <a:schemeClr val="accent2"/>
                </a:solidFill>
              </a:rPr>
              <a:t>Beam trigger for beam tuning</a:t>
            </a:r>
            <a:endParaRPr lang="zh-CN" altLang="en-US" dirty="0">
              <a:solidFill>
                <a:schemeClr val="accent2"/>
              </a:solidFill>
            </a:endParaRPr>
          </a:p>
        </p:txBody>
      </p:sp>
      <p:sp>
        <p:nvSpPr>
          <p:cNvPr id="44" name="文本框 43">
            <a:extLst>
              <a:ext uri="{FF2B5EF4-FFF2-40B4-BE49-F238E27FC236}">
                <a16:creationId xmlns:a16="http://schemas.microsoft.com/office/drawing/2014/main" id="{6C4877FE-469D-46AD-A50E-B1B3B34FEFE3}"/>
              </a:ext>
            </a:extLst>
          </p:cNvPr>
          <p:cNvSpPr txBox="1"/>
          <p:nvPr/>
        </p:nvSpPr>
        <p:spPr>
          <a:xfrm>
            <a:off x="145352" y="4257565"/>
            <a:ext cx="995971" cy="369332"/>
          </a:xfrm>
          <a:prstGeom prst="rect">
            <a:avLst/>
          </a:prstGeom>
          <a:noFill/>
        </p:spPr>
        <p:txBody>
          <a:bodyPr wrap="square" rtlCol="0">
            <a:spAutoFit/>
          </a:bodyPr>
          <a:lstStyle/>
          <a:p>
            <a:r>
              <a:rPr lang="en-US" altLang="zh-CN" dirty="0"/>
              <a:t>MLVDS</a:t>
            </a:r>
            <a:endParaRPr lang="zh-CN" altLang="en-US" dirty="0"/>
          </a:p>
        </p:txBody>
      </p:sp>
      <p:sp>
        <p:nvSpPr>
          <p:cNvPr id="45" name="文本框 44">
            <a:extLst>
              <a:ext uri="{FF2B5EF4-FFF2-40B4-BE49-F238E27FC236}">
                <a16:creationId xmlns:a16="http://schemas.microsoft.com/office/drawing/2014/main" id="{F1318EEE-B392-42A3-AEF8-E21199F725CF}"/>
              </a:ext>
            </a:extLst>
          </p:cNvPr>
          <p:cNvSpPr txBox="1"/>
          <p:nvPr/>
        </p:nvSpPr>
        <p:spPr>
          <a:xfrm>
            <a:off x="380835" y="3329703"/>
            <a:ext cx="892884" cy="369332"/>
          </a:xfrm>
          <a:prstGeom prst="rect">
            <a:avLst/>
          </a:prstGeom>
          <a:noFill/>
        </p:spPr>
        <p:txBody>
          <a:bodyPr wrap="square" rtlCol="0">
            <a:spAutoFit/>
          </a:bodyPr>
          <a:lstStyle/>
          <a:p>
            <a:r>
              <a:rPr lang="en-US" altLang="zh-CN" dirty="0"/>
              <a:t>AMC</a:t>
            </a:r>
            <a:endParaRPr lang="zh-CN" altLang="en-US" dirty="0"/>
          </a:p>
        </p:txBody>
      </p:sp>
      <p:sp>
        <p:nvSpPr>
          <p:cNvPr id="46" name="文本框 45">
            <a:extLst>
              <a:ext uri="{FF2B5EF4-FFF2-40B4-BE49-F238E27FC236}">
                <a16:creationId xmlns:a16="http://schemas.microsoft.com/office/drawing/2014/main" id="{5CA45BE8-278A-46C0-A06B-70CC8D4784C0}"/>
              </a:ext>
            </a:extLst>
          </p:cNvPr>
          <p:cNvSpPr txBox="1"/>
          <p:nvPr/>
        </p:nvSpPr>
        <p:spPr>
          <a:xfrm>
            <a:off x="334640" y="5499612"/>
            <a:ext cx="892884" cy="369332"/>
          </a:xfrm>
          <a:prstGeom prst="rect">
            <a:avLst/>
          </a:prstGeom>
          <a:noFill/>
        </p:spPr>
        <p:txBody>
          <a:bodyPr wrap="square" rtlCol="0">
            <a:spAutoFit/>
          </a:bodyPr>
          <a:lstStyle/>
          <a:p>
            <a:r>
              <a:rPr lang="en-US" altLang="zh-CN" dirty="0"/>
              <a:t>RTM</a:t>
            </a:r>
            <a:endParaRPr lang="zh-CN" altLang="en-US" dirty="0"/>
          </a:p>
        </p:txBody>
      </p:sp>
      <p:sp>
        <p:nvSpPr>
          <p:cNvPr id="47" name="矩形 46">
            <a:extLst>
              <a:ext uri="{FF2B5EF4-FFF2-40B4-BE49-F238E27FC236}">
                <a16:creationId xmlns:a16="http://schemas.microsoft.com/office/drawing/2014/main" id="{759BA463-0ACE-41B2-BEE3-2FB35AFF0E4C}"/>
              </a:ext>
            </a:extLst>
          </p:cNvPr>
          <p:cNvSpPr/>
          <p:nvPr/>
        </p:nvSpPr>
        <p:spPr bwMode="auto">
          <a:xfrm>
            <a:off x="1021977" y="2203282"/>
            <a:ext cx="4764795" cy="4303056"/>
          </a:xfrm>
          <a:prstGeom prst="rect">
            <a:avLst/>
          </a:prstGeom>
          <a:noFill/>
          <a:ln w="19050" cap="flat" cmpd="sng" algn="ctr">
            <a:solidFill>
              <a:srgbClr val="0589D3"/>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cxnSp>
        <p:nvCxnSpPr>
          <p:cNvPr id="49" name="直接连接符 48">
            <a:extLst>
              <a:ext uri="{FF2B5EF4-FFF2-40B4-BE49-F238E27FC236}">
                <a16:creationId xmlns:a16="http://schemas.microsoft.com/office/drawing/2014/main" id="{335CBC5D-49EC-4C7A-9BD7-FAB8312F0DBF}"/>
              </a:ext>
            </a:extLst>
          </p:cNvPr>
          <p:cNvCxnSpPr>
            <a:stCxn id="6" idx="2"/>
            <a:endCxn id="23" idx="0"/>
          </p:cNvCxnSpPr>
          <p:nvPr/>
        </p:nvCxnSpPr>
        <p:spPr bwMode="auto">
          <a:xfrm>
            <a:off x="1227524"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51" name="直接连接符 50">
            <a:extLst>
              <a:ext uri="{FF2B5EF4-FFF2-40B4-BE49-F238E27FC236}">
                <a16:creationId xmlns:a16="http://schemas.microsoft.com/office/drawing/2014/main" id="{E4117B77-7DE6-43F4-90C7-111956F0C214}"/>
              </a:ext>
            </a:extLst>
          </p:cNvPr>
          <p:cNvCxnSpPr>
            <a:stCxn id="10" idx="2"/>
            <a:endCxn id="24" idx="0"/>
          </p:cNvCxnSpPr>
          <p:nvPr/>
        </p:nvCxnSpPr>
        <p:spPr bwMode="auto">
          <a:xfrm>
            <a:off x="1623158"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53" name="直接连接符 52">
            <a:extLst>
              <a:ext uri="{FF2B5EF4-FFF2-40B4-BE49-F238E27FC236}">
                <a16:creationId xmlns:a16="http://schemas.microsoft.com/office/drawing/2014/main" id="{00C5AAAB-A120-4EDD-839B-B2622D38824B}"/>
              </a:ext>
            </a:extLst>
          </p:cNvPr>
          <p:cNvCxnSpPr>
            <a:stCxn id="11" idx="2"/>
            <a:endCxn id="25" idx="0"/>
          </p:cNvCxnSpPr>
          <p:nvPr/>
        </p:nvCxnSpPr>
        <p:spPr bwMode="auto">
          <a:xfrm>
            <a:off x="2018792"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55" name="直接连接符 54">
            <a:extLst>
              <a:ext uri="{FF2B5EF4-FFF2-40B4-BE49-F238E27FC236}">
                <a16:creationId xmlns:a16="http://schemas.microsoft.com/office/drawing/2014/main" id="{E107360A-4D10-4502-A2E8-DF7DF1174CE4}"/>
              </a:ext>
            </a:extLst>
          </p:cNvPr>
          <p:cNvCxnSpPr>
            <a:cxnSpLocks/>
            <a:stCxn id="12" idx="2"/>
            <a:endCxn id="26" idx="0"/>
          </p:cNvCxnSpPr>
          <p:nvPr/>
        </p:nvCxnSpPr>
        <p:spPr bwMode="auto">
          <a:xfrm>
            <a:off x="2414426"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58" name="直接连接符 57">
            <a:extLst>
              <a:ext uri="{FF2B5EF4-FFF2-40B4-BE49-F238E27FC236}">
                <a16:creationId xmlns:a16="http://schemas.microsoft.com/office/drawing/2014/main" id="{73924BDC-B8F5-44C3-8113-D1B0CFF20E02}"/>
              </a:ext>
            </a:extLst>
          </p:cNvPr>
          <p:cNvCxnSpPr>
            <a:stCxn id="13" idx="2"/>
            <a:endCxn id="27" idx="0"/>
          </p:cNvCxnSpPr>
          <p:nvPr/>
        </p:nvCxnSpPr>
        <p:spPr bwMode="auto">
          <a:xfrm>
            <a:off x="2810060"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60" name="直接连接符 59">
            <a:extLst>
              <a:ext uri="{FF2B5EF4-FFF2-40B4-BE49-F238E27FC236}">
                <a16:creationId xmlns:a16="http://schemas.microsoft.com/office/drawing/2014/main" id="{83CB9939-278E-413F-9524-61638908022E}"/>
              </a:ext>
            </a:extLst>
          </p:cNvPr>
          <p:cNvCxnSpPr>
            <a:stCxn id="14" idx="2"/>
            <a:endCxn id="28" idx="0"/>
          </p:cNvCxnSpPr>
          <p:nvPr/>
        </p:nvCxnSpPr>
        <p:spPr bwMode="auto">
          <a:xfrm>
            <a:off x="3205693"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64" name="直接连接符 63">
            <a:extLst>
              <a:ext uri="{FF2B5EF4-FFF2-40B4-BE49-F238E27FC236}">
                <a16:creationId xmlns:a16="http://schemas.microsoft.com/office/drawing/2014/main" id="{B7471487-2A45-4A8F-87D0-8A4B322C1DF2}"/>
              </a:ext>
            </a:extLst>
          </p:cNvPr>
          <p:cNvCxnSpPr>
            <a:stCxn id="16" idx="2"/>
            <a:endCxn id="30" idx="0"/>
          </p:cNvCxnSpPr>
          <p:nvPr/>
        </p:nvCxnSpPr>
        <p:spPr bwMode="auto">
          <a:xfrm>
            <a:off x="3996961"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66" name="直接连接符 65">
            <a:extLst>
              <a:ext uri="{FF2B5EF4-FFF2-40B4-BE49-F238E27FC236}">
                <a16:creationId xmlns:a16="http://schemas.microsoft.com/office/drawing/2014/main" id="{78F58DE0-7460-4705-A486-348DADF734DE}"/>
              </a:ext>
            </a:extLst>
          </p:cNvPr>
          <p:cNvCxnSpPr>
            <a:cxnSpLocks/>
            <a:stCxn id="17" idx="2"/>
            <a:endCxn id="31" idx="0"/>
          </p:cNvCxnSpPr>
          <p:nvPr/>
        </p:nvCxnSpPr>
        <p:spPr bwMode="auto">
          <a:xfrm>
            <a:off x="4392595"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69" name="直接连接符 68">
            <a:extLst>
              <a:ext uri="{FF2B5EF4-FFF2-40B4-BE49-F238E27FC236}">
                <a16:creationId xmlns:a16="http://schemas.microsoft.com/office/drawing/2014/main" id="{A4AFC9D1-CCF0-4D67-8D08-618A668A7CE9}"/>
              </a:ext>
            </a:extLst>
          </p:cNvPr>
          <p:cNvCxnSpPr>
            <a:stCxn id="18" idx="2"/>
            <a:endCxn id="32" idx="0"/>
          </p:cNvCxnSpPr>
          <p:nvPr/>
        </p:nvCxnSpPr>
        <p:spPr bwMode="auto">
          <a:xfrm>
            <a:off x="4788229"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71" name="直接连接符 70">
            <a:extLst>
              <a:ext uri="{FF2B5EF4-FFF2-40B4-BE49-F238E27FC236}">
                <a16:creationId xmlns:a16="http://schemas.microsoft.com/office/drawing/2014/main" id="{51902A26-1669-45FA-BCFE-79BFC58EF95B}"/>
              </a:ext>
            </a:extLst>
          </p:cNvPr>
          <p:cNvCxnSpPr>
            <a:stCxn id="19" idx="2"/>
            <a:endCxn id="33" idx="0"/>
          </p:cNvCxnSpPr>
          <p:nvPr/>
        </p:nvCxnSpPr>
        <p:spPr bwMode="auto">
          <a:xfrm>
            <a:off x="5183863" y="4674851"/>
            <a:ext cx="0" cy="273424"/>
          </a:xfrm>
          <a:prstGeom prst="line">
            <a:avLst/>
          </a:prstGeom>
          <a:solidFill>
            <a:srgbClr val="FFFF00"/>
          </a:solidFill>
          <a:ln w="9525" cap="flat" cmpd="sng" algn="ctr">
            <a:solidFill>
              <a:schemeClr val="tx1"/>
            </a:solidFill>
            <a:prstDash val="solid"/>
            <a:round/>
            <a:headEnd type="none" w="med" len="med"/>
            <a:tailEnd type="none" w="med" len="med"/>
          </a:ln>
        </p:spPr>
      </p:cxnSp>
      <p:sp>
        <p:nvSpPr>
          <p:cNvPr id="73" name="文本框 72">
            <a:extLst>
              <a:ext uri="{FF2B5EF4-FFF2-40B4-BE49-F238E27FC236}">
                <a16:creationId xmlns:a16="http://schemas.microsoft.com/office/drawing/2014/main" id="{804D23BA-B5C6-4013-9747-F889DC0B8998}"/>
              </a:ext>
            </a:extLst>
          </p:cNvPr>
          <p:cNvSpPr txBox="1"/>
          <p:nvPr/>
        </p:nvSpPr>
        <p:spPr>
          <a:xfrm>
            <a:off x="1021977" y="1016200"/>
            <a:ext cx="10768404" cy="646331"/>
          </a:xfrm>
          <a:prstGeom prst="rect">
            <a:avLst/>
          </a:prstGeom>
          <a:noFill/>
        </p:spPr>
        <p:txBody>
          <a:bodyPr wrap="square" rtlCol="0">
            <a:spAutoFit/>
          </a:bodyPr>
          <a:lstStyle/>
          <a:p>
            <a:r>
              <a:rPr lang="en-US" altLang="zh-CN" dirty="0"/>
              <a:t>The system topology is very simple, consisting of 12 of the same digital signal processing AMC boards and 10 of the same analog signal adaptation RTM boards.</a:t>
            </a:r>
            <a:endParaRPr lang="zh-CN" altLang="en-US" dirty="0"/>
          </a:p>
        </p:txBody>
      </p:sp>
      <p:sp>
        <p:nvSpPr>
          <p:cNvPr id="75" name="文本框 74">
            <a:extLst>
              <a:ext uri="{FF2B5EF4-FFF2-40B4-BE49-F238E27FC236}">
                <a16:creationId xmlns:a16="http://schemas.microsoft.com/office/drawing/2014/main" id="{FEF137A2-36AB-44A1-AB6C-8CE15E6329C7}"/>
              </a:ext>
            </a:extLst>
          </p:cNvPr>
          <p:cNvSpPr txBox="1"/>
          <p:nvPr/>
        </p:nvSpPr>
        <p:spPr>
          <a:xfrm>
            <a:off x="5881017" y="1990967"/>
            <a:ext cx="6099586" cy="923330"/>
          </a:xfrm>
          <a:prstGeom prst="rect">
            <a:avLst/>
          </a:prstGeom>
          <a:noFill/>
        </p:spPr>
        <p:txBody>
          <a:bodyPr wrap="square">
            <a:spAutoFit/>
          </a:bodyPr>
          <a:lstStyle/>
          <a:p>
            <a:r>
              <a:rPr lang="en-US" altLang="zh-CN" dirty="0"/>
              <a:t>Two AMC boards without RTM boards connected are used as a timing board and a Chopper Kicker BPM trigger signal fan-out board, respectively.</a:t>
            </a:r>
            <a:endParaRPr lang="zh-CN" altLang="en-US" dirty="0"/>
          </a:p>
        </p:txBody>
      </p:sp>
      <p:sp>
        <p:nvSpPr>
          <p:cNvPr id="76" name="文本框 75">
            <a:extLst>
              <a:ext uri="{FF2B5EF4-FFF2-40B4-BE49-F238E27FC236}">
                <a16:creationId xmlns:a16="http://schemas.microsoft.com/office/drawing/2014/main" id="{04609D66-72DA-43BE-BD9D-D77165A52B88}"/>
              </a:ext>
            </a:extLst>
          </p:cNvPr>
          <p:cNvSpPr txBox="1"/>
          <p:nvPr/>
        </p:nvSpPr>
        <p:spPr>
          <a:xfrm>
            <a:off x="2778875" y="1687827"/>
            <a:ext cx="1764254" cy="369332"/>
          </a:xfrm>
          <a:prstGeom prst="rect">
            <a:avLst/>
          </a:prstGeom>
          <a:noFill/>
        </p:spPr>
        <p:txBody>
          <a:bodyPr wrap="square" rtlCol="0">
            <a:spAutoFit/>
          </a:bodyPr>
          <a:lstStyle/>
          <a:p>
            <a:r>
              <a:rPr lang="en-US" altLang="zh-CN" dirty="0"/>
              <a:t>Timing Board</a:t>
            </a:r>
            <a:endParaRPr lang="zh-CN" altLang="en-US" dirty="0"/>
          </a:p>
        </p:txBody>
      </p:sp>
      <p:sp>
        <p:nvSpPr>
          <p:cNvPr id="77" name="文本框 76">
            <a:extLst>
              <a:ext uri="{FF2B5EF4-FFF2-40B4-BE49-F238E27FC236}">
                <a16:creationId xmlns:a16="http://schemas.microsoft.com/office/drawing/2014/main" id="{6C153F69-30E2-4E86-A685-0FD92E55458A}"/>
              </a:ext>
            </a:extLst>
          </p:cNvPr>
          <p:cNvSpPr txBox="1"/>
          <p:nvPr/>
        </p:nvSpPr>
        <p:spPr>
          <a:xfrm>
            <a:off x="6194842" y="3286949"/>
            <a:ext cx="3723710" cy="369332"/>
          </a:xfrm>
          <a:prstGeom prst="rect">
            <a:avLst/>
          </a:prstGeom>
          <a:noFill/>
        </p:spPr>
        <p:txBody>
          <a:bodyPr wrap="square" rtlCol="0">
            <a:spAutoFit/>
          </a:bodyPr>
          <a:lstStyle/>
          <a:p>
            <a:r>
              <a:rPr lang="en-US" altLang="zh-CN" dirty="0"/>
              <a:t>Chopper Kicker BPM fanout board</a:t>
            </a:r>
            <a:endParaRPr lang="zh-CN" altLang="en-US" dirty="0"/>
          </a:p>
        </p:txBody>
      </p:sp>
      <p:cxnSp>
        <p:nvCxnSpPr>
          <p:cNvPr id="79" name="直接箭头连接符 78">
            <a:extLst>
              <a:ext uri="{FF2B5EF4-FFF2-40B4-BE49-F238E27FC236}">
                <a16:creationId xmlns:a16="http://schemas.microsoft.com/office/drawing/2014/main" id="{D4C6E5F8-F246-4C51-9564-BA08A5ECF86F}"/>
              </a:ext>
            </a:extLst>
          </p:cNvPr>
          <p:cNvCxnSpPr/>
          <p:nvPr/>
        </p:nvCxnSpPr>
        <p:spPr bwMode="auto">
          <a:xfrm>
            <a:off x="3519824" y="2057159"/>
            <a:ext cx="81503" cy="271906"/>
          </a:xfrm>
          <a:prstGeom prst="straightConnector1">
            <a:avLst/>
          </a:prstGeom>
          <a:solidFill>
            <a:srgbClr val="FFFF00"/>
          </a:solidFill>
          <a:ln w="9525" cap="flat" cmpd="sng" algn="ctr">
            <a:solidFill>
              <a:schemeClr val="tx1"/>
            </a:solidFill>
            <a:prstDash val="solid"/>
            <a:round/>
            <a:headEnd type="none" w="med" len="med"/>
            <a:tailEnd type="triangle"/>
          </a:ln>
        </p:spPr>
      </p:cxnSp>
      <p:cxnSp>
        <p:nvCxnSpPr>
          <p:cNvPr id="80" name="直接箭头连接符 79">
            <a:extLst>
              <a:ext uri="{FF2B5EF4-FFF2-40B4-BE49-F238E27FC236}">
                <a16:creationId xmlns:a16="http://schemas.microsoft.com/office/drawing/2014/main" id="{D5FA98F8-5651-4441-9625-9B36F4E43CB1}"/>
              </a:ext>
            </a:extLst>
          </p:cNvPr>
          <p:cNvCxnSpPr>
            <a:cxnSpLocks/>
            <a:stCxn id="77" idx="1"/>
            <a:endCxn id="20" idx="3"/>
          </p:cNvCxnSpPr>
          <p:nvPr/>
        </p:nvCxnSpPr>
        <p:spPr bwMode="auto">
          <a:xfrm flipH="1">
            <a:off x="5690796" y="3471615"/>
            <a:ext cx="504046" cy="42755"/>
          </a:xfrm>
          <a:prstGeom prst="straightConnector1">
            <a:avLst/>
          </a:prstGeom>
          <a:solidFill>
            <a:srgbClr val="FFFF00"/>
          </a:solidFill>
          <a:ln w="9525" cap="flat" cmpd="sng" algn="ctr">
            <a:solidFill>
              <a:schemeClr val="tx1"/>
            </a:solidFill>
            <a:prstDash val="solid"/>
            <a:round/>
            <a:headEnd type="none" w="med" len="med"/>
            <a:tailEnd type="triangle"/>
          </a:ln>
        </p:spPr>
      </p:cxnSp>
      <p:sp>
        <p:nvSpPr>
          <p:cNvPr id="85" name="文本框 84">
            <a:extLst>
              <a:ext uri="{FF2B5EF4-FFF2-40B4-BE49-F238E27FC236}">
                <a16:creationId xmlns:a16="http://schemas.microsoft.com/office/drawing/2014/main" id="{1AC8405A-63A0-47A1-B304-D5762DDDD137}"/>
              </a:ext>
            </a:extLst>
          </p:cNvPr>
          <p:cNvSpPr txBox="1"/>
          <p:nvPr/>
        </p:nvSpPr>
        <p:spPr>
          <a:xfrm>
            <a:off x="5942819" y="5076584"/>
            <a:ext cx="6099586" cy="923330"/>
          </a:xfrm>
          <a:prstGeom prst="rect">
            <a:avLst/>
          </a:prstGeom>
          <a:noFill/>
        </p:spPr>
        <p:txBody>
          <a:bodyPr wrap="square">
            <a:spAutoFit/>
          </a:bodyPr>
          <a:lstStyle/>
          <a:p>
            <a:r>
              <a:rPr lang="en-US" altLang="zh-CN" dirty="0"/>
              <a:t>The remaining 10 sets are used for the LLRF of 8 ferrite loaded cavities and 2 installed magnetic alloy cavities. Another magnetic alloy cavity will be installed next year.</a:t>
            </a:r>
            <a:endParaRPr lang="zh-CN" altLang="en-US" dirty="0"/>
          </a:p>
        </p:txBody>
      </p:sp>
    </p:spTree>
    <p:extLst>
      <p:ext uri="{BB962C8B-B14F-4D97-AF65-F5344CB8AC3E}">
        <p14:creationId xmlns:p14="http://schemas.microsoft.com/office/powerpoint/2010/main" val="34943724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2988B7-60AC-4F9A-9A82-8F9EAE09648C}"/>
              </a:ext>
            </a:extLst>
          </p:cNvPr>
          <p:cNvSpPr>
            <a:spLocks noGrp="1"/>
          </p:cNvSpPr>
          <p:nvPr>
            <p:ph type="sldNum" sz="quarter" idx="10"/>
          </p:nvPr>
        </p:nvSpPr>
        <p:spPr/>
        <p:txBody>
          <a:bodyPr/>
          <a:lstStyle/>
          <a:p>
            <a:fld id="{65853B08-8876-4640-8E1A-737A08B0B5B7}" type="slidenum">
              <a:rPr lang="zh-CN" altLang="en-US" smtClean="0"/>
              <a:t>6</a:t>
            </a:fld>
            <a:endParaRPr lang="zh-CN" altLang="en-US"/>
          </a:p>
        </p:txBody>
      </p:sp>
      <p:sp>
        <p:nvSpPr>
          <p:cNvPr id="3" name="标题 2">
            <a:extLst>
              <a:ext uri="{FF2B5EF4-FFF2-40B4-BE49-F238E27FC236}">
                <a16:creationId xmlns:a16="http://schemas.microsoft.com/office/drawing/2014/main" id="{9160F9C0-D5AA-4382-8D4B-34118046B753}"/>
              </a:ext>
            </a:extLst>
          </p:cNvPr>
          <p:cNvSpPr>
            <a:spLocks noGrp="1"/>
          </p:cNvSpPr>
          <p:nvPr>
            <p:ph type="title"/>
          </p:nvPr>
        </p:nvSpPr>
        <p:spPr>
          <a:xfrm>
            <a:off x="462579" y="179743"/>
            <a:ext cx="8246150" cy="457200"/>
          </a:xfrm>
        </p:spPr>
        <p:txBody>
          <a:bodyPr/>
          <a:lstStyle/>
          <a:p>
            <a:r>
              <a:rPr lang="en-US" altLang="zh-CN" dirty="0"/>
              <a:t>Hardware Modules</a:t>
            </a:r>
            <a:endParaRPr lang="zh-CN" altLang="en-US" dirty="0"/>
          </a:p>
        </p:txBody>
      </p:sp>
      <p:pic>
        <p:nvPicPr>
          <p:cNvPr id="4" name="Picture 2">
            <a:extLst>
              <a:ext uri="{FF2B5EF4-FFF2-40B4-BE49-F238E27FC236}">
                <a16:creationId xmlns:a16="http://schemas.microsoft.com/office/drawing/2014/main" id="{87C78B61-A81E-4BF7-AED0-78808882A1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05" y="960033"/>
            <a:ext cx="422446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3">
            <a:extLst>
              <a:ext uri="{FF2B5EF4-FFF2-40B4-BE49-F238E27FC236}">
                <a16:creationId xmlns:a16="http://schemas.microsoft.com/office/drawing/2014/main" id="{240B2B9D-C4AC-4B53-B7B2-76B9F804D41C}"/>
              </a:ext>
            </a:extLst>
          </p:cNvPr>
          <p:cNvSpPr txBox="1"/>
          <p:nvPr/>
        </p:nvSpPr>
        <p:spPr>
          <a:xfrm>
            <a:off x="645366" y="3702067"/>
            <a:ext cx="628698" cy="369332"/>
          </a:xfrm>
          <a:prstGeom prst="rect">
            <a:avLst/>
          </a:prstGeom>
          <a:noFill/>
        </p:spPr>
        <p:txBody>
          <a:bodyPr wrap="none" rtlCol="0">
            <a:spAutoFit/>
          </a:bodyPr>
          <a:lstStyle/>
          <a:p>
            <a:r>
              <a:rPr lang="en-US" altLang="zh-CN" dirty="0"/>
              <a:t>AMC</a:t>
            </a:r>
            <a:endParaRPr lang="zh-CN" altLang="en-US" dirty="0"/>
          </a:p>
        </p:txBody>
      </p:sp>
      <p:sp>
        <p:nvSpPr>
          <p:cNvPr id="7" name="TextBox 6">
            <a:extLst>
              <a:ext uri="{FF2B5EF4-FFF2-40B4-BE49-F238E27FC236}">
                <a16:creationId xmlns:a16="http://schemas.microsoft.com/office/drawing/2014/main" id="{23E96F6F-1C36-4C9A-A68E-C595129615C1}"/>
              </a:ext>
            </a:extLst>
          </p:cNvPr>
          <p:cNvSpPr txBox="1"/>
          <p:nvPr/>
        </p:nvSpPr>
        <p:spPr>
          <a:xfrm>
            <a:off x="2830841" y="3659730"/>
            <a:ext cx="623697" cy="369332"/>
          </a:xfrm>
          <a:prstGeom prst="rect">
            <a:avLst/>
          </a:prstGeom>
          <a:noFill/>
        </p:spPr>
        <p:txBody>
          <a:bodyPr wrap="none" rtlCol="0">
            <a:spAutoFit/>
          </a:bodyPr>
          <a:lstStyle/>
          <a:p>
            <a:r>
              <a:rPr lang="en-US" altLang="zh-CN" dirty="0"/>
              <a:t>RTM</a:t>
            </a:r>
            <a:endParaRPr lang="zh-CN" altLang="en-US" dirty="0"/>
          </a:p>
        </p:txBody>
      </p:sp>
      <p:pic>
        <p:nvPicPr>
          <p:cNvPr id="8" name="Picture 2">
            <a:extLst>
              <a:ext uri="{FF2B5EF4-FFF2-40B4-BE49-F238E27FC236}">
                <a16:creationId xmlns:a16="http://schemas.microsoft.com/office/drawing/2014/main" id="{B621007C-B1A7-4CB9-8B0B-CF6AF0282B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244" y="960033"/>
            <a:ext cx="422446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457E02EA-E02D-4218-89C5-097AD08960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413"/>
          <a:stretch/>
        </p:blipFill>
        <p:spPr bwMode="auto">
          <a:xfrm>
            <a:off x="90805" y="4332060"/>
            <a:ext cx="4224470" cy="239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6">
            <a:extLst>
              <a:ext uri="{FF2B5EF4-FFF2-40B4-BE49-F238E27FC236}">
                <a16:creationId xmlns:a16="http://schemas.microsoft.com/office/drawing/2014/main" id="{F7413023-00C9-4E3E-99F9-12908E0C9E65}"/>
              </a:ext>
            </a:extLst>
          </p:cNvPr>
          <p:cNvSpPr txBox="1"/>
          <p:nvPr/>
        </p:nvSpPr>
        <p:spPr>
          <a:xfrm>
            <a:off x="5398353" y="2174878"/>
            <a:ext cx="622286" cy="369332"/>
          </a:xfrm>
          <a:prstGeom prst="rect">
            <a:avLst/>
          </a:prstGeom>
          <a:noFill/>
        </p:spPr>
        <p:txBody>
          <a:bodyPr wrap="none" rtlCol="0">
            <a:spAutoFit/>
          </a:bodyPr>
          <a:lstStyle/>
          <a:p>
            <a:r>
              <a:rPr lang="en-US" altLang="zh-CN" dirty="0">
                <a:solidFill>
                  <a:srgbClr val="FFFF00"/>
                </a:solidFill>
              </a:rPr>
              <a:t>FMC</a:t>
            </a:r>
            <a:endParaRPr lang="zh-CN" altLang="en-US" dirty="0">
              <a:solidFill>
                <a:srgbClr val="FFFF00"/>
              </a:solidFill>
            </a:endParaRPr>
          </a:p>
        </p:txBody>
      </p:sp>
      <p:sp>
        <p:nvSpPr>
          <p:cNvPr id="11" name="TextBox 11">
            <a:extLst>
              <a:ext uri="{FF2B5EF4-FFF2-40B4-BE49-F238E27FC236}">
                <a16:creationId xmlns:a16="http://schemas.microsoft.com/office/drawing/2014/main" id="{A6B0A1CB-2170-4D1C-9321-20FC6644CAA5}"/>
              </a:ext>
            </a:extLst>
          </p:cNvPr>
          <p:cNvSpPr txBox="1"/>
          <p:nvPr/>
        </p:nvSpPr>
        <p:spPr>
          <a:xfrm>
            <a:off x="6526478" y="2976257"/>
            <a:ext cx="708848" cy="369332"/>
          </a:xfrm>
          <a:prstGeom prst="rect">
            <a:avLst/>
          </a:prstGeom>
          <a:noFill/>
        </p:spPr>
        <p:txBody>
          <a:bodyPr wrap="none" rtlCol="0">
            <a:spAutoFit/>
          </a:bodyPr>
          <a:lstStyle/>
          <a:p>
            <a:r>
              <a:rPr lang="en-US" altLang="zh-CN" dirty="0">
                <a:solidFill>
                  <a:srgbClr val="FFFF00"/>
                </a:solidFill>
              </a:rPr>
              <a:t>QSFP</a:t>
            </a:r>
            <a:endParaRPr lang="zh-CN" altLang="en-US" dirty="0">
              <a:solidFill>
                <a:srgbClr val="FFFF00"/>
              </a:solidFill>
            </a:endParaRPr>
          </a:p>
        </p:txBody>
      </p:sp>
      <p:sp>
        <p:nvSpPr>
          <p:cNvPr id="12" name="TextBox 12">
            <a:extLst>
              <a:ext uri="{FF2B5EF4-FFF2-40B4-BE49-F238E27FC236}">
                <a16:creationId xmlns:a16="http://schemas.microsoft.com/office/drawing/2014/main" id="{6051AB39-EE56-4EBC-BB23-185C4A03C495}"/>
              </a:ext>
            </a:extLst>
          </p:cNvPr>
          <p:cNvSpPr txBox="1"/>
          <p:nvPr/>
        </p:nvSpPr>
        <p:spPr>
          <a:xfrm>
            <a:off x="6966662" y="2084231"/>
            <a:ext cx="537327" cy="369332"/>
          </a:xfrm>
          <a:prstGeom prst="rect">
            <a:avLst/>
          </a:prstGeom>
          <a:noFill/>
        </p:spPr>
        <p:txBody>
          <a:bodyPr wrap="none" rtlCol="0">
            <a:spAutoFit/>
          </a:bodyPr>
          <a:lstStyle/>
          <a:p>
            <a:r>
              <a:rPr lang="en-US" altLang="zh-CN" dirty="0">
                <a:solidFill>
                  <a:srgbClr val="FFFF00"/>
                </a:solidFill>
              </a:rPr>
              <a:t>DIO</a:t>
            </a:r>
            <a:endParaRPr lang="zh-CN" altLang="en-US" dirty="0">
              <a:solidFill>
                <a:srgbClr val="FFFF00"/>
              </a:solidFill>
            </a:endParaRPr>
          </a:p>
        </p:txBody>
      </p:sp>
      <p:sp>
        <p:nvSpPr>
          <p:cNvPr id="13" name="TextBox 13">
            <a:extLst>
              <a:ext uri="{FF2B5EF4-FFF2-40B4-BE49-F238E27FC236}">
                <a16:creationId xmlns:a16="http://schemas.microsoft.com/office/drawing/2014/main" id="{8C5801E2-98CD-4A70-967E-9FD1835CA826}"/>
              </a:ext>
            </a:extLst>
          </p:cNvPr>
          <p:cNvSpPr txBox="1"/>
          <p:nvPr/>
        </p:nvSpPr>
        <p:spPr>
          <a:xfrm>
            <a:off x="7235326" y="2964103"/>
            <a:ext cx="924227" cy="338554"/>
          </a:xfrm>
          <a:prstGeom prst="rect">
            <a:avLst/>
          </a:prstGeom>
          <a:noFill/>
        </p:spPr>
        <p:txBody>
          <a:bodyPr wrap="none" rtlCol="0">
            <a:spAutoFit/>
          </a:bodyPr>
          <a:lstStyle/>
          <a:p>
            <a:r>
              <a:rPr lang="en-US" altLang="zh-CN" sz="1600" dirty="0">
                <a:solidFill>
                  <a:srgbClr val="FFFF00"/>
                </a:solidFill>
              </a:rPr>
              <a:t>Ethernet</a:t>
            </a:r>
            <a:endParaRPr lang="zh-CN" altLang="en-US" sz="1600" dirty="0">
              <a:solidFill>
                <a:srgbClr val="FFFF00"/>
              </a:solidFill>
            </a:endParaRPr>
          </a:p>
        </p:txBody>
      </p:sp>
      <p:sp>
        <p:nvSpPr>
          <p:cNvPr id="14" name="TextBox 14">
            <a:extLst>
              <a:ext uri="{FF2B5EF4-FFF2-40B4-BE49-F238E27FC236}">
                <a16:creationId xmlns:a16="http://schemas.microsoft.com/office/drawing/2014/main" id="{F9BCB51A-A099-4799-BA57-A722173786A3}"/>
              </a:ext>
            </a:extLst>
          </p:cNvPr>
          <p:cNvSpPr txBox="1"/>
          <p:nvPr/>
        </p:nvSpPr>
        <p:spPr>
          <a:xfrm>
            <a:off x="6190441" y="2174878"/>
            <a:ext cx="575799" cy="369332"/>
          </a:xfrm>
          <a:prstGeom prst="rect">
            <a:avLst/>
          </a:prstGeom>
          <a:noFill/>
        </p:spPr>
        <p:txBody>
          <a:bodyPr wrap="none" rtlCol="0">
            <a:spAutoFit/>
          </a:bodyPr>
          <a:lstStyle/>
          <a:p>
            <a:r>
              <a:rPr lang="en-US" altLang="zh-CN" dirty="0">
                <a:solidFill>
                  <a:srgbClr val="FFFF00"/>
                </a:solidFill>
              </a:rPr>
              <a:t>CLK</a:t>
            </a:r>
            <a:endParaRPr lang="zh-CN" altLang="en-US" dirty="0">
              <a:solidFill>
                <a:srgbClr val="FFFF00"/>
              </a:solidFill>
            </a:endParaRPr>
          </a:p>
        </p:txBody>
      </p:sp>
      <p:sp>
        <p:nvSpPr>
          <p:cNvPr id="15" name="TextBox 17">
            <a:extLst>
              <a:ext uri="{FF2B5EF4-FFF2-40B4-BE49-F238E27FC236}">
                <a16:creationId xmlns:a16="http://schemas.microsoft.com/office/drawing/2014/main" id="{D0AB07EE-3B23-44D9-AA64-689182CB2465}"/>
              </a:ext>
            </a:extLst>
          </p:cNvPr>
          <p:cNvSpPr txBox="1"/>
          <p:nvPr/>
        </p:nvSpPr>
        <p:spPr>
          <a:xfrm>
            <a:off x="4750281" y="3042684"/>
            <a:ext cx="1616405" cy="307777"/>
          </a:xfrm>
          <a:prstGeom prst="rect">
            <a:avLst/>
          </a:prstGeom>
          <a:noFill/>
        </p:spPr>
        <p:txBody>
          <a:bodyPr wrap="none" rtlCol="0">
            <a:spAutoFit/>
          </a:bodyPr>
          <a:lstStyle/>
          <a:p>
            <a:r>
              <a:rPr lang="en-US" altLang="zh-CN" sz="1400" dirty="0">
                <a:solidFill>
                  <a:srgbClr val="FFFF00"/>
                </a:solidFill>
              </a:rPr>
              <a:t>Serial</a:t>
            </a:r>
            <a:r>
              <a:rPr lang="zh-CN" altLang="en-US" sz="1400" dirty="0">
                <a:solidFill>
                  <a:srgbClr val="FFFF00"/>
                </a:solidFill>
              </a:rPr>
              <a:t> </a:t>
            </a:r>
            <a:r>
              <a:rPr lang="en-US" altLang="zh-CN" sz="1400" dirty="0">
                <a:solidFill>
                  <a:srgbClr val="FFFF00"/>
                </a:solidFill>
              </a:rPr>
              <a:t>JTAG RST SD</a:t>
            </a:r>
            <a:endParaRPr lang="zh-CN" altLang="en-US" sz="1400" dirty="0">
              <a:solidFill>
                <a:srgbClr val="FFFF00"/>
              </a:solidFill>
            </a:endParaRPr>
          </a:p>
        </p:txBody>
      </p:sp>
      <p:sp>
        <p:nvSpPr>
          <p:cNvPr id="16" name="TextBox 18">
            <a:extLst>
              <a:ext uri="{FF2B5EF4-FFF2-40B4-BE49-F238E27FC236}">
                <a16:creationId xmlns:a16="http://schemas.microsoft.com/office/drawing/2014/main" id="{DDFF77E7-9D82-43EE-A6D3-127315F2FD43}"/>
              </a:ext>
            </a:extLst>
          </p:cNvPr>
          <p:cNvSpPr txBox="1"/>
          <p:nvPr/>
        </p:nvSpPr>
        <p:spPr>
          <a:xfrm>
            <a:off x="1026909" y="5616006"/>
            <a:ext cx="684867" cy="369332"/>
          </a:xfrm>
          <a:prstGeom prst="rect">
            <a:avLst/>
          </a:prstGeom>
          <a:noFill/>
        </p:spPr>
        <p:txBody>
          <a:bodyPr wrap="none" rtlCol="0">
            <a:spAutoFit/>
          </a:bodyPr>
          <a:lstStyle/>
          <a:p>
            <a:r>
              <a:rPr lang="en-US" altLang="zh-CN" dirty="0">
                <a:solidFill>
                  <a:srgbClr val="FFFF00"/>
                </a:solidFill>
              </a:rPr>
              <a:t>8</a:t>
            </a:r>
            <a:r>
              <a:rPr lang="zh-CN" altLang="en-US" dirty="0">
                <a:solidFill>
                  <a:srgbClr val="FFFF00"/>
                </a:solidFill>
              </a:rPr>
              <a:t> </a:t>
            </a:r>
            <a:r>
              <a:rPr lang="en-US" altLang="zh-CN" dirty="0">
                <a:solidFill>
                  <a:srgbClr val="FFFF00"/>
                </a:solidFill>
              </a:rPr>
              <a:t>AD</a:t>
            </a:r>
            <a:endParaRPr lang="zh-CN" altLang="en-US" dirty="0">
              <a:solidFill>
                <a:srgbClr val="FFFF00"/>
              </a:solidFill>
            </a:endParaRPr>
          </a:p>
        </p:txBody>
      </p:sp>
      <p:sp>
        <p:nvSpPr>
          <p:cNvPr id="17" name="右大括号 16">
            <a:extLst>
              <a:ext uri="{FF2B5EF4-FFF2-40B4-BE49-F238E27FC236}">
                <a16:creationId xmlns:a16="http://schemas.microsoft.com/office/drawing/2014/main" id="{DF02B287-0C6C-4B44-BDD9-D3CA56757957}"/>
              </a:ext>
            </a:extLst>
          </p:cNvPr>
          <p:cNvSpPr/>
          <p:nvPr/>
        </p:nvSpPr>
        <p:spPr>
          <a:xfrm rot="5400000">
            <a:off x="1371282" y="4828056"/>
            <a:ext cx="288032" cy="1295289"/>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右大括号 17">
            <a:extLst>
              <a:ext uri="{FF2B5EF4-FFF2-40B4-BE49-F238E27FC236}">
                <a16:creationId xmlns:a16="http://schemas.microsoft.com/office/drawing/2014/main" id="{4BC51404-839B-4822-BC0C-58DD4DABDC6B}"/>
              </a:ext>
            </a:extLst>
          </p:cNvPr>
          <p:cNvSpPr/>
          <p:nvPr/>
        </p:nvSpPr>
        <p:spPr>
          <a:xfrm rot="5400000">
            <a:off x="2283194" y="5360123"/>
            <a:ext cx="288032" cy="223734"/>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TextBox 21">
            <a:extLst>
              <a:ext uri="{FF2B5EF4-FFF2-40B4-BE49-F238E27FC236}">
                <a16:creationId xmlns:a16="http://schemas.microsoft.com/office/drawing/2014/main" id="{23C11CB0-DD17-41F8-8D60-612060E5AB26}"/>
              </a:ext>
            </a:extLst>
          </p:cNvPr>
          <p:cNvSpPr txBox="1"/>
          <p:nvPr/>
        </p:nvSpPr>
        <p:spPr>
          <a:xfrm>
            <a:off x="2018188" y="5630879"/>
            <a:ext cx="697627" cy="369332"/>
          </a:xfrm>
          <a:prstGeom prst="rect">
            <a:avLst/>
          </a:prstGeom>
          <a:noFill/>
        </p:spPr>
        <p:txBody>
          <a:bodyPr wrap="none" rtlCol="0">
            <a:spAutoFit/>
          </a:bodyPr>
          <a:lstStyle/>
          <a:p>
            <a:r>
              <a:rPr lang="en-US" altLang="zh-CN" dirty="0">
                <a:solidFill>
                  <a:srgbClr val="FFFF00"/>
                </a:solidFill>
              </a:rPr>
              <a:t>2</a:t>
            </a:r>
            <a:r>
              <a:rPr lang="zh-CN" altLang="en-US" dirty="0">
                <a:solidFill>
                  <a:srgbClr val="FFFF00"/>
                </a:solidFill>
              </a:rPr>
              <a:t> </a:t>
            </a:r>
            <a:r>
              <a:rPr lang="en-US" altLang="zh-CN" dirty="0">
                <a:solidFill>
                  <a:srgbClr val="FFFF00"/>
                </a:solidFill>
              </a:rPr>
              <a:t>DA</a:t>
            </a:r>
            <a:endParaRPr lang="zh-CN" altLang="en-US" dirty="0">
              <a:solidFill>
                <a:srgbClr val="FFFF00"/>
              </a:solidFill>
            </a:endParaRPr>
          </a:p>
        </p:txBody>
      </p:sp>
      <p:sp>
        <p:nvSpPr>
          <p:cNvPr id="20" name="TextBox 22">
            <a:extLst>
              <a:ext uri="{FF2B5EF4-FFF2-40B4-BE49-F238E27FC236}">
                <a16:creationId xmlns:a16="http://schemas.microsoft.com/office/drawing/2014/main" id="{10451D5E-61A2-42CD-9C9A-904AD61ACDBE}"/>
              </a:ext>
            </a:extLst>
          </p:cNvPr>
          <p:cNvSpPr txBox="1"/>
          <p:nvPr/>
        </p:nvSpPr>
        <p:spPr>
          <a:xfrm>
            <a:off x="2427210" y="4466309"/>
            <a:ext cx="1184940" cy="369332"/>
          </a:xfrm>
          <a:prstGeom prst="rect">
            <a:avLst/>
          </a:prstGeom>
          <a:noFill/>
        </p:spPr>
        <p:txBody>
          <a:bodyPr wrap="none" rtlCol="0">
            <a:spAutoFit/>
          </a:bodyPr>
          <a:lstStyle/>
          <a:p>
            <a:r>
              <a:rPr lang="en-US" altLang="zh-CN" dirty="0">
                <a:solidFill>
                  <a:srgbClr val="FFFF00"/>
                </a:solidFill>
              </a:rPr>
              <a:t>6</a:t>
            </a:r>
            <a:r>
              <a:rPr lang="zh-CN" altLang="en-US" dirty="0">
                <a:solidFill>
                  <a:srgbClr val="FFFF00"/>
                </a:solidFill>
              </a:rPr>
              <a:t> </a:t>
            </a:r>
            <a:r>
              <a:rPr lang="en-US" altLang="zh-CN" dirty="0">
                <a:solidFill>
                  <a:srgbClr val="FFFF00"/>
                </a:solidFill>
              </a:rPr>
              <a:t>CLK_IN</a:t>
            </a:r>
            <a:endParaRPr lang="zh-CN" altLang="en-US" dirty="0">
              <a:solidFill>
                <a:srgbClr val="FFFF00"/>
              </a:solidFill>
            </a:endParaRPr>
          </a:p>
        </p:txBody>
      </p:sp>
      <p:sp>
        <p:nvSpPr>
          <p:cNvPr id="21" name="右大括号 20">
            <a:extLst>
              <a:ext uri="{FF2B5EF4-FFF2-40B4-BE49-F238E27FC236}">
                <a16:creationId xmlns:a16="http://schemas.microsoft.com/office/drawing/2014/main" id="{485B20D2-CF7C-4006-BF4C-BA5D554B7702}"/>
              </a:ext>
            </a:extLst>
          </p:cNvPr>
          <p:cNvSpPr/>
          <p:nvPr/>
        </p:nvSpPr>
        <p:spPr>
          <a:xfrm rot="16200000">
            <a:off x="2919753" y="4597173"/>
            <a:ext cx="288032" cy="678808"/>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TextBox 24">
            <a:extLst>
              <a:ext uri="{FF2B5EF4-FFF2-40B4-BE49-F238E27FC236}">
                <a16:creationId xmlns:a16="http://schemas.microsoft.com/office/drawing/2014/main" id="{72BE2BDE-D383-4829-B276-E381BBD6004A}"/>
              </a:ext>
            </a:extLst>
          </p:cNvPr>
          <p:cNvSpPr txBox="1"/>
          <p:nvPr/>
        </p:nvSpPr>
        <p:spPr>
          <a:xfrm>
            <a:off x="2841892" y="5630879"/>
            <a:ext cx="1441420" cy="369332"/>
          </a:xfrm>
          <a:prstGeom prst="rect">
            <a:avLst/>
          </a:prstGeom>
          <a:noFill/>
        </p:spPr>
        <p:txBody>
          <a:bodyPr wrap="none" rtlCol="0">
            <a:spAutoFit/>
          </a:bodyPr>
          <a:lstStyle/>
          <a:p>
            <a:r>
              <a:rPr lang="en-US" altLang="zh-CN" dirty="0">
                <a:solidFill>
                  <a:srgbClr val="FFFF00"/>
                </a:solidFill>
              </a:rPr>
              <a:t>1</a:t>
            </a:r>
            <a:r>
              <a:rPr lang="zh-CN" altLang="en-US" dirty="0">
                <a:solidFill>
                  <a:srgbClr val="FFFF00"/>
                </a:solidFill>
              </a:rPr>
              <a:t> </a:t>
            </a:r>
            <a:r>
              <a:rPr lang="en-US" altLang="zh-CN" dirty="0">
                <a:solidFill>
                  <a:srgbClr val="FFFF00"/>
                </a:solidFill>
              </a:rPr>
              <a:t>CLK_OUT</a:t>
            </a:r>
            <a:endParaRPr lang="zh-CN" altLang="en-US" dirty="0">
              <a:solidFill>
                <a:srgbClr val="FFFF00"/>
              </a:solidFill>
            </a:endParaRPr>
          </a:p>
        </p:txBody>
      </p:sp>
      <p:cxnSp>
        <p:nvCxnSpPr>
          <p:cNvPr id="23" name="直接箭头连接符 22">
            <a:extLst>
              <a:ext uri="{FF2B5EF4-FFF2-40B4-BE49-F238E27FC236}">
                <a16:creationId xmlns:a16="http://schemas.microsoft.com/office/drawing/2014/main" id="{CDB1DBD4-FADE-441A-AE02-8663A3AF25BA}"/>
              </a:ext>
            </a:extLst>
          </p:cNvPr>
          <p:cNvCxnSpPr>
            <a:stCxn id="22" idx="0"/>
          </p:cNvCxnSpPr>
          <p:nvPr/>
        </p:nvCxnSpPr>
        <p:spPr>
          <a:xfrm flipV="1">
            <a:off x="3562602" y="5331685"/>
            <a:ext cx="6412" cy="29919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19CC4665-4218-4CC5-BAA9-96FBCB63CF71}"/>
              </a:ext>
            </a:extLst>
          </p:cNvPr>
          <p:cNvSpPr txBox="1"/>
          <p:nvPr/>
        </p:nvSpPr>
        <p:spPr>
          <a:xfrm>
            <a:off x="4974532" y="3483653"/>
            <a:ext cx="1851789" cy="369332"/>
          </a:xfrm>
          <a:prstGeom prst="rect">
            <a:avLst/>
          </a:prstGeom>
          <a:noFill/>
        </p:spPr>
        <p:txBody>
          <a:bodyPr wrap="none" rtlCol="0">
            <a:spAutoFit/>
          </a:bodyPr>
          <a:lstStyle/>
          <a:p>
            <a:r>
              <a:rPr lang="en-US" altLang="zh-CN" dirty="0"/>
              <a:t>AMC front panel</a:t>
            </a:r>
            <a:endParaRPr lang="zh-CN" altLang="en-US" dirty="0"/>
          </a:p>
        </p:txBody>
      </p:sp>
      <p:sp>
        <p:nvSpPr>
          <p:cNvPr id="25" name="TextBox 3">
            <a:extLst>
              <a:ext uri="{FF2B5EF4-FFF2-40B4-BE49-F238E27FC236}">
                <a16:creationId xmlns:a16="http://schemas.microsoft.com/office/drawing/2014/main" id="{0A29D3A6-920D-4FA4-A7A2-E1C967D1EC6F}"/>
              </a:ext>
            </a:extLst>
          </p:cNvPr>
          <p:cNvSpPr txBox="1"/>
          <p:nvPr/>
        </p:nvSpPr>
        <p:spPr>
          <a:xfrm>
            <a:off x="191458" y="6245090"/>
            <a:ext cx="1834798" cy="369332"/>
          </a:xfrm>
          <a:prstGeom prst="rect">
            <a:avLst/>
          </a:prstGeom>
          <a:noFill/>
        </p:spPr>
        <p:txBody>
          <a:bodyPr wrap="none" rtlCol="0">
            <a:spAutoFit/>
          </a:bodyPr>
          <a:lstStyle/>
          <a:p>
            <a:r>
              <a:rPr lang="en-US" altLang="zh-CN" dirty="0"/>
              <a:t>RTM front panel</a:t>
            </a:r>
            <a:endParaRPr lang="zh-CN" altLang="en-US" dirty="0"/>
          </a:p>
        </p:txBody>
      </p:sp>
      <p:pic>
        <p:nvPicPr>
          <p:cNvPr id="1025" name="Picture 1">
            <a:extLst>
              <a:ext uri="{FF2B5EF4-FFF2-40B4-BE49-F238E27FC236}">
                <a16:creationId xmlns:a16="http://schemas.microsoft.com/office/drawing/2014/main" id="{08148D1E-C9AB-44EE-B924-2B19EF7BD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6612" y="5174906"/>
            <a:ext cx="2481610" cy="670705"/>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C635A537-77F8-45A8-802D-BE92AE33433E}"/>
              </a:ext>
            </a:extLst>
          </p:cNvPr>
          <p:cNvPicPr>
            <a:picLocks noChangeAspect="1"/>
          </p:cNvPicPr>
          <p:nvPr/>
        </p:nvPicPr>
        <p:blipFill>
          <a:blip r:embed="rId6"/>
          <a:stretch>
            <a:fillRect/>
          </a:stretch>
        </p:blipFill>
        <p:spPr>
          <a:xfrm>
            <a:off x="4592398" y="4397123"/>
            <a:ext cx="3771884" cy="670705"/>
          </a:xfrm>
          <a:prstGeom prst="rect">
            <a:avLst/>
          </a:prstGeom>
        </p:spPr>
      </p:pic>
      <p:pic>
        <p:nvPicPr>
          <p:cNvPr id="31" name="Picture 1">
            <a:extLst>
              <a:ext uri="{FF2B5EF4-FFF2-40B4-BE49-F238E27FC236}">
                <a16:creationId xmlns:a16="http://schemas.microsoft.com/office/drawing/2014/main" id="{97E1015D-037D-4984-950A-5F001C8208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59" t="15238" r="18143" b="9377"/>
          <a:stretch/>
        </p:blipFill>
        <p:spPr bwMode="auto">
          <a:xfrm>
            <a:off x="8758784" y="1082546"/>
            <a:ext cx="3244502" cy="27420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F85295F-5946-4276-BD72-2464CF116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729" y="4597007"/>
            <a:ext cx="3486150" cy="146193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
            <a:extLst>
              <a:ext uri="{FF2B5EF4-FFF2-40B4-BE49-F238E27FC236}">
                <a16:creationId xmlns:a16="http://schemas.microsoft.com/office/drawing/2014/main" id="{7B64D045-03A1-4479-9F47-DBD5CA814905}"/>
              </a:ext>
            </a:extLst>
          </p:cNvPr>
          <p:cNvSpPr txBox="1"/>
          <p:nvPr/>
        </p:nvSpPr>
        <p:spPr>
          <a:xfrm>
            <a:off x="8905258" y="3852985"/>
            <a:ext cx="3286742" cy="646331"/>
          </a:xfrm>
          <a:prstGeom prst="rect">
            <a:avLst/>
          </a:prstGeom>
          <a:noFill/>
        </p:spPr>
        <p:txBody>
          <a:bodyPr wrap="square" rtlCol="0">
            <a:spAutoFit/>
          </a:bodyPr>
          <a:lstStyle/>
          <a:p>
            <a:r>
              <a:rPr lang="en-US" altLang="zh-CN" dirty="0"/>
              <a:t>MTCA.4 chassis with power and cooling modules</a:t>
            </a:r>
            <a:endParaRPr lang="zh-CN" altLang="en-US" dirty="0"/>
          </a:p>
        </p:txBody>
      </p:sp>
      <p:sp>
        <p:nvSpPr>
          <p:cNvPr id="34" name="TextBox 3">
            <a:extLst>
              <a:ext uri="{FF2B5EF4-FFF2-40B4-BE49-F238E27FC236}">
                <a16:creationId xmlns:a16="http://schemas.microsoft.com/office/drawing/2014/main" id="{ABBBD61A-7A03-4B0C-949E-284412E2271F}"/>
              </a:ext>
            </a:extLst>
          </p:cNvPr>
          <p:cNvSpPr txBox="1"/>
          <p:nvPr/>
        </p:nvSpPr>
        <p:spPr>
          <a:xfrm>
            <a:off x="10048252" y="5875758"/>
            <a:ext cx="807104" cy="369332"/>
          </a:xfrm>
          <a:prstGeom prst="rect">
            <a:avLst/>
          </a:prstGeom>
          <a:noFill/>
        </p:spPr>
        <p:txBody>
          <a:bodyPr wrap="square" rtlCol="0">
            <a:spAutoFit/>
          </a:bodyPr>
          <a:lstStyle/>
          <a:p>
            <a:r>
              <a:rPr lang="en-US" altLang="zh-CN" dirty="0"/>
              <a:t>MCH</a:t>
            </a:r>
            <a:endParaRPr lang="zh-CN" altLang="en-US" dirty="0"/>
          </a:p>
        </p:txBody>
      </p:sp>
      <p:pic>
        <p:nvPicPr>
          <p:cNvPr id="1027" name="Picture 3">
            <a:extLst>
              <a:ext uri="{FF2B5EF4-FFF2-40B4-BE49-F238E27FC236}">
                <a16:creationId xmlns:a16="http://schemas.microsoft.com/office/drawing/2014/main" id="{D9667F3A-019E-4BAA-8726-C7006BF627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7221" y="6012960"/>
            <a:ext cx="2146885" cy="60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977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连接符: 曲线 106">
            <a:extLst>
              <a:ext uri="{FF2B5EF4-FFF2-40B4-BE49-F238E27FC236}">
                <a16:creationId xmlns:a16="http://schemas.microsoft.com/office/drawing/2014/main" id="{5E46818A-8898-4657-A8F1-1EE2057CAB53}"/>
              </a:ext>
            </a:extLst>
          </p:cNvPr>
          <p:cNvCxnSpPr>
            <a:cxnSpLocks/>
            <a:stCxn id="51" idx="4"/>
            <a:endCxn id="88" idx="3"/>
          </p:cNvCxnSpPr>
          <p:nvPr/>
        </p:nvCxnSpPr>
        <p:spPr bwMode="auto">
          <a:xfrm flipH="1" flipV="1">
            <a:off x="4341745" y="2615940"/>
            <a:ext cx="4834845" cy="3128695"/>
          </a:xfrm>
          <a:prstGeom prst="curvedConnector3">
            <a:avLst>
              <a:gd name="adj1" fmla="val 55196"/>
            </a:avLst>
          </a:prstGeom>
          <a:solidFill>
            <a:srgbClr val="FFFF00"/>
          </a:solid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92" name="连接符: 曲线 91">
            <a:extLst>
              <a:ext uri="{FF2B5EF4-FFF2-40B4-BE49-F238E27FC236}">
                <a16:creationId xmlns:a16="http://schemas.microsoft.com/office/drawing/2014/main" id="{DA5CB90F-2F3F-406A-BD60-F21A705D8C9C}"/>
              </a:ext>
            </a:extLst>
          </p:cNvPr>
          <p:cNvCxnSpPr>
            <a:stCxn id="87" idx="4"/>
            <a:endCxn id="51" idx="2"/>
          </p:cNvCxnSpPr>
          <p:nvPr/>
        </p:nvCxnSpPr>
        <p:spPr bwMode="auto">
          <a:xfrm>
            <a:off x="4376975" y="3354599"/>
            <a:ext cx="3920002" cy="2390036"/>
          </a:xfrm>
          <a:prstGeom prst="curvedConnector3">
            <a:avLst/>
          </a:prstGeom>
          <a:solidFill>
            <a:srgbClr val="FFFF00"/>
          </a:solidFill>
          <a:ln w="3810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9" name="连接符: 曲线 58">
            <a:extLst>
              <a:ext uri="{FF2B5EF4-FFF2-40B4-BE49-F238E27FC236}">
                <a16:creationId xmlns:a16="http://schemas.microsoft.com/office/drawing/2014/main" id="{64C1367E-E4F4-4BC1-85E8-225382148BB5}"/>
              </a:ext>
            </a:extLst>
          </p:cNvPr>
          <p:cNvCxnSpPr>
            <a:cxnSpLocks/>
            <a:stCxn id="36" idx="4"/>
            <a:endCxn id="57" idx="2"/>
          </p:cNvCxnSpPr>
          <p:nvPr/>
        </p:nvCxnSpPr>
        <p:spPr bwMode="auto">
          <a:xfrm>
            <a:off x="2565332" y="4915689"/>
            <a:ext cx="5887245" cy="461108"/>
          </a:xfrm>
          <a:prstGeom prst="curvedConnector3">
            <a:avLst>
              <a:gd name="adj1" fmla="val 50000"/>
            </a:avLst>
          </a:prstGeom>
          <a:solidFill>
            <a:srgbClr val="FFFF00"/>
          </a:solidFill>
          <a:ln w="38100" cap="flat" cmpd="sng" algn="ctr">
            <a:solidFill>
              <a:schemeClr val="accent2">
                <a:lumMod val="40000"/>
                <a:lumOff val="60000"/>
              </a:schemeClr>
            </a:solidFill>
            <a:prstDash val="solid"/>
            <a:round/>
            <a:headEnd type="none" w="med" len="med"/>
            <a:tailEnd type="none" w="med" len="med"/>
          </a:ln>
          <a:effectLst>
            <a:outerShdw blurRad="50800" dist="38100" dir="5400000" algn="t" rotWithShape="0">
              <a:prstClr val="black">
                <a:alpha val="40000"/>
              </a:prstClr>
            </a:outerShdw>
          </a:effectLst>
        </p:spPr>
      </p:cxnSp>
      <p:sp>
        <p:nvSpPr>
          <p:cNvPr id="25" name="流程图: 直接访问存储器 24">
            <a:extLst>
              <a:ext uri="{FF2B5EF4-FFF2-40B4-BE49-F238E27FC236}">
                <a16:creationId xmlns:a16="http://schemas.microsoft.com/office/drawing/2014/main" id="{B05FF1F1-B09F-4520-9C80-F0AB4680420C}"/>
              </a:ext>
            </a:extLst>
          </p:cNvPr>
          <p:cNvSpPr/>
          <p:nvPr/>
        </p:nvSpPr>
        <p:spPr bwMode="auto">
          <a:xfrm rot="10800000" flipH="1">
            <a:off x="1159639" y="2731787"/>
            <a:ext cx="143408" cy="89451"/>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 name="灯片编号占位符 1">
            <a:extLst>
              <a:ext uri="{FF2B5EF4-FFF2-40B4-BE49-F238E27FC236}">
                <a16:creationId xmlns:a16="http://schemas.microsoft.com/office/drawing/2014/main" id="{8399D933-CCE5-4F51-981E-17CAB2893989}"/>
              </a:ext>
            </a:extLst>
          </p:cNvPr>
          <p:cNvSpPr>
            <a:spLocks noGrp="1"/>
          </p:cNvSpPr>
          <p:nvPr>
            <p:ph type="sldNum" sz="quarter" idx="10"/>
          </p:nvPr>
        </p:nvSpPr>
        <p:spPr/>
        <p:txBody>
          <a:bodyPr/>
          <a:lstStyle/>
          <a:p>
            <a:fld id="{65853B08-8876-4640-8E1A-737A08B0B5B7}" type="slidenum">
              <a:rPr lang="zh-CN" altLang="en-US" smtClean="0"/>
              <a:t>7</a:t>
            </a:fld>
            <a:endParaRPr lang="zh-CN" altLang="en-US"/>
          </a:p>
        </p:txBody>
      </p:sp>
      <p:sp>
        <p:nvSpPr>
          <p:cNvPr id="3" name="标题 2">
            <a:extLst>
              <a:ext uri="{FF2B5EF4-FFF2-40B4-BE49-F238E27FC236}">
                <a16:creationId xmlns:a16="http://schemas.microsoft.com/office/drawing/2014/main" id="{C0371559-CC55-4873-B9D4-9BB81D859777}"/>
              </a:ext>
            </a:extLst>
          </p:cNvPr>
          <p:cNvSpPr>
            <a:spLocks noGrp="1"/>
          </p:cNvSpPr>
          <p:nvPr>
            <p:ph type="title"/>
          </p:nvPr>
        </p:nvSpPr>
        <p:spPr/>
        <p:txBody>
          <a:bodyPr/>
          <a:lstStyle/>
          <a:p>
            <a:r>
              <a:rPr lang="en-US" altLang="zh-CN" dirty="0"/>
              <a:t>LLRF System Based on MTCA.4</a:t>
            </a:r>
            <a:endParaRPr lang="zh-CN" altLang="en-US" dirty="0"/>
          </a:p>
        </p:txBody>
      </p:sp>
      <p:pic>
        <p:nvPicPr>
          <p:cNvPr id="4" name="图片 3">
            <a:extLst>
              <a:ext uri="{FF2B5EF4-FFF2-40B4-BE49-F238E27FC236}">
                <a16:creationId xmlns:a16="http://schemas.microsoft.com/office/drawing/2014/main" id="{65F30892-D6DF-4AED-8091-10E57D0E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55" t="8746" r="8078" b="70060"/>
          <a:stretch/>
        </p:blipFill>
        <p:spPr>
          <a:xfrm>
            <a:off x="5111091" y="933263"/>
            <a:ext cx="3333859" cy="1118453"/>
          </a:xfrm>
          <a:prstGeom prst="rect">
            <a:avLst/>
          </a:prstGeom>
        </p:spPr>
      </p:pic>
      <p:sp>
        <p:nvSpPr>
          <p:cNvPr id="5" name="矩形 4">
            <a:extLst>
              <a:ext uri="{FF2B5EF4-FFF2-40B4-BE49-F238E27FC236}">
                <a16:creationId xmlns:a16="http://schemas.microsoft.com/office/drawing/2014/main" id="{059056EB-0AF8-4E27-9818-63BBA0FED540}"/>
              </a:ext>
            </a:extLst>
          </p:cNvPr>
          <p:cNvSpPr/>
          <p:nvPr/>
        </p:nvSpPr>
        <p:spPr bwMode="auto">
          <a:xfrm>
            <a:off x="5111091" y="967003"/>
            <a:ext cx="3333859" cy="1070653"/>
          </a:xfrm>
          <a:prstGeom prst="rect">
            <a:avLst/>
          </a:prstGeom>
          <a:noFill/>
          <a:ln w="38100"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8" name="文本框 7">
            <a:extLst>
              <a:ext uri="{FF2B5EF4-FFF2-40B4-BE49-F238E27FC236}">
                <a16:creationId xmlns:a16="http://schemas.microsoft.com/office/drawing/2014/main" id="{9AE4DA6C-5289-403E-8402-2AA045939635}"/>
              </a:ext>
            </a:extLst>
          </p:cNvPr>
          <p:cNvSpPr txBox="1"/>
          <p:nvPr/>
        </p:nvSpPr>
        <p:spPr>
          <a:xfrm>
            <a:off x="8574158" y="933263"/>
            <a:ext cx="3482007" cy="1200329"/>
          </a:xfrm>
          <a:prstGeom prst="rect">
            <a:avLst/>
          </a:prstGeom>
          <a:noFill/>
        </p:spPr>
        <p:txBody>
          <a:bodyPr wrap="square" rtlCol="0">
            <a:spAutoFit/>
          </a:bodyPr>
          <a:lstStyle/>
          <a:p>
            <a:r>
              <a:rPr lang="en-US" altLang="zh-CN" b="1" dirty="0"/>
              <a:t>Clock Distribution System </a:t>
            </a:r>
            <a:r>
              <a:rPr lang="en-US" altLang="zh-CN" dirty="0"/>
              <a:t>(used in CSNS-I RCS LLRF)  </a:t>
            </a:r>
            <a:r>
              <a:rPr lang="en-US" altLang="zh-CN" dirty="0">
                <a:sym typeface="Wingdings" panose="05000000000000000000" pitchFamily="2" charset="2"/>
              </a:rPr>
              <a:t> 120MHz clock  AMC front plane SMP Ext clock input</a:t>
            </a:r>
            <a:endParaRPr lang="zh-CN" altLang="en-US" dirty="0"/>
          </a:p>
        </p:txBody>
      </p:sp>
      <p:sp>
        <p:nvSpPr>
          <p:cNvPr id="9" name="文本框 8">
            <a:extLst>
              <a:ext uri="{FF2B5EF4-FFF2-40B4-BE49-F238E27FC236}">
                <a16:creationId xmlns:a16="http://schemas.microsoft.com/office/drawing/2014/main" id="{574F59A7-978C-4BE8-924D-040174BC56E7}"/>
              </a:ext>
            </a:extLst>
          </p:cNvPr>
          <p:cNvSpPr txBox="1"/>
          <p:nvPr/>
        </p:nvSpPr>
        <p:spPr>
          <a:xfrm>
            <a:off x="5782816" y="2085456"/>
            <a:ext cx="6409184" cy="369332"/>
          </a:xfrm>
          <a:prstGeom prst="rect">
            <a:avLst/>
          </a:prstGeom>
          <a:noFill/>
        </p:spPr>
        <p:txBody>
          <a:bodyPr wrap="square" rtlCol="0">
            <a:spAutoFit/>
          </a:bodyPr>
          <a:lstStyle/>
          <a:p>
            <a:r>
              <a:rPr lang="en-US" altLang="zh-CN" dirty="0"/>
              <a:t>The YZ MCH has no configurable clock fan-out to TCLKA yet.</a:t>
            </a:r>
            <a:endParaRPr lang="zh-CN" altLang="en-US" dirty="0"/>
          </a:p>
        </p:txBody>
      </p:sp>
      <p:sp>
        <p:nvSpPr>
          <p:cNvPr id="15" name="立方体 14">
            <a:extLst>
              <a:ext uri="{FF2B5EF4-FFF2-40B4-BE49-F238E27FC236}">
                <a16:creationId xmlns:a16="http://schemas.microsoft.com/office/drawing/2014/main" id="{99E17574-5774-4B03-9334-6FB38020D1E9}"/>
              </a:ext>
            </a:extLst>
          </p:cNvPr>
          <p:cNvSpPr/>
          <p:nvPr/>
        </p:nvSpPr>
        <p:spPr bwMode="auto">
          <a:xfrm>
            <a:off x="1269916" y="2051716"/>
            <a:ext cx="1749287" cy="1709530"/>
          </a:xfrm>
          <a:prstGeom prst="cube">
            <a:avLst>
              <a:gd name="adj" fmla="val 5814"/>
            </a:avLst>
          </a:prstGeom>
          <a:solidFill>
            <a:srgbClr val="00B050"/>
          </a:solidFill>
          <a:ln w="9525" cap="flat" cmpd="sng" algn="ctr">
            <a:solidFill>
              <a:schemeClr val="tx1"/>
            </a:solidFill>
            <a:prstDash val="solid"/>
            <a:round/>
            <a:headEnd type="none" w="med" len="med"/>
            <a:tailEnd type="none" w="med" len="med"/>
          </a:ln>
        </p:spPr>
        <p:txBody>
          <a:bodyPr vert="horz" wrap="none" lIns="91440" tIns="45720" rIns="91440" bIns="45720" numCol="1" rtlCol="0" anchor="b"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AMC</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18" name="立方体 17">
            <a:extLst>
              <a:ext uri="{FF2B5EF4-FFF2-40B4-BE49-F238E27FC236}">
                <a16:creationId xmlns:a16="http://schemas.microsoft.com/office/drawing/2014/main" id="{3BD11EC4-7744-43EF-AB77-28DB4D234621}"/>
              </a:ext>
            </a:extLst>
          </p:cNvPr>
          <p:cNvSpPr/>
          <p:nvPr/>
        </p:nvSpPr>
        <p:spPr bwMode="auto">
          <a:xfrm>
            <a:off x="2914132" y="2051716"/>
            <a:ext cx="303853" cy="564225"/>
          </a:xfrm>
          <a:prstGeom prst="cube">
            <a:avLst>
              <a:gd name="adj" fmla="val 31192"/>
            </a:avLst>
          </a:prstGeom>
          <a:solidFill>
            <a:schemeClr val="bg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16" name="立方体 15">
            <a:extLst>
              <a:ext uri="{FF2B5EF4-FFF2-40B4-BE49-F238E27FC236}">
                <a16:creationId xmlns:a16="http://schemas.microsoft.com/office/drawing/2014/main" id="{9456E7A2-FDB3-46A0-81E3-6F6AC952C6FE}"/>
              </a:ext>
            </a:extLst>
          </p:cNvPr>
          <p:cNvSpPr/>
          <p:nvPr/>
        </p:nvSpPr>
        <p:spPr bwMode="auto">
          <a:xfrm>
            <a:off x="3116659" y="2049545"/>
            <a:ext cx="1201688" cy="1709530"/>
          </a:xfrm>
          <a:prstGeom prst="cube">
            <a:avLst>
              <a:gd name="adj" fmla="val 8295"/>
            </a:avLst>
          </a:prstGeom>
          <a:solidFill>
            <a:srgbClr val="00B0F0"/>
          </a:solidFill>
          <a:ln w="9525" cap="flat" cmpd="sng" algn="ctr">
            <a:solidFill>
              <a:schemeClr val="tx1"/>
            </a:solidFill>
            <a:prstDash val="solid"/>
            <a:round/>
            <a:headEnd type="none" w="med" len="med"/>
            <a:tailEnd type="none" w="med" len="med"/>
          </a:ln>
        </p:spPr>
        <p:txBody>
          <a:bodyPr vert="horz" wrap="none" lIns="91440" tIns="45720" rIns="91440" bIns="45720" numCol="1" rtlCol="0" anchor="b"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400" dirty="0">
                <a:latin typeface="Arial" panose="020B0604020202020204" pitchFamily="34" charset="0"/>
                <a:ea typeface="宋体" pitchFamily="2" charset="-122"/>
              </a:rPr>
              <a:t>RTM</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19" name="立方体 18">
            <a:extLst>
              <a:ext uri="{FF2B5EF4-FFF2-40B4-BE49-F238E27FC236}">
                <a16:creationId xmlns:a16="http://schemas.microsoft.com/office/drawing/2014/main" id="{0B645D35-D260-4D06-97F6-235CCCD6FAAB}"/>
              </a:ext>
            </a:extLst>
          </p:cNvPr>
          <p:cNvSpPr/>
          <p:nvPr/>
        </p:nvSpPr>
        <p:spPr bwMode="auto">
          <a:xfrm>
            <a:off x="1602168" y="2329004"/>
            <a:ext cx="969774" cy="940903"/>
          </a:xfrm>
          <a:prstGeom prst="cube">
            <a:avLst>
              <a:gd name="adj" fmla="val 2645"/>
            </a:avLst>
          </a:prstGeom>
          <a:solidFill>
            <a:schemeClr val="bg2">
              <a:lumMod val="20000"/>
              <a:lumOff val="8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ZYNQ</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21" name="立方体 20">
            <a:extLst>
              <a:ext uri="{FF2B5EF4-FFF2-40B4-BE49-F238E27FC236}">
                <a16:creationId xmlns:a16="http://schemas.microsoft.com/office/drawing/2014/main" id="{5C00349E-AC21-4784-B520-918855AC7018}"/>
              </a:ext>
            </a:extLst>
          </p:cNvPr>
          <p:cNvSpPr/>
          <p:nvPr/>
        </p:nvSpPr>
        <p:spPr bwMode="auto">
          <a:xfrm rot="10800000" flipV="1">
            <a:off x="716440" y="967003"/>
            <a:ext cx="2197692" cy="998287"/>
          </a:xfrm>
          <a:prstGeom prst="cube">
            <a:avLst>
              <a:gd name="adj" fmla="val 57880"/>
            </a:avLst>
          </a:prstGeom>
          <a:solidFill>
            <a:schemeClr val="accent3">
              <a:lumMod val="75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2" name="流程图: 直接访问存储器 21">
            <a:extLst>
              <a:ext uri="{FF2B5EF4-FFF2-40B4-BE49-F238E27FC236}">
                <a16:creationId xmlns:a16="http://schemas.microsoft.com/office/drawing/2014/main" id="{8E932E63-727D-467E-80FB-AA91C1C4BC50}"/>
              </a:ext>
            </a:extLst>
          </p:cNvPr>
          <p:cNvSpPr/>
          <p:nvPr/>
        </p:nvSpPr>
        <p:spPr bwMode="auto">
          <a:xfrm rot="10800000">
            <a:off x="1093660" y="1601414"/>
            <a:ext cx="99036" cy="128137"/>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3" name="流程图: 直接访问存储器 22">
            <a:extLst>
              <a:ext uri="{FF2B5EF4-FFF2-40B4-BE49-F238E27FC236}">
                <a16:creationId xmlns:a16="http://schemas.microsoft.com/office/drawing/2014/main" id="{CC70DB68-6C8C-4904-A8C0-BCA1E21606D0}"/>
              </a:ext>
            </a:extLst>
          </p:cNvPr>
          <p:cNvSpPr>
            <a:spLocks noChangeAspect="1"/>
          </p:cNvSpPr>
          <p:nvPr/>
        </p:nvSpPr>
        <p:spPr bwMode="auto">
          <a:xfrm rot="10800000">
            <a:off x="952319" y="1451436"/>
            <a:ext cx="94602" cy="122400"/>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4" name="流程图: 直接访问存储器 23">
            <a:extLst>
              <a:ext uri="{FF2B5EF4-FFF2-40B4-BE49-F238E27FC236}">
                <a16:creationId xmlns:a16="http://schemas.microsoft.com/office/drawing/2014/main" id="{2EFD5AF5-FE2E-45AB-9534-8DC3A8D91D89}"/>
              </a:ext>
            </a:extLst>
          </p:cNvPr>
          <p:cNvSpPr>
            <a:spLocks noChangeAspect="1"/>
          </p:cNvSpPr>
          <p:nvPr/>
        </p:nvSpPr>
        <p:spPr bwMode="auto">
          <a:xfrm rot="10800000">
            <a:off x="796491" y="1279430"/>
            <a:ext cx="86255" cy="111600"/>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cxnSp>
        <p:nvCxnSpPr>
          <p:cNvPr id="27" name="连接符: 曲线 26">
            <a:extLst>
              <a:ext uri="{FF2B5EF4-FFF2-40B4-BE49-F238E27FC236}">
                <a16:creationId xmlns:a16="http://schemas.microsoft.com/office/drawing/2014/main" id="{C3F8E099-B42B-4D78-A4F3-2BE214B7D202}"/>
              </a:ext>
            </a:extLst>
          </p:cNvPr>
          <p:cNvCxnSpPr>
            <a:stCxn id="22" idx="4"/>
            <a:endCxn id="25" idx="1"/>
          </p:cNvCxnSpPr>
          <p:nvPr/>
        </p:nvCxnSpPr>
        <p:spPr bwMode="auto">
          <a:xfrm rot="10800000" flipH="1" flipV="1">
            <a:off x="1093659" y="1665482"/>
            <a:ext cx="65979" cy="1111030"/>
          </a:xfrm>
          <a:prstGeom prst="curvedConnector3">
            <a:avLst>
              <a:gd name="adj1" fmla="val -346474"/>
            </a:avLst>
          </a:prstGeom>
          <a:solidFill>
            <a:srgbClr val="FFFF00"/>
          </a:solidFill>
          <a:ln w="38100" cap="flat" cmpd="sng" algn="ctr">
            <a:solidFill>
              <a:srgbClr val="FFC000"/>
            </a:solidFill>
            <a:prstDash val="solid"/>
            <a:round/>
            <a:headEnd type="none" w="med" len="med"/>
            <a:tailEnd type="none" w="med" len="med"/>
          </a:ln>
        </p:spPr>
      </p:cxnSp>
      <p:sp>
        <p:nvSpPr>
          <p:cNvPr id="28" name="箭头: 右 27">
            <a:extLst>
              <a:ext uri="{FF2B5EF4-FFF2-40B4-BE49-F238E27FC236}">
                <a16:creationId xmlns:a16="http://schemas.microsoft.com/office/drawing/2014/main" id="{38DAC9BF-0090-4791-88C3-E724DBFA9F87}"/>
              </a:ext>
            </a:extLst>
          </p:cNvPr>
          <p:cNvSpPr/>
          <p:nvPr/>
        </p:nvSpPr>
        <p:spPr bwMode="auto">
          <a:xfrm>
            <a:off x="3347193" y="1387297"/>
            <a:ext cx="1469561" cy="210384"/>
          </a:xfrm>
          <a:prstGeom prst="rightArrow">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29" name="立方体 28">
            <a:extLst>
              <a:ext uri="{FF2B5EF4-FFF2-40B4-BE49-F238E27FC236}">
                <a16:creationId xmlns:a16="http://schemas.microsoft.com/office/drawing/2014/main" id="{83ED698C-ACE3-43D0-A5D2-85ABB8195C64}"/>
              </a:ext>
            </a:extLst>
          </p:cNvPr>
          <p:cNvSpPr/>
          <p:nvPr/>
        </p:nvSpPr>
        <p:spPr bwMode="auto">
          <a:xfrm>
            <a:off x="1093658" y="2929526"/>
            <a:ext cx="485112" cy="204042"/>
          </a:xfrm>
          <a:prstGeom prst="cube">
            <a:avLst>
              <a:gd name="adj" fmla="val 6961"/>
            </a:avLst>
          </a:prstGeom>
          <a:solidFill>
            <a:srgbClr val="A6A6A6">
              <a:alpha val="50196"/>
            </a:srgb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0" name="文本框 29">
            <a:extLst>
              <a:ext uri="{FF2B5EF4-FFF2-40B4-BE49-F238E27FC236}">
                <a16:creationId xmlns:a16="http://schemas.microsoft.com/office/drawing/2014/main" id="{9A123E76-7494-4323-9EAC-DB610EF49D19}"/>
              </a:ext>
            </a:extLst>
          </p:cNvPr>
          <p:cNvSpPr txBox="1"/>
          <p:nvPr/>
        </p:nvSpPr>
        <p:spPr>
          <a:xfrm flipH="1">
            <a:off x="588832" y="3118029"/>
            <a:ext cx="809046" cy="338554"/>
          </a:xfrm>
          <a:prstGeom prst="rect">
            <a:avLst/>
          </a:prstGeom>
          <a:noFill/>
        </p:spPr>
        <p:txBody>
          <a:bodyPr wrap="square" rtlCol="0">
            <a:spAutoFit/>
          </a:bodyPr>
          <a:lstStyle/>
          <a:p>
            <a:r>
              <a:rPr lang="en-US" altLang="zh-CN" sz="1600" dirty="0"/>
              <a:t>QSFP</a:t>
            </a:r>
            <a:endParaRPr lang="zh-CN" altLang="en-US" sz="1600" dirty="0"/>
          </a:p>
        </p:txBody>
      </p:sp>
      <p:sp>
        <p:nvSpPr>
          <p:cNvPr id="31" name="文本框 30">
            <a:extLst>
              <a:ext uri="{FF2B5EF4-FFF2-40B4-BE49-F238E27FC236}">
                <a16:creationId xmlns:a16="http://schemas.microsoft.com/office/drawing/2014/main" id="{ECAF3BB2-15BB-497D-96AA-E64BC1467B72}"/>
              </a:ext>
            </a:extLst>
          </p:cNvPr>
          <p:cNvSpPr txBox="1"/>
          <p:nvPr/>
        </p:nvSpPr>
        <p:spPr>
          <a:xfrm>
            <a:off x="-9586" y="2567927"/>
            <a:ext cx="1143000" cy="338554"/>
          </a:xfrm>
          <a:prstGeom prst="rect">
            <a:avLst/>
          </a:prstGeom>
          <a:noFill/>
        </p:spPr>
        <p:txBody>
          <a:bodyPr wrap="square" rtlCol="0">
            <a:spAutoFit/>
          </a:bodyPr>
          <a:lstStyle/>
          <a:p>
            <a:r>
              <a:rPr lang="en-US" altLang="zh-CN" sz="1600" dirty="0"/>
              <a:t>Ext Clock</a:t>
            </a:r>
            <a:endParaRPr lang="zh-CN" altLang="en-US" sz="1600" dirty="0"/>
          </a:p>
        </p:txBody>
      </p:sp>
      <p:grpSp>
        <p:nvGrpSpPr>
          <p:cNvPr id="42" name="组合 41">
            <a:extLst>
              <a:ext uri="{FF2B5EF4-FFF2-40B4-BE49-F238E27FC236}">
                <a16:creationId xmlns:a16="http://schemas.microsoft.com/office/drawing/2014/main" id="{16DF4D2E-9483-4B72-BCC5-8EDD98DC49D5}"/>
              </a:ext>
            </a:extLst>
          </p:cNvPr>
          <p:cNvGrpSpPr/>
          <p:nvPr/>
        </p:nvGrpSpPr>
        <p:grpSpPr>
          <a:xfrm>
            <a:off x="1124135" y="4799386"/>
            <a:ext cx="1441197" cy="457200"/>
            <a:chOff x="1124135" y="4799386"/>
            <a:chExt cx="1441197" cy="457200"/>
          </a:xfrm>
        </p:grpSpPr>
        <p:sp>
          <p:nvSpPr>
            <p:cNvPr id="41" name="流程图: 直接访问存储器 40">
              <a:extLst>
                <a:ext uri="{FF2B5EF4-FFF2-40B4-BE49-F238E27FC236}">
                  <a16:creationId xmlns:a16="http://schemas.microsoft.com/office/drawing/2014/main" id="{EB9605C9-E54A-4FEB-92C3-7FC00B472903}"/>
                </a:ext>
              </a:extLst>
            </p:cNvPr>
            <p:cNvSpPr>
              <a:spLocks noChangeAspect="1"/>
            </p:cNvSpPr>
            <p:nvPr/>
          </p:nvSpPr>
          <p:spPr bwMode="auto">
            <a:xfrm>
              <a:off x="1172259" y="4933291"/>
              <a:ext cx="130788" cy="136800"/>
            </a:xfrm>
            <a:prstGeom prst="flowChartMagneticDrum">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4" name="立方体 33">
              <a:extLst>
                <a:ext uri="{FF2B5EF4-FFF2-40B4-BE49-F238E27FC236}">
                  <a16:creationId xmlns:a16="http://schemas.microsoft.com/office/drawing/2014/main" id="{82C63C3F-AC38-405F-A826-4CD8391639C5}"/>
                </a:ext>
              </a:extLst>
            </p:cNvPr>
            <p:cNvSpPr/>
            <p:nvPr/>
          </p:nvSpPr>
          <p:spPr bwMode="auto">
            <a:xfrm>
              <a:off x="1124135" y="4799386"/>
              <a:ext cx="1369306" cy="457200"/>
            </a:xfrm>
            <a:prstGeom prst="cube">
              <a:avLst>
                <a:gd name="adj" fmla="val 65235"/>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6" name="流程图: 直接访问存储器 35">
              <a:extLst>
                <a:ext uri="{FF2B5EF4-FFF2-40B4-BE49-F238E27FC236}">
                  <a16:creationId xmlns:a16="http://schemas.microsoft.com/office/drawing/2014/main" id="{555D2DBB-A13E-4399-AA88-AC0713AAF750}"/>
                </a:ext>
              </a:extLst>
            </p:cNvPr>
            <p:cNvSpPr>
              <a:spLocks noChangeAspect="1"/>
            </p:cNvSpPr>
            <p:nvPr/>
          </p:nvSpPr>
          <p:spPr bwMode="auto">
            <a:xfrm>
              <a:off x="2441428" y="4850889"/>
              <a:ext cx="123904" cy="129600"/>
            </a:xfrm>
            <a:prstGeom prst="flowChartMagneticDrum">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9" name="流程图: 直接访问存储器 38">
              <a:extLst>
                <a:ext uri="{FF2B5EF4-FFF2-40B4-BE49-F238E27FC236}">
                  <a16:creationId xmlns:a16="http://schemas.microsoft.com/office/drawing/2014/main" id="{5098BF02-E9DF-4A12-BC86-B59564CB9F34}"/>
                </a:ext>
              </a:extLst>
            </p:cNvPr>
            <p:cNvSpPr>
              <a:spLocks noChangeAspect="1"/>
            </p:cNvSpPr>
            <p:nvPr/>
          </p:nvSpPr>
          <p:spPr bwMode="auto">
            <a:xfrm>
              <a:off x="2389415" y="4905750"/>
              <a:ext cx="123904" cy="129600"/>
            </a:xfrm>
            <a:prstGeom prst="flowChartMagneticDrum">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5" name="流程图: 直接访问存储器 34">
              <a:extLst>
                <a:ext uri="{FF2B5EF4-FFF2-40B4-BE49-F238E27FC236}">
                  <a16:creationId xmlns:a16="http://schemas.microsoft.com/office/drawing/2014/main" id="{329D03CE-B1BB-4740-99B6-19105CF0A2EA}"/>
                </a:ext>
              </a:extLst>
            </p:cNvPr>
            <p:cNvSpPr>
              <a:spLocks noChangeAspect="1"/>
            </p:cNvSpPr>
            <p:nvPr/>
          </p:nvSpPr>
          <p:spPr bwMode="auto">
            <a:xfrm>
              <a:off x="2300673" y="4990428"/>
              <a:ext cx="130788" cy="136800"/>
            </a:xfrm>
            <a:prstGeom prst="flowChartMagneticDrum">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38" name="流程图: 直接访问存储器 37">
              <a:extLst>
                <a:ext uri="{FF2B5EF4-FFF2-40B4-BE49-F238E27FC236}">
                  <a16:creationId xmlns:a16="http://schemas.microsoft.com/office/drawing/2014/main" id="{52CD91DC-4668-4080-9B0E-C3B60D8547FB}"/>
                </a:ext>
              </a:extLst>
            </p:cNvPr>
            <p:cNvSpPr>
              <a:spLocks noChangeAspect="1"/>
            </p:cNvSpPr>
            <p:nvPr/>
          </p:nvSpPr>
          <p:spPr bwMode="auto">
            <a:xfrm>
              <a:off x="2231969" y="5070091"/>
              <a:ext cx="130788" cy="136800"/>
            </a:xfrm>
            <a:prstGeom prst="flowChartMagneticDrum">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grpSp>
      <p:cxnSp>
        <p:nvCxnSpPr>
          <p:cNvPr id="43" name="连接符: 曲线 42">
            <a:extLst>
              <a:ext uri="{FF2B5EF4-FFF2-40B4-BE49-F238E27FC236}">
                <a16:creationId xmlns:a16="http://schemas.microsoft.com/office/drawing/2014/main" id="{34B39A0F-D274-48A2-824B-DC0A47B396A5}"/>
              </a:ext>
            </a:extLst>
          </p:cNvPr>
          <p:cNvCxnSpPr>
            <a:cxnSpLocks/>
            <a:stCxn id="29" idx="2"/>
            <a:endCxn id="41" idx="1"/>
          </p:cNvCxnSpPr>
          <p:nvPr/>
        </p:nvCxnSpPr>
        <p:spPr bwMode="auto">
          <a:xfrm rot="10800000" flipH="1" flipV="1">
            <a:off x="1093657" y="3038649"/>
            <a:ext cx="78601" cy="1963042"/>
          </a:xfrm>
          <a:prstGeom prst="curvedConnector3">
            <a:avLst>
              <a:gd name="adj1" fmla="val -1264504"/>
            </a:avLst>
          </a:prstGeom>
          <a:solidFill>
            <a:srgbClr val="FFFF00"/>
          </a:solidFill>
          <a:ln w="76200" cap="flat" cmpd="sng" algn="ctr">
            <a:solidFill>
              <a:schemeClr val="accent2">
                <a:lumMod val="60000"/>
                <a:lumOff val="40000"/>
              </a:schemeClr>
            </a:solidFill>
            <a:prstDash val="solid"/>
            <a:round/>
            <a:headEnd type="none" w="med" len="med"/>
            <a:tailEnd type="none" w="med" len="med"/>
          </a:ln>
        </p:spPr>
      </p:cxnSp>
      <p:sp>
        <p:nvSpPr>
          <p:cNvPr id="47" name="文本框 46">
            <a:extLst>
              <a:ext uri="{FF2B5EF4-FFF2-40B4-BE49-F238E27FC236}">
                <a16:creationId xmlns:a16="http://schemas.microsoft.com/office/drawing/2014/main" id="{2CCCC41F-3056-4A68-88AF-A998DAB75E12}"/>
              </a:ext>
            </a:extLst>
          </p:cNvPr>
          <p:cNvSpPr txBox="1"/>
          <p:nvPr/>
        </p:nvSpPr>
        <p:spPr>
          <a:xfrm>
            <a:off x="716439" y="4201370"/>
            <a:ext cx="1855504" cy="369332"/>
          </a:xfrm>
          <a:prstGeom prst="rect">
            <a:avLst/>
          </a:prstGeom>
          <a:noFill/>
        </p:spPr>
        <p:txBody>
          <a:bodyPr wrap="square" rtlCol="0">
            <a:spAutoFit/>
          </a:bodyPr>
          <a:lstStyle/>
          <a:p>
            <a:r>
              <a:rPr lang="en-US" altLang="zh-CN" dirty="0"/>
              <a:t>QSFP to 4 SFP</a:t>
            </a:r>
            <a:endParaRPr lang="zh-CN" altLang="en-US" dirty="0"/>
          </a:p>
        </p:txBody>
      </p:sp>
      <p:sp>
        <p:nvSpPr>
          <p:cNvPr id="49" name="文本框 48">
            <a:extLst>
              <a:ext uri="{FF2B5EF4-FFF2-40B4-BE49-F238E27FC236}">
                <a16:creationId xmlns:a16="http://schemas.microsoft.com/office/drawing/2014/main" id="{E8F485F6-6E5C-49D8-94C7-43A2DBB3054D}"/>
              </a:ext>
            </a:extLst>
          </p:cNvPr>
          <p:cNvSpPr txBox="1"/>
          <p:nvPr/>
        </p:nvSpPr>
        <p:spPr>
          <a:xfrm>
            <a:off x="154248" y="5485270"/>
            <a:ext cx="5411665" cy="1200329"/>
          </a:xfrm>
          <a:prstGeom prst="rect">
            <a:avLst/>
          </a:prstGeom>
          <a:noFill/>
        </p:spPr>
        <p:txBody>
          <a:bodyPr wrap="square">
            <a:spAutoFit/>
          </a:bodyPr>
          <a:lstStyle/>
          <a:p>
            <a:r>
              <a:rPr lang="en-US" altLang="zh-CN" dirty="0"/>
              <a:t>The front-panel QSFP optical fiber is converted into four SFP channels via a conversion module, which is used to control the bias current and to modulate the tetrode tube’s screen grid signals.</a:t>
            </a:r>
            <a:endParaRPr lang="zh-CN" altLang="en-US" dirty="0"/>
          </a:p>
        </p:txBody>
      </p:sp>
      <p:sp>
        <p:nvSpPr>
          <p:cNvPr id="50" name="立方体 49">
            <a:extLst>
              <a:ext uri="{FF2B5EF4-FFF2-40B4-BE49-F238E27FC236}">
                <a16:creationId xmlns:a16="http://schemas.microsoft.com/office/drawing/2014/main" id="{C8730281-ECC8-48CF-9761-5DC110490386}"/>
              </a:ext>
            </a:extLst>
          </p:cNvPr>
          <p:cNvSpPr/>
          <p:nvPr/>
        </p:nvSpPr>
        <p:spPr bwMode="auto">
          <a:xfrm>
            <a:off x="5933661" y="4850888"/>
            <a:ext cx="1172817" cy="1816611"/>
          </a:xfrm>
          <a:prstGeom prst="cube">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Bias </a:t>
            </a:r>
            <a:b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b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Current </a:t>
            </a:r>
            <a:b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b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Source</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cxnSp>
        <p:nvCxnSpPr>
          <p:cNvPr id="55" name="连接符: 曲线 54">
            <a:extLst>
              <a:ext uri="{FF2B5EF4-FFF2-40B4-BE49-F238E27FC236}">
                <a16:creationId xmlns:a16="http://schemas.microsoft.com/office/drawing/2014/main" id="{B3F17FA8-BF56-4A4E-8C51-89A00046A808}"/>
              </a:ext>
            </a:extLst>
          </p:cNvPr>
          <p:cNvCxnSpPr>
            <a:stCxn id="38" idx="4"/>
            <a:endCxn id="50" idx="2"/>
          </p:cNvCxnSpPr>
          <p:nvPr/>
        </p:nvCxnSpPr>
        <p:spPr bwMode="auto">
          <a:xfrm>
            <a:off x="2362757" y="5138491"/>
            <a:ext cx="3570904" cy="767305"/>
          </a:xfrm>
          <a:prstGeom prst="curvedConnector3">
            <a:avLst>
              <a:gd name="adj1" fmla="val 90359"/>
            </a:avLst>
          </a:prstGeom>
          <a:solidFill>
            <a:srgbClr val="FFFF00"/>
          </a:solidFill>
          <a:ln w="38100" cap="flat" cmpd="sng" algn="ctr">
            <a:solidFill>
              <a:schemeClr val="accent2">
                <a:lumMod val="40000"/>
                <a:lumOff val="60000"/>
              </a:schemeClr>
            </a:solidFill>
            <a:prstDash val="solid"/>
            <a:round/>
            <a:headEnd type="none" w="med" len="med"/>
            <a:tailEnd type="none" w="med" len="med"/>
          </a:ln>
          <a:effectLst>
            <a:outerShdw blurRad="50800" dist="38100" dir="5400000" algn="t" rotWithShape="0">
              <a:prstClr val="black">
                <a:alpha val="40000"/>
              </a:prstClr>
            </a:outerShdw>
          </a:effectLst>
        </p:spPr>
      </p:cxnSp>
      <p:grpSp>
        <p:nvGrpSpPr>
          <p:cNvPr id="58" name="组合 57">
            <a:extLst>
              <a:ext uri="{FF2B5EF4-FFF2-40B4-BE49-F238E27FC236}">
                <a16:creationId xmlns:a16="http://schemas.microsoft.com/office/drawing/2014/main" id="{BB3AC539-2343-4D2B-B83B-7A99D8802127}"/>
              </a:ext>
            </a:extLst>
          </p:cNvPr>
          <p:cNvGrpSpPr/>
          <p:nvPr/>
        </p:nvGrpSpPr>
        <p:grpSpPr>
          <a:xfrm>
            <a:off x="8452577" y="4919596"/>
            <a:ext cx="764290" cy="861477"/>
            <a:chOff x="8324092" y="4578149"/>
            <a:chExt cx="764290" cy="861477"/>
          </a:xfrm>
        </p:grpSpPr>
        <p:sp>
          <p:nvSpPr>
            <p:cNvPr id="53" name="流程图: 磁盘 52">
              <a:extLst>
                <a:ext uri="{FF2B5EF4-FFF2-40B4-BE49-F238E27FC236}">
                  <a16:creationId xmlns:a16="http://schemas.microsoft.com/office/drawing/2014/main" id="{85483724-1DF0-41B2-86B1-2AA39FF459DD}"/>
                </a:ext>
              </a:extLst>
            </p:cNvPr>
            <p:cNvSpPr/>
            <p:nvPr/>
          </p:nvSpPr>
          <p:spPr bwMode="auto">
            <a:xfrm>
              <a:off x="8403457" y="4578149"/>
              <a:ext cx="618669" cy="770409"/>
            </a:xfrm>
            <a:prstGeom prst="flowChartMagneticDisk">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sp>
          <p:nvSpPr>
            <p:cNvPr id="57" name="流程图: 磁盘 56">
              <a:extLst>
                <a:ext uri="{FF2B5EF4-FFF2-40B4-BE49-F238E27FC236}">
                  <a16:creationId xmlns:a16="http://schemas.microsoft.com/office/drawing/2014/main" id="{87B7E6EE-E1F1-454C-8F36-3882FDF13D0B}"/>
                </a:ext>
              </a:extLst>
            </p:cNvPr>
            <p:cNvSpPr/>
            <p:nvPr/>
          </p:nvSpPr>
          <p:spPr bwMode="auto">
            <a:xfrm>
              <a:off x="8324092" y="4631074"/>
              <a:ext cx="764290" cy="808552"/>
            </a:xfrm>
            <a:prstGeom prst="flowChartMagneticDisk">
              <a:avLst/>
            </a:prstGeom>
            <a:solidFill>
              <a:srgbClr val="FFFF00">
                <a:alpha val="50196"/>
              </a:srgb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Tetrode</a:t>
              </a:r>
              <a:b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b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tube</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grpSp>
      <p:sp>
        <p:nvSpPr>
          <p:cNvPr id="51" name="立方体 50">
            <a:extLst>
              <a:ext uri="{FF2B5EF4-FFF2-40B4-BE49-F238E27FC236}">
                <a16:creationId xmlns:a16="http://schemas.microsoft.com/office/drawing/2014/main" id="{B807C948-65C7-46D4-896E-CD526CA412EA}"/>
              </a:ext>
            </a:extLst>
          </p:cNvPr>
          <p:cNvSpPr/>
          <p:nvPr/>
        </p:nvSpPr>
        <p:spPr bwMode="auto">
          <a:xfrm>
            <a:off x="8296977" y="4689727"/>
            <a:ext cx="1172817" cy="1816611"/>
          </a:xfrm>
          <a:prstGeom prst="cube">
            <a:avLst/>
          </a:prstGeom>
          <a:solidFill>
            <a:srgbClr val="CCE0FF">
              <a:alpha val="50196"/>
            </a:srgbClr>
          </a:solidFill>
          <a:ln w="9525" cap="flat" cmpd="sng" algn="ctr">
            <a:solidFill>
              <a:srgbClr val="000000">
                <a:alpha val="50196"/>
              </a:srgbClr>
            </a:solidFill>
            <a:prstDash val="solid"/>
            <a:round/>
            <a:headEnd type="none" w="med" len="med"/>
            <a:tailEnd type="none" w="med" len="med"/>
          </a:ln>
        </p:spPr>
        <p:txBody>
          <a:bodyPr vert="horz" wrap="none" lIns="91440" tIns="45720" rIns="91440" bIns="45720" numCol="1" rtlCol="0" anchor="b"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RF</a:t>
            </a:r>
            <a:b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b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Power</a:t>
            </a:r>
            <a:b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br>
            <a:r>
              <a:rPr kumimoji="0" lang="en-US" altLang="zh-CN" sz="1400" b="0" i="0" u="none" strike="noStrike" cap="none" normalizeH="0" baseline="0" dirty="0">
                <a:ln>
                  <a:noFill/>
                </a:ln>
                <a:solidFill>
                  <a:schemeClr val="tx1"/>
                </a:solidFill>
                <a:effectLst/>
                <a:latin typeface="Arial" panose="020B0604020202020204" pitchFamily="34" charset="0"/>
                <a:ea typeface="宋体" pitchFamily="2" charset="-122"/>
              </a:rPr>
              <a:t>Source</a:t>
            </a:r>
            <a:endParaRPr kumimoji="0" lang="zh-CN" altLang="en-US" sz="1400" b="0" i="0" u="none" strike="noStrike" cap="none" normalizeH="0" baseline="0" dirty="0">
              <a:ln>
                <a:noFill/>
              </a:ln>
              <a:solidFill>
                <a:schemeClr val="tx1"/>
              </a:solidFill>
              <a:effectLst/>
              <a:latin typeface="Arial" panose="020B0604020202020204" pitchFamily="34" charset="0"/>
              <a:ea typeface="宋体" pitchFamily="2" charset="-122"/>
            </a:endParaRPr>
          </a:p>
        </p:txBody>
      </p:sp>
      <p:grpSp>
        <p:nvGrpSpPr>
          <p:cNvPr id="79" name="组合 78">
            <a:extLst>
              <a:ext uri="{FF2B5EF4-FFF2-40B4-BE49-F238E27FC236}">
                <a16:creationId xmlns:a16="http://schemas.microsoft.com/office/drawing/2014/main" id="{1BA1EF4A-086A-438A-9EB9-1294DA142885}"/>
              </a:ext>
            </a:extLst>
          </p:cNvPr>
          <p:cNvGrpSpPr/>
          <p:nvPr/>
        </p:nvGrpSpPr>
        <p:grpSpPr>
          <a:xfrm flipH="1">
            <a:off x="7076251" y="2615941"/>
            <a:ext cx="2792097" cy="1752658"/>
            <a:chOff x="7990262" y="2699280"/>
            <a:chExt cx="3037518" cy="1752658"/>
          </a:xfrm>
        </p:grpSpPr>
        <p:sp>
          <p:nvSpPr>
            <p:cNvPr id="67" name="立方体 66">
              <a:extLst>
                <a:ext uri="{FF2B5EF4-FFF2-40B4-BE49-F238E27FC236}">
                  <a16:creationId xmlns:a16="http://schemas.microsoft.com/office/drawing/2014/main" id="{A8A527DC-6C4C-4E0D-93AE-BDBF2C380C22}"/>
                </a:ext>
              </a:extLst>
            </p:cNvPr>
            <p:cNvSpPr/>
            <p:nvPr/>
          </p:nvSpPr>
          <p:spPr bwMode="auto">
            <a:xfrm>
              <a:off x="8321045" y="3883543"/>
              <a:ext cx="123905" cy="568395"/>
            </a:xfrm>
            <a:prstGeom prst="cube">
              <a:avLst>
                <a:gd name="adj" fmla="val 43496"/>
              </a:avLst>
            </a:prstGeom>
            <a:solidFill>
              <a:schemeClr val="accent3">
                <a:lumMod val="65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68" name="立方体 67">
              <a:extLst>
                <a:ext uri="{FF2B5EF4-FFF2-40B4-BE49-F238E27FC236}">
                  <a16:creationId xmlns:a16="http://schemas.microsoft.com/office/drawing/2014/main" id="{4D36F735-C1DE-4006-A737-CF4F6BDC97CC}"/>
                </a:ext>
              </a:extLst>
            </p:cNvPr>
            <p:cNvSpPr/>
            <p:nvPr/>
          </p:nvSpPr>
          <p:spPr bwMode="auto">
            <a:xfrm>
              <a:off x="8581692" y="3677111"/>
              <a:ext cx="123905" cy="568395"/>
            </a:xfrm>
            <a:prstGeom prst="cube">
              <a:avLst>
                <a:gd name="adj" fmla="val 43496"/>
              </a:avLst>
            </a:prstGeom>
            <a:solidFill>
              <a:schemeClr val="accent3">
                <a:lumMod val="65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69" name="立方体 68">
              <a:extLst>
                <a:ext uri="{FF2B5EF4-FFF2-40B4-BE49-F238E27FC236}">
                  <a16:creationId xmlns:a16="http://schemas.microsoft.com/office/drawing/2014/main" id="{A61EC6B4-C892-473E-99BC-794370E0723F}"/>
                </a:ext>
              </a:extLst>
            </p:cNvPr>
            <p:cNvSpPr/>
            <p:nvPr/>
          </p:nvSpPr>
          <p:spPr bwMode="auto">
            <a:xfrm>
              <a:off x="10346465" y="3817641"/>
              <a:ext cx="123905" cy="568395"/>
            </a:xfrm>
            <a:prstGeom prst="cube">
              <a:avLst>
                <a:gd name="adj" fmla="val 43496"/>
              </a:avLst>
            </a:prstGeom>
            <a:solidFill>
              <a:schemeClr val="accent3">
                <a:lumMod val="65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70" name="立方体 69">
              <a:extLst>
                <a:ext uri="{FF2B5EF4-FFF2-40B4-BE49-F238E27FC236}">
                  <a16:creationId xmlns:a16="http://schemas.microsoft.com/office/drawing/2014/main" id="{E4A637D4-9F58-4C6C-ACED-EFF9A405C06C}"/>
                </a:ext>
              </a:extLst>
            </p:cNvPr>
            <p:cNvSpPr/>
            <p:nvPr/>
          </p:nvSpPr>
          <p:spPr bwMode="auto">
            <a:xfrm>
              <a:off x="10580445" y="3621378"/>
              <a:ext cx="123905" cy="568395"/>
            </a:xfrm>
            <a:prstGeom prst="cube">
              <a:avLst>
                <a:gd name="adj" fmla="val 43496"/>
              </a:avLst>
            </a:prstGeom>
            <a:solidFill>
              <a:schemeClr val="accent3">
                <a:lumMod val="65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66" name="立方体 65">
              <a:extLst>
                <a:ext uri="{FF2B5EF4-FFF2-40B4-BE49-F238E27FC236}">
                  <a16:creationId xmlns:a16="http://schemas.microsoft.com/office/drawing/2014/main" id="{3BFDBA0F-7925-4530-96CC-351FCDF90C92}"/>
                </a:ext>
              </a:extLst>
            </p:cNvPr>
            <p:cNvSpPr/>
            <p:nvPr/>
          </p:nvSpPr>
          <p:spPr bwMode="auto">
            <a:xfrm>
              <a:off x="8127004" y="3590335"/>
              <a:ext cx="2613991" cy="371696"/>
            </a:xfrm>
            <a:prstGeom prst="cube">
              <a:avLst>
                <a:gd name="adj" fmla="val 75806"/>
              </a:avLst>
            </a:prstGeom>
            <a:solidFill>
              <a:schemeClr val="accent3">
                <a:lumMod val="65000"/>
              </a:schemeClr>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64" name="流程图: 直接访问存储器 63">
              <a:extLst>
                <a:ext uri="{FF2B5EF4-FFF2-40B4-BE49-F238E27FC236}">
                  <a16:creationId xmlns:a16="http://schemas.microsoft.com/office/drawing/2014/main" id="{4EFF94F7-42C0-4961-BA33-1A9DEB641CBA}"/>
                </a:ext>
              </a:extLst>
            </p:cNvPr>
            <p:cNvSpPr/>
            <p:nvPr/>
          </p:nvSpPr>
          <p:spPr bwMode="auto">
            <a:xfrm>
              <a:off x="7990262" y="2941700"/>
              <a:ext cx="1509159" cy="888494"/>
            </a:xfrm>
            <a:prstGeom prst="flowChartMagneticDrum">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77" name="流程图: 直接访问存储器 76">
              <a:extLst>
                <a:ext uri="{FF2B5EF4-FFF2-40B4-BE49-F238E27FC236}">
                  <a16:creationId xmlns:a16="http://schemas.microsoft.com/office/drawing/2014/main" id="{6069AC28-ABC9-40AD-A75A-94B15F5A8FBD}"/>
                </a:ext>
              </a:extLst>
            </p:cNvPr>
            <p:cNvSpPr/>
            <p:nvPr/>
          </p:nvSpPr>
          <p:spPr bwMode="auto">
            <a:xfrm>
              <a:off x="8733248" y="2843918"/>
              <a:ext cx="662459" cy="1116104"/>
            </a:xfrm>
            <a:prstGeom prst="flowChartMagneticDrum">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65" name="流程图: 直接访问存储器 64">
              <a:extLst>
                <a:ext uri="{FF2B5EF4-FFF2-40B4-BE49-F238E27FC236}">
                  <a16:creationId xmlns:a16="http://schemas.microsoft.com/office/drawing/2014/main" id="{4C058392-279D-48C2-8F8C-4901CC3499A2}"/>
                </a:ext>
              </a:extLst>
            </p:cNvPr>
            <p:cNvSpPr/>
            <p:nvPr/>
          </p:nvSpPr>
          <p:spPr bwMode="auto">
            <a:xfrm>
              <a:off x="9209463" y="2946597"/>
              <a:ext cx="1509159" cy="888494"/>
            </a:xfrm>
            <a:prstGeom prst="flowChartMagneticDrum">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73" name="流程图: 直接访问存储器 72">
              <a:extLst>
                <a:ext uri="{FF2B5EF4-FFF2-40B4-BE49-F238E27FC236}">
                  <a16:creationId xmlns:a16="http://schemas.microsoft.com/office/drawing/2014/main" id="{7E63486B-3CF9-47E2-8B9D-5959FD5211D6}"/>
                </a:ext>
              </a:extLst>
            </p:cNvPr>
            <p:cNvSpPr/>
            <p:nvPr/>
          </p:nvSpPr>
          <p:spPr bwMode="auto">
            <a:xfrm>
              <a:off x="10138396" y="2845927"/>
              <a:ext cx="662459" cy="1116104"/>
            </a:xfrm>
            <a:prstGeom prst="flowChartMagneticDrum">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74" name="流程图: 直接访问存储器 73">
              <a:extLst>
                <a:ext uri="{FF2B5EF4-FFF2-40B4-BE49-F238E27FC236}">
                  <a16:creationId xmlns:a16="http://schemas.microsoft.com/office/drawing/2014/main" id="{7B204F5E-B70A-45B3-B344-74E8A2EC5E2F}"/>
                </a:ext>
              </a:extLst>
            </p:cNvPr>
            <p:cNvSpPr/>
            <p:nvPr/>
          </p:nvSpPr>
          <p:spPr bwMode="auto">
            <a:xfrm>
              <a:off x="10623496" y="3072928"/>
              <a:ext cx="404284" cy="620645"/>
            </a:xfrm>
            <a:prstGeom prst="flowChartMagneticDrum">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76" name="立方体 75">
              <a:extLst>
                <a:ext uri="{FF2B5EF4-FFF2-40B4-BE49-F238E27FC236}">
                  <a16:creationId xmlns:a16="http://schemas.microsoft.com/office/drawing/2014/main" id="{76E2DD70-F322-4C1A-9872-0FE58F5EF9DE}"/>
                </a:ext>
              </a:extLst>
            </p:cNvPr>
            <p:cNvSpPr/>
            <p:nvPr/>
          </p:nvSpPr>
          <p:spPr bwMode="auto">
            <a:xfrm>
              <a:off x="8857709" y="2699280"/>
              <a:ext cx="1818686" cy="175136"/>
            </a:xfrm>
            <a:prstGeom prst="cube">
              <a:avLst>
                <a:gd name="adj" fmla="val 60410"/>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lin ang="189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78" name="立方体 77">
              <a:extLst>
                <a:ext uri="{FF2B5EF4-FFF2-40B4-BE49-F238E27FC236}">
                  <a16:creationId xmlns:a16="http://schemas.microsoft.com/office/drawing/2014/main" id="{0BFD10CA-D48C-4CD4-B20E-D0E6C04A7A64}"/>
                </a:ext>
              </a:extLst>
            </p:cNvPr>
            <p:cNvSpPr/>
            <p:nvPr/>
          </p:nvSpPr>
          <p:spPr bwMode="auto">
            <a:xfrm>
              <a:off x="10547296" y="2701876"/>
              <a:ext cx="157054" cy="246973"/>
            </a:xfrm>
            <a:prstGeom prst="cube">
              <a:avLst>
                <a:gd name="adj" fmla="val 60410"/>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lin ang="189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grpSp>
      <p:cxnSp>
        <p:nvCxnSpPr>
          <p:cNvPr id="81" name="连接符: 曲线 80">
            <a:extLst>
              <a:ext uri="{FF2B5EF4-FFF2-40B4-BE49-F238E27FC236}">
                <a16:creationId xmlns:a16="http://schemas.microsoft.com/office/drawing/2014/main" id="{73260BEF-BE9A-4EE1-A684-6C62A20620C8}"/>
              </a:ext>
            </a:extLst>
          </p:cNvPr>
          <p:cNvCxnSpPr>
            <a:cxnSpLocks/>
            <a:stCxn id="50" idx="5"/>
            <a:endCxn id="73" idx="2"/>
          </p:cNvCxnSpPr>
          <p:nvPr/>
        </p:nvCxnSpPr>
        <p:spPr bwMode="auto">
          <a:xfrm flipV="1">
            <a:off x="7106478" y="3878692"/>
            <a:ext cx="482830" cy="1733899"/>
          </a:xfrm>
          <a:prstGeom prst="curvedConnector2">
            <a:avLst/>
          </a:prstGeom>
          <a:solidFill>
            <a:srgbClr val="FFFF00"/>
          </a:solidFill>
          <a:ln w="38100"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85" name="连接符: 曲线 84">
            <a:extLst>
              <a:ext uri="{FF2B5EF4-FFF2-40B4-BE49-F238E27FC236}">
                <a16:creationId xmlns:a16="http://schemas.microsoft.com/office/drawing/2014/main" id="{FC809549-C926-48AE-8996-5C84A4778F29}"/>
              </a:ext>
            </a:extLst>
          </p:cNvPr>
          <p:cNvCxnSpPr>
            <a:cxnSpLocks/>
            <a:stCxn id="51" idx="1"/>
            <a:endCxn id="65" idx="1"/>
          </p:cNvCxnSpPr>
          <p:nvPr/>
        </p:nvCxnSpPr>
        <p:spPr bwMode="auto">
          <a:xfrm rot="5400000" flipH="1" flipV="1">
            <a:off x="7904505" y="4139783"/>
            <a:ext cx="1675426" cy="10871"/>
          </a:xfrm>
          <a:prstGeom prst="curvedConnector4">
            <a:avLst>
              <a:gd name="adj1" fmla="val 27992"/>
              <a:gd name="adj2" fmla="val 2202842"/>
            </a:avLst>
          </a:prstGeom>
          <a:solidFill>
            <a:srgbClr val="FFFF00"/>
          </a:solidFill>
          <a:ln w="38100"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87" name="流程图: 直接访问存储器 86">
            <a:extLst>
              <a:ext uri="{FF2B5EF4-FFF2-40B4-BE49-F238E27FC236}">
                <a16:creationId xmlns:a16="http://schemas.microsoft.com/office/drawing/2014/main" id="{06FFD453-3937-46D3-868D-1800B72DCD9A}"/>
              </a:ext>
            </a:extLst>
          </p:cNvPr>
          <p:cNvSpPr/>
          <p:nvPr/>
        </p:nvSpPr>
        <p:spPr bwMode="auto">
          <a:xfrm rot="10800000" flipH="1">
            <a:off x="4233567" y="3309874"/>
            <a:ext cx="143408" cy="89451"/>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88" name="流程图: 直接访问存储器 87">
            <a:extLst>
              <a:ext uri="{FF2B5EF4-FFF2-40B4-BE49-F238E27FC236}">
                <a16:creationId xmlns:a16="http://schemas.microsoft.com/office/drawing/2014/main" id="{66527E23-08C4-4C31-8956-43B7708C53A6}"/>
              </a:ext>
            </a:extLst>
          </p:cNvPr>
          <p:cNvSpPr/>
          <p:nvPr/>
        </p:nvSpPr>
        <p:spPr bwMode="auto">
          <a:xfrm rot="10800000" flipH="1">
            <a:off x="4246140" y="2571215"/>
            <a:ext cx="143408" cy="89451"/>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89" name="流程图: 直接访问存储器 88">
            <a:extLst>
              <a:ext uri="{FF2B5EF4-FFF2-40B4-BE49-F238E27FC236}">
                <a16:creationId xmlns:a16="http://schemas.microsoft.com/office/drawing/2014/main" id="{5826D89C-8A08-4FF8-ACF3-86FE3EED76E9}"/>
              </a:ext>
            </a:extLst>
          </p:cNvPr>
          <p:cNvSpPr/>
          <p:nvPr/>
        </p:nvSpPr>
        <p:spPr bwMode="auto">
          <a:xfrm rot="10800000" flipH="1">
            <a:off x="4246140" y="2773353"/>
            <a:ext cx="143408" cy="89451"/>
          </a:xfrm>
          <a:prstGeom prst="flowChartMagneticDrum">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93" name="文本框 92">
            <a:extLst>
              <a:ext uri="{FF2B5EF4-FFF2-40B4-BE49-F238E27FC236}">
                <a16:creationId xmlns:a16="http://schemas.microsoft.com/office/drawing/2014/main" id="{E0B52A8D-42D1-4AAF-8FD1-51E486FB5A7F}"/>
              </a:ext>
            </a:extLst>
          </p:cNvPr>
          <p:cNvSpPr txBox="1"/>
          <p:nvPr/>
        </p:nvSpPr>
        <p:spPr>
          <a:xfrm>
            <a:off x="4197700" y="4023915"/>
            <a:ext cx="2352324" cy="369332"/>
          </a:xfrm>
          <a:prstGeom prst="rect">
            <a:avLst/>
          </a:prstGeom>
          <a:noFill/>
        </p:spPr>
        <p:txBody>
          <a:bodyPr wrap="square" rtlCol="0">
            <a:spAutoFit/>
          </a:bodyPr>
          <a:lstStyle/>
          <a:p>
            <a:r>
              <a:rPr lang="en-US" altLang="zh-CN" dirty="0"/>
              <a:t>RF driving signal</a:t>
            </a:r>
            <a:endParaRPr lang="zh-CN" altLang="en-US" dirty="0"/>
          </a:p>
        </p:txBody>
      </p:sp>
      <p:sp>
        <p:nvSpPr>
          <p:cNvPr id="94" name="文本框 93">
            <a:extLst>
              <a:ext uri="{FF2B5EF4-FFF2-40B4-BE49-F238E27FC236}">
                <a16:creationId xmlns:a16="http://schemas.microsoft.com/office/drawing/2014/main" id="{287A19E5-82DA-4446-9EA9-AA51969AD056}"/>
              </a:ext>
            </a:extLst>
          </p:cNvPr>
          <p:cNvSpPr txBox="1"/>
          <p:nvPr/>
        </p:nvSpPr>
        <p:spPr>
          <a:xfrm>
            <a:off x="7817116" y="3878135"/>
            <a:ext cx="1309544" cy="369332"/>
          </a:xfrm>
          <a:prstGeom prst="rect">
            <a:avLst/>
          </a:prstGeom>
          <a:noFill/>
        </p:spPr>
        <p:txBody>
          <a:bodyPr wrap="square" rtlCol="0">
            <a:spAutoFit/>
          </a:bodyPr>
          <a:lstStyle/>
          <a:p>
            <a:r>
              <a:rPr lang="en-US" altLang="zh-CN" dirty="0"/>
              <a:t>RF power</a:t>
            </a:r>
            <a:endParaRPr lang="zh-CN" altLang="en-US" dirty="0"/>
          </a:p>
        </p:txBody>
      </p:sp>
      <p:sp>
        <p:nvSpPr>
          <p:cNvPr id="95" name="文本框 94">
            <a:extLst>
              <a:ext uri="{FF2B5EF4-FFF2-40B4-BE49-F238E27FC236}">
                <a16:creationId xmlns:a16="http://schemas.microsoft.com/office/drawing/2014/main" id="{5D6133C7-4B12-413C-9E0E-C87D80C8DF6C}"/>
              </a:ext>
            </a:extLst>
          </p:cNvPr>
          <p:cNvSpPr txBox="1"/>
          <p:nvPr/>
        </p:nvSpPr>
        <p:spPr>
          <a:xfrm>
            <a:off x="6957528" y="4279867"/>
            <a:ext cx="1719177" cy="369332"/>
          </a:xfrm>
          <a:prstGeom prst="rect">
            <a:avLst/>
          </a:prstGeom>
          <a:noFill/>
        </p:spPr>
        <p:txBody>
          <a:bodyPr wrap="square" rtlCol="0">
            <a:spAutoFit/>
          </a:bodyPr>
          <a:lstStyle/>
          <a:p>
            <a:r>
              <a:rPr lang="en-US" altLang="zh-CN" dirty="0"/>
              <a:t>Bias current</a:t>
            </a:r>
            <a:endParaRPr lang="zh-CN" altLang="en-US" dirty="0"/>
          </a:p>
        </p:txBody>
      </p:sp>
      <p:sp>
        <p:nvSpPr>
          <p:cNvPr id="96" name="文本框 95">
            <a:extLst>
              <a:ext uri="{FF2B5EF4-FFF2-40B4-BE49-F238E27FC236}">
                <a16:creationId xmlns:a16="http://schemas.microsoft.com/office/drawing/2014/main" id="{69F0D5BB-C6CB-4BCC-832D-CC1D1014FAE1}"/>
              </a:ext>
            </a:extLst>
          </p:cNvPr>
          <p:cNvSpPr txBox="1"/>
          <p:nvPr/>
        </p:nvSpPr>
        <p:spPr>
          <a:xfrm>
            <a:off x="9201484" y="2476001"/>
            <a:ext cx="850806" cy="369332"/>
          </a:xfrm>
          <a:prstGeom prst="rect">
            <a:avLst/>
          </a:prstGeom>
          <a:noFill/>
        </p:spPr>
        <p:txBody>
          <a:bodyPr wrap="square" rtlCol="0">
            <a:spAutoFit/>
          </a:bodyPr>
          <a:lstStyle/>
          <a:p>
            <a:r>
              <a:rPr lang="en-US" altLang="zh-CN" dirty="0"/>
              <a:t>Cavity</a:t>
            </a:r>
            <a:endParaRPr lang="zh-CN" altLang="en-US" dirty="0"/>
          </a:p>
        </p:txBody>
      </p:sp>
      <p:grpSp>
        <p:nvGrpSpPr>
          <p:cNvPr id="101" name="组合 100">
            <a:extLst>
              <a:ext uri="{FF2B5EF4-FFF2-40B4-BE49-F238E27FC236}">
                <a16:creationId xmlns:a16="http://schemas.microsoft.com/office/drawing/2014/main" id="{205220B2-BD08-4FA3-8127-D2EEA7E1F1AA}"/>
              </a:ext>
            </a:extLst>
          </p:cNvPr>
          <p:cNvGrpSpPr/>
          <p:nvPr/>
        </p:nvGrpSpPr>
        <p:grpSpPr>
          <a:xfrm>
            <a:off x="7526207" y="3189849"/>
            <a:ext cx="306021" cy="306021"/>
            <a:chOff x="6174474" y="3150561"/>
            <a:chExt cx="306021" cy="306021"/>
          </a:xfrm>
          <a:solidFill>
            <a:schemeClr val="accent1">
              <a:lumMod val="40000"/>
              <a:lumOff val="60000"/>
            </a:schemeClr>
          </a:solidFill>
        </p:grpSpPr>
        <p:sp>
          <p:nvSpPr>
            <p:cNvPr id="98" name="椭圆 97">
              <a:extLst>
                <a:ext uri="{FF2B5EF4-FFF2-40B4-BE49-F238E27FC236}">
                  <a16:creationId xmlns:a16="http://schemas.microsoft.com/office/drawing/2014/main" id="{8EEE07FD-048A-4EB7-920A-392604BD65E0}"/>
                </a:ext>
              </a:extLst>
            </p:cNvPr>
            <p:cNvSpPr/>
            <p:nvPr/>
          </p:nvSpPr>
          <p:spPr bwMode="auto">
            <a:xfrm>
              <a:off x="6174474" y="3150561"/>
              <a:ext cx="306021" cy="306021"/>
            </a:xfrm>
            <a:prstGeom prst="ellipse">
              <a:avLst/>
            </a:prstGeom>
            <a:grp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sp>
          <p:nvSpPr>
            <p:cNvPr id="99" name="椭圆 98">
              <a:extLst>
                <a:ext uri="{FF2B5EF4-FFF2-40B4-BE49-F238E27FC236}">
                  <a16:creationId xmlns:a16="http://schemas.microsoft.com/office/drawing/2014/main" id="{2C6C02BA-F853-4627-9FCD-8F592985428D}"/>
                </a:ext>
              </a:extLst>
            </p:cNvPr>
            <p:cNvSpPr/>
            <p:nvPr/>
          </p:nvSpPr>
          <p:spPr bwMode="auto">
            <a:xfrm>
              <a:off x="6271926" y="3251947"/>
              <a:ext cx="111116" cy="111116"/>
            </a:xfrm>
            <a:prstGeom prst="ellipse">
              <a:avLst/>
            </a:prstGeom>
            <a:grp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itchFamily="2" charset="-122"/>
              </a:endParaRPr>
            </a:p>
          </p:txBody>
        </p:sp>
      </p:grpSp>
      <p:cxnSp>
        <p:nvCxnSpPr>
          <p:cNvPr id="103" name="连接符: 曲线 102">
            <a:extLst>
              <a:ext uri="{FF2B5EF4-FFF2-40B4-BE49-F238E27FC236}">
                <a16:creationId xmlns:a16="http://schemas.microsoft.com/office/drawing/2014/main" id="{171C2668-CAE3-49E1-8A14-2FE6F84731D8}"/>
              </a:ext>
            </a:extLst>
          </p:cNvPr>
          <p:cNvCxnSpPr>
            <a:cxnSpLocks/>
            <a:stCxn id="99" idx="3"/>
            <a:endCxn id="89" idx="4"/>
          </p:cNvCxnSpPr>
          <p:nvPr/>
        </p:nvCxnSpPr>
        <p:spPr bwMode="auto">
          <a:xfrm rot="5400000" flipH="1">
            <a:off x="5730740" y="1476886"/>
            <a:ext cx="568000" cy="3250384"/>
          </a:xfrm>
          <a:prstGeom prst="curvedConnector4">
            <a:avLst>
              <a:gd name="adj1" fmla="val -40246"/>
              <a:gd name="adj2" fmla="val 50250"/>
            </a:avLst>
          </a:prstGeom>
          <a:solidFill>
            <a:srgbClr val="FFFF00"/>
          </a:solid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6" name="文本框 105">
            <a:extLst>
              <a:ext uri="{FF2B5EF4-FFF2-40B4-BE49-F238E27FC236}">
                <a16:creationId xmlns:a16="http://schemas.microsoft.com/office/drawing/2014/main" id="{381782D1-08FF-43A0-A4FC-C9D55486A2E2}"/>
              </a:ext>
            </a:extLst>
          </p:cNvPr>
          <p:cNvSpPr txBox="1"/>
          <p:nvPr/>
        </p:nvSpPr>
        <p:spPr>
          <a:xfrm>
            <a:off x="6079812" y="2633410"/>
            <a:ext cx="1126692" cy="369332"/>
          </a:xfrm>
          <a:prstGeom prst="rect">
            <a:avLst/>
          </a:prstGeom>
          <a:noFill/>
        </p:spPr>
        <p:txBody>
          <a:bodyPr wrap="square" rtlCol="0">
            <a:spAutoFit/>
          </a:bodyPr>
          <a:lstStyle/>
          <a:p>
            <a:r>
              <a:rPr lang="en-US" altLang="zh-CN" dirty="0"/>
              <a:t>Pick up</a:t>
            </a:r>
            <a:endParaRPr lang="zh-CN" altLang="en-US" dirty="0"/>
          </a:p>
        </p:txBody>
      </p:sp>
      <p:sp>
        <p:nvSpPr>
          <p:cNvPr id="111" name="文本框 110">
            <a:extLst>
              <a:ext uri="{FF2B5EF4-FFF2-40B4-BE49-F238E27FC236}">
                <a16:creationId xmlns:a16="http://schemas.microsoft.com/office/drawing/2014/main" id="{55B74EB0-9734-4C02-87DB-B1F3FA175F62}"/>
              </a:ext>
            </a:extLst>
          </p:cNvPr>
          <p:cNvSpPr txBox="1"/>
          <p:nvPr/>
        </p:nvSpPr>
        <p:spPr>
          <a:xfrm>
            <a:off x="4375800" y="2170053"/>
            <a:ext cx="1407016" cy="369332"/>
          </a:xfrm>
          <a:prstGeom prst="rect">
            <a:avLst/>
          </a:prstGeom>
          <a:noFill/>
        </p:spPr>
        <p:txBody>
          <a:bodyPr wrap="square" rtlCol="0">
            <a:spAutoFit/>
          </a:bodyPr>
          <a:lstStyle/>
          <a:p>
            <a:r>
              <a:rPr lang="en-US" altLang="zh-CN" dirty="0"/>
              <a:t>Grid Signal</a:t>
            </a:r>
            <a:endParaRPr lang="zh-CN" altLang="en-US" dirty="0"/>
          </a:p>
        </p:txBody>
      </p:sp>
      <p:sp>
        <p:nvSpPr>
          <p:cNvPr id="113" name="文本框 112">
            <a:extLst>
              <a:ext uri="{FF2B5EF4-FFF2-40B4-BE49-F238E27FC236}">
                <a16:creationId xmlns:a16="http://schemas.microsoft.com/office/drawing/2014/main" id="{4513E754-23EF-4E3B-8E32-6E8E0B3685D6}"/>
              </a:ext>
            </a:extLst>
          </p:cNvPr>
          <p:cNvSpPr txBox="1"/>
          <p:nvPr/>
        </p:nvSpPr>
        <p:spPr>
          <a:xfrm>
            <a:off x="9871835" y="2858361"/>
            <a:ext cx="2320165" cy="3970318"/>
          </a:xfrm>
          <a:prstGeom prst="rect">
            <a:avLst/>
          </a:prstGeom>
          <a:noFill/>
        </p:spPr>
        <p:txBody>
          <a:bodyPr wrap="square">
            <a:spAutoFit/>
          </a:bodyPr>
          <a:lstStyle/>
          <a:p>
            <a:r>
              <a:rPr lang="en-US" altLang="zh-CN" dirty="0"/>
              <a:t>The AMC’s ADC acquires the cavity pickup signals and grid signals through the RTM board for cavity voltage and tuning control. The AMC’s DAC outputs the RF drive signal generated by the LLRF algorithm to control the amplitude and phase of the RF field.</a:t>
            </a:r>
            <a:endParaRPr lang="zh-CN" altLang="en-US" dirty="0"/>
          </a:p>
        </p:txBody>
      </p:sp>
    </p:spTree>
    <p:extLst>
      <p:ext uri="{BB962C8B-B14F-4D97-AF65-F5344CB8AC3E}">
        <p14:creationId xmlns:p14="http://schemas.microsoft.com/office/powerpoint/2010/main" val="41024661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399D933-CCE5-4F51-981E-17CAB2893989}"/>
              </a:ext>
            </a:extLst>
          </p:cNvPr>
          <p:cNvSpPr>
            <a:spLocks noGrp="1"/>
          </p:cNvSpPr>
          <p:nvPr>
            <p:ph type="sldNum" sz="quarter" idx="10"/>
          </p:nvPr>
        </p:nvSpPr>
        <p:spPr/>
        <p:txBody>
          <a:bodyPr/>
          <a:lstStyle/>
          <a:p>
            <a:fld id="{65853B08-8876-4640-8E1A-737A08B0B5B7}" type="slidenum">
              <a:rPr lang="zh-CN" altLang="en-US" smtClean="0"/>
              <a:t>8</a:t>
            </a:fld>
            <a:endParaRPr lang="zh-CN" altLang="en-US"/>
          </a:p>
        </p:txBody>
      </p:sp>
      <p:sp>
        <p:nvSpPr>
          <p:cNvPr id="3" name="标题 2">
            <a:extLst>
              <a:ext uri="{FF2B5EF4-FFF2-40B4-BE49-F238E27FC236}">
                <a16:creationId xmlns:a16="http://schemas.microsoft.com/office/drawing/2014/main" id="{C0371559-CC55-4873-B9D4-9BB81D859777}"/>
              </a:ext>
            </a:extLst>
          </p:cNvPr>
          <p:cNvSpPr>
            <a:spLocks noGrp="1"/>
          </p:cNvSpPr>
          <p:nvPr>
            <p:ph type="title"/>
          </p:nvPr>
        </p:nvSpPr>
        <p:spPr/>
        <p:txBody>
          <a:bodyPr/>
          <a:lstStyle/>
          <a:p>
            <a:r>
              <a:rPr lang="en-US" altLang="zh-CN" dirty="0"/>
              <a:t>LLRF System Based on MTCA.4</a:t>
            </a:r>
            <a:endParaRPr lang="zh-CN" altLang="en-US" dirty="0"/>
          </a:p>
        </p:txBody>
      </p:sp>
      <p:pic>
        <p:nvPicPr>
          <p:cNvPr id="7" name="图片 6">
            <a:extLst>
              <a:ext uri="{FF2B5EF4-FFF2-40B4-BE49-F238E27FC236}">
                <a16:creationId xmlns:a16="http://schemas.microsoft.com/office/drawing/2014/main" id="{5A0E4C63-599F-4B6E-96D4-3187AB46067D}"/>
              </a:ext>
            </a:extLst>
          </p:cNvPr>
          <p:cNvPicPr>
            <a:picLocks noChangeAspect="1"/>
          </p:cNvPicPr>
          <p:nvPr/>
        </p:nvPicPr>
        <p:blipFill>
          <a:blip r:embed="rId2"/>
          <a:stretch>
            <a:fillRect/>
          </a:stretch>
        </p:blipFill>
        <p:spPr>
          <a:xfrm>
            <a:off x="377529" y="952466"/>
            <a:ext cx="8985132" cy="5179765"/>
          </a:xfrm>
          <a:prstGeom prst="rect">
            <a:avLst/>
          </a:prstGeom>
        </p:spPr>
      </p:pic>
      <p:sp>
        <p:nvSpPr>
          <p:cNvPr id="75" name="文本框 74">
            <a:extLst>
              <a:ext uri="{FF2B5EF4-FFF2-40B4-BE49-F238E27FC236}">
                <a16:creationId xmlns:a16="http://schemas.microsoft.com/office/drawing/2014/main" id="{0EFC0FA4-A975-4335-8777-129B54E05044}"/>
              </a:ext>
            </a:extLst>
          </p:cNvPr>
          <p:cNvSpPr txBox="1"/>
          <p:nvPr/>
        </p:nvSpPr>
        <p:spPr>
          <a:xfrm>
            <a:off x="447103" y="6132231"/>
            <a:ext cx="6102626" cy="369332"/>
          </a:xfrm>
          <a:prstGeom prst="rect">
            <a:avLst/>
          </a:prstGeom>
          <a:noFill/>
        </p:spPr>
        <p:txBody>
          <a:bodyPr wrap="square">
            <a:spAutoFit/>
          </a:bodyPr>
          <a:lstStyle/>
          <a:p>
            <a:r>
              <a:rPr lang="en-US" altLang="zh-CN" dirty="0"/>
              <a:t>Schematic of the CSNS-II RCS LLRF system</a:t>
            </a:r>
            <a:endParaRPr lang="zh-CN" altLang="en-US" dirty="0"/>
          </a:p>
        </p:txBody>
      </p:sp>
      <p:sp>
        <p:nvSpPr>
          <p:cNvPr id="80" name="文本框 79">
            <a:extLst>
              <a:ext uri="{FF2B5EF4-FFF2-40B4-BE49-F238E27FC236}">
                <a16:creationId xmlns:a16="http://schemas.microsoft.com/office/drawing/2014/main" id="{14BC4722-C943-4637-A562-0AEF67F8AA42}"/>
              </a:ext>
            </a:extLst>
          </p:cNvPr>
          <p:cNvSpPr txBox="1"/>
          <p:nvPr/>
        </p:nvSpPr>
        <p:spPr>
          <a:xfrm>
            <a:off x="9799982" y="1972687"/>
            <a:ext cx="2087217" cy="3139321"/>
          </a:xfrm>
          <a:prstGeom prst="rect">
            <a:avLst/>
          </a:prstGeom>
          <a:noFill/>
        </p:spPr>
        <p:txBody>
          <a:bodyPr wrap="square">
            <a:spAutoFit/>
          </a:bodyPr>
          <a:lstStyle/>
          <a:p>
            <a:r>
              <a:rPr lang="en-US" altLang="zh-CN" dirty="0"/>
              <a:t>As the beam power increases, additional functions, including beam loading compensation and longitudinal oscillation damping, may be implemented.</a:t>
            </a:r>
            <a:endParaRPr lang="zh-CN" altLang="en-US" dirty="0"/>
          </a:p>
        </p:txBody>
      </p:sp>
    </p:spTree>
    <p:extLst>
      <p:ext uri="{BB962C8B-B14F-4D97-AF65-F5344CB8AC3E}">
        <p14:creationId xmlns:p14="http://schemas.microsoft.com/office/powerpoint/2010/main" val="18448826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B94D6EF-15B6-41F4-BE09-302C55080A55}"/>
              </a:ext>
            </a:extLst>
          </p:cNvPr>
          <p:cNvPicPr>
            <a:picLocks noChangeAspect="1"/>
          </p:cNvPicPr>
          <p:nvPr/>
        </p:nvPicPr>
        <p:blipFill>
          <a:blip r:embed="rId4"/>
          <a:stretch>
            <a:fillRect/>
          </a:stretch>
        </p:blipFill>
        <p:spPr>
          <a:xfrm>
            <a:off x="7264863" y="4462053"/>
            <a:ext cx="3657917" cy="1242168"/>
          </a:xfrm>
          <a:prstGeom prst="rect">
            <a:avLst/>
          </a:prstGeom>
        </p:spPr>
      </p:pic>
      <p:sp>
        <p:nvSpPr>
          <p:cNvPr id="5" name="标题 4"/>
          <p:cNvSpPr>
            <a:spLocks noGrp="1"/>
          </p:cNvSpPr>
          <p:nvPr>
            <p:ph type="title"/>
          </p:nvPr>
        </p:nvSpPr>
        <p:spPr/>
        <p:txBody>
          <a:bodyPr/>
          <a:lstStyle/>
          <a:p>
            <a:r>
              <a:rPr lang="en-US" altLang="zh-CN" dirty="0"/>
              <a:t>AMC Based on SOC</a:t>
            </a:r>
            <a:endParaRPr lang="zh-CN" altLang="en-US" dirty="0"/>
          </a:p>
        </p:txBody>
      </p:sp>
      <p:sp>
        <p:nvSpPr>
          <p:cNvPr id="6" name="灯片编号占位符 5"/>
          <p:cNvSpPr>
            <a:spLocks noGrp="1"/>
          </p:cNvSpPr>
          <p:nvPr>
            <p:ph type="sldNum" sz="quarter" idx="10"/>
          </p:nvPr>
        </p:nvSpPr>
        <p:spPr/>
        <p:txBody>
          <a:bodyPr/>
          <a:lstStyle/>
          <a:p>
            <a:fld id="{65853B08-8876-4640-8E1A-737A08B0B5B7}" type="slidenum">
              <a:rPr lang="zh-CN" altLang="en-US" smtClean="0"/>
              <a:t>9</a:t>
            </a:fld>
            <a:endParaRPr lang="zh-CN" altLang="en-US"/>
          </a:p>
        </p:txBody>
      </p:sp>
      <p:pic>
        <p:nvPicPr>
          <p:cNvPr id="7" name="图片 6"/>
          <p:cNvPicPr/>
          <p:nvPr>
            <p:custDataLst>
              <p:tags r:id="rId1"/>
            </p:custDataLst>
          </p:nvPr>
        </p:nvPicPr>
        <p:blipFill>
          <a:blip r:embed="rId5"/>
          <a:stretch>
            <a:fillRect/>
          </a:stretch>
        </p:blipFill>
        <p:spPr>
          <a:xfrm>
            <a:off x="543601" y="1241627"/>
            <a:ext cx="6416561" cy="4430050"/>
          </a:xfrm>
          <a:prstGeom prst="rect">
            <a:avLst/>
          </a:prstGeom>
          <a:noFill/>
          <a:ln w="9525">
            <a:noFill/>
          </a:ln>
        </p:spPr>
      </p:pic>
      <p:sp>
        <p:nvSpPr>
          <p:cNvPr id="2" name="文本框 1"/>
          <p:cNvSpPr txBox="1"/>
          <p:nvPr/>
        </p:nvSpPr>
        <p:spPr>
          <a:xfrm>
            <a:off x="1100140" y="855350"/>
            <a:ext cx="3698448" cy="369332"/>
          </a:xfrm>
          <a:prstGeom prst="rect">
            <a:avLst/>
          </a:prstGeom>
          <a:noFill/>
        </p:spPr>
        <p:txBody>
          <a:bodyPr wrap="none" rtlCol="0">
            <a:spAutoFit/>
          </a:bodyPr>
          <a:lstStyle/>
          <a:p>
            <a:r>
              <a:rPr lang="en-US" altLang="zh-CN" dirty="0"/>
              <a:t>AMC Module based on Zynq-7045</a:t>
            </a:r>
            <a:endParaRPr lang="zh-CN" altLang="en-US" dirty="0"/>
          </a:p>
        </p:txBody>
      </p:sp>
      <p:sp>
        <p:nvSpPr>
          <p:cNvPr id="9" name="文本框 8"/>
          <p:cNvSpPr txBox="1"/>
          <p:nvPr/>
        </p:nvSpPr>
        <p:spPr>
          <a:xfrm>
            <a:off x="701160" y="5710091"/>
            <a:ext cx="6101442" cy="369332"/>
          </a:xfrm>
          <a:prstGeom prst="rect">
            <a:avLst/>
          </a:prstGeom>
          <a:noFill/>
        </p:spPr>
        <p:txBody>
          <a:bodyPr wrap="square">
            <a:spAutoFit/>
          </a:bodyPr>
          <a:lstStyle/>
          <a:p>
            <a:r>
              <a:rPr lang="en-US" altLang="zh-CN" sz="1800" dirty="0">
                <a:effectLst/>
                <a:latin typeface="Times New Roman" panose="02020603050405020304" pitchFamily="18" charset="0"/>
                <a:ea typeface="Times New Roman" panose="02020603050405020304" pitchFamily="18" charset="0"/>
              </a:rPr>
              <a:t>MTCA.4	/ Zone3 class A1.1 CO / double-width Mid-size</a:t>
            </a:r>
            <a:endParaRPr lang="zh-CN" altLang="en-US" dirty="0"/>
          </a:p>
        </p:txBody>
      </p:sp>
      <p:sp>
        <p:nvSpPr>
          <p:cNvPr id="11" name="文本框 10"/>
          <p:cNvSpPr txBox="1"/>
          <p:nvPr/>
        </p:nvSpPr>
        <p:spPr>
          <a:xfrm>
            <a:off x="714866" y="6317981"/>
            <a:ext cx="4836482" cy="369332"/>
          </a:xfrm>
          <a:prstGeom prst="rect">
            <a:avLst/>
          </a:prstGeom>
          <a:noFill/>
        </p:spPr>
        <p:txBody>
          <a:bodyPr wrap="square">
            <a:spAutoFit/>
          </a:bodyPr>
          <a:lstStyle/>
          <a:p>
            <a:r>
              <a:rPr lang="de-DE" altLang="zh-CN" dirty="0">
                <a:latin typeface="Times New Roman" panose="02020603050405020304" pitchFamily="18" charset="0"/>
                <a:ea typeface="Times New Roman" panose="02020603050405020304" pitchFamily="18" charset="0"/>
              </a:rPr>
              <a:t>LPC FMC </a:t>
            </a:r>
            <a:r>
              <a:rPr lang="en-US" altLang="zh-CN" dirty="0">
                <a:latin typeface="Times New Roman" panose="02020603050405020304" pitchFamily="18" charset="0"/>
                <a:ea typeface="Times New Roman" panose="02020603050405020304" pitchFamily="18" charset="0"/>
              </a:rPr>
              <a:t>connector</a:t>
            </a:r>
            <a:r>
              <a:rPr lang="de-DE" altLang="zh-CN" sz="1800" dirty="0">
                <a:effectLst/>
                <a:latin typeface="Times New Roman" panose="02020603050405020304" pitchFamily="18" charset="0"/>
                <a:ea typeface="Times New Roman" panose="02020603050405020304" pitchFamily="18" charset="0"/>
              </a:rPr>
              <a:t> / 2GBytes DDR3 memory </a:t>
            </a:r>
            <a:endParaRPr lang="zh-CN" altLang="en-US" dirty="0"/>
          </a:p>
        </p:txBody>
      </p:sp>
      <p:sp>
        <p:nvSpPr>
          <p:cNvPr id="12" name="文本框 11">
            <a:extLst>
              <a:ext uri="{FF2B5EF4-FFF2-40B4-BE49-F238E27FC236}">
                <a16:creationId xmlns:a16="http://schemas.microsoft.com/office/drawing/2014/main" id="{D08E365D-661D-4298-9DB0-ABB7166D2449}"/>
              </a:ext>
            </a:extLst>
          </p:cNvPr>
          <p:cNvSpPr txBox="1"/>
          <p:nvPr/>
        </p:nvSpPr>
        <p:spPr>
          <a:xfrm>
            <a:off x="7245813" y="796797"/>
            <a:ext cx="4661002" cy="1477328"/>
          </a:xfrm>
          <a:prstGeom prst="rect">
            <a:avLst/>
          </a:prstGeom>
          <a:noFill/>
        </p:spPr>
        <p:txBody>
          <a:bodyPr wrap="square">
            <a:spAutoFit/>
          </a:bodyPr>
          <a:lstStyle/>
          <a:p>
            <a:r>
              <a:rPr lang="en-US" altLang="zh-CN" dirty="0">
                <a:latin typeface="Times New Roman" panose="02020603050405020304" pitchFamily="18" charset="0"/>
                <a:ea typeface="宋体" pitchFamily="2" charset="-122"/>
              </a:rPr>
              <a:t>W</a:t>
            </a:r>
            <a:r>
              <a:rPr lang="en-US" altLang="zh-CN" sz="1800" dirty="0">
                <a:effectLst/>
                <a:latin typeface="Times New Roman" panose="02020603050405020304" pitchFamily="18" charset="0"/>
                <a:ea typeface="宋体" pitchFamily="2" charset="-122"/>
              </a:rPr>
              <a:t>e runs an EPICS IOC in the SOC PS part which is the ARM processor for remote control, and runs a Low Level RF algorithm in SOC PL FPGA. </a:t>
            </a:r>
          </a:p>
          <a:p>
            <a:endParaRPr lang="zh-CN" altLang="en-US" dirty="0"/>
          </a:p>
        </p:txBody>
      </p:sp>
      <p:sp>
        <p:nvSpPr>
          <p:cNvPr id="14" name="文本框 13">
            <a:extLst>
              <a:ext uri="{FF2B5EF4-FFF2-40B4-BE49-F238E27FC236}">
                <a16:creationId xmlns:a16="http://schemas.microsoft.com/office/drawing/2014/main" id="{54B28158-BEFF-412C-AAA8-8C38A37CD19E}"/>
              </a:ext>
            </a:extLst>
          </p:cNvPr>
          <p:cNvSpPr txBox="1"/>
          <p:nvPr/>
        </p:nvSpPr>
        <p:spPr>
          <a:xfrm>
            <a:off x="543601" y="5994829"/>
            <a:ext cx="6099462" cy="369332"/>
          </a:xfrm>
          <a:prstGeom prst="rect">
            <a:avLst/>
          </a:prstGeom>
          <a:noFill/>
        </p:spPr>
        <p:txBody>
          <a:bodyPr wrap="square">
            <a:spAutoFit/>
          </a:bodyPr>
          <a:lstStyle/>
          <a:p>
            <a:r>
              <a:rPr lang="en-US" altLang="zh-CN" dirty="0"/>
              <a:t>8 ADC 16-bit 125 MSPS, 2  DAC 16-bit 250 MSPS</a:t>
            </a:r>
            <a:endParaRPr lang="zh-CN" altLang="en-US" dirty="0"/>
          </a:p>
        </p:txBody>
      </p:sp>
      <p:sp>
        <p:nvSpPr>
          <p:cNvPr id="20" name="文本框 19">
            <a:extLst>
              <a:ext uri="{FF2B5EF4-FFF2-40B4-BE49-F238E27FC236}">
                <a16:creationId xmlns:a16="http://schemas.microsoft.com/office/drawing/2014/main" id="{A50FA1A5-0D6E-4F75-AD03-3561DE785512}"/>
              </a:ext>
            </a:extLst>
          </p:cNvPr>
          <p:cNvSpPr txBox="1"/>
          <p:nvPr/>
        </p:nvSpPr>
        <p:spPr>
          <a:xfrm>
            <a:off x="7281312" y="5764633"/>
            <a:ext cx="3476539" cy="830997"/>
          </a:xfrm>
          <a:prstGeom prst="rect">
            <a:avLst/>
          </a:prstGeom>
          <a:noFill/>
        </p:spPr>
        <p:txBody>
          <a:bodyPr wrap="square" rtlCol="0">
            <a:spAutoFit/>
          </a:bodyPr>
          <a:lstStyle/>
          <a:p>
            <a:r>
              <a:rPr lang="en-US" altLang="zh-CN" sz="1600" dirty="0"/>
              <a:t>BOOT image include: FSBL</a:t>
            </a:r>
            <a:r>
              <a:rPr lang="zh-CN" altLang="en-US" sz="1600" dirty="0"/>
              <a:t>（</a:t>
            </a:r>
            <a:r>
              <a:rPr lang="en-US" altLang="zh-CN" sz="1600" dirty="0"/>
              <a:t>First Stage Boot Loader</a:t>
            </a:r>
            <a:r>
              <a:rPr lang="zh-CN" altLang="en-US" sz="1600" dirty="0"/>
              <a:t>）、</a:t>
            </a:r>
            <a:r>
              <a:rPr lang="en-US" altLang="zh-CN" sz="1600" dirty="0"/>
              <a:t>FPGA bitstream</a:t>
            </a:r>
            <a:r>
              <a:rPr lang="zh-CN" altLang="en-US" sz="1600" dirty="0"/>
              <a:t>、</a:t>
            </a:r>
            <a:r>
              <a:rPr lang="en-US" altLang="zh-CN" sz="1600" dirty="0"/>
              <a:t>U-Boot</a:t>
            </a:r>
            <a:endParaRPr lang="zh-CN" altLang="en-US" sz="1600" dirty="0"/>
          </a:p>
        </p:txBody>
      </p:sp>
      <p:sp>
        <p:nvSpPr>
          <p:cNvPr id="21" name="文本框 20">
            <a:extLst>
              <a:ext uri="{FF2B5EF4-FFF2-40B4-BE49-F238E27FC236}">
                <a16:creationId xmlns:a16="http://schemas.microsoft.com/office/drawing/2014/main" id="{E7FF0F3A-0292-4727-B46A-93A71551F7AD}"/>
              </a:ext>
            </a:extLst>
          </p:cNvPr>
          <p:cNvSpPr txBox="1"/>
          <p:nvPr/>
        </p:nvSpPr>
        <p:spPr>
          <a:xfrm>
            <a:off x="15710916" y="5438652"/>
            <a:ext cx="1761172" cy="369332"/>
          </a:xfrm>
          <a:prstGeom prst="rect">
            <a:avLst/>
          </a:prstGeom>
          <a:noFill/>
        </p:spPr>
        <p:txBody>
          <a:bodyPr wrap="square" rtlCol="0">
            <a:spAutoFit/>
          </a:bodyPr>
          <a:lstStyle/>
          <a:p>
            <a:r>
              <a:rPr lang="en-US" altLang="zh-CN" dirty="0"/>
              <a:t>Linux Image</a:t>
            </a:r>
            <a:endParaRPr lang="zh-CN" altLang="en-US" dirty="0"/>
          </a:p>
        </p:txBody>
      </p:sp>
      <p:cxnSp>
        <p:nvCxnSpPr>
          <p:cNvPr id="23" name="直接箭头连接符 22">
            <a:extLst>
              <a:ext uri="{FF2B5EF4-FFF2-40B4-BE49-F238E27FC236}">
                <a16:creationId xmlns:a16="http://schemas.microsoft.com/office/drawing/2014/main" id="{252118BC-662A-41B0-AA47-59803A5EB745}"/>
              </a:ext>
            </a:extLst>
          </p:cNvPr>
          <p:cNvCxnSpPr>
            <a:cxnSpLocks/>
          </p:cNvCxnSpPr>
          <p:nvPr/>
        </p:nvCxnSpPr>
        <p:spPr bwMode="auto">
          <a:xfrm flipH="1" flipV="1">
            <a:off x="10413598" y="5441420"/>
            <a:ext cx="134303" cy="78135"/>
          </a:xfrm>
          <a:prstGeom prst="straightConnector1">
            <a:avLst/>
          </a:prstGeom>
          <a:solidFill>
            <a:srgbClr val="FFFF00"/>
          </a:solidFill>
          <a:ln w="9525" cap="flat" cmpd="sng" algn="ctr">
            <a:solidFill>
              <a:schemeClr val="tx1"/>
            </a:solidFill>
            <a:prstDash val="solid"/>
            <a:round/>
            <a:headEnd type="none" w="med" len="med"/>
            <a:tailEnd type="triangle"/>
          </a:ln>
        </p:spPr>
      </p:cxnSp>
      <p:pic>
        <p:nvPicPr>
          <p:cNvPr id="27" name="图片 26">
            <a:extLst>
              <a:ext uri="{FF2B5EF4-FFF2-40B4-BE49-F238E27FC236}">
                <a16:creationId xmlns:a16="http://schemas.microsoft.com/office/drawing/2014/main" id="{B0253DB2-EDEC-49F9-9FEE-1EC97A1592BE}"/>
              </a:ext>
            </a:extLst>
          </p:cNvPr>
          <p:cNvPicPr>
            <a:picLocks noChangeAspect="1"/>
          </p:cNvPicPr>
          <p:nvPr/>
        </p:nvPicPr>
        <p:blipFill>
          <a:blip r:embed="rId6"/>
          <a:stretch>
            <a:fillRect/>
          </a:stretch>
        </p:blipFill>
        <p:spPr>
          <a:xfrm>
            <a:off x="7188469" y="2164836"/>
            <a:ext cx="4519114" cy="2297217"/>
          </a:xfrm>
          <a:prstGeom prst="rect">
            <a:avLst/>
          </a:prstGeom>
        </p:spPr>
      </p:pic>
      <p:sp>
        <p:nvSpPr>
          <p:cNvPr id="28" name="文本框 27">
            <a:extLst>
              <a:ext uri="{FF2B5EF4-FFF2-40B4-BE49-F238E27FC236}">
                <a16:creationId xmlns:a16="http://schemas.microsoft.com/office/drawing/2014/main" id="{05BEEE19-E83E-4B9A-B257-92D65E06279A}"/>
              </a:ext>
            </a:extLst>
          </p:cNvPr>
          <p:cNvSpPr txBox="1"/>
          <p:nvPr/>
        </p:nvSpPr>
        <p:spPr>
          <a:xfrm>
            <a:off x="8772200" y="1765298"/>
            <a:ext cx="1351652" cy="369332"/>
          </a:xfrm>
          <a:prstGeom prst="rect">
            <a:avLst/>
          </a:prstGeom>
          <a:noFill/>
        </p:spPr>
        <p:txBody>
          <a:bodyPr wrap="none" rtlCol="0">
            <a:spAutoFit/>
          </a:bodyPr>
          <a:lstStyle/>
          <a:p>
            <a:r>
              <a:rPr lang="en-US" altLang="zh-CN" dirty="0"/>
              <a:t>EPICS IOC</a:t>
            </a:r>
            <a:endParaRPr lang="zh-CN" altLang="en-US" dirty="0"/>
          </a:p>
        </p:txBody>
      </p:sp>
      <p:cxnSp>
        <p:nvCxnSpPr>
          <p:cNvPr id="30" name="直接箭头连接符 29">
            <a:extLst>
              <a:ext uri="{FF2B5EF4-FFF2-40B4-BE49-F238E27FC236}">
                <a16:creationId xmlns:a16="http://schemas.microsoft.com/office/drawing/2014/main" id="{A75ECF08-AD7C-4FC1-8E79-97624472F108}"/>
              </a:ext>
            </a:extLst>
          </p:cNvPr>
          <p:cNvCxnSpPr/>
          <p:nvPr/>
        </p:nvCxnSpPr>
        <p:spPr bwMode="auto">
          <a:xfrm flipH="1">
            <a:off x="8697084" y="2274125"/>
            <a:ext cx="322497" cy="283617"/>
          </a:xfrm>
          <a:prstGeom prst="straightConnector1">
            <a:avLst/>
          </a:prstGeom>
          <a:solidFill>
            <a:srgbClr val="FFFF00"/>
          </a:solidFill>
          <a:ln w="9525" cap="flat" cmpd="sng" algn="ctr">
            <a:solidFill>
              <a:schemeClr val="tx1"/>
            </a:solidFill>
            <a:prstDash val="solid"/>
            <a:round/>
            <a:headEnd type="none" w="med" len="med"/>
            <a:tailEnd type="triangle"/>
          </a:ln>
        </p:spPr>
      </p:cxn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DhkMDBhZmJhZTk1OGE5ZDc1YjdhY2FlMjI1ZTg0NDM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TotalTime>
  <Words>1557</Words>
  <Application>Microsoft Office PowerPoint</Application>
  <PresentationFormat>宽屏</PresentationFormat>
  <Paragraphs>187</Paragraphs>
  <Slides>17</Slides>
  <Notes>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17</vt:i4>
      </vt:variant>
    </vt:vector>
  </HeadingPairs>
  <TitlesOfParts>
    <vt:vector size="23" baseType="lpstr">
      <vt:lpstr>Arial</vt:lpstr>
      <vt:lpstr>Calibri</vt:lpstr>
      <vt:lpstr>Impact</vt:lpstr>
      <vt:lpstr>Times New Roman</vt:lpstr>
      <vt:lpstr>Wingdings</vt:lpstr>
      <vt:lpstr>1_CSNS讲演稿母板</vt:lpstr>
      <vt:lpstr>The upgrade of CSNS-II RCS LLRF Long Wei</vt:lpstr>
      <vt:lpstr>CSNS-II RCS LLRF upgrade</vt:lpstr>
      <vt:lpstr>CSNS-II RCS LLRF upgrade</vt:lpstr>
      <vt:lpstr>CSNS-II RCS LLRF upgrade</vt:lpstr>
      <vt:lpstr>LLRF System Based on MTCA.4</vt:lpstr>
      <vt:lpstr>Hardware Modules</vt:lpstr>
      <vt:lpstr>LLRF System Based on MTCA.4</vt:lpstr>
      <vt:lpstr>LLRF System Based on MTCA.4</vt:lpstr>
      <vt:lpstr>AMC Based on SOC</vt:lpstr>
      <vt:lpstr>Auto start shell script</vt:lpstr>
      <vt:lpstr>Software structure</vt:lpstr>
      <vt:lpstr>DMA Transmission Path    PL to PS </vt:lpstr>
      <vt:lpstr>DMA Transmission Path    PS to PL     for pattern mode curve download</vt:lpstr>
      <vt:lpstr>Control OPI</vt:lpstr>
      <vt:lpstr>RF field amplitude and phase error</vt:lpstr>
      <vt:lpstr>Here are some pitfalls</vt:lpstr>
      <vt:lpstr>Thanks for your attention!   longw@ihep.ac.cn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SOC based AMC for CSNS-II RCS LLRF and SAPS-TP Cavity Regulation</dc:title>
  <dc:creator>long wei</dc:creator>
  <cp:lastModifiedBy>long wei</cp:lastModifiedBy>
  <cp:revision>98</cp:revision>
  <dcterms:created xsi:type="dcterms:W3CDTF">2023-11-14T02:21:31Z</dcterms:created>
  <dcterms:modified xsi:type="dcterms:W3CDTF">2025-09-14T11:07:58Z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ICV">
    <vt:lpwstr>5464CBB882E14F7B96086941D58E8797</vt:lpwstr>
  </property>
  <property fmtid="{D5CDD505-2E9C-101B-9397-08002B2CF9AE}" pid="4" name="KSOProductBuildVer">
    <vt:lpwstr>2052-0.0.0.0</vt:lpwstr>
  </property>
</Properties>
</file>