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4" r:id="rId4"/>
  </p:sldMasterIdLst>
  <p:notesMasterIdLst>
    <p:notesMasterId r:id="rId21"/>
  </p:notesMasterIdLst>
  <p:handoutMasterIdLst>
    <p:handoutMasterId r:id="rId22"/>
  </p:handoutMasterIdLst>
  <p:sldIdLst>
    <p:sldId id="3724" r:id="rId5"/>
    <p:sldId id="2147472190" r:id="rId6"/>
    <p:sldId id="3726" r:id="rId7"/>
    <p:sldId id="3785" r:id="rId8"/>
    <p:sldId id="3786" r:id="rId9"/>
    <p:sldId id="3787" r:id="rId10"/>
    <p:sldId id="2147472191" r:id="rId11"/>
    <p:sldId id="3773" r:id="rId12"/>
    <p:sldId id="3784" r:id="rId13"/>
    <p:sldId id="3772" r:id="rId14"/>
    <p:sldId id="3780" r:id="rId15"/>
    <p:sldId id="3775" r:id="rId16"/>
    <p:sldId id="1171" r:id="rId17"/>
    <p:sldId id="2147472189" r:id="rId18"/>
    <p:sldId id="2147472188" r:id="rId19"/>
    <p:sldId id="3770" r:id="rId20"/>
  </p:sldIdLst>
  <p:sldSz cx="12192000" cy="6858000"/>
  <p:notesSz cx="7104063" cy="10234613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FFFFFF"/>
    <a:srgbClr val="EDB638"/>
    <a:srgbClr val="FF791E"/>
    <a:srgbClr val="C4262E"/>
    <a:srgbClr val="F8F8F8"/>
    <a:srgbClr val="EBEBEB"/>
    <a:srgbClr val="EEEEEE"/>
    <a:srgbClr val="D13B3B"/>
    <a:srgbClr val="F6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3051" autoAdjust="0"/>
  </p:normalViewPr>
  <p:slideViewPr>
    <p:cSldViewPr snapToGrid="0">
      <p:cViewPr varScale="1">
        <p:scale>
          <a:sx n="54" d="100"/>
          <a:sy n="54" d="100"/>
        </p:scale>
        <p:origin x="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954" y="6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r">
              <a:defRPr sz="1300"/>
            </a:lvl1pPr>
          </a:lstStyle>
          <a:p>
            <a:fld id="{5357B84E-E29E-4E9F-8EC4-F0FB55F2E73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8" cy="511731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r">
              <a:defRPr sz="1300"/>
            </a:lvl1pPr>
          </a:lstStyle>
          <a:p>
            <a:fld id="{41C9DA03-DF80-4579-B771-6341D7A4BE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41494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8" cy="513509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8" cy="513509"/>
          </a:xfrm>
          <a:prstGeom prst="rect">
            <a:avLst/>
          </a:prstGeom>
        </p:spPr>
        <p:txBody>
          <a:bodyPr vert="horz" lIns="98435" tIns="49218" rIns="98435" bIns="49218" rtlCol="0"/>
          <a:lstStyle>
            <a:lvl1pPr algn="r">
              <a:defRPr sz="1300"/>
            </a:lvl1pPr>
          </a:lstStyle>
          <a:p>
            <a:fld id="{01B7E555-9380-714B-AEA7-F0DFB67531BD}" type="datetimeFigureOut"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4188" y="1279525"/>
            <a:ext cx="613568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35" tIns="49218" rIns="98435" bIns="492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8435" tIns="49218" rIns="98435" bIns="492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3507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8" cy="513507"/>
          </a:xfrm>
          <a:prstGeom prst="rect">
            <a:avLst/>
          </a:prstGeom>
        </p:spPr>
        <p:txBody>
          <a:bodyPr vert="horz" lIns="98435" tIns="49218" rIns="98435" bIns="49218" rtlCol="0" anchor="b"/>
          <a:lstStyle>
            <a:lvl1pPr algn="r">
              <a:defRPr sz="1300"/>
            </a:lvl1pPr>
          </a:lstStyle>
          <a:p>
            <a:fld id="{7C0F37E3-D61C-4C4B-8AD2-D70E789ECEC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3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F37E3-D61C-4C4B-8AD2-D70E789ECE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75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F37E3-D61C-4C4B-8AD2-D70E789ECE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57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07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Marc/Stefan Djuranec</a:t>
            </a: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0F37E3-D61C-4C4B-8AD2-D70E789ECEC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4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7.xml"/><Relationship Id="rId7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0.xml"/><Relationship Id="rId7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1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3.xml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2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6.xml"/><Relationship Id="rId7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3.jpe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39.xml"/><Relationship Id="rId7" Type="http://schemas.openxmlformats.org/officeDocument/2006/relationships/image" Target="../media/image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6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14.jpe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2.xml"/><Relationship Id="rId7" Type="http://schemas.openxmlformats.org/officeDocument/2006/relationships/image" Target="../media/image1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8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5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7.jpe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.png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24.xml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.sv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7656B54-3ADF-449D-B61C-0E8A3E802AC8}"/>
              </a:ext>
            </a:extLst>
          </p:cNvPr>
          <p:cNvSpPr/>
          <p:nvPr userDrawn="1"/>
        </p:nvSpPr>
        <p:spPr>
          <a:xfrm>
            <a:off x="4234" y="-22110"/>
            <a:ext cx="12187766" cy="5272287"/>
          </a:xfrm>
          <a:prstGeom prst="rect">
            <a:avLst/>
          </a:prstGeom>
          <a:solidFill>
            <a:schemeClr val="accent5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A713FE-72CC-49A1-B4C7-E0FEF00F99B7}"/>
              </a:ext>
            </a:extLst>
          </p:cNvPr>
          <p:cNvSpPr/>
          <p:nvPr userDrawn="1"/>
        </p:nvSpPr>
        <p:spPr>
          <a:xfrm>
            <a:off x="-5003" y="5341616"/>
            <a:ext cx="12197003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9098710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5000" b="0" i="0" baseline="0">
              <a:latin typeface="Roboto Light"/>
              <a:sym typeface="Roboto Light"/>
            </a:endParaRPr>
          </a:p>
        </p:txBody>
      </p:sp>
      <p:sp>
        <p:nvSpPr>
          <p:cNvPr id="14" name="Rectangle 13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D1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sz="4000" b="0" i="0" baseline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-5003" y="5250176"/>
            <a:ext cx="12197003" cy="914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2D1C2624-DF71-4678-BC19-8D78D599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C359125-1562-423F-A70A-9900E81B4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>
              <a:lnSpc>
                <a:spcPct val="100000"/>
              </a:lnSpc>
              <a:defRPr sz="4000" b="0" i="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4343400"/>
            <a:ext cx="3714750" cy="685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</a:t>
            </a:r>
            <a:br>
              <a:rPr lang="en-US"/>
            </a:br>
            <a:r>
              <a:rPr lang="en-US" b="0"/>
              <a:t>Month xx, Year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20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9402" cy="685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751509-5BC0-40F6-B7D0-C4A89C6AD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04100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5562600" y="3176"/>
            <a:ext cx="6629402" cy="6854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67687-D0EC-41CA-996C-03C5C073B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6519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599" y="0"/>
            <a:ext cx="6629401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49D29-49B8-46B4-9DD4-36CA38923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75220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4FA1A8-69D6-44EB-8E26-2D57BE0B5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40462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factory, person, building&#10;&#10;Description automatically generated">
            <a:extLst>
              <a:ext uri="{FF2B5EF4-FFF2-40B4-BE49-F238E27FC236}">
                <a16:creationId xmlns:a16="http://schemas.microsoft.com/office/drawing/2014/main" id="{C0BC02A9-281A-475E-BC56-505505E2B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-3561"/>
            <a:ext cx="6680502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88AA42-B49B-4DA0-BC2F-C3121A190C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42FDCD-F50C-453E-8FAF-0F2B656F6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0216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1812F8D-4067-4E27-BD34-90FE6A95D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"/>
          <a:stretch/>
        </p:blipFill>
        <p:spPr>
          <a:xfrm>
            <a:off x="5562600" y="3176"/>
            <a:ext cx="6629400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59332D-409D-466E-B93E-BA168CF8C9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8842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935560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/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Roboto Light"/>
              <a:sym typeface="Roboto Light"/>
            </a:endParaRPr>
          </a:p>
        </p:txBody>
      </p:sp>
      <p:sp>
        <p:nvSpPr>
          <p:cNvPr id="10" name="Rectangle 9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000" b="0" i="0" baseline="0">
              <a:solidFill>
                <a:srgbClr val="EEEEEE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517A81-BFFB-45D7-9344-B41D1BB981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2438400"/>
            <a:ext cx="10972800" cy="1828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5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7324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2012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21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544840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5956917"/>
            <a:ext cx="11617960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1" y="6409678"/>
            <a:ext cx="2626359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70267E7F-1561-45D0-8239-C2F19CAB1D5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11617961" cy="4838700"/>
          </a:xfrm>
          <a:prstGeom prst="rect">
            <a:avLst/>
          </a:prstGeom>
        </p:spPr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-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8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3000" indent="-228600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259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7594571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24803BD-979E-4FCA-88A8-7096D68E6C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239" y="5956917"/>
            <a:ext cx="11617961" cy="39730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1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Key takeaway texts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20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3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9011103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1" i="0" baseline="0" err="1">
              <a:solidFill>
                <a:schemeClr val="accent5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69240" y="6409678"/>
            <a:ext cx="2626360" cy="372122"/>
          </a:xfrm>
          <a:prstGeom prst="rect">
            <a:avLst/>
          </a:prstGeom>
        </p:spPr>
        <p:txBody>
          <a:bodyPr/>
          <a:lstStyle>
            <a:lvl1pPr>
              <a:defRPr sz="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Footer Here</a:t>
            </a:r>
          </a:p>
        </p:txBody>
      </p:sp>
      <p:sp>
        <p:nvSpPr>
          <p:cNvPr id="14" name="Title 20">
            <a:extLst>
              <a:ext uri="{FF2B5EF4-FFF2-40B4-BE49-F238E27FC236}">
                <a16:creationId xmlns:a16="http://schemas.microsoft.com/office/drawing/2014/main" id="{C5392445-2AFD-4B64-90B1-C9C205E19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9239" y="-9028"/>
            <a:ext cx="11617961" cy="875167"/>
          </a:xfrm>
          <a:prstGeom prst="rect">
            <a:avLst/>
          </a:prstGeom>
        </p:spPr>
        <p:txBody>
          <a:bodyPr vert="horz" lIns="0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Header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C04DCB8-0E4A-433B-8A2A-9339731CE722}"/>
              </a:ext>
            </a:extLst>
          </p:cNvPr>
          <p:cNvCxnSpPr>
            <a:cxnSpLocks/>
          </p:cNvCxnSpPr>
          <p:nvPr userDrawn="1"/>
        </p:nvCxnSpPr>
        <p:spPr>
          <a:xfrm>
            <a:off x="269240" y="835025"/>
            <a:ext cx="11617960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394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train pulling into a station&#10;&#10;Description automatically generated">
            <a:extLst>
              <a:ext uri="{FF2B5EF4-FFF2-40B4-BE49-F238E27FC236}">
                <a16:creationId xmlns:a16="http://schemas.microsoft.com/office/drawing/2014/main" id="{0F9D245B-50A5-4F55-B7FD-CD9F119E2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7698" y="0"/>
            <a:ext cx="6626327" cy="68611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2CBA38-23C3-42D7-9481-1BF3F89CD595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E4B844-16E0-4313-B497-9312C6CCF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60926CA-791C-45A0-A78A-3FC27462DAF7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21185B-1797-45C5-B4DB-6C99EE6607DF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38211B-2771-4719-BECE-639B4DBA7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231E3E-3101-488B-A6C4-154FBC6326A8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61E4EC-36EC-41D5-B9B7-783BBD782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5"/>
          <a:stretch/>
        </p:blipFill>
        <p:spPr>
          <a:xfrm flipH="1">
            <a:off x="5561078" y="3176"/>
            <a:ext cx="6626323" cy="6877828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DC9C5-66D4-49B8-83BE-6DD040BD1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15234A-4115-4590-A241-751A4900AB02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D78D08C-E336-47D6-BCD6-678A83F384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A5678EDC-28E0-4275-8812-63FB5DEBA3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D80A44-7877-4362-9770-DE48981EA557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F737D29-A1BD-4899-9E1C-DAFBA9AAB537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6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view of a city&#10;&#10;Description automatically generated">
            <a:extLst>
              <a:ext uri="{FF2B5EF4-FFF2-40B4-BE49-F238E27FC236}">
                <a16:creationId xmlns:a16="http://schemas.microsoft.com/office/drawing/2014/main" id="{C145E3EE-C35F-4A42-9BFC-DA13C2703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3176"/>
            <a:ext cx="6626328" cy="6854824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>
            <a:extLst>
              <a:ext uri="{FF2B5EF4-FFF2-40B4-BE49-F238E27FC236}">
                <a16:creationId xmlns:a16="http://schemas.microsoft.com/office/drawing/2014/main" id="{6BE86CE7-B949-411A-9A6D-834333BAD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5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ext Slide 2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0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000" b="1" i="0" baseline="0" err="1">
              <a:solidFill>
                <a:schemeClr val="accent5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7E0B7-7017-45B4-9428-E39B65391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29128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745533E-708E-4F26-BF25-5CD3E55142AF}"/>
              </a:ext>
            </a:extLst>
          </p:cNvPr>
          <p:cNvSpPr/>
          <p:nvPr userDrawn="1"/>
        </p:nvSpPr>
        <p:spPr>
          <a:xfrm>
            <a:off x="-5002" y="5341616"/>
            <a:ext cx="5592700" cy="15163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75B9BC-44AC-4E23-87AA-0798A462C4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2925" y="838200"/>
            <a:ext cx="4714870" cy="1459517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4000" b="0" i="0" cap="none" spc="-150" baseline="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Divider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EC0D0A6A-0125-4248-83CA-3ED988313DE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2925" y="2534474"/>
            <a:ext cx="4714869" cy="894526"/>
          </a:xfrm>
          <a:prstGeom prst="rect">
            <a:avLst/>
          </a:prstGeom>
        </p:spPr>
        <p:txBody>
          <a:bodyPr lIns="0"/>
          <a:lstStyle>
            <a:lvl1pPr marL="0" indent="0" algn="l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Divider Sub-Title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603A2C-D517-452E-A0CA-B5315F629B1A}"/>
              </a:ext>
            </a:extLst>
          </p:cNvPr>
          <p:cNvCxnSpPr>
            <a:cxnSpLocks/>
          </p:cNvCxnSpPr>
          <p:nvPr userDrawn="1"/>
        </p:nvCxnSpPr>
        <p:spPr>
          <a:xfrm>
            <a:off x="4279900" y="2540000"/>
            <a:ext cx="0" cy="1816100"/>
          </a:xfrm>
          <a:prstGeom prst="line">
            <a:avLst/>
          </a:prstGeom>
          <a:ln w="28575">
            <a:solidFill>
              <a:schemeClr val="accent5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7">
            <a:extLst>
              <a:ext uri="{FF2B5EF4-FFF2-40B4-BE49-F238E27FC236}">
                <a16:creationId xmlns:a16="http://schemas.microsoft.com/office/drawing/2014/main" id="{B0795597-9C18-40AE-AB07-E73C7BA184D7}"/>
              </a:ext>
            </a:extLst>
          </p:cNvPr>
          <p:cNvSpPr txBox="1">
            <a:spLocks/>
          </p:cNvSpPr>
          <p:nvPr userDrawn="1"/>
        </p:nvSpPr>
        <p:spPr>
          <a:xfrm>
            <a:off x="4800600" y="6324600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US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822B83-DA3B-460F-9496-9E386B17CD1E}"/>
              </a:ext>
            </a:extLst>
          </p:cNvPr>
          <p:cNvSpPr/>
          <p:nvPr userDrawn="1"/>
        </p:nvSpPr>
        <p:spPr>
          <a:xfrm>
            <a:off x="532860" y="2348400"/>
            <a:ext cx="4723415" cy="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2600" y="0"/>
            <a:ext cx="66294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73D5C8-0C46-488C-BBED-0D0571C9C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64" t="-3808"/>
          <a:stretch/>
        </p:blipFill>
        <p:spPr>
          <a:xfrm>
            <a:off x="9754226" y="4823606"/>
            <a:ext cx="2513974" cy="2057398"/>
          </a:xfrm>
          <a:prstGeom prst="rect">
            <a:avLst/>
          </a:prstGeom>
          <a:solidFill>
            <a:schemeClr val="tx1">
              <a:lumMod val="95000"/>
              <a:lumOff val="5000"/>
              <a:alpha val="0"/>
            </a:schemeClr>
          </a:solidFill>
        </p:spPr>
      </p:pic>
      <p:pic>
        <p:nvPicPr>
          <p:cNvPr id="16" name="Graphic 29">
            <a:extLst>
              <a:ext uri="{FF2B5EF4-FFF2-40B4-BE49-F238E27FC236}">
                <a16:creationId xmlns:a16="http://schemas.microsoft.com/office/drawing/2014/main" id="{39138CE9-55B8-4B64-BFA2-0F2482A5EF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289" y="6430377"/>
            <a:ext cx="469511" cy="3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8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BAE40"/>
          </p15:clr>
        </p15:guide>
        <p15:guide id="2" pos="9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3888">
          <p15:clr>
            <a:srgbClr val="FBAE40"/>
          </p15:clr>
        </p15:guide>
        <p15:guide id="5" pos="7296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3960">
          <p15:clr>
            <a:srgbClr val="FBAE40"/>
          </p15:clr>
        </p15:guide>
        <p15:guide id="8" orient="horz" pos="4224">
          <p15:clr>
            <a:srgbClr val="FBAE40"/>
          </p15:clr>
        </p15:guide>
        <p15:guide id="9" pos="384">
          <p15:clr>
            <a:srgbClr val="FBAE40"/>
          </p15:clr>
        </p15:guide>
        <p15:guide id="10" orient="horz" pos="14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6387453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270" imgH="270" progId="TCLayout.ActiveDocument.1">
                  <p:embed/>
                </p:oleObj>
              </mc:Choice>
              <mc:Fallback>
                <p:oleObj name="think-cell Slide" r:id="rId19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E5AA31-6352-4391-BD51-D11F0E285927}"/>
              </a:ext>
            </a:extLst>
          </p:cNvPr>
          <p:cNvCxnSpPr>
            <a:cxnSpLocks/>
          </p:cNvCxnSpPr>
          <p:nvPr userDrawn="1"/>
        </p:nvCxnSpPr>
        <p:spPr>
          <a:xfrm>
            <a:off x="269240" y="6351042"/>
            <a:ext cx="11617961" cy="0"/>
          </a:xfrm>
          <a:prstGeom prst="line">
            <a:avLst/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3731B67A-856E-4C40-A40C-42B24B844A8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71445" y="6432714"/>
            <a:ext cx="469511" cy="304697"/>
          </a:xfrm>
          <a:prstGeom prst="rect">
            <a:avLst/>
          </a:prstGeom>
        </p:spPr>
      </p:pic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F64D5107-63CE-45C0-B157-108D68B77A9A}"/>
              </a:ext>
            </a:extLst>
          </p:cNvPr>
          <p:cNvSpPr txBox="1">
            <a:spLocks/>
          </p:cNvSpPr>
          <p:nvPr userDrawn="1"/>
        </p:nvSpPr>
        <p:spPr>
          <a:xfrm>
            <a:off x="5894195" y="6286501"/>
            <a:ext cx="406401" cy="41047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01BDDF-0CED-436F-BB06-DB92F81C792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83BDEA-AFAC-4BB8-9061-5EA66E6B23D7}"/>
              </a:ext>
            </a:extLst>
          </p:cNvPr>
          <p:cNvSpPr/>
          <p:nvPr userDrawn="1"/>
        </p:nvSpPr>
        <p:spPr>
          <a:xfrm flipH="1">
            <a:off x="5903717" y="6410380"/>
            <a:ext cx="381107" cy="454764"/>
          </a:xfrm>
          <a:custGeom>
            <a:avLst/>
            <a:gdLst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202459 w 381107"/>
              <a:gd name="connsiteY5" fmla="*/ 609600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609600"/>
              <a:gd name="connsiteX1" fmla="*/ 178648 w 381107"/>
              <a:gd name="connsiteY1" fmla="*/ 0 h 609600"/>
              <a:gd name="connsiteX2" fmla="*/ 202459 w 381107"/>
              <a:gd name="connsiteY2" fmla="*/ 0 h 609600"/>
              <a:gd name="connsiteX3" fmla="*/ 381107 w 381107"/>
              <a:gd name="connsiteY3" fmla="*/ 178648 h 609600"/>
              <a:gd name="connsiteX4" fmla="*/ 381107 w 381107"/>
              <a:gd name="connsiteY4" fmla="*/ 430952 h 609600"/>
              <a:gd name="connsiteX5" fmla="*/ 183409 w 381107"/>
              <a:gd name="connsiteY5" fmla="*/ 516731 h 609600"/>
              <a:gd name="connsiteX6" fmla="*/ 178648 w 381107"/>
              <a:gd name="connsiteY6" fmla="*/ 609600 h 609600"/>
              <a:gd name="connsiteX7" fmla="*/ 0 w 381107"/>
              <a:gd name="connsiteY7" fmla="*/ 430952 h 609600"/>
              <a:gd name="connsiteX8" fmla="*/ 0 w 381107"/>
              <a:gd name="connsiteY8" fmla="*/ 178648 h 609600"/>
              <a:gd name="connsiteX0" fmla="*/ 0 w 381107"/>
              <a:gd name="connsiteY0" fmla="*/ 178648 h 517283"/>
              <a:gd name="connsiteX1" fmla="*/ 178648 w 381107"/>
              <a:gd name="connsiteY1" fmla="*/ 0 h 517283"/>
              <a:gd name="connsiteX2" fmla="*/ 202459 w 381107"/>
              <a:gd name="connsiteY2" fmla="*/ 0 h 517283"/>
              <a:gd name="connsiteX3" fmla="*/ 381107 w 381107"/>
              <a:gd name="connsiteY3" fmla="*/ 178648 h 517283"/>
              <a:gd name="connsiteX4" fmla="*/ 381107 w 381107"/>
              <a:gd name="connsiteY4" fmla="*/ 430952 h 517283"/>
              <a:gd name="connsiteX5" fmla="*/ 183409 w 381107"/>
              <a:gd name="connsiteY5" fmla="*/ 516731 h 517283"/>
              <a:gd name="connsiteX6" fmla="*/ 171504 w 381107"/>
              <a:gd name="connsiteY6" fmla="*/ 516731 h 517283"/>
              <a:gd name="connsiteX7" fmla="*/ 0 w 381107"/>
              <a:gd name="connsiteY7" fmla="*/ 430952 h 517283"/>
              <a:gd name="connsiteX8" fmla="*/ 0 w 381107"/>
              <a:gd name="connsiteY8" fmla="*/ 178648 h 517283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0 w 381107"/>
              <a:gd name="connsiteY7" fmla="*/ 430952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1504 w 381107"/>
              <a:gd name="connsiteY6" fmla="*/ 516731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0 w 381107"/>
              <a:gd name="connsiteY0" fmla="*/ 178648 h 523408"/>
              <a:gd name="connsiteX1" fmla="*/ 178648 w 381107"/>
              <a:gd name="connsiteY1" fmla="*/ 0 h 523408"/>
              <a:gd name="connsiteX2" fmla="*/ 202459 w 381107"/>
              <a:gd name="connsiteY2" fmla="*/ 0 h 523408"/>
              <a:gd name="connsiteX3" fmla="*/ 381107 w 381107"/>
              <a:gd name="connsiteY3" fmla="*/ 178648 h 523408"/>
              <a:gd name="connsiteX4" fmla="*/ 378726 w 381107"/>
              <a:gd name="connsiteY4" fmla="*/ 454764 h 523408"/>
              <a:gd name="connsiteX5" fmla="*/ 183409 w 381107"/>
              <a:gd name="connsiteY5" fmla="*/ 516731 h 523408"/>
              <a:gd name="connsiteX6" fmla="*/ 176267 w 381107"/>
              <a:gd name="connsiteY6" fmla="*/ 452438 h 523408"/>
              <a:gd name="connsiteX7" fmla="*/ 2381 w 381107"/>
              <a:gd name="connsiteY7" fmla="*/ 452384 h 523408"/>
              <a:gd name="connsiteX8" fmla="*/ 0 w 381107"/>
              <a:gd name="connsiteY8" fmla="*/ 178648 h 523408"/>
              <a:gd name="connsiteX0" fmla="*/ 176267 w 381107"/>
              <a:gd name="connsiteY0" fmla="*/ 452438 h 543878"/>
              <a:gd name="connsiteX1" fmla="*/ 2381 w 381107"/>
              <a:gd name="connsiteY1" fmla="*/ 452384 h 543878"/>
              <a:gd name="connsiteX2" fmla="*/ 0 w 381107"/>
              <a:gd name="connsiteY2" fmla="*/ 178648 h 543878"/>
              <a:gd name="connsiteX3" fmla="*/ 178648 w 381107"/>
              <a:gd name="connsiteY3" fmla="*/ 0 h 543878"/>
              <a:gd name="connsiteX4" fmla="*/ 202459 w 381107"/>
              <a:gd name="connsiteY4" fmla="*/ 0 h 543878"/>
              <a:gd name="connsiteX5" fmla="*/ 381107 w 381107"/>
              <a:gd name="connsiteY5" fmla="*/ 178648 h 543878"/>
              <a:gd name="connsiteX6" fmla="*/ 378726 w 381107"/>
              <a:gd name="connsiteY6" fmla="*/ 454764 h 543878"/>
              <a:gd name="connsiteX7" fmla="*/ 183409 w 381107"/>
              <a:gd name="connsiteY7" fmla="*/ 516731 h 543878"/>
              <a:gd name="connsiteX8" fmla="*/ 267707 w 381107"/>
              <a:gd name="connsiteY8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183409 w 381107"/>
              <a:gd name="connsiteY6" fmla="*/ 516731 h 543878"/>
              <a:gd name="connsiteX7" fmla="*/ 267707 w 381107"/>
              <a:gd name="connsiteY7" fmla="*/ 543878 h 543878"/>
              <a:gd name="connsiteX0" fmla="*/ 2381 w 381107"/>
              <a:gd name="connsiteY0" fmla="*/ 452384 h 543878"/>
              <a:gd name="connsiteX1" fmla="*/ 0 w 381107"/>
              <a:gd name="connsiteY1" fmla="*/ 178648 h 543878"/>
              <a:gd name="connsiteX2" fmla="*/ 178648 w 381107"/>
              <a:gd name="connsiteY2" fmla="*/ 0 h 543878"/>
              <a:gd name="connsiteX3" fmla="*/ 202459 w 381107"/>
              <a:gd name="connsiteY3" fmla="*/ 0 h 543878"/>
              <a:gd name="connsiteX4" fmla="*/ 381107 w 381107"/>
              <a:gd name="connsiteY4" fmla="*/ 178648 h 543878"/>
              <a:gd name="connsiteX5" fmla="*/ 378726 w 381107"/>
              <a:gd name="connsiteY5" fmla="*/ 454764 h 543878"/>
              <a:gd name="connsiteX6" fmla="*/ 267707 w 381107"/>
              <a:gd name="connsiteY6" fmla="*/ 543878 h 543878"/>
              <a:gd name="connsiteX0" fmla="*/ 2381 w 381107"/>
              <a:gd name="connsiteY0" fmla="*/ 452384 h 454764"/>
              <a:gd name="connsiteX1" fmla="*/ 0 w 381107"/>
              <a:gd name="connsiteY1" fmla="*/ 178648 h 454764"/>
              <a:gd name="connsiteX2" fmla="*/ 178648 w 381107"/>
              <a:gd name="connsiteY2" fmla="*/ 0 h 454764"/>
              <a:gd name="connsiteX3" fmla="*/ 202459 w 381107"/>
              <a:gd name="connsiteY3" fmla="*/ 0 h 454764"/>
              <a:gd name="connsiteX4" fmla="*/ 381107 w 381107"/>
              <a:gd name="connsiteY4" fmla="*/ 178648 h 454764"/>
              <a:gd name="connsiteX5" fmla="*/ 378726 w 381107"/>
              <a:gd name="connsiteY5" fmla="*/ 454764 h 45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107" h="454764">
                <a:moveTo>
                  <a:pt x="2381" y="452384"/>
                </a:moveTo>
                <a:cubicBezTo>
                  <a:pt x="1587" y="361139"/>
                  <a:pt x="794" y="269893"/>
                  <a:pt x="0" y="178648"/>
                </a:cubicBezTo>
                <a:cubicBezTo>
                  <a:pt x="0" y="79983"/>
                  <a:pt x="79983" y="0"/>
                  <a:pt x="178648" y="0"/>
                </a:cubicBezTo>
                <a:lnTo>
                  <a:pt x="202459" y="0"/>
                </a:lnTo>
                <a:cubicBezTo>
                  <a:pt x="301124" y="0"/>
                  <a:pt x="381107" y="79983"/>
                  <a:pt x="381107" y="178648"/>
                </a:cubicBezTo>
                <a:cubicBezTo>
                  <a:pt x="380313" y="270687"/>
                  <a:pt x="379520" y="362725"/>
                  <a:pt x="378726" y="454764"/>
                </a:cubicBezTo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err="1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5DD4AD-64C5-4600-BEB2-CA923704EE05}"/>
              </a:ext>
            </a:extLst>
          </p:cNvPr>
          <p:cNvSpPr txBox="1"/>
          <p:nvPr userDrawn="1"/>
        </p:nvSpPr>
        <p:spPr>
          <a:xfrm>
            <a:off x="8839200" y="6436311"/>
            <a:ext cx="2209801" cy="301100"/>
          </a:xfrm>
          <a:prstGeom prst="rect">
            <a:avLst/>
          </a:prstGeom>
          <a:noFill/>
        </p:spPr>
        <p:txBody>
          <a:bodyPr wrap="square" lIns="0" rIns="0" bIns="0" rtlCol="0" anchor="b" anchorCtr="0">
            <a:noAutofit/>
          </a:bodyPr>
          <a:lstStyle/>
          <a:p>
            <a:pPr algn="r"/>
            <a:r>
              <a:rPr lang="en-US" sz="800">
                <a:solidFill>
                  <a:schemeClr val="tx1"/>
                </a:solidFill>
              </a:rPr>
              <a:t>Confidential – For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99995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98" r:id="rId2"/>
    <p:sldLayoutId id="2147483999" r:id="rId3"/>
    <p:sldLayoutId id="2147484044" r:id="rId4"/>
    <p:sldLayoutId id="2147484018" r:id="rId5"/>
    <p:sldLayoutId id="2147484024" r:id="rId6"/>
    <p:sldLayoutId id="2147484025" r:id="rId7"/>
    <p:sldLayoutId id="2147484028" r:id="rId8"/>
    <p:sldLayoutId id="2147484047" r:id="rId9"/>
    <p:sldLayoutId id="2147484051" r:id="rId10"/>
    <p:sldLayoutId id="2147484052" r:id="rId11"/>
    <p:sldLayoutId id="2147484053" r:id="rId12"/>
    <p:sldLayoutId id="2147484055" r:id="rId13"/>
    <p:sldLayoutId id="2147484056" r:id="rId14"/>
    <p:sldLayoutId id="2147484054" r:id="rId15"/>
    <p:sldLayoutId id="2147484002" r:id="rId1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dirty="0">
          <a:solidFill>
            <a:schemeClr val="tx2"/>
          </a:solidFill>
          <a:latin typeface="Roboto" charset="0"/>
          <a:ea typeface="Roboto" charset="0"/>
          <a:cs typeface="Roboto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2000" b="1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2pPr>
      <a:lvl3pPr marL="457200" indent="-228600" algn="l" defTabSz="914400" rtl="0" eaLnBrk="1" latinLnBrk="0" hangingPunct="1">
        <a:lnSpc>
          <a:spcPct val="90000"/>
        </a:lnSpc>
        <a:spcBef>
          <a:spcPts val="500"/>
        </a:spcBef>
        <a:buFontTx/>
        <a:buChar char="‒"/>
        <a:defRPr lang="en-US" sz="1400" b="0" i="0" kern="1200" dirty="0" smtClean="0">
          <a:solidFill>
            <a:schemeClr val="accent2">
              <a:lumMod val="50000"/>
            </a:schemeClr>
          </a:solidFill>
          <a:latin typeface="Roboto" charset="0"/>
          <a:ea typeface="Roboto" charset="0"/>
          <a:cs typeface="Robot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tiff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jpeg"/><Relationship Id="rId5" Type="http://schemas.openxmlformats.org/officeDocument/2006/relationships/image" Target="../media/image50.png"/><Relationship Id="rId15" Type="http://schemas.openxmlformats.org/officeDocument/2006/relationships/image" Target="../media/image60.tiff"/><Relationship Id="rId10" Type="http://schemas.openxmlformats.org/officeDocument/2006/relationships/image" Target="../media/image55.jpeg"/><Relationship Id="rId19" Type="http://schemas.openxmlformats.org/officeDocument/2006/relationships/hyperlink" Target="https://www.nvent.com/data-solutions/liquid-cooling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4.jpeg"/><Relationship Id="rId14" Type="http://schemas.openxmlformats.org/officeDocument/2006/relationships/image" Target="../media/image5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61EB04C-8F18-425A-8EF7-78FD4C7C8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760" y="381000"/>
            <a:ext cx="1564999" cy="1473200"/>
          </a:xfrm>
          <a:prstGeom prst="rect">
            <a:avLst/>
          </a:prstGeom>
        </p:spPr>
      </p:pic>
      <p:pic>
        <p:nvPicPr>
          <p:cNvPr id="18434" name="Picture 2" descr="microtca4 system 9u">
            <a:extLst>
              <a:ext uri="{FF2B5EF4-FFF2-40B4-BE49-F238E27FC236}">
                <a16:creationId xmlns:a16="http://schemas.microsoft.com/office/drawing/2014/main" id="{25FF782E-FF02-4788-917C-65ED11DD0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788" y="1498933"/>
            <a:ext cx="3711255" cy="371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ubtitle 1">
            <a:extLst>
              <a:ext uri="{FF2B5EF4-FFF2-40B4-BE49-F238E27FC236}">
                <a16:creationId xmlns:a16="http://schemas.microsoft.com/office/drawing/2014/main" id="{C0F81A3C-DE91-4ACA-9021-0F97C454C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2743200"/>
            <a:ext cx="6410558" cy="1479223"/>
          </a:xfrm>
        </p:spPr>
        <p:txBody>
          <a:bodyPr/>
          <a:lstStyle/>
          <a:p>
            <a:r>
              <a:rPr lang="en-US" dirty="0"/>
              <a:t>in accordance to Revision 3.0 of MTCA.0 Standard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608884C-3B29-465D-94E5-A06A84A4092C}"/>
              </a:ext>
            </a:extLst>
          </p:cNvPr>
          <p:cNvSpPr txBox="1">
            <a:spLocks/>
          </p:cNvSpPr>
          <p:nvPr/>
        </p:nvSpPr>
        <p:spPr>
          <a:xfrm>
            <a:off x="619241" y="685800"/>
            <a:ext cx="6410558" cy="1828800"/>
          </a:xfrm>
          <a:prstGeom prst="rect">
            <a:avLst/>
          </a:prstGeom>
        </p:spPr>
        <p:txBody>
          <a:bodyPr vert="horz" lIns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i="0" kern="1200" spc="-150">
                <a:solidFill>
                  <a:schemeClr val="bg2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New MTCA.4 </a:t>
            </a:r>
            <a:r>
              <a:rPr lang="de-DE" dirty="0" err="1"/>
              <a:t>Crate</a:t>
            </a:r>
            <a:endParaRPr lang="de-DE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B3189BD-7B36-43F7-8C7F-DEC33D54D2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4343400"/>
            <a:ext cx="3714750" cy="685800"/>
          </a:xfrm>
        </p:spPr>
        <p:txBody>
          <a:bodyPr/>
          <a:lstStyle/>
          <a:p>
            <a:r>
              <a:rPr lang="de-DE" dirty="0"/>
              <a:t>Alphonso Liu | </a:t>
            </a:r>
            <a:r>
              <a:rPr lang="zh-CN" altLang="en-US" dirty="0"/>
              <a:t>刘扬</a:t>
            </a:r>
            <a:endParaRPr lang="de-DE" dirty="0"/>
          </a:p>
          <a:p>
            <a:r>
              <a:rPr lang="de-DE" dirty="0"/>
              <a:t>2025-9-17</a:t>
            </a:r>
            <a:endParaRPr lang="en-US" dirty="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3B95E1BC-7535-8B26-9010-89BA606FC194}"/>
              </a:ext>
            </a:extLst>
          </p:cNvPr>
          <p:cNvSpPr/>
          <p:nvPr/>
        </p:nvSpPr>
        <p:spPr>
          <a:xfrm rot="18408266">
            <a:off x="9114981" y="3952329"/>
            <a:ext cx="1133447" cy="455095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pic>
        <p:nvPicPr>
          <p:cNvPr id="5" name="Grafik 4" descr="Ein Bild, das Im Haus, Elektronik, Schaltung, Ofen enthält.&#10;&#10;Automatisch generierte Beschreibung">
            <a:extLst>
              <a:ext uri="{FF2B5EF4-FFF2-40B4-BE49-F238E27FC236}">
                <a16:creationId xmlns:a16="http://schemas.microsoft.com/office/drawing/2014/main" id="{29C5364C-257F-6F22-6791-51F3E56DAA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5599" y="4629030"/>
            <a:ext cx="2692488" cy="484436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2BB12FF8-65E4-B56B-2452-8096688E4E3B}"/>
              </a:ext>
            </a:extLst>
          </p:cNvPr>
          <p:cNvSpPr/>
          <p:nvPr/>
        </p:nvSpPr>
        <p:spPr>
          <a:xfrm rot="1339325">
            <a:off x="8134710" y="2362145"/>
            <a:ext cx="1143222" cy="395475"/>
          </a:xfrm>
          <a:prstGeom prst="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 err="1">
              <a:solidFill>
                <a:schemeClr val="tx1"/>
              </a:solidFill>
            </a:endParaRPr>
          </a:p>
        </p:txBody>
      </p:sp>
      <p:pic>
        <p:nvPicPr>
          <p:cNvPr id="3" name="Grafik 2" descr="Ein Bild, das Elektronik, Computerkomponenten, Text, Elektronisches Bauteil enthält.&#10;&#10;Automatisch generierte Beschreibung">
            <a:extLst>
              <a:ext uri="{FF2B5EF4-FFF2-40B4-BE49-F238E27FC236}">
                <a16:creationId xmlns:a16="http://schemas.microsoft.com/office/drawing/2014/main" id="{9DC329F9-8838-67A2-D3DF-67CE030BDD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630" y="1985014"/>
            <a:ext cx="1911937" cy="34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2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1C1E68F-7918-46DA-9DD4-0390F4DE6CDE}"/>
              </a:ext>
            </a:extLst>
          </p:cNvPr>
          <p:cNvGrpSpPr/>
          <p:nvPr/>
        </p:nvGrpSpPr>
        <p:grpSpPr>
          <a:xfrm>
            <a:off x="6596768" y="3160703"/>
            <a:ext cx="5290432" cy="1811516"/>
            <a:chOff x="3352800" y="3235"/>
            <a:chExt cx="8610600" cy="3458974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23043B34-F6FE-4677-9772-9A2ADB750FD2}"/>
                </a:ext>
              </a:extLst>
            </p:cNvPr>
            <p:cNvGrpSpPr/>
            <p:nvPr/>
          </p:nvGrpSpPr>
          <p:grpSpPr>
            <a:xfrm>
              <a:off x="4419600" y="3235"/>
              <a:ext cx="7543800" cy="2088771"/>
              <a:chOff x="3083562" y="3235"/>
              <a:chExt cx="7543800" cy="2088771"/>
            </a:xfrm>
          </p:grpSpPr>
          <p:grpSp>
            <p:nvGrpSpPr>
              <p:cNvPr id="29" name="Gruppieren 28">
                <a:extLst>
                  <a:ext uri="{FF2B5EF4-FFF2-40B4-BE49-F238E27FC236}">
                    <a16:creationId xmlns:a16="http://schemas.microsoft.com/office/drawing/2014/main" id="{F6E1293E-55D5-49B5-8FE1-A29B33409077}"/>
                  </a:ext>
                </a:extLst>
              </p:cNvPr>
              <p:cNvGrpSpPr/>
              <p:nvPr/>
            </p:nvGrpSpPr>
            <p:grpSpPr>
              <a:xfrm>
                <a:off x="3312162" y="3235"/>
                <a:ext cx="7315200" cy="2058282"/>
                <a:chOff x="3312162" y="1240006"/>
                <a:chExt cx="7315200" cy="2058282"/>
              </a:xfrm>
            </p:grpSpPr>
            <p:sp>
              <p:nvSpPr>
                <p:cNvPr id="33" name="Rechteck 32">
                  <a:extLst>
                    <a:ext uri="{FF2B5EF4-FFF2-40B4-BE49-F238E27FC236}">
                      <a16:creationId xmlns:a16="http://schemas.microsoft.com/office/drawing/2014/main" id="{93C3E226-8348-4120-BC83-14F44BFD60CE}"/>
                    </a:ext>
                  </a:extLst>
                </p:cNvPr>
                <p:cNvSpPr/>
                <p:nvPr/>
              </p:nvSpPr>
              <p:spPr>
                <a:xfrm>
                  <a:off x="3312162" y="1475838"/>
                  <a:ext cx="7315200" cy="1822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400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34" name="Grafik 33">
                  <a:extLst>
                    <a:ext uri="{FF2B5EF4-FFF2-40B4-BE49-F238E27FC236}">
                      <a16:creationId xmlns:a16="http://schemas.microsoft.com/office/drawing/2014/main" id="{F341EF4A-3E85-48A5-AB69-2D4B0876CF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4572000" y="1240006"/>
                  <a:ext cx="2781702" cy="1749364"/>
                </a:xfrm>
                <a:prstGeom prst="rect">
                  <a:avLst/>
                </a:prstGeom>
                <a:solidFill>
                  <a:srgbClr val="DDD9C3"/>
                </a:solidFill>
                <a:ln>
                  <a:noFill/>
                </a:ln>
              </p:spPr>
            </p:pic>
          </p:grpSp>
          <p:sp>
            <p:nvSpPr>
              <p:cNvPr id="30" name="Pfeil: gebogen 29">
                <a:extLst>
                  <a:ext uri="{FF2B5EF4-FFF2-40B4-BE49-F238E27FC236}">
                    <a16:creationId xmlns:a16="http://schemas.microsoft.com/office/drawing/2014/main" id="{63AF02E1-757D-4EC9-BA93-36BB4CF0F7EB}"/>
                  </a:ext>
                </a:extLst>
              </p:cNvPr>
              <p:cNvSpPr/>
              <p:nvPr/>
            </p:nvSpPr>
            <p:spPr>
              <a:xfrm>
                <a:off x="3083562" y="907493"/>
                <a:ext cx="1945638" cy="1183116"/>
              </a:xfrm>
              <a:prstGeom prst="bentArrow">
                <a:avLst>
                  <a:gd name="adj1" fmla="val 14178"/>
                  <a:gd name="adj2" fmla="val 17042"/>
                  <a:gd name="adj3" fmla="val 20544"/>
                  <a:gd name="adj4" fmla="val 43750"/>
                </a:avLst>
              </a:prstGeom>
              <a:solidFill>
                <a:srgbClr val="DDD9C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Pfeil: gebogen 30">
                <a:extLst>
                  <a:ext uri="{FF2B5EF4-FFF2-40B4-BE49-F238E27FC236}">
                    <a16:creationId xmlns:a16="http://schemas.microsoft.com/office/drawing/2014/main" id="{5E3A290F-F093-4B33-AF00-A801FEFC48BD}"/>
                  </a:ext>
                </a:extLst>
              </p:cNvPr>
              <p:cNvSpPr/>
              <p:nvPr/>
            </p:nvSpPr>
            <p:spPr>
              <a:xfrm flipH="1">
                <a:off x="7086600" y="878401"/>
                <a:ext cx="2169162" cy="1213605"/>
              </a:xfrm>
              <a:prstGeom prst="bentArrow">
                <a:avLst>
                  <a:gd name="adj1" fmla="val 14178"/>
                  <a:gd name="adj2" fmla="val 17042"/>
                  <a:gd name="adj3" fmla="val 20544"/>
                  <a:gd name="adj4" fmla="val 43750"/>
                </a:avLst>
              </a:prstGeom>
              <a:solidFill>
                <a:srgbClr val="DDD9C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Pfeil: nach oben 31">
                <a:extLst>
                  <a:ext uri="{FF2B5EF4-FFF2-40B4-BE49-F238E27FC236}">
                    <a16:creationId xmlns:a16="http://schemas.microsoft.com/office/drawing/2014/main" id="{BAF6E11B-6110-4DC6-BC2B-AE071E482DC7}"/>
                  </a:ext>
                </a:extLst>
              </p:cNvPr>
              <p:cNvSpPr/>
              <p:nvPr/>
            </p:nvSpPr>
            <p:spPr>
              <a:xfrm>
                <a:off x="6019800" y="1651252"/>
                <a:ext cx="335662" cy="439357"/>
              </a:xfrm>
              <a:prstGeom prst="upArrow">
                <a:avLst/>
              </a:prstGeom>
              <a:solidFill>
                <a:srgbClr val="E5B8B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95EBE438-BE3C-4DFC-956B-53252FB7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2145447"/>
              <a:ext cx="8275449" cy="1316762"/>
            </a:xfrm>
            <a:prstGeom prst="rect">
              <a:avLst/>
            </a:prstGeom>
          </p:spPr>
        </p:pic>
      </p:grp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964DFC-EB59-470B-BB6A-957202FC3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0" y="1104900"/>
            <a:ext cx="8421642" cy="5111342"/>
          </a:xfrm>
        </p:spPr>
        <p:txBody>
          <a:bodyPr/>
          <a:lstStyle/>
          <a:p>
            <a:r>
              <a:rPr lang="en-US" dirty="0"/>
              <a:t>Connectors changed from Press Fit to Surface Mount to minimize the losses in the through holes</a:t>
            </a:r>
          </a:p>
          <a:p>
            <a:r>
              <a:rPr lang="en-US" dirty="0"/>
              <a:t>Connectors are downward compatible</a:t>
            </a:r>
          </a:p>
          <a:p>
            <a:r>
              <a:rPr lang="en-US" dirty="0"/>
              <a:t>Low loss material </a:t>
            </a:r>
            <a:r>
              <a:rPr lang="en-US"/>
              <a:t>and new routing </a:t>
            </a:r>
            <a:r>
              <a:rPr lang="en-US" dirty="0"/>
              <a:t>strategy for </a:t>
            </a:r>
            <a:r>
              <a:rPr lang="en-US" dirty="0" err="1"/>
              <a:t>pcb</a:t>
            </a:r>
            <a:r>
              <a:rPr lang="en-US" dirty="0"/>
              <a:t> to improve the signal integrity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Data transmission channel from PCI-SIG and IEEE divided into sections, with limits defined for MCH, AMC and Backplane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  <a:p>
            <a:r>
              <a:rPr lang="en-US" dirty="0"/>
              <a:t>The backplane in the NEW nVent SCHROFF MTCA.4 crate meets the requirements of the MTCA.0 Rev. 3.0 Standard for PCIe Gen 4 &amp; (5) and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100GBASE-KR4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A5358-1311-4B13-83E4-D1EA7407B3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0035B5-BDD0-4AC5-A95F-8106AD9C5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Backplane Design</a:t>
            </a:r>
            <a:endParaRPr lang="en-US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B0F07EA-8C61-467D-A636-E59CD1BEB323}"/>
              </a:ext>
            </a:extLst>
          </p:cNvPr>
          <p:cNvGrpSpPr/>
          <p:nvPr/>
        </p:nvGrpSpPr>
        <p:grpSpPr>
          <a:xfrm>
            <a:off x="677404" y="3996988"/>
            <a:ext cx="4816584" cy="1023371"/>
            <a:chOff x="1475656" y="1448348"/>
            <a:chExt cx="5370588" cy="1120693"/>
          </a:xfrm>
        </p:grpSpPr>
        <p:sp>
          <p:nvSpPr>
            <p:cNvPr id="11" name="Geschweifte Klammer rechts 10">
              <a:extLst>
                <a:ext uri="{FF2B5EF4-FFF2-40B4-BE49-F238E27FC236}">
                  <a16:creationId xmlns:a16="http://schemas.microsoft.com/office/drawing/2014/main" id="{FD38A899-3053-4CAD-8873-B4BBE79AA46C}"/>
                </a:ext>
              </a:extLst>
            </p:cNvPr>
            <p:cNvSpPr/>
            <p:nvPr/>
          </p:nvSpPr>
          <p:spPr>
            <a:xfrm rot="5400000">
              <a:off x="4019579" y="1202446"/>
              <a:ext cx="212176" cy="1870066"/>
            </a:xfrm>
            <a:prstGeom prst="rightBrace">
              <a:avLst>
                <a:gd name="adj1" fmla="val 81459"/>
                <a:gd name="adj2" fmla="val 50376"/>
              </a:avLst>
            </a:prstGeom>
            <a:ln w="19050">
              <a:solidFill>
                <a:schemeClr val="bg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>
                <a:solidFill>
                  <a:schemeClr val="bg2"/>
                </a:solidFill>
              </a:endParaRPr>
            </a:p>
          </p:txBody>
        </p: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824C06B-440A-4BBB-B6FD-23B5E242E599}"/>
                </a:ext>
              </a:extLst>
            </p:cNvPr>
            <p:cNvGrpSpPr/>
            <p:nvPr/>
          </p:nvGrpSpPr>
          <p:grpSpPr>
            <a:xfrm>
              <a:off x="1475656" y="1524428"/>
              <a:ext cx="5370588" cy="527861"/>
              <a:chOff x="1475656" y="1445829"/>
              <a:chExt cx="5370588" cy="527861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6F555AC8-39F5-41CA-B3A7-95053507BC69}"/>
                  </a:ext>
                </a:extLst>
              </p:cNvPr>
              <p:cNvGrpSpPr/>
              <p:nvPr/>
            </p:nvGrpSpPr>
            <p:grpSpPr>
              <a:xfrm>
                <a:off x="1475656" y="1468121"/>
                <a:ext cx="3657600" cy="505569"/>
                <a:chOff x="1475656" y="1468121"/>
                <a:chExt cx="3657600" cy="505569"/>
              </a:xfrm>
            </p:grpSpPr>
            <p:cxnSp>
              <p:nvCxnSpPr>
                <p:cNvPr id="22" name="Gerader Verbinder 21">
                  <a:extLst>
                    <a:ext uri="{FF2B5EF4-FFF2-40B4-BE49-F238E27FC236}">
                      <a16:creationId xmlns:a16="http://schemas.microsoft.com/office/drawing/2014/main" id="{722CF4A1-1624-4BA4-BAD7-3845F59BFB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5032" y="1635922"/>
                  <a:ext cx="207822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r Verbinder 22">
                  <a:extLst>
                    <a:ext uri="{FF2B5EF4-FFF2-40B4-BE49-F238E27FC236}">
                      <a16:creationId xmlns:a16="http://schemas.microsoft.com/office/drawing/2014/main" id="{963D44DD-1905-47ED-A1D1-51504DCEE6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55032" y="1779938"/>
                  <a:ext cx="2078224" cy="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platzhalter 4">
                  <a:extLst>
                    <a:ext uri="{FF2B5EF4-FFF2-40B4-BE49-F238E27FC236}">
                      <a16:creationId xmlns:a16="http://schemas.microsoft.com/office/drawing/2014/main" id="{9E1F661E-D2A3-40D9-BEB4-CFA8AF01A94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475656" y="1468121"/>
                  <a:ext cx="663767" cy="50556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:r>
                    <a:rPr lang="en-US" sz="1200" b="0" dirty="0"/>
                    <a:t>Rx/Tx</a:t>
                  </a:r>
                  <a:br>
                    <a:rPr lang="en-US" sz="1200" b="0" dirty="0"/>
                  </a:br>
                  <a:r>
                    <a:rPr lang="en-US" sz="1200" b="0" dirty="0"/>
                    <a:t>Chip</a:t>
                  </a:r>
                </a:p>
              </p:txBody>
            </p:sp>
          </p:grpSp>
          <p:sp>
            <p:nvSpPr>
              <p:cNvPr id="21" name="Textplatzhalter 4">
                <a:extLst>
                  <a:ext uri="{FF2B5EF4-FFF2-40B4-BE49-F238E27FC236}">
                    <a16:creationId xmlns:a16="http://schemas.microsoft.com/office/drawing/2014/main" id="{ECE088F7-7CCF-466D-874E-67BEE5C81C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2761" y="1445829"/>
                <a:ext cx="753483" cy="505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200" b="0" dirty="0"/>
                  <a:t>Tx/Rx </a:t>
                </a:r>
                <a:br>
                  <a:rPr lang="en-US" sz="1200" b="0" dirty="0"/>
                </a:br>
                <a:r>
                  <a:rPr lang="en-US" sz="1200" b="0" dirty="0"/>
                  <a:t>Chip</a:t>
                </a:r>
              </a:p>
            </p:txBody>
          </p:sp>
        </p:grpSp>
        <p:sp>
          <p:nvSpPr>
            <p:cNvPr id="13" name="Textplatzhalter 4">
              <a:extLst>
                <a:ext uri="{FF2B5EF4-FFF2-40B4-BE49-F238E27FC236}">
                  <a16:creationId xmlns:a16="http://schemas.microsoft.com/office/drawing/2014/main" id="{821B96CF-9941-47BA-8C20-984DC59B8A4E}"/>
                </a:ext>
              </a:extLst>
            </p:cNvPr>
            <p:cNvSpPr txBox="1">
              <a:spLocks/>
            </p:cNvSpPr>
            <p:nvPr/>
          </p:nvSpPr>
          <p:spPr>
            <a:xfrm>
              <a:off x="3206004" y="2265700"/>
              <a:ext cx="1927252" cy="30334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dirty="0">
                  <a:solidFill>
                    <a:schemeClr val="bg2"/>
                  </a:solidFill>
                </a:rPr>
                <a:t>transmission channel 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B44A62B4-BED7-4375-9C2E-466782BAF7B2}"/>
                </a:ext>
              </a:extLst>
            </p:cNvPr>
            <p:cNvGrpSpPr/>
            <p:nvPr/>
          </p:nvGrpSpPr>
          <p:grpSpPr>
            <a:xfrm>
              <a:off x="2100327" y="1456520"/>
              <a:ext cx="970191" cy="640860"/>
              <a:chOff x="2100327" y="1456520"/>
              <a:chExt cx="970191" cy="640860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4ABE2832-C8AD-40E1-9981-02390D2A6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7102" y="1496396"/>
                <a:ext cx="963416" cy="539513"/>
              </a:xfrm>
              <a:prstGeom prst="rect">
                <a:avLst/>
              </a:prstGeom>
            </p:spPr>
          </p:pic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C92F8B46-1C52-4FCC-A691-E163E6CA6215}"/>
                  </a:ext>
                </a:extLst>
              </p:cNvPr>
              <p:cNvSpPr/>
              <p:nvPr/>
            </p:nvSpPr>
            <p:spPr>
              <a:xfrm>
                <a:off x="2100327" y="1456520"/>
                <a:ext cx="959505" cy="64086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400" b="1" dirty="0" err="1">
                  <a:solidFill>
                    <a:srgbClr val="EEEEEE"/>
                  </a:solidFill>
                  <a:latin typeface="Roboto" panose="02000000000000000000"/>
                </a:endParaRPr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154BBF64-84B2-4A04-9E68-14F08E95404D}"/>
                </a:ext>
              </a:extLst>
            </p:cNvPr>
            <p:cNvGrpSpPr/>
            <p:nvPr/>
          </p:nvGrpSpPr>
          <p:grpSpPr>
            <a:xfrm>
              <a:off x="5140031" y="1448348"/>
              <a:ext cx="972049" cy="640860"/>
              <a:chOff x="638200" y="1607054"/>
              <a:chExt cx="972049" cy="640860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D3E09DA5-4E35-4C06-A6FC-438331D4F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8200" y="1683254"/>
                <a:ext cx="963416" cy="539513"/>
              </a:xfrm>
              <a:prstGeom prst="rect">
                <a:avLst/>
              </a:prstGeom>
            </p:spPr>
          </p:pic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42850545-A65C-4D1C-B9AD-9E321F92361A}"/>
                  </a:ext>
                </a:extLst>
              </p:cNvPr>
              <p:cNvSpPr/>
              <p:nvPr/>
            </p:nvSpPr>
            <p:spPr>
              <a:xfrm>
                <a:off x="650744" y="1607054"/>
                <a:ext cx="959505" cy="64086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 sz="1400" b="1" dirty="0" err="1">
                  <a:solidFill>
                    <a:srgbClr val="EEEEEE"/>
                  </a:solidFill>
                  <a:latin typeface="Roboto" panose="02000000000000000000"/>
                </a:endParaRPr>
              </a:p>
            </p:txBody>
          </p:sp>
        </p:grpSp>
      </p:grp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0AE93FD2-6827-4C95-A056-207AD10D2974}"/>
              </a:ext>
            </a:extLst>
          </p:cNvPr>
          <p:cNvSpPr/>
          <p:nvPr/>
        </p:nvSpPr>
        <p:spPr>
          <a:xfrm>
            <a:off x="5524067" y="4174528"/>
            <a:ext cx="978408" cy="384704"/>
          </a:xfrm>
          <a:prstGeom prst="rightArrow">
            <a:avLst>
              <a:gd name="adj1" fmla="val 50000"/>
              <a:gd name="adj2" fmla="val 96876"/>
            </a:avLst>
          </a:prstGeom>
          <a:solidFill>
            <a:srgbClr val="FFFFFF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dirty="0" err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6" name="Grafik 35" descr="Ein Bild, das Text, Im Haus, Schaltung enthält.&#10;&#10;Automatisch generierte Beschreibung">
            <a:extLst>
              <a:ext uri="{FF2B5EF4-FFF2-40B4-BE49-F238E27FC236}">
                <a16:creationId xmlns:a16="http://schemas.microsoft.com/office/drawing/2014/main" id="{D6F6090D-0B2C-1EF0-BEE4-5598AF5D0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16"/>
          <a:stretch/>
        </p:blipFill>
        <p:spPr>
          <a:xfrm rot="16200000">
            <a:off x="9720571" y="-16027"/>
            <a:ext cx="1016364" cy="32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5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21C6810E-B666-4CAD-85C6-F34735061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747" y="933251"/>
            <a:ext cx="3799922" cy="54062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26CCEE-4E72-482E-8213-78E90B72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94" y="899696"/>
            <a:ext cx="3864766" cy="5414732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4AF7F3E-6688-4132-A52D-3B26D222E24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41" y="1104900"/>
            <a:ext cx="3799922" cy="4838700"/>
          </a:xfrm>
        </p:spPr>
        <p:txBody>
          <a:bodyPr/>
          <a:lstStyle/>
          <a:p>
            <a:r>
              <a:rPr lang="de-DE" dirty="0"/>
              <a:t>New MCH </a:t>
            </a:r>
            <a:r>
              <a:rPr lang="de-DE" dirty="0" err="1"/>
              <a:t>location</a:t>
            </a:r>
            <a:r>
              <a:rPr lang="de-DE" dirty="0"/>
              <a:t>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routing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  <a:p>
            <a:endParaRPr lang="de-DE" dirty="0"/>
          </a:p>
          <a:p>
            <a:r>
              <a:rPr lang="de-DE" dirty="0"/>
              <a:t>NEW AMC </a:t>
            </a:r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(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):</a:t>
            </a:r>
          </a:p>
          <a:p>
            <a:pPr lvl="1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26AE96-B2E2-4715-91C0-B3EAB4F3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Similar</a:t>
            </a:r>
            <a:r>
              <a:rPr lang="de-DE" dirty="0"/>
              <a:t> Backplane </a:t>
            </a:r>
            <a:r>
              <a:rPr lang="de-DE" dirty="0" err="1"/>
              <a:t>Topology</a:t>
            </a:r>
            <a:r>
              <a:rPr lang="de-DE" dirty="0"/>
              <a:t> BUT different </a:t>
            </a:r>
            <a:r>
              <a:rPr lang="de-DE" dirty="0" err="1"/>
              <a:t>physical</a:t>
            </a:r>
            <a:r>
              <a:rPr lang="de-DE" dirty="0"/>
              <a:t> AMC </a:t>
            </a:r>
            <a:r>
              <a:rPr lang="de-DE" dirty="0" err="1"/>
              <a:t>locations</a:t>
            </a:r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A293AD-48A4-420F-8FBE-92EA30AA4A79}"/>
              </a:ext>
            </a:extLst>
          </p:cNvPr>
          <p:cNvSpPr txBox="1"/>
          <p:nvPr/>
        </p:nvSpPr>
        <p:spPr>
          <a:xfrm>
            <a:off x="6369306" y="5758142"/>
            <a:ext cx="1472339" cy="3332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 err="1">
                <a:solidFill>
                  <a:srgbClr val="C00000"/>
                </a:solidFill>
              </a:rPr>
              <a:t>old</a:t>
            </a:r>
            <a:r>
              <a:rPr lang="de-DE" sz="1400" dirty="0">
                <a:solidFill>
                  <a:srgbClr val="C00000"/>
                </a:solidFill>
              </a:rPr>
              <a:t> </a:t>
            </a:r>
            <a:r>
              <a:rPr lang="de-DE" sz="1400" dirty="0" err="1">
                <a:solidFill>
                  <a:srgbClr val="C00000"/>
                </a:solidFill>
              </a:rPr>
              <a:t>topology</a:t>
            </a:r>
            <a:endParaRPr lang="en-US" sz="1400" dirty="0" err="1">
              <a:solidFill>
                <a:srgbClr val="C0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67F68F7-7092-4259-AAAF-B191C7241549}"/>
              </a:ext>
            </a:extLst>
          </p:cNvPr>
          <p:cNvSpPr txBox="1"/>
          <p:nvPr/>
        </p:nvSpPr>
        <p:spPr>
          <a:xfrm>
            <a:off x="10562095" y="5765368"/>
            <a:ext cx="1299856" cy="3332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1400" dirty="0">
                <a:solidFill>
                  <a:srgbClr val="C00000"/>
                </a:solidFill>
              </a:rPr>
              <a:t>NEW </a:t>
            </a:r>
            <a:r>
              <a:rPr lang="de-DE" sz="1400" dirty="0" err="1">
                <a:solidFill>
                  <a:srgbClr val="C00000"/>
                </a:solidFill>
              </a:rPr>
              <a:t>topology</a:t>
            </a:r>
            <a:endParaRPr lang="en-US" sz="1400" dirty="0" err="1">
              <a:solidFill>
                <a:srgbClr val="C00000"/>
              </a:solidFill>
            </a:endParaRPr>
          </a:p>
        </p:txBody>
      </p:sp>
      <p:pic>
        <p:nvPicPr>
          <p:cNvPr id="3" name="Grafik 5" descr="Ein Bild, das Im Haus, Text, Ofen enthält.&#10;&#10;Automatisch generierte Beschreibung">
            <a:extLst>
              <a:ext uri="{FF2B5EF4-FFF2-40B4-BE49-F238E27FC236}">
                <a16:creationId xmlns:a16="http://schemas.microsoft.com/office/drawing/2014/main" id="{057B9D75-D04C-C918-9649-D79DAEF4CA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016" y="3828311"/>
            <a:ext cx="3788361" cy="181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55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4B75B11-8125-4CFF-A48A-AD61152167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Cooling Unit update</a:t>
            </a:r>
            <a:endParaRPr lang="en-US" dirty="0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2317FD40-EB3B-44BA-83FF-DD3A106F6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925" y="2534473"/>
            <a:ext cx="4714869" cy="101115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185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65E6D65-ACC5-4155-B1A4-7DA6EAE5D71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9239" y="1104900"/>
            <a:ext cx="6962071" cy="4838700"/>
          </a:xfrm>
        </p:spPr>
        <p:txBody>
          <a:bodyPr/>
          <a:lstStyle/>
          <a:p>
            <a:r>
              <a:rPr lang="en-US" b="1" dirty="0"/>
              <a:t>MTCA.0 Rev3: </a:t>
            </a:r>
            <a:r>
              <a:rPr lang="en-US" dirty="0"/>
              <a:t>Cooling Unit Power Channel enhancement: 80 W -&gt; 110 W</a:t>
            </a:r>
          </a:p>
          <a:p>
            <a:pPr lvl="1"/>
            <a:r>
              <a:rPr lang="en-US" dirty="0"/>
              <a:t>Already using the strongest 120 mm, 12 V DC fans available in the front</a:t>
            </a:r>
          </a:p>
          <a:p>
            <a:pPr lvl="1"/>
            <a:r>
              <a:rPr lang="en-US" dirty="0"/>
              <a:t>Rear fans are upgraded to improve air flow in the RTM section</a:t>
            </a:r>
          </a:p>
          <a:p>
            <a:pPr lvl="1"/>
            <a:r>
              <a:rPr lang="en-US" dirty="0"/>
              <a:t>No cooling improvement of front card cage possible with current System architecture</a:t>
            </a:r>
          </a:p>
          <a:p>
            <a:pPr lvl="1"/>
            <a:endParaRPr lang="en-US" dirty="0"/>
          </a:p>
          <a:p>
            <a:r>
              <a:rPr lang="en-US" altLang="zh-CN" b="1" dirty="0"/>
              <a:t>New Cooling Unit Manager</a:t>
            </a:r>
            <a:r>
              <a:rPr lang="en-US" b="1" dirty="0"/>
              <a:t>: </a:t>
            </a:r>
            <a:endParaRPr lang="en-US" dirty="0"/>
          </a:p>
          <a:p>
            <a:pPr lvl="1"/>
            <a:r>
              <a:rPr lang="en-US" dirty="0"/>
              <a:t>The Cooling Unit Manager has been redesigned, now using the </a:t>
            </a:r>
            <a:r>
              <a:rPr lang="en-US" dirty="0" err="1"/>
              <a:t>STMicro</a:t>
            </a:r>
            <a:r>
              <a:rPr lang="en-US" dirty="0"/>
              <a:t> STM 32 controller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A444089-63A4-4E83-BBD5-F781F9BE72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375"/>
              </a:lnSpc>
            </a:pPr>
            <a:r>
              <a:rPr lang="en-US" sz="2600" dirty="0"/>
              <a:t>Current nVent SCHROFF Cooling Unit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9C40F-E868-43AF-8C89-F413BA35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590" y="2960282"/>
            <a:ext cx="4112610" cy="209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39ED7-F13B-43E1-AEF6-FD8ABD56B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4792" y="885026"/>
            <a:ext cx="4212773" cy="207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4788B8F0-E77B-4B09-8172-D94210745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584" y="4215384"/>
            <a:ext cx="4111701" cy="1981065"/>
          </a:xfrm>
          <a:prstGeom prst="rect">
            <a:avLst/>
          </a:prstGeom>
        </p:spPr>
      </p:pic>
      <p:pic>
        <p:nvPicPr>
          <p:cNvPr id="4" name="Grafik 3" descr="Ein Bild, das Elektronik, Elektronisches Bauteil, Computerkomponenten, Elektrisches Bauelement enthält.&#10;&#10;Automatisch generierte Beschreibung">
            <a:extLst>
              <a:ext uri="{FF2B5EF4-FFF2-40B4-BE49-F238E27FC236}">
                <a16:creationId xmlns:a16="http://schemas.microsoft.com/office/drawing/2014/main" id="{C6728BA1-9975-D66D-587D-AE93EE2BFB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8285" y="5359908"/>
            <a:ext cx="4838915" cy="78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6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901A93-97C9-C6FC-CAD0-2D3E449531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F1AF0A-E5D4-9A7E-C41D-E30F1C8B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Increases in Computer Power – More Heat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0A41D1-0BED-A16D-DDBF-DED84905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59" y="866139"/>
            <a:ext cx="11323320" cy="546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34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76027FF-9601-401E-9787-86F4D26F56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ctr"/>
          <a:lstStyle/>
          <a:p>
            <a:r>
              <a:rPr lang="de-DE">
                <a:latin typeface="Arial"/>
                <a:ea typeface="Roboto"/>
                <a:cs typeface="Arial"/>
              </a:rPr>
              <a:t> COOLING SOLUTIONS FOR ALL REQUIREMTS</a:t>
            </a: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0DB3C9-1F39-4E50-AA4C-E67621CD36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7E34CB3-AAC2-4272-80BA-3DA22871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Cooling MTCA </a:t>
            </a:r>
            <a:r>
              <a:rPr lang="de-DE" dirty="0" err="1"/>
              <a:t>Crates</a:t>
            </a:r>
            <a:r>
              <a:rPr lang="de-DE" dirty="0"/>
              <a:t> Inside </a:t>
            </a:r>
            <a:r>
              <a:rPr lang="de-DE" dirty="0" err="1"/>
              <a:t>the</a:t>
            </a:r>
            <a:r>
              <a:rPr lang="de-DE" dirty="0"/>
              <a:t> Cabinet</a:t>
            </a:r>
            <a:endParaRPr lang="de-DE" dirty="0">
              <a:latin typeface="Arial"/>
              <a:ea typeface="Roboto"/>
              <a:cs typeface="Arial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908D5D-FE4C-4F10-BBE1-32FC506087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173" y="1168134"/>
            <a:ext cx="1504549" cy="1128412"/>
          </a:xfrm>
          <a:prstGeom prst="rect">
            <a:avLst/>
          </a:prstGeom>
        </p:spPr>
      </p:pic>
      <p:grpSp>
        <p:nvGrpSpPr>
          <p:cNvPr id="7" name="object 16">
            <a:extLst>
              <a:ext uri="{FF2B5EF4-FFF2-40B4-BE49-F238E27FC236}">
                <a16:creationId xmlns:a16="http://schemas.microsoft.com/office/drawing/2014/main" id="{8F7DB33D-453D-43FB-878B-7BDA414D74AE}"/>
              </a:ext>
            </a:extLst>
          </p:cNvPr>
          <p:cNvGrpSpPr/>
          <p:nvPr/>
        </p:nvGrpSpPr>
        <p:grpSpPr>
          <a:xfrm>
            <a:off x="1138474" y="915399"/>
            <a:ext cx="1113516" cy="1409347"/>
            <a:chOff x="1138474" y="1037887"/>
            <a:chExt cx="1113516" cy="1409347"/>
          </a:xfrm>
        </p:grpSpPr>
        <p:pic>
          <p:nvPicPr>
            <p:cNvPr id="8" name="object 17">
              <a:extLst>
                <a:ext uri="{FF2B5EF4-FFF2-40B4-BE49-F238E27FC236}">
                  <a16:creationId xmlns:a16="http://schemas.microsoft.com/office/drawing/2014/main" id="{4142CD03-2BAA-4303-8C43-ADEF68844F03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664" y="1037887"/>
              <a:ext cx="658326" cy="1409347"/>
            </a:xfrm>
            <a:prstGeom prst="rect">
              <a:avLst/>
            </a:prstGeom>
          </p:spPr>
        </p:pic>
        <p:sp>
          <p:nvSpPr>
            <p:cNvPr id="9" name="object 18">
              <a:extLst>
                <a:ext uri="{FF2B5EF4-FFF2-40B4-BE49-F238E27FC236}">
                  <a16:creationId xmlns:a16="http://schemas.microsoft.com/office/drawing/2014/main" id="{4EC4AD48-3FA3-4A73-8214-A96CDA4C2093}"/>
                </a:ext>
              </a:extLst>
            </p:cNvPr>
            <p:cNvSpPr/>
            <p:nvPr/>
          </p:nvSpPr>
          <p:spPr>
            <a:xfrm>
              <a:off x="1138474" y="182295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5" h="559435">
                  <a:moveTo>
                    <a:pt x="279704" y="0"/>
                  </a:moveTo>
                  <a:lnTo>
                    <a:pt x="234333" y="3660"/>
                  </a:lnTo>
                  <a:lnTo>
                    <a:pt x="191294" y="14258"/>
                  </a:lnTo>
                  <a:lnTo>
                    <a:pt x="151161" y="31218"/>
                  </a:lnTo>
                  <a:lnTo>
                    <a:pt x="114512" y="53965"/>
                  </a:lnTo>
                  <a:lnTo>
                    <a:pt x="81921" y="81921"/>
                  </a:lnTo>
                  <a:lnTo>
                    <a:pt x="53965" y="114512"/>
                  </a:lnTo>
                  <a:lnTo>
                    <a:pt x="31218" y="151161"/>
                  </a:lnTo>
                  <a:lnTo>
                    <a:pt x="14258" y="191294"/>
                  </a:lnTo>
                  <a:lnTo>
                    <a:pt x="3660" y="234333"/>
                  </a:lnTo>
                  <a:lnTo>
                    <a:pt x="0" y="279704"/>
                  </a:lnTo>
                  <a:lnTo>
                    <a:pt x="3660" y="325075"/>
                  </a:lnTo>
                  <a:lnTo>
                    <a:pt x="14258" y="368115"/>
                  </a:lnTo>
                  <a:lnTo>
                    <a:pt x="31218" y="408247"/>
                  </a:lnTo>
                  <a:lnTo>
                    <a:pt x="53965" y="444897"/>
                  </a:lnTo>
                  <a:lnTo>
                    <a:pt x="81921" y="477488"/>
                  </a:lnTo>
                  <a:lnTo>
                    <a:pt x="114512" y="505444"/>
                  </a:lnTo>
                  <a:lnTo>
                    <a:pt x="151161" y="528190"/>
                  </a:lnTo>
                  <a:lnTo>
                    <a:pt x="191294" y="545150"/>
                  </a:lnTo>
                  <a:lnTo>
                    <a:pt x="234333" y="555748"/>
                  </a:lnTo>
                  <a:lnTo>
                    <a:pt x="279704" y="559409"/>
                  </a:lnTo>
                  <a:lnTo>
                    <a:pt x="325075" y="555748"/>
                  </a:lnTo>
                  <a:lnTo>
                    <a:pt x="368115" y="545150"/>
                  </a:lnTo>
                  <a:lnTo>
                    <a:pt x="408247" y="528190"/>
                  </a:lnTo>
                  <a:lnTo>
                    <a:pt x="444897" y="505444"/>
                  </a:lnTo>
                  <a:lnTo>
                    <a:pt x="477488" y="477488"/>
                  </a:lnTo>
                  <a:lnTo>
                    <a:pt x="505444" y="444897"/>
                  </a:lnTo>
                  <a:lnTo>
                    <a:pt x="528190" y="408247"/>
                  </a:lnTo>
                  <a:lnTo>
                    <a:pt x="545150" y="368115"/>
                  </a:lnTo>
                  <a:lnTo>
                    <a:pt x="555748" y="325075"/>
                  </a:lnTo>
                  <a:lnTo>
                    <a:pt x="559409" y="279704"/>
                  </a:lnTo>
                  <a:lnTo>
                    <a:pt x="555748" y="234333"/>
                  </a:lnTo>
                  <a:lnTo>
                    <a:pt x="545150" y="191294"/>
                  </a:lnTo>
                  <a:lnTo>
                    <a:pt x="528190" y="151161"/>
                  </a:lnTo>
                  <a:lnTo>
                    <a:pt x="505444" y="114512"/>
                  </a:lnTo>
                  <a:lnTo>
                    <a:pt x="477488" y="81921"/>
                  </a:lnTo>
                  <a:lnTo>
                    <a:pt x="444897" y="53965"/>
                  </a:lnTo>
                  <a:lnTo>
                    <a:pt x="408247" y="31218"/>
                  </a:lnTo>
                  <a:lnTo>
                    <a:pt x="368115" y="14258"/>
                  </a:lnTo>
                  <a:lnTo>
                    <a:pt x="325075" y="3660"/>
                  </a:lnTo>
                  <a:lnTo>
                    <a:pt x="279704" y="0"/>
                  </a:lnTo>
                  <a:close/>
                </a:path>
              </a:pathLst>
            </a:custGeom>
            <a:solidFill>
              <a:srgbClr val="D926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5">
            <a:extLst>
              <a:ext uri="{FF2B5EF4-FFF2-40B4-BE49-F238E27FC236}">
                <a16:creationId xmlns:a16="http://schemas.microsoft.com/office/drawing/2014/main" id="{4A62F544-EBA8-463D-8B8F-6A589DB728C7}"/>
              </a:ext>
            </a:extLst>
          </p:cNvPr>
          <p:cNvSpPr txBox="1"/>
          <p:nvPr/>
        </p:nvSpPr>
        <p:spPr>
          <a:xfrm>
            <a:off x="3072183" y="2684666"/>
            <a:ext cx="6020421" cy="74699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ts val="6295"/>
              </a:lnSpc>
              <a:spcBef>
                <a:spcPts val="100"/>
              </a:spcBef>
              <a:tabLst>
                <a:tab pos="3975735" algn="l"/>
              </a:tabLst>
            </a:pPr>
            <a:r>
              <a:rPr sz="3200" b="1" spc="-2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</a:rPr>
              <a:t>COMPLETE</a:t>
            </a:r>
            <a:r>
              <a:rPr lang="en-US" sz="3200" b="1" spc="-2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</a:rPr>
              <a:t> </a:t>
            </a:r>
            <a:r>
              <a:rPr sz="3200" b="1" spc="-45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</a:rPr>
              <a:t>PORTFOLIO</a:t>
            </a:r>
            <a:endParaRPr lang="en-US" sz="3200">
              <a:solidFill>
                <a:schemeClr val="tx1">
                  <a:lumMod val="75000"/>
                </a:schemeClr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11" name="object 19">
            <a:extLst>
              <a:ext uri="{FF2B5EF4-FFF2-40B4-BE49-F238E27FC236}">
                <a16:creationId xmlns:a16="http://schemas.microsoft.com/office/drawing/2014/main" id="{2799BA68-50A1-419A-AFD1-B241BF0F23EA}"/>
              </a:ext>
            </a:extLst>
          </p:cNvPr>
          <p:cNvGrpSpPr/>
          <p:nvPr/>
        </p:nvGrpSpPr>
        <p:grpSpPr>
          <a:xfrm>
            <a:off x="3296252" y="944312"/>
            <a:ext cx="1116330" cy="1385570"/>
            <a:chOff x="2845865" y="1045660"/>
            <a:chExt cx="1116330" cy="1385570"/>
          </a:xfrm>
        </p:grpSpPr>
        <p:pic>
          <p:nvPicPr>
            <p:cNvPr id="12" name="object 20">
              <a:extLst>
                <a:ext uri="{FF2B5EF4-FFF2-40B4-BE49-F238E27FC236}">
                  <a16:creationId xmlns:a16="http://schemas.microsoft.com/office/drawing/2014/main" id="{8319E421-DF5B-43B8-8E45-B8168CB4BB4B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8919" y="1045660"/>
              <a:ext cx="653053" cy="1385200"/>
            </a:xfrm>
            <a:prstGeom prst="rect">
              <a:avLst/>
            </a:prstGeom>
          </p:spPr>
        </p:pic>
        <p:sp>
          <p:nvSpPr>
            <p:cNvPr id="13" name="object 21">
              <a:extLst>
                <a:ext uri="{FF2B5EF4-FFF2-40B4-BE49-F238E27FC236}">
                  <a16:creationId xmlns:a16="http://schemas.microsoft.com/office/drawing/2014/main" id="{17C27533-9297-4665-A642-DDE3FDD2ABA8}"/>
                </a:ext>
              </a:extLst>
            </p:cNvPr>
            <p:cNvSpPr/>
            <p:nvPr/>
          </p:nvSpPr>
          <p:spPr>
            <a:xfrm>
              <a:off x="2845865" y="182295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5" h="559435">
                  <a:moveTo>
                    <a:pt x="279704" y="0"/>
                  </a:moveTo>
                  <a:lnTo>
                    <a:pt x="234333" y="3660"/>
                  </a:lnTo>
                  <a:lnTo>
                    <a:pt x="191294" y="14258"/>
                  </a:lnTo>
                  <a:lnTo>
                    <a:pt x="151161" y="31218"/>
                  </a:lnTo>
                  <a:lnTo>
                    <a:pt x="114512" y="53965"/>
                  </a:lnTo>
                  <a:lnTo>
                    <a:pt x="81921" y="81921"/>
                  </a:lnTo>
                  <a:lnTo>
                    <a:pt x="53965" y="114512"/>
                  </a:lnTo>
                  <a:lnTo>
                    <a:pt x="31218" y="151161"/>
                  </a:lnTo>
                  <a:lnTo>
                    <a:pt x="14258" y="191294"/>
                  </a:lnTo>
                  <a:lnTo>
                    <a:pt x="3660" y="234333"/>
                  </a:lnTo>
                  <a:lnTo>
                    <a:pt x="0" y="279704"/>
                  </a:lnTo>
                  <a:lnTo>
                    <a:pt x="3660" y="325075"/>
                  </a:lnTo>
                  <a:lnTo>
                    <a:pt x="14258" y="368115"/>
                  </a:lnTo>
                  <a:lnTo>
                    <a:pt x="31218" y="408247"/>
                  </a:lnTo>
                  <a:lnTo>
                    <a:pt x="53965" y="444897"/>
                  </a:lnTo>
                  <a:lnTo>
                    <a:pt x="81921" y="477488"/>
                  </a:lnTo>
                  <a:lnTo>
                    <a:pt x="114512" y="505444"/>
                  </a:lnTo>
                  <a:lnTo>
                    <a:pt x="151161" y="528190"/>
                  </a:lnTo>
                  <a:lnTo>
                    <a:pt x="191294" y="545150"/>
                  </a:lnTo>
                  <a:lnTo>
                    <a:pt x="234333" y="555748"/>
                  </a:lnTo>
                  <a:lnTo>
                    <a:pt x="279704" y="559409"/>
                  </a:lnTo>
                  <a:lnTo>
                    <a:pt x="325075" y="555748"/>
                  </a:lnTo>
                  <a:lnTo>
                    <a:pt x="368115" y="545150"/>
                  </a:lnTo>
                  <a:lnTo>
                    <a:pt x="408247" y="528190"/>
                  </a:lnTo>
                  <a:lnTo>
                    <a:pt x="444897" y="505444"/>
                  </a:lnTo>
                  <a:lnTo>
                    <a:pt x="477488" y="477488"/>
                  </a:lnTo>
                  <a:lnTo>
                    <a:pt x="505444" y="444897"/>
                  </a:lnTo>
                  <a:lnTo>
                    <a:pt x="528190" y="408247"/>
                  </a:lnTo>
                  <a:lnTo>
                    <a:pt x="545150" y="368115"/>
                  </a:lnTo>
                  <a:lnTo>
                    <a:pt x="555748" y="325075"/>
                  </a:lnTo>
                  <a:lnTo>
                    <a:pt x="559409" y="279704"/>
                  </a:lnTo>
                  <a:lnTo>
                    <a:pt x="555748" y="234333"/>
                  </a:lnTo>
                  <a:lnTo>
                    <a:pt x="545150" y="191294"/>
                  </a:lnTo>
                  <a:lnTo>
                    <a:pt x="528190" y="151161"/>
                  </a:lnTo>
                  <a:lnTo>
                    <a:pt x="505444" y="114512"/>
                  </a:lnTo>
                  <a:lnTo>
                    <a:pt x="477488" y="81921"/>
                  </a:lnTo>
                  <a:lnTo>
                    <a:pt x="444897" y="53965"/>
                  </a:lnTo>
                  <a:lnTo>
                    <a:pt x="408247" y="31218"/>
                  </a:lnTo>
                  <a:lnTo>
                    <a:pt x="368115" y="14258"/>
                  </a:lnTo>
                  <a:lnTo>
                    <a:pt x="325075" y="3660"/>
                  </a:lnTo>
                  <a:lnTo>
                    <a:pt x="279704" y="0"/>
                  </a:lnTo>
                  <a:close/>
                </a:path>
              </a:pathLst>
            </a:custGeom>
            <a:solidFill>
              <a:srgbClr val="D926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22">
            <a:extLst>
              <a:ext uri="{FF2B5EF4-FFF2-40B4-BE49-F238E27FC236}">
                <a16:creationId xmlns:a16="http://schemas.microsoft.com/office/drawing/2014/main" id="{CAEEA6C7-6F3D-4A2B-B6A5-99CF147E8139}"/>
              </a:ext>
            </a:extLst>
          </p:cNvPr>
          <p:cNvGrpSpPr/>
          <p:nvPr/>
        </p:nvGrpSpPr>
        <p:grpSpPr>
          <a:xfrm>
            <a:off x="5401762" y="956205"/>
            <a:ext cx="1124585" cy="1384935"/>
            <a:chOff x="4493397" y="1044643"/>
            <a:chExt cx="1124585" cy="1384935"/>
          </a:xfrm>
        </p:grpSpPr>
        <p:pic>
          <p:nvPicPr>
            <p:cNvPr id="15" name="object 23">
              <a:extLst>
                <a:ext uri="{FF2B5EF4-FFF2-40B4-BE49-F238E27FC236}">
                  <a16:creationId xmlns:a16="http://schemas.microsoft.com/office/drawing/2014/main" id="{E19C98D7-5800-4B13-8009-D6DA1DBBF16A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0810" y="1044643"/>
              <a:ext cx="676592" cy="1384589"/>
            </a:xfrm>
            <a:prstGeom prst="rect">
              <a:avLst/>
            </a:prstGeom>
          </p:spPr>
        </p:pic>
        <p:sp>
          <p:nvSpPr>
            <p:cNvPr id="16" name="object 24">
              <a:extLst>
                <a:ext uri="{FF2B5EF4-FFF2-40B4-BE49-F238E27FC236}">
                  <a16:creationId xmlns:a16="http://schemas.microsoft.com/office/drawing/2014/main" id="{2D6CA004-B954-471E-99DD-7A2FFA35A80C}"/>
                </a:ext>
              </a:extLst>
            </p:cNvPr>
            <p:cNvSpPr/>
            <p:nvPr/>
          </p:nvSpPr>
          <p:spPr>
            <a:xfrm>
              <a:off x="4493397" y="182295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5" h="559435">
                  <a:moveTo>
                    <a:pt x="279704" y="0"/>
                  </a:moveTo>
                  <a:lnTo>
                    <a:pt x="234333" y="3660"/>
                  </a:lnTo>
                  <a:lnTo>
                    <a:pt x="191294" y="14258"/>
                  </a:lnTo>
                  <a:lnTo>
                    <a:pt x="151161" y="31218"/>
                  </a:lnTo>
                  <a:lnTo>
                    <a:pt x="114512" y="53965"/>
                  </a:lnTo>
                  <a:lnTo>
                    <a:pt x="81921" y="81921"/>
                  </a:lnTo>
                  <a:lnTo>
                    <a:pt x="53965" y="114512"/>
                  </a:lnTo>
                  <a:lnTo>
                    <a:pt x="31218" y="151161"/>
                  </a:lnTo>
                  <a:lnTo>
                    <a:pt x="14258" y="191294"/>
                  </a:lnTo>
                  <a:lnTo>
                    <a:pt x="3660" y="234333"/>
                  </a:lnTo>
                  <a:lnTo>
                    <a:pt x="0" y="279704"/>
                  </a:lnTo>
                  <a:lnTo>
                    <a:pt x="3660" y="325075"/>
                  </a:lnTo>
                  <a:lnTo>
                    <a:pt x="14258" y="368115"/>
                  </a:lnTo>
                  <a:lnTo>
                    <a:pt x="31218" y="408247"/>
                  </a:lnTo>
                  <a:lnTo>
                    <a:pt x="53965" y="444897"/>
                  </a:lnTo>
                  <a:lnTo>
                    <a:pt x="81921" y="477488"/>
                  </a:lnTo>
                  <a:lnTo>
                    <a:pt x="114512" y="505444"/>
                  </a:lnTo>
                  <a:lnTo>
                    <a:pt x="151161" y="528190"/>
                  </a:lnTo>
                  <a:lnTo>
                    <a:pt x="191294" y="545150"/>
                  </a:lnTo>
                  <a:lnTo>
                    <a:pt x="234333" y="555748"/>
                  </a:lnTo>
                  <a:lnTo>
                    <a:pt x="279704" y="559409"/>
                  </a:lnTo>
                  <a:lnTo>
                    <a:pt x="325075" y="555748"/>
                  </a:lnTo>
                  <a:lnTo>
                    <a:pt x="368115" y="545150"/>
                  </a:lnTo>
                  <a:lnTo>
                    <a:pt x="408247" y="528190"/>
                  </a:lnTo>
                  <a:lnTo>
                    <a:pt x="444897" y="505444"/>
                  </a:lnTo>
                  <a:lnTo>
                    <a:pt x="477488" y="477488"/>
                  </a:lnTo>
                  <a:lnTo>
                    <a:pt x="505444" y="444897"/>
                  </a:lnTo>
                  <a:lnTo>
                    <a:pt x="528190" y="408247"/>
                  </a:lnTo>
                  <a:lnTo>
                    <a:pt x="545150" y="368115"/>
                  </a:lnTo>
                  <a:lnTo>
                    <a:pt x="555748" y="325075"/>
                  </a:lnTo>
                  <a:lnTo>
                    <a:pt x="559409" y="279704"/>
                  </a:lnTo>
                  <a:lnTo>
                    <a:pt x="555748" y="234333"/>
                  </a:lnTo>
                  <a:lnTo>
                    <a:pt x="545150" y="191294"/>
                  </a:lnTo>
                  <a:lnTo>
                    <a:pt x="528190" y="151161"/>
                  </a:lnTo>
                  <a:lnTo>
                    <a:pt x="505444" y="114512"/>
                  </a:lnTo>
                  <a:lnTo>
                    <a:pt x="477488" y="81921"/>
                  </a:lnTo>
                  <a:lnTo>
                    <a:pt x="444897" y="53965"/>
                  </a:lnTo>
                  <a:lnTo>
                    <a:pt x="408247" y="31218"/>
                  </a:lnTo>
                  <a:lnTo>
                    <a:pt x="368115" y="14258"/>
                  </a:lnTo>
                  <a:lnTo>
                    <a:pt x="325075" y="3660"/>
                  </a:lnTo>
                  <a:lnTo>
                    <a:pt x="279704" y="0"/>
                  </a:lnTo>
                  <a:close/>
                </a:path>
              </a:pathLst>
            </a:custGeom>
            <a:solidFill>
              <a:srgbClr val="D926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8">
            <a:extLst>
              <a:ext uri="{FF2B5EF4-FFF2-40B4-BE49-F238E27FC236}">
                <a16:creationId xmlns:a16="http://schemas.microsoft.com/office/drawing/2014/main" id="{65067FA9-3E5F-4656-BF38-E1BFF3960214}"/>
              </a:ext>
            </a:extLst>
          </p:cNvPr>
          <p:cNvSpPr/>
          <p:nvPr/>
        </p:nvSpPr>
        <p:spPr>
          <a:xfrm>
            <a:off x="622300" y="2429279"/>
            <a:ext cx="10960100" cy="410209"/>
          </a:xfrm>
          <a:custGeom>
            <a:avLst/>
            <a:gdLst/>
            <a:ahLst/>
            <a:cxnLst/>
            <a:rect l="l" t="t" r="r" b="b"/>
            <a:pathLst>
              <a:path w="8648700" h="410210">
                <a:moveTo>
                  <a:pt x="1729460" y="205016"/>
                </a:moveTo>
                <a:lnTo>
                  <a:pt x="1586623" y="0"/>
                </a:lnTo>
                <a:lnTo>
                  <a:pt x="0" y="0"/>
                </a:lnTo>
                <a:lnTo>
                  <a:pt x="133667" y="205016"/>
                </a:lnTo>
                <a:lnTo>
                  <a:pt x="0" y="410032"/>
                </a:lnTo>
                <a:lnTo>
                  <a:pt x="1586623" y="410032"/>
                </a:lnTo>
                <a:lnTo>
                  <a:pt x="1729460" y="205016"/>
                </a:lnTo>
                <a:close/>
              </a:path>
              <a:path w="8648700" h="410210">
                <a:moveTo>
                  <a:pt x="3458921" y="205016"/>
                </a:moveTo>
                <a:lnTo>
                  <a:pt x="3316084" y="0"/>
                </a:lnTo>
                <a:lnTo>
                  <a:pt x="1729460" y="0"/>
                </a:lnTo>
                <a:lnTo>
                  <a:pt x="1873072" y="202666"/>
                </a:lnTo>
                <a:lnTo>
                  <a:pt x="1729460" y="410032"/>
                </a:lnTo>
                <a:lnTo>
                  <a:pt x="3316084" y="410032"/>
                </a:lnTo>
                <a:lnTo>
                  <a:pt x="3458921" y="205016"/>
                </a:lnTo>
                <a:close/>
              </a:path>
              <a:path w="8648700" h="410210">
                <a:moveTo>
                  <a:pt x="5188382" y="203352"/>
                </a:moveTo>
                <a:lnTo>
                  <a:pt x="5045545" y="0"/>
                </a:lnTo>
                <a:lnTo>
                  <a:pt x="3458921" y="0"/>
                </a:lnTo>
                <a:lnTo>
                  <a:pt x="3600856" y="201650"/>
                </a:lnTo>
                <a:lnTo>
                  <a:pt x="3458921" y="410032"/>
                </a:lnTo>
                <a:lnTo>
                  <a:pt x="5045545" y="410032"/>
                </a:lnTo>
                <a:lnTo>
                  <a:pt x="5188382" y="203352"/>
                </a:lnTo>
                <a:close/>
              </a:path>
              <a:path w="8648700" h="410210">
                <a:moveTo>
                  <a:pt x="6923824" y="205016"/>
                </a:moveTo>
                <a:lnTo>
                  <a:pt x="6780987" y="0"/>
                </a:lnTo>
                <a:lnTo>
                  <a:pt x="5194363" y="0"/>
                </a:lnTo>
                <a:lnTo>
                  <a:pt x="5337873" y="203009"/>
                </a:lnTo>
                <a:lnTo>
                  <a:pt x="5194363" y="410032"/>
                </a:lnTo>
                <a:lnTo>
                  <a:pt x="6780987" y="410032"/>
                </a:lnTo>
                <a:lnTo>
                  <a:pt x="6923824" y="205016"/>
                </a:lnTo>
                <a:close/>
              </a:path>
              <a:path w="8648700" h="410210">
                <a:moveTo>
                  <a:pt x="8648103" y="203695"/>
                </a:moveTo>
                <a:lnTo>
                  <a:pt x="8505266" y="0"/>
                </a:lnTo>
                <a:lnTo>
                  <a:pt x="6918642" y="0"/>
                </a:lnTo>
                <a:lnTo>
                  <a:pt x="7061213" y="203009"/>
                </a:lnTo>
                <a:lnTo>
                  <a:pt x="6918642" y="410032"/>
                </a:lnTo>
                <a:lnTo>
                  <a:pt x="8505266" y="410032"/>
                </a:lnTo>
                <a:lnTo>
                  <a:pt x="8648103" y="203695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0">
            <a:extLst>
              <a:ext uri="{FF2B5EF4-FFF2-40B4-BE49-F238E27FC236}">
                <a16:creationId xmlns:a16="http://schemas.microsoft.com/office/drawing/2014/main" id="{A23AAAB0-8F3C-4D8A-90E2-2CF972EFABEA}"/>
              </a:ext>
            </a:extLst>
          </p:cNvPr>
          <p:cNvSpPr txBox="1"/>
          <p:nvPr/>
        </p:nvSpPr>
        <p:spPr>
          <a:xfrm>
            <a:off x="9735028" y="2467719"/>
            <a:ext cx="1592445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03835" marR="5080" indent="-191770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Row Aisle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Containment</a:t>
            </a:r>
            <a:endParaRPr lang="en-US" sz="1000" b="1" spc="-5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  <a:p>
            <a:pPr marL="203835" marR="5080" indent="-191770">
              <a:lnSpc>
                <a:spcPct val="100000"/>
              </a:lnSpc>
              <a:spcBef>
                <a:spcPts val="105"/>
              </a:spcBef>
            </a:pPr>
            <a:r>
              <a:rPr sz="1000" b="1" spc="-18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(Active</a:t>
            </a:r>
            <a:r>
              <a:rPr sz="1000" b="1" spc="-10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w/IRC)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23" name="object 31">
            <a:extLst>
              <a:ext uri="{FF2B5EF4-FFF2-40B4-BE49-F238E27FC236}">
                <a16:creationId xmlns:a16="http://schemas.microsoft.com/office/drawing/2014/main" id="{AF7E183C-AE4F-4995-9D4F-AF35C0E793F2}"/>
              </a:ext>
            </a:extLst>
          </p:cNvPr>
          <p:cNvSpPr txBox="1"/>
          <p:nvPr/>
        </p:nvSpPr>
        <p:spPr>
          <a:xfrm>
            <a:off x="7584869" y="2474131"/>
            <a:ext cx="146748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Row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Aisle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Containment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(Passive)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26" name="object 34">
            <a:extLst>
              <a:ext uri="{FF2B5EF4-FFF2-40B4-BE49-F238E27FC236}">
                <a16:creationId xmlns:a16="http://schemas.microsoft.com/office/drawing/2014/main" id="{85593569-5E25-4859-8FAF-42A7ABC7D7FD}"/>
              </a:ext>
            </a:extLst>
          </p:cNvPr>
          <p:cNvSpPr txBox="1"/>
          <p:nvPr/>
        </p:nvSpPr>
        <p:spPr>
          <a:xfrm>
            <a:off x="1265011" y="2551075"/>
            <a:ext cx="79293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Se</a:t>
            </a:r>
            <a:r>
              <a:rPr sz="1000" b="1" spc="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</a:t>
            </a:r>
            <a:r>
              <a:rPr sz="1000" b="1" spc="-10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v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er Rack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27" name="object 35">
            <a:extLst>
              <a:ext uri="{FF2B5EF4-FFF2-40B4-BE49-F238E27FC236}">
                <a16:creationId xmlns:a16="http://schemas.microsoft.com/office/drawing/2014/main" id="{16BF5B7C-2C17-44A3-B29C-00B8EFAE6D04}"/>
              </a:ext>
            </a:extLst>
          </p:cNvPr>
          <p:cNvSpPr txBox="1"/>
          <p:nvPr/>
        </p:nvSpPr>
        <p:spPr>
          <a:xfrm>
            <a:off x="3292217" y="2551075"/>
            <a:ext cx="1262176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Server</a:t>
            </a:r>
            <a:r>
              <a:rPr sz="1000" b="1" spc="-2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Rack</a:t>
            </a:r>
            <a:r>
              <a:rPr sz="1000" b="1" spc="-2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w/Fans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28" name="object 36">
            <a:extLst>
              <a:ext uri="{FF2B5EF4-FFF2-40B4-BE49-F238E27FC236}">
                <a16:creationId xmlns:a16="http://schemas.microsoft.com/office/drawing/2014/main" id="{E75510F3-5DFB-44EC-A2D2-B1CCCF3AFF10}"/>
              </a:ext>
            </a:extLst>
          </p:cNvPr>
          <p:cNvSpPr txBox="1"/>
          <p:nvPr/>
        </p:nvSpPr>
        <p:spPr>
          <a:xfrm>
            <a:off x="5405193" y="2551075"/>
            <a:ext cx="1126602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Server</a:t>
            </a:r>
            <a:r>
              <a:rPr sz="1000" b="1" spc="-3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Rack</a:t>
            </a:r>
            <a:r>
              <a:rPr sz="1000" b="1" spc="-30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w/AC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31" name="object 39">
            <a:extLst>
              <a:ext uri="{FF2B5EF4-FFF2-40B4-BE49-F238E27FC236}">
                <a16:creationId xmlns:a16="http://schemas.microsoft.com/office/drawing/2014/main" id="{E3820596-9BA7-4707-A474-970DE7DE08BB}"/>
              </a:ext>
            </a:extLst>
          </p:cNvPr>
          <p:cNvSpPr txBox="1"/>
          <p:nvPr/>
        </p:nvSpPr>
        <p:spPr>
          <a:xfrm>
            <a:off x="1241724" y="1909907"/>
            <a:ext cx="35194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2-4 kW</a:t>
            </a:r>
            <a:endParaRPr sz="800">
              <a:latin typeface="+mj-lt"/>
              <a:cs typeface="Roboto Condensed"/>
            </a:endParaRPr>
          </a:p>
        </p:txBody>
      </p:sp>
      <p:sp>
        <p:nvSpPr>
          <p:cNvPr id="32" name="object 40">
            <a:extLst>
              <a:ext uri="{FF2B5EF4-FFF2-40B4-BE49-F238E27FC236}">
                <a16:creationId xmlns:a16="http://schemas.microsoft.com/office/drawing/2014/main" id="{ECE7B47B-128C-4056-8AEF-B93974E2E1EF}"/>
              </a:ext>
            </a:extLst>
          </p:cNvPr>
          <p:cNvSpPr/>
          <p:nvPr/>
        </p:nvSpPr>
        <p:spPr>
          <a:xfrm>
            <a:off x="7311862" y="1738034"/>
            <a:ext cx="559435" cy="559435"/>
          </a:xfrm>
          <a:custGeom>
            <a:avLst/>
            <a:gdLst/>
            <a:ahLst/>
            <a:cxnLst/>
            <a:rect l="l" t="t" r="r" b="b"/>
            <a:pathLst>
              <a:path w="559434" h="559435">
                <a:moveTo>
                  <a:pt x="279704" y="0"/>
                </a:moveTo>
                <a:lnTo>
                  <a:pt x="234333" y="3660"/>
                </a:lnTo>
                <a:lnTo>
                  <a:pt x="191294" y="14258"/>
                </a:lnTo>
                <a:lnTo>
                  <a:pt x="151161" y="31218"/>
                </a:lnTo>
                <a:lnTo>
                  <a:pt x="114512" y="53965"/>
                </a:lnTo>
                <a:lnTo>
                  <a:pt x="81921" y="81921"/>
                </a:lnTo>
                <a:lnTo>
                  <a:pt x="53965" y="114512"/>
                </a:lnTo>
                <a:lnTo>
                  <a:pt x="31218" y="151161"/>
                </a:lnTo>
                <a:lnTo>
                  <a:pt x="14258" y="191294"/>
                </a:lnTo>
                <a:lnTo>
                  <a:pt x="3660" y="234333"/>
                </a:lnTo>
                <a:lnTo>
                  <a:pt x="0" y="279704"/>
                </a:lnTo>
                <a:lnTo>
                  <a:pt x="3660" y="325075"/>
                </a:lnTo>
                <a:lnTo>
                  <a:pt x="14258" y="368115"/>
                </a:lnTo>
                <a:lnTo>
                  <a:pt x="31218" y="408247"/>
                </a:lnTo>
                <a:lnTo>
                  <a:pt x="53965" y="444897"/>
                </a:lnTo>
                <a:lnTo>
                  <a:pt x="81921" y="477488"/>
                </a:lnTo>
                <a:lnTo>
                  <a:pt x="114512" y="505444"/>
                </a:lnTo>
                <a:lnTo>
                  <a:pt x="151161" y="528190"/>
                </a:lnTo>
                <a:lnTo>
                  <a:pt x="191294" y="545150"/>
                </a:lnTo>
                <a:lnTo>
                  <a:pt x="234333" y="555748"/>
                </a:lnTo>
                <a:lnTo>
                  <a:pt x="279704" y="559409"/>
                </a:lnTo>
                <a:lnTo>
                  <a:pt x="325075" y="555748"/>
                </a:lnTo>
                <a:lnTo>
                  <a:pt x="368115" y="545150"/>
                </a:lnTo>
                <a:lnTo>
                  <a:pt x="408247" y="528190"/>
                </a:lnTo>
                <a:lnTo>
                  <a:pt x="444897" y="505444"/>
                </a:lnTo>
                <a:lnTo>
                  <a:pt x="477488" y="477488"/>
                </a:lnTo>
                <a:lnTo>
                  <a:pt x="505444" y="444897"/>
                </a:lnTo>
                <a:lnTo>
                  <a:pt x="528190" y="408247"/>
                </a:lnTo>
                <a:lnTo>
                  <a:pt x="545150" y="368115"/>
                </a:lnTo>
                <a:lnTo>
                  <a:pt x="555748" y="325075"/>
                </a:lnTo>
                <a:lnTo>
                  <a:pt x="559409" y="279704"/>
                </a:lnTo>
                <a:lnTo>
                  <a:pt x="555748" y="234333"/>
                </a:lnTo>
                <a:lnTo>
                  <a:pt x="545150" y="191294"/>
                </a:lnTo>
                <a:lnTo>
                  <a:pt x="528190" y="151161"/>
                </a:lnTo>
                <a:lnTo>
                  <a:pt x="505444" y="114512"/>
                </a:lnTo>
                <a:lnTo>
                  <a:pt x="477488" y="81921"/>
                </a:lnTo>
                <a:lnTo>
                  <a:pt x="444897" y="53965"/>
                </a:lnTo>
                <a:lnTo>
                  <a:pt x="408247" y="31218"/>
                </a:lnTo>
                <a:lnTo>
                  <a:pt x="368115" y="14258"/>
                </a:lnTo>
                <a:lnTo>
                  <a:pt x="325075" y="3660"/>
                </a:lnTo>
                <a:lnTo>
                  <a:pt x="279704" y="0"/>
                </a:lnTo>
                <a:close/>
              </a:path>
            </a:pathLst>
          </a:custGeom>
          <a:solidFill>
            <a:srgbClr val="D926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1">
            <a:extLst>
              <a:ext uri="{FF2B5EF4-FFF2-40B4-BE49-F238E27FC236}">
                <a16:creationId xmlns:a16="http://schemas.microsoft.com/office/drawing/2014/main" id="{702A46C9-B29B-4EFE-A4DE-5226C2880295}"/>
              </a:ext>
            </a:extLst>
          </p:cNvPr>
          <p:cNvSpPr txBox="1"/>
          <p:nvPr/>
        </p:nvSpPr>
        <p:spPr>
          <a:xfrm>
            <a:off x="7370963" y="1943597"/>
            <a:ext cx="44123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8-12 kW</a:t>
            </a:r>
            <a:endParaRPr sz="800">
              <a:latin typeface="+mj-lt"/>
              <a:cs typeface="Roboto Condensed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6828423-3BE6-4006-8DC9-022A262311FE}"/>
              </a:ext>
            </a:extLst>
          </p:cNvPr>
          <p:cNvGrpSpPr/>
          <p:nvPr/>
        </p:nvGrpSpPr>
        <p:grpSpPr>
          <a:xfrm>
            <a:off x="9448800" y="4274412"/>
            <a:ext cx="1243965" cy="1570355"/>
            <a:chOff x="9501182" y="4432590"/>
            <a:chExt cx="1243965" cy="1570355"/>
          </a:xfrm>
        </p:grpSpPr>
        <p:grpSp>
          <p:nvGrpSpPr>
            <p:cNvPr id="17" name="object 25">
              <a:extLst>
                <a:ext uri="{FF2B5EF4-FFF2-40B4-BE49-F238E27FC236}">
                  <a16:creationId xmlns:a16="http://schemas.microsoft.com/office/drawing/2014/main" id="{ACFBC0C0-8FD9-4DAA-A716-8DB7F79BFB57}"/>
                </a:ext>
              </a:extLst>
            </p:cNvPr>
            <p:cNvGrpSpPr/>
            <p:nvPr/>
          </p:nvGrpSpPr>
          <p:grpSpPr>
            <a:xfrm>
              <a:off x="9501182" y="4432590"/>
              <a:ext cx="1243965" cy="1570355"/>
              <a:chOff x="7852857" y="5290930"/>
              <a:chExt cx="1243965" cy="1570355"/>
            </a:xfrm>
          </p:grpSpPr>
          <p:pic>
            <p:nvPicPr>
              <p:cNvPr id="18" name="object 26">
                <a:extLst>
                  <a:ext uri="{FF2B5EF4-FFF2-40B4-BE49-F238E27FC236}">
                    <a16:creationId xmlns:a16="http://schemas.microsoft.com/office/drawing/2014/main" id="{42DD746A-61E2-4C20-A325-B678637E2C90}"/>
                  </a:ext>
                </a:extLst>
              </p:cNvPr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9620" y="5290930"/>
                <a:ext cx="876956" cy="1458664"/>
              </a:xfrm>
              <a:prstGeom prst="rect">
                <a:avLst/>
              </a:prstGeom>
            </p:spPr>
          </p:pic>
          <p:sp>
            <p:nvSpPr>
              <p:cNvPr id="19" name="object 27">
                <a:extLst>
                  <a:ext uri="{FF2B5EF4-FFF2-40B4-BE49-F238E27FC236}">
                    <a16:creationId xmlns:a16="http://schemas.microsoft.com/office/drawing/2014/main" id="{B82E65DD-A4E5-4A39-B451-E80945AA8F2B}"/>
                  </a:ext>
                </a:extLst>
              </p:cNvPr>
              <p:cNvSpPr/>
              <p:nvPr/>
            </p:nvSpPr>
            <p:spPr>
              <a:xfrm>
                <a:off x="7852857" y="6301444"/>
                <a:ext cx="559435" cy="559435"/>
              </a:xfrm>
              <a:custGeom>
                <a:avLst/>
                <a:gdLst/>
                <a:ahLst/>
                <a:cxnLst/>
                <a:rect l="l" t="t" r="r" b="b"/>
                <a:pathLst>
                  <a:path w="559434" h="559434">
                    <a:moveTo>
                      <a:pt x="279704" y="0"/>
                    </a:moveTo>
                    <a:lnTo>
                      <a:pt x="234333" y="3660"/>
                    </a:lnTo>
                    <a:lnTo>
                      <a:pt x="191294" y="14258"/>
                    </a:lnTo>
                    <a:lnTo>
                      <a:pt x="151161" y="31218"/>
                    </a:lnTo>
                    <a:lnTo>
                      <a:pt x="114512" y="53965"/>
                    </a:lnTo>
                    <a:lnTo>
                      <a:pt x="81921" y="81921"/>
                    </a:lnTo>
                    <a:lnTo>
                      <a:pt x="53965" y="114512"/>
                    </a:lnTo>
                    <a:lnTo>
                      <a:pt x="31218" y="151161"/>
                    </a:lnTo>
                    <a:lnTo>
                      <a:pt x="14258" y="191294"/>
                    </a:lnTo>
                    <a:lnTo>
                      <a:pt x="3660" y="234333"/>
                    </a:lnTo>
                    <a:lnTo>
                      <a:pt x="0" y="279704"/>
                    </a:lnTo>
                    <a:lnTo>
                      <a:pt x="3660" y="325075"/>
                    </a:lnTo>
                    <a:lnTo>
                      <a:pt x="14258" y="368115"/>
                    </a:lnTo>
                    <a:lnTo>
                      <a:pt x="31218" y="408247"/>
                    </a:lnTo>
                    <a:lnTo>
                      <a:pt x="53965" y="444897"/>
                    </a:lnTo>
                    <a:lnTo>
                      <a:pt x="81921" y="477488"/>
                    </a:lnTo>
                    <a:lnTo>
                      <a:pt x="114512" y="505444"/>
                    </a:lnTo>
                    <a:lnTo>
                      <a:pt x="151161" y="528190"/>
                    </a:lnTo>
                    <a:lnTo>
                      <a:pt x="191294" y="545150"/>
                    </a:lnTo>
                    <a:lnTo>
                      <a:pt x="234333" y="555748"/>
                    </a:lnTo>
                    <a:lnTo>
                      <a:pt x="279704" y="559409"/>
                    </a:lnTo>
                    <a:lnTo>
                      <a:pt x="325075" y="555748"/>
                    </a:lnTo>
                    <a:lnTo>
                      <a:pt x="368115" y="545150"/>
                    </a:lnTo>
                    <a:lnTo>
                      <a:pt x="408247" y="528190"/>
                    </a:lnTo>
                    <a:lnTo>
                      <a:pt x="444897" y="505444"/>
                    </a:lnTo>
                    <a:lnTo>
                      <a:pt x="477488" y="477488"/>
                    </a:lnTo>
                    <a:lnTo>
                      <a:pt x="505444" y="444897"/>
                    </a:lnTo>
                    <a:lnTo>
                      <a:pt x="528190" y="408247"/>
                    </a:lnTo>
                    <a:lnTo>
                      <a:pt x="545150" y="368115"/>
                    </a:lnTo>
                    <a:lnTo>
                      <a:pt x="555748" y="325075"/>
                    </a:lnTo>
                    <a:lnTo>
                      <a:pt x="559409" y="279704"/>
                    </a:lnTo>
                    <a:lnTo>
                      <a:pt x="555748" y="234333"/>
                    </a:lnTo>
                    <a:lnTo>
                      <a:pt x="545150" y="191294"/>
                    </a:lnTo>
                    <a:lnTo>
                      <a:pt x="528190" y="151161"/>
                    </a:lnTo>
                    <a:lnTo>
                      <a:pt x="505444" y="114512"/>
                    </a:lnTo>
                    <a:lnTo>
                      <a:pt x="477488" y="81921"/>
                    </a:lnTo>
                    <a:lnTo>
                      <a:pt x="444897" y="53965"/>
                    </a:lnTo>
                    <a:lnTo>
                      <a:pt x="408247" y="31218"/>
                    </a:lnTo>
                    <a:lnTo>
                      <a:pt x="368115" y="14258"/>
                    </a:lnTo>
                    <a:lnTo>
                      <a:pt x="325075" y="3660"/>
                    </a:lnTo>
                    <a:lnTo>
                      <a:pt x="279704" y="0"/>
                    </a:lnTo>
                    <a:close/>
                  </a:path>
                </a:pathLst>
              </a:custGeom>
              <a:solidFill>
                <a:srgbClr val="D926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42">
              <a:extLst>
                <a:ext uri="{FF2B5EF4-FFF2-40B4-BE49-F238E27FC236}">
                  <a16:creationId xmlns:a16="http://schemas.microsoft.com/office/drawing/2014/main" id="{325E83DB-0864-4D93-B03E-2949DACF9606}"/>
                </a:ext>
              </a:extLst>
            </p:cNvPr>
            <p:cNvSpPr txBox="1"/>
            <p:nvPr/>
          </p:nvSpPr>
          <p:spPr>
            <a:xfrm>
              <a:off x="9559284" y="5616179"/>
              <a:ext cx="44323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sz="800" b="1">
                  <a:solidFill>
                    <a:srgbClr val="FFFFFF"/>
                  </a:solidFill>
                  <a:latin typeface="+mj-lt"/>
                  <a:cs typeface="Roboto Condensed"/>
                </a:rPr>
                <a:t>15-25 kW</a:t>
              </a:r>
              <a:endParaRPr sz="800">
                <a:latin typeface="+mj-lt"/>
                <a:cs typeface="Roboto Condensed"/>
              </a:endParaRPr>
            </a:p>
          </p:txBody>
        </p:sp>
      </p:grpSp>
      <p:sp>
        <p:nvSpPr>
          <p:cNvPr id="35" name="object 43">
            <a:extLst>
              <a:ext uri="{FF2B5EF4-FFF2-40B4-BE49-F238E27FC236}">
                <a16:creationId xmlns:a16="http://schemas.microsoft.com/office/drawing/2014/main" id="{7A4594BC-A8EF-4D12-A0A4-134D2CC86822}"/>
              </a:ext>
            </a:extLst>
          </p:cNvPr>
          <p:cNvSpPr txBox="1"/>
          <p:nvPr/>
        </p:nvSpPr>
        <p:spPr>
          <a:xfrm>
            <a:off x="3344683" y="1911897"/>
            <a:ext cx="446714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4-6 kW</a:t>
            </a:r>
            <a:endParaRPr sz="800">
              <a:latin typeface="+mj-lt"/>
              <a:cs typeface="Roboto Condensed"/>
            </a:endParaRPr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8663430A-3080-4211-9C3A-AFCEDDD37BD7}"/>
              </a:ext>
            </a:extLst>
          </p:cNvPr>
          <p:cNvSpPr txBox="1"/>
          <p:nvPr/>
        </p:nvSpPr>
        <p:spPr>
          <a:xfrm>
            <a:off x="5485421" y="1933037"/>
            <a:ext cx="41259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6-8 kW</a:t>
            </a:r>
            <a:endParaRPr sz="800">
              <a:latin typeface="+mj-lt"/>
              <a:cs typeface="Roboto Condensed"/>
            </a:endParaRP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66D21EB6-A8F4-4B09-B676-99DC5111FD1A}"/>
              </a:ext>
            </a:extLst>
          </p:cNvPr>
          <p:cNvGrpSpPr/>
          <p:nvPr/>
        </p:nvGrpSpPr>
        <p:grpSpPr>
          <a:xfrm>
            <a:off x="4884096" y="4254786"/>
            <a:ext cx="2645373" cy="1614089"/>
            <a:chOff x="3771060" y="4394910"/>
            <a:chExt cx="2645373" cy="1614089"/>
          </a:xfrm>
        </p:grpSpPr>
        <p:grpSp>
          <p:nvGrpSpPr>
            <p:cNvPr id="41" name="object 50">
              <a:extLst>
                <a:ext uri="{FF2B5EF4-FFF2-40B4-BE49-F238E27FC236}">
                  <a16:creationId xmlns:a16="http://schemas.microsoft.com/office/drawing/2014/main" id="{477E3B0F-4A31-4DBB-8A3B-171C867C39C5}"/>
                </a:ext>
              </a:extLst>
            </p:cNvPr>
            <p:cNvGrpSpPr/>
            <p:nvPr/>
          </p:nvGrpSpPr>
          <p:grpSpPr>
            <a:xfrm>
              <a:off x="3771060" y="4394910"/>
              <a:ext cx="2645373" cy="1614089"/>
              <a:chOff x="3078616" y="5253594"/>
              <a:chExt cx="2645373" cy="1614089"/>
            </a:xfrm>
          </p:grpSpPr>
          <p:pic>
            <p:nvPicPr>
              <p:cNvPr id="42" name="object 51">
                <a:extLst>
                  <a:ext uri="{FF2B5EF4-FFF2-40B4-BE49-F238E27FC236}">
                    <a16:creationId xmlns:a16="http://schemas.microsoft.com/office/drawing/2014/main" id="{763FFF44-681B-4F70-95C5-4484F6D7D37F}"/>
                  </a:ext>
                </a:extLst>
              </p:cNvPr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4522" y="5306941"/>
                <a:ext cx="1256982" cy="1499382"/>
              </a:xfrm>
              <a:prstGeom prst="rect">
                <a:avLst/>
              </a:prstGeom>
            </p:spPr>
          </p:pic>
          <p:pic>
            <p:nvPicPr>
              <p:cNvPr id="43" name="object 52">
                <a:extLst>
                  <a:ext uri="{FF2B5EF4-FFF2-40B4-BE49-F238E27FC236}">
                    <a16:creationId xmlns:a16="http://schemas.microsoft.com/office/drawing/2014/main" id="{CAD0FEF8-6A3D-49A2-BE06-F2FDCB53C958}"/>
                  </a:ext>
                </a:extLst>
              </p:cNvPr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56529" y="5253594"/>
                <a:ext cx="1067460" cy="1518527"/>
              </a:xfrm>
              <a:prstGeom prst="rect">
                <a:avLst/>
              </a:prstGeom>
            </p:spPr>
          </p:pic>
          <p:sp>
            <p:nvSpPr>
              <p:cNvPr id="44" name="object 53">
                <a:extLst>
                  <a:ext uri="{FF2B5EF4-FFF2-40B4-BE49-F238E27FC236}">
                    <a16:creationId xmlns:a16="http://schemas.microsoft.com/office/drawing/2014/main" id="{D293F583-912A-43CE-AB0C-D5302D8B9C21}"/>
                  </a:ext>
                </a:extLst>
              </p:cNvPr>
              <p:cNvSpPr/>
              <p:nvPr/>
            </p:nvSpPr>
            <p:spPr>
              <a:xfrm>
                <a:off x="3078616" y="6308248"/>
                <a:ext cx="559435" cy="559435"/>
              </a:xfrm>
              <a:custGeom>
                <a:avLst/>
                <a:gdLst/>
                <a:ahLst/>
                <a:cxnLst/>
                <a:rect l="l" t="t" r="r" b="b"/>
                <a:pathLst>
                  <a:path w="559435" h="559434">
                    <a:moveTo>
                      <a:pt x="279704" y="0"/>
                    </a:moveTo>
                    <a:lnTo>
                      <a:pt x="234333" y="3660"/>
                    </a:lnTo>
                    <a:lnTo>
                      <a:pt x="191294" y="14258"/>
                    </a:lnTo>
                    <a:lnTo>
                      <a:pt x="151161" y="31218"/>
                    </a:lnTo>
                    <a:lnTo>
                      <a:pt x="114512" y="53965"/>
                    </a:lnTo>
                    <a:lnTo>
                      <a:pt x="81921" y="81921"/>
                    </a:lnTo>
                    <a:lnTo>
                      <a:pt x="53965" y="114512"/>
                    </a:lnTo>
                    <a:lnTo>
                      <a:pt x="31218" y="151161"/>
                    </a:lnTo>
                    <a:lnTo>
                      <a:pt x="14258" y="191294"/>
                    </a:lnTo>
                    <a:lnTo>
                      <a:pt x="3660" y="234333"/>
                    </a:lnTo>
                    <a:lnTo>
                      <a:pt x="0" y="279704"/>
                    </a:lnTo>
                    <a:lnTo>
                      <a:pt x="3660" y="325075"/>
                    </a:lnTo>
                    <a:lnTo>
                      <a:pt x="14258" y="368115"/>
                    </a:lnTo>
                    <a:lnTo>
                      <a:pt x="31218" y="408247"/>
                    </a:lnTo>
                    <a:lnTo>
                      <a:pt x="53965" y="444897"/>
                    </a:lnTo>
                    <a:lnTo>
                      <a:pt x="81921" y="477488"/>
                    </a:lnTo>
                    <a:lnTo>
                      <a:pt x="114512" y="505444"/>
                    </a:lnTo>
                    <a:lnTo>
                      <a:pt x="151161" y="528190"/>
                    </a:lnTo>
                    <a:lnTo>
                      <a:pt x="191294" y="545150"/>
                    </a:lnTo>
                    <a:lnTo>
                      <a:pt x="234333" y="555748"/>
                    </a:lnTo>
                    <a:lnTo>
                      <a:pt x="279704" y="559409"/>
                    </a:lnTo>
                    <a:lnTo>
                      <a:pt x="325075" y="555748"/>
                    </a:lnTo>
                    <a:lnTo>
                      <a:pt x="368115" y="545150"/>
                    </a:lnTo>
                    <a:lnTo>
                      <a:pt x="408247" y="528190"/>
                    </a:lnTo>
                    <a:lnTo>
                      <a:pt x="444897" y="505444"/>
                    </a:lnTo>
                    <a:lnTo>
                      <a:pt x="477488" y="477488"/>
                    </a:lnTo>
                    <a:lnTo>
                      <a:pt x="505444" y="444897"/>
                    </a:lnTo>
                    <a:lnTo>
                      <a:pt x="528190" y="408247"/>
                    </a:lnTo>
                    <a:lnTo>
                      <a:pt x="545150" y="368115"/>
                    </a:lnTo>
                    <a:lnTo>
                      <a:pt x="555748" y="325075"/>
                    </a:lnTo>
                    <a:lnTo>
                      <a:pt x="559409" y="279704"/>
                    </a:lnTo>
                    <a:lnTo>
                      <a:pt x="555748" y="234333"/>
                    </a:lnTo>
                    <a:lnTo>
                      <a:pt x="545150" y="191294"/>
                    </a:lnTo>
                    <a:lnTo>
                      <a:pt x="528190" y="151161"/>
                    </a:lnTo>
                    <a:lnTo>
                      <a:pt x="505444" y="114512"/>
                    </a:lnTo>
                    <a:lnTo>
                      <a:pt x="477488" y="81921"/>
                    </a:lnTo>
                    <a:lnTo>
                      <a:pt x="444897" y="53965"/>
                    </a:lnTo>
                    <a:lnTo>
                      <a:pt x="408247" y="31218"/>
                    </a:lnTo>
                    <a:lnTo>
                      <a:pt x="368115" y="14258"/>
                    </a:lnTo>
                    <a:lnTo>
                      <a:pt x="325075" y="3660"/>
                    </a:lnTo>
                    <a:lnTo>
                      <a:pt x="279704" y="0"/>
                    </a:lnTo>
                    <a:close/>
                  </a:path>
                </a:pathLst>
              </a:custGeom>
              <a:solidFill>
                <a:srgbClr val="D9263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5" name="object 54">
              <a:extLst>
                <a:ext uri="{FF2B5EF4-FFF2-40B4-BE49-F238E27FC236}">
                  <a16:creationId xmlns:a16="http://schemas.microsoft.com/office/drawing/2014/main" id="{30765B85-C4CF-41AF-8068-9F5868847EC3}"/>
                </a:ext>
              </a:extLst>
            </p:cNvPr>
            <p:cNvSpPr txBox="1"/>
            <p:nvPr/>
          </p:nvSpPr>
          <p:spPr>
            <a:xfrm>
              <a:off x="3832292" y="5592995"/>
              <a:ext cx="443230" cy="25968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5"/>
                </a:spcBef>
              </a:pPr>
              <a:r>
                <a:rPr sz="800" b="1">
                  <a:solidFill>
                    <a:srgbClr val="FFFFFF"/>
                  </a:solidFill>
                  <a:latin typeface="+mj-lt"/>
                  <a:cs typeface="Roboto Condensed"/>
                </a:rPr>
                <a:t>25-55 kW</a:t>
              </a:r>
              <a:endParaRPr sz="800">
                <a:latin typeface="+mj-lt"/>
                <a:cs typeface="Roboto Condensed"/>
              </a:endParaRPr>
            </a:p>
          </p:txBody>
        </p:sp>
      </p:grpSp>
      <p:pic>
        <p:nvPicPr>
          <p:cNvPr id="37" name="object 46">
            <a:extLst>
              <a:ext uri="{FF2B5EF4-FFF2-40B4-BE49-F238E27FC236}">
                <a16:creationId xmlns:a16="http://schemas.microsoft.com/office/drawing/2014/main" id="{BDA8F9EA-AAA8-4AFC-B125-9447ADF9F391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79" y="4360394"/>
            <a:ext cx="702274" cy="1387440"/>
          </a:xfrm>
          <a:prstGeom prst="rect">
            <a:avLst/>
          </a:prstGeom>
        </p:spPr>
      </p:pic>
      <p:sp>
        <p:nvSpPr>
          <p:cNvPr id="38" name="object 47">
            <a:extLst>
              <a:ext uri="{FF2B5EF4-FFF2-40B4-BE49-F238E27FC236}">
                <a16:creationId xmlns:a16="http://schemas.microsoft.com/office/drawing/2014/main" id="{B4CF0FA3-ECC7-411A-8809-002A0BB5111B}"/>
              </a:ext>
            </a:extLst>
          </p:cNvPr>
          <p:cNvSpPr txBox="1"/>
          <p:nvPr/>
        </p:nvSpPr>
        <p:spPr>
          <a:xfrm>
            <a:off x="7676897" y="4191000"/>
            <a:ext cx="376555" cy="156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b="1">
                <a:latin typeface="Roboto Condensed"/>
                <a:cs typeface="Roboto Condensed"/>
              </a:rPr>
              <a:t>300 mm</a:t>
            </a:r>
            <a:endParaRPr sz="850">
              <a:latin typeface="Roboto Condensed"/>
              <a:cs typeface="Roboto Condensed"/>
            </a:endParaRPr>
          </a:p>
        </p:txBody>
      </p:sp>
      <p:pic>
        <p:nvPicPr>
          <p:cNvPr id="39" name="object 48">
            <a:extLst>
              <a:ext uri="{FF2B5EF4-FFF2-40B4-BE49-F238E27FC236}">
                <a16:creationId xmlns:a16="http://schemas.microsoft.com/office/drawing/2014/main" id="{3638188D-D2A1-4C73-A06D-4117A6536FB6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520" y="4358064"/>
            <a:ext cx="798480" cy="1387447"/>
          </a:xfrm>
          <a:prstGeom prst="rect">
            <a:avLst/>
          </a:prstGeom>
        </p:spPr>
      </p:pic>
      <p:sp>
        <p:nvSpPr>
          <p:cNvPr id="40" name="object 49">
            <a:extLst>
              <a:ext uri="{FF2B5EF4-FFF2-40B4-BE49-F238E27FC236}">
                <a16:creationId xmlns:a16="http://schemas.microsoft.com/office/drawing/2014/main" id="{DDBB875D-4169-49DA-BACE-38802C0FFC31}"/>
              </a:ext>
            </a:extLst>
          </p:cNvPr>
          <p:cNvSpPr txBox="1"/>
          <p:nvPr/>
        </p:nvSpPr>
        <p:spPr>
          <a:xfrm>
            <a:off x="8332701" y="4191000"/>
            <a:ext cx="376555" cy="1562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50" b="1">
                <a:latin typeface="Roboto Condensed"/>
                <a:cs typeface="Roboto Condensed"/>
              </a:rPr>
              <a:t>600 mm</a:t>
            </a:r>
            <a:endParaRPr sz="850">
              <a:latin typeface="Roboto Condensed"/>
              <a:cs typeface="Roboto Condensed"/>
            </a:endParaRPr>
          </a:p>
        </p:txBody>
      </p:sp>
      <p:sp>
        <p:nvSpPr>
          <p:cNvPr id="46" name="object 55">
            <a:extLst>
              <a:ext uri="{FF2B5EF4-FFF2-40B4-BE49-F238E27FC236}">
                <a16:creationId xmlns:a16="http://schemas.microsoft.com/office/drawing/2014/main" id="{E3D283D8-106B-4FBB-A7E9-8ABD861318E9}"/>
              </a:ext>
            </a:extLst>
          </p:cNvPr>
          <p:cNvSpPr/>
          <p:nvPr/>
        </p:nvSpPr>
        <p:spPr>
          <a:xfrm>
            <a:off x="7289165" y="5302636"/>
            <a:ext cx="559435" cy="559435"/>
          </a:xfrm>
          <a:custGeom>
            <a:avLst/>
            <a:gdLst/>
            <a:ahLst/>
            <a:cxnLst/>
            <a:rect l="l" t="t" r="r" b="b"/>
            <a:pathLst>
              <a:path w="559435" h="559434">
                <a:moveTo>
                  <a:pt x="279704" y="0"/>
                </a:moveTo>
                <a:lnTo>
                  <a:pt x="234333" y="3660"/>
                </a:lnTo>
                <a:lnTo>
                  <a:pt x="191294" y="14258"/>
                </a:lnTo>
                <a:lnTo>
                  <a:pt x="151161" y="31218"/>
                </a:lnTo>
                <a:lnTo>
                  <a:pt x="114512" y="53965"/>
                </a:lnTo>
                <a:lnTo>
                  <a:pt x="81921" y="81921"/>
                </a:lnTo>
                <a:lnTo>
                  <a:pt x="53965" y="114512"/>
                </a:lnTo>
                <a:lnTo>
                  <a:pt x="31218" y="151161"/>
                </a:lnTo>
                <a:lnTo>
                  <a:pt x="14258" y="191294"/>
                </a:lnTo>
                <a:lnTo>
                  <a:pt x="3660" y="234333"/>
                </a:lnTo>
                <a:lnTo>
                  <a:pt x="0" y="279704"/>
                </a:lnTo>
                <a:lnTo>
                  <a:pt x="3660" y="325075"/>
                </a:lnTo>
                <a:lnTo>
                  <a:pt x="14258" y="368115"/>
                </a:lnTo>
                <a:lnTo>
                  <a:pt x="31218" y="408247"/>
                </a:lnTo>
                <a:lnTo>
                  <a:pt x="53965" y="444897"/>
                </a:lnTo>
                <a:lnTo>
                  <a:pt x="81921" y="477488"/>
                </a:lnTo>
                <a:lnTo>
                  <a:pt x="114512" y="505444"/>
                </a:lnTo>
                <a:lnTo>
                  <a:pt x="151161" y="528190"/>
                </a:lnTo>
                <a:lnTo>
                  <a:pt x="191294" y="545150"/>
                </a:lnTo>
                <a:lnTo>
                  <a:pt x="234333" y="555748"/>
                </a:lnTo>
                <a:lnTo>
                  <a:pt x="279704" y="559409"/>
                </a:lnTo>
                <a:lnTo>
                  <a:pt x="325075" y="555748"/>
                </a:lnTo>
                <a:lnTo>
                  <a:pt x="368115" y="545150"/>
                </a:lnTo>
                <a:lnTo>
                  <a:pt x="408247" y="528190"/>
                </a:lnTo>
                <a:lnTo>
                  <a:pt x="444897" y="505444"/>
                </a:lnTo>
                <a:lnTo>
                  <a:pt x="477488" y="477488"/>
                </a:lnTo>
                <a:lnTo>
                  <a:pt x="505444" y="444897"/>
                </a:lnTo>
                <a:lnTo>
                  <a:pt x="528190" y="408247"/>
                </a:lnTo>
                <a:lnTo>
                  <a:pt x="545150" y="368115"/>
                </a:lnTo>
                <a:lnTo>
                  <a:pt x="555748" y="325075"/>
                </a:lnTo>
                <a:lnTo>
                  <a:pt x="559409" y="279704"/>
                </a:lnTo>
                <a:lnTo>
                  <a:pt x="555748" y="234333"/>
                </a:lnTo>
                <a:lnTo>
                  <a:pt x="545150" y="191294"/>
                </a:lnTo>
                <a:lnTo>
                  <a:pt x="528190" y="151161"/>
                </a:lnTo>
                <a:lnTo>
                  <a:pt x="505444" y="114512"/>
                </a:lnTo>
                <a:lnTo>
                  <a:pt x="477488" y="81921"/>
                </a:lnTo>
                <a:lnTo>
                  <a:pt x="444897" y="53965"/>
                </a:lnTo>
                <a:lnTo>
                  <a:pt x="408247" y="31218"/>
                </a:lnTo>
                <a:lnTo>
                  <a:pt x="368115" y="14258"/>
                </a:lnTo>
                <a:lnTo>
                  <a:pt x="325075" y="3660"/>
                </a:lnTo>
                <a:lnTo>
                  <a:pt x="279704" y="0"/>
                </a:lnTo>
                <a:close/>
              </a:path>
            </a:pathLst>
          </a:custGeom>
          <a:solidFill>
            <a:srgbClr val="D926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56">
            <a:extLst>
              <a:ext uri="{FF2B5EF4-FFF2-40B4-BE49-F238E27FC236}">
                <a16:creationId xmlns:a16="http://schemas.microsoft.com/office/drawing/2014/main" id="{2034DCB5-E0EA-4A90-85E0-170E9321E5B0}"/>
              </a:ext>
            </a:extLst>
          </p:cNvPr>
          <p:cNvSpPr txBox="1"/>
          <p:nvPr/>
        </p:nvSpPr>
        <p:spPr>
          <a:xfrm>
            <a:off x="7341519" y="5399073"/>
            <a:ext cx="463550" cy="40588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8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30-75 kW</a:t>
            </a:r>
            <a:endParaRPr sz="800">
              <a:latin typeface="+mj-lt"/>
              <a:cs typeface="Roboto Condensed"/>
            </a:endParaRPr>
          </a:p>
          <a:p>
            <a:pPr marL="12700" algn="ctr">
              <a:lnSpc>
                <a:spcPct val="100000"/>
              </a:lnSpc>
              <a:spcBef>
                <a:spcPts val="85"/>
              </a:spcBef>
            </a:pPr>
            <a:r>
              <a:rPr lang="de-DE" sz="800" spc="-10">
                <a:solidFill>
                  <a:srgbClr val="FFFFFF"/>
                </a:solidFill>
                <a:latin typeface="+mj-lt"/>
                <a:cs typeface="Roboto Condensed Light"/>
              </a:rPr>
              <a:t>p</a:t>
            </a:r>
            <a:r>
              <a:rPr sz="800" b="0">
                <a:solidFill>
                  <a:srgbClr val="FFFFFF"/>
                </a:solidFill>
                <a:latin typeface="+mj-lt"/>
                <a:cs typeface="Roboto Condensed Light"/>
              </a:rPr>
              <a:t>er </a:t>
            </a:r>
            <a:br>
              <a:rPr lang="de-DE" sz="800" b="0">
                <a:solidFill>
                  <a:srgbClr val="FFFFFF"/>
                </a:solidFill>
                <a:latin typeface="+mj-lt"/>
                <a:cs typeface="Roboto Condensed Light"/>
              </a:rPr>
            </a:br>
            <a:r>
              <a:rPr lang="de-DE" sz="800" b="0">
                <a:solidFill>
                  <a:srgbClr val="FFFFFF"/>
                </a:solidFill>
                <a:latin typeface="+mj-lt"/>
                <a:cs typeface="Roboto Condensed Light"/>
              </a:rPr>
              <a:t>c</a:t>
            </a:r>
            <a:r>
              <a:rPr sz="800" b="0" spc="-5" err="1">
                <a:solidFill>
                  <a:srgbClr val="FFFFFF"/>
                </a:solidFill>
                <a:latin typeface="+mj-lt"/>
                <a:cs typeface="Roboto Condensed Light"/>
              </a:rPr>
              <a:t>ool</a:t>
            </a:r>
            <a:r>
              <a:rPr sz="800" b="0" err="1">
                <a:solidFill>
                  <a:srgbClr val="FFFFFF"/>
                </a:solidFill>
                <a:latin typeface="+mj-lt"/>
                <a:cs typeface="Roboto Condensed Light"/>
              </a:rPr>
              <a:t>er</a:t>
            </a:r>
            <a:endParaRPr sz="800">
              <a:latin typeface="+mj-lt"/>
              <a:cs typeface="Roboto Condensed Light"/>
            </a:endParaRPr>
          </a:p>
        </p:txBody>
      </p:sp>
      <p:sp>
        <p:nvSpPr>
          <p:cNvPr id="48" name="object 60">
            <a:extLst>
              <a:ext uri="{FF2B5EF4-FFF2-40B4-BE49-F238E27FC236}">
                <a16:creationId xmlns:a16="http://schemas.microsoft.com/office/drawing/2014/main" id="{8D8A15D3-1EB4-488E-82D0-161043F60DFC}"/>
              </a:ext>
            </a:extLst>
          </p:cNvPr>
          <p:cNvSpPr txBox="1"/>
          <p:nvPr/>
        </p:nvSpPr>
        <p:spPr>
          <a:xfrm>
            <a:off x="9576837" y="1853012"/>
            <a:ext cx="44323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10-25 kW</a:t>
            </a:r>
            <a:endParaRPr sz="800">
              <a:latin typeface="+mj-lt"/>
              <a:cs typeface="Roboto Condensed"/>
            </a:endParaRPr>
          </a:p>
        </p:txBody>
      </p:sp>
      <p:grpSp>
        <p:nvGrpSpPr>
          <p:cNvPr id="51" name="object 57">
            <a:extLst>
              <a:ext uri="{FF2B5EF4-FFF2-40B4-BE49-F238E27FC236}">
                <a16:creationId xmlns:a16="http://schemas.microsoft.com/office/drawing/2014/main" id="{F07A3770-AEDE-4FA5-AD12-AA24C54F4210}"/>
              </a:ext>
            </a:extLst>
          </p:cNvPr>
          <p:cNvGrpSpPr/>
          <p:nvPr/>
        </p:nvGrpSpPr>
        <p:grpSpPr>
          <a:xfrm>
            <a:off x="9727227" y="1150833"/>
            <a:ext cx="1598930" cy="1192530"/>
            <a:chOff x="7985075" y="1241621"/>
            <a:chExt cx="1598930" cy="1192530"/>
          </a:xfrm>
        </p:grpSpPr>
        <p:pic>
          <p:nvPicPr>
            <p:cNvPr id="52" name="object 58">
              <a:extLst>
                <a:ext uri="{FF2B5EF4-FFF2-40B4-BE49-F238E27FC236}">
                  <a16:creationId xmlns:a16="http://schemas.microsoft.com/office/drawing/2014/main" id="{5F30EA66-F045-442F-BA26-2B01E171E9A3}"/>
                </a:ext>
              </a:extLst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9738" y="1241621"/>
              <a:ext cx="1583877" cy="1192034"/>
            </a:xfrm>
            <a:prstGeom prst="rect">
              <a:avLst/>
            </a:prstGeom>
          </p:spPr>
        </p:pic>
        <p:sp>
          <p:nvSpPr>
            <p:cNvPr id="53" name="object 59">
              <a:extLst>
                <a:ext uri="{FF2B5EF4-FFF2-40B4-BE49-F238E27FC236}">
                  <a16:creationId xmlns:a16="http://schemas.microsoft.com/office/drawing/2014/main" id="{F387CE3E-14FB-4081-B88D-06C887D45B8D}"/>
                </a:ext>
              </a:extLst>
            </p:cNvPr>
            <p:cNvSpPr/>
            <p:nvPr/>
          </p:nvSpPr>
          <p:spPr>
            <a:xfrm>
              <a:off x="7985075" y="1822956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4" h="559435">
                  <a:moveTo>
                    <a:pt x="279704" y="0"/>
                  </a:moveTo>
                  <a:lnTo>
                    <a:pt x="234333" y="3660"/>
                  </a:lnTo>
                  <a:lnTo>
                    <a:pt x="191294" y="14258"/>
                  </a:lnTo>
                  <a:lnTo>
                    <a:pt x="151161" y="31218"/>
                  </a:lnTo>
                  <a:lnTo>
                    <a:pt x="114512" y="53965"/>
                  </a:lnTo>
                  <a:lnTo>
                    <a:pt x="81921" y="81921"/>
                  </a:lnTo>
                  <a:lnTo>
                    <a:pt x="53965" y="114512"/>
                  </a:lnTo>
                  <a:lnTo>
                    <a:pt x="31218" y="151161"/>
                  </a:lnTo>
                  <a:lnTo>
                    <a:pt x="14258" y="191294"/>
                  </a:lnTo>
                  <a:lnTo>
                    <a:pt x="3660" y="234333"/>
                  </a:lnTo>
                  <a:lnTo>
                    <a:pt x="0" y="279704"/>
                  </a:lnTo>
                  <a:lnTo>
                    <a:pt x="3660" y="325075"/>
                  </a:lnTo>
                  <a:lnTo>
                    <a:pt x="14258" y="368115"/>
                  </a:lnTo>
                  <a:lnTo>
                    <a:pt x="31218" y="408247"/>
                  </a:lnTo>
                  <a:lnTo>
                    <a:pt x="53965" y="444897"/>
                  </a:lnTo>
                  <a:lnTo>
                    <a:pt x="81921" y="477488"/>
                  </a:lnTo>
                  <a:lnTo>
                    <a:pt x="114512" y="505444"/>
                  </a:lnTo>
                  <a:lnTo>
                    <a:pt x="151161" y="528190"/>
                  </a:lnTo>
                  <a:lnTo>
                    <a:pt x="191294" y="545150"/>
                  </a:lnTo>
                  <a:lnTo>
                    <a:pt x="234333" y="555748"/>
                  </a:lnTo>
                  <a:lnTo>
                    <a:pt x="279704" y="559409"/>
                  </a:lnTo>
                  <a:lnTo>
                    <a:pt x="325075" y="555748"/>
                  </a:lnTo>
                  <a:lnTo>
                    <a:pt x="368115" y="545150"/>
                  </a:lnTo>
                  <a:lnTo>
                    <a:pt x="408247" y="528190"/>
                  </a:lnTo>
                  <a:lnTo>
                    <a:pt x="444897" y="505444"/>
                  </a:lnTo>
                  <a:lnTo>
                    <a:pt x="477488" y="477488"/>
                  </a:lnTo>
                  <a:lnTo>
                    <a:pt x="505444" y="444897"/>
                  </a:lnTo>
                  <a:lnTo>
                    <a:pt x="528190" y="408247"/>
                  </a:lnTo>
                  <a:lnTo>
                    <a:pt x="545150" y="368115"/>
                  </a:lnTo>
                  <a:lnTo>
                    <a:pt x="555748" y="325075"/>
                  </a:lnTo>
                  <a:lnTo>
                    <a:pt x="559409" y="279704"/>
                  </a:lnTo>
                  <a:lnTo>
                    <a:pt x="555748" y="234333"/>
                  </a:lnTo>
                  <a:lnTo>
                    <a:pt x="545150" y="191294"/>
                  </a:lnTo>
                  <a:lnTo>
                    <a:pt x="528190" y="151161"/>
                  </a:lnTo>
                  <a:lnTo>
                    <a:pt x="505444" y="114512"/>
                  </a:lnTo>
                  <a:lnTo>
                    <a:pt x="477488" y="81921"/>
                  </a:lnTo>
                  <a:lnTo>
                    <a:pt x="444897" y="53965"/>
                  </a:lnTo>
                  <a:lnTo>
                    <a:pt x="408247" y="31218"/>
                  </a:lnTo>
                  <a:lnTo>
                    <a:pt x="368115" y="14258"/>
                  </a:lnTo>
                  <a:lnTo>
                    <a:pt x="325075" y="3660"/>
                  </a:lnTo>
                  <a:lnTo>
                    <a:pt x="279704" y="0"/>
                  </a:lnTo>
                  <a:close/>
                </a:path>
              </a:pathLst>
            </a:custGeom>
            <a:solidFill>
              <a:srgbClr val="D926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60">
            <a:extLst>
              <a:ext uri="{FF2B5EF4-FFF2-40B4-BE49-F238E27FC236}">
                <a16:creationId xmlns:a16="http://schemas.microsoft.com/office/drawing/2014/main" id="{D61AF304-1C9A-42C4-9CA4-0EFFF1556BC3}"/>
              </a:ext>
            </a:extLst>
          </p:cNvPr>
          <p:cNvSpPr txBox="1"/>
          <p:nvPr/>
        </p:nvSpPr>
        <p:spPr>
          <a:xfrm>
            <a:off x="9734306" y="1940920"/>
            <a:ext cx="529811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10-25 kW</a:t>
            </a:r>
            <a:endParaRPr sz="800">
              <a:latin typeface="+mj-lt"/>
              <a:cs typeface="Roboto Condensed"/>
            </a:endParaRPr>
          </a:p>
        </p:txBody>
      </p:sp>
      <p:sp>
        <p:nvSpPr>
          <p:cNvPr id="49" name="object 65">
            <a:extLst>
              <a:ext uri="{FF2B5EF4-FFF2-40B4-BE49-F238E27FC236}">
                <a16:creationId xmlns:a16="http://schemas.microsoft.com/office/drawing/2014/main" id="{DEF3B2D3-9520-486E-B7A6-5D69CF177EF5}"/>
              </a:ext>
            </a:extLst>
          </p:cNvPr>
          <p:cNvSpPr txBox="1"/>
          <p:nvPr/>
        </p:nvSpPr>
        <p:spPr>
          <a:xfrm>
            <a:off x="2900901" y="5426879"/>
            <a:ext cx="573536" cy="272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40-800</a:t>
            </a:r>
            <a:r>
              <a:rPr sz="800" b="1" baseline="33333">
                <a:solidFill>
                  <a:srgbClr val="FFFFFF"/>
                </a:solidFill>
                <a:latin typeface="+mj-lt"/>
                <a:cs typeface="Roboto Condensed"/>
              </a:rPr>
              <a:t>+</a:t>
            </a:r>
            <a:r>
              <a:rPr sz="800" b="1" spc="-44" baseline="33333">
                <a:solidFill>
                  <a:srgbClr val="FFFFFF"/>
                </a:solidFill>
                <a:latin typeface="+mj-lt"/>
                <a:cs typeface="Roboto Condensed"/>
              </a:rPr>
              <a:t> </a:t>
            </a:r>
            <a:endParaRPr lang="en-US" sz="800" b="1" spc="-44" baseline="33333">
              <a:solidFill>
                <a:srgbClr val="FFFFFF"/>
              </a:solidFill>
              <a:latin typeface="+mj-lt"/>
              <a:cs typeface="Roboto Condensed"/>
            </a:endParaRPr>
          </a:p>
          <a:p>
            <a:pPr marL="381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kW</a:t>
            </a:r>
            <a:endParaRPr sz="800">
              <a:latin typeface="+mj-lt"/>
              <a:cs typeface="Roboto Condensed"/>
            </a:endParaRPr>
          </a:p>
        </p:txBody>
      </p:sp>
      <p:grpSp>
        <p:nvGrpSpPr>
          <p:cNvPr id="55" name="object 61">
            <a:extLst>
              <a:ext uri="{FF2B5EF4-FFF2-40B4-BE49-F238E27FC236}">
                <a16:creationId xmlns:a16="http://schemas.microsoft.com/office/drawing/2014/main" id="{26B02EDE-F2E9-4D78-90F6-9861DAD134DE}"/>
              </a:ext>
            </a:extLst>
          </p:cNvPr>
          <p:cNvGrpSpPr/>
          <p:nvPr/>
        </p:nvGrpSpPr>
        <p:grpSpPr>
          <a:xfrm>
            <a:off x="2334861" y="4231939"/>
            <a:ext cx="933450" cy="1565275"/>
            <a:chOff x="1048473" y="5295772"/>
            <a:chExt cx="933450" cy="1565275"/>
          </a:xfrm>
        </p:grpSpPr>
        <p:pic>
          <p:nvPicPr>
            <p:cNvPr id="56" name="object 62">
              <a:extLst>
                <a:ext uri="{FF2B5EF4-FFF2-40B4-BE49-F238E27FC236}">
                  <a16:creationId xmlns:a16="http://schemas.microsoft.com/office/drawing/2014/main" id="{4E0EAAD4-6090-411B-9A68-DC1E64562003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5830" y="5295772"/>
              <a:ext cx="765744" cy="1373479"/>
            </a:xfrm>
            <a:prstGeom prst="rect">
              <a:avLst/>
            </a:prstGeom>
          </p:spPr>
        </p:pic>
        <p:sp>
          <p:nvSpPr>
            <p:cNvPr id="57" name="object 63">
              <a:extLst>
                <a:ext uri="{FF2B5EF4-FFF2-40B4-BE49-F238E27FC236}">
                  <a16:creationId xmlns:a16="http://schemas.microsoft.com/office/drawing/2014/main" id="{D55510A8-A644-43C6-BDDE-55ED4F0781FC}"/>
                </a:ext>
              </a:extLst>
            </p:cNvPr>
            <p:cNvSpPr/>
            <p:nvPr/>
          </p:nvSpPr>
          <p:spPr>
            <a:xfrm>
              <a:off x="1048473" y="6301443"/>
              <a:ext cx="559435" cy="559435"/>
            </a:xfrm>
            <a:custGeom>
              <a:avLst/>
              <a:gdLst/>
              <a:ahLst/>
              <a:cxnLst/>
              <a:rect l="l" t="t" r="r" b="b"/>
              <a:pathLst>
                <a:path w="559435" h="559434">
                  <a:moveTo>
                    <a:pt x="279704" y="0"/>
                  </a:moveTo>
                  <a:lnTo>
                    <a:pt x="234333" y="3660"/>
                  </a:lnTo>
                  <a:lnTo>
                    <a:pt x="191294" y="14258"/>
                  </a:lnTo>
                  <a:lnTo>
                    <a:pt x="151161" y="31218"/>
                  </a:lnTo>
                  <a:lnTo>
                    <a:pt x="114512" y="53965"/>
                  </a:lnTo>
                  <a:lnTo>
                    <a:pt x="81921" y="81921"/>
                  </a:lnTo>
                  <a:lnTo>
                    <a:pt x="53965" y="114512"/>
                  </a:lnTo>
                  <a:lnTo>
                    <a:pt x="31218" y="151161"/>
                  </a:lnTo>
                  <a:lnTo>
                    <a:pt x="14258" y="191294"/>
                  </a:lnTo>
                  <a:lnTo>
                    <a:pt x="3660" y="234333"/>
                  </a:lnTo>
                  <a:lnTo>
                    <a:pt x="0" y="279704"/>
                  </a:lnTo>
                  <a:lnTo>
                    <a:pt x="3660" y="325075"/>
                  </a:lnTo>
                  <a:lnTo>
                    <a:pt x="14258" y="368115"/>
                  </a:lnTo>
                  <a:lnTo>
                    <a:pt x="31218" y="408247"/>
                  </a:lnTo>
                  <a:lnTo>
                    <a:pt x="53965" y="444897"/>
                  </a:lnTo>
                  <a:lnTo>
                    <a:pt x="81921" y="477488"/>
                  </a:lnTo>
                  <a:lnTo>
                    <a:pt x="114512" y="505444"/>
                  </a:lnTo>
                  <a:lnTo>
                    <a:pt x="151161" y="528190"/>
                  </a:lnTo>
                  <a:lnTo>
                    <a:pt x="191294" y="545150"/>
                  </a:lnTo>
                  <a:lnTo>
                    <a:pt x="234333" y="555748"/>
                  </a:lnTo>
                  <a:lnTo>
                    <a:pt x="279704" y="559409"/>
                  </a:lnTo>
                  <a:lnTo>
                    <a:pt x="325075" y="555748"/>
                  </a:lnTo>
                  <a:lnTo>
                    <a:pt x="368115" y="545150"/>
                  </a:lnTo>
                  <a:lnTo>
                    <a:pt x="408247" y="528190"/>
                  </a:lnTo>
                  <a:lnTo>
                    <a:pt x="444897" y="505444"/>
                  </a:lnTo>
                  <a:lnTo>
                    <a:pt x="477488" y="477488"/>
                  </a:lnTo>
                  <a:lnTo>
                    <a:pt x="505444" y="444897"/>
                  </a:lnTo>
                  <a:lnTo>
                    <a:pt x="528190" y="408247"/>
                  </a:lnTo>
                  <a:lnTo>
                    <a:pt x="545150" y="368115"/>
                  </a:lnTo>
                  <a:lnTo>
                    <a:pt x="555748" y="325075"/>
                  </a:lnTo>
                  <a:lnTo>
                    <a:pt x="559409" y="279704"/>
                  </a:lnTo>
                  <a:lnTo>
                    <a:pt x="555748" y="234333"/>
                  </a:lnTo>
                  <a:lnTo>
                    <a:pt x="545150" y="191294"/>
                  </a:lnTo>
                  <a:lnTo>
                    <a:pt x="528190" y="151161"/>
                  </a:lnTo>
                  <a:lnTo>
                    <a:pt x="505444" y="114512"/>
                  </a:lnTo>
                  <a:lnTo>
                    <a:pt x="477488" y="81921"/>
                  </a:lnTo>
                  <a:lnTo>
                    <a:pt x="444897" y="53965"/>
                  </a:lnTo>
                  <a:lnTo>
                    <a:pt x="408247" y="31218"/>
                  </a:lnTo>
                  <a:lnTo>
                    <a:pt x="368115" y="14258"/>
                  </a:lnTo>
                  <a:lnTo>
                    <a:pt x="325075" y="3660"/>
                  </a:lnTo>
                  <a:lnTo>
                    <a:pt x="279704" y="0"/>
                  </a:lnTo>
                  <a:close/>
                </a:path>
              </a:pathLst>
            </a:custGeom>
            <a:solidFill>
              <a:srgbClr val="D926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65">
            <a:extLst>
              <a:ext uri="{FF2B5EF4-FFF2-40B4-BE49-F238E27FC236}">
                <a16:creationId xmlns:a16="http://schemas.microsoft.com/office/drawing/2014/main" id="{19451223-D924-4579-A05F-4D3F3FE7C554}"/>
              </a:ext>
            </a:extLst>
          </p:cNvPr>
          <p:cNvSpPr txBox="1"/>
          <p:nvPr/>
        </p:nvSpPr>
        <p:spPr>
          <a:xfrm>
            <a:off x="2291330" y="5398024"/>
            <a:ext cx="568960" cy="272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40-800</a:t>
            </a:r>
            <a:r>
              <a:rPr sz="800" b="1" baseline="33333">
                <a:solidFill>
                  <a:srgbClr val="FFFFFF"/>
                </a:solidFill>
                <a:latin typeface="+mj-lt"/>
                <a:cs typeface="Roboto Condensed"/>
              </a:rPr>
              <a:t>+</a:t>
            </a:r>
            <a:r>
              <a:rPr sz="800" b="1" spc="-44" baseline="33333">
                <a:solidFill>
                  <a:srgbClr val="FFFFFF"/>
                </a:solidFill>
                <a:latin typeface="+mj-lt"/>
                <a:cs typeface="Roboto Condensed"/>
              </a:rPr>
              <a:t> </a:t>
            </a:r>
            <a:endParaRPr lang="en-US" sz="800" b="1" spc="-44" baseline="33333">
              <a:solidFill>
                <a:srgbClr val="FFFFFF"/>
              </a:solidFill>
              <a:latin typeface="+mj-lt"/>
              <a:cs typeface="Roboto Condensed"/>
            </a:endParaRPr>
          </a:p>
          <a:p>
            <a:pPr marL="38100" algn="ctr">
              <a:lnSpc>
                <a:spcPct val="100000"/>
              </a:lnSpc>
              <a:spcBef>
                <a:spcPts val="105"/>
              </a:spcBef>
            </a:pP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kW</a:t>
            </a:r>
            <a:endParaRPr sz="800">
              <a:latin typeface="+mj-lt"/>
              <a:cs typeface="Roboto Condensed"/>
            </a:endParaRPr>
          </a:p>
        </p:txBody>
      </p:sp>
      <p:sp>
        <p:nvSpPr>
          <p:cNvPr id="60" name="object 28">
            <a:extLst>
              <a:ext uri="{FF2B5EF4-FFF2-40B4-BE49-F238E27FC236}">
                <a16:creationId xmlns:a16="http://schemas.microsoft.com/office/drawing/2014/main" id="{7417BAE2-102A-462D-AF6D-9CF46DC83F52}"/>
              </a:ext>
            </a:extLst>
          </p:cNvPr>
          <p:cNvSpPr/>
          <p:nvPr/>
        </p:nvSpPr>
        <p:spPr>
          <a:xfrm rot="10800000">
            <a:off x="563568" y="3789061"/>
            <a:ext cx="10960100" cy="410209"/>
          </a:xfrm>
          <a:custGeom>
            <a:avLst/>
            <a:gdLst/>
            <a:ahLst/>
            <a:cxnLst/>
            <a:rect l="l" t="t" r="r" b="b"/>
            <a:pathLst>
              <a:path w="8648700" h="410210">
                <a:moveTo>
                  <a:pt x="1729460" y="205016"/>
                </a:moveTo>
                <a:lnTo>
                  <a:pt x="1586623" y="0"/>
                </a:lnTo>
                <a:lnTo>
                  <a:pt x="0" y="0"/>
                </a:lnTo>
                <a:lnTo>
                  <a:pt x="133667" y="205016"/>
                </a:lnTo>
                <a:lnTo>
                  <a:pt x="0" y="410032"/>
                </a:lnTo>
                <a:lnTo>
                  <a:pt x="1586623" y="410032"/>
                </a:lnTo>
                <a:lnTo>
                  <a:pt x="1729460" y="205016"/>
                </a:lnTo>
                <a:close/>
              </a:path>
              <a:path w="8648700" h="410210">
                <a:moveTo>
                  <a:pt x="3458921" y="205016"/>
                </a:moveTo>
                <a:lnTo>
                  <a:pt x="3316084" y="0"/>
                </a:lnTo>
                <a:lnTo>
                  <a:pt x="1729460" y="0"/>
                </a:lnTo>
                <a:lnTo>
                  <a:pt x="1873072" y="202666"/>
                </a:lnTo>
                <a:lnTo>
                  <a:pt x="1729460" y="410032"/>
                </a:lnTo>
                <a:lnTo>
                  <a:pt x="3316084" y="410032"/>
                </a:lnTo>
                <a:lnTo>
                  <a:pt x="3458921" y="205016"/>
                </a:lnTo>
                <a:close/>
              </a:path>
              <a:path w="8648700" h="410210">
                <a:moveTo>
                  <a:pt x="5188382" y="203352"/>
                </a:moveTo>
                <a:lnTo>
                  <a:pt x="5045545" y="0"/>
                </a:lnTo>
                <a:lnTo>
                  <a:pt x="3458921" y="0"/>
                </a:lnTo>
                <a:lnTo>
                  <a:pt x="3600856" y="201650"/>
                </a:lnTo>
                <a:lnTo>
                  <a:pt x="3458921" y="410032"/>
                </a:lnTo>
                <a:lnTo>
                  <a:pt x="5045545" y="410032"/>
                </a:lnTo>
                <a:lnTo>
                  <a:pt x="5188382" y="203352"/>
                </a:lnTo>
                <a:close/>
              </a:path>
              <a:path w="8648700" h="410210">
                <a:moveTo>
                  <a:pt x="6923824" y="205016"/>
                </a:moveTo>
                <a:lnTo>
                  <a:pt x="6780987" y="0"/>
                </a:lnTo>
                <a:lnTo>
                  <a:pt x="5194363" y="0"/>
                </a:lnTo>
                <a:lnTo>
                  <a:pt x="5337873" y="203009"/>
                </a:lnTo>
                <a:lnTo>
                  <a:pt x="5194363" y="410032"/>
                </a:lnTo>
                <a:lnTo>
                  <a:pt x="6780987" y="410032"/>
                </a:lnTo>
                <a:lnTo>
                  <a:pt x="6923824" y="205016"/>
                </a:lnTo>
                <a:close/>
              </a:path>
              <a:path w="8648700" h="410210">
                <a:moveTo>
                  <a:pt x="8648103" y="203695"/>
                </a:moveTo>
                <a:lnTo>
                  <a:pt x="8505266" y="0"/>
                </a:lnTo>
                <a:lnTo>
                  <a:pt x="6918642" y="0"/>
                </a:lnTo>
                <a:lnTo>
                  <a:pt x="7061213" y="203009"/>
                </a:lnTo>
                <a:lnTo>
                  <a:pt x="6918642" y="410032"/>
                </a:lnTo>
                <a:lnTo>
                  <a:pt x="8505266" y="410032"/>
                </a:lnTo>
                <a:lnTo>
                  <a:pt x="8648103" y="203695"/>
                </a:lnTo>
                <a:close/>
              </a:path>
            </a:pathLst>
          </a:custGeom>
          <a:solidFill>
            <a:srgbClr val="DEDEDE"/>
          </a:solidFill>
        </p:spPr>
        <p:txBody>
          <a:bodyPr wrap="square" lIns="0" tIns="0" rIns="0" bIns="0" rtlCol="0"/>
          <a:lstStyle/>
          <a:p>
            <a:endParaRPr lang="de-DE"/>
          </a:p>
        </p:txBody>
      </p:sp>
      <p:sp>
        <p:nvSpPr>
          <p:cNvPr id="61" name="object 32">
            <a:extLst>
              <a:ext uri="{FF2B5EF4-FFF2-40B4-BE49-F238E27FC236}">
                <a16:creationId xmlns:a16="http://schemas.microsoft.com/office/drawing/2014/main" id="{F5215D2D-2CFC-4423-AD4E-5FD0B0D2F8F6}"/>
              </a:ext>
            </a:extLst>
          </p:cNvPr>
          <p:cNvSpPr txBox="1"/>
          <p:nvPr/>
        </p:nvSpPr>
        <p:spPr>
          <a:xfrm>
            <a:off x="9524455" y="3834858"/>
            <a:ext cx="186817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Rack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w/Integrated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LX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Cooling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(</a:t>
            </a:r>
            <a:r>
              <a:rPr sz="1000" b="1" spc="-5" err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MicroEdge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)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62" name="object 37">
            <a:extLst>
              <a:ext uri="{FF2B5EF4-FFF2-40B4-BE49-F238E27FC236}">
                <a16:creationId xmlns:a16="http://schemas.microsoft.com/office/drawing/2014/main" id="{8A13FDD7-0117-4DE5-B567-719EB36B3515}"/>
              </a:ext>
            </a:extLst>
          </p:cNvPr>
          <p:cNvSpPr txBox="1"/>
          <p:nvPr/>
        </p:nvSpPr>
        <p:spPr>
          <a:xfrm>
            <a:off x="7373479" y="3903823"/>
            <a:ext cx="1539183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In</a:t>
            </a:r>
            <a:r>
              <a:rPr sz="1000" b="1" spc="-1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Row</a:t>
            </a:r>
            <a:r>
              <a:rPr sz="1000" b="1" spc="-1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Cooling</a:t>
            </a:r>
            <a:r>
              <a:rPr sz="1000" b="1" spc="-1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–</a:t>
            </a:r>
            <a:r>
              <a:rPr sz="1000" b="1" spc="-10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LX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sp>
        <p:nvSpPr>
          <p:cNvPr id="63" name="object 38">
            <a:extLst>
              <a:ext uri="{FF2B5EF4-FFF2-40B4-BE49-F238E27FC236}">
                <a16:creationId xmlns:a16="http://schemas.microsoft.com/office/drawing/2014/main" id="{13E03E42-F787-43AB-8E77-E6FF333E8B21}"/>
              </a:ext>
            </a:extLst>
          </p:cNvPr>
          <p:cNvSpPr txBox="1"/>
          <p:nvPr/>
        </p:nvSpPr>
        <p:spPr>
          <a:xfrm>
            <a:off x="5507416" y="3848867"/>
            <a:ext cx="155829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Rear Door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Cooling</a:t>
            </a:r>
            <a:r>
              <a:rPr sz="1000" b="1" spc="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 </a:t>
            </a:r>
            <a:r>
              <a:rPr sz="1000" b="1" spc="-5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(Passive/Active)</a:t>
            </a:r>
            <a:endParaRPr sz="1000">
              <a:solidFill>
                <a:schemeClr val="tx1">
                  <a:lumMod val="75000"/>
                </a:schemeClr>
              </a:solidFill>
              <a:latin typeface="+mj-lt"/>
              <a:cs typeface="Roboto Condensed"/>
            </a:endParaRP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2054955C-1467-4DBC-BFC3-FD34CFD8520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530" t="14432" r="13141" b="14432"/>
          <a:stretch/>
        </p:blipFill>
        <p:spPr>
          <a:xfrm>
            <a:off x="801778" y="4426738"/>
            <a:ext cx="1438960" cy="875704"/>
          </a:xfrm>
          <a:prstGeom prst="rect">
            <a:avLst/>
          </a:prstGeom>
        </p:spPr>
      </p:pic>
      <p:pic>
        <p:nvPicPr>
          <p:cNvPr id="77" name="Picture 3">
            <a:extLst>
              <a:ext uri="{FF2B5EF4-FFF2-40B4-BE49-F238E27FC236}">
                <a16:creationId xmlns:a16="http://schemas.microsoft.com/office/drawing/2014/main" id="{709674D6-32B5-4882-A16E-02E051AEA55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00" t="30391" r="46391" b="29237"/>
          <a:stretch/>
        </p:blipFill>
        <p:spPr>
          <a:xfrm>
            <a:off x="4412359" y="5019755"/>
            <a:ext cx="299283" cy="575129"/>
          </a:xfrm>
          <a:prstGeom prst="rect">
            <a:avLst/>
          </a:prstGeom>
        </p:spPr>
      </p:pic>
      <p:pic>
        <p:nvPicPr>
          <p:cNvPr id="78" name="Picture 10">
            <a:extLst>
              <a:ext uri="{FF2B5EF4-FFF2-40B4-BE49-F238E27FC236}">
                <a16:creationId xmlns:a16="http://schemas.microsoft.com/office/drawing/2014/main" id="{31C940C9-1678-4CDC-9BC4-01D854E74E5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562" y="4765511"/>
            <a:ext cx="1081209" cy="1081209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8D298508-9ED4-4305-A413-34F1216428C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49244"/>
          <a:stretch/>
        </p:blipFill>
        <p:spPr>
          <a:xfrm>
            <a:off x="381000" y="3650349"/>
            <a:ext cx="1212664" cy="6455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C5DED3B-8779-45D5-A6BA-5EC493BA6DA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953" r="24636"/>
          <a:stretch/>
        </p:blipFill>
        <p:spPr>
          <a:xfrm>
            <a:off x="2286000" y="3655521"/>
            <a:ext cx="1634490" cy="645504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159B6531-D2D6-4D0F-AE05-09CCE075E2F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3777"/>
          <a:stretch/>
        </p:blipFill>
        <p:spPr>
          <a:xfrm>
            <a:off x="1496761" y="3648269"/>
            <a:ext cx="865439" cy="645504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16A0D063-A4E2-4B34-9F68-39CCC0533C7D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7225" t="31581" r="84702" b="27076"/>
          <a:stretch/>
        </p:blipFill>
        <p:spPr>
          <a:xfrm>
            <a:off x="2300289" y="3858127"/>
            <a:ext cx="192878" cy="266869"/>
          </a:xfrm>
          <a:prstGeom prst="rect">
            <a:avLst/>
          </a:prstGeom>
        </p:spPr>
      </p:pic>
      <p:sp>
        <p:nvSpPr>
          <p:cNvPr id="79" name="Textfeld 78">
            <a:extLst>
              <a:ext uri="{FF2B5EF4-FFF2-40B4-BE49-F238E27FC236}">
                <a16:creationId xmlns:a16="http://schemas.microsoft.com/office/drawing/2014/main" id="{94FBBE45-20CD-4556-B0EE-1D4BD25A96F1}"/>
              </a:ext>
            </a:extLst>
          </p:cNvPr>
          <p:cNvSpPr txBox="1"/>
          <p:nvPr/>
        </p:nvSpPr>
        <p:spPr>
          <a:xfrm>
            <a:off x="823488" y="3793170"/>
            <a:ext cx="1675979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Chassis Level Immersion Cooling</a:t>
            </a:r>
          </a:p>
        </p:txBody>
      </p:sp>
      <p:sp>
        <p:nvSpPr>
          <p:cNvPr id="64" name="object 33">
            <a:extLst>
              <a:ext uri="{FF2B5EF4-FFF2-40B4-BE49-F238E27FC236}">
                <a16:creationId xmlns:a16="http://schemas.microsoft.com/office/drawing/2014/main" id="{FFE9CE63-C760-4E37-A79C-86EA8C052DCC}"/>
              </a:ext>
            </a:extLst>
          </p:cNvPr>
          <p:cNvSpPr txBox="1"/>
          <p:nvPr/>
        </p:nvSpPr>
        <p:spPr>
          <a:xfrm>
            <a:off x="2541590" y="3834957"/>
            <a:ext cx="2354033" cy="321242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1000" b="1">
                <a:solidFill>
                  <a:schemeClr val="tx1">
                    <a:lumMod val="75000"/>
                  </a:schemeClr>
                </a:solidFill>
                <a:latin typeface="+mj-lt"/>
                <a:cs typeface="Roboto Condensed"/>
              </a:rPr>
              <a:t>Row and Rack Coolant Distribution Unit (CDU) &amp; Rack Manifolds</a:t>
            </a:r>
          </a:p>
        </p:txBody>
      </p:sp>
      <p:pic>
        <p:nvPicPr>
          <p:cNvPr id="83" name="Picture 2">
            <a:extLst>
              <a:ext uri="{FF2B5EF4-FFF2-40B4-BE49-F238E27FC236}">
                <a16:creationId xmlns:a16="http://schemas.microsoft.com/office/drawing/2014/main" id="{6DE79DA9-595F-4D54-B359-6FF75998285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14571" y="4279827"/>
            <a:ext cx="988942" cy="517891"/>
          </a:xfrm>
          <a:prstGeom prst="rect">
            <a:avLst/>
          </a:prstGeom>
        </p:spPr>
      </p:pic>
      <p:sp>
        <p:nvSpPr>
          <p:cNvPr id="72" name="object 40">
            <a:extLst>
              <a:ext uri="{FF2B5EF4-FFF2-40B4-BE49-F238E27FC236}">
                <a16:creationId xmlns:a16="http://schemas.microsoft.com/office/drawing/2014/main" id="{2199ADD0-BC71-4BBD-BD3B-2143F42C7CC3}"/>
              </a:ext>
            </a:extLst>
          </p:cNvPr>
          <p:cNvSpPr/>
          <p:nvPr/>
        </p:nvSpPr>
        <p:spPr>
          <a:xfrm>
            <a:off x="714030" y="5226579"/>
            <a:ext cx="559435" cy="559435"/>
          </a:xfrm>
          <a:custGeom>
            <a:avLst/>
            <a:gdLst/>
            <a:ahLst/>
            <a:cxnLst/>
            <a:rect l="l" t="t" r="r" b="b"/>
            <a:pathLst>
              <a:path w="559434" h="559435">
                <a:moveTo>
                  <a:pt x="279704" y="0"/>
                </a:moveTo>
                <a:lnTo>
                  <a:pt x="234333" y="3660"/>
                </a:lnTo>
                <a:lnTo>
                  <a:pt x="191294" y="14258"/>
                </a:lnTo>
                <a:lnTo>
                  <a:pt x="151161" y="31218"/>
                </a:lnTo>
                <a:lnTo>
                  <a:pt x="114512" y="53965"/>
                </a:lnTo>
                <a:lnTo>
                  <a:pt x="81921" y="81921"/>
                </a:lnTo>
                <a:lnTo>
                  <a:pt x="53965" y="114512"/>
                </a:lnTo>
                <a:lnTo>
                  <a:pt x="31218" y="151161"/>
                </a:lnTo>
                <a:lnTo>
                  <a:pt x="14258" y="191294"/>
                </a:lnTo>
                <a:lnTo>
                  <a:pt x="3660" y="234333"/>
                </a:lnTo>
                <a:lnTo>
                  <a:pt x="0" y="279704"/>
                </a:lnTo>
                <a:lnTo>
                  <a:pt x="3660" y="325075"/>
                </a:lnTo>
                <a:lnTo>
                  <a:pt x="14258" y="368115"/>
                </a:lnTo>
                <a:lnTo>
                  <a:pt x="31218" y="408247"/>
                </a:lnTo>
                <a:lnTo>
                  <a:pt x="53965" y="444897"/>
                </a:lnTo>
                <a:lnTo>
                  <a:pt x="81921" y="477488"/>
                </a:lnTo>
                <a:lnTo>
                  <a:pt x="114512" y="505444"/>
                </a:lnTo>
                <a:lnTo>
                  <a:pt x="151161" y="528190"/>
                </a:lnTo>
                <a:lnTo>
                  <a:pt x="191294" y="545150"/>
                </a:lnTo>
                <a:lnTo>
                  <a:pt x="234333" y="555748"/>
                </a:lnTo>
                <a:lnTo>
                  <a:pt x="279704" y="559409"/>
                </a:lnTo>
                <a:lnTo>
                  <a:pt x="325075" y="555748"/>
                </a:lnTo>
                <a:lnTo>
                  <a:pt x="368115" y="545150"/>
                </a:lnTo>
                <a:lnTo>
                  <a:pt x="408247" y="528190"/>
                </a:lnTo>
                <a:lnTo>
                  <a:pt x="444897" y="505444"/>
                </a:lnTo>
                <a:lnTo>
                  <a:pt x="477488" y="477488"/>
                </a:lnTo>
                <a:lnTo>
                  <a:pt x="505444" y="444897"/>
                </a:lnTo>
                <a:lnTo>
                  <a:pt x="528190" y="408247"/>
                </a:lnTo>
                <a:lnTo>
                  <a:pt x="545150" y="368115"/>
                </a:lnTo>
                <a:lnTo>
                  <a:pt x="555748" y="325075"/>
                </a:lnTo>
                <a:lnTo>
                  <a:pt x="559409" y="279704"/>
                </a:lnTo>
                <a:lnTo>
                  <a:pt x="555748" y="234333"/>
                </a:lnTo>
                <a:lnTo>
                  <a:pt x="545150" y="191294"/>
                </a:lnTo>
                <a:lnTo>
                  <a:pt x="528190" y="151161"/>
                </a:lnTo>
                <a:lnTo>
                  <a:pt x="505444" y="114512"/>
                </a:lnTo>
                <a:lnTo>
                  <a:pt x="477488" y="81921"/>
                </a:lnTo>
                <a:lnTo>
                  <a:pt x="444897" y="53965"/>
                </a:lnTo>
                <a:lnTo>
                  <a:pt x="408247" y="31218"/>
                </a:lnTo>
                <a:lnTo>
                  <a:pt x="368115" y="14258"/>
                </a:lnTo>
                <a:lnTo>
                  <a:pt x="325075" y="3660"/>
                </a:lnTo>
                <a:lnTo>
                  <a:pt x="279704" y="0"/>
                </a:lnTo>
                <a:close/>
              </a:path>
            </a:pathLst>
          </a:custGeom>
          <a:solidFill>
            <a:srgbClr val="D926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65">
            <a:extLst>
              <a:ext uri="{FF2B5EF4-FFF2-40B4-BE49-F238E27FC236}">
                <a16:creationId xmlns:a16="http://schemas.microsoft.com/office/drawing/2014/main" id="{B09647FC-03C8-4490-AF8F-11E9422B3D82}"/>
              </a:ext>
            </a:extLst>
          </p:cNvPr>
          <p:cNvSpPr txBox="1"/>
          <p:nvPr/>
        </p:nvSpPr>
        <p:spPr>
          <a:xfrm>
            <a:off x="689560" y="5337224"/>
            <a:ext cx="56896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5"/>
              </a:spcBef>
            </a:pPr>
            <a:r>
              <a:rPr lang="de-DE" sz="800" b="1">
                <a:solidFill>
                  <a:srgbClr val="FFFFFF"/>
                </a:solidFill>
                <a:latin typeface="+mj-lt"/>
                <a:cs typeface="Roboto Condensed"/>
              </a:rPr>
              <a:t>3.2 </a:t>
            </a:r>
            <a:r>
              <a:rPr sz="800" b="1">
                <a:solidFill>
                  <a:srgbClr val="FFFFFF"/>
                </a:solidFill>
                <a:latin typeface="+mj-lt"/>
                <a:cs typeface="Roboto Condensed"/>
              </a:rPr>
              <a:t>kW</a:t>
            </a:r>
            <a:br>
              <a:rPr lang="de-DE" sz="800" b="1">
                <a:solidFill>
                  <a:srgbClr val="FFFFFF"/>
                </a:solidFill>
                <a:latin typeface="+mj-lt"/>
                <a:cs typeface="Roboto Condensed"/>
              </a:rPr>
            </a:br>
            <a:r>
              <a:rPr lang="de-DE" sz="800">
                <a:solidFill>
                  <a:srgbClr val="FFFFFF"/>
                </a:solidFill>
                <a:latin typeface="+mj-lt"/>
                <a:cs typeface="Roboto Condensed"/>
              </a:rPr>
              <a:t>per </a:t>
            </a:r>
            <a:br>
              <a:rPr lang="de-DE" sz="800">
                <a:solidFill>
                  <a:srgbClr val="FFFFFF"/>
                </a:solidFill>
                <a:latin typeface="+mj-lt"/>
                <a:cs typeface="Roboto Condensed"/>
              </a:rPr>
            </a:br>
            <a:r>
              <a:rPr lang="de-DE" sz="800" err="1">
                <a:solidFill>
                  <a:srgbClr val="FFFFFF"/>
                </a:solidFill>
                <a:latin typeface="+mj-lt"/>
                <a:cs typeface="Roboto Condensed"/>
              </a:rPr>
              <a:t>chassis</a:t>
            </a:r>
            <a:endParaRPr sz="800">
              <a:latin typeface="+mj-lt"/>
              <a:cs typeface="Roboto Condensed"/>
            </a:endParaRPr>
          </a:p>
        </p:txBody>
      </p:sp>
      <p:sp>
        <p:nvSpPr>
          <p:cNvPr id="50" name="TextBox 1">
            <a:extLst>
              <a:ext uri="{FF2B5EF4-FFF2-40B4-BE49-F238E27FC236}">
                <a16:creationId xmlns:a16="http://schemas.microsoft.com/office/drawing/2014/main" id="{EA0E8DE7-FC75-4C26-951A-5873460BC2CD}"/>
              </a:ext>
            </a:extLst>
          </p:cNvPr>
          <p:cNvSpPr txBox="1"/>
          <p:nvPr/>
        </p:nvSpPr>
        <p:spPr>
          <a:xfrm>
            <a:off x="2707309" y="3229192"/>
            <a:ext cx="6748841" cy="438582"/>
          </a:xfrm>
          <a:prstGeom prst="rect">
            <a:avLst/>
          </a:prstGeom>
        </p:spPr>
        <p:txBody>
          <a:bodyPr wrap="square" lIns="0" tIns="45720" rIns="91440" bIns="45720" rtlCol="0" anchor="t">
            <a:spAutoFit/>
          </a:bodyPr>
          <a:lstStyle/>
          <a:p>
            <a:pPr algn="ctr"/>
            <a:r>
              <a:rPr lang="en-US" sz="2200" b="1" spc="75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AIR</a:t>
            </a:r>
            <a:r>
              <a:rPr lang="en-US" sz="2200" b="1" spc="9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 </a:t>
            </a:r>
            <a:r>
              <a:rPr lang="en-US" sz="2200" b="1" spc="8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AND</a:t>
            </a:r>
            <a:r>
              <a:rPr lang="en-US" sz="2200" b="1" spc="9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 </a:t>
            </a:r>
            <a:r>
              <a:rPr lang="en-US" sz="2200" b="1" spc="10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LIQUID</a:t>
            </a:r>
            <a:r>
              <a:rPr lang="en-US" sz="2200" b="1" spc="95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 </a:t>
            </a:r>
            <a:r>
              <a:rPr lang="en-US" sz="2200" b="1" spc="100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COOLING</a:t>
            </a:r>
            <a:r>
              <a:rPr lang="en-US" sz="2200" b="1" spc="95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/>
              </a:rPr>
              <a:t> </a:t>
            </a:r>
            <a:r>
              <a:rPr lang="en-US" sz="2200" b="1" spc="114">
                <a:solidFill>
                  <a:schemeClr val="tx1">
                    <a:lumMod val="75000"/>
                  </a:schemeClr>
                </a:solidFill>
                <a:latin typeface="Roboto"/>
                <a:cs typeface="Roboto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SOLUTIONS</a:t>
            </a:r>
            <a:endParaRPr lang="en-US" sz="2230">
              <a:solidFill>
                <a:schemeClr val="tx1">
                  <a:lumMod val="75000"/>
                </a:schemeClr>
              </a:solidFill>
              <a:latin typeface="Roboto"/>
              <a:cs typeface="Roboto"/>
            </a:endParaRPr>
          </a:p>
        </p:txBody>
      </p:sp>
      <p:pic>
        <p:nvPicPr>
          <p:cNvPr id="74" name="Picture 2" descr="Varistar LHX+ Schrank">
            <a:extLst>
              <a:ext uri="{FF2B5EF4-FFF2-40B4-BE49-F238E27FC236}">
                <a16:creationId xmlns:a16="http://schemas.microsoft.com/office/drawing/2014/main" id="{38A9B3C1-04EF-4834-AE32-DFCEE7BC0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r="28417" b="2518"/>
          <a:stretch/>
        </p:blipFill>
        <p:spPr bwMode="auto">
          <a:xfrm>
            <a:off x="10865729" y="4298623"/>
            <a:ext cx="461744" cy="113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0ABDA29-7B84-EA5B-6868-A9EBF3674C9A}"/>
              </a:ext>
            </a:extLst>
          </p:cNvPr>
          <p:cNvSpPr txBox="1">
            <a:spLocks/>
          </p:cNvSpPr>
          <p:nvPr/>
        </p:nvSpPr>
        <p:spPr>
          <a:xfrm>
            <a:off x="269239" y="6409678"/>
            <a:ext cx="7106921" cy="37212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800" b="0" i="0" kern="120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b="0" i="0" kern="1200" dirty="0" smtClean="0">
                <a:solidFill>
                  <a:schemeClr val="accent2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2pPr>
            <a:lvl3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Char char="‒"/>
              <a:defRPr lang="en-US" sz="1400" b="0" i="0" kern="1200" dirty="0" smtClean="0">
                <a:solidFill>
                  <a:schemeClr val="accent2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				</a:t>
            </a:r>
            <a:br>
              <a:rPr lang="en-US"/>
            </a:br>
            <a:r>
              <a:rPr lang="en-US"/>
              <a:t>						</a:t>
            </a:r>
            <a:fld id="{11B9B822-B8D7-4E76-BC1B-5175DB3EE074}" type="slidenum">
              <a:rPr lang="en-US" smtClean="0"/>
              <a:pPr/>
              <a:t>15</a:t>
            </a:fld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5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B1792E3-2EB0-43CA-A3A3-B8F35D0CF7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6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4C5F-CBB1-84DF-8E1A-E1ACAB2B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75E25-124D-D9B3-0F9F-D1200B6CC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Challenge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Measurement &amp; Control System in Large Science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8B128054-55AB-6995-0D30-D85477D43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feld 14">
            <a:extLst>
              <a:ext uri="{FF2B5EF4-FFF2-40B4-BE49-F238E27FC236}">
                <a16:creationId xmlns:a16="http://schemas.microsoft.com/office/drawing/2014/main" id="{18D8B212-2373-8152-C095-B26875FB275B}"/>
              </a:ext>
            </a:extLst>
          </p:cNvPr>
          <p:cNvSpPr txBox="1"/>
          <p:nvPr/>
        </p:nvSpPr>
        <p:spPr>
          <a:xfrm>
            <a:off x="354300" y="1131953"/>
            <a:ext cx="6322947" cy="449809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Managing unprecedented data volumes &amp; rates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Extreme timing &amp; synchronization requirements (nanoseconds)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Reliable operation in harsh environments radiation, EM interference, unstable temperature, vibration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etc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Roboto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The need for modularity and scalability over decades-long project lifecycles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Multiple industrial computer platforms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5223B1-0E6F-1A98-0B02-89BF74EC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72"/>
          <a:stretch>
            <a:fillRect/>
          </a:stretch>
        </p:blipFill>
        <p:spPr>
          <a:xfrm>
            <a:off x="8168009" y="1402419"/>
            <a:ext cx="3291840" cy="2196171"/>
          </a:xfrm>
          <a:prstGeom prst="rect">
            <a:avLst/>
          </a:prstGeom>
        </p:spPr>
      </p:pic>
      <p:pic>
        <p:nvPicPr>
          <p:cNvPr id="1028" name="Picture 4" descr="How does a particle accelerator work?">
            <a:extLst>
              <a:ext uri="{FF2B5EF4-FFF2-40B4-BE49-F238E27FC236}">
                <a16:creationId xmlns:a16="http://schemas.microsoft.com/office/drawing/2014/main" id="{C3CAC577-EF26-CA38-0A0A-0D5D44BED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0"/>
          <a:stretch>
            <a:fillRect/>
          </a:stretch>
        </p:blipFill>
        <p:spPr bwMode="auto">
          <a:xfrm>
            <a:off x="8168009" y="3786334"/>
            <a:ext cx="3291840" cy="23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820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4428D0-A12D-410E-904D-394398EA0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Modular Industrial Computer </a:t>
            </a:r>
            <a:r>
              <a:rPr lang="de-DE" dirty="0" err="1"/>
              <a:t>Platform</a:t>
            </a:r>
            <a:r>
              <a:rPr lang="de-DE" dirty="0"/>
              <a:t> -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en-US" dirty="0"/>
              <a:t>Versa Module Eurocard</a:t>
            </a:r>
            <a:endParaRPr lang="de-DE" dirty="0"/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A5560229-1694-4804-A842-786D5C4AE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4267DE-41A9-3B9F-F4A2-17E7EED734D1}"/>
              </a:ext>
            </a:extLst>
          </p:cNvPr>
          <p:cNvGrpSpPr/>
          <p:nvPr/>
        </p:nvGrpSpPr>
        <p:grpSpPr>
          <a:xfrm>
            <a:off x="269238" y="967778"/>
            <a:ext cx="11617961" cy="5406567"/>
            <a:chOff x="269238" y="967778"/>
            <a:chExt cx="11617961" cy="5406567"/>
          </a:xfrm>
        </p:grpSpPr>
        <p:pic>
          <p:nvPicPr>
            <p:cNvPr id="11" name="图片 23">
              <a:extLst>
                <a:ext uri="{FF2B5EF4-FFF2-40B4-BE49-F238E27FC236}">
                  <a16:creationId xmlns:a16="http://schemas.microsoft.com/office/drawing/2014/main" id="{37DCBF5D-5C2F-044D-13CB-01A68A72E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9238" y="967778"/>
              <a:ext cx="11617961" cy="5406566"/>
            </a:xfrm>
            <a:prstGeom prst="rect">
              <a:avLst/>
            </a:prstGeom>
          </p:spPr>
        </p:pic>
        <p:cxnSp>
          <p:nvCxnSpPr>
            <p:cNvPr id="18" name="直接连接符 26">
              <a:extLst>
                <a:ext uri="{FF2B5EF4-FFF2-40B4-BE49-F238E27FC236}">
                  <a16:creationId xmlns:a16="http://schemas.microsoft.com/office/drawing/2014/main" id="{38E9FEB0-29F7-47AE-2A87-052BDCD751E5}"/>
                </a:ext>
              </a:extLst>
            </p:cNvPr>
            <p:cNvCxnSpPr>
              <a:cxnSpLocks/>
            </p:cNvCxnSpPr>
            <p:nvPr/>
          </p:nvCxnSpPr>
          <p:spPr>
            <a:xfrm>
              <a:off x="4241314" y="1221698"/>
              <a:ext cx="0" cy="4414603"/>
            </a:xfrm>
            <a:prstGeom prst="line">
              <a:avLst/>
            </a:prstGeom>
            <a:ln w="25400">
              <a:solidFill>
                <a:schemeClr val="bg2"/>
              </a:solidFill>
              <a:prstDash val="dash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EC38CC-51E2-E65D-5BAA-F92524D1BC17}"/>
                </a:ext>
              </a:extLst>
            </p:cNvPr>
            <p:cNvSpPr txBox="1"/>
            <p:nvPr/>
          </p:nvSpPr>
          <p:spPr>
            <a:xfrm>
              <a:off x="672862" y="4642146"/>
              <a:ext cx="1782657" cy="27699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sz="1200" b="0" i="0" dirty="0">
                  <a:solidFill>
                    <a:srgbClr val="000000"/>
                  </a:solidFill>
                  <a:effectLst/>
                  <a:latin typeface="Dm Sans" pitchFamily="2" charset="0"/>
                </a:rPr>
                <a:t>16-bit asynchronous</a:t>
              </a:r>
              <a:endParaRPr lang="en-US" sz="1200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F814F0-921C-6389-9230-47FEC7FC1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924" y="4919145"/>
              <a:ext cx="977808" cy="457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C5245DF-23FD-3F64-99C3-EF3F909B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676" y="5608740"/>
              <a:ext cx="901018" cy="5486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AE595E-345C-C7A2-26E1-53651CF3CEC6}"/>
                </a:ext>
              </a:extLst>
            </p:cNvPr>
            <p:cNvSpPr txBox="1"/>
            <p:nvPr/>
          </p:nvSpPr>
          <p:spPr>
            <a:xfrm>
              <a:off x="479822" y="5356025"/>
              <a:ext cx="1145775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Motorola 68000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25730B-1CF9-7EC8-DEC0-7263C9F44927}"/>
                </a:ext>
              </a:extLst>
            </p:cNvPr>
            <p:cNvSpPr txBox="1"/>
            <p:nvPr/>
          </p:nvSpPr>
          <p:spPr>
            <a:xfrm>
              <a:off x="527394" y="6181081"/>
              <a:ext cx="1782657" cy="193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Intel 8088---- IBM ISA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F2C85A-708E-B261-C4AC-2CBB4A5716FA}"/>
                </a:ext>
              </a:extLst>
            </p:cNvPr>
            <p:cNvSpPr txBox="1"/>
            <p:nvPr/>
          </p:nvSpPr>
          <p:spPr>
            <a:xfrm>
              <a:off x="1798318" y="3652520"/>
              <a:ext cx="51816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100" b="1" dirty="0">
                  <a:solidFill>
                    <a:srgbClr val="EAEAE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1992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BB331E4-4C98-14DC-E4DA-507D5F4CB004}"/>
                </a:ext>
              </a:extLst>
            </p:cNvPr>
            <p:cNvCxnSpPr/>
            <p:nvPr/>
          </p:nvCxnSpPr>
          <p:spPr>
            <a:xfrm>
              <a:off x="2001520" y="3484880"/>
              <a:ext cx="0" cy="182880"/>
            </a:xfrm>
            <a:prstGeom prst="line">
              <a:avLst/>
            </a:prstGeom>
            <a:ln w="28575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A569571-F899-7864-28BC-6F5F0CFC952A}"/>
                </a:ext>
              </a:extLst>
            </p:cNvPr>
            <p:cNvSpPr/>
            <p:nvPr/>
          </p:nvSpPr>
          <p:spPr>
            <a:xfrm>
              <a:off x="2001520" y="3007360"/>
              <a:ext cx="294640" cy="558800"/>
            </a:xfrm>
            <a:custGeom>
              <a:avLst/>
              <a:gdLst>
                <a:gd name="connsiteX0" fmla="*/ 0 w 294640"/>
                <a:gd name="connsiteY0" fmla="*/ 558800 h 558800"/>
                <a:gd name="connsiteX1" fmla="*/ 152400 w 294640"/>
                <a:gd name="connsiteY1" fmla="*/ 0 h 558800"/>
                <a:gd name="connsiteX2" fmla="*/ 294640 w 294640"/>
                <a:gd name="connsiteY2" fmla="*/ 0 h 55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640" h="558800">
                  <a:moveTo>
                    <a:pt x="0" y="558800"/>
                  </a:moveTo>
                  <a:lnTo>
                    <a:pt x="152400" y="0"/>
                  </a:lnTo>
                  <a:lnTo>
                    <a:pt x="294640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70AB83D-B226-B3F0-233E-589F25BB6DAA}"/>
                </a:ext>
              </a:extLst>
            </p:cNvPr>
            <p:cNvSpPr txBox="1"/>
            <p:nvPr/>
          </p:nvSpPr>
          <p:spPr>
            <a:xfrm>
              <a:off x="2235200" y="2824441"/>
              <a:ext cx="1087119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Intel </a:t>
              </a:r>
              <a:r>
                <a:rPr lang="en-US" sz="1500" b="1" dirty="0">
                  <a:solidFill>
                    <a:schemeClr val="accent6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PCI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37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0159D-DCE1-7504-D285-4346EDB92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A6E0093-08A5-4865-D68D-D6F2F0A11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xTCA</a:t>
            </a:r>
            <a:r>
              <a:rPr lang="de-DE" dirty="0"/>
              <a:t>?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638914C7-F91D-C051-9F23-176B5473F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5ACF5A9-25F9-9B2D-E623-180513690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76" y="3320756"/>
            <a:ext cx="190246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200"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400"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600"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800" algn="l" defTabSz="457200" rtl="0" eaLnBrk="1" fontAlgn="base" hangingPunct="1">
              <a:lnSpc>
                <a:spcPts val="2025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tx1"/>
                </a:solidFill>
              </a:rPr>
              <a:t>dvanced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elecom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omputing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tx1"/>
                </a:solidFill>
              </a:rPr>
              <a:t>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44EEE-8B3A-ADAF-9A55-5F09D2957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2176" y="1253837"/>
            <a:ext cx="2286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5717" bIns="3810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800" b="1" dirty="0" err="1">
                <a:solidFill>
                  <a:srgbClr val="FF0000"/>
                </a:solidFill>
                <a:sym typeface="Arial" charset="0"/>
              </a:rPr>
              <a:t>x</a:t>
            </a:r>
            <a:r>
              <a:rPr lang="en-US" sz="4800" b="1" dirty="0" err="1">
                <a:sym typeface="Arial" charset="0"/>
              </a:rPr>
              <a:t>TCA</a:t>
            </a:r>
            <a:endParaRPr lang="en-US" sz="4800" b="1" dirty="0">
              <a:sym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FB7A6F6-167A-CD0A-ECC3-806B7581B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376" y="2556857"/>
            <a:ext cx="2286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5717" bIns="3810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sym typeface="Arial" charset="0"/>
              </a:rPr>
              <a:t>A</a:t>
            </a:r>
            <a:r>
              <a:rPr lang="en-US" sz="4400" dirty="0">
                <a:sym typeface="Arial" charset="0"/>
              </a:rPr>
              <a:t>TCA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6C2E0A9-3978-4B11-247E-A645CC4E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331" y="2538240"/>
            <a:ext cx="2286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5717" bIns="3810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sym typeface="Arial" charset="0"/>
              </a:rPr>
              <a:t>M</a:t>
            </a:r>
            <a:r>
              <a:rPr lang="en-US" sz="4400" dirty="0">
                <a:sym typeface="Arial" charset="0"/>
              </a:rPr>
              <a:t>TCA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741AD46-B0D6-33BF-9813-0E2CA414D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331" y="3392749"/>
            <a:ext cx="1921509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5717" bIns="3810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  <a:sym typeface="Arial" charset="0"/>
              </a:rPr>
              <a:t>M</a:t>
            </a:r>
            <a:r>
              <a:rPr lang="en-US" sz="2400" dirty="0">
                <a:sym typeface="Arial" charset="0"/>
              </a:rPr>
              <a:t>icro</a:t>
            </a:r>
            <a:br>
              <a:rPr lang="en-US" sz="2400" dirty="0">
                <a:sym typeface="Arial" charset="0"/>
              </a:rPr>
            </a:br>
            <a:r>
              <a:rPr lang="en-US" sz="2400" dirty="0">
                <a:solidFill>
                  <a:srgbClr val="FF0000"/>
                </a:solidFill>
                <a:sym typeface="Arial" charset="0"/>
              </a:rPr>
              <a:t>T</a:t>
            </a:r>
            <a:r>
              <a:rPr lang="en-US" sz="2400" dirty="0">
                <a:sym typeface="Arial" charset="0"/>
              </a:rPr>
              <a:t>elecom </a:t>
            </a:r>
            <a:br>
              <a:rPr lang="en-US" sz="2400" dirty="0">
                <a:sym typeface="Arial" charset="0"/>
              </a:rPr>
            </a:br>
            <a:r>
              <a:rPr lang="en-US" sz="2400" dirty="0">
                <a:solidFill>
                  <a:srgbClr val="FF0000"/>
                </a:solidFill>
                <a:sym typeface="Arial" charset="0"/>
              </a:rPr>
              <a:t>C</a:t>
            </a:r>
            <a:r>
              <a:rPr lang="en-US" sz="2400" dirty="0">
                <a:sym typeface="Arial" charset="0"/>
              </a:rPr>
              <a:t>omputing</a:t>
            </a:r>
            <a:br>
              <a:rPr lang="en-US" sz="2400" dirty="0">
                <a:sym typeface="Arial" charset="0"/>
              </a:rPr>
            </a:br>
            <a:r>
              <a:rPr lang="en-US" sz="2400" dirty="0">
                <a:solidFill>
                  <a:srgbClr val="FF0000"/>
                </a:solidFill>
                <a:sym typeface="Arial" charset="0"/>
              </a:rPr>
              <a:t>A</a:t>
            </a:r>
            <a:r>
              <a:rPr lang="en-US" sz="2400" dirty="0">
                <a:sym typeface="Arial" charset="0"/>
              </a:rPr>
              <a:t>rchitecture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1C0C449-5A2D-8D50-680D-5177C88E7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576" y="3539837"/>
            <a:ext cx="2286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5717" bIns="3810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400" dirty="0">
                <a:sym typeface="Arial" charset="0"/>
              </a:rPr>
              <a:t>AMC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B60FCECC-2BF3-D388-2E54-C3378195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837" y="4280188"/>
            <a:ext cx="20574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8100" tIns="38100" rIns="35717" bIns="3810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2400" dirty="0">
                <a:solidFill>
                  <a:srgbClr val="FF0000"/>
                </a:solidFill>
                <a:sym typeface="Arial" charset="0"/>
              </a:rPr>
              <a:t>A</a:t>
            </a:r>
            <a:r>
              <a:rPr lang="en-US" sz="2400" dirty="0">
                <a:sym typeface="Arial" charset="0"/>
              </a:rPr>
              <a:t>dvanced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sym typeface="Arial" charset="0"/>
              </a:rPr>
              <a:t>M</a:t>
            </a:r>
            <a:r>
              <a:rPr lang="en-US" sz="2400" dirty="0">
                <a:sym typeface="Arial" charset="0"/>
              </a:rPr>
              <a:t>ezzanine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  <a:sym typeface="Arial" charset="0"/>
              </a:rPr>
              <a:t>C</a:t>
            </a:r>
            <a:r>
              <a:rPr lang="en-US" sz="2400" dirty="0">
                <a:sym typeface="Arial" charset="0"/>
              </a:rPr>
              <a:t>ard</a:t>
            </a:r>
          </a:p>
        </p:txBody>
      </p:sp>
      <p:sp>
        <p:nvSpPr>
          <p:cNvPr id="10" name="Pfeil nach rechts 13">
            <a:extLst>
              <a:ext uri="{FF2B5EF4-FFF2-40B4-BE49-F238E27FC236}">
                <a16:creationId xmlns:a16="http://schemas.microsoft.com/office/drawing/2014/main" id="{F4A263E2-CF54-FE09-A762-687A1DAECBCD}"/>
              </a:ext>
            </a:extLst>
          </p:cNvPr>
          <p:cNvSpPr/>
          <p:nvPr/>
        </p:nvSpPr>
        <p:spPr bwMode="auto">
          <a:xfrm rot="8489858">
            <a:off x="3511404" y="2305440"/>
            <a:ext cx="1001897" cy="24991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4C4C4C"/>
              </a:solidFill>
              <a:effectLst/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Pfeil nach links und rechts 14">
            <a:extLst>
              <a:ext uri="{FF2B5EF4-FFF2-40B4-BE49-F238E27FC236}">
                <a16:creationId xmlns:a16="http://schemas.microsoft.com/office/drawing/2014/main" id="{53F67894-591D-54A2-818C-460743D9F7A6}"/>
              </a:ext>
            </a:extLst>
          </p:cNvPr>
          <p:cNvSpPr/>
          <p:nvPr/>
        </p:nvSpPr>
        <p:spPr bwMode="auto">
          <a:xfrm>
            <a:off x="3344101" y="3901147"/>
            <a:ext cx="1091610" cy="24765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4C4C4C"/>
              </a:solidFill>
              <a:effectLst/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Pfeil nach rechts 15">
            <a:extLst>
              <a:ext uri="{FF2B5EF4-FFF2-40B4-BE49-F238E27FC236}">
                <a16:creationId xmlns:a16="http://schemas.microsoft.com/office/drawing/2014/main" id="{CC03508C-E6C2-049A-C3AD-288B98FE3CDC}"/>
              </a:ext>
            </a:extLst>
          </p:cNvPr>
          <p:cNvSpPr/>
          <p:nvPr/>
        </p:nvSpPr>
        <p:spPr bwMode="auto">
          <a:xfrm rot="2157447">
            <a:off x="6746094" y="2287833"/>
            <a:ext cx="1001897" cy="24991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4C4C4C"/>
              </a:solidFill>
              <a:effectLst/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Pfeil nach links und rechts 16">
            <a:extLst>
              <a:ext uri="{FF2B5EF4-FFF2-40B4-BE49-F238E27FC236}">
                <a16:creationId xmlns:a16="http://schemas.microsoft.com/office/drawing/2014/main" id="{44FED3F6-8303-D597-1A68-A7CFE87CB847}"/>
              </a:ext>
            </a:extLst>
          </p:cNvPr>
          <p:cNvSpPr/>
          <p:nvPr/>
        </p:nvSpPr>
        <p:spPr bwMode="auto">
          <a:xfrm>
            <a:off x="6701237" y="3917662"/>
            <a:ext cx="1091610" cy="247650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4C4C4C"/>
              </a:solidFill>
              <a:effectLst/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11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27ACD-7035-B1A2-A7C1-C8E5A1646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79206A-242C-E734-4422-A696F0BC3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MTCA.4?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6D763E11-AE39-C5F7-38C6-8CFB0EA13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1" name="Gruppieren 1">
            <a:extLst>
              <a:ext uri="{FF2B5EF4-FFF2-40B4-BE49-F238E27FC236}">
                <a16:creationId xmlns:a16="http://schemas.microsoft.com/office/drawing/2014/main" id="{C1647F74-E834-B05E-13C4-8C47F35237C9}"/>
              </a:ext>
            </a:extLst>
          </p:cNvPr>
          <p:cNvGrpSpPr/>
          <p:nvPr/>
        </p:nvGrpSpPr>
        <p:grpSpPr>
          <a:xfrm>
            <a:off x="1800860" y="1242851"/>
            <a:ext cx="8590280" cy="4823460"/>
            <a:chOff x="261620" y="998220"/>
            <a:chExt cx="8590280" cy="4823460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45F6CB31-7922-E331-5170-8DD3C77908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95986" y="1433007"/>
              <a:ext cx="4427354" cy="340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182563" indent="-182563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4C4C4C"/>
                  </a:solidFill>
                  <a:latin typeface="Calibri" pitchFamily="34" charset="0"/>
                  <a:ea typeface="ＭＳ Ｐゴシック" pitchFamily="34" charset="-128"/>
                </a:defRPr>
              </a:lvl9pPr>
            </a:lstStyle>
            <a:p>
              <a:pPr marL="0" indent="0" eaLnBrk="1" hangingPunct="1"/>
              <a:r>
                <a:rPr lang="en-US" sz="2000" b="1" dirty="0" err="1">
                  <a:solidFill>
                    <a:srgbClr val="5F5F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MicroTCA</a:t>
              </a:r>
              <a:r>
                <a:rPr lang="en-US" sz="2000" b="1" dirty="0">
                  <a:solidFill>
                    <a:srgbClr val="5F5F5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charset="0"/>
                </a:rPr>
                <a:t> Specification Family Tree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238"/>
                </a:spcBef>
                <a:buClr>
                  <a:schemeClr val="tx1"/>
                </a:buClr>
                <a:buSzPct val="90000"/>
                <a:buFont typeface="Arial" charset="0"/>
                <a:buChar char="•"/>
              </a:pPr>
              <a:endParaRPr lang="en-US" sz="2000" dirty="0">
                <a:solidFill>
                  <a:schemeClr val="tx2"/>
                </a:solidFill>
                <a:latin typeface="Arial" panose="020B0604020202020204" pitchFamily="34" charset="0"/>
                <a:ea typeface="ヒラギノ角ゴ Pro W3" pitchFamily="1" charset="-128"/>
                <a:cs typeface="Arial" panose="020B0604020202020204" pitchFamily="34" charset="0"/>
              </a:endParaRPr>
            </a:p>
          </p:txBody>
        </p:sp>
        <p:sp>
          <p:nvSpPr>
            <p:cNvPr id="16" name="AutoShape 4">
              <a:extLst>
                <a:ext uri="{FF2B5EF4-FFF2-40B4-BE49-F238E27FC236}">
                  <a16:creationId xmlns:a16="http://schemas.microsoft.com/office/drawing/2014/main" id="{4ED9C7F2-9A38-32EB-1E70-595BF0C63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99822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5">
              <a:extLst>
                <a:ext uri="{FF2B5EF4-FFF2-40B4-BE49-F238E27FC236}">
                  <a16:creationId xmlns:a16="http://schemas.microsoft.com/office/drawing/2014/main" id="{92F1AAC5-63DD-810A-EBC9-37E4B0DB6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6620" y="1036320"/>
              <a:ext cx="1155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MTCA.0</a:t>
              </a:r>
            </a:p>
          </p:txBody>
        </p:sp>
        <p:sp>
          <p:nvSpPr>
            <p:cNvPr id="18" name="AutoShape 10">
              <a:extLst>
                <a:ext uri="{FF2B5EF4-FFF2-40B4-BE49-F238E27FC236}">
                  <a16:creationId xmlns:a16="http://schemas.microsoft.com/office/drawing/2014/main" id="{CD3B57BD-80D4-13F2-0AAE-3E384DBB75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827952">
              <a:off x="3171102" y="1203450"/>
              <a:ext cx="381000" cy="1679011"/>
            </a:xfrm>
            <a:prstGeom prst="downArrow">
              <a:avLst>
                <a:gd name="adj1" fmla="val 50000"/>
                <a:gd name="adj2" fmla="val 1029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AutoShape 11">
              <a:extLst>
                <a:ext uri="{FF2B5EF4-FFF2-40B4-BE49-F238E27FC236}">
                  <a16:creationId xmlns:a16="http://schemas.microsoft.com/office/drawing/2014/main" id="{3C30794E-50FC-DA9E-4376-45E9595CEC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880463">
              <a:off x="2835459" y="2600131"/>
              <a:ext cx="381000" cy="575489"/>
            </a:xfrm>
            <a:prstGeom prst="downArrow">
              <a:avLst>
                <a:gd name="adj1" fmla="val 50000"/>
                <a:gd name="adj2" fmla="val 6052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AutoShape 12">
              <a:extLst>
                <a:ext uri="{FF2B5EF4-FFF2-40B4-BE49-F238E27FC236}">
                  <a16:creationId xmlns:a16="http://schemas.microsoft.com/office/drawing/2014/main" id="{8C79FD9A-D1D0-9B46-2741-C724912D97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920105" y="3109595"/>
              <a:ext cx="381000" cy="577850"/>
            </a:xfrm>
            <a:prstGeom prst="downArrow">
              <a:avLst>
                <a:gd name="adj1" fmla="val 50000"/>
                <a:gd name="adj2" fmla="val 379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13">
              <a:extLst>
                <a:ext uri="{FF2B5EF4-FFF2-40B4-BE49-F238E27FC236}">
                  <a16:creationId xmlns:a16="http://schemas.microsoft.com/office/drawing/2014/main" id="{88A8D0E8-CA7C-9566-0D89-32DDD4749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660" y="282702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14">
              <a:extLst>
                <a:ext uri="{FF2B5EF4-FFF2-40B4-BE49-F238E27FC236}">
                  <a16:creationId xmlns:a16="http://schemas.microsoft.com/office/drawing/2014/main" id="{4DD8A570-5C24-2AE5-4634-F622D94AC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9060" y="2889568"/>
              <a:ext cx="13208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MTCA.4</a:t>
              </a:r>
            </a:p>
          </p:txBody>
        </p:sp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53D638EF-AFD4-1D31-9E34-08331B31D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70" y="1333500"/>
              <a:ext cx="1898650" cy="600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Micro Telecommunications Computing Architecture Base Specification</a:t>
              </a:r>
            </a:p>
          </p:txBody>
        </p:sp>
        <p:sp>
          <p:nvSpPr>
            <p:cNvPr id="24" name="AutoShape 23">
              <a:extLst>
                <a:ext uri="{FF2B5EF4-FFF2-40B4-BE49-F238E27FC236}">
                  <a16:creationId xmlns:a16="http://schemas.microsoft.com/office/drawing/2014/main" id="{8C9E64FC-C9AC-0C80-EDCD-C13CD83F6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349758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AutoShape 24">
              <a:extLst>
                <a:ext uri="{FF2B5EF4-FFF2-40B4-BE49-F238E27FC236}">
                  <a16:creationId xmlns:a16="http://schemas.microsoft.com/office/drawing/2014/main" id="{8EB2418A-8D16-8102-C0CD-A6DE103B1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475488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E0C7BB91-50B8-7541-97F5-4D78B27AB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7950" y="282702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59AD96A8-9466-8539-8E67-2D1252C01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320" y="3603308"/>
              <a:ext cx="1155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MTCA.2</a:t>
              </a:r>
            </a:p>
          </p:txBody>
        </p:sp>
        <p:sp>
          <p:nvSpPr>
            <p:cNvPr id="28" name="Text Box 20">
              <a:extLst>
                <a:ext uri="{FF2B5EF4-FFF2-40B4-BE49-F238E27FC236}">
                  <a16:creationId xmlns:a16="http://schemas.microsoft.com/office/drawing/2014/main" id="{BDF0FB15-F9D3-91C5-4990-6D65B7F45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320" y="4884420"/>
              <a:ext cx="1155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MTCA.3</a:t>
              </a:r>
            </a:p>
          </p:txBody>
        </p:sp>
        <p:sp>
          <p:nvSpPr>
            <p:cNvPr id="29" name="Text Box 26">
              <a:extLst>
                <a:ext uri="{FF2B5EF4-FFF2-40B4-BE49-F238E27FC236}">
                  <a16:creationId xmlns:a16="http://schemas.microsoft.com/office/drawing/2014/main" id="{134C5667-E0F1-BD4F-3F2D-9F8569909D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6760" y="2889568"/>
              <a:ext cx="1155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AMC.0</a:t>
              </a:r>
            </a:p>
          </p:txBody>
        </p:sp>
        <p:sp>
          <p:nvSpPr>
            <p:cNvPr id="30" name="AutoShape 27">
              <a:extLst>
                <a:ext uri="{FF2B5EF4-FFF2-40B4-BE49-F238E27FC236}">
                  <a16:creationId xmlns:a16="http://schemas.microsoft.com/office/drawing/2014/main" id="{A905562F-3DE6-C507-A0AB-D08D7B161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20" y="2240280"/>
              <a:ext cx="2393950" cy="1066800"/>
            </a:xfrm>
            <a:prstGeom prst="roundRect">
              <a:avLst>
                <a:gd name="adj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2">
                  <a:lumMod val="20000"/>
                  <a:lumOff val="8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8">
              <a:extLst>
                <a:ext uri="{FF2B5EF4-FFF2-40B4-BE49-F238E27FC236}">
                  <a16:creationId xmlns:a16="http://schemas.microsoft.com/office/drawing/2014/main" id="{292B92D2-B5A6-219C-EDF7-D633C05E0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970" y="2354580"/>
              <a:ext cx="1155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MTCA.1</a:t>
              </a:r>
            </a:p>
          </p:txBody>
        </p:sp>
        <p:sp>
          <p:nvSpPr>
            <p:cNvPr id="32" name="Text Box 29">
              <a:extLst>
                <a:ext uri="{FF2B5EF4-FFF2-40B4-BE49-F238E27FC236}">
                  <a16:creationId xmlns:a16="http://schemas.microsoft.com/office/drawing/2014/main" id="{4FE214FE-5C0E-0840-EB1E-107970FA34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620" y="2735580"/>
              <a:ext cx="239395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Air Cooled Rugged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MicroTCA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Specification</a:t>
              </a:r>
            </a:p>
          </p:txBody>
        </p:sp>
        <p:sp>
          <p:nvSpPr>
            <p:cNvPr id="33" name="Text Box 30">
              <a:extLst>
                <a:ext uri="{FF2B5EF4-FFF2-40B4-BE49-F238E27FC236}">
                  <a16:creationId xmlns:a16="http://schemas.microsoft.com/office/drawing/2014/main" id="{52A0D478-191A-53D0-F54C-522A19D5CD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" y="5280660"/>
              <a:ext cx="23114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Hardened Conduction Cooled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MicroTCA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Specification</a:t>
              </a:r>
            </a:p>
          </p:txBody>
        </p:sp>
        <p:sp>
          <p:nvSpPr>
            <p:cNvPr id="34" name="Text Box 31">
              <a:extLst>
                <a:ext uri="{FF2B5EF4-FFF2-40B4-BE49-F238E27FC236}">
                  <a16:creationId xmlns:a16="http://schemas.microsoft.com/office/drawing/2014/main" id="{B82328AB-DD70-CB18-44A1-4DA2DA928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4410" y="3208020"/>
              <a:ext cx="212725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MicroTCA Enhancements for Rear I/O and Precision Timing</a:t>
              </a:r>
            </a:p>
          </p:txBody>
        </p:sp>
        <p:sp>
          <p:nvSpPr>
            <p:cNvPr id="35" name="Text Box 32">
              <a:extLst>
                <a:ext uri="{FF2B5EF4-FFF2-40B4-BE49-F238E27FC236}">
                  <a16:creationId xmlns:a16="http://schemas.microsoft.com/office/drawing/2014/main" id="{B909000B-C822-ABFE-3111-AAC3169BA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6080" y="3298508"/>
              <a:ext cx="18986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Advanced Mezzanine Card Base Specification </a:t>
              </a:r>
            </a:p>
          </p:txBody>
        </p:sp>
        <p:sp>
          <p:nvSpPr>
            <p:cNvPr id="36" name="Text Box 35">
              <a:extLst>
                <a:ext uri="{FF2B5EF4-FFF2-40B4-BE49-F238E27FC236}">
                  <a16:creationId xmlns:a16="http://schemas.microsoft.com/office/drawing/2014/main" id="{BE6185D3-1153-7C2B-964E-8B4C033C6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20" y="4015740"/>
              <a:ext cx="239395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Hardened Air Cooled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MicroTCA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Specification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121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84145-C61F-6299-44AF-C3B0C6297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630C92-D5F4-6DB1-3EE2-8782B4B34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Typical</a:t>
            </a:r>
            <a:r>
              <a:rPr lang="de-DE" dirty="0"/>
              <a:t> MTCA.4 </a:t>
            </a:r>
            <a:r>
              <a:rPr lang="de-DE" dirty="0" err="1"/>
              <a:t>Crate</a:t>
            </a:r>
            <a:endParaRPr lang="de-DE" dirty="0"/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9DFBFBB1-CC9D-8BCE-53AC-5D3FC9A1F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54B798-52E5-8618-4FBE-33B3105EC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34" y="1348737"/>
            <a:ext cx="3877751" cy="2793727"/>
          </a:xfrm>
          <a:prstGeom prst="rect">
            <a:avLst/>
          </a:prstGeom>
        </p:spPr>
      </p:pic>
      <p:sp>
        <p:nvSpPr>
          <p:cNvPr id="5" name="Textfeld 3">
            <a:extLst>
              <a:ext uri="{FF2B5EF4-FFF2-40B4-BE49-F238E27FC236}">
                <a16:creationId xmlns:a16="http://schemas.microsoft.com/office/drawing/2014/main" id="{7D2C0941-96EE-309B-DB2D-CA70E8C68B4C}"/>
              </a:ext>
            </a:extLst>
          </p:cNvPr>
          <p:cNvSpPr txBox="1"/>
          <p:nvPr/>
        </p:nvSpPr>
        <p:spPr>
          <a:xfrm>
            <a:off x="2467569" y="4386314"/>
            <a:ext cx="3215192" cy="1847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bg2"/>
              </a:buClr>
            </a:pPr>
            <a:r>
              <a:rPr lang="en-US" sz="1600" dirty="0"/>
              <a:t>1   Upper Cooling Unit (CU1)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2   Lower Cooling  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3   Air filter 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4   ESD Wrist Strap Terminal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5   Cable Tray Unit (CU2) 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6   Backplane 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7   Card cage</a:t>
            </a:r>
            <a:endParaRPr lang="de-DE" sz="1600" dirty="0">
              <a:solidFill>
                <a:schemeClr val="tx1">
                  <a:lumMod val="50000"/>
                </a:schemeClr>
              </a:solidFill>
              <a:latin typeface="Roboto" panose="02000000000000000000"/>
            </a:endParaRP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F02463ED-F176-90BF-A572-70A2DFB0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230" y="1358193"/>
            <a:ext cx="3831522" cy="2875452"/>
          </a:xfrm>
          <a:prstGeom prst="rect">
            <a:avLst/>
          </a:prstGeom>
        </p:spPr>
      </p:pic>
      <p:sp>
        <p:nvSpPr>
          <p:cNvPr id="7" name="Textfeld 33">
            <a:extLst>
              <a:ext uri="{FF2B5EF4-FFF2-40B4-BE49-F238E27FC236}">
                <a16:creationId xmlns:a16="http://schemas.microsoft.com/office/drawing/2014/main" id="{61C0DCD5-EB93-655C-65C1-EE9D24545E70}"/>
              </a:ext>
            </a:extLst>
          </p:cNvPr>
          <p:cNvSpPr txBox="1"/>
          <p:nvPr/>
        </p:nvSpPr>
        <p:spPr>
          <a:xfrm>
            <a:off x="6682016" y="4386314"/>
            <a:ext cx="3215192" cy="18474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bg2"/>
              </a:buClr>
            </a:pPr>
            <a:r>
              <a:rPr lang="en-US" sz="1600" dirty="0"/>
              <a:t>  8   Rear card cage 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  9   Cable Tray </a:t>
            </a:r>
          </a:p>
          <a:p>
            <a:pPr>
              <a:buClr>
                <a:schemeClr val="bg2"/>
              </a:buClr>
            </a:pPr>
            <a:r>
              <a:rPr lang="en-US" sz="1600" dirty="0"/>
              <a:t>10   Ground Terminal</a:t>
            </a:r>
            <a:endParaRPr lang="de-DE" sz="1600" dirty="0">
              <a:solidFill>
                <a:schemeClr val="tx1">
                  <a:lumMod val="50000"/>
                </a:schemeClr>
              </a:solidFill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305117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86F43-BD3F-1127-3EA6-0FFB2D5F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008B8-7053-9B5C-EFA8-25E22AE4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nVent Schroff MTCA.4 </a:t>
            </a:r>
            <a:r>
              <a:rPr lang="de-DE" dirty="0" err="1"/>
              <a:t>Crates</a:t>
            </a:r>
            <a:endParaRPr lang="de-DE" dirty="0"/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1CD3C581-52FC-2199-9B40-29A463908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21" descr="12slot">
            <a:extLst>
              <a:ext uri="{FF2B5EF4-FFF2-40B4-BE49-F238E27FC236}">
                <a16:creationId xmlns:a16="http://schemas.microsoft.com/office/drawing/2014/main" id="{DA937289-CF2B-BB89-618D-5A71850C7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1537" y="3665215"/>
            <a:ext cx="2756459" cy="210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">
            <a:extLst>
              <a:ext uri="{FF2B5EF4-FFF2-40B4-BE49-F238E27FC236}">
                <a16:creationId xmlns:a16="http://schemas.microsoft.com/office/drawing/2014/main" id="{650E8A2F-F774-9A8B-8DC4-3A952D31DF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77" y="1885820"/>
            <a:ext cx="288036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E1125262\Documents\PICMG_XTCA_4\11890164\11890-164_front_1_silber.jpg">
            <a:extLst>
              <a:ext uri="{FF2B5EF4-FFF2-40B4-BE49-F238E27FC236}">
                <a16:creationId xmlns:a16="http://schemas.microsoft.com/office/drawing/2014/main" id="{BE90B345-6487-E15F-C047-6972A5CC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72" y="751839"/>
            <a:ext cx="264386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12">
            <a:extLst>
              <a:ext uri="{FF2B5EF4-FFF2-40B4-BE49-F238E27FC236}">
                <a16:creationId xmlns:a16="http://schemas.microsoft.com/office/drawing/2014/main" id="{E8106096-C41C-8F30-0AE1-56A4210C5F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9824" y="4584340"/>
            <a:ext cx="2575533" cy="173736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2A4073E-67BC-7A0F-4191-20440AA60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5045" b="409"/>
          <a:stretch>
            <a:fillRect/>
          </a:stretch>
        </p:blipFill>
        <p:spPr bwMode="auto">
          <a:xfrm>
            <a:off x="7948241" y="1810839"/>
            <a:ext cx="218299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">
            <a:extLst>
              <a:ext uri="{FF2B5EF4-FFF2-40B4-BE49-F238E27FC236}">
                <a16:creationId xmlns:a16="http://schemas.microsoft.com/office/drawing/2014/main" id="{F93E44B8-5054-1ACF-AF41-42C1BA0ED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377" y="4383953"/>
            <a:ext cx="2363756" cy="731520"/>
          </a:xfrm>
          <a:prstGeom prst="rect">
            <a:avLst/>
          </a:prstGeom>
        </p:spPr>
      </p:pic>
      <p:sp>
        <p:nvSpPr>
          <p:cNvPr id="13" name="Ellipse 17">
            <a:extLst>
              <a:ext uri="{FF2B5EF4-FFF2-40B4-BE49-F238E27FC236}">
                <a16:creationId xmlns:a16="http://schemas.microsoft.com/office/drawing/2014/main" id="{EAA39C80-DD95-FD82-D54C-49D527290028}"/>
              </a:ext>
            </a:extLst>
          </p:cNvPr>
          <p:cNvSpPr/>
          <p:nvPr/>
        </p:nvSpPr>
        <p:spPr>
          <a:xfrm>
            <a:off x="4587411" y="2174242"/>
            <a:ext cx="2367552" cy="2286000"/>
          </a:xfrm>
          <a:prstGeom prst="ellipse">
            <a:avLst/>
          </a:prstGeom>
          <a:solidFill>
            <a:schemeClr val="accent5"/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000" b="1" dirty="0">
              <a:solidFill>
                <a:schemeClr val="tx1"/>
              </a:solidFill>
            </a:endParaRPr>
          </a:p>
          <a:p>
            <a:pPr algn="ctr"/>
            <a:r>
              <a:rPr lang="de-DE" sz="2000" b="1" dirty="0">
                <a:solidFill>
                  <a:schemeClr val="tx1"/>
                </a:solidFill>
              </a:rPr>
              <a:t>nVent </a:t>
            </a:r>
            <a:r>
              <a:rPr lang="de-DE" sz="2000" b="1" dirty="0">
                <a:solidFill>
                  <a:srgbClr val="C00000"/>
                </a:solidFill>
              </a:rPr>
              <a:t>SCHROFF</a:t>
            </a:r>
          </a:p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MTCA.4 Crates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31A1F90-32D6-47E6-BE3E-7678C429BC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NEW MTCA.0 Rev 3.0 </a:t>
            </a:r>
            <a:r>
              <a:rPr lang="de-DE" dirty="0" err="1"/>
              <a:t>compliant</a:t>
            </a:r>
            <a:r>
              <a:rPr lang="de-DE" dirty="0"/>
              <a:t> backplane</a:t>
            </a:r>
            <a:endParaRPr lang="en-US" dirty="0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7BB6D589-46BA-49B6-87FA-3C0251FEB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Signal Integrity, compatibility and differences</a:t>
            </a:r>
          </a:p>
        </p:txBody>
      </p:sp>
    </p:spTree>
    <p:extLst>
      <p:ext uri="{BB962C8B-B14F-4D97-AF65-F5344CB8AC3E}">
        <p14:creationId xmlns:p14="http://schemas.microsoft.com/office/powerpoint/2010/main" val="3465201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09C22-BA86-F70B-5758-88E2600F8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ACDCDD-5F72-B1C7-2F81-4502BC03D6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3718" y="996433"/>
            <a:ext cx="11538611" cy="480029"/>
          </a:xfrm>
          <a:solidFill>
            <a:schemeClr val="tx1">
              <a:lumMod val="60000"/>
              <a:lumOff val="40000"/>
            </a:schemeClr>
          </a:solidFill>
        </p:spPr>
        <p:txBody>
          <a:bodyPr lIns="180000" tIns="72000" rIns="180000" bIns="72000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</a:rPr>
              <a:t>MTCA.0 Rev 3.0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EFAE44-4370-A901-16D6-3B209552A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Next Generation </a:t>
            </a:r>
            <a:r>
              <a:rPr lang="de-DE" dirty="0" err="1"/>
              <a:t>MicroTCA</a:t>
            </a:r>
            <a:r>
              <a:rPr lang="de-DE" dirty="0"/>
              <a:t> </a:t>
            </a:r>
          </a:p>
        </p:txBody>
      </p:sp>
      <p:sp>
        <p:nvSpPr>
          <p:cNvPr id="67" name="Rectangle 3">
            <a:extLst>
              <a:ext uri="{FF2B5EF4-FFF2-40B4-BE49-F238E27FC236}">
                <a16:creationId xmlns:a16="http://schemas.microsoft.com/office/drawing/2014/main" id="{7C73192D-76B0-3BF9-4E88-6B11B8FCB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768719" y="-893416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8DA9024-D04F-D474-0CB8-6D990657CFE1}"/>
              </a:ext>
            </a:extLst>
          </p:cNvPr>
          <p:cNvSpPr txBox="1"/>
          <p:nvPr/>
        </p:nvSpPr>
        <p:spPr>
          <a:xfrm>
            <a:off x="313718" y="1741516"/>
            <a:ext cx="7867985" cy="276998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NEW FEATURES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90000"/>
              <a:buFont typeface="Wingdings" panose="05000000000000000000" pitchFamily="2" charset="2"/>
            </a:pP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Roboto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Supports PCI Express Gen 4 &amp; 5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Supports 100 Gb Ethernet (100GBASE-KR4)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MCH with new management features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MCH slot gets 110 W of power to support 100 GbE or PCIe Gen 4 / 5 switches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Roboto" charset="0"/>
                <a:cs typeface="Arial" panose="020B0604020202020204" pitchFamily="34" charset="0"/>
              </a:rPr>
              <a:t>Power Module with 110 W channels for MCH and CU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B14070-A466-D059-6C55-B621E2E1EEF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1606756"/>
            <a:ext cx="3188340" cy="2160572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61BA52C-8B94-D8D8-ACFC-D8F6A8B03601}"/>
              </a:ext>
            </a:extLst>
          </p:cNvPr>
          <p:cNvGrpSpPr/>
          <p:nvPr/>
        </p:nvGrpSpPr>
        <p:grpSpPr>
          <a:xfrm>
            <a:off x="6601968" y="4187953"/>
            <a:ext cx="5250361" cy="1862548"/>
            <a:chOff x="3352800" y="3235"/>
            <a:chExt cx="8610600" cy="3458974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91BCEAB0-5353-722D-AEBC-76D13F677E5B}"/>
                </a:ext>
              </a:extLst>
            </p:cNvPr>
            <p:cNvGrpSpPr/>
            <p:nvPr/>
          </p:nvGrpSpPr>
          <p:grpSpPr>
            <a:xfrm>
              <a:off x="4419600" y="3235"/>
              <a:ext cx="7543800" cy="2088771"/>
              <a:chOff x="3083562" y="3235"/>
              <a:chExt cx="7543800" cy="2088771"/>
            </a:xfrm>
          </p:grpSpPr>
          <p:grpSp>
            <p:nvGrpSpPr>
              <p:cNvPr id="7" name="Gruppieren 6">
                <a:extLst>
                  <a:ext uri="{FF2B5EF4-FFF2-40B4-BE49-F238E27FC236}">
                    <a16:creationId xmlns:a16="http://schemas.microsoft.com/office/drawing/2014/main" id="{94EC5F92-2E53-550A-C290-0E708397E325}"/>
                  </a:ext>
                </a:extLst>
              </p:cNvPr>
              <p:cNvGrpSpPr/>
              <p:nvPr/>
            </p:nvGrpSpPr>
            <p:grpSpPr>
              <a:xfrm>
                <a:off x="3312162" y="3235"/>
                <a:ext cx="7315200" cy="2058282"/>
                <a:chOff x="3312162" y="1240006"/>
                <a:chExt cx="7315200" cy="2058282"/>
              </a:xfrm>
            </p:grpSpPr>
            <p:sp>
              <p:nvSpPr>
                <p:cNvPr id="13" name="Rechteck 12">
                  <a:extLst>
                    <a:ext uri="{FF2B5EF4-FFF2-40B4-BE49-F238E27FC236}">
                      <a16:creationId xmlns:a16="http://schemas.microsoft.com/office/drawing/2014/main" id="{04CABB39-4668-4672-C2AA-244B0583B8D7}"/>
                    </a:ext>
                  </a:extLst>
                </p:cNvPr>
                <p:cNvSpPr/>
                <p:nvPr/>
              </p:nvSpPr>
              <p:spPr>
                <a:xfrm>
                  <a:off x="3312162" y="1475838"/>
                  <a:ext cx="7315200" cy="1822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 sz="1400" dirty="0" err="1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6CE130A0-8E23-D4D5-BBDB-A9AF6E5824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 flipH="1">
                  <a:off x="4572000" y="1240006"/>
                  <a:ext cx="2781702" cy="1749364"/>
                </a:xfrm>
                <a:prstGeom prst="rect">
                  <a:avLst/>
                </a:prstGeom>
                <a:solidFill>
                  <a:srgbClr val="DDD9C3"/>
                </a:solidFill>
                <a:ln>
                  <a:noFill/>
                </a:ln>
              </p:spPr>
            </p:pic>
          </p:grpSp>
          <p:sp>
            <p:nvSpPr>
              <p:cNvPr id="9" name="Pfeil: gebogen 8">
                <a:extLst>
                  <a:ext uri="{FF2B5EF4-FFF2-40B4-BE49-F238E27FC236}">
                    <a16:creationId xmlns:a16="http://schemas.microsoft.com/office/drawing/2014/main" id="{5D405962-8E88-45F9-C4B8-F27DBC1588E4}"/>
                  </a:ext>
                </a:extLst>
              </p:cNvPr>
              <p:cNvSpPr/>
              <p:nvPr/>
            </p:nvSpPr>
            <p:spPr>
              <a:xfrm>
                <a:off x="3083562" y="907493"/>
                <a:ext cx="1945638" cy="1183116"/>
              </a:xfrm>
              <a:prstGeom prst="bentArrow">
                <a:avLst>
                  <a:gd name="adj1" fmla="val 14178"/>
                  <a:gd name="adj2" fmla="val 17042"/>
                  <a:gd name="adj3" fmla="val 20544"/>
                  <a:gd name="adj4" fmla="val 43750"/>
                </a:avLst>
              </a:prstGeom>
              <a:solidFill>
                <a:srgbClr val="DDD9C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Pfeil: gebogen 9">
                <a:extLst>
                  <a:ext uri="{FF2B5EF4-FFF2-40B4-BE49-F238E27FC236}">
                    <a16:creationId xmlns:a16="http://schemas.microsoft.com/office/drawing/2014/main" id="{3A3499AF-94F8-529C-575F-EECFA8BB3D07}"/>
                  </a:ext>
                </a:extLst>
              </p:cNvPr>
              <p:cNvSpPr/>
              <p:nvPr/>
            </p:nvSpPr>
            <p:spPr>
              <a:xfrm flipH="1">
                <a:off x="7086600" y="878401"/>
                <a:ext cx="2169162" cy="1213605"/>
              </a:xfrm>
              <a:prstGeom prst="bentArrow">
                <a:avLst>
                  <a:gd name="adj1" fmla="val 14178"/>
                  <a:gd name="adj2" fmla="val 17042"/>
                  <a:gd name="adj3" fmla="val 20544"/>
                  <a:gd name="adj4" fmla="val 43750"/>
                </a:avLst>
              </a:prstGeom>
              <a:solidFill>
                <a:srgbClr val="DDD9C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feil: nach oben 11">
                <a:extLst>
                  <a:ext uri="{FF2B5EF4-FFF2-40B4-BE49-F238E27FC236}">
                    <a16:creationId xmlns:a16="http://schemas.microsoft.com/office/drawing/2014/main" id="{2572F967-F8B3-0E99-C521-7973CF89996F}"/>
                  </a:ext>
                </a:extLst>
              </p:cNvPr>
              <p:cNvSpPr/>
              <p:nvPr/>
            </p:nvSpPr>
            <p:spPr>
              <a:xfrm>
                <a:off x="6019800" y="1651252"/>
                <a:ext cx="335662" cy="439357"/>
              </a:xfrm>
              <a:prstGeom prst="upArrow">
                <a:avLst/>
              </a:prstGeom>
              <a:solidFill>
                <a:srgbClr val="E5B8B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886B50D-0F0B-F391-5D95-CF35C5CC1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800" y="2145447"/>
              <a:ext cx="8275449" cy="1316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37103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854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5&quot;&gt;&lt;elem m_fUsage=&quot;3.36307119301933488131E+00&quot;&gt;&lt;m_msothmcolidx val=&quot;0&quot;/&gt;&lt;m_rgb r=&quot;F5&quot; g=&quot;E9&quot; b=&quot;CC&quot;/&gt;&lt;m_nBrightness tagver0=&quot;26206&quot; tagname0=&quot;m_nBrightnessUNRECOGNIZED&quot; val=&quot;0&quot;/&gt;&lt;/elem&gt;&lt;elem m_fUsage=&quot;2.95811394226064994228E+00&quot;&gt;&lt;m_msothmcolidx val=&quot;0&quot;/&gt;&lt;m_rgb r=&quot;FF&quot; g=&quot;BD&quot; b=&quot;66&quot;/&gt;&lt;m_nBrightness tagver0=&quot;26206&quot; tagname0=&quot;m_nBrightnessUNRECOGNIZED&quot; val=&quot;0&quot;/&gt;&lt;/elem&gt;&lt;elem m_fUsage=&quot;2.21837769900000036927E+00&quot;&gt;&lt;m_msothmcolidx val=&quot;0&quot;/&gt;&lt;m_rgb r=&quot;AB&quot; g=&quot;83&quot; b=&quot;22&quot;/&gt;&lt;m_nBrightness tagver0=&quot;26206&quot; tagname0=&quot;m_nBrightnessUNRECOGNIZED&quot; val=&quot;0&quot;/&gt;&lt;/elem&gt;&lt;elem m_fUsage=&quot;9.61971159048068291675E-01&quot;&gt;&lt;m_msothmcolidx val=&quot;0&quot;/&gt;&lt;m_rgb r=&quot;B5&quot; g=&quot;7E&quot; b=&quot;57&quot;/&gt;&lt;m_nBrightness tagver0=&quot;26206&quot; tagname0=&quot;m_nBrightnessUNRECOGNIZED&quot; val=&quot;0&quot;/&gt;&lt;/elem&gt;&lt;elem m_fUsage=&quot;1.16945582195002853454E-01&quot;&gt;&lt;m_msothmcolidx val=&quot;0&quot;/&gt;&lt;m_rgb r=&quot;FF&quot; g=&quot;C0&quot; b=&quot;00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r8z45WRHus01avGh.Xl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47kmmWAOKNHhQxmvCIZ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z5HXz8XlL5ecf.JJhIi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MFKs4QSC2sw.JxhLvJi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ROMw27gYY4pNLqgRyjY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sd95h4CaWtoBQdlzIrU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ottomblack1">
  <a:themeElements>
    <a:clrScheme name="Custom 4">
      <a:dk1>
        <a:srgbClr val="5A5A5A"/>
      </a:dk1>
      <a:lt1>
        <a:srgbClr val="000000"/>
      </a:lt1>
      <a:dk2>
        <a:srgbClr val="EEAF00"/>
      </a:dk2>
      <a:lt2>
        <a:srgbClr val="C4262E"/>
      </a:lt2>
      <a:accent1>
        <a:srgbClr val="FF6237"/>
      </a:accent1>
      <a:accent2>
        <a:srgbClr val="772432"/>
      </a:accent2>
      <a:accent3>
        <a:srgbClr val="3D843C"/>
      </a:accent3>
      <a:accent4>
        <a:srgbClr val="002060"/>
      </a:accent4>
      <a:accent5>
        <a:srgbClr val="FFFFFF"/>
      </a:accent5>
      <a:accent6>
        <a:srgbClr val="000000"/>
      </a:accent6>
      <a:hlink>
        <a:srgbClr val="C4262E"/>
      </a:hlink>
      <a:folHlink>
        <a:srgbClr val="C4262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1">
              <a:lumMod val="60000"/>
              <a:lumOff val="4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Draft1-nVent-TEMP-H85699-NewPPTTemplate-EN-2001 - option1-new.potx" id="{C9A1422E-4BE0-42A1-BAFF-8321174CCEA9}" vid="{722088C5-8B15-4848-BB2F-2FDC6B0BB9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76518D458864597E93796ADAE7EFB" ma:contentTypeVersion="18" ma:contentTypeDescription="Create a new document." ma:contentTypeScope="" ma:versionID="32b8c29c3ba3879ecf9625dad6cef2ab">
  <xsd:schema xmlns:xsd="http://www.w3.org/2001/XMLSchema" xmlns:xs="http://www.w3.org/2001/XMLSchema" xmlns:p="http://schemas.microsoft.com/office/2006/metadata/properties" xmlns:ns2="a89e78e8-2a14-4239-aa26-b8bedcfb8292" xmlns:ns3="3e14e990-a917-40ee-b9c2-bf5a9a2f53f4" xmlns:ns4="a627aead-e673-43e7-a6d0-748d481e96aa" targetNamespace="http://schemas.microsoft.com/office/2006/metadata/properties" ma:root="true" ma:fieldsID="e4cdb7a734cc2d2b27f63458697d84c1" ns2:_="" ns3:_="" ns4:_="">
    <xsd:import namespace="a89e78e8-2a14-4239-aa26-b8bedcfb8292"/>
    <xsd:import namespace="3e14e990-a917-40ee-b9c2-bf5a9a2f53f4"/>
    <xsd:import namespace="a627aead-e673-43e7-a6d0-748d481e96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e78e8-2a14-4239-aa26-b8bedcfb82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14e990-a917-40ee-b9c2-bf5a9a2f53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61afc70-17ef-48e8-9522-1fbc9f28e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27aead-e673-43e7-a6d0-748d481e96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111cfa04-f750-41cd-83c3-97adb21fac69}" ma:internalName="TaxCatchAll" ma:showField="CatchAllData" ma:web="a627aead-e673-43e7-a6d0-748d481e96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3e14e990-a917-40ee-b9c2-bf5a9a2f53f4" xsi:nil="true"/>
    <SharedWithUsers xmlns="a89e78e8-2a14-4239-aa26-b8bedcfb8292">
      <UserInfo>
        <DisplayName/>
        <AccountId xsi:nil="true"/>
        <AccountType/>
      </UserInfo>
    </SharedWithUsers>
    <lcf76f155ced4ddcb4097134ff3c332f xmlns="3e14e990-a917-40ee-b9c2-bf5a9a2f53f4">
      <Terms xmlns="http://schemas.microsoft.com/office/infopath/2007/PartnerControls"/>
    </lcf76f155ced4ddcb4097134ff3c332f>
    <TaxCatchAll xmlns="a627aead-e673-43e7-a6d0-748d481e96aa" xsi:nil="true"/>
  </documentManagement>
</p:properties>
</file>

<file path=customXml/itemProps1.xml><?xml version="1.0" encoding="utf-8"?>
<ds:datastoreItem xmlns:ds="http://schemas.openxmlformats.org/officeDocument/2006/customXml" ds:itemID="{2CAC13F4-C283-44FC-BC26-0520485022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9e78e8-2a14-4239-aa26-b8bedcfb8292"/>
    <ds:schemaRef ds:uri="3e14e990-a917-40ee-b9c2-bf5a9a2f53f4"/>
    <ds:schemaRef ds:uri="a627aead-e673-43e7-a6d0-748d481e96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BA7630-7CDF-4A16-B904-4AB6B376AF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ADB305-E294-4EB3-9C3B-43517B28B3E2}">
  <ds:schemaRefs>
    <ds:schemaRef ds:uri="2f0a1ac3-1a97-4aa9-a02c-e5345c95ee0e"/>
    <ds:schemaRef ds:uri="514e1869-b89c-48a7-a66a-3fd380b15cc8"/>
    <ds:schemaRef ds:uri="a730e9b1-eeee-4439-af08-5fae092444ea"/>
    <ds:schemaRef ds:uri="ebb8f8fb-8aed-4658-b4a2-9d0c44c5c9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e14e990-a917-40ee-b9c2-bf5a9a2f53f4"/>
    <ds:schemaRef ds:uri="a89e78e8-2a14-4239-aa26-b8bedcfb8292"/>
    <ds:schemaRef ds:uri="a627aead-e673-43e7-a6d0-748d481e96a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Draft1-nVent-TEMP-H85699-NewPPTTemplate-EN-2001 - option1-new</Template>
  <TotalTime>0</TotalTime>
  <Words>686</Words>
  <Application>Microsoft Office PowerPoint</Application>
  <PresentationFormat>Widescreen</PresentationFormat>
  <Paragraphs>134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ＭＳ Ｐゴシック</vt:lpstr>
      <vt:lpstr>Arial</vt:lpstr>
      <vt:lpstr>Calibri</vt:lpstr>
      <vt:lpstr>Dm Sans</vt:lpstr>
      <vt:lpstr>Roboto</vt:lpstr>
      <vt:lpstr>Roboto Condensed</vt:lpstr>
      <vt:lpstr>Roboto Light</vt:lpstr>
      <vt:lpstr>Symbol</vt:lpstr>
      <vt:lpstr>Wingdings</vt:lpstr>
      <vt:lpstr>Bottomblack1</vt:lpstr>
      <vt:lpstr>think-cell Slide</vt:lpstr>
      <vt:lpstr>PowerPoint Presentation</vt:lpstr>
      <vt:lpstr>The Challenge of the Measurement &amp; Control System in Large Science</vt:lpstr>
      <vt:lpstr>Modular Industrial Computer Platform - Started From Versa Module Eurocard</vt:lpstr>
      <vt:lpstr>What is xTCA?</vt:lpstr>
      <vt:lpstr>What is MTCA.4?</vt:lpstr>
      <vt:lpstr>Typical MTCA.4 Crate</vt:lpstr>
      <vt:lpstr>nVent Schroff MTCA.4 Crates</vt:lpstr>
      <vt:lpstr>NEW MTCA.0 Rev 3.0 compliant backplane</vt:lpstr>
      <vt:lpstr>Next Generation MicroTCA </vt:lpstr>
      <vt:lpstr>New Backplane Design</vt:lpstr>
      <vt:lpstr>Similar Backplane Topology BUT different physical AMC locations</vt:lpstr>
      <vt:lpstr>Cooling Unit update</vt:lpstr>
      <vt:lpstr>Current nVent SCHROFF Cooling Unit</vt:lpstr>
      <vt:lpstr>Increases in Computer Power – More Heat</vt:lpstr>
      <vt:lpstr>Cooling MTCA Crates Inside the Cabinet</vt:lpstr>
      <vt:lpstr>Thank You!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Shetty, Balchandra</dc:creator>
  <cp:lastModifiedBy>Liu, Alphonso</cp:lastModifiedBy>
  <cp:revision>47</cp:revision>
  <cp:lastPrinted>2020-04-20T11:01:46Z</cp:lastPrinted>
  <dcterms:created xsi:type="dcterms:W3CDTF">2020-01-13T08:28:04Z</dcterms:created>
  <dcterms:modified xsi:type="dcterms:W3CDTF">2025-09-17T00:18:13Z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0x0101004B776518D458864597E93796ADAE7EFB</vt:lpwstr>
  </property>
  <property fmtid="{D5CDD505-2E9C-101B-9397-08002B2CF9AE}" pid="3" name="_dlc_DocIdItemGuid">
    <vt:lpwstr>1f769750-cc83-42d2-995f-7a9e173941fb</vt:lpwstr>
  </property>
  <property fmtid="{D5CDD505-2E9C-101B-9397-08002B2CF9AE}" pid="4" name="WorkflowChangePath">
    <vt:lpwstr>95c753f0-8d2c-4952-9286-be509eadb32c,3;</vt:lpwstr>
  </property>
  <property fmtid="{D5CDD505-2E9C-101B-9397-08002B2CF9AE}" pid="5" name="PublishUnpublish">
    <vt:lpwstr>Publish</vt:lpwstr>
  </property>
  <property fmtid="{D5CDD505-2E9C-101B-9397-08002B2CF9AE}" pid="6" name="Order">
    <vt:r8>38000</vt:r8>
  </property>
  <property fmtid="{D5CDD505-2E9C-101B-9397-08002B2CF9AE}" pid="7" name="Published URL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OwlContentTargetOptionsFour">
    <vt:lpwstr/>
  </property>
  <property fmtid="{D5CDD505-2E9C-101B-9397-08002B2CF9AE}" pid="11" name="OwlTags">
    <vt:lpwstr>18;#Brand|441f59e9-6248-42d3-9b5d-5baa1c6fc4f0</vt:lpwstr>
  </property>
  <property fmtid="{D5CDD505-2E9C-101B-9397-08002B2CF9AE}" pid="12" name="OwlDocPortalCategory">
    <vt:lpwstr>23;#Template|98730bab-93a0-4180-80f8-31001bda0551</vt:lpwstr>
  </property>
  <property fmtid="{D5CDD505-2E9C-101B-9397-08002B2CF9AE}" pid="13" name="OwlContentTargetOptionsThree">
    <vt:lpwstr/>
  </property>
  <property fmtid="{D5CDD505-2E9C-101B-9397-08002B2CF9AE}" pid="14" name="OwlContentTargetOptionsTwo">
    <vt:lpwstr/>
  </property>
  <property fmtid="{D5CDD505-2E9C-101B-9397-08002B2CF9AE}" pid="15" name="OwlContentTargetOptionsOne">
    <vt:lpwstr/>
  </property>
  <property fmtid="{D5CDD505-2E9C-101B-9397-08002B2CF9AE}" pid="16" name="ComplianceAssetId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MediaServiceImageTags">
    <vt:lpwstr/>
  </property>
</Properties>
</file>