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7933" r:id="rId3"/>
    <p:sldId id="7890" r:id="rId4"/>
    <p:sldId id="7946" r:id="rId5"/>
    <p:sldId id="7945" r:id="rId6"/>
    <p:sldId id="7947" r:id="rId7"/>
    <p:sldId id="7953" r:id="rId8"/>
    <p:sldId id="7935" r:id="rId9"/>
    <p:sldId id="7950" r:id="rId10"/>
    <p:sldId id="7951" r:id="rId11"/>
    <p:sldId id="7957" r:id="rId12"/>
    <p:sldId id="7937" r:id="rId13"/>
    <p:sldId id="7954" r:id="rId14"/>
    <p:sldId id="7948" r:id="rId15"/>
    <p:sldId id="7963" r:id="rId16"/>
    <p:sldId id="7952" r:id="rId17"/>
    <p:sldId id="7941" r:id="rId18"/>
    <p:sldId id="7938" r:id="rId19"/>
    <p:sldId id="7939" r:id="rId20"/>
    <p:sldId id="7940" r:id="rId21"/>
    <p:sldId id="7958" r:id="rId22"/>
    <p:sldId id="7962" r:id="rId23"/>
    <p:sldId id="7959" r:id="rId24"/>
    <p:sldId id="7964" r:id="rId25"/>
    <p:sldId id="7966" r:id="rId26"/>
    <p:sldId id="7965" r:id="rId27"/>
    <p:sldId id="7955" r:id="rId28"/>
    <p:sldId id="7956" r:id="rId29"/>
    <p:sldId id="7944" r:id="rId30"/>
    <p:sldId id="400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6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5DE"/>
    <a:srgbClr val="CC0000"/>
    <a:srgbClr val="FFFFFF"/>
    <a:srgbClr val="A12B10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6" autoAdjust="0"/>
    <p:restoredTop sz="91613" autoAdjust="0"/>
  </p:normalViewPr>
  <p:slideViewPr>
    <p:cSldViewPr snapToGrid="0">
      <p:cViewPr varScale="1">
        <p:scale>
          <a:sx n="80" d="100"/>
          <a:sy n="80" d="100"/>
        </p:scale>
        <p:origin x="826" y="58"/>
      </p:cViewPr>
      <p:guideLst>
        <p:guide orient="horz" pos="204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6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6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33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70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29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+mn-ea"/>
                <a:ea typeface="+mn-ea"/>
                <a:cs typeface="Times New Roman" panose="02020603050405020304" pitchFamily="18" charset="0"/>
              </a:rPr>
              <a:t>Select event system are very nature!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64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 bwMode="auto">
          <a:xfrm>
            <a:off x="1052011" y="831273"/>
            <a:ext cx="10560000" cy="0"/>
          </a:xfrm>
          <a:prstGeom prst="line">
            <a:avLst/>
          </a:prstGeom>
          <a:noFill/>
          <a:ln w="25400" cap="flat" cmpd="sng" algn="ctr">
            <a:solidFill>
              <a:srgbClr val="2F559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34" y="66675"/>
            <a:ext cx="770525" cy="764598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464801" y="266412"/>
            <a:ext cx="114721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第</a:t>
            </a:r>
            <a:fld id="{26BF04B0-DEE0-4FBA-AA91-F5FB383BFA94}" type="slidenum">
              <a:rPr lang="zh-CN" altLang="en-US" smtClean="0"/>
              <a:pPr/>
              <a:t>‹#›</a:t>
            </a:fld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734139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9218D7-22EA-4230-8DA9-3EEA802B2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CAA524-71F3-4477-98F8-92020379C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0D212D-B27B-421C-AB92-65633E458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r="10141"/>
          <a:stretch/>
        </p:blipFill>
        <p:spPr>
          <a:xfrm>
            <a:off x="-12598" y="-2"/>
            <a:ext cx="12192000" cy="6858002"/>
          </a:xfrm>
          <a:prstGeom prst="rect">
            <a:avLst/>
          </a:prstGeom>
        </p:spPr>
      </p:pic>
      <p:sp>
        <p:nvSpPr>
          <p:cNvPr id="5" name="流程图: 离页连接符 5">
            <a:extLst>
              <a:ext uri="{FF2B5EF4-FFF2-40B4-BE49-F238E27FC236}">
                <a16:creationId xmlns:a16="http://schemas.microsoft.com/office/drawing/2014/main" id="{B8FCFA1B-40E3-4B18-B167-B876CA10DA33}"/>
              </a:ext>
            </a:extLst>
          </p:cNvPr>
          <p:cNvSpPr/>
          <p:nvPr/>
        </p:nvSpPr>
        <p:spPr>
          <a:xfrm>
            <a:off x="0" y="0"/>
            <a:ext cx="12192000" cy="59944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10000 w 10000"/>
              <a:gd name="connsiteY2-6" fmla="*/ 8000 h 10000"/>
              <a:gd name="connsiteX3-7" fmla="*/ 5000 w 10000"/>
              <a:gd name="connsiteY3-8" fmla="*/ 10000 h 10000"/>
              <a:gd name="connsiteX4-9" fmla="*/ 0 w 10000"/>
              <a:gd name="connsiteY4-10" fmla="*/ 8000 h 10000"/>
              <a:gd name="connsiteX5-11" fmla="*/ 0 w 10000"/>
              <a:gd name="connsiteY5-1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cubicBezTo>
                  <a:pt x="8333" y="8667"/>
                  <a:pt x="7060" y="9963"/>
                  <a:pt x="5000" y="10000"/>
                </a:cubicBezTo>
                <a:cubicBezTo>
                  <a:pt x="2940" y="10037"/>
                  <a:pt x="1667" y="8667"/>
                  <a:pt x="0" y="8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任意多边形 8">
            <a:extLst>
              <a:ext uri="{FF2B5EF4-FFF2-40B4-BE49-F238E27FC236}">
                <a16:creationId xmlns:a16="http://schemas.microsoft.com/office/drawing/2014/main" id="{58FDB642-EDBB-4311-A58A-74E9E69837D9}"/>
              </a:ext>
            </a:extLst>
          </p:cNvPr>
          <p:cNvSpPr/>
          <p:nvPr/>
        </p:nvSpPr>
        <p:spPr>
          <a:xfrm>
            <a:off x="0" y="4780566"/>
            <a:ext cx="12192000" cy="1257376"/>
          </a:xfrm>
          <a:custGeom>
            <a:avLst/>
            <a:gdLst>
              <a:gd name="connsiteX0" fmla="*/ 0 w 12192000"/>
              <a:gd name="connsiteY0" fmla="*/ 0 h 1257376"/>
              <a:gd name="connsiteX1" fmla="*/ 6096000 w 12192000"/>
              <a:gd name="connsiteY1" fmla="*/ 1198880 h 1257376"/>
              <a:gd name="connsiteX2" fmla="*/ 12192000 w 12192000"/>
              <a:gd name="connsiteY2" fmla="*/ 0 h 1257376"/>
              <a:gd name="connsiteX3" fmla="*/ 12192000 w 12192000"/>
              <a:gd name="connsiteY3" fmla="*/ 58056 h 1257376"/>
              <a:gd name="connsiteX4" fmla="*/ 6096000 w 12192000"/>
              <a:gd name="connsiteY4" fmla="*/ 1256936 h 1257376"/>
              <a:gd name="connsiteX5" fmla="*/ 0 w 12192000"/>
              <a:gd name="connsiteY5" fmla="*/ 58056 h 125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257376">
                <a:moveTo>
                  <a:pt x="0" y="0"/>
                </a:moveTo>
                <a:cubicBezTo>
                  <a:pt x="2032407" y="399827"/>
                  <a:pt x="3584448" y="1221059"/>
                  <a:pt x="6096000" y="1198880"/>
                </a:cubicBezTo>
                <a:cubicBezTo>
                  <a:pt x="8607552" y="1176701"/>
                  <a:pt x="10159594" y="399827"/>
                  <a:pt x="12192000" y="0"/>
                </a:cubicBezTo>
                <a:lnTo>
                  <a:pt x="12192000" y="58056"/>
                </a:lnTo>
                <a:cubicBezTo>
                  <a:pt x="10159594" y="457883"/>
                  <a:pt x="8607552" y="1234757"/>
                  <a:pt x="6096000" y="1256936"/>
                </a:cubicBezTo>
                <a:cubicBezTo>
                  <a:pt x="3584448" y="1279115"/>
                  <a:pt x="2032407" y="457883"/>
                  <a:pt x="0" y="580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299764B-651D-495E-9706-FE0FFEB99652}"/>
              </a:ext>
            </a:extLst>
          </p:cNvPr>
          <p:cNvSpPr txBox="1"/>
          <p:nvPr/>
        </p:nvSpPr>
        <p:spPr>
          <a:xfrm>
            <a:off x="3834577" y="4965294"/>
            <a:ext cx="5071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Mingtao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Kang, Hong Chen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September 17th, 2025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8D59B0E-3EB4-4322-9CBE-59508486981A}"/>
              </a:ext>
            </a:extLst>
          </p:cNvPr>
          <p:cNvSpPr txBox="1"/>
          <p:nvPr/>
        </p:nvSpPr>
        <p:spPr>
          <a:xfrm>
            <a:off x="228600" y="1978818"/>
            <a:ext cx="11168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zh-CN" sz="4800" b="1" dirty="0">
                <a:solidFill>
                  <a:schemeClr val="bg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The design and development of control system in the UTEF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3598F9-A595-4CA6-40B9-AAE208C80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" y="271145"/>
            <a:ext cx="3466465" cy="1093470"/>
          </a:xfrm>
          <a:prstGeom prst="rect">
            <a:avLst/>
          </a:prstGeom>
        </p:spPr>
      </p:pic>
      <p:pic>
        <p:nvPicPr>
          <p:cNvPr id="8" name="图形 11">
            <a:extLst>
              <a:ext uri="{FF2B5EF4-FFF2-40B4-BE49-F238E27FC236}">
                <a16:creationId xmlns:a16="http://schemas.microsoft.com/office/drawing/2014/main" id="{1FCC4324-80E6-23F3-39F2-8BD6DF3EE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76" y="74422"/>
            <a:ext cx="4475216" cy="14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3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837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Server Cluster and storage/</a:t>
            </a:r>
            <a:r>
              <a:rPr lang="en-US" altLang="zh-CN" sz="36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Data center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984AA9-7808-4CE1-869D-707E05B3F6E3}"/>
              </a:ext>
            </a:extLst>
          </p:cNvPr>
          <p:cNvSpPr txBox="1">
            <a:spLocks noChangeArrowheads="1"/>
          </p:cNvSpPr>
          <p:nvPr/>
        </p:nvSpPr>
        <p:spPr>
          <a:xfrm>
            <a:off x="608400" y="954000"/>
            <a:ext cx="10969200" cy="56058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00" marR="0" lvl="1" indent="-2304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The central computer system is a large and complex infrastructure. </a:t>
            </a:r>
          </a:p>
          <a:p>
            <a:pPr marL="0" marR="0" lvl="1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Pct val="60000"/>
              <a:buNone/>
              <a:tabLst/>
              <a:defRPr/>
            </a:pPr>
            <a:r>
              <a:rPr lang="en-US" altLang="zh-CN" sz="2400" spc="0" dirty="0">
                <a:solidFill>
                  <a:srgbClr val="000000"/>
                </a:solidFill>
                <a:latin typeface="+mn-ea"/>
              </a:rPr>
              <a:t>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It consists of servers computers disk arrays client terminals and so on.</a:t>
            </a:r>
          </a:p>
          <a:p>
            <a:pPr marL="230400" lvl="1" indent="-230400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sz="2400" spc="0" dirty="0">
                <a:solidFill>
                  <a:srgbClr val="000000"/>
                </a:solidFill>
                <a:latin typeface="+mn-ea"/>
              </a:rPr>
              <a:t>PVE virtualization server cluster</a:t>
            </a:r>
          </a:p>
          <a:p>
            <a:pPr marL="342900" marR="0" lvl="1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Pct val="60000"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Pct val="60000"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230400" marR="0" lvl="1" indent="-2304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Development, applications</a:t>
            </a:r>
          </a:p>
          <a:p>
            <a:pPr marL="230400" marR="0" lvl="1" indent="-2304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Relational database, network management</a:t>
            </a:r>
          </a:p>
          <a:p>
            <a:pPr marL="230400" marR="0" lvl="1" indent="-2304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Data archiving and viewer, alarm management</a:t>
            </a:r>
          </a:p>
          <a:p>
            <a:pPr marL="230400" marR="0" lvl="1" indent="-2304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Error logging, logging services and IOC booting. 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0B00302-A75F-42C6-B66F-E9BDE2D4E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0655"/>
              </p:ext>
            </p:extLst>
          </p:nvPr>
        </p:nvGraphicFramePr>
        <p:xfrm>
          <a:off x="1209369" y="2693426"/>
          <a:ext cx="925215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4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3017">
                  <a:extLst>
                    <a:ext uri="{9D8B030D-6E8A-4147-A177-3AD203B41FA5}">
                      <a16:colId xmlns:a16="http://schemas.microsoft.com/office/drawing/2014/main" val="2634633188"/>
                    </a:ext>
                  </a:extLst>
                </a:gridCol>
              </a:tblGrid>
              <a:tr h="409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latin typeface="Calibri" panose="020F0502020204030204" pitchFamily="34" charset="0"/>
                          <a:ea typeface="宋体" pitchFamily="2" charset="-122"/>
                          <a:cs typeface="Calibri" panose="020F0502020204030204" pitchFamily="34" charset="0"/>
                        </a:rPr>
                        <a:t>No.</a:t>
                      </a:r>
                      <a:endParaRPr lang="zh-CN" altLang="en-US" sz="2400" dirty="0">
                        <a:latin typeface="Calibri" panose="020F0502020204030204" pitchFamily="34" charset="0"/>
                        <a:ea typeface="宋体" pitchFamily="2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alibri" panose="020F0502020204030204" pitchFamily="34" charset="0"/>
                          <a:ea typeface="宋体" pitchFamily="2" charset="-122"/>
                          <a:cs typeface="Calibri" panose="020F0502020204030204" pitchFamily="34" charset="0"/>
                        </a:rPr>
                        <a:t>computing</a:t>
                      </a:r>
                      <a:endParaRPr lang="zh-CN" altLang="en-US" sz="2400" dirty="0">
                        <a:latin typeface="Calibri" panose="020F0502020204030204" pitchFamily="34" charset="0"/>
                        <a:ea typeface="宋体" pitchFamily="2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alibri" panose="020F0502020204030204" pitchFamily="34" charset="0"/>
                          <a:ea typeface="宋体" pitchFamily="2" charset="-122"/>
                          <a:cs typeface="Calibri" panose="020F0502020204030204" pitchFamily="34" charset="0"/>
                        </a:rPr>
                        <a:t>Storage</a:t>
                      </a:r>
                      <a:endParaRPr lang="zh-CN" altLang="en-US" sz="2400" dirty="0">
                        <a:latin typeface="Calibri" panose="020F0502020204030204" pitchFamily="34" charset="0"/>
                        <a:ea typeface="宋体" pitchFamily="2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alibri" panose="020F0502020204030204" pitchFamily="34" charset="0"/>
                          <a:ea typeface="宋体" pitchFamily="2" charset="-122"/>
                          <a:cs typeface="Calibri" panose="020F0502020204030204" pitchFamily="34" charset="0"/>
                        </a:rPr>
                        <a:t>comments</a:t>
                      </a:r>
                      <a:endParaRPr lang="zh-CN" altLang="en-US" sz="2400" dirty="0">
                        <a:latin typeface="Calibri" panose="020F0502020204030204" pitchFamily="34" charset="0"/>
                        <a:ea typeface="宋体" pitchFamily="2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alibri" panose="020F0502020204030204" pitchFamily="34" charset="0"/>
                          <a:ea typeface="宋体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zh-CN" altLang="en-US" sz="2400" dirty="0">
                        <a:latin typeface="Calibri" panose="020F0502020204030204" pitchFamily="34" charset="0"/>
                        <a:ea typeface="宋体" pitchFamily="2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alibri" panose="020F0502020204030204" pitchFamily="34" charset="0"/>
                          <a:ea typeface="宋体" pitchFamily="2" charset="-122"/>
                          <a:cs typeface="Calibri" panose="020F0502020204030204" pitchFamily="34" charset="0"/>
                        </a:rPr>
                        <a:t>3*24 </a:t>
                      </a:r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Core</a:t>
                      </a:r>
                      <a:endParaRPr lang="zh-CN" altLang="en-US" sz="2400" dirty="0">
                        <a:latin typeface="Calibri" panose="020F0502020204030204" pitchFamily="34" charset="0"/>
                        <a:ea typeface="宋体" pitchFamily="2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Calibri" panose="020F0502020204030204" pitchFamily="34" charset="0"/>
                          <a:ea typeface="宋体" pitchFamily="2" charset="-122"/>
                          <a:cs typeface="Calibri" panose="020F0502020204030204" pitchFamily="34" charset="0"/>
                        </a:rPr>
                        <a:t>Disk:3*4*16=192TB</a:t>
                      </a:r>
                      <a:endParaRPr lang="zh-CN" altLang="en-US" sz="2400" dirty="0">
                        <a:latin typeface="Calibri" panose="020F0502020204030204" pitchFamily="34" charset="0"/>
                        <a:ea typeface="宋体" pitchFamily="2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alibri" panose="020F0502020204030204" pitchFamily="34" charset="0"/>
                          <a:ea typeface="宋体" pitchFamily="2" charset="-122"/>
                          <a:cs typeface="Calibri" panose="020F0502020204030204" pitchFamily="34" charset="0"/>
                        </a:rPr>
                        <a:t>Installed</a:t>
                      </a:r>
                      <a:endParaRPr lang="zh-CN" altLang="en-US" sz="2400" dirty="0">
                        <a:latin typeface="Calibri" panose="020F0502020204030204" pitchFamily="34" charset="0"/>
                        <a:ea typeface="宋体" pitchFamily="2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宋体" pitchFamily="2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itchFamily="2" charset="-122"/>
                          <a:cs typeface="Calibri" panose="020F0502020204030204" pitchFamily="34" charset="0"/>
                        </a:rPr>
                        <a:t>6*24 </a:t>
                      </a:r>
                      <a:r>
                        <a:rPr lang="en-US" altLang="zh-CN" sz="2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Core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宋体" pitchFamily="2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itchFamily="2" charset="-122"/>
                          <a:cs typeface="Calibri" panose="020F0502020204030204" pitchFamily="34" charset="0"/>
                        </a:rPr>
                        <a:t>Disk:6*4*16TB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宋体" pitchFamily="2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itchFamily="2" charset="-122"/>
                          <a:cs typeface="Calibri" panose="020F0502020204030204" pitchFamily="34" charset="0"/>
                        </a:rPr>
                        <a:t>To be installed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宋体" pitchFamily="2" charset="-12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77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8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827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Server </a:t>
            </a:r>
            <a:r>
              <a:rPr lang="en-US" altLang="zh-CN" sz="3600" dirty="0" smtClean="0"/>
              <a:t>cluster </a:t>
            </a:r>
            <a:r>
              <a:rPr lang="en-US" altLang="zh-CN" sz="3600" dirty="0"/>
              <a:t>and storage/</a:t>
            </a:r>
            <a:r>
              <a:rPr lang="en-US" altLang="zh-CN" sz="36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Data center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758FBB7-DBC8-4FBA-B7F8-ADAF6F180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46" y="873026"/>
            <a:ext cx="6465348" cy="363675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7FD232C-C83E-4244-85FB-4C1A12491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6" y="1830494"/>
            <a:ext cx="5014453" cy="37608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E3C4A6-3653-45ED-A8EB-FE6237978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46" y="3221242"/>
            <a:ext cx="6465348" cy="363675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B6424A4-1F98-4F3C-846B-A669590915BE}"/>
              </a:ext>
            </a:extLst>
          </p:cNvPr>
          <p:cNvSpPr/>
          <p:nvPr/>
        </p:nvSpPr>
        <p:spPr>
          <a:xfrm>
            <a:off x="333205" y="5900014"/>
            <a:ext cx="5014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Console and </a:t>
            </a:r>
            <a:r>
              <a:rPr lang="en-US" altLang="zh-CN" sz="2400" dirty="0" err="1">
                <a:latin typeface="+mn-ea"/>
                <a:cs typeface="Calibri" panose="020F0502020204030204" pitchFamily="34" charset="0"/>
              </a:rPr>
              <a:t>Proxmox</a:t>
            </a:r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 Virtual </a:t>
            </a:r>
          </a:p>
          <a:p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Environment (PVE) </a:t>
            </a:r>
            <a:r>
              <a:rPr lang="en-US" altLang="zh-CN" sz="2400" dirty="0" smtClean="0">
                <a:latin typeface="+mn-ea"/>
                <a:cs typeface="Calibri" panose="020F0502020204030204" pitchFamily="34" charset="0"/>
              </a:rPr>
              <a:t>GUIs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0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Networking/Data center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81DFA6-9067-4367-BCF8-B0FF062242D0}"/>
              </a:ext>
            </a:extLst>
          </p:cNvPr>
          <p:cNvSpPr txBox="1">
            <a:spLocks noChangeArrowheads="1"/>
          </p:cNvSpPr>
          <p:nvPr/>
        </p:nvSpPr>
        <p:spPr>
          <a:xfrm>
            <a:off x="608400" y="953999"/>
            <a:ext cx="10969200" cy="5315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微软雅黑" panose="020B0503020204020204" pitchFamily="34" charset="-122"/>
              <a:buChar char="•"/>
            </a:pPr>
            <a:r>
              <a:rPr lang="en-US" altLang="zh-CN" sz="2400" spc="0" dirty="0">
                <a:solidFill>
                  <a:schemeClr val="tx1"/>
                </a:solidFill>
                <a:latin typeface="+mn-ea"/>
              </a:rPr>
              <a:t>2-layer intranet network structure</a:t>
            </a:r>
            <a:endParaRPr lang="zh-CN" altLang="en-US" sz="2400" spc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D510A53-1A60-4434-8684-063C3AAF9675}"/>
              </a:ext>
            </a:extLst>
          </p:cNvPr>
          <p:cNvSpPr txBox="1"/>
          <p:nvPr/>
        </p:nvSpPr>
        <p:spPr>
          <a:xfrm>
            <a:off x="8683884" y="2626540"/>
            <a:ext cx="272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chemeClr val="dk1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distribution layer</a:t>
            </a:r>
            <a:endParaRPr lang="zh-CN" altLang="en-US" sz="2400" dirty="0">
              <a:solidFill>
                <a:schemeClr val="dk1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21D615C-475E-4E18-90E3-E39F05EF1496}"/>
              </a:ext>
            </a:extLst>
          </p:cNvPr>
          <p:cNvSpPr txBox="1"/>
          <p:nvPr/>
        </p:nvSpPr>
        <p:spPr>
          <a:xfrm>
            <a:off x="9931590" y="4307060"/>
            <a:ext cx="203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dk1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access layer</a:t>
            </a:r>
            <a:endParaRPr lang="zh-CN" altLang="en-US" dirty="0"/>
          </a:p>
        </p:txBody>
      </p:sp>
      <p:cxnSp>
        <p:nvCxnSpPr>
          <p:cNvPr id="12" name="直接连接符 49">
            <a:extLst>
              <a:ext uri="{FF2B5EF4-FFF2-40B4-BE49-F238E27FC236}">
                <a16:creationId xmlns:a16="http://schemas.microsoft.com/office/drawing/2014/main" id="{EB4D6694-B345-4E4E-833B-958CE338406E}"/>
              </a:ext>
            </a:extLst>
          </p:cNvPr>
          <p:cNvCxnSpPr>
            <a:cxnSpLocks/>
          </p:cNvCxnSpPr>
          <p:nvPr/>
        </p:nvCxnSpPr>
        <p:spPr>
          <a:xfrm>
            <a:off x="1149673" y="2934905"/>
            <a:ext cx="363770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0A5AA2B-1046-42A7-BB79-48A75D582AA5}"/>
              </a:ext>
            </a:extLst>
          </p:cNvPr>
          <p:cNvSpPr txBox="1"/>
          <p:nvPr/>
        </p:nvSpPr>
        <p:spPr>
          <a:xfrm>
            <a:off x="1513443" y="2718686"/>
            <a:ext cx="208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chemeClr val="dk1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100Gb/s link</a:t>
            </a:r>
            <a:endParaRPr lang="zh-CN" altLang="en-US" sz="2400" dirty="0">
              <a:solidFill>
                <a:schemeClr val="dk1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cxnSp>
        <p:nvCxnSpPr>
          <p:cNvPr id="14" name="直接连接符 49">
            <a:extLst>
              <a:ext uri="{FF2B5EF4-FFF2-40B4-BE49-F238E27FC236}">
                <a16:creationId xmlns:a16="http://schemas.microsoft.com/office/drawing/2014/main" id="{281DCCBA-A929-4F2A-B006-23664C8B0F35}"/>
              </a:ext>
            </a:extLst>
          </p:cNvPr>
          <p:cNvCxnSpPr>
            <a:cxnSpLocks/>
          </p:cNvCxnSpPr>
          <p:nvPr/>
        </p:nvCxnSpPr>
        <p:spPr>
          <a:xfrm>
            <a:off x="1143616" y="3242239"/>
            <a:ext cx="363770" cy="0"/>
          </a:xfrm>
          <a:prstGeom prst="line">
            <a:avLst/>
          </a:prstGeom>
          <a:noFill/>
          <a:ln w="38100" cap="flat" cmpd="sng" algn="ctr">
            <a:solidFill>
              <a:srgbClr val="FFBA5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4C888619-9686-49DE-812F-5CE1E6780E17}"/>
              </a:ext>
            </a:extLst>
          </p:cNvPr>
          <p:cNvSpPr txBox="1"/>
          <p:nvPr/>
        </p:nvSpPr>
        <p:spPr>
          <a:xfrm>
            <a:off x="1507387" y="3026019"/>
            <a:ext cx="2450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40Gb/s link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6" name="直接连接符 49">
            <a:extLst>
              <a:ext uri="{FF2B5EF4-FFF2-40B4-BE49-F238E27FC236}">
                <a16:creationId xmlns:a16="http://schemas.microsoft.com/office/drawing/2014/main" id="{34CBFCE0-04AE-4D31-ACFD-92FC0E9430CC}"/>
              </a:ext>
            </a:extLst>
          </p:cNvPr>
          <p:cNvCxnSpPr>
            <a:cxnSpLocks/>
          </p:cNvCxnSpPr>
          <p:nvPr/>
        </p:nvCxnSpPr>
        <p:spPr>
          <a:xfrm>
            <a:off x="1147426" y="3537213"/>
            <a:ext cx="363770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D2CFCCB3-79FA-4CB4-BD3A-E3C4736A7651}"/>
              </a:ext>
            </a:extLst>
          </p:cNvPr>
          <p:cNvSpPr txBox="1"/>
          <p:nvPr/>
        </p:nvSpPr>
        <p:spPr>
          <a:xfrm>
            <a:off x="1501328" y="3333348"/>
            <a:ext cx="21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1Gb/s link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3" name="直接连接符 49">
            <a:extLst>
              <a:ext uri="{FF2B5EF4-FFF2-40B4-BE49-F238E27FC236}">
                <a16:creationId xmlns:a16="http://schemas.microsoft.com/office/drawing/2014/main" id="{0898989B-9FF6-4852-A80E-1FEBF53C49B5}"/>
              </a:ext>
            </a:extLst>
          </p:cNvPr>
          <p:cNvCxnSpPr>
            <a:cxnSpLocks/>
          </p:cNvCxnSpPr>
          <p:nvPr/>
        </p:nvCxnSpPr>
        <p:spPr>
          <a:xfrm>
            <a:off x="5033504" y="2810695"/>
            <a:ext cx="1738041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27" name="直接连接符 49">
            <a:extLst>
              <a:ext uri="{FF2B5EF4-FFF2-40B4-BE49-F238E27FC236}">
                <a16:creationId xmlns:a16="http://schemas.microsoft.com/office/drawing/2014/main" id="{07A47662-20F4-4E8D-932F-276F4DF04BE9}"/>
              </a:ext>
            </a:extLst>
          </p:cNvPr>
          <p:cNvCxnSpPr>
            <a:cxnSpLocks/>
          </p:cNvCxnSpPr>
          <p:nvPr/>
        </p:nvCxnSpPr>
        <p:spPr>
          <a:xfrm flipV="1">
            <a:off x="2881060" y="3386485"/>
            <a:ext cx="1428613" cy="1000084"/>
          </a:xfrm>
          <a:prstGeom prst="line">
            <a:avLst/>
          </a:prstGeom>
          <a:noFill/>
          <a:ln w="38100" cap="flat" cmpd="sng" algn="ctr">
            <a:solidFill>
              <a:srgbClr val="FFBA5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8" name="直接连接符 49">
            <a:extLst>
              <a:ext uri="{FF2B5EF4-FFF2-40B4-BE49-F238E27FC236}">
                <a16:creationId xmlns:a16="http://schemas.microsoft.com/office/drawing/2014/main" id="{3F96A0BA-3304-4A52-8B40-105352C93B36}"/>
              </a:ext>
            </a:extLst>
          </p:cNvPr>
          <p:cNvCxnSpPr>
            <a:cxnSpLocks/>
          </p:cNvCxnSpPr>
          <p:nvPr/>
        </p:nvCxnSpPr>
        <p:spPr>
          <a:xfrm flipV="1">
            <a:off x="2881060" y="3386485"/>
            <a:ext cx="4631023" cy="1000084"/>
          </a:xfrm>
          <a:prstGeom prst="line">
            <a:avLst/>
          </a:prstGeom>
          <a:noFill/>
          <a:ln w="38100" cap="flat" cmpd="sng" algn="ctr">
            <a:solidFill>
              <a:srgbClr val="FFBA5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9" name="直接连接符 49">
            <a:extLst>
              <a:ext uri="{FF2B5EF4-FFF2-40B4-BE49-F238E27FC236}">
                <a16:creationId xmlns:a16="http://schemas.microsoft.com/office/drawing/2014/main" id="{8AA8A6C0-D5D7-42AB-BF4A-138CE5D70AB8}"/>
              </a:ext>
            </a:extLst>
          </p:cNvPr>
          <p:cNvCxnSpPr>
            <a:cxnSpLocks/>
          </p:cNvCxnSpPr>
          <p:nvPr/>
        </p:nvCxnSpPr>
        <p:spPr>
          <a:xfrm flipH="1" flipV="1">
            <a:off x="4309673" y="3386485"/>
            <a:ext cx="1790480" cy="1000084"/>
          </a:xfrm>
          <a:prstGeom prst="line">
            <a:avLst/>
          </a:prstGeom>
          <a:noFill/>
          <a:ln w="38100" cap="flat" cmpd="sng" algn="ctr">
            <a:solidFill>
              <a:srgbClr val="FFBA5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0" name="直接连接符 49">
            <a:extLst>
              <a:ext uri="{FF2B5EF4-FFF2-40B4-BE49-F238E27FC236}">
                <a16:creationId xmlns:a16="http://schemas.microsoft.com/office/drawing/2014/main" id="{824F094B-30A6-411A-A2B0-4029E6AB4DBB}"/>
              </a:ext>
            </a:extLst>
          </p:cNvPr>
          <p:cNvCxnSpPr>
            <a:cxnSpLocks/>
          </p:cNvCxnSpPr>
          <p:nvPr/>
        </p:nvCxnSpPr>
        <p:spPr>
          <a:xfrm flipH="1" flipV="1">
            <a:off x="4309673" y="3386485"/>
            <a:ext cx="4744879" cy="920575"/>
          </a:xfrm>
          <a:prstGeom prst="line">
            <a:avLst/>
          </a:prstGeom>
          <a:noFill/>
          <a:ln w="38100" cap="flat" cmpd="sng" algn="ctr">
            <a:solidFill>
              <a:srgbClr val="FFBA5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1" name="直接连接符 49">
            <a:extLst>
              <a:ext uri="{FF2B5EF4-FFF2-40B4-BE49-F238E27FC236}">
                <a16:creationId xmlns:a16="http://schemas.microsoft.com/office/drawing/2014/main" id="{CF889000-CC2C-46E4-8BF3-4A2080208CEF}"/>
              </a:ext>
            </a:extLst>
          </p:cNvPr>
          <p:cNvCxnSpPr>
            <a:cxnSpLocks/>
          </p:cNvCxnSpPr>
          <p:nvPr/>
        </p:nvCxnSpPr>
        <p:spPr>
          <a:xfrm flipV="1">
            <a:off x="6100153" y="3386485"/>
            <a:ext cx="1411930" cy="1000084"/>
          </a:xfrm>
          <a:prstGeom prst="line">
            <a:avLst/>
          </a:prstGeom>
          <a:noFill/>
          <a:ln w="38100" cap="flat" cmpd="sng" algn="ctr">
            <a:solidFill>
              <a:srgbClr val="FFBA5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2" name="直接连接符 49">
            <a:extLst>
              <a:ext uri="{FF2B5EF4-FFF2-40B4-BE49-F238E27FC236}">
                <a16:creationId xmlns:a16="http://schemas.microsoft.com/office/drawing/2014/main" id="{4831299E-CF25-4950-BC37-F9FA8B86E3FA}"/>
              </a:ext>
            </a:extLst>
          </p:cNvPr>
          <p:cNvCxnSpPr>
            <a:cxnSpLocks/>
          </p:cNvCxnSpPr>
          <p:nvPr/>
        </p:nvCxnSpPr>
        <p:spPr>
          <a:xfrm flipH="1" flipV="1">
            <a:off x="7512083" y="3386485"/>
            <a:ext cx="1542469" cy="920575"/>
          </a:xfrm>
          <a:prstGeom prst="line">
            <a:avLst/>
          </a:prstGeom>
          <a:noFill/>
          <a:ln w="38100" cap="flat" cmpd="sng" algn="ctr">
            <a:solidFill>
              <a:srgbClr val="FFBA5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8" name="直接连接符 49">
            <a:extLst>
              <a:ext uri="{FF2B5EF4-FFF2-40B4-BE49-F238E27FC236}">
                <a16:creationId xmlns:a16="http://schemas.microsoft.com/office/drawing/2014/main" id="{9973EE9D-1984-411D-A586-FE82C535E96F}"/>
              </a:ext>
            </a:extLst>
          </p:cNvPr>
          <p:cNvCxnSpPr>
            <a:cxnSpLocks/>
          </p:cNvCxnSpPr>
          <p:nvPr/>
        </p:nvCxnSpPr>
        <p:spPr>
          <a:xfrm>
            <a:off x="5033504" y="3126797"/>
            <a:ext cx="1738041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40" name="直接连接符 49">
            <a:extLst>
              <a:ext uri="{FF2B5EF4-FFF2-40B4-BE49-F238E27FC236}">
                <a16:creationId xmlns:a16="http://schemas.microsoft.com/office/drawing/2014/main" id="{4A466F93-0CF4-48A3-8769-281110EADA0C}"/>
              </a:ext>
            </a:extLst>
          </p:cNvPr>
          <p:cNvCxnSpPr>
            <a:cxnSpLocks/>
          </p:cNvCxnSpPr>
          <p:nvPr/>
        </p:nvCxnSpPr>
        <p:spPr>
          <a:xfrm flipV="1">
            <a:off x="7884989" y="2012995"/>
            <a:ext cx="0" cy="572515"/>
          </a:xfrm>
          <a:prstGeom prst="line">
            <a:avLst/>
          </a:prstGeom>
          <a:noFill/>
          <a:ln w="38100" cap="flat" cmpd="sng" algn="ctr">
            <a:solidFill>
              <a:srgbClr val="FFBA5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41" name="直接连接符 49">
            <a:extLst>
              <a:ext uri="{FF2B5EF4-FFF2-40B4-BE49-F238E27FC236}">
                <a16:creationId xmlns:a16="http://schemas.microsoft.com/office/drawing/2014/main" id="{5335F718-482B-479D-912C-C5CD87DF6172}"/>
              </a:ext>
            </a:extLst>
          </p:cNvPr>
          <p:cNvCxnSpPr>
            <a:cxnSpLocks/>
          </p:cNvCxnSpPr>
          <p:nvPr/>
        </p:nvCxnSpPr>
        <p:spPr>
          <a:xfrm flipV="1">
            <a:off x="7204381" y="2008434"/>
            <a:ext cx="0" cy="572515"/>
          </a:xfrm>
          <a:prstGeom prst="line">
            <a:avLst/>
          </a:prstGeom>
          <a:noFill/>
          <a:ln w="38100" cap="flat" cmpd="sng" algn="ctr">
            <a:solidFill>
              <a:srgbClr val="FFBA5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42" name="直接连接符 49">
            <a:extLst>
              <a:ext uri="{FF2B5EF4-FFF2-40B4-BE49-F238E27FC236}">
                <a16:creationId xmlns:a16="http://schemas.microsoft.com/office/drawing/2014/main" id="{1982B133-0F10-4A97-9312-2972523B9E70}"/>
              </a:ext>
            </a:extLst>
          </p:cNvPr>
          <p:cNvCxnSpPr>
            <a:cxnSpLocks/>
          </p:cNvCxnSpPr>
          <p:nvPr/>
        </p:nvCxnSpPr>
        <p:spPr>
          <a:xfrm flipV="1">
            <a:off x="3958023" y="1980616"/>
            <a:ext cx="0" cy="572515"/>
          </a:xfrm>
          <a:prstGeom prst="line">
            <a:avLst/>
          </a:prstGeom>
          <a:noFill/>
          <a:ln w="38100" cap="flat" cmpd="sng" algn="ctr">
            <a:solidFill>
              <a:srgbClr val="FFBA5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43" name="直接连接符 49">
            <a:extLst>
              <a:ext uri="{FF2B5EF4-FFF2-40B4-BE49-F238E27FC236}">
                <a16:creationId xmlns:a16="http://schemas.microsoft.com/office/drawing/2014/main" id="{417DBC00-E081-44BA-A8C3-8C9345CDBAA8}"/>
              </a:ext>
            </a:extLst>
          </p:cNvPr>
          <p:cNvCxnSpPr>
            <a:cxnSpLocks/>
          </p:cNvCxnSpPr>
          <p:nvPr/>
        </p:nvCxnSpPr>
        <p:spPr>
          <a:xfrm flipV="1">
            <a:off x="4583182" y="1996294"/>
            <a:ext cx="0" cy="572515"/>
          </a:xfrm>
          <a:prstGeom prst="line">
            <a:avLst/>
          </a:prstGeom>
          <a:noFill/>
          <a:ln w="38100" cap="flat" cmpd="sng" algn="ctr">
            <a:solidFill>
              <a:srgbClr val="FFBA5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47" name="直接连接符 49">
            <a:extLst>
              <a:ext uri="{FF2B5EF4-FFF2-40B4-BE49-F238E27FC236}">
                <a16:creationId xmlns:a16="http://schemas.microsoft.com/office/drawing/2014/main" id="{E4154FD1-5E9E-4F16-8FE2-E57A392F17D5}"/>
              </a:ext>
            </a:extLst>
          </p:cNvPr>
          <p:cNvCxnSpPr>
            <a:cxnSpLocks/>
          </p:cNvCxnSpPr>
          <p:nvPr/>
        </p:nvCxnSpPr>
        <p:spPr>
          <a:xfrm>
            <a:off x="6088488" y="4835127"/>
            <a:ext cx="0" cy="516424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48" name="直接连接符 49">
            <a:extLst>
              <a:ext uri="{FF2B5EF4-FFF2-40B4-BE49-F238E27FC236}">
                <a16:creationId xmlns:a16="http://schemas.microsoft.com/office/drawing/2014/main" id="{5E71A5DB-3847-46BB-BE33-49E64DE7C99C}"/>
              </a:ext>
            </a:extLst>
          </p:cNvPr>
          <p:cNvCxnSpPr>
            <a:cxnSpLocks/>
          </p:cNvCxnSpPr>
          <p:nvPr/>
        </p:nvCxnSpPr>
        <p:spPr>
          <a:xfrm>
            <a:off x="2833679" y="4783314"/>
            <a:ext cx="0" cy="516424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51" name="直接连接符 49">
            <a:extLst>
              <a:ext uri="{FF2B5EF4-FFF2-40B4-BE49-F238E27FC236}">
                <a16:creationId xmlns:a16="http://schemas.microsoft.com/office/drawing/2014/main" id="{9E5FAFDE-11E9-46A6-AC91-51C190464B0E}"/>
              </a:ext>
            </a:extLst>
          </p:cNvPr>
          <p:cNvCxnSpPr>
            <a:cxnSpLocks/>
          </p:cNvCxnSpPr>
          <p:nvPr/>
        </p:nvCxnSpPr>
        <p:spPr>
          <a:xfrm>
            <a:off x="8973689" y="4731509"/>
            <a:ext cx="0" cy="516424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pic>
        <p:nvPicPr>
          <p:cNvPr id="55" name="图片 54">
            <a:extLst>
              <a:ext uri="{FF2B5EF4-FFF2-40B4-BE49-F238E27FC236}">
                <a16:creationId xmlns:a16="http://schemas.microsoft.com/office/drawing/2014/main" id="{D17C1EC6-6386-4B39-865F-359670E8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715" y="2508202"/>
            <a:ext cx="1924546" cy="86985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2516FE79-EE23-4E15-8B49-AE9EBA36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88" y="2523002"/>
            <a:ext cx="1924546" cy="8698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34DFE809-9EAE-481F-B891-801FB7AF6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852" b="39852"/>
          <a:stretch/>
        </p:blipFill>
        <p:spPr>
          <a:xfrm>
            <a:off x="1929763" y="4359596"/>
            <a:ext cx="1902591" cy="47720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FF594F4-3D83-464B-B8E8-C230481E9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852" b="39852"/>
          <a:stretch/>
        </p:blipFill>
        <p:spPr>
          <a:xfrm>
            <a:off x="5143799" y="4373533"/>
            <a:ext cx="1902591" cy="47720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715DD472-7633-4D32-9159-6EBF7FA3A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852" b="39852"/>
          <a:stretch/>
        </p:blipFill>
        <p:spPr>
          <a:xfrm>
            <a:off x="8002743" y="4325220"/>
            <a:ext cx="1902591" cy="4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Software </a:t>
            </a:r>
            <a:r>
              <a:rPr lang="en-US" altLang="zh-CN" sz="3600" dirty="0" smtClean="0"/>
              <a:t>tools/HLA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ED9CE6-0760-4250-8F0C-DDC26E2B4987}"/>
              </a:ext>
            </a:extLst>
          </p:cNvPr>
          <p:cNvSpPr txBox="1">
            <a:spLocks noChangeArrowheads="1"/>
          </p:cNvSpPr>
          <p:nvPr/>
        </p:nvSpPr>
        <p:spPr>
          <a:xfrm>
            <a:off x="926167" y="973395"/>
            <a:ext cx="9999007" cy="42927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230400" indent="-230400" defTabSz="91437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微软雅黑" panose="020B0503020204020204" pitchFamily="34" charset="-122"/>
              <a:buChar char="•"/>
              <a:defRPr/>
            </a:pPr>
            <a:r>
              <a:rPr lang="en-US" altLang="zh-CN" sz="2400" b="0" dirty="0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</a:rPr>
              <a:t>EPICS  Base7.0.2 as overall software platform</a:t>
            </a:r>
          </a:p>
          <a:p>
            <a:pPr marL="230400" indent="-230400" defTabSz="91437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微软雅黑" panose="020B0503020204020204" pitchFamily="34" charset="-122"/>
              <a:buChar char="•"/>
              <a:defRPr/>
            </a:pPr>
            <a:r>
              <a:rPr lang="en-US" altLang="zh-CN" sz="2400" b="0" dirty="0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</a:rPr>
              <a:t>CS-Studio "Phoebus" and QT as OPI development tool</a:t>
            </a:r>
          </a:p>
          <a:p>
            <a:pPr marL="230400" indent="-230400" defTabSz="91437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微软雅黑" panose="020B0503020204020204" pitchFamily="34" charset="-122"/>
              <a:buChar char="•"/>
              <a:defRPr/>
            </a:pPr>
            <a:r>
              <a:rPr lang="en-US" altLang="zh-CN" sz="2400" b="0" dirty="0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</a:rPr>
              <a:t>MySQL for RDB based Apps </a:t>
            </a:r>
          </a:p>
          <a:p>
            <a:pPr marL="230400" indent="-230400" defTabSz="91437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微软雅黑" panose="020B0503020204020204" pitchFamily="34" charset="-122"/>
              <a:buChar char="•"/>
              <a:defRPr/>
            </a:pPr>
            <a:r>
              <a:rPr lang="en-US" altLang="zh-CN" sz="2400" b="0" dirty="0" err="1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</a:rPr>
              <a:t>Debian</a:t>
            </a:r>
            <a:r>
              <a:rPr lang="en-US" altLang="zh-CN" sz="2400" b="0" dirty="0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</a:rPr>
              <a:t> 11/12 Linux for OS</a:t>
            </a:r>
          </a:p>
          <a:p>
            <a:pPr marL="230400" indent="-230400" defTabSz="91437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微软雅黑" panose="020B0503020204020204" pitchFamily="34" charset="-122"/>
              <a:buChar char="•"/>
              <a:defRPr/>
            </a:pPr>
            <a:r>
              <a:rPr lang="en-US" altLang="zh-CN" sz="2400" b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Python/MATLAB scripting support</a:t>
            </a:r>
          </a:p>
          <a:p>
            <a:pPr marL="230400" indent="-230400" defTabSz="91437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微软雅黑" panose="020B0503020204020204" pitchFamily="34" charset="-122"/>
              <a:buChar char="•"/>
              <a:defRPr/>
            </a:pPr>
            <a:r>
              <a:rPr lang="en-US" altLang="zh-CN" sz="2400" b="0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Proxmox</a:t>
            </a:r>
            <a:r>
              <a:rPr lang="en-US" altLang="zh-CN" sz="2400" b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VE for virtualization</a:t>
            </a:r>
            <a:endParaRPr lang="zh-CN" altLang="en-US" sz="2400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</p:txBody>
      </p:sp>
      <p:pic>
        <p:nvPicPr>
          <p:cNvPr id="6" name="Picture 2" descr="C:\Users\dell\Desktop\mysql.gif">
            <a:extLst>
              <a:ext uri="{FF2B5EF4-FFF2-40B4-BE49-F238E27FC236}">
                <a16:creationId xmlns:a16="http://schemas.microsoft.com/office/drawing/2014/main" id="{B9CBBD5A-4494-477B-81FD-273FF6C1D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570" y="2499785"/>
            <a:ext cx="1870832" cy="6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dell\Desktop\css.gif">
            <a:extLst>
              <a:ext uri="{FF2B5EF4-FFF2-40B4-BE49-F238E27FC236}">
                <a16:creationId xmlns:a16="http://schemas.microsoft.com/office/drawing/2014/main" id="{012EB077-C196-470F-919C-6929B3E60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86"/>
          <a:stretch/>
        </p:blipFill>
        <p:spPr bwMode="auto">
          <a:xfrm>
            <a:off x="9430795" y="1772769"/>
            <a:ext cx="1883298" cy="71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61F6B46-86BF-4308-916F-8CEB59A96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97" y="901305"/>
            <a:ext cx="1539018" cy="8126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1600ED-9EFD-4526-A9B2-4DB634E95A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75" y="3253102"/>
            <a:ext cx="767261" cy="6510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021" y="3991933"/>
            <a:ext cx="1755925" cy="11706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845" y="4851750"/>
            <a:ext cx="1345406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B64C2B4-976F-453A-B24E-F803EFDA86DA}"/>
              </a:ext>
            </a:extLst>
          </p:cNvPr>
          <p:cNvCxnSpPr>
            <a:cxnSpLocks/>
          </p:cNvCxnSpPr>
          <p:nvPr/>
        </p:nvCxnSpPr>
        <p:spPr>
          <a:xfrm>
            <a:off x="7749868" y="2798251"/>
            <a:ext cx="0" cy="27898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8702265-4D12-4C25-BA9C-147C32486251}"/>
              </a:ext>
            </a:extLst>
          </p:cNvPr>
          <p:cNvCxnSpPr/>
          <p:nvPr/>
        </p:nvCxnSpPr>
        <p:spPr>
          <a:xfrm>
            <a:off x="8137789" y="2790081"/>
            <a:ext cx="0" cy="25991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6E2694F-5315-4BAA-B1F4-55D623151CF4}"/>
              </a:ext>
            </a:extLst>
          </p:cNvPr>
          <p:cNvCxnSpPr>
            <a:cxnSpLocks/>
          </p:cNvCxnSpPr>
          <p:nvPr/>
        </p:nvCxnSpPr>
        <p:spPr>
          <a:xfrm>
            <a:off x="8654217" y="2804937"/>
            <a:ext cx="0" cy="27898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24AA9D7-6C86-44A6-9A4B-B0AD9E61B9C6}"/>
              </a:ext>
            </a:extLst>
          </p:cNvPr>
          <p:cNvCxnSpPr>
            <a:cxnSpLocks/>
          </p:cNvCxnSpPr>
          <p:nvPr/>
        </p:nvCxnSpPr>
        <p:spPr>
          <a:xfrm>
            <a:off x="9163703" y="2798251"/>
            <a:ext cx="0" cy="307387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363BBF5-7B9F-4273-90BB-DAE4481BF773}"/>
              </a:ext>
            </a:extLst>
          </p:cNvPr>
          <p:cNvCxnSpPr>
            <a:cxnSpLocks/>
          </p:cNvCxnSpPr>
          <p:nvPr/>
        </p:nvCxnSpPr>
        <p:spPr>
          <a:xfrm>
            <a:off x="10037215" y="2798251"/>
            <a:ext cx="0" cy="307387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32D57A7-15E7-49D5-8AC3-757146567399}"/>
              </a:ext>
            </a:extLst>
          </p:cNvPr>
          <p:cNvCxnSpPr>
            <a:cxnSpLocks/>
          </p:cNvCxnSpPr>
          <p:nvPr/>
        </p:nvCxnSpPr>
        <p:spPr>
          <a:xfrm>
            <a:off x="10879340" y="2798250"/>
            <a:ext cx="0" cy="36070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E97D49C-9784-447C-B95A-FF27AF44AF89}"/>
              </a:ext>
            </a:extLst>
          </p:cNvPr>
          <p:cNvCxnSpPr>
            <a:cxnSpLocks/>
          </p:cNvCxnSpPr>
          <p:nvPr/>
        </p:nvCxnSpPr>
        <p:spPr>
          <a:xfrm>
            <a:off x="9762988" y="2798250"/>
            <a:ext cx="0" cy="36070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1FC8ED9-3300-4B2A-B49A-B0BC93542954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4429283" y="4763134"/>
            <a:ext cx="0" cy="50748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0190B43-AE77-4D10-8BFB-A5A98B6F5757}"/>
              </a:ext>
            </a:extLst>
          </p:cNvPr>
          <p:cNvCxnSpPr>
            <a:cxnSpLocks/>
          </p:cNvCxnSpPr>
          <p:nvPr/>
        </p:nvCxnSpPr>
        <p:spPr>
          <a:xfrm>
            <a:off x="7895596" y="4804752"/>
            <a:ext cx="0" cy="26675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95B55A3-9D6A-41D0-9FD1-B3A03DAD36EE}"/>
              </a:ext>
            </a:extLst>
          </p:cNvPr>
          <p:cNvCxnSpPr>
            <a:cxnSpLocks/>
          </p:cNvCxnSpPr>
          <p:nvPr/>
        </p:nvCxnSpPr>
        <p:spPr>
          <a:xfrm>
            <a:off x="3727590" y="2767840"/>
            <a:ext cx="649" cy="32766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34E1A86-4808-45FC-9C5A-C6BB78415D70}"/>
              </a:ext>
            </a:extLst>
          </p:cNvPr>
          <p:cNvCxnSpPr>
            <a:cxnSpLocks/>
          </p:cNvCxnSpPr>
          <p:nvPr/>
        </p:nvCxnSpPr>
        <p:spPr>
          <a:xfrm>
            <a:off x="2651916" y="2777977"/>
            <a:ext cx="649" cy="32766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5807427-AFDE-495F-A2A1-581116077716}"/>
              </a:ext>
            </a:extLst>
          </p:cNvPr>
          <p:cNvCxnSpPr>
            <a:cxnSpLocks/>
          </p:cNvCxnSpPr>
          <p:nvPr/>
        </p:nvCxnSpPr>
        <p:spPr>
          <a:xfrm>
            <a:off x="1004354" y="2758656"/>
            <a:ext cx="1" cy="29950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69160DD-50FB-4042-8441-9CE24AC0197E}"/>
              </a:ext>
            </a:extLst>
          </p:cNvPr>
          <p:cNvCxnSpPr/>
          <p:nvPr/>
        </p:nvCxnSpPr>
        <p:spPr>
          <a:xfrm>
            <a:off x="1463129" y="2798250"/>
            <a:ext cx="0" cy="25991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185BA15-5B5C-4F12-B36F-E391B0F66ADB}"/>
              </a:ext>
            </a:extLst>
          </p:cNvPr>
          <p:cNvCxnSpPr/>
          <p:nvPr/>
        </p:nvCxnSpPr>
        <p:spPr>
          <a:xfrm>
            <a:off x="4269829" y="2781369"/>
            <a:ext cx="0" cy="25991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E2AA404-75C3-427B-A52F-913EC24947F3}"/>
              </a:ext>
            </a:extLst>
          </p:cNvPr>
          <p:cNvCxnSpPr>
            <a:cxnSpLocks/>
          </p:cNvCxnSpPr>
          <p:nvPr/>
        </p:nvCxnSpPr>
        <p:spPr>
          <a:xfrm>
            <a:off x="5558555" y="2794829"/>
            <a:ext cx="0" cy="26675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4B74ED0-2D62-414B-B4A3-2AB5FA729A97}"/>
              </a:ext>
            </a:extLst>
          </p:cNvPr>
          <p:cNvCxnSpPr/>
          <p:nvPr/>
        </p:nvCxnSpPr>
        <p:spPr>
          <a:xfrm>
            <a:off x="6457643" y="2802282"/>
            <a:ext cx="0" cy="25991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A1AE335-3DE0-43A1-B9B3-7483079CF8FD}"/>
              </a:ext>
            </a:extLst>
          </p:cNvPr>
          <p:cNvCxnSpPr>
            <a:cxnSpLocks/>
          </p:cNvCxnSpPr>
          <p:nvPr/>
        </p:nvCxnSpPr>
        <p:spPr>
          <a:xfrm>
            <a:off x="10204509" y="2480195"/>
            <a:ext cx="0" cy="29433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4CC69A7-FD5A-4C5C-95C9-DDFB2B37C2BE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2217331" y="2495751"/>
            <a:ext cx="0" cy="29433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237AC14-7AB4-4DC0-AD4B-26E3A9D891C5}"/>
              </a:ext>
            </a:extLst>
          </p:cNvPr>
          <p:cNvCxnSpPr>
            <a:cxnSpLocks/>
          </p:cNvCxnSpPr>
          <p:nvPr/>
        </p:nvCxnSpPr>
        <p:spPr>
          <a:xfrm>
            <a:off x="6054818" y="2441652"/>
            <a:ext cx="649" cy="32766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B465B7F-B799-4199-BF3A-638AF2D017B8}"/>
              </a:ext>
            </a:extLst>
          </p:cNvPr>
          <p:cNvGrpSpPr/>
          <p:nvPr/>
        </p:nvGrpSpPr>
        <p:grpSpPr>
          <a:xfrm>
            <a:off x="3621468" y="5270618"/>
            <a:ext cx="1653725" cy="1069599"/>
            <a:chOff x="2319437" y="4549418"/>
            <a:chExt cx="1653724" cy="1069599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E45C5C4-83AE-4C44-AD55-18441C83FD9F}"/>
                </a:ext>
              </a:extLst>
            </p:cNvPr>
            <p:cNvGrpSpPr/>
            <p:nvPr/>
          </p:nvGrpSpPr>
          <p:grpSpPr>
            <a:xfrm>
              <a:off x="2408200" y="4549418"/>
              <a:ext cx="1438102" cy="1058489"/>
              <a:chOff x="6151418" y="1850967"/>
              <a:chExt cx="1856509" cy="1058489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6745908-8E90-4DBA-BD31-AAA0F425A552}"/>
                  </a:ext>
                </a:extLst>
              </p:cNvPr>
              <p:cNvSpPr/>
              <p:nvPr/>
            </p:nvSpPr>
            <p:spPr>
              <a:xfrm>
                <a:off x="6151418" y="1850967"/>
                <a:ext cx="1856509" cy="10584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778DBC50-79A6-45E8-8FD4-37FD983DCA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1418" y="2222269"/>
                <a:ext cx="1856509" cy="0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E8E2A42-F628-43CC-8D92-F1282C54EA5F}"/>
                </a:ext>
              </a:extLst>
            </p:cNvPr>
            <p:cNvSpPr txBox="1"/>
            <p:nvPr/>
          </p:nvSpPr>
          <p:spPr>
            <a:xfrm>
              <a:off x="2319437" y="4589008"/>
              <a:ext cx="1653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EPICS IOCs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0AA23C0-07A4-4D77-AA3C-6159CF92314D}"/>
                </a:ext>
              </a:extLst>
            </p:cNvPr>
            <p:cNvSpPr txBox="1"/>
            <p:nvPr/>
          </p:nvSpPr>
          <p:spPr>
            <a:xfrm>
              <a:off x="2523192" y="4972686"/>
              <a:ext cx="1208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Technical Systems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E4B0B3A-C6BC-4579-80F4-C88B0E1940A3}"/>
              </a:ext>
            </a:extLst>
          </p:cNvPr>
          <p:cNvGrpSpPr/>
          <p:nvPr/>
        </p:nvGrpSpPr>
        <p:grpSpPr>
          <a:xfrm>
            <a:off x="6773482" y="5060258"/>
            <a:ext cx="2149117" cy="1252451"/>
            <a:chOff x="5096042" y="1706969"/>
            <a:chExt cx="2149116" cy="125245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9AB36D35-4D58-42FC-9FB3-BC3DAC343AE6}"/>
                </a:ext>
              </a:extLst>
            </p:cNvPr>
            <p:cNvGrpSpPr/>
            <p:nvPr/>
          </p:nvGrpSpPr>
          <p:grpSpPr>
            <a:xfrm>
              <a:off x="5378337" y="1706969"/>
              <a:ext cx="1676235" cy="1252451"/>
              <a:chOff x="6151418" y="1850967"/>
              <a:chExt cx="2163925" cy="1252451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3596EEE4-98C4-4476-A9BA-05A18B78F5C8}"/>
                  </a:ext>
                </a:extLst>
              </p:cNvPr>
              <p:cNvSpPr/>
              <p:nvPr/>
            </p:nvSpPr>
            <p:spPr>
              <a:xfrm>
                <a:off x="6151418" y="1850967"/>
                <a:ext cx="2163925" cy="1252451"/>
              </a:xfrm>
              <a:prstGeom prst="rect">
                <a:avLst/>
              </a:prstGeom>
              <a:ln w="19050">
                <a:solidFill>
                  <a:srgbClr val="2F528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61AD9EC-A5C9-418C-B4C7-3D3E78EB84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1418" y="2222269"/>
                <a:ext cx="1856509" cy="0"/>
              </a:xfrm>
              <a:prstGeom prst="line">
                <a:avLst/>
              </a:prstGeom>
              <a:ln w="19050">
                <a:solidFill>
                  <a:srgbClr val="2F528F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55D7123-6BE5-473C-932C-5AD454624CD6}"/>
                </a:ext>
              </a:extLst>
            </p:cNvPr>
            <p:cNvSpPr txBox="1"/>
            <p:nvPr/>
          </p:nvSpPr>
          <p:spPr>
            <a:xfrm>
              <a:off x="5272291" y="1744009"/>
              <a:ext cx="166153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EPICS IOC</a:t>
              </a:r>
              <a:endParaRPr lang="zh-CN" altLang="en-US" dirty="0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5A7452F-5868-4EBF-8E6E-8A792A821FDA}"/>
                </a:ext>
              </a:extLst>
            </p:cNvPr>
            <p:cNvSpPr txBox="1"/>
            <p:nvPr/>
          </p:nvSpPr>
          <p:spPr>
            <a:xfrm>
              <a:off x="5096042" y="2178138"/>
              <a:ext cx="21491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Soft Records</a:t>
              </a:r>
            </a:p>
            <a:p>
              <a:pPr algn="ctr"/>
              <a:r>
                <a:rPr lang="zh-CN" altLang="en-US" sz="1600" dirty="0"/>
                <a:t>（</a:t>
              </a:r>
              <a:r>
                <a:rPr lang="en-US" altLang="zh-CN" sz="1600" dirty="0"/>
                <a:t>run control, etc.)</a:t>
              </a:r>
              <a:endParaRPr lang="zh-CN" altLang="en-US" sz="1600" dirty="0"/>
            </a:p>
          </p:txBody>
        </p:sp>
      </p:grpSp>
      <p:sp>
        <p:nvSpPr>
          <p:cNvPr id="38" name="矩形: 一个圆顶角，剪去另一个顶角 122">
            <a:extLst>
              <a:ext uri="{FF2B5EF4-FFF2-40B4-BE49-F238E27FC236}">
                <a16:creationId xmlns:a16="http://schemas.microsoft.com/office/drawing/2014/main" id="{4313EEB0-6A07-4421-BC21-968E8E54C66F}"/>
              </a:ext>
            </a:extLst>
          </p:cNvPr>
          <p:cNvSpPr/>
          <p:nvPr/>
        </p:nvSpPr>
        <p:spPr>
          <a:xfrm>
            <a:off x="4981379" y="3058163"/>
            <a:ext cx="2232700" cy="1252451"/>
          </a:xfrm>
          <a:prstGeom prst="snipRoundRect">
            <a:avLst>
              <a:gd name="adj1" fmla="val 0"/>
              <a:gd name="adj2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Machine Learning Data mining …</a:t>
            </a:r>
            <a:endParaRPr lang="zh-CN" altLang="en-US" dirty="0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662FBB0-70A6-42B4-BBED-01D3319C9CF4}"/>
              </a:ext>
            </a:extLst>
          </p:cNvPr>
          <p:cNvGrpSpPr/>
          <p:nvPr/>
        </p:nvGrpSpPr>
        <p:grpSpPr>
          <a:xfrm>
            <a:off x="3995813" y="1129847"/>
            <a:ext cx="4889769" cy="1350886"/>
            <a:chOff x="2661639" y="86148"/>
            <a:chExt cx="4889769" cy="1350885"/>
          </a:xfrm>
        </p:grpSpPr>
        <p:sp>
          <p:nvSpPr>
            <p:cNvPr id="40" name="矩形: 一个圆顶角，剪去另一个顶角 123">
              <a:extLst>
                <a:ext uri="{FF2B5EF4-FFF2-40B4-BE49-F238E27FC236}">
                  <a16:creationId xmlns:a16="http://schemas.microsoft.com/office/drawing/2014/main" id="{5383B74E-F5A1-4899-A147-93C296A34BE9}"/>
                </a:ext>
              </a:extLst>
            </p:cNvPr>
            <p:cNvSpPr/>
            <p:nvPr/>
          </p:nvSpPr>
          <p:spPr>
            <a:xfrm>
              <a:off x="2661639" y="86148"/>
              <a:ext cx="4889766" cy="1350885"/>
            </a:xfrm>
            <a:prstGeom prst="snipRoundRect">
              <a:avLst>
                <a:gd name="adj1" fmla="val 0"/>
                <a:gd name="adj2" fmla="val 16667"/>
              </a:avLst>
            </a:prstGeom>
            <a:ln>
              <a:solidFill>
                <a:srgbClr val="4472C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CN" b="1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5649F2E-5AB0-4CE2-84C7-C07CB62FB0C2}"/>
                </a:ext>
              </a:extLst>
            </p:cNvPr>
            <p:cNvSpPr txBox="1"/>
            <p:nvPr/>
          </p:nvSpPr>
          <p:spPr>
            <a:xfrm>
              <a:off x="2661639" y="99468"/>
              <a:ext cx="4889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Physics Applications, Beam Study Tools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19F892C8-2CAA-4CA9-B239-D3187492D152}"/>
                </a:ext>
              </a:extLst>
            </p:cNvPr>
            <p:cNvSpPr txBox="1"/>
            <p:nvPr/>
          </p:nvSpPr>
          <p:spPr>
            <a:xfrm>
              <a:off x="3347263" y="499799"/>
              <a:ext cx="3824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Save/Compare/Restore,</a:t>
              </a:r>
            </a:p>
            <a:p>
              <a:r>
                <a:rPr lang="en-US" altLang="zh-CN" dirty="0"/>
                <a:t>Archiving, Post Mortem System, …</a:t>
              </a:r>
              <a:endParaRPr lang="zh-CN" altLang="en-US" dirty="0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E7E14BB-DF22-4288-BBE1-09F7496ACAE1}"/>
                </a:ext>
              </a:extLst>
            </p:cNvPr>
            <p:cNvSpPr/>
            <p:nvPr/>
          </p:nvSpPr>
          <p:spPr>
            <a:xfrm>
              <a:off x="2661639" y="1225600"/>
              <a:ext cx="4293221" cy="203241"/>
            </a:xfrm>
            <a:prstGeom prst="rect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bg1"/>
                  </a:solidFill>
                  <a:highlight>
                    <a:srgbClr val="FF0000"/>
                  </a:highlight>
                </a:rPr>
                <a:t>Matlab</a:t>
              </a:r>
              <a:r>
                <a:rPr lang="en-US" altLang="zh-CN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-Python-EPICS 7 Toolkit</a:t>
              </a:r>
              <a:endParaRPr lang="zh-CN" altLang="en-US" dirty="0">
                <a:solidFill>
                  <a:schemeClr val="bg1"/>
                </a:solidFill>
                <a:highlight>
                  <a:srgbClr val="FF0000"/>
                </a:highlight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A9EB4E4-FF73-4446-9895-318452294EFD}"/>
              </a:ext>
            </a:extLst>
          </p:cNvPr>
          <p:cNvGrpSpPr/>
          <p:nvPr/>
        </p:nvGrpSpPr>
        <p:grpSpPr>
          <a:xfrm>
            <a:off x="692745" y="3058163"/>
            <a:ext cx="4159168" cy="1537891"/>
            <a:chOff x="0" y="1663479"/>
            <a:chExt cx="4159168" cy="1537890"/>
          </a:xfrm>
        </p:grpSpPr>
        <p:sp>
          <p:nvSpPr>
            <p:cNvPr id="45" name="矩形: 圆角 4">
              <a:extLst>
                <a:ext uri="{FF2B5EF4-FFF2-40B4-BE49-F238E27FC236}">
                  <a16:creationId xmlns:a16="http://schemas.microsoft.com/office/drawing/2014/main" id="{E0623607-08CC-4288-B23D-519F71AA7957}"/>
                </a:ext>
              </a:extLst>
            </p:cNvPr>
            <p:cNvSpPr/>
            <p:nvPr/>
          </p:nvSpPr>
          <p:spPr>
            <a:xfrm>
              <a:off x="0" y="1663479"/>
              <a:ext cx="1235826" cy="7875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Naming &amp;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Directory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Service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6" name="矩形: 圆角 11">
              <a:extLst>
                <a:ext uri="{FF2B5EF4-FFF2-40B4-BE49-F238E27FC236}">
                  <a16:creationId xmlns:a16="http://schemas.microsoft.com/office/drawing/2014/main" id="{59FF22AC-B901-46B3-8AC6-547DD092D3EE}"/>
                </a:ext>
              </a:extLst>
            </p:cNvPr>
            <p:cNvSpPr/>
            <p:nvPr/>
          </p:nvSpPr>
          <p:spPr>
            <a:xfrm>
              <a:off x="1281572" y="1709252"/>
              <a:ext cx="1322084" cy="6926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Component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DB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7" name="矩形: 圆角 21">
              <a:extLst>
                <a:ext uri="{FF2B5EF4-FFF2-40B4-BE49-F238E27FC236}">
                  <a16:creationId xmlns:a16="http://schemas.microsoft.com/office/drawing/2014/main" id="{E453887E-A4C1-47F6-9C99-94368A7461B3}"/>
                </a:ext>
              </a:extLst>
            </p:cNvPr>
            <p:cNvSpPr/>
            <p:nvPr/>
          </p:nvSpPr>
          <p:spPr>
            <a:xfrm>
              <a:off x="2650264" y="1669869"/>
              <a:ext cx="1508904" cy="7875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Infrastructure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Monitoring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8" name="圆柱形 47">
              <a:extLst>
                <a:ext uri="{FF2B5EF4-FFF2-40B4-BE49-F238E27FC236}">
                  <a16:creationId xmlns:a16="http://schemas.microsoft.com/office/drawing/2014/main" id="{CD2A3E50-DAAC-440A-BC0A-5B83DABA16DE}"/>
                </a:ext>
              </a:extLst>
            </p:cNvPr>
            <p:cNvSpPr/>
            <p:nvPr/>
          </p:nvSpPr>
          <p:spPr>
            <a:xfrm>
              <a:off x="1335938" y="2774894"/>
              <a:ext cx="1208116" cy="4264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Database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0987A7D5-AF70-4108-9026-4B20BDAB7FA2}"/>
                </a:ext>
              </a:extLst>
            </p:cNvPr>
            <p:cNvCxnSpPr>
              <a:cxnSpLocks/>
              <a:stCxn id="46" idx="2"/>
              <a:endCxn id="48" idx="1"/>
            </p:cNvCxnSpPr>
            <p:nvPr/>
          </p:nvCxnSpPr>
          <p:spPr>
            <a:xfrm flipH="1">
              <a:off x="1939996" y="2401892"/>
              <a:ext cx="2618" cy="373003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" name="连接符: 肘形 17">
              <a:extLst>
                <a:ext uri="{FF2B5EF4-FFF2-40B4-BE49-F238E27FC236}">
                  <a16:creationId xmlns:a16="http://schemas.microsoft.com/office/drawing/2014/main" id="{DEA74D60-CCC2-49A4-85A5-9472A544C4C3}"/>
                </a:ext>
              </a:extLst>
            </p:cNvPr>
            <p:cNvCxnSpPr>
              <a:stCxn id="45" idx="2"/>
            </p:cNvCxnSpPr>
            <p:nvPr/>
          </p:nvCxnSpPr>
          <p:spPr>
            <a:xfrm rot="16200000" flipH="1">
              <a:off x="1185246" y="1883731"/>
              <a:ext cx="187416" cy="1322083"/>
            </a:xfrm>
            <a:prstGeom prst="bentConnector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连接符: 肘形 19">
              <a:extLst>
                <a:ext uri="{FF2B5EF4-FFF2-40B4-BE49-F238E27FC236}">
                  <a16:creationId xmlns:a16="http://schemas.microsoft.com/office/drawing/2014/main" id="{AECC1B84-4142-4189-BFB9-292E8EFC18E3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 rot="5400000">
              <a:off x="2581842" y="1815609"/>
              <a:ext cx="181028" cy="1464720"/>
            </a:xfrm>
            <a:prstGeom prst="bentConnector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294412E-0211-456F-B02D-7D2A28DEB4C3}"/>
              </a:ext>
            </a:extLst>
          </p:cNvPr>
          <p:cNvGrpSpPr/>
          <p:nvPr/>
        </p:nvGrpSpPr>
        <p:grpSpPr>
          <a:xfrm>
            <a:off x="7409135" y="2943853"/>
            <a:ext cx="4488273" cy="1631232"/>
            <a:chOff x="5788020" y="1833968"/>
            <a:chExt cx="4488273" cy="1631232"/>
          </a:xfrm>
        </p:grpSpPr>
        <p:sp>
          <p:nvSpPr>
            <p:cNvPr id="53" name="矩形: 圆角 38">
              <a:extLst>
                <a:ext uri="{FF2B5EF4-FFF2-40B4-BE49-F238E27FC236}">
                  <a16:creationId xmlns:a16="http://schemas.microsoft.com/office/drawing/2014/main" id="{7376847C-C821-45F8-9281-AFFA9F2991FF}"/>
                </a:ext>
              </a:extLst>
            </p:cNvPr>
            <p:cNvSpPr/>
            <p:nvPr/>
          </p:nvSpPr>
          <p:spPr>
            <a:xfrm>
              <a:off x="5788020" y="1833968"/>
              <a:ext cx="4488273" cy="1595025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4" name="矩形: 一个圆顶角，剪去另一个顶角 35">
              <a:extLst>
                <a:ext uri="{FF2B5EF4-FFF2-40B4-BE49-F238E27FC236}">
                  <a16:creationId xmlns:a16="http://schemas.microsoft.com/office/drawing/2014/main" id="{5A0900F2-2C1D-4A4F-8457-6B111FA62EC4}"/>
                </a:ext>
              </a:extLst>
            </p:cNvPr>
            <p:cNvSpPr/>
            <p:nvPr/>
          </p:nvSpPr>
          <p:spPr>
            <a:xfrm>
              <a:off x="5916394" y="2805879"/>
              <a:ext cx="1657004" cy="569294"/>
            </a:xfrm>
            <a:prstGeom prst="snipRoundRect">
              <a:avLst>
                <a:gd name="adj1" fmla="val 0"/>
                <a:gd name="adj2" fmla="val 16667"/>
              </a:avLst>
            </a:prstGeom>
            <a:ln>
              <a:solidFill>
                <a:srgbClr val="5B9BD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Display Manager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矩形: 圆角 43">
              <a:extLst>
                <a:ext uri="{FF2B5EF4-FFF2-40B4-BE49-F238E27FC236}">
                  <a16:creationId xmlns:a16="http://schemas.microsoft.com/office/drawing/2014/main" id="{69D2BA7B-4785-47C2-8178-785DCD083061}"/>
                </a:ext>
              </a:extLst>
            </p:cNvPr>
            <p:cNvSpPr/>
            <p:nvPr/>
          </p:nvSpPr>
          <p:spPr>
            <a:xfrm>
              <a:off x="5847898" y="1967601"/>
              <a:ext cx="1065191" cy="723192"/>
            </a:xfrm>
            <a:prstGeom prst="roundRect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Historian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data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6" name="矩形: 圆角 51">
              <a:extLst>
                <a:ext uri="{FF2B5EF4-FFF2-40B4-BE49-F238E27FC236}">
                  <a16:creationId xmlns:a16="http://schemas.microsoft.com/office/drawing/2014/main" id="{9892401C-7913-4719-8FA0-E180DC9C4AA8}"/>
                </a:ext>
              </a:extLst>
            </p:cNvPr>
            <p:cNvSpPr/>
            <p:nvPr/>
          </p:nvSpPr>
          <p:spPr>
            <a:xfrm>
              <a:off x="8895882" y="1955169"/>
              <a:ext cx="1240947" cy="709053"/>
            </a:xfrm>
            <a:prstGeom prst="roundRect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Save/Set/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Restore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7" name="矩形: 圆角 70">
              <a:extLst>
                <a:ext uri="{FF2B5EF4-FFF2-40B4-BE49-F238E27FC236}">
                  <a16:creationId xmlns:a16="http://schemas.microsoft.com/office/drawing/2014/main" id="{4C702BCC-9FC0-4322-9A8C-2870226EF2A3}"/>
                </a:ext>
              </a:extLst>
            </p:cNvPr>
            <p:cNvSpPr/>
            <p:nvPr/>
          </p:nvSpPr>
          <p:spPr>
            <a:xfrm>
              <a:off x="7878060" y="1974032"/>
              <a:ext cx="970456" cy="620870"/>
            </a:xfrm>
            <a:prstGeom prst="roundRect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Alarm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Service</a:t>
              </a:r>
            </a:p>
          </p:txBody>
        </p:sp>
        <p:sp>
          <p:nvSpPr>
            <p:cNvPr id="58" name="矩形: 圆角 74">
              <a:extLst>
                <a:ext uri="{FF2B5EF4-FFF2-40B4-BE49-F238E27FC236}">
                  <a16:creationId xmlns:a16="http://schemas.microsoft.com/office/drawing/2014/main" id="{7B77E908-4A68-4F81-B9F8-87C1E94CAEBA}"/>
                </a:ext>
              </a:extLst>
            </p:cNvPr>
            <p:cNvSpPr/>
            <p:nvPr/>
          </p:nvSpPr>
          <p:spPr>
            <a:xfrm>
              <a:off x="6941480" y="1981740"/>
              <a:ext cx="881123" cy="620870"/>
            </a:xfrm>
            <a:prstGeom prst="roundRect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err="1">
                  <a:solidFill>
                    <a:schemeClr val="bg1"/>
                  </a:solidFill>
                </a:rPr>
                <a:t>olog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937EB3D-16FA-4E6B-B7BC-3D12EF820CD2}"/>
                </a:ext>
              </a:extLst>
            </p:cNvPr>
            <p:cNvSpPr/>
            <p:nvPr/>
          </p:nvSpPr>
          <p:spPr>
            <a:xfrm>
              <a:off x="7822602" y="2757314"/>
              <a:ext cx="24536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5B9BD5"/>
                  </a:solidFill>
                </a:rPr>
                <a:t>collaborate with the EPICS Community</a:t>
              </a:r>
              <a:endParaRPr lang="zh-CN" altLang="en-US" sz="2000" dirty="0">
                <a:solidFill>
                  <a:srgbClr val="5B9BD5"/>
                </a:solidFill>
              </a:endParaRPr>
            </a:p>
          </p:txBody>
        </p:sp>
      </p:grp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E236815D-D149-45E6-A797-AB124BE41795}"/>
              </a:ext>
            </a:extLst>
          </p:cNvPr>
          <p:cNvCxnSpPr>
            <a:cxnSpLocks/>
          </p:cNvCxnSpPr>
          <p:nvPr/>
        </p:nvCxnSpPr>
        <p:spPr>
          <a:xfrm flipV="1">
            <a:off x="128320" y="2758656"/>
            <a:ext cx="12019232" cy="214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: 一个圆顶角，剪去另一个顶角 138">
            <a:extLst>
              <a:ext uri="{FF2B5EF4-FFF2-40B4-BE49-F238E27FC236}">
                <a16:creationId xmlns:a16="http://schemas.microsoft.com/office/drawing/2014/main" id="{98861D3A-EC39-46C9-B142-A176F855DC4F}"/>
              </a:ext>
            </a:extLst>
          </p:cNvPr>
          <p:cNvSpPr/>
          <p:nvPr/>
        </p:nvSpPr>
        <p:spPr>
          <a:xfrm>
            <a:off x="9669532" y="1844719"/>
            <a:ext cx="1069955" cy="630540"/>
          </a:xfrm>
          <a:prstGeom prst="snipRoundRect">
            <a:avLst>
              <a:gd name="adj1" fmla="val 0"/>
              <a:gd name="adj2" fmla="val 2757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Others</a:t>
            </a:r>
            <a:endParaRPr lang="zh-CN" altLang="en-US" dirty="0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84E12F14-95C0-4611-B6C6-7867A3464CF2}"/>
              </a:ext>
            </a:extLst>
          </p:cNvPr>
          <p:cNvCxnSpPr>
            <a:cxnSpLocks/>
          </p:cNvCxnSpPr>
          <p:nvPr/>
        </p:nvCxnSpPr>
        <p:spPr>
          <a:xfrm>
            <a:off x="294588" y="2780107"/>
            <a:ext cx="0" cy="20177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712B8271-CE33-4DB4-B5D5-D88D2420C2A9}"/>
              </a:ext>
            </a:extLst>
          </p:cNvPr>
          <p:cNvCxnSpPr>
            <a:cxnSpLocks/>
          </p:cNvCxnSpPr>
          <p:nvPr/>
        </p:nvCxnSpPr>
        <p:spPr>
          <a:xfrm flipV="1">
            <a:off x="128320" y="4763135"/>
            <a:ext cx="12019232" cy="161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0040DD1F-0255-4D85-82C8-0D0E1FC88FDA}"/>
              </a:ext>
            </a:extLst>
          </p:cNvPr>
          <p:cNvCxnSpPr>
            <a:cxnSpLocks/>
          </p:cNvCxnSpPr>
          <p:nvPr/>
        </p:nvCxnSpPr>
        <p:spPr>
          <a:xfrm>
            <a:off x="1091981" y="5854110"/>
            <a:ext cx="417363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: 一个圆顶角，剪去另一个顶角 164">
            <a:extLst>
              <a:ext uri="{FF2B5EF4-FFF2-40B4-BE49-F238E27FC236}">
                <a16:creationId xmlns:a16="http://schemas.microsoft.com/office/drawing/2014/main" id="{AA1113B1-175F-448E-98A3-24186238BDA7}"/>
              </a:ext>
            </a:extLst>
          </p:cNvPr>
          <p:cNvSpPr/>
          <p:nvPr/>
        </p:nvSpPr>
        <p:spPr>
          <a:xfrm>
            <a:off x="913754" y="1481723"/>
            <a:ext cx="2646878" cy="1014028"/>
          </a:xfrm>
          <a:prstGeom prst="snipRoundRect">
            <a:avLst>
              <a:gd name="adj1" fmla="val 0"/>
              <a:gd name="adj2" fmla="val 3122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/>
              <a:t>EPICS Extensions</a:t>
            </a:r>
          </a:p>
          <a:p>
            <a:pPr algn="ctr"/>
            <a:r>
              <a:rPr lang="en-US" altLang="zh-CN" dirty="0"/>
              <a:t>Phoebus, alh, StripTool, …</a:t>
            </a:r>
            <a:endParaRPr lang="zh-CN" altLang="en-US" dirty="0"/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D61D9E20-8B8F-448F-BFAB-0DA2186E8203}"/>
              </a:ext>
            </a:extLst>
          </p:cNvPr>
          <p:cNvCxnSpPr>
            <a:cxnSpLocks/>
          </p:cNvCxnSpPr>
          <p:nvPr/>
        </p:nvCxnSpPr>
        <p:spPr>
          <a:xfrm>
            <a:off x="1096532" y="5551390"/>
            <a:ext cx="417363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0F2D2CE6-1F65-40C6-BA37-32F174C3C360}"/>
              </a:ext>
            </a:extLst>
          </p:cNvPr>
          <p:cNvSpPr txBox="1"/>
          <p:nvPr/>
        </p:nvSpPr>
        <p:spPr>
          <a:xfrm>
            <a:off x="1525941" y="5709998"/>
            <a:ext cx="113637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EPICS 7</a:t>
            </a:r>
            <a:endParaRPr lang="zh-CN" altLang="en-US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0B26682F-FF7D-4B29-8775-0BD11142835A}"/>
              </a:ext>
            </a:extLst>
          </p:cNvPr>
          <p:cNvSpPr txBox="1"/>
          <p:nvPr/>
        </p:nvSpPr>
        <p:spPr>
          <a:xfrm>
            <a:off x="1525941" y="5367793"/>
            <a:ext cx="1015249" cy="36719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HTTP</a:t>
            </a:r>
            <a:endParaRPr lang="zh-CN" altLang="en-US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1D7CF620-822E-4437-820F-7C6BC48BA923}"/>
              </a:ext>
            </a:extLst>
          </p:cNvPr>
          <p:cNvSpPr txBox="1"/>
          <p:nvPr/>
        </p:nvSpPr>
        <p:spPr>
          <a:xfrm>
            <a:off x="199195" y="2468353"/>
            <a:ext cx="117536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4472C4"/>
                </a:solidFill>
              </a:rPr>
              <a:t>Network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Architecture/HLA</a:t>
            </a:r>
          </a:p>
        </p:txBody>
      </p:sp>
    </p:spTree>
    <p:extLst>
      <p:ext uri="{BB962C8B-B14F-4D97-AF65-F5344CB8AC3E}">
        <p14:creationId xmlns:p14="http://schemas.microsoft.com/office/powerpoint/2010/main" val="364352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High-level applications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BDCFEE8-96BA-40CB-9BC6-B25EA6DDC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46" y="1634690"/>
            <a:ext cx="6102026" cy="343238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830E5B-36A1-4C06-A2C0-8C8B58779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1" y="1634690"/>
            <a:ext cx="6043425" cy="339942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E19F40B-2B61-4492-AF90-49D5932B7F91}"/>
              </a:ext>
            </a:extLst>
          </p:cNvPr>
          <p:cNvSpPr/>
          <p:nvPr/>
        </p:nvSpPr>
        <p:spPr>
          <a:xfrm>
            <a:off x="1600200" y="5223310"/>
            <a:ext cx="3646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Archiver </a:t>
            </a:r>
            <a:r>
              <a:rPr lang="en-US" altLang="zh-CN" sz="2400" dirty="0" smtClean="0">
                <a:latin typeface="+mn-ea"/>
                <a:cs typeface="Calibri" panose="020F0502020204030204" pitchFamily="34" charset="0"/>
              </a:rPr>
              <a:t>appliance GUI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D3F138-A39B-4564-9FD5-619FC2483A9A}"/>
              </a:ext>
            </a:extLst>
          </p:cNvPr>
          <p:cNvSpPr/>
          <p:nvPr/>
        </p:nvSpPr>
        <p:spPr>
          <a:xfrm>
            <a:off x="8852859" y="5223309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+mn-ea"/>
                <a:cs typeface="Calibri" panose="020F0502020204030204" pitchFamily="34" charset="0"/>
              </a:rPr>
              <a:t>Clog GUI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2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4168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Timing </a:t>
            </a:r>
            <a:r>
              <a:rPr lang="en-US" altLang="zh-CN" sz="3600" dirty="0">
                <a:ea typeface="仿宋_GB2312" pitchFamily="49" charset="-122"/>
              </a:rPr>
              <a:t>System/LLA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B46DA390-AED9-400C-9230-7200673A3F3F}"/>
              </a:ext>
            </a:extLst>
          </p:cNvPr>
          <p:cNvSpPr>
            <a:spLocks/>
          </p:cNvSpPr>
          <p:nvPr/>
        </p:nvSpPr>
        <p:spPr bwMode="auto">
          <a:xfrm>
            <a:off x="556803" y="766922"/>
            <a:ext cx="11350061" cy="584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marL="342900" indent="-3429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230400" indent="-230400" eaLnBrk="1" hangingPunct="1">
              <a:lnSpc>
                <a:spcPct val="150000"/>
              </a:lnSpc>
              <a:buFont typeface="微软雅黑" panose="020B0503020204020204" pitchFamily="34" charset="-122"/>
              <a:buChar char="•"/>
            </a:pP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Event </a:t>
            </a:r>
            <a:r>
              <a:rPr lang="en-US" altLang="zh-TW" sz="2400" dirty="0" smtClean="0">
                <a:latin typeface="+mn-ea"/>
                <a:ea typeface="+mn-ea"/>
                <a:cs typeface="Times New Roman" panose="02020603050405020304" pitchFamily="18" charset="0"/>
              </a:rPr>
              <a:t>timing </a:t>
            </a: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adopt by many synchrotron light sources.</a:t>
            </a:r>
          </a:p>
          <a:p>
            <a:pPr marL="230400" indent="-230400" eaLnBrk="1" hangingPunct="1">
              <a:lnSpc>
                <a:spcPct val="150000"/>
              </a:lnSpc>
              <a:buFont typeface="微软雅黑" panose="020B0503020204020204" pitchFamily="34" charset="-122"/>
              <a:buChar char="•"/>
            </a:pP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Performance and functionality are pretty well for synchrotron light source applications.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A618F72-042B-4C78-BE7B-9F171871D396}"/>
              </a:ext>
            </a:extLst>
          </p:cNvPr>
          <p:cNvCxnSpPr>
            <a:cxnSpLocks/>
          </p:cNvCxnSpPr>
          <p:nvPr/>
        </p:nvCxnSpPr>
        <p:spPr>
          <a:xfrm>
            <a:off x="5848574" y="2251123"/>
            <a:ext cx="0" cy="418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C61D814-115D-45C4-9A90-D15E2598CCE3}"/>
              </a:ext>
            </a:extLst>
          </p:cNvPr>
          <p:cNvSpPr txBox="1"/>
          <p:nvPr/>
        </p:nvSpPr>
        <p:spPr>
          <a:xfrm>
            <a:off x="2709076" y="619640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Storage Ring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F8E69F-1C8C-4536-9DB2-A55DFC7EE437}"/>
              </a:ext>
            </a:extLst>
          </p:cNvPr>
          <p:cNvSpPr txBox="1"/>
          <p:nvPr/>
        </p:nvSpPr>
        <p:spPr>
          <a:xfrm>
            <a:off x="8376924" y="623869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Linac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1EF17D-3D8A-4D89-95D2-72F57B17D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134671"/>
            <a:ext cx="101155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3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4168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Timing </a:t>
            </a:r>
            <a:r>
              <a:rPr lang="en-US" altLang="zh-CN" sz="3600" dirty="0">
                <a:ea typeface="仿宋_GB2312" pitchFamily="49" charset="-122"/>
              </a:rPr>
              <a:t>System/LLA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C45B2E-44A8-45F2-84E9-3725C54E4BDE}"/>
              </a:ext>
            </a:extLst>
          </p:cNvPr>
          <p:cNvSpPr txBox="1">
            <a:spLocks noChangeArrowheads="1"/>
          </p:cNvSpPr>
          <p:nvPr/>
        </p:nvSpPr>
        <p:spPr>
          <a:xfrm>
            <a:off x="608400" y="954000"/>
            <a:ext cx="10969200" cy="475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Pct val="100000"/>
              <a:buFont typeface="微软雅黑" panose="020B0503020204020204" pitchFamily="34" charset="-122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Provide timing for accelerator systems, beamlines and experiments</a:t>
            </a:r>
          </a:p>
          <a:p>
            <a:pPr marL="798300" marR="0" lvl="1" indent="-230400" algn="l" defTabSz="914400" rtl="0" eaLnBrk="1" fontAlgn="auto" latinLnBrk="0" hangingPunct="1">
              <a:lnSpc>
                <a:spcPct val="130000"/>
              </a:lnSpc>
              <a:spcAft>
                <a:spcPts val="0"/>
              </a:spcAft>
              <a:buClrTx/>
              <a:buSzPct val="100000"/>
              <a:buFont typeface="微软雅黑" panose="020B0503020204020204" pitchFamily="34" charset="-122"/>
              <a:buChar char="−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Provide accurate timing sequences to trig e-Gun, klystrons, injection, ramping, extraction, etc.</a:t>
            </a:r>
          </a:p>
          <a:p>
            <a:pPr marL="798300" marR="0" lvl="1" indent="-230400" algn="l" defTabSz="914400" rtl="0" eaLnBrk="1" fontAlgn="auto" latinLnBrk="0" hangingPunct="1">
              <a:lnSpc>
                <a:spcPct val="130000"/>
              </a:lnSpc>
              <a:spcAft>
                <a:spcPts val="0"/>
              </a:spcAft>
              <a:buClrTx/>
              <a:buSzPct val="100000"/>
              <a:buFont typeface="微软雅黑" panose="020B0503020204020204" pitchFamily="34" charset="-122"/>
              <a:buChar char="−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synchronizing clocks to beam instrumentations, power supplies, beam-line experiments, etc.</a:t>
            </a:r>
          </a:p>
          <a:p>
            <a:pPr marL="798300" marR="0" lvl="1" indent="-230400" algn="l" defTabSz="914400" rtl="0" eaLnBrk="1" fontAlgn="auto" latinLnBrk="0" hangingPunct="1">
              <a:lnSpc>
                <a:spcPct val="130000"/>
              </a:lnSpc>
              <a:spcAft>
                <a:spcPts val="0"/>
              </a:spcAft>
              <a:buClrTx/>
              <a:buSzPct val="100000"/>
              <a:buFont typeface="微软雅黑" panose="020B0503020204020204" pitchFamily="34" charset="-122"/>
              <a:buChar char="−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Provide timestamps to most equipment controls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Pct val="100000"/>
              <a:buFont typeface="微软雅黑" panose="020B0503020204020204" pitchFamily="34" charset="-122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Overall time accuracy better than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10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ns, critical equipment can reach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ps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 accuracy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Calibri" panose="020F0502020204030204" pitchFamily="34" charset="0"/>
            </a:endParaRPr>
          </a:p>
          <a:p>
            <a:endParaRPr lang="zh-CN" altLang="en-US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24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563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Power supply Control/LLA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4EF800-04E3-4673-9C14-1E8B757CA4EE}"/>
              </a:ext>
            </a:extLst>
          </p:cNvPr>
          <p:cNvSpPr txBox="1">
            <a:spLocks noChangeArrowheads="1"/>
          </p:cNvSpPr>
          <p:nvPr/>
        </p:nvSpPr>
        <p:spPr>
          <a:xfrm>
            <a:off x="608400" y="954000"/>
            <a:ext cx="10969200" cy="475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en-US" altLang="zh-CN" sz="2400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B46DA390-AED9-400C-9230-7200673A3F3F}"/>
              </a:ext>
            </a:extLst>
          </p:cNvPr>
          <p:cNvSpPr>
            <a:spLocks/>
          </p:cNvSpPr>
          <p:nvPr/>
        </p:nvSpPr>
        <p:spPr bwMode="auto">
          <a:xfrm>
            <a:off x="558000" y="1022400"/>
            <a:ext cx="11350061" cy="123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marL="342900" indent="-3429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230400" indent="-230400" eaLnBrk="1" hangingPunct="1">
              <a:buFont typeface="微软雅黑" panose="020B0503020204020204" pitchFamily="34" charset="-122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Based on PVE virtual </a:t>
            </a:r>
            <a:r>
              <a:rPr lang="en-US" altLang="zh-CN" sz="2400" dirty="0" smtClean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machine to 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implement the communication protocol between the IOC </a:t>
            </a:r>
            <a:r>
              <a:rPr lang="en-US" altLang="zh-CN" sz="2400" dirty="0" smtClean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and 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the </a:t>
            </a:r>
            <a:r>
              <a:rPr lang="en-US" altLang="zh-CN" sz="2400" dirty="0" smtClean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power 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supply interface board.</a:t>
            </a:r>
            <a:endParaRPr lang="en-US" altLang="zh-TW" sz="24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254D873-A1B8-4149-8E33-226B5FCB780F}"/>
              </a:ext>
            </a:extLst>
          </p:cNvPr>
          <p:cNvGrpSpPr/>
          <p:nvPr/>
        </p:nvGrpSpPr>
        <p:grpSpPr>
          <a:xfrm>
            <a:off x="2441439" y="2173624"/>
            <a:ext cx="7120303" cy="4181904"/>
            <a:chOff x="2101902" y="2282149"/>
            <a:chExt cx="4316696" cy="2627859"/>
          </a:xfrm>
        </p:grpSpPr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69EB1A6E-E0D3-4FC9-B119-ECCF8D67475B}"/>
                </a:ext>
              </a:extLst>
            </p:cNvPr>
            <p:cNvSpPr/>
            <p:nvPr/>
          </p:nvSpPr>
          <p:spPr bwMode="auto">
            <a:xfrm>
              <a:off x="4164409" y="3396129"/>
              <a:ext cx="2254189" cy="1513879"/>
            </a:xfrm>
            <a:prstGeom prst="roundRect">
              <a:avLst/>
            </a:prstGeom>
            <a:solidFill>
              <a:srgbClr val="CE8D3E">
                <a:lumMod val="95000"/>
              </a:srgb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1">
                <a:defRPr/>
              </a:pPr>
              <a:endParaRPr lang="zh-CN" altLang="en-US" sz="2025" ker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6BD2D366-B797-486D-A53C-2A82A4B72A3E}"/>
                </a:ext>
              </a:extLst>
            </p:cNvPr>
            <p:cNvCxnSpPr>
              <a:cxnSpLocks/>
              <a:stCxn id="62" idx="2"/>
              <a:endCxn id="63" idx="0"/>
            </p:cNvCxnSpPr>
            <p:nvPr/>
          </p:nvCxnSpPr>
          <p:spPr bwMode="auto">
            <a:xfrm flipH="1">
              <a:off x="2857986" y="2587067"/>
              <a:ext cx="1338352" cy="500509"/>
            </a:xfrm>
            <a:prstGeom prst="line">
              <a:avLst/>
            </a:prstGeom>
            <a:noFill/>
            <a:ln w="38100" cap="flat" cmpd="sng" algn="ctr">
              <a:solidFill>
                <a:srgbClr val="9C6A6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64C08907-9E58-4D13-B8B8-448E22825F39}"/>
                </a:ext>
              </a:extLst>
            </p:cNvPr>
            <p:cNvCxnSpPr>
              <a:cxnSpLocks/>
              <a:stCxn id="62" idx="2"/>
              <a:endCxn id="65" idx="0"/>
            </p:cNvCxnSpPr>
            <p:nvPr/>
          </p:nvCxnSpPr>
          <p:spPr bwMode="auto">
            <a:xfrm>
              <a:off x="4196339" y="2587067"/>
              <a:ext cx="246231" cy="1036320"/>
            </a:xfrm>
            <a:prstGeom prst="line">
              <a:avLst/>
            </a:prstGeom>
            <a:noFill/>
            <a:ln w="38100" cap="flat" cmpd="sng" algn="ctr">
              <a:solidFill>
                <a:srgbClr val="9C6A6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BE16C813-0EBB-40E5-AAC2-DD30BFCE3A4E}"/>
                </a:ext>
              </a:extLst>
            </p:cNvPr>
            <p:cNvCxnSpPr>
              <a:cxnSpLocks/>
              <a:stCxn id="62" idx="2"/>
              <a:endCxn id="71" idx="0"/>
            </p:cNvCxnSpPr>
            <p:nvPr/>
          </p:nvCxnSpPr>
          <p:spPr bwMode="auto">
            <a:xfrm>
              <a:off x="4196339" y="2587067"/>
              <a:ext cx="780742" cy="1371262"/>
            </a:xfrm>
            <a:prstGeom prst="line">
              <a:avLst/>
            </a:prstGeom>
            <a:noFill/>
            <a:ln w="38100" cap="flat" cmpd="sng" algn="ctr">
              <a:solidFill>
                <a:srgbClr val="9C6A6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DA270C4A-30C2-4E85-98AE-F25EFCD02AA8}"/>
                </a:ext>
              </a:extLst>
            </p:cNvPr>
            <p:cNvCxnSpPr>
              <a:cxnSpLocks/>
              <a:endCxn id="66" idx="0"/>
            </p:cNvCxnSpPr>
            <p:nvPr/>
          </p:nvCxnSpPr>
          <p:spPr bwMode="auto">
            <a:xfrm flipH="1">
              <a:off x="2263928" y="3158073"/>
              <a:ext cx="3" cy="88151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8B3854F5-1F28-49D3-9749-5F807F34ACF4}"/>
                </a:ext>
              </a:extLst>
            </p:cNvPr>
            <p:cNvCxnSpPr>
              <a:cxnSpLocks/>
              <a:endCxn id="70" idx="0"/>
            </p:cNvCxnSpPr>
            <p:nvPr/>
          </p:nvCxnSpPr>
          <p:spPr bwMode="auto">
            <a:xfrm flipH="1">
              <a:off x="3209033" y="3158073"/>
              <a:ext cx="6665" cy="1049805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9E925517-4D0D-44E4-9C2D-839409CEE5F7}"/>
                </a:ext>
              </a:extLst>
            </p:cNvPr>
            <p:cNvCxnSpPr>
              <a:cxnSpLocks/>
              <a:endCxn id="69" idx="0"/>
            </p:cNvCxnSpPr>
            <p:nvPr/>
          </p:nvCxnSpPr>
          <p:spPr bwMode="auto">
            <a:xfrm flipH="1">
              <a:off x="2972757" y="3158073"/>
              <a:ext cx="5" cy="1007732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D5DE8525-FF82-4AC1-B9CE-7E1515EEF1D4}"/>
                </a:ext>
              </a:extLst>
            </p:cNvPr>
            <p:cNvCxnSpPr>
              <a:cxnSpLocks/>
              <a:endCxn id="68" idx="0"/>
            </p:cNvCxnSpPr>
            <p:nvPr/>
          </p:nvCxnSpPr>
          <p:spPr bwMode="auto">
            <a:xfrm flipH="1">
              <a:off x="2736480" y="3127476"/>
              <a:ext cx="3" cy="996254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2D4D8514-DB3D-43CE-B813-A03A0B664884}"/>
                </a:ext>
              </a:extLst>
            </p:cNvPr>
            <p:cNvCxnSpPr>
              <a:cxnSpLocks/>
              <a:endCxn id="67" idx="0"/>
            </p:cNvCxnSpPr>
            <p:nvPr/>
          </p:nvCxnSpPr>
          <p:spPr bwMode="auto">
            <a:xfrm>
              <a:off x="2494250" y="3127476"/>
              <a:ext cx="5952" cy="954188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</p:cxn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1360CDC6-D48F-495F-AACF-EE4934AAF862}"/>
                </a:ext>
              </a:extLst>
            </p:cNvPr>
            <p:cNvSpPr/>
            <p:nvPr/>
          </p:nvSpPr>
          <p:spPr bwMode="auto">
            <a:xfrm>
              <a:off x="3418555" y="2282149"/>
              <a:ext cx="1555567" cy="304918"/>
            </a:xfrm>
            <a:prstGeom prst="roundRect">
              <a:avLst/>
            </a:prstGeom>
            <a:solidFill>
              <a:srgbClr val="9C6A6A">
                <a:lumMod val="20000"/>
                <a:lumOff val="80000"/>
              </a:srgb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1" algn="ctr">
                <a:defRPr/>
              </a:pPr>
              <a:r>
                <a:rPr lang="en-US" altLang="zh-CN" sz="2400" b="1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distribution layer</a:t>
              </a:r>
            </a:p>
          </p:txBody>
        </p:sp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F0400724-CCA5-4F8D-86DE-5066F509985E}"/>
                </a:ext>
              </a:extLst>
            </p:cNvPr>
            <p:cNvSpPr/>
            <p:nvPr/>
          </p:nvSpPr>
          <p:spPr bwMode="auto">
            <a:xfrm>
              <a:off x="2101902" y="3087576"/>
              <a:ext cx="1512168" cy="262122"/>
            </a:xfrm>
            <a:prstGeom prst="roundRect">
              <a:avLst/>
            </a:prstGeom>
            <a:solidFill>
              <a:srgbClr val="9C6A6A">
                <a:lumMod val="20000"/>
                <a:lumOff val="80000"/>
              </a:srgb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1" algn="ctr"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access layer</a:t>
              </a:r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1A110632-CE8C-47E7-9B35-0BFCC6827B45}"/>
                </a:ext>
              </a:extLst>
            </p:cNvPr>
            <p:cNvSpPr/>
            <p:nvPr/>
          </p:nvSpPr>
          <p:spPr bwMode="auto">
            <a:xfrm>
              <a:off x="4167975" y="3623387"/>
              <a:ext cx="549188" cy="262122"/>
            </a:xfrm>
            <a:prstGeom prst="roundRect">
              <a:avLst/>
            </a:prstGeom>
            <a:solidFill>
              <a:srgbClr val="9C6A6A">
                <a:lumMod val="20000"/>
                <a:lumOff val="80000"/>
              </a:srgbClr>
            </a:solidFill>
            <a:ln w="25400" cap="flat" cmpd="sng" algn="ctr">
              <a:solidFill>
                <a:srgbClr val="E64823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1"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Times New Roman" pitchFamily="18" charset="0"/>
                  <a:ea typeface="华文中宋" pitchFamily="2" charset="-122"/>
                </a:rPr>
                <a:t>Server</a:t>
              </a:r>
              <a:endParaRPr lang="zh-CN" altLang="en-US" sz="2400" b="1" kern="0" dirty="0">
                <a:solidFill>
                  <a:prstClr val="black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1565EEDB-833D-4393-BBCF-9E2EBC0D1B6E}"/>
                </a:ext>
              </a:extLst>
            </p:cNvPr>
            <p:cNvSpPr/>
            <p:nvPr/>
          </p:nvSpPr>
          <p:spPr bwMode="auto">
            <a:xfrm>
              <a:off x="2101909" y="4039589"/>
              <a:ext cx="324036" cy="262122"/>
            </a:xfrm>
            <a:prstGeom prst="roundRect">
              <a:avLst/>
            </a:prstGeom>
            <a:solidFill>
              <a:srgbClr val="9C6A6A">
                <a:lumMod val="20000"/>
                <a:lumOff val="80000"/>
              </a:srgb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1"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PS</a:t>
              </a:r>
              <a:endParaRPr lang="zh-CN" altLang="en-US" sz="2400" b="1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8595A4C2-1041-48BF-BBA5-202CE32EEE84}"/>
                </a:ext>
              </a:extLst>
            </p:cNvPr>
            <p:cNvSpPr/>
            <p:nvPr/>
          </p:nvSpPr>
          <p:spPr bwMode="auto">
            <a:xfrm>
              <a:off x="2338184" y="4081664"/>
              <a:ext cx="324036" cy="262122"/>
            </a:xfrm>
            <a:prstGeom prst="roundRect">
              <a:avLst/>
            </a:prstGeom>
            <a:solidFill>
              <a:srgbClr val="9C6A6A">
                <a:lumMod val="20000"/>
                <a:lumOff val="80000"/>
              </a:srgb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1"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PS</a:t>
              </a:r>
              <a:endParaRPr lang="zh-CN" altLang="en-US" sz="2400" b="1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EB08FA55-6195-478E-B4B7-41FB21D4576D}"/>
                </a:ext>
              </a:extLst>
            </p:cNvPr>
            <p:cNvSpPr/>
            <p:nvPr/>
          </p:nvSpPr>
          <p:spPr bwMode="auto">
            <a:xfrm>
              <a:off x="2574461" y="4123729"/>
              <a:ext cx="324036" cy="262122"/>
            </a:xfrm>
            <a:prstGeom prst="roundRect">
              <a:avLst/>
            </a:prstGeom>
            <a:solidFill>
              <a:srgbClr val="9C6A6A">
                <a:lumMod val="20000"/>
                <a:lumOff val="80000"/>
              </a:srgb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1"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PS</a:t>
              </a:r>
              <a:endParaRPr lang="zh-CN" altLang="en-US" sz="2400" b="1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393B867A-11A2-4D1F-A8E1-CD134EA13A8D}"/>
                </a:ext>
              </a:extLst>
            </p:cNvPr>
            <p:cNvSpPr/>
            <p:nvPr/>
          </p:nvSpPr>
          <p:spPr bwMode="auto">
            <a:xfrm>
              <a:off x="2810739" y="4165805"/>
              <a:ext cx="324036" cy="262122"/>
            </a:xfrm>
            <a:prstGeom prst="roundRect">
              <a:avLst/>
            </a:prstGeom>
            <a:solidFill>
              <a:srgbClr val="9C6A6A">
                <a:lumMod val="20000"/>
                <a:lumOff val="80000"/>
              </a:srgb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1"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PS</a:t>
              </a:r>
              <a:endParaRPr lang="zh-CN" altLang="en-US" sz="2400" b="1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矩形: 圆角 69">
              <a:extLst>
                <a:ext uri="{FF2B5EF4-FFF2-40B4-BE49-F238E27FC236}">
                  <a16:creationId xmlns:a16="http://schemas.microsoft.com/office/drawing/2014/main" id="{C1912A22-B6F6-46BB-B034-92248E9AE112}"/>
                </a:ext>
              </a:extLst>
            </p:cNvPr>
            <p:cNvSpPr/>
            <p:nvPr/>
          </p:nvSpPr>
          <p:spPr bwMode="auto">
            <a:xfrm>
              <a:off x="3047015" y="4207878"/>
              <a:ext cx="324036" cy="262122"/>
            </a:xfrm>
            <a:prstGeom prst="roundRect">
              <a:avLst/>
            </a:prstGeom>
            <a:solidFill>
              <a:srgbClr val="9C6A6A">
                <a:lumMod val="20000"/>
                <a:lumOff val="80000"/>
              </a:srgb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1"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PS</a:t>
              </a:r>
              <a:endParaRPr lang="zh-CN" altLang="en-US" sz="2400" b="1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DFDF49A7-3204-4E40-81F5-4D77A2E59A90}"/>
                </a:ext>
              </a:extLst>
            </p:cNvPr>
            <p:cNvSpPr/>
            <p:nvPr/>
          </p:nvSpPr>
          <p:spPr bwMode="auto">
            <a:xfrm>
              <a:off x="4653483" y="3958329"/>
              <a:ext cx="647197" cy="518897"/>
            </a:xfrm>
            <a:prstGeom prst="roundRect">
              <a:avLst/>
            </a:prstGeom>
            <a:solidFill>
              <a:srgbClr val="9C6A6A">
                <a:lumMod val="20000"/>
                <a:lumOff val="80000"/>
              </a:srgbClr>
            </a:solidFill>
            <a:ln w="25400" cap="flat" cmpd="sng" algn="ctr">
              <a:solidFill>
                <a:srgbClr val="E64823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1"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Times New Roman" pitchFamily="18" charset="0"/>
                  <a:ea typeface="华文中宋" pitchFamily="2" charset="-122"/>
                </a:rPr>
                <a:t>Backup</a:t>
              </a:r>
              <a:r>
                <a:rPr lang="en-US" altLang="zh-CN" sz="2400" b="1" kern="0" dirty="0">
                  <a:solidFill>
                    <a:prstClr val="black"/>
                  </a:solidFill>
                  <a:latin typeface="Times New Roman" pitchFamily="18" charset="0"/>
                  <a:ea typeface="华文中宋" pitchFamily="2" charset="-122"/>
                </a:rPr>
                <a:t> </a:t>
              </a:r>
              <a:r>
                <a:rPr lang="en-US" altLang="zh-CN" sz="2000" b="1" kern="0" dirty="0">
                  <a:solidFill>
                    <a:prstClr val="black"/>
                  </a:solidFill>
                  <a:latin typeface="Times New Roman" pitchFamily="18" charset="0"/>
                  <a:ea typeface="华文中宋" pitchFamily="2" charset="-122"/>
                </a:rPr>
                <a:t>server</a:t>
              </a:r>
              <a:endParaRPr lang="zh-CN" altLang="en-US" sz="2400" b="1" kern="0" dirty="0">
                <a:solidFill>
                  <a:prstClr val="black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D4E09588-8BB7-4262-8673-4D1B56D1691B}"/>
                </a:ext>
              </a:extLst>
            </p:cNvPr>
            <p:cNvSpPr txBox="1"/>
            <p:nvPr/>
          </p:nvSpPr>
          <p:spPr>
            <a:xfrm>
              <a:off x="4363690" y="4611015"/>
              <a:ext cx="1882697" cy="290104"/>
            </a:xfrm>
            <a:prstGeom prst="rect">
              <a:avLst/>
            </a:prstGeom>
            <a:solidFill>
              <a:srgbClr val="9C6A6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PVE</a:t>
              </a:r>
              <a:r>
                <a:rPr lang="en-US" altLang="zh-CN" sz="2400" b="1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 </a:t>
              </a:r>
              <a:r>
                <a:rPr lang="en-US" altLang="zh-CN" sz="2000" b="1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cluster</a:t>
              </a:r>
              <a:endParaRPr lang="zh-CN" altLang="en-US" sz="2400" b="1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919BC2D3-5B1B-4DE9-B3CB-1E816B709279}"/>
                </a:ext>
              </a:extLst>
            </p:cNvPr>
            <p:cNvSpPr txBox="1"/>
            <p:nvPr/>
          </p:nvSpPr>
          <p:spPr>
            <a:xfrm>
              <a:off x="4959445" y="3598831"/>
              <a:ext cx="220798" cy="253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025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…</a:t>
              </a:r>
              <a:endParaRPr lang="zh-CN" altLang="en-US" sz="2025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D9226852-B2A3-4C01-BE45-B77C934EEC11}"/>
                </a:ext>
              </a:extLst>
            </p:cNvPr>
            <p:cNvSpPr txBox="1"/>
            <p:nvPr/>
          </p:nvSpPr>
          <p:spPr>
            <a:xfrm>
              <a:off x="2481075" y="2643507"/>
              <a:ext cx="966187" cy="25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40G Ethernet</a:t>
              </a:r>
              <a:endParaRPr lang="zh-CN" altLang="en-US" sz="2000" b="1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ACF4339D-79AF-4358-87DC-87161E13ED34}"/>
                </a:ext>
              </a:extLst>
            </p:cNvPr>
            <p:cNvSpPr txBox="1"/>
            <p:nvPr/>
          </p:nvSpPr>
          <p:spPr>
            <a:xfrm>
              <a:off x="2386388" y="3522888"/>
              <a:ext cx="822645" cy="44482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1G Ethernet</a:t>
              </a:r>
              <a:endParaRPr lang="zh-CN" altLang="en-US" sz="2400" b="1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81AB7C99-8049-41EE-9A48-360434B2BD85}"/>
              </a:ext>
            </a:extLst>
          </p:cNvPr>
          <p:cNvSpPr/>
          <p:nvPr/>
        </p:nvSpPr>
        <p:spPr bwMode="auto">
          <a:xfrm>
            <a:off x="7606611" y="4293479"/>
            <a:ext cx="905875" cy="417134"/>
          </a:xfrm>
          <a:prstGeom prst="roundRect">
            <a:avLst/>
          </a:prstGeom>
          <a:solidFill>
            <a:srgbClr val="9C6A6A">
              <a:lumMod val="20000"/>
              <a:lumOff val="80000"/>
            </a:srgbClr>
          </a:solidFill>
          <a:ln w="25400" cap="flat" cmpd="sng" algn="ctr">
            <a:solidFill>
              <a:srgbClr val="E64823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1">
              <a:defRPr/>
            </a:pPr>
            <a:r>
              <a:rPr lang="en-US" altLang="zh-CN" sz="2000" b="1" kern="0" dirty="0">
                <a:solidFill>
                  <a:prstClr val="black"/>
                </a:solidFill>
                <a:latin typeface="Times New Roman" pitchFamily="18" charset="0"/>
                <a:ea typeface="华文中宋" pitchFamily="2" charset="-122"/>
              </a:rPr>
              <a:t>Server</a:t>
            </a:r>
            <a:endParaRPr lang="zh-CN" altLang="en-US" sz="2400" b="1" kern="0" dirty="0">
              <a:solidFill>
                <a:prstClr val="black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99" name="矩形: 圆角 98">
            <a:extLst>
              <a:ext uri="{FF2B5EF4-FFF2-40B4-BE49-F238E27FC236}">
                <a16:creationId xmlns:a16="http://schemas.microsoft.com/office/drawing/2014/main" id="{373D9880-AFFC-40FC-B5C9-07187DF1CF35}"/>
              </a:ext>
            </a:extLst>
          </p:cNvPr>
          <p:cNvSpPr/>
          <p:nvPr/>
        </p:nvSpPr>
        <p:spPr bwMode="auto">
          <a:xfrm>
            <a:off x="8210146" y="4842859"/>
            <a:ext cx="1067538" cy="825759"/>
          </a:xfrm>
          <a:prstGeom prst="roundRect">
            <a:avLst/>
          </a:prstGeom>
          <a:solidFill>
            <a:srgbClr val="9C6A6A">
              <a:lumMod val="20000"/>
              <a:lumOff val="80000"/>
            </a:srgbClr>
          </a:solidFill>
          <a:ln w="25400" cap="flat" cmpd="sng" algn="ctr">
            <a:solidFill>
              <a:srgbClr val="E64823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1">
              <a:defRPr/>
            </a:pPr>
            <a:r>
              <a:rPr lang="en-US" altLang="zh-CN" sz="2000" b="1" kern="0" dirty="0">
                <a:solidFill>
                  <a:prstClr val="black"/>
                </a:solidFill>
                <a:latin typeface="Times New Roman" pitchFamily="18" charset="0"/>
                <a:ea typeface="华文中宋" pitchFamily="2" charset="-122"/>
              </a:rPr>
              <a:t>Backup</a:t>
            </a:r>
            <a:r>
              <a:rPr lang="en-US" altLang="zh-CN" sz="2400" b="1" kern="0" dirty="0">
                <a:solidFill>
                  <a:prstClr val="black"/>
                </a:solidFill>
                <a:latin typeface="Times New Roman" pitchFamily="18" charset="0"/>
                <a:ea typeface="华文中宋" pitchFamily="2" charset="-122"/>
              </a:rPr>
              <a:t> </a:t>
            </a:r>
            <a:r>
              <a:rPr lang="en-US" altLang="zh-CN" sz="2000" b="1" kern="0" dirty="0">
                <a:solidFill>
                  <a:prstClr val="black"/>
                </a:solidFill>
                <a:latin typeface="Times New Roman" pitchFamily="18" charset="0"/>
                <a:ea typeface="华文中宋" pitchFamily="2" charset="-122"/>
              </a:rPr>
              <a:t>server</a:t>
            </a:r>
            <a:endParaRPr lang="zh-CN" altLang="en-US" sz="2400" b="1" kern="0" dirty="0">
              <a:solidFill>
                <a:prstClr val="black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C686C564-568F-448A-9337-FAF798C1C67E}"/>
              </a:ext>
            </a:extLst>
          </p:cNvPr>
          <p:cNvSpPr txBox="1"/>
          <p:nvPr/>
        </p:nvSpPr>
        <p:spPr>
          <a:xfrm>
            <a:off x="7820744" y="4999658"/>
            <a:ext cx="364202" cy="40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25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…</a:t>
            </a:r>
            <a:endParaRPr lang="zh-CN" altLang="en-US" sz="2025" kern="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9791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4536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Vacuum Control</a:t>
            </a:r>
            <a:r>
              <a:rPr lang="en-US" altLang="zh-CN" sz="3600" dirty="0">
                <a:ea typeface="仿宋_GB2312" pitchFamily="49" charset="-122"/>
              </a:rPr>
              <a:t>/LLA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7B0F92D-EA64-426C-B348-C701CAE98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5661026"/>
            <a:ext cx="3059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30000"/>
              </a:spcBef>
              <a:spcAft>
                <a:spcPct val="20000"/>
              </a:spcAft>
              <a:buClr>
                <a:srgbClr val="1679BA"/>
              </a:buClr>
              <a:buFont typeface="Wingdings" panose="05000000000000000000" pitchFamily="2" charset="2"/>
              <a:buNone/>
            </a:pPr>
            <a:endParaRPr lang="zh-CN" altLang="en-US" sz="2800" b="1">
              <a:solidFill>
                <a:schemeClr val="tx2"/>
              </a:solidFill>
            </a:endParaRPr>
          </a:p>
          <a:p>
            <a:pPr algn="l" eaLnBrk="1" hangingPunct="1">
              <a:spcBef>
                <a:spcPct val="30000"/>
              </a:spcBef>
              <a:spcAft>
                <a:spcPct val="20000"/>
              </a:spcAft>
              <a:buClr>
                <a:srgbClr val="1679BA"/>
              </a:buClr>
              <a:buFont typeface="Wingdings" panose="05000000000000000000" pitchFamily="2" charset="2"/>
              <a:buChar char="Ø"/>
            </a:pPr>
            <a:endParaRPr lang="zh-CN" altLang="en-US" sz="2800" b="1">
              <a:solidFill>
                <a:schemeClr val="tx2"/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B46DA390-AED9-400C-9230-7200673A3F3F}"/>
              </a:ext>
            </a:extLst>
          </p:cNvPr>
          <p:cNvSpPr>
            <a:spLocks/>
          </p:cNvSpPr>
          <p:nvPr/>
        </p:nvSpPr>
        <p:spPr bwMode="auto">
          <a:xfrm>
            <a:off x="558001" y="1022400"/>
            <a:ext cx="6137768" cy="292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marL="342900" indent="-3429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230400" indent="-230400" eaLnBrk="1" hangingPunct="1">
              <a:buFont typeface="微软雅黑" panose="020B0503020204020204" pitchFamily="34" charset="-122"/>
              <a:buChar char="•"/>
            </a:pP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Development of PLC interlock program completed</a:t>
            </a:r>
          </a:p>
          <a:p>
            <a:pPr marL="230400" indent="-230400" eaLnBrk="1" hangingPunct="1">
              <a:buFont typeface="微软雅黑" panose="020B0503020204020204" pitchFamily="34" charset="-122"/>
              <a:buChar char="•"/>
            </a:pP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Software design and development for touch  panel in good progress.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9A67F-D496-4C04-947E-0A53B5AB3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48" y="2584451"/>
            <a:ext cx="3053949" cy="4073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63" y="955725"/>
            <a:ext cx="4276688" cy="57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2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+mj-ea"/>
                <a:ea typeface="+mj-ea"/>
              </a:rPr>
              <a:t>Outline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3F4686-3FE7-44A3-A280-BE8F1B47AAFA}"/>
              </a:ext>
            </a:extLst>
          </p:cNvPr>
          <p:cNvSpPr txBox="1">
            <a:spLocks noChangeArrowheads="1"/>
          </p:cNvSpPr>
          <p:nvPr/>
        </p:nvSpPr>
        <p:spPr>
          <a:xfrm>
            <a:off x="608400" y="954000"/>
            <a:ext cx="10969200" cy="475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2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Requirements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2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Design </a:t>
            </a:r>
            <a:r>
              <a:rPr lang="en-US" altLang="zh-CN" sz="3200" spc="0" dirty="0" smtClean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and </a:t>
            </a:r>
            <a:r>
              <a:rPr lang="en-US" altLang="zh-CN" sz="32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Status</a:t>
            </a:r>
          </a:p>
          <a:p>
            <a:pPr lvl="1">
              <a:lnSpc>
                <a:spcPct val="100000"/>
              </a:lnSpc>
              <a:buFont typeface="微软雅黑" panose="020B0503020204020204" pitchFamily="34" charset="-122"/>
              <a:buChar char="−"/>
            </a:pPr>
            <a:r>
              <a:rPr lang="en-US" altLang="zh-CN" sz="24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Data center: machine room, server cluster, storage and networking</a:t>
            </a:r>
          </a:p>
          <a:p>
            <a:pPr lvl="1">
              <a:lnSpc>
                <a:spcPct val="100000"/>
              </a:lnSpc>
              <a:buFont typeface="微软雅黑" panose="020B0503020204020204" pitchFamily="34" charset="-122"/>
              <a:buChar char="−"/>
            </a:pPr>
            <a:r>
              <a:rPr lang="en-US" altLang="zh-CN" sz="24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High-level applications(HLA)</a:t>
            </a:r>
          </a:p>
          <a:p>
            <a:pPr lvl="1">
              <a:lnSpc>
                <a:spcPct val="100000"/>
              </a:lnSpc>
              <a:buFont typeface="微软雅黑" panose="020B0503020204020204" pitchFamily="34" charset="-122"/>
              <a:buChar char="−"/>
            </a:pPr>
            <a:r>
              <a:rPr lang="en-US" altLang="zh-CN" sz="24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Low-level applications(LLA)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2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Prototype</a:t>
            </a:r>
          </a:p>
          <a:p>
            <a:pPr lvl="1">
              <a:lnSpc>
                <a:spcPct val="100000"/>
              </a:lnSpc>
              <a:buFont typeface="微软雅黑" panose="020B0503020204020204" pitchFamily="34" charset="-122"/>
              <a:buChar char="−"/>
            </a:pPr>
            <a:r>
              <a:rPr lang="en-US" altLang="zh-CN" sz="24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Electron gun test stand</a:t>
            </a:r>
          </a:p>
          <a:p>
            <a:pPr lvl="1">
              <a:lnSpc>
                <a:spcPct val="100000"/>
              </a:lnSpc>
              <a:buFont typeface="微软雅黑" panose="020B0503020204020204" pitchFamily="34" charset="-122"/>
              <a:buChar char="−"/>
            </a:pPr>
            <a:r>
              <a:rPr lang="en-US" altLang="zh-CN" sz="24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Magnetic field measurement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2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Plan</a:t>
            </a:r>
          </a:p>
          <a:p>
            <a:pPr lvl="1">
              <a:lnSpc>
                <a:spcPct val="100000"/>
              </a:lnSpc>
              <a:buFont typeface="微软雅黑" panose="020B0503020204020204" pitchFamily="34" charset="-122"/>
              <a:buChar char="−"/>
            </a:pPr>
            <a:r>
              <a:rPr lang="en-US" altLang="zh-CN" sz="24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Fast protection system</a:t>
            </a:r>
          </a:p>
          <a:p>
            <a:pPr lvl="1">
              <a:lnSpc>
                <a:spcPct val="100000"/>
              </a:lnSpc>
              <a:buFont typeface="微软雅黑" panose="020B0503020204020204" pitchFamily="34" charset="-122"/>
              <a:buChar char="−"/>
            </a:pPr>
            <a:r>
              <a:rPr lang="en-US" altLang="zh-CN" sz="24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Post-Mortem System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2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71036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690605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ea typeface="仿宋_GB2312" pitchFamily="49" charset="-122"/>
              </a:rPr>
              <a:t>Machine Protection System/LLA</a:t>
            </a:r>
            <a:r>
              <a:rPr lang="en-US" altLang="zh-CN" sz="4100" dirty="0">
                <a:latin typeface="仿宋_GB2312" pitchFamily="49" charset="-122"/>
                <a:ea typeface="仿宋_GB2312" pitchFamily="49" charset="-122"/>
              </a:rPr>
              <a:t> 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B46DA390-AED9-400C-9230-7200673A3F3F}"/>
              </a:ext>
            </a:extLst>
          </p:cNvPr>
          <p:cNvSpPr>
            <a:spLocks/>
          </p:cNvSpPr>
          <p:nvPr/>
        </p:nvSpPr>
        <p:spPr bwMode="auto">
          <a:xfrm>
            <a:off x="558000" y="1022400"/>
            <a:ext cx="6472065" cy="406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marL="342900" indent="-3429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230400" indent="-230400" eaLnBrk="1" hangingPunct="1">
              <a:buFont typeface="微软雅黑" panose="020B0503020204020204" pitchFamily="34" charset="-122"/>
              <a:buChar char="•"/>
            </a:pP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In order to prevent damage to accelerator components in case of failure, highly reliable Machine Protection System(MPS) is indispensable.</a:t>
            </a:r>
          </a:p>
          <a:p>
            <a:pPr marL="230400" indent="-230400" eaLnBrk="1" hangingPunct="1">
              <a:buFont typeface="微软雅黑" panose="020B0503020204020204" pitchFamily="34" charset="-122"/>
              <a:buChar char="•"/>
            </a:pP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it can deliver less than 20 </a:t>
            </a:r>
            <a:r>
              <a:rPr lang="en-US" altLang="zh-TW" sz="2400" dirty="0" err="1">
                <a:latin typeface="+mn-ea"/>
                <a:ea typeface="+mn-ea"/>
                <a:cs typeface="Times New Roman" panose="02020603050405020304" pitchFamily="18" charset="0"/>
              </a:rPr>
              <a:t>msec</a:t>
            </a: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 reaction time, and guarantee UTEF running safely and easy to operate, set the machine modes together with Personnel Protection System(PPS).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98D12D-3801-4E75-9748-BD3DBF3BA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6" y="900960"/>
            <a:ext cx="4274496" cy="57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40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7209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Electron gun test stand/</a:t>
            </a:r>
            <a:r>
              <a:rPr lang="en-US" altLang="zh-CN" sz="36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Prototype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A60E77C-C209-421E-8680-027EB3814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91216"/>
              </p:ext>
            </p:extLst>
          </p:nvPr>
        </p:nvGraphicFramePr>
        <p:xfrm>
          <a:off x="1123951" y="1296954"/>
          <a:ext cx="10182224" cy="40365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71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121">
                <a:tc>
                  <a:txBody>
                    <a:bodyPr/>
                    <a:lstStyle/>
                    <a:p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Electron Gun</a:t>
                      </a:r>
                      <a:endParaRPr lang="zh-CN" altLang="en-US" sz="2000" b="0" dirty="0"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Siemens PLC(Ethernet)-&gt;IOC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Tested</a:t>
                      </a:r>
                      <a:endParaRPr lang="zh-CN" altLang="en-US" sz="2000" b="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411">
                <a:tc>
                  <a:txBody>
                    <a:bodyPr/>
                    <a:lstStyle/>
                    <a:p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Cooling water</a:t>
                      </a:r>
                      <a:r>
                        <a:rPr lang="zh-CN" altLang="en-US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，</a:t>
                      </a:r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valve</a:t>
                      </a:r>
                      <a:r>
                        <a:rPr lang="en-US" altLang="zh-CN" sz="2000" b="0" baseline="0" dirty="0">
                          <a:latin typeface="+mn-ea"/>
                          <a:ea typeface="+mn-ea"/>
                          <a:cs typeface="Times New Roman" pitchFamily="18" charset="0"/>
                        </a:rPr>
                        <a:t> interlock</a:t>
                      </a:r>
                      <a:r>
                        <a:rPr lang="zh-CN" altLang="en-US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，</a:t>
                      </a:r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machine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Yokogawa FA-M3 PLC(backplane)-&gt; Yokogawa RP61(IOC)</a:t>
                      </a:r>
                      <a:endParaRPr lang="zh-CN" altLang="en-US" sz="2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Tested</a:t>
                      </a:r>
                      <a:endParaRPr lang="zh-CN" altLang="en-US" sz="2000" b="0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13"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Vacuum Pump, vacuum gauge</a:t>
                      </a:r>
                      <a:endParaRPr lang="zh-CN" altLang="en-US" sz="2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Vacuum Pump(RS485)-&gt;IOC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Vacuum gauge</a:t>
                      </a:r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(RS485)-&gt;IOC</a:t>
                      </a:r>
                      <a:endParaRPr lang="zh-CN" altLang="en-US" sz="2000" b="0" dirty="0"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Tested</a:t>
                      </a:r>
                      <a:endParaRPr lang="zh-CN" altLang="en-US" sz="2000" b="0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38">
                <a:tc>
                  <a:txBody>
                    <a:bodyPr/>
                    <a:lstStyle/>
                    <a:p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Power</a:t>
                      </a:r>
                      <a:r>
                        <a:rPr lang="en-US" altLang="zh-CN" sz="2000" b="0" baseline="0" dirty="0">
                          <a:latin typeface="+mn-ea"/>
                          <a:ea typeface="+mn-ea"/>
                          <a:cs typeface="Times New Roman" pitchFamily="18" charset="0"/>
                        </a:rPr>
                        <a:t> supply</a:t>
                      </a:r>
                      <a:endParaRPr lang="zh-CN" altLang="en-US" sz="2000" b="0" dirty="0"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Power</a:t>
                      </a:r>
                      <a:r>
                        <a:rPr lang="en-US" altLang="zh-CN" sz="2000" b="0" baseline="0" dirty="0">
                          <a:latin typeface="+mn-ea"/>
                          <a:ea typeface="+mn-ea"/>
                          <a:cs typeface="Times New Roman" pitchFamily="18" charset="0"/>
                        </a:rPr>
                        <a:t> supply</a:t>
                      </a:r>
                      <a:r>
                        <a:rPr lang="zh-CN" altLang="en-US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(Ethernet)-&gt;IOC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Tested</a:t>
                      </a:r>
                      <a:endParaRPr lang="zh-CN" altLang="en-US" sz="2000" b="0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13">
                <a:tc>
                  <a:txBody>
                    <a:bodyPr/>
                    <a:lstStyle/>
                    <a:p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Beam Image</a:t>
                      </a:r>
                      <a:endParaRPr lang="zh-CN" altLang="en-US" sz="2000" b="0" dirty="0"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Camera(Ethernet)-&gt;IOC</a:t>
                      </a:r>
                      <a:endParaRPr lang="zh-CN" altLang="en-US" sz="2000" b="0" dirty="0"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Tested with Camera and Python</a:t>
                      </a:r>
                      <a:endParaRPr lang="zh-CN" altLang="en-US" sz="2000" b="0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226">
                <a:tc>
                  <a:txBody>
                    <a:bodyPr/>
                    <a:lstStyle/>
                    <a:p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DAQ</a:t>
                      </a:r>
                      <a:endParaRPr lang="zh-CN" altLang="en-US" sz="2000" b="0" dirty="0"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>
                          <a:latin typeface="+mn-ea"/>
                          <a:ea typeface="+mn-ea"/>
                          <a:cs typeface="Times New Roman" pitchFamily="18" charset="0"/>
                        </a:rPr>
                        <a:t>Channel access</a:t>
                      </a:r>
                      <a:endParaRPr lang="zh-CN" altLang="en-US" sz="2000" b="0" dirty="0"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Tested</a:t>
                      </a:r>
                      <a:endParaRPr lang="zh-CN" altLang="en-US" sz="2000" b="0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A7633A8A-39F5-41AA-9233-6CCB753D0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838200"/>
            <a:ext cx="1045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 dirty="0">
                <a:latin typeface="+mn-ea"/>
                <a:cs typeface="+mj-cs"/>
              </a:rPr>
              <a:t>Summary for EPICS and Device interface of electron </a:t>
            </a:r>
            <a:r>
              <a:rPr lang="en-US" altLang="zh-CN" sz="2400" kern="0" dirty="0" smtClean="0">
                <a:latin typeface="+mn-ea"/>
                <a:cs typeface="+mj-cs"/>
              </a:rPr>
              <a:t>gun test stand</a:t>
            </a:r>
            <a:endParaRPr lang="zh-CN" altLang="en-US" sz="2400" kern="0" dirty="0"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902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Electron gun test stand/Prototype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B126943-2A38-420F-B738-AC36F098D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" y="1140541"/>
            <a:ext cx="5766965" cy="43252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CEDF3E-CF42-42AA-B395-6681CCF48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32" y="1692282"/>
            <a:ext cx="7554933" cy="377348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71CF275-35E4-4D8B-B98D-577F14D6C885}"/>
              </a:ext>
            </a:extLst>
          </p:cNvPr>
          <p:cNvSpPr/>
          <p:nvPr/>
        </p:nvSpPr>
        <p:spPr>
          <a:xfrm>
            <a:off x="1109954" y="562114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Console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E3A5478-64C0-4741-8A0B-E5D3909C65E0}"/>
              </a:ext>
            </a:extLst>
          </p:cNvPr>
          <p:cNvSpPr/>
          <p:nvPr/>
        </p:nvSpPr>
        <p:spPr>
          <a:xfrm>
            <a:off x="7427180" y="5621140"/>
            <a:ext cx="2663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Electron gun OPI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20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Electron gun test stand/Prototype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C2D3B4-FEE0-4BDE-83EB-EE54B3280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" y="2013787"/>
            <a:ext cx="7334119" cy="39691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361689-D3FF-485D-8C70-24DCB0B1C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61" y="1366684"/>
            <a:ext cx="6821458" cy="461624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91AB43A-23CE-4F32-9347-F17A432EF5E4}"/>
              </a:ext>
            </a:extLst>
          </p:cNvPr>
          <p:cNvSpPr/>
          <p:nvPr/>
        </p:nvSpPr>
        <p:spPr>
          <a:xfrm>
            <a:off x="1288660" y="6093088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Timing OPI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FA75E90-1558-42FD-88B4-D019375D9057}"/>
              </a:ext>
            </a:extLst>
          </p:cNvPr>
          <p:cNvSpPr/>
          <p:nvPr/>
        </p:nvSpPr>
        <p:spPr>
          <a:xfrm>
            <a:off x="7230535" y="6093087"/>
            <a:ext cx="3473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Fluorescent target OPI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53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Electron gun test stand/Prototype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4" y="787022"/>
            <a:ext cx="6837982" cy="4248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43" y="3711811"/>
            <a:ext cx="6465663" cy="31461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" y="3744502"/>
            <a:ext cx="6019010" cy="29385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11" y="934592"/>
            <a:ext cx="4972050" cy="262965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5455E7F-2C91-434F-9C1F-D040872E32D1}"/>
              </a:ext>
            </a:extLst>
          </p:cNvPr>
          <p:cNvSpPr/>
          <p:nvPr/>
        </p:nvSpPr>
        <p:spPr>
          <a:xfrm>
            <a:off x="1288660" y="3266491"/>
            <a:ext cx="2770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Power supply OPI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6051B84-ECDF-49CC-8E29-285D941C2DB5}"/>
              </a:ext>
            </a:extLst>
          </p:cNvPr>
          <p:cNvSpPr/>
          <p:nvPr/>
        </p:nvSpPr>
        <p:spPr>
          <a:xfrm>
            <a:off x="4171301" y="6396335"/>
            <a:ext cx="499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+mn-ea"/>
                <a:cs typeface="Calibri" panose="020F0502020204030204" pitchFamily="34" charset="0"/>
              </a:rPr>
              <a:t>2 archiver </a:t>
            </a:r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appliances status OPIs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A9CB5B-CB6D-4D3F-9844-10948A3C5108}"/>
              </a:ext>
            </a:extLst>
          </p:cNvPr>
          <p:cNvSpPr/>
          <p:nvPr/>
        </p:nvSpPr>
        <p:spPr>
          <a:xfrm>
            <a:off x="9302947" y="3561807"/>
            <a:ext cx="2833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+mn-ea"/>
                <a:cs typeface="Calibri" panose="020F0502020204030204" pitchFamily="34" charset="0"/>
              </a:rPr>
              <a:t>Pcaspy</a:t>
            </a:r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-based IOC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86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27BBC36-C42A-4A23-BFFD-A4125E165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" y="1364833"/>
            <a:ext cx="6881752" cy="412833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Electron gun test stand/Prototype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762BEE-A42A-4376-81C2-F5A4DB087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24" y="1364833"/>
            <a:ext cx="6907020" cy="412833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0EFB424-9946-4681-81DE-14E25B05EFD5}"/>
              </a:ext>
            </a:extLst>
          </p:cNvPr>
          <p:cNvSpPr/>
          <p:nvPr/>
        </p:nvSpPr>
        <p:spPr>
          <a:xfrm>
            <a:off x="2390775" y="5747406"/>
            <a:ext cx="7982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Archiver appliances and Clog </a:t>
            </a:r>
            <a:r>
              <a:rPr lang="en-US" altLang="zh-CN" sz="2400" dirty="0" smtClean="0">
                <a:latin typeface="+mn-ea"/>
                <a:cs typeface="Calibri" panose="020F0502020204030204" pitchFamily="34" charset="0"/>
              </a:rPr>
              <a:t>GUI by </a:t>
            </a:r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workstation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32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808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Magnetic field measurement/Prototype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888B3E2-4838-4CD1-B27A-681A350F5DFC}"/>
              </a:ext>
            </a:extLst>
          </p:cNvPr>
          <p:cNvSpPr>
            <a:spLocks/>
          </p:cNvSpPr>
          <p:nvPr/>
        </p:nvSpPr>
        <p:spPr bwMode="auto">
          <a:xfrm>
            <a:off x="7371756" y="941610"/>
            <a:ext cx="4820244" cy="140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marL="342900" indent="-3429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230400" indent="-230400" eaLnBrk="1" hangingPunct="1">
              <a:buFont typeface="微软雅黑" panose="020B0503020204020204" pitchFamily="34" charset="-122"/>
              <a:buChar char="•"/>
            </a:pPr>
            <a:r>
              <a:rPr lang="en-US" altLang="zh-TW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Magnetic field measurement GUI based QT for python</a:t>
            </a:r>
          </a:p>
          <a:p>
            <a:pPr marL="230400" indent="-230400" eaLnBrk="1" hangingPunct="1">
              <a:buFont typeface="微软雅黑" panose="020B0503020204020204" pitchFamily="34" charset="-122"/>
              <a:buChar char="•"/>
            </a:pPr>
            <a:r>
              <a:rPr lang="en-US" altLang="zh-TW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MySQL for RDB based Apps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800"/>
            <a:ext cx="7481761" cy="33426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83" y="3629025"/>
            <a:ext cx="8001956" cy="269813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0EFB424-9946-4681-81DE-14E25B05EFD5}"/>
              </a:ext>
            </a:extLst>
          </p:cNvPr>
          <p:cNvSpPr/>
          <p:nvPr/>
        </p:nvSpPr>
        <p:spPr>
          <a:xfrm>
            <a:off x="1390650" y="5747406"/>
            <a:ext cx="910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+mn-ea"/>
                <a:cs typeface="Calibri" panose="020F0502020204030204" pitchFamily="34" charset="0"/>
              </a:rPr>
              <a:t>Magnetic field measurement and database using MySQL GUI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74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Fast Protection system/Plan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7B0F92D-EA64-426C-B348-C701CAE98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5661026"/>
            <a:ext cx="3059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30000"/>
              </a:spcBef>
              <a:spcAft>
                <a:spcPct val="20000"/>
              </a:spcAft>
              <a:buClr>
                <a:srgbClr val="1679BA"/>
              </a:buClr>
              <a:buFont typeface="Wingdings" panose="05000000000000000000" pitchFamily="2" charset="2"/>
              <a:buNone/>
            </a:pPr>
            <a:endParaRPr lang="zh-CN" altLang="en-US" sz="3200" b="1">
              <a:solidFill>
                <a:schemeClr val="tx2"/>
              </a:solidFill>
            </a:endParaRPr>
          </a:p>
          <a:p>
            <a:pPr algn="l" eaLnBrk="1" hangingPunct="1">
              <a:spcBef>
                <a:spcPct val="30000"/>
              </a:spcBef>
              <a:spcAft>
                <a:spcPct val="20000"/>
              </a:spcAft>
              <a:buClr>
                <a:srgbClr val="1679BA"/>
              </a:buClr>
              <a:buFont typeface="Wingdings" panose="05000000000000000000" pitchFamily="2" charset="2"/>
              <a:buChar char="Ø"/>
            </a:pPr>
            <a:endParaRPr lang="zh-CN" altLang="en-US" sz="3200" b="1">
              <a:solidFill>
                <a:schemeClr val="tx2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86E5FBB5-788A-42E4-ADF0-1CB17CE5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568" y="3781528"/>
            <a:ext cx="1352550" cy="696913"/>
          </a:xfrm>
          <a:prstGeom prst="rect">
            <a:avLst/>
          </a:prstGeom>
          <a:solidFill>
            <a:srgbClr val="CCFFFF">
              <a:alpha val="4901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Timing system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EVR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595FB21B-747C-423A-911C-63AC1815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568" y="5378553"/>
            <a:ext cx="1327150" cy="669925"/>
          </a:xfrm>
          <a:prstGeom prst="rect">
            <a:avLst/>
          </a:prstGeom>
          <a:solidFill>
            <a:srgbClr val="CCFFFF">
              <a:alpha val="4901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MPS system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PLC</a:t>
            </a:r>
          </a:p>
        </p:txBody>
      </p:sp>
      <p:sp>
        <p:nvSpPr>
          <p:cNvPr id="27" name="Line 8">
            <a:extLst>
              <a:ext uri="{FF2B5EF4-FFF2-40B4-BE49-F238E27FC236}">
                <a16:creationId xmlns:a16="http://schemas.microsoft.com/office/drawing/2014/main" id="{5D3E93FA-D11E-420F-948F-0A3FC5181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743" y="4124428"/>
            <a:ext cx="10572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36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4FF88070-9813-4B39-B070-2FC95BD0C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743" y="5723041"/>
            <a:ext cx="10572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36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78FA5962-B4E1-4A08-B7AE-E768F2B99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3" y="3760891"/>
            <a:ext cx="1068388" cy="2509837"/>
          </a:xfrm>
          <a:prstGeom prst="rect">
            <a:avLst/>
          </a:prstGeom>
          <a:solidFill>
            <a:srgbClr val="00B0F0">
              <a:alpha val="4901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Fast event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(Trip RF signal)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4C8CFE08-12A0-4770-A746-D215701FD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1068" y="3830741"/>
            <a:ext cx="1248913" cy="2439987"/>
          </a:xfrm>
          <a:prstGeom prst="rect">
            <a:avLst/>
          </a:prstGeom>
          <a:solidFill>
            <a:srgbClr val="00B0F0">
              <a:alpha val="4901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Actuator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(RF station)</a:t>
            </a: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F4AC89C3-5EF7-4CC7-A141-C12DC7FC7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406" y="3806928"/>
            <a:ext cx="1354137" cy="693738"/>
          </a:xfrm>
          <a:prstGeom prst="rect">
            <a:avLst/>
          </a:prstGeom>
          <a:solidFill>
            <a:srgbClr val="CCFFFF">
              <a:alpha val="4901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Timing system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EVR</a:t>
            </a: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B8C6E7C4-E8F2-4E47-A8EA-89AF89F6A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6231" y="5399191"/>
            <a:ext cx="1327150" cy="671512"/>
          </a:xfrm>
          <a:prstGeom prst="rect">
            <a:avLst/>
          </a:prstGeom>
          <a:solidFill>
            <a:srgbClr val="CCFFFF">
              <a:alpha val="4901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MPS system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PLC</a:t>
            </a:r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58B2ED33-E9DB-4C34-9AC3-86CFFF21D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7043" y="4124428"/>
            <a:ext cx="427038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34" name="Line 16">
            <a:extLst>
              <a:ext uri="{FF2B5EF4-FFF2-40B4-BE49-F238E27FC236}">
                <a16:creationId xmlns:a16="http://schemas.microsoft.com/office/drawing/2014/main" id="{AC31E854-EEE6-4C31-BF74-0DDD1AD87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0056" y="5816703"/>
            <a:ext cx="423862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cxnSp>
        <p:nvCxnSpPr>
          <p:cNvPr id="35" name="直線單箭頭接點 24">
            <a:extLst>
              <a:ext uri="{FF2B5EF4-FFF2-40B4-BE49-F238E27FC236}">
                <a16:creationId xmlns:a16="http://schemas.microsoft.com/office/drawing/2014/main" id="{B718D121-3355-4057-B389-D93D0A4478B8}"/>
              </a:ext>
            </a:extLst>
          </p:cNvPr>
          <p:cNvCxnSpPr/>
          <p:nvPr/>
        </p:nvCxnSpPr>
        <p:spPr>
          <a:xfrm>
            <a:off x="3532981" y="5853216"/>
            <a:ext cx="636587" cy="0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直線單箭頭接點 25">
            <a:extLst>
              <a:ext uri="{FF2B5EF4-FFF2-40B4-BE49-F238E27FC236}">
                <a16:creationId xmlns:a16="http://schemas.microsoft.com/office/drawing/2014/main" id="{B808218F-58B7-4BC2-86B4-2DC8F5900CE8}"/>
              </a:ext>
            </a:extLst>
          </p:cNvPr>
          <p:cNvCxnSpPr/>
          <p:nvPr/>
        </p:nvCxnSpPr>
        <p:spPr>
          <a:xfrm>
            <a:off x="3532981" y="4129191"/>
            <a:ext cx="636587" cy="0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直線接點 27">
            <a:extLst>
              <a:ext uri="{FF2B5EF4-FFF2-40B4-BE49-F238E27FC236}">
                <a16:creationId xmlns:a16="http://schemas.microsoft.com/office/drawing/2014/main" id="{0757BE40-092E-45CD-BB7B-3B2F476D2CAC}"/>
              </a:ext>
            </a:extLst>
          </p:cNvPr>
          <p:cNvCxnSpPr/>
          <p:nvPr/>
        </p:nvCxnSpPr>
        <p:spPr>
          <a:xfrm>
            <a:off x="3852068" y="4124428"/>
            <a:ext cx="0" cy="1439863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8" name="直線單箭頭接點 28">
            <a:extLst>
              <a:ext uri="{FF2B5EF4-FFF2-40B4-BE49-F238E27FC236}">
                <a16:creationId xmlns:a16="http://schemas.microsoft.com/office/drawing/2014/main" id="{50B967AE-FE70-4B58-8E9D-786372D44338}"/>
              </a:ext>
            </a:extLst>
          </p:cNvPr>
          <p:cNvCxnSpPr/>
          <p:nvPr/>
        </p:nvCxnSpPr>
        <p:spPr>
          <a:xfrm>
            <a:off x="3852068" y="5564291"/>
            <a:ext cx="323850" cy="0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9" name="圓角矩形 29">
            <a:extLst>
              <a:ext uri="{FF2B5EF4-FFF2-40B4-BE49-F238E27FC236}">
                <a16:creationId xmlns:a16="http://schemas.microsoft.com/office/drawing/2014/main" id="{C90A2F01-499E-40EA-AF2B-9FFF8DB99A4F}"/>
              </a:ext>
            </a:extLst>
          </p:cNvPr>
          <p:cNvSpPr/>
          <p:nvPr/>
        </p:nvSpPr>
        <p:spPr>
          <a:xfrm>
            <a:off x="3988593" y="3606903"/>
            <a:ext cx="4267200" cy="1006475"/>
          </a:xfrm>
          <a:prstGeom prst="roundRect">
            <a:avLst/>
          </a:prstGeom>
          <a:noFill/>
          <a:ln w="25400" cap="flat" cmpd="sng" algn="ctr">
            <a:solidFill>
              <a:srgbClr val="B61AAF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40" name="圓角矩形 30">
            <a:extLst>
              <a:ext uri="{FF2B5EF4-FFF2-40B4-BE49-F238E27FC236}">
                <a16:creationId xmlns:a16="http://schemas.microsoft.com/office/drawing/2014/main" id="{2415825B-E575-4491-B9CD-33FE8DB1680F}"/>
              </a:ext>
            </a:extLst>
          </p:cNvPr>
          <p:cNvSpPr/>
          <p:nvPr/>
        </p:nvSpPr>
        <p:spPr>
          <a:xfrm>
            <a:off x="4021931" y="5191228"/>
            <a:ext cx="4268787" cy="1008063"/>
          </a:xfrm>
          <a:prstGeom prst="round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41" name="矩形 32">
            <a:extLst>
              <a:ext uri="{FF2B5EF4-FFF2-40B4-BE49-F238E27FC236}">
                <a16:creationId xmlns:a16="http://schemas.microsoft.com/office/drawing/2014/main" id="{EBD64F0B-A418-4D0D-8778-7FA5309C5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986" y="3104944"/>
            <a:ext cx="3321050" cy="461665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Fast Protection system</a:t>
            </a:r>
            <a:endParaRPr kumimoji="1" lang="zh-TW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DCB15BC-2DD5-4DA1-A0EA-84BA84CE64D3}"/>
              </a:ext>
            </a:extLst>
          </p:cNvPr>
          <p:cNvSpPr/>
          <p:nvPr/>
        </p:nvSpPr>
        <p:spPr>
          <a:xfrm>
            <a:off x="4691934" y="4701863"/>
            <a:ext cx="3155154" cy="461665"/>
          </a:xfrm>
          <a:prstGeom prst="rect">
            <a:avLst/>
          </a:prstGeom>
          <a:solidFill>
            <a:srgbClr val="DAEDEF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</a:rPr>
              <a:t>Slow Protection system</a:t>
            </a:r>
            <a:endParaRPr kumimoji="1" lang="zh-TW" alt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621493C8-6FFC-47FA-9033-A9C2D73D3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409" y="912019"/>
            <a:ext cx="943714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marL="342900" indent="-3429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230400" indent="-23040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TW" sz="2400" dirty="0" smtClean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Timing </a:t>
            </a:r>
            <a:r>
              <a:rPr lang="en-US" altLang="zh-TW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system can be used to transmit fast event to actuator.</a:t>
            </a:r>
          </a:p>
          <a:p>
            <a:pPr lvl="1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TW" sz="2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EVR modules have uplink event generation capability.</a:t>
            </a:r>
          </a:p>
          <a:p>
            <a:pPr lvl="1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TW" sz="2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Fan out concentrator modules can concentrate signals form eight EVRs/downstream and forward the signals upstream.</a:t>
            </a:r>
          </a:p>
          <a:p>
            <a:pPr lvl="1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TW" sz="2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EVG module has external input to enable 8 event triggers.</a:t>
            </a:r>
          </a:p>
        </p:txBody>
      </p:sp>
    </p:spTree>
    <p:extLst>
      <p:ext uri="{BB962C8B-B14F-4D97-AF65-F5344CB8AC3E}">
        <p14:creationId xmlns:p14="http://schemas.microsoft.com/office/powerpoint/2010/main" val="678411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554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Post-Mortem System/Plan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08A7448-7592-4564-AFCB-438AAFF8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60" y="3809022"/>
            <a:ext cx="9705073" cy="2998076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621493C8-6FFC-47FA-9033-A9C2D73D3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409" y="872262"/>
            <a:ext cx="9437148" cy="293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marL="342900" indent="-3429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230400" indent="-23040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TW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Important tool to analyze the cause of beam trip</a:t>
            </a:r>
            <a:endParaRPr lang="en-US" altLang="zh-TW" sz="20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lvl="1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TW" sz="20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Generation and distribution of the trigger signal</a:t>
            </a:r>
          </a:p>
          <a:p>
            <a:pPr lvl="1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TW" sz="20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Storage of relevant signals</a:t>
            </a:r>
          </a:p>
          <a:p>
            <a:pPr lvl="1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TW" sz="20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RF, BPM, PS, etc.</a:t>
            </a:r>
          </a:p>
          <a:p>
            <a:pPr lvl="1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TW" sz="20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Data Recorder</a:t>
            </a:r>
          </a:p>
          <a:p>
            <a:pPr lvl="1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TW" sz="20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BPM platform, Oscilloscope, Data Recorder, etc.</a:t>
            </a:r>
          </a:p>
          <a:p>
            <a:pPr lvl="1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altLang="zh-TW" sz="2100" dirty="0">
              <a:solidFill>
                <a:srgbClr val="0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70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20505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00" dirty="0"/>
              <a:t>Summary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8400" y="954000"/>
            <a:ext cx="10969200" cy="536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400" indent="-230400">
              <a:lnSpc>
                <a:spcPct val="130000"/>
              </a:lnSpc>
              <a:spcAft>
                <a:spcPts val="1000"/>
              </a:spcAft>
              <a:buClr>
                <a:schemeClr val="tx1"/>
              </a:buClr>
              <a:buFont typeface="微软雅黑" panose="020B0503020204020204" pitchFamily="34" charset="-122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Controls overall architecture set</a:t>
            </a:r>
          </a:p>
          <a:p>
            <a:pPr marL="230400" indent="-230400">
              <a:lnSpc>
                <a:spcPct val="130000"/>
              </a:lnSpc>
              <a:spcAft>
                <a:spcPts val="1000"/>
              </a:spcAft>
              <a:buClr>
                <a:schemeClr val="tx1"/>
              </a:buClr>
              <a:buFont typeface="微软雅黑" panose="020B0503020204020204" pitchFamily="34" charset="-122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Timing work started</a:t>
            </a:r>
          </a:p>
          <a:p>
            <a:pPr marL="230400" indent="-230400">
              <a:lnSpc>
                <a:spcPct val="130000"/>
              </a:lnSpc>
              <a:spcAft>
                <a:spcPts val="1000"/>
              </a:spcAft>
              <a:buClr>
                <a:schemeClr val="tx1"/>
              </a:buClr>
              <a:buFont typeface="微软雅黑" panose="020B0503020204020204" pitchFamily="34" charset="-122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Early database work in progress</a:t>
            </a:r>
          </a:p>
          <a:p>
            <a:pPr marL="230400" indent="-230400">
              <a:lnSpc>
                <a:spcPct val="130000"/>
              </a:lnSpc>
              <a:spcAft>
                <a:spcPts val="1000"/>
              </a:spcAft>
              <a:buClr>
                <a:schemeClr val="tx1"/>
              </a:buClr>
              <a:buFont typeface="微软雅黑" panose="020B0503020204020204" pitchFamily="34" charset="-122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High-level application framework and platform set</a:t>
            </a:r>
          </a:p>
          <a:p>
            <a:pPr marL="230400" indent="-230400">
              <a:lnSpc>
                <a:spcPct val="130000"/>
              </a:lnSpc>
              <a:spcAft>
                <a:spcPts val="1000"/>
              </a:spcAft>
              <a:buClr>
                <a:schemeClr val="tx1"/>
              </a:buClr>
              <a:buFont typeface="微软雅黑" panose="020B0503020204020204" pitchFamily="34" charset="-122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The overall system is going ahead in good progress with no obvious barriers</a:t>
            </a:r>
          </a:p>
          <a:p>
            <a:pPr marL="230400" indent="-230400">
              <a:lnSpc>
                <a:spcPct val="130000"/>
              </a:lnSpc>
              <a:spcAft>
                <a:spcPts val="1000"/>
              </a:spcAft>
              <a:buClr>
                <a:schemeClr val="tx1"/>
              </a:buClr>
              <a:buFont typeface="微软雅黑" panose="020B0503020204020204" pitchFamily="34" charset="-122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The rest work is scheduled properly</a:t>
            </a:r>
          </a:p>
          <a:p>
            <a:pPr marL="230400" indent="-230400">
              <a:lnSpc>
                <a:spcPct val="130000"/>
              </a:lnSpc>
              <a:spcAft>
                <a:spcPts val="1000"/>
              </a:spcAft>
              <a:buClr>
                <a:schemeClr val="tx1"/>
              </a:buClr>
              <a:buFont typeface="微软雅黑" panose="020B0503020204020204" pitchFamily="34" charset="-122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Still further tight cooperation with the other systems is needed to push the whole work forward</a:t>
            </a:r>
          </a:p>
        </p:txBody>
      </p:sp>
    </p:spTree>
    <p:extLst>
      <p:ext uri="{BB962C8B-B14F-4D97-AF65-F5344CB8AC3E}">
        <p14:creationId xmlns:p14="http://schemas.microsoft.com/office/powerpoint/2010/main" val="84400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Requirements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A0FD95-967B-43BF-8012-84BB37B81CC5}"/>
              </a:ext>
            </a:extLst>
          </p:cNvPr>
          <p:cNvSpPr txBox="1">
            <a:spLocks noChangeArrowheads="1"/>
          </p:cNvSpPr>
          <p:nvPr/>
        </p:nvSpPr>
        <p:spPr>
          <a:xfrm>
            <a:off x="608400" y="954000"/>
            <a:ext cx="10969200" cy="3360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微软雅黑" panose="020B0503020204020204" pitchFamily="34" charset="-122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To perform basic control functions: device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and instrument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control, monitoring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微软雅黑" panose="020B0503020204020204" pitchFamily="34" charset="-122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To improve operation efficiency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微软雅黑" panose="020B0503020204020204" pitchFamily="34" charset="-122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To provide control, communication platform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微软雅黑" panose="020B0503020204020204" pitchFamily="34" charset="-122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To provide data archiving and database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service</a:t>
            </a:r>
          </a:p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微软雅黑" panose="020B0503020204020204" pitchFamily="34" charset="-122"/>
              <a:buChar char="•"/>
              <a:defRPr/>
            </a:pPr>
            <a:r>
              <a:rPr lang="en-US" altLang="zh-CN" sz="2400" spc="0" dirty="0" smtClean="0">
                <a:solidFill>
                  <a:srgbClr val="000000"/>
                </a:solidFill>
                <a:latin typeface="+mn-ea"/>
              </a:rPr>
              <a:t>To </a:t>
            </a:r>
            <a:r>
              <a:rPr lang="en-US" altLang="zh-CN" sz="2400" spc="0" dirty="0">
                <a:solidFill>
                  <a:srgbClr val="000000"/>
                </a:solidFill>
                <a:latin typeface="+mn-ea"/>
              </a:rPr>
              <a:t>provide </a:t>
            </a:r>
            <a:r>
              <a:rPr lang="en-US" altLang="zh-CN" sz="2400" spc="0" dirty="0" smtClean="0">
                <a:solidFill>
                  <a:srgbClr val="000000"/>
                </a:solidFill>
                <a:latin typeface="+mn-ea"/>
              </a:rPr>
              <a:t>scientific </a:t>
            </a:r>
            <a:r>
              <a:rPr lang="en-US" altLang="zh-CN" sz="2400" spc="0" dirty="0">
                <a:solidFill>
                  <a:srgbClr val="000000"/>
                </a:solidFill>
                <a:latin typeface="+mn-ea"/>
              </a:rPr>
              <a:t>data storage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228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826923"/>
            <a:ext cx="12192000" cy="3221327"/>
          </a:xfrm>
          <a:prstGeom prst="rect">
            <a:avLst/>
          </a:prstGeom>
          <a:solidFill>
            <a:srgbClr val="A12B10"/>
          </a:solidFill>
          <a:ln w="9525">
            <a:noFill/>
          </a:ln>
        </p:spPr>
        <p:txBody>
          <a:bodyPr lIns="88282" tIns="44141" rIns="88282" bIns="44141" anchor="t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79247" y="2341274"/>
            <a:ext cx="8738234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+mn-ea"/>
                <a:cs typeface="Segoe UI Light" panose="020B0502040204020203" pitchFamily="34" charset="0"/>
                <a:sym typeface="微软雅黑" panose="020B0503020204020204" pitchFamily="34" charset="-122"/>
              </a:rPr>
              <a:t>THANK YOU</a:t>
            </a:r>
            <a:r>
              <a:rPr lang="zh-CN" altLang="en-US" sz="7200" dirty="0">
                <a:solidFill>
                  <a:schemeClr val="bg1"/>
                </a:solidFill>
                <a:latin typeface="+mn-ea"/>
                <a:cs typeface="Segoe UI Light" panose="020B0502040204020203" pitchFamily="34" charset="0"/>
                <a:sym typeface="微软雅黑" panose="020B0503020204020204" pitchFamily="34" charset="-122"/>
              </a:rPr>
              <a:t>！</a:t>
            </a:r>
            <a:endParaRPr lang="en-US" altLang="zh-CN" sz="7200" dirty="0">
              <a:solidFill>
                <a:schemeClr val="bg1"/>
              </a:solidFill>
              <a:latin typeface="+mn-ea"/>
              <a:cs typeface="Segoe UI Light" panose="020B0502040204020203" pitchFamily="34" charset="0"/>
              <a:sym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All Suggestions are welcomed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！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7929948-CF97-B6AA-BD6F-D2A83E59F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023" y="172237"/>
            <a:ext cx="2521698" cy="8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3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Requirements</a:t>
            </a:r>
          </a:p>
        </p:txBody>
      </p:sp>
      <p:graphicFrame>
        <p:nvGraphicFramePr>
          <p:cNvPr id="7" name="Group 526">
            <a:extLst>
              <a:ext uri="{FF2B5EF4-FFF2-40B4-BE49-F238E27FC236}">
                <a16:creationId xmlns:a16="http://schemas.microsoft.com/office/drawing/2014/main" id="{735C2B94-5354-4707-8735-9095E5CBC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240996"/>
              </p:ext>
            </p:extLst>
          </p:nvPr>
        </p:nvGraphicFramePr>
        <p:xfrm>
          <a:off x="1234628" y="1287927"/>
          <a:ext cx="9823897" cy="5178552"/>
        </p:xfrm>
        <a:graphic>
          <a:graphicData uri="http://schemas.openxmlformats.org/drawingml/2006/table">
            <a:tbl>
              <a:tblPr/>
              <a:tblGrid>
                <a:gridCol w="569431">
                  <a:extLst>
                    <a:ext uri="{9D8B030D-6E8A-4147-A177-3AD203B41FA5}">
                      <a16:colId xmlns:a16="http://schemas.microsoft.com/office/drawing/2014/main" val="119507432"/>
                    </a:ext>
                  </a:extLst>
                </a:gridCol>
                <a:gridCol w="2275770">
                  <a:extLst>
                    <a:ext uri="{9D8B030D-6E8A-4147-A177-3AD203B41FA5}">
                      <a16:colId xmlns:a16="http://schemas.microsoft.com/office/drawing/2014/main" val="159010749"/>
                    </a:ext>
                  </a:extLst>
                </a:gridCol>
                <a:gridCol w="3231991">
                  <a:extLst>
                    <a:ext uri="{9D8B030D-6E8A-4147-A177-3AD203B41FA5}">
                      <a16:colId xmlns:a16="http://schemas.microsoft.com/office/drawing/2014/main" val="425136280"/>
                    </a:ext>
                  </a:extLst>
                </a:gridCol>
                <a:gridCol w="1508912">
                  <a:extLst>
                    <a:ext uri="{9D8B030D-6E8A-4147-A177-3AD203B41FA5}">
                      <a16:colId xmlns:a16="http://schemas.microsoft.com/office/drawing/2014/main" val="4292084709"/>
                    </a:ext>
                  </a:extLst>
                </a:gridCol>
                <a:gridCol w="2237793">
                  <a:extLst>
                    <a:ext uri="{9D8B030D-6E8A-4147-A177-3AD203B41FA5}">
                      <a16:colId xmlns:a16="http://schemas.microsoft.com/office/drawing/2014/main" val="195204458"/>
                    </a:ext>
                  </a:extLst>
                </a:gridCol>
              </a:tblGrid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tabLst>
                          <a:tab pos="179388" algn="l"/>
                        </a:tabLst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tabLst>
                          <a:tab pos="179388" algn="l"/>
                        </a:tabLst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No.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Controlled devices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Qt. (sets)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133350"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Interface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206533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Electron gun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Electron gun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Modbus TCP/IP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00190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Radio frequency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Modulator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Modbus TCP/IP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082355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Water temperature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Wire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542376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Water flow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Wire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654718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Power supply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Power supply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Modbus TCP/IP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17278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Vacuum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Ion pump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RS-485 serial port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269647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Gauge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RS-485</a:t>
                      </a:r>
                      <a:r>
                        <a:rPr kumimoji="0" lang="zh-CN" altLang="en-US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、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wire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821056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Gate valve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Wire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255278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Beam diagnostics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BPM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Channel Access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237923"/>
                  </a:ext>
                </a:extLst>
              </a:tr>
              <a:tr h="24819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ICT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Channel Access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78169"/>
                  </a:ext>
                </a:extLst>
              </a:tr>
              <a:tr h="347472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Beam profile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Channel Access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616168"/>
                  </a:ext>
                </a:extLst>
              </a:tr>
              <a:tr h="297833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Energy spread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Channel Access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2336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A6EF3112-5825-4C6F-807C-C68E5D501EA3}"/>
              </a:ext>
            </a:extLst>
          </p:cNvPr>
          <p:cNvSpPr/>
          <p:nvPr/>
        </p:nvSpPr>
        <p:spPr>
          <a:xfrm>
            <a:off x="2441800" y="816737"/>
            <a:ext cx="717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List of controlled devices for injector </a:t>
            </a:r>
            <a:r>
              <a:rPr lang="en-US" altLang="zh-CN" sz="2400" dirty="0" smtClean="0">
                <a:latin typeface="+mn-ea"/>
                <a:cs typeface="Calibri" panose="020F0502020204030204" pitchFamily="34" charset="0"/>
              </a:rPr>
              <a:t>in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  <a:sym typeface="+mn-ea"/>
              </a:rPr>
              <a:t>phase I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Requirements</a:t>
            </a:r>
          </a:p>
        </p:txBody>
      </p:sp>
      <p:graphicFrame>
        <p:nvGraphicFramePr>
          <p:cNvPr id="7" name="Group 526">
            <a:extLst>
              <a:ext uri="{FF2B5EF4-FFF2-40B4-BE49-F238E27FC236}">
                <a16:creationId xmlns:a16="http://schemas.microsoft.com/office/drawing/2014/main" id="{735C2B94-5354-4707-8735-9095E5CBC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27141"/>
              </p:ext>
            </p:extLst>
          </p:nvPr>
        </p:nvGraphicFramePr>
        <p:xfrm>
          <a:off x="1234628" y="1278951"/>
          <a:ext cx="9823897" cy="5010912"/>
        </p:xfrm>
        <a:graphic>
          <a:graphicData uri="http://schemas.openxmlformats.org/drawingml/2006/table">
            <a:tbl>
              <a:tblPr/>
              <a:tblGrid>
                <a:gridCol w="569431">
                  <a:extLst>
                    <a:ext uri="{9D8B030D-6E8A-4147-A177-3AD203B41FA5}">
                      <a16:colId xmlns:a16="http://schemas.microsoft.com/office/drawing/2014/main" val="119507432"/>
                    </a:ext>
                  </a:extLst>
                </a:gridCol>
                <a:gridCol w="2275770">
                  <a:extLst>
                    <a:ext uri="{9D8B030D-6E8A-4147-A177-3AD203B41FA5}">
                      <a16:colId xmlns:a16="http://schemas.microsoft.com/office/drawing/2014/main" val="159010749"/>
                    </a:ext>
                  </a:extLst>
                </a:gridCol>
                <a:gridCol w="3231991">
                  <a:extLst>
                    <a:ext uri="{9D8B030D-6E8A-4147-A177-3AD203B41FA5}">
                      <a16:colId xmlns:a16="http://schemas.microsoft.com/office/drawing/2014/main" val="425136280"/>
                    </a:ext>
                  </a:extLst>
                </a:gridCol>
                <a:gridCol w="1508912">
                  <a:extLst>
                    <a:ext uri="{9D8B030D-6E8A-4147-A177-3AD203B41FA5}">
                      <a16:colId xmlns:a16="http://schemas.microsoft.com/office/drawing/2014/main" val="4292084709"/>
                    </a:ext>
                  </a:extLst>
                </a:gridCol>
                <a:gridCol w="2237793">
                  <a:extLst>
                    <a:ext uri="{9D8B030D-6E8A-4147-A177-3AD203B41FA5}">
                      <a16:colId xmlns:a16="http://schemas.microsoft.com/office/drawing/2014/main" val="195204458"/>
                    </a:ext>
                  </a:extLst>
                </a:gridCol>
              </a:tblGrid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tabLst>
                          <a:tab pos="179388" algn="l"/>
                        </a:tabLst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tabLst>
                          <a:tab pos="179388" algn="l"/>
                        </a:tabLst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</a:tabLs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No.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Controlled devices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Qt. (sets)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133350"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Interface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206533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Pulse power supply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Pulse power supply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Modbus TCP/IP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082355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Power supply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Power supply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RS-485 serial port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17278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Vacuum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Ion pump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RS-485 serial port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269647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Gauge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RS-485</a:t>
                      </a:r>
                      <a:r>
                        <a:rPr kumimoji="0" lang="zh-CN" altLang="en-US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、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wire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821056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Gate valve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Wire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255278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Beam diagnostics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BPM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Channel Access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237923"/>
                  </a:ext>
                </a:extLst>
              </a:tr>
              <a:tr h="347472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Beam profile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Channel Access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616168"/>
                  </a:ext>
                </a:extLst>
              </a:tr>
              <a:tr h="30416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DCCT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Channel Access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91991"/>
                  </a:ext>
                </a:extLst>
              </a:tr>
              <a:tr h="297833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Synchronized light profile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Channel Access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57022"/>
                  </a:ext>
                </a:extLst>
              </a:tr>
              <a:tr h="347472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BXB feedback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Channel Access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036708"/>
                  </a:ext>
                </a:extLst>
              </a:tr>
              <a:tr h="248194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Collimator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Channel Access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967714"/>
                  </a:ext>
                </a:extLst>
              </a:tr>
              <a:tr h="173736"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BCM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900" b="1">
                          <a:solidFill>
                            <a:srgbClr val="1679BA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defRPr sz="17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rgbClr val="4D5E68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Channel Access</a:t>
                      </a:r>
                      <a:endParaRPr kumimoji="0" lang="zh-CN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57888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Insertion Device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Insertion Device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Modbus TCP/IP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59432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A6EF3112-5825-4C6F-807C-C68E5D501EA3}"/>
              </a:ext>
            </a:extLst>
          </p:cNvPr>
          <p:cNvSpPr/>
          <p:nvPr/>
        </p:nvSpPr>
        <p:spPr>
          <a:xfrm>
            <a:off x="2440800" y="817200"/>
            <a:ext cx="773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n-ea"/>
                <a:cs typeface="Calibri" panose="020F0502020204030204" pitchFamily="34" charset="0"/>
              </a:rPr>
              <a:t>List of controlled devices for storage ring </a:t>
            </a:r>
            <a:r>
              <a:rPr lang="en-US" altLang="zh-CN" sz="2400" dirty="0" smtClean="0">
                <a:latin typeface="+mn-ea"/>
                <a:cs typeface="Calibri" panose="020F0502020204030204" pitchFamily="34" charset="0"/>
              </a:rPr>
              <a:t>in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  <a:sym typeface="+mn-ea"/>
              </a:rPr>
              <a:t>phase I</a:t>
            </a:r>
            <a:endParaRPr lang="zh-CN" altLang="en-US" sz="2400" dirty="0"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175">
            <a:extLst>
              <a:ext uri="{FF2B5EF4-FFF2-40B4-BE49-F238E27FC236}">
                <a16:creationId xmlns:a16="http://schemas.microsoft.com/office/drawing/2014/main" id="{41CA3EF4-6E92-1208-0885-C01B144EFD39}"/>
              </a:ext>
            </a:extLst>
          </p:cNvPr>
          <p:cNvCxnSpPr>
            <a:cxnSpLocks/>
          </p:cNvCxnSpPr>
          <p:nvPr/>
        </p:nvCxnSpPr>
        <p:spPr>
          <a:xfrm>
            <a:off x="10766785" y="4853060"/>
            <a:ext cx="0" cy="22696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175">
            <a:extLst>
              <a:ext uri="{FF2B5EF4-FFF2-40B4-BE49-F238E27FC236}">
                <a16:creationId xmlns:a16="http://schemas.microsoft.com/office/drawing/2014/main" id="{ED670E9F-A56E-C692-0AB0-CE790B15C763}"/>
              </a:ext>
            </a:extLst>
          </p:cNvPr>
          <p:cNvCxnSpPr>
            <a:cxnSpLocks/>
          </p:cNvCxnSpPr>
          <p:nvPr/>
        </p:nvCxnSpPr>
        <p:spPr>
          <a:xfrm>
            <a:off x="3146750" y="4818954"/>
            <a:ext cx="0" cy="32565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175">
            <a:extLst>
              <a:ext uri="{FF2B5EF4-FFF2-40B4-BE49-F238E27FC236}">
                <a16:creationId xmlns:a16="http://schemas.microsoft.com/office/drawing/2014/main" id="{CFE260E8-4E47-019F-3995-52173CCE8B43}"/>
              </a:ext>
            </a:extLst>
          </p:cNvPr>
          <p:cNvCxnSpPr>
            <a:cxnSpLocks/>
          </p:cNvCxnSpPr>
          <p:nvPr/>
        </p:nvCxnSpPr>
        <p:spPr>
          <a:xfrm>
            <a:off x="4840132" y="4818954"/>
            <a:ext cx="0" cy="32565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75">
            <a:extLst>
              <a:ext uri="{FF2B5EF4-FFF2-40B4-BE49-F238E27FC236}">
                <a16:creationId xmlns:a16="http://schemas.microsoft.com/office/drawing/2014/main" id="{0613905D-023E-9873-C54A-D65B40C8F4DA}"/>
              </a:ext>
            </a:extLst>
          </p:cNvPr>
          <p:cNvCxnSpPr>
            <a:cxnSpLocks/>
          </p:cNvCxnSpPr>
          <p:nvPr/>
        </p:nvCxnSpPr>
        <p:spPr>
          <a:xfrm>
            <a:off x="7206910" y="4803717"/>
            <a:ext cx="0" cy="32565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75">
            <a:extLst>
              <a:ext uri="{FF2B5EF4-FFF2-40B4-BE49-F238E27FC236}">
                <a16:creationId xmlns:a16="http://schemas.microsoft.com/office/drawing/2014/main" id="{38BFA898-FBB3-3CAC-9FDA-B3524815B60C}"/>
              </a:ext>
            </a:extLst>
          </p:cNvPr>
          <p:cNvCxnSpPr>
            <a:cxnSpLocks/>
          </p:cNvCxnSpPr>
          <p:nvPr/>
        </p:nvCxnSpPr>
        <p:spPr>
          <a:xfrm>
            <a:off x="9217801" y="4847529"/>
            <a:ext cx="0" cy="27519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75">
            <a:extLst>
              <a:ext uri="{FF2B5EF4-FFF2-40B4-BE49-F238E27FC236}">
                <a16:creationId xmlns:a16="http://schemas.microsoft.com/office/drawing/2014/main" id="{BCB5EA71-7084-9DBA-A6EC-991B9DEEA074}"/>
              </a:ext>
            </a:extLst>
          </p:cNvPr>
          <p:cNvCxnSpPr>
            <a:cxnSpLocks/>
          </p:cNvCxnSpPr>
          <p:nvPr/>
        </p:nvCxnSpPr>
        <p:spPr>
          <a:xfrm>
            <a:off x="8734902" y="3647458"/>
            <a:ext cx="0" cy="32565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75">
            <a:extLst>
              <a:ext uri="{FF2B5EF4-FFF2-40B4-BE49-F238E27FC236}">
                <a16:creationId xmlns:a16="http://schemas.microsoft.com/office/drawing/2014/main" id="{895FDA39-9BA3-FDC6-B7A3-1665176A9D01}"/>
              </a:ext>
            </a:extLst>
          </p:cNvPr>
          <p:cNvCxnSpPr>
            <a:cxnSpLocks/>
          </p:cNvCxnSpPr>
          <p:nvPr/>
        </p:nvCxnSpPr>
        <p:spPr>
          <a:xfrm>
            <a:off x="3360804" y="3625486"/>
            <a:ext cx="0" cy="32565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75">
            <a:extLst>
              <a:ext uri="{FF2B5EF4-FFF2-40B4-BE49-F238E27FC236}">
                <a16:creationId xmlns:a16="http://schemas.microsoft.com/office/drawing/2014/main" id="{ABBB7554-C322-26CA-7C82-B12F8D2C11D2}"/>
              </a:ext>
            </a:extLst>
          </p:cNvPr>
          <p:cNvCxnSpPr>
            <a:cxnSpLocks/>
          </p:cNvCxnSpPr>
          <p:nvPr/>
        </p:nvCxnSpPr>
        <p:spPr>
          <a:xfrm>
            <a:off x="5088124" y="3636637"/>
            <a:ext cx="0" cy="32565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75">
            <a:extLst>
              <a:ext uri="{FF2B5EF4-FFF2-40B4-BE49-F238E27FC236}">
                <a16:creationId xmlns:a16="http://schemas.microsoft.com/office/drawing/2014/main" id="{F1596439-7504-92ED-857E-3262B9056AE0}"/>
              </a:ext>
            </a:extLst>
          </p:cNvPr>
          <p:cNvCxnSpPr>
            <a:cxnSpLocks/>
          </p:cNvCxnSpPr>
          <p:nvPr/>
        </p:nvCxnSpPr>
        <p:spPr>
          <a:xfrm>
            <a:off x="6886028" y="3636637"/>
            <a:ext cx="0" cy="32565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75">
            <a:extLst>
              <a:ext uri="{FF2B5EF4-FFF2-40B4-BE49-F238E27FC236}">
                <a16:creationId xmlns:a16="http://schemas.microsoft.com/office/drawing/2014/main" id="{1A8FC163-2DC4-DA68-BC57-E398467C234B}"/>
              </a:ext>
            </a:extLst>
          </p:cNvPr>
          <p:cNvCxnSpPr>
            <a:cxnSpLocks/>
          </p:cNvCxnSpPr>
          <p:nvPr/>
        </p:nvCxnSpPr>
        <p:spPr>
          <a:xfrm>
            <a:off x="7244059" y="2349136"/>
            <a:ext cx="0" cy="32565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75">
            <a:extLst>
              <a:ext uri="{FF2B5EF4-FFF2-40B4-BE49-F238E27FC236}">
                <a16:creationId xmlns:a16="http://schemas.microsoft.com/office/drawing/2014/main" id="{E6F637FD-2556-554E-9C82-EE2BE3E3157E}"/>
              </a:ext>
            </a:extLst>
          </p:cNvPr>
          <p:cNvCxnSpPr>
            <a:cxnSpLocks/>
          </p:cNvCxnSpPr>
          <p:nvPr/>
        </p:nvCxnSpPr>
        <p:spPr>
          <a:xfrm>
            <a:off x="4851709" y="2349136"/>
            <a:ext cx="0" cy="32565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F034D8A-FA87-362E-8F33-DC0DF5292FE9}"/>
              </a:ext>
            </a:extLst>
          </p:cNvPr>
          <p:cNvGrpSpPr/>
          <p:nvPr/>
        </p:nvGrpSpPr>
        <p:grpSpPr>
          <a:xfrm>
            <a:off x="4335408" y="5117650"/>
            <a:ext cx="1009093" cy="532284"/>
            <a:chOff x="4779818" y="5576003"/>
            <a:chExt cx="751024" cy="38145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E238DE8-24F2-230D-B929-D9972A3642FD}"/>
                </a:ext>
              </a:extLst>
            </p:cNvPr>
            <p:cNvSpPr/>
            <p:nvPr/>
          </p:nvSpPr>
          <p:spPr>
            <a:xfrm>
              <a:off x="4779818" y="5576003"/>
              <a:ext cx="187756" cy="381452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5CC2728-2727-F9DA-D60E-D0F94AC15B22}"/>
                </a:ext>
              </a:extLst>
            </p:cNvPr>
            <p:cNvSpPr/>
            <p:nvPr/>
          </p:nvSpPr>
          <p:spPr>
            <a:xfrm>
              <a:off x="4967574" y="5576003"/>
              <a:ext cx="187756" cy="381452"/>
            </a:xfrm>
            <a:prstGeom prst="rect">
              <a:avLst/>
            </a:prstGeom>
            <a:solidFill>
              <a:srgbClr val="5E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CC5F9CF-BDF3-FACC-6646-88F15C0C7297}"/>
                </a:ext>
              </a:extLst>
            </p:cNvPr>
            <p:cNvSpPr/>
            <p:nvPr/>
          </p:nvSpPr>
          <p:spPr>
            <a:xfrm>
              <a:off x="5155330" y="5576003"/>
              <a:ext cx="187756" cy="381452"/>
            </a:xfrm>
            <a:prstGeom prst="rect">
              <a:avLst/>
            </a:prstGeom>
            <a:solidFill>
              <a:srgbClr val="5E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C14FFAE-C004-DE93-8A96-AC2D5566C269}"/>
                </a:ext>
              </a:extLst>
            </p:cNvPr>
            <p:cNvSpPr/>
            <p:nvPr/>
          </p:nvSpPr>
          <p:spPr>
            <a:xfrm>
              <a:off x="5343086" y="5576003"/>
              <a:ext cx="187756" cy="381452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3" name="直线连接符 61">
              <a:extLst>
                <a:ext uri="{FF2B5EF4-FFF2-40B4-BE49-F238E27FC236}">
                  <a16:creationId xmlns:a16="http://schemas.microsoft.com/office/drawing/2014/main" id="{A9D3AD56-240E-5162-AC9E-90F44BB6E2D5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09" y="5576003"/>
              <a:ext cx="0" cy="381452"/>
            </a:xfrm>
            <a:prstGeom prst="line">
              <a:avLst/>
            </a:prstGeom>
            <a:ln>
              <a:solidFill>
                <a:srgbClr val="51515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E225D81-B7E1-C985-BCD2-E2F8F94FE391}"/>
                </a:ext>
              </a:extLst>
            </p:cNvPr>
            <p:cNvSpPr/>
            <p:nvPr/>
          </p:nvSpPr>
          <p:spPr>
            <a:xfrm>
              <a:off x="4974794" y="5796718"/>
              <a:ext cx="45719" cy="160737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687FC0C-E53B-D424-E82C-399641E3F67B}"/>
                </a:ext>
              </a:extLst>
            </p:cNvPr>
            <p:cNvSpPr/>
            <p:nvPr/>
          </p:nvSpPr>
          <p:spPr>
            <a:xfrm>
              <a:off x="5162550" y="5796718"/>
              <a:ext cx="45719" cy="160737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圆角矩形 25">
              <a:extLst>
                <a:ext uri="{FF2B5EF4-FFF2-40B4-BE49-F238E27FC236}">
                  <a16:creationId xmlns:a16="http://schemas.microsoft.com/office/drawing/2014/main" id="{549C9BE4-782B-057C-97DC-28DA29A3653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79653" y="5766729"/>
              <a:ext cx="36000" cy="1469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1E57A41A-11E9-9C23-5457-D6ABEFB6540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218688" y="5940510"/>
              <a:ext cx="36000" cy="1469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609F08A4-B11E-4B53-2312-BA369124E00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81168" y="5933245"/>
              <a:ext cx="36000" cy="1469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A7581106-6C85-77DC-5B44-2125F632787D}"/>
                </a:ext>
              </a:extLst>
            </p:cNvPr>
            <p:cNvSpPr>
              <a:spLocks/>
            </p:cNvSpPr>
            <p:nvPr/>
          </p:nvSpPr>
          <p:spPr>
            <a:xfrm flipV="1">
              <a:off x="5158291" y="5738721"/>
              <a:ext cx="143010" cy="1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3584240E-C8B8-B277-6F45-0BE3166273C7}"/>
              </a:ext>
            </a:extLst>
          </p:cNvPr>
          <p:cNvSpPr txBox="1"/>
          <p:nvPr/>
        </p:nvSpPr>
        <p:spPr>
          <a:xfrm>
            <a:off x="4498762" y="4381238"/>
            <a:ext cx="7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PLC</a:t>
            </a:r>
            <a:endParaRPr kumimoji="1" lang="zh-CN" altLang="en-US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934B1D1-A97A-0CFD-ABC9-70CE63B90C43}"/>
              </a:ext>
            </a:extLst>
          </p:cNvPr>
          <p:cNvGrpSpPr/>
          <p:nvPr/>
        </p:nvGrpSpPr>
        <p:grpSpPr>
          <a:xfrm>
            <a:off x="6622256" y="5165080"/>
            <a:ext cx="1225460" cy="418523"/>
            <a:chOff x="5663815" y="5024403"/>
            <a:chExt cx="753669" cy="176122"/>
          </a:xfrm>
        </p:grpSpPr>
        <p:sp>
          <p:nvSpPr>
            <p:cNvPr id="32" name="梯形 31">
              <a:extLst>
                <a:ext uri="{FF2B5EF4-FFF2-40B4-BE49-F238E27FC236}">
                  <a16:creationId xmlns:a16="http://schemas.microsoft.com/office/drawing/2014/main" id="{AD9B3BBA-27B2-676E-C0A9-6A11D8898439}"/>
                </a:ext>
              </a:extLst>
            </p:cNvPr>
            <p:cNvSpPr/>
            <p:nvPr/>
          </p:nvSpPr>
          <p:spPr>
            <a:xfrm rot="5400000">
              <a:off x="5980297" y="4763337"/>
              <a:ext cx="176122" cy="698253"/>
            </a:xfrm>
            <a:prstGeom prst="trapezoid">
              <a:avLst>
                <a:gd name="adj" fmla="val 8902"/>
              </a:avLst>
            </a:prstGeom>
            <a:solidFill>
              <a:srgbClr val="5E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3961FDDA-E1B6-74BF-9228-A7C99BA2A45F}"/>
                </a:ext>
              </a:extLst>
            </p:cNvPr>
            <p:cNvSpPr/>
            <p:nvPr/>
          </p:nvSpPr>
          <p:spPr>
            <a:xfrm>
              <a:off x="5755177" y="5077292"/>
              <a:ext cx="36000" cy="77514"/>
            </a:xfrm>
            <a:prstGeom prst="roundRect">
              <a:avLst/>
            </a:prstGeom>
            <a:solidFill>
              <a:srgbClr val="515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梯形 33">
              <a:extLst>
                <a:ext uri="{FF2B5EF4-FFF2-40B4-BE49-F238E27FC236}">
                  <a16:creationId xmlns:a16="http://schemas.microsoft.com/office/drawing/2014/main" id="{DCB2822C-E890-A8FF-B993-E913D26A2790}"/>
                </a:ext>
              </a:extLst>
            </p:cNvPr>
            <p:cNvSpPr/>
            <p:nvPr/>
          </p:nvSpPr>
          <p:spPr>
            <a:xfrm rot="16200000" flipH="1">
              <a:off x="5629909" y="5111200"/>
              <a:ext cx="123230" cy="55417"/>
            </a:xfrm>
            <a:prstGeom prst="trapezoid">
              <a:avLst>
                <a:gd name="adj" fmla="val 8902"/>
              </a:avLst>
            </a:prstGeom>
            <a:solidFill>
              <a:srgbClr val="515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5" name="圆角矩形 34">
              <a:extLst>
                <a:ext uri="{FF2B5EF4-FFF2-40B4-BE49-F238E27FC236}">
                  <a16:creationId xmlns:a16="http://schemas.microsoft.com/office/drawing/2014/main" id="{53566BFF-FD08-52A0-A132-83F31CCD1DBA}"/>
                </a:ext>
              </a:extLst>
            </p:cNvPr>
            <p:cNvSpPr/>
            <p:nvPr/>
          </p:nvSpPr>
          <p:spPr>
            <a:xfrm>
              <a:off x="5827121" y="5059498"/>
              <a:ext cx="146050" cy="14400"/>
            </a:xfrm>
            <a:prstGeom prst="roundRect">
              <a:avLst/>
            </a:prstGeom>
            <a:solidFill>
              <a:srgbClr val="FFA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圆角矩形 35">
              <a:extLst>
                <a:ext uri="{FF2B5EF4-FFF2-40B4-BE49-F238E27FC236}">
                  <a16:creationId xmlns:a16="http://schemas.microsoft.com/office/drawing/2014/main" id="{056680D2-93B0-BFFB-A989-6E82A4920735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>
              <a:off x="6340987" y="5095116"/>
              <a:ext cx="46800" cy="45719"/>
            </a:xfrm>
            <a:prstGeom prst="roundRect">
              <a:avLst/>
            </a:prstGeom>
            <a:solidFill>
              <a:srgbClr val="515151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圆角矩形 36">
              <a:extLst>
                <a:ext uri="{FF2B5EF4-FFF2-40B4-BE49-F238E27FC236}">
                  <a16:creationId xmlns:a16="http://schemas.microsoft.com/office/drawing/2014/main" id="{3E1BFA75-9044-F734-5A7F-272171F7BA37}"/>
                </a:ext>
              </a:extLst>
            </p:cNvPr>
            <p:cNvSpPr>
              <a:spLocks/>
            </p:cNvSpPr>
            <p:nvPr/>
          </p:nvSpPr>
          <p:spPr>
            <a:xfrm rot="5340000" flipH="1">
              <a:off x="6120148" y="5013094"/>
              <a:ext cx="10800" cy="304755"/>
            </a:xfrm>
            <a:prstGeom prst="roundRect">
              <a:avLst/>
            </a:prstGeom>
            <a:solidFill>
              <a:srgbClr val="515151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982263E-6575-EBF1-4F52-5CF81D155E92}"/>
                </a:ext>
              </a:extLst>
            </p:cNvPr>
            <p:cNvSpPr/>
            <p:nvPr/>
          </p:nvSpPr>
          <p:spPr>
            <a:xfrm>
              <a:off x="5822265" y="5108994"/>
              <a:ext cx="47802" cy="45719"/>
            </a:xfrm>
            <a:prstGeom prst="ellipse">
              <a:avLst/>
            </a:prstGeom>
            <a:solidFill>
              <a:srgbClr val="515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C7BBEBE7-8016-A9FD-43ED-827B8BF7437F}"/>
              </a:ext>
            </a:extLst>
          </p:cNvPr>
          <p:cNvSpPr txBox="1"/>
          <p:nvPr/>
        </p:nvSpPr>
        <p:spPr>
          <a:xfrm>
            <a:off x="6520030" y="4162746"/>
            <a:ext cx="136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Visualize</a:t>
            </a:r>
          </a:p>
          <a:p>
            <a:pPr algn="ctr"/>
            <a:r>
              <a:rPr kumimoji="1" lang="en-US" altLang="zh-CN" dirty="0"/>
              <a:t>Computer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436A8B6-2149-14CA-0FB3-DA94C25D7665}"/>
              </a:ext>
            </a:extLst>
          </p:cNvPr>
          <p:cNvGrpSpPr/>
          <p:nvPr/>
        </p:nvGrpSpPr>
        <p:grpSpPr>
          <a:xfrm>
            <a:off x="10306419" y="4980671"/>
            <a:ext cx="977495" cy="758896"/>
            <a:chOff x="5398513" y="4567725"/>
            <a:chExt cx="977495" cy="758896"/>
          </a:xfrm>
        </p:grpSpPr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F72EF95D-C049-3255-9155-A99014C9A853}"/>
                </a:ext>
              </a:extLst>
            </p:cNvPr>
            <p:cNvSpPr/>
            <p:nvPr/>
          </p:nvSpPr>
          <p:spPr>
            <a:xfrm>
              <a:off x="5531408" y="4932218"/>
              <a:ext cx="844600" cy="394403"/>
            </a:xfrm>
            <a:prstGeom prst="parallelogram">
              <a:avLst>
                <a:gd name="adj" fmla="val 25807"/>
              </a:avLst>
            </a:prstGeom>
            <a:solidFill>
              <a:srgbClr val="515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E5C9ECAF-1280-2FC6-B842-2B557923CF90}"/>
                </a:ext>
              </a:extLst>
            </p:cNvPr>
            <p:cNvSpPr/>
            <p:nvPr/>
          </p:nvSpPr>
          <p:spPr>
            <a:xfrm>
              <a:off x="5475990" y="4752109"/>
              <a:ext cx="844600" cy="394403"/>
            </a:xfrm>
            <a:prstGeom prst="parallelogram">
              <a:avLst>
                <a:gd name="adj" fmla="val 25807"/>
              </a:avLst>
            </a:prstGeom>
            <a:solidFill>
              <a:srgbClr val="5E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BCA20E48-0DC9-5E0E-8898-DB84770C7901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8513" y="4567725"/>
              <a:ext cx="499777" cy="418523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F55B9D7D-FC40-A86E-3CC2-F45BFFA41D8C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3909" y="4567725"/>
              <a:ext cx="499777" cy="418523"/>
            </a:xfrm>
            <a:prstGeom prst="rect">
              <a:avLst/>
            </a:prstGeom>
          </p:spPr>
        </p:pic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CF0ACB8-EE72-F3FE-6ECC-88F21A66A586}"/>
              </a:ext>
            </a:extLst>
          </p:cNvPr>
          <p:cNvSpPr txBox="1"/>
          <p:nvPr/>
        </p:nvSpPr>
        <p:spPr>
          <a:xfrm>
            <a:off x="10147864" y="4148569"/>
            <a:ext cx="120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Industrial </a:t>
            </a:r>
            <a:r>
              <a:rPr kumimoji="1" lang="en-US" altLang="zh-CN" dirty="0"/>
              <a:t>controller</a:t>
            </a:r>
            <a:endParaRPr kumimoji="1" lang="zh-CN" altLang="en-US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1BDAD87-F581-034D-9C21-786C0DA29A17}"/>
              </a:ext>
            </a:extLst>
          </p:cNvPr>
          <p:cNvGrpSpPr/>
          <p:nvPr/>
        </p:nvGrpSpPr>
        <p:grpSpPr>
          <a:xfrm>
            <a:off x="8808952" y="5185782"/>
            <a:ext cx="844600" cy="359151"/>
            <a:chOff x="8697671" y="5220579"/>
            <a:chExt cx="844600" cy="359151"/>
          </a:xfrm>
        </p:grpSpPr>
        <p:sp>
          <p:nvSpPr>
            <p:cNvPr id="47" name="圆角矩形 46">
              <a:extLst>
                <a:ext uri="{FF2B5EF4-FFF2-40B4-BE49-F238E27FC236}">
                  <a16:creationId xmlns:a16="http://schemas.microsoft.com/office/drawing/2014/main" id="{BA440B2B-B4CA-D8CD-4500-19569A0E2747}"/>
                </a:ext>
              </a:extLst>
            </p:cNvPr>
            <p:cNvSpPr/>
            <p:nvPr/>
          </p:nvSpPr>
          <p:spPr>
            <a:xfrm>
              <a:off x="8697671" y="5220579"/>
              <a:ext cx="844600" cy="355424"/>
            </a:xfrm>
            <a:prstGeom prst="roundRect">
              <a:avLst>
                <a:gd name="adj" fmla="val 33368"/>
              </a:avLst>
            </a:prstGeom>
            <a:noFill/>
            <a:ln w="28575">
              <a:solidFill>
                <a:srgbClr val="5E9C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C2159ACB-6C88-66E8-97C4-F79DFCDFF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5618" b="25618"/>
            <a:stretch/>
          </p:blipFill>
          <p:spPr>
            <a:xfrm>
              <a:off x="8794312" y="5351477"/>
              <a:ext cx="284734" cy="194784"/>
            </a:xfrm>
            <a:prstGeom prst="rect">
              <a:avLst/>
            </a:prstGeom>
          </p:spPr>
        </p:pic>
        <p:sp>
          <p:nvSpPr>
            <p:cNvPr id="49" name="圆角矩形 48">
              <a:extLst>
                <a:ext uri="{FF2B5EF4-FFF2-40B4-BE49-F238E27FC236}">
                  <a16:creationId xmlns:a16="http://schemas.microsoft.com/office/drawing/2014/main" id="{C93BDF23-320B-C87A-EA6E-55A9DD724255}"/>
                </a:ext>
              </a:extLst>
            </p:cNvPr>
            <p:cNvSpPr/>
            <p:nvPr/>
          </p:nvSpPr>
          <p:spPr>
            <a:xfrm>
              <a:off x="8697671" y="5224306"/>
              <a:ext cx="844600" cy="35542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5151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圆角矩形 49">
              <a:extLst>
                <a:ext uri="{FF2B5EF4-FFF2-40B4-BE49-F238E27FC236}">
                  <a16:creationId xmlns:a16="http://schemas.microsoft.com/office/drawing/2014/main" id="{23AD0BC5-D9FF-F15F-7914-03D7A1D47D8F}"/>
                </a:ext>
              </a:extLst>
            </p:cNvPr>
            <p:cNvSpPr/>
            <p:nvPr/>
          </p:nvSpPr>
          <p:spPr>
            <a:xfrm>
              <a:off x="9170418" y="5425264"/>
              <a:ext cx="280480" cy="45719"/>
            </a:xfrm>
            <a:prstGeom prst="roundRect">
              <a:avLst/>
            </a:prstGeom>
            <a:solidFill>
              <a:srgbClr val="5E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圆角矩形 50">
              <a:extLst>
                <a:ext uri="{FF2B5EF4-FFF2-40B4-BE49-F238E27FC236}">
                  <a16:creationId xmlns:a16="http://schemas.microsoft.com/office/drawing/2014/main" id="{19831E4D-9F68-DCCB-F457-BDA96FE1D4FE}"/>
                </a:ext>
              </a:extLst>
            </p:cNvPr>
            <p:cNvSpPr/>
            <p:nvPr/>
          </p:nvSpPr>
          <p:spPr>
            <a:xfrm>
              <a:off x="9192395" y="5305409"/>
              <a:ext cx="57853" cy="45719"/>
            </a:xfrm>
            <a:prstGeom prst="roundRect">
              <a:avLst/>
            </a:prstGeom>
            <a:solidFill>
              <a:srgbClr val="5E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圆角矩形 51">
              <a:extLst>
                <a:ext uri="{FF2B5EF4-FFF2-40B4-BE49-F238E27FC236}">
                  <a16:creationId xmlns:a16="http://schemas.microsoft.com/office/drawing/2014/main" id="{9D68F602-73EE-3EAE-9607-BEB93DB68492}"/>
                </a:ext>
              </a:extLst>
            </p:cNvPr>
            <p:cNvSpPr/>
            <p:nvPr/>
          </p:nvSpPr>
          <p:spPr>
            <a:xfrm>
              <a:off x="9278120" y="5305409"/>
              <a:ext cx="57853" cy="45719"/>
            </a:xfrm>
            <a:prstGeom prst="roundRect">
              <a:avLst/>
            </a:prstGeom>
            <a:solidFill>
              <a:srgbClr val="5E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圆角矩形 52">
              <a:extLst>
                <a:ext uri="{FF2B5EF4-FFF2-40B4-BE49-F238E27FC236}">
                  <a16:creationId xmlns:a16="http://schemas.microsoft.com/office/drawing/2014/main" id="{CAC82346-8809-0F14-1537-CC806F1956A9}"/>
                </a:ext>
              </a:extLst>
            </p:cNvPr>
            <p:cNvSpPr/>
            <p:nvPr/>
          </p:nvSpPr>
          <p:spPr>
            <a:xfrm>
              <a:off x="9363845" y="5305409"/>
              <a:ext cx="57853" cy="45719"/>
            </a:xfrm>
            <a:prstGeom prst="roundRect">
              <a:avLst/>
            </a:prstGeom>
            <a:solidFill>
              <a:srgbClr val="5E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圆角矩形 53">
              <a:extLst>
                <a:ext uri="{FF2B5EF4-FFF2-40B4-BE49-F238E27FC236}">
                  <a16:creationId xmlns:a16="http://schemas.microsoft.com/office/drawing/2014/main" id="{6936B10D-021C-A8E9-6D50-6D4E6D8F67C2}"/>
                </a:ext>
              </a:extLst>
            </p:cNvPr>
            <p:cNvSpPr/>
            <p:nvPr/>
          </p:nvSpPr>
          <p:spPr>
            <a:xfrm>
              <a:off x="8837080" y="5302031"/>
              <a:ext cx="57853" cy="45719"/>
            </a:xfrm>
            <a:prstGeom prst="roundRect">
              <a:avLst/>
            </a:prstGeom>
            <a:solidFill>
              <a:srgbClr val="FFA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E79AFF4B-6AB2-BAE6-C1DD-7EBBCA6955EF}"/>
              </a:ext>
            </a:extLst>
          </p:cNvPr>
          <p:cNvSpPr txBox="1"/>
          <p:nvPr/>
        </p:nvSpPr>
        <p:spPr>
          <a:xfrm>
            <a:off x="8626857" y="4162333"/>
            <a:ext cx="123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Serial </a:t>
            </a:r>
            <a:r>
              <a:rPr kumimoji="1" lang="en-US" altLang="zh-CN" dirty="0"/>
              <a:t>port server</a:t>
            </a:r>
            <a:endParaRPr kumimoji="1" lang="zh-CN" altLang="en-US" dirty="0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A2DE1308-9772-45F7-32FF-A877B388252E}"/>
              </a:ext>
            </a:extLst>
          </p:cNvPr>
          <p:cNvGrpSpPr/>
          <p:nvPr/>
        </p:nvGrpSpPr>
        <p:grpSpPr>
          <a:xfrm>
            <a:off x="2724180" y="5165810"/>
            <a:ext cx="796123" cy="395291"/>
            <a:chOff x="3392833" y="5184440"/>
            <a:chExt cx="796123" cy="395290"/>
          </a:xfrm>
        </p:grpSpPr>
        <p:sp>
          <p:nvSpPr>
            <p:cNvPr id="57" name="立方体 56">
              <a:extLst>
                <a:ext uri="{FF2B5EF4-FFF2-40B4-BE49-F238E27FC236}">
                  <a16:creationId xmlns:a16="http://schemas.microsoft.com/office/drawing/2014/main" id="{314E1D0F-78E2-8289-185B-B9FC30C3E1E8}"/>
                </a:ext>
              </a:extLst>
            </p:cNvPr>
            <p:cNvSpPr/>
            <p:nvPr/>
          </p:nvSpPr>
          <p:spPr>
            <a:xfrm>
              <a:off x="3392833" y="5184440"/>
              <a:ext cx="796123" cy="395290"/>
            </a:xfrm>
            <a:prstGeom prst="cube">
              <a:avLst>
                <a:gd name="adj" fmla="val 29762"/>
              </a:avLst>
            </a:prstGeom>
            <a:solidFill>
              <a:srgbClr val="515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C27432E9-760C-F6FB-59C1-08A8B8386141}"/>
                </a:ext>
              </a:extLst>
            </p:cNvPr>
            <p:cNvGrpSpPr/>
            <p:nvPr/>
          </p:nvGrpSpPr>
          <p:grpSpPr>
            <a:xfrm>
              <a:off x="3508427" y="5436258"/>
              <a:ext cx="143010" cy="122971"/>
              <a:chOff x="3508427" y="5436258"/>
              <a:chExt cx="143010" cy="122971"/>
            </a:xfrm>
          </p:grpSpPr>
          <p:sp>
            <p:nvSpPr>
              <p:cNvPr id="64" name="圆角矩形 63">
                <a:extLst>
                  <a:ext uri="{FF2B5EF4-FFF2-40B4-BE49-F238E27FC236}">
                    <a16:creationId xmlns:a16="http://schemas.microsoft.com/office/drawing/2014/main" id="{4118B2C0-138B-5ABF-1DA4-4B15E1328FB2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3508427" y="5436258"/>
                <a:ext cx="143010" cy="180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5" name="圆角矩形 64">
                <a:extLst>
                  <a:ext uri="{FF2B5EF4-FFF2-40B4-BE49-F238E27FC236}">
                    <a16:creationId xmlns:a16="http://schemas.microsoft.com/office/drawing/2014/main" id="{6F996CF6-19AF-AE76-BB81-76D852C91192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3508427" y="5470982"/>
                <a:ext cx="143010" cy="180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6" name="圆角矩形 65">
                <a:extLst>
                  <a:ext uri="{FF2B5EF4-FFF2-40B4-BE49-F238E27FC236}">
                    <a16:creationId xmlns:a16="http://schemas.microsoft.com/office/drawing/2014/main" id="{0D06CA7F-6169-1BFC-5B3E-B9ACB7D8C4EE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3508427" y="5506304"/>
                <a:ext cx="143010" cy="180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7" name="圆角矩形 66">
                <a:extLst>
                  <a:ext uri="{FF2B5EF4-FFF2-40B4-BE49-F238E27FC236}">
                    <a16:creationId xmlns:a16="http://schemas.microsoft.com/office/drawing/2014/main" id="{7F2344A5-8566-57CB-927A-4B274AD055B7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3508427" y="5541229"/>
                <a:ext cx="143010" cy="180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10F4EE31-9716-EC4A-36C8-60CFD65BDEFB}"/>
                </a:ext>
              </a:extLst>
            </p:cNvPr>
            <p:cNvGrpSpPr/>
            <p:nvPr/>
          </p:nvGrpSpPr>
          <p:grpSpPr>
            <a:xfrm>
              <a:off x="3507545" y="5330667"/>
              <a:ext cx="143010" cy="88247"/>
              <a:chOff x="3507545" y="5330667"/>
              <a:chExt cx="143010" cy="88247"/>
            </a:xfrm>
          </p:grpSpPr>
          <p:sp>
            <p:nvSpPr>
              <p:cNvPr id="61" name="圆角矩形 60">
                <a:extLst>
                  <a:ext uri="{FF2B5EF4-FFF2-40B4-BE49-F238E27FC236}">
                    <a16:creationId xmlns:a16="http://schemas.microsoft.com/office/drawing/2014/main" id="{FEBB54DC-E426-D6CC-95A7-B3F4DE6A0C08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3507545" y="5330667"/>
                <a:ext cx="143010" cy="180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圆角矩形 61">
                <a:extLst>
                  <a:ext uri="{FF2B5EF4-FFF2-40B4-BE49-F238E27FC236}">
                    <a16:creationId xmlns:a16="http://schemas.microsoft.com/office/drawing/2014/main" id="{ABFB3A11-5C36-79CD-F2D8-68FAE61C8949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3507545" y="5365989"/>
                <a:ext cx="143010" cy="180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3" name="圆角矩形 62">
                <a:extLst>
                  <a:ext uri="{FF2B5EF4-FFF2-40B4-BE49-F238E27FC236}">
                    <a16:creationId xmlns:a16="http://schemas.microsoft.com/office/drawing/2014/main" id="{829B8961-F647-28EA-79BD-62E80081307C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3507545" y="5400914"/>
                <a:ext cx="143010" cy="180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AEDC6092-8126-5AC7-54F6-20FF4339DB79}"/>
                </a:ext>
              </a:extLst>
            </p:cNvPr>
            <p:cNvSpPr/>
            <p:nvPr/>
          </p:nvSpPr>
          <p:spPr>
            <a:xfrm>
              <a:off x="3854366" y="5454258"/>
              <a:ext cx="181382" cy="103508"/>
            </a:xfrm>
            <a:prstGeom prst="rect">
              <a:avLst/>
            </a:prstGeom>
            <a:solidFill>
              <a:srgbClr val="5E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55C3B5C8-52EC-5450-4E0A-8B89BC53DAD7}"/>
              </a:ext>
            </a:extLst>
          </p:cNvPr>
          <p:cNvSpPr txBox="1"/>
          <p:nvPr/>
        </p:nvSpPr>
        <p:spPr>
          <a:xfrm>
            <a:off x="2697654" y="4381790"/>
            <a:ext cx="95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RTOS</a:t>
            </a:r>
            <a:endParaRPr kumimoji="1" lang="zh-CN" altLang="en-US" dirty="0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DC1BABD-35D1-78A2-9481-4623040E634F}"/>
              </a:ext>
            </a:extLst>
          </p:cNvPr>
          <p:cNvGrpSpPr/>
          <p:nvPr/>
        </p:nvGrpSpPr>
        <p:grpSpPr>
          <a:xfrm>
            <a:off x="2816005" y="2811498"/>
            <a:ext cx="1225441" cy="818099"/>
            <a:chOff x="2620699" y="3078392"/>
            <a:chExt cx="1503586" cy="991183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67883185-9982-79CC-0EDD-9967E8871CC8}"/>
                </a:ext>
              </a:extLst>
            </p:cNvPr>
            <p:cNvGrpSpPr/>
            <p:nvPr/>
          </p:nvGrpSpPr>
          <p:grpSpPr>
            <a:xfrm>
              <a:off x="3045959" y="3429000"/>
              <a:ext cx="784556" cy="640575"/>
              <a:chOff x="3895239" y="3953654"/>
              <a:chExt cx="784556" cy="640575"/>
            </a:xfrm>
          </p:grpSpPr>
          <p:pic>
            <p:nvPicPr>
              <p:cNvPr id="72" name="图片 71">
                <a:extLst>
                  <a:ext uri="{FF2B5EF4-FFF2-40B4-BE49-F238E27FC236}">
                    <a16:creationId xmlns:a16="http://schemas.microsoft.com/office/drawing/2014/main" id="{4C43C706-B15B-9EBA-C45D-13509A81E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3895239" y="3953654"/>
                <a:ext cx="640575" cy="640575"/>
              </a:xfrm>
              <a:prstGeom prst="rect">
                <a:avLst/>
              </a:prstGeom>
            </p:spPr>
          </p:pic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69FADF32-21E4-229A-D777-D044215C7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6405" y="4200839"/>
                <a:ext cx="393390" cy="393390"/>
              </a:xfrm>
              <a:prstGeom prst="rect">
                <a:avLst/>
              </a:prstGeom>
            </p:spPr>
          </p:pic>
        </p:grp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D4E11157-BBF3-3DC7-8D92-6D23D2BD3D18}"/>
                </a:ext>
              </a:extLst>
            </p:cNvPr>
            <p:cNvSpPr txBox="1"/>
            <p:nvPr/>
          </p:nvSpPr>
          <p:spPr>
            <a:xfrm>
              <a:off x="2620699" y="3078392"/>
              <a:ext cx="1503586" cy="41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/>
                <a:t>File Server</a:t>
              </a:r>
              <a:endParaRPr kumimoji="1" lang="zh-CN" altLang="en-US" sz="1600" dirty="0"/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794187CF-1E93-8448-0D59-EC81A895821A}"/>
              </a:ext>
            </a:extLst>
          </p:cNvPr>
          <p:cNvGrpSpPr/>
          <p:nvPr/>
        </p:nvGrpSpPr>
        <p:grpSpPr>
          <a:xfrm>
            <a:off x="4385554" y="2781760"/>
            <a:ext cx="1461643" cy="816000"/>
            <a:chOff x="4048210" y="3055890"/>
            <a:chExt cx="1393407" cy="1013685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97B9176E-2CCB-96A9-BDD8-D98FAFE46092}"/>
                </a:ext>
              </a:extLst>
            </p:cNvPr>
            <p:cNvGrpSpPr/>
            <p:nvPr/>
          </p:nvGrpSpPr>
          <p:grpSpPr>
            <a:xfrm>
              <a:off x="4468867" y="3428999"/>
              <a:ext cx="840788" cy="640576"/>
              <a:chOff x="4468867" y="3428999"/>
              <a:chExt cx="840788" cy="640576"/>
            </a:xfrm>
          </p:grpSpPr>
          <p:pic>
            <p:nvPicPr>
              <p:cNvPr id="77" name="图片 76">
                <a:extLst>
                  <a:ext uri="{FF2B5EF4-FFF2-40B4-BE49-F238E27FC236}">
                    <a16:creationId xmlns:a16="http://schemas.microsoft.com/office/drawing/2014/main" id="{310F8752-ED95-9078-D54B-483843AE0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4468867" y="3428999"/>
                <a:ext cx="640576" cy="640576"/>
              </a:xfrm>
              <a:prstGeom prst="rect">
                <a:avLst/>
              </a:prstGeom>
            </p:spPr>
          </p:pic>
          <p:pic>
            <p:nvPicPr>
              <p:cNvPr id="78" name="图片 77">
                <a:extLst>
                  <a:ext uri="{FF2B5EF4-FFF2-40B4-BE49-F238E27FC236}">
                    <a16:creationId xmlns:a16="http://schemas.microsoft.com/office/drawing/2014/main" id="{DCA5BBC8-039F-E972-E44A-C05A5D1CB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7574" y="3705191"/>
                <a:ext cx="342081" cy="342081"/>
              </a:xfrm>
              <a:prstGeom prst="rect">
                <a:avLst/>
              </a:prstGeom>
            </p:spPr>
          </p:pic>
        </p:grp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56767CB7-3323-C276-B4FE-78577355D639}"/>
                </a:ext>
              </a:extLst>
            </p:cNvPr>
            <p:cNvSpPr txBox="1"/>
            <p:nvPr/>
          </p:nvSpPr>
          <p:spPr>
            <a:xfrm>
              <a:off x="4048210" y="3055890"/>
              <a:ext cx="1393407" cy="420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/>
                <a:t>Web Server</a:t>
              </a:r>
              <a:endParaRPr kumimoji="1" lang="zh-CN" altLang="en-US" sz="1600" dirty="0"/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41840FF0-4504-07BA-F085-C8FFAAC10B10}"/>
              </a:ext>
            </a:extLst>
          </p:cNvPr>
          <p:cNvGrpSpPr/>
          <p:nvPr/>
        </p:nvGrpSpPr>
        <p:grpSpPr>
          <a:xfrm>
            <a:off x="5868231" y="2753658"/>
            <a:ext cx="1822991" cy="885008"/>
            <a:chOff x="5173380" y="3151730"/>
            <a:chExt cx="2284268" cy="939094"/>
          </a:xfrm>
        </p:grpSpPr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8F1BDED6-D4BD-0556-192B-6B785BBB9A58}"/>
                </a:ext>
              </a:extLst>
            </p:cNvPr>
            <p:cNvGrpSpPr/>
            <p:nvPr/>
          </p:nvGrpSpPr>
          <p:grpSpPr>
            <a:xfrm>
              <a:off x="6103504" y="3450248"/>
              <a:ext cx="695059" cy="640576"/>
              <a:chOff x="5913531" y="3450248"/>
              <a:chExt cx="695059" cy="640576"/>
            </a:xfrm>
          </p:grpSpPr>
          <p:pic>
            <p:nvPicPr>
              <p:cNvPr id="82" name="图片 81">
                <a:extLst>
                  <a:ext uri="{FF2B5EF4-FFF2-40B4-BE49-F238E27FC236}">
                    <a16:creationId xmlns:a16="http://schemas.microsoft.com/office/drawing/2014/main" id="{0FD0CF02-2796-F5B1-13B5-EC04BBAE2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5913531" y="3450248"/>
                <a:ext cx="640575" cy="640576"/>
              </a:xfrm>
              <a:prstGeom prst="rect">
                <a:avLst/>
              </a:prstGeom>
            </p:spPr>
          </p:pic>
          <p:pic>
            <p:nvPicPr>
              <p:cNvPr id="83" name="图片 82">
                <a:extLst>
                  <a:ext uri="{FF2B5EF4-FFF2-40B4-BE49-F238E27FC236}">
                    <a16:creationId xmlns:a16="http://schemas.microsoft.com/office/drawing/2014/main" id="{F4E970CD-84B6-A6C4-58D9-87AD65229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0590" y="3738644"/>
                <a:ext cx="288000" cy="288000"/>
              </a:xfrm>
              <a:prstGeom prst="rect">
                <a:avLst/>
              </a:prstGeom>
            </p:spPr>
          </p:pic>
        </p:grp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22977FE2-1E7E-5E48-5474-E0E14876DAB1}"/>
                </a:ext>
              </a:extLst>
            </p:cNvPr>
            <p:cNvSpPr txBox="1"/>
            <p:nvPr/>
          </p:nvSpPr>
          <p:spPr>
            <a:xfrm>
              <a:off x="5173380" y="3151730"/>
              <a:ext cx="2284268" cy="359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/>
                <a:t>Database Server</a:t>
              </a:r>
              <a:endParaRPr kumimoji="1" lang="zh-CN" altLang="en-US" sz="1600" dirty="0"/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1D870234-0E98-264B-EDB7-F56B3F775BE5}"/>
              </a:ext>
            </a:extLst>
          </p:cNvPr>
          <p:cNvGrpSpPr/>
          <p:nvPr/>
        </p:nvGrpSpPr>
        <p:grpSpPr>
          <a:xfrm>
            <a:off x="7787445" y="2778616"/>
            <a:ext cx="2011064" cy="865937"/>
            <a:chOff x="7152629" y="3076569"/>
            <a:chExt cx="2325297" cy="971585"/>
          </a:xfrm>
        </p:grpSpPr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0F7077AE-58E7-A928-026D-4C637E67294D}"/>
                </a:ext>
              </a:extLst>
            </p:cNvPr>
            <p:cNvGrpSpPr/>
            <p:nvPr/>
          </p:nvGrpSpPr>
          <p:grpSpPr>
            <a:xfrm>
              <a:off x="7861211" y="3407578"/>
              <a:ext cx="784029" cy="640576"/>
              <a:chOff x="7234369" y="3406696"/>
              <a:chExt cx="784029" cy="640576"/>
            </a:xfrm>
          </p:grpSpPr>
          <p:pic>
            <p:nvPicPr>
              <p:cNvPr id="87" name="图片 86">
                <a:extLst>
                  <a:ext uri="{FF2B5EF4-FFF2-40B4-BE49-F238E27FC236}">
                    <a16:creationId xmlns:a16="http://schemas.microsoft.com/office/drawing/2014/main" id="{2F2CB0A0-E0CF-C27C-A492-9EF4A8AB4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7234369" y="3406696"/>
                <a:ext cx="640576" cy="640576"/>
              </a:xfrm>
              <a:prstGeom prst="rect">
                <a:avLst/>
              </a:prstGeom>
            </p:spPr>
          </p:pic>
          <p:pic>
            <p:nvPicPr>
              <p:cNvPr id="88" name="图片 87">
                <a:extLst>
                  <a:ext uri="{FF2B5EF4-FFF2-40B4-BE49-F238E27FC236}">
                    <a16:creationId xmlns:a16="http://schemas.microsoft.com/office/drawing/2014/main" id="{BEB79B42-D349-F500-1D73-E8A21D762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30398" y="3738644"/>
                <a:ext cx="288000" cy="288000"/>
              </a:xfrm>
              <a:prstGeom prst="rect">
                <a:avLst/>
              </a:prstGeom>
            </p:spPr>
          </p:pic>
        </p:grp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ABA2B010-0D47-47B7-9513-67FED6677D39}"/>
                </a:ext>
              </a:extLst>
            </p:cNvPr>
            <p:cNvSpPr txBox="1"/>
            <p:nvPr/>
          </p:nvSpPr>
          <p:spPr>
            <a:xfrm>
              <a:off x="7152629" y="3076569"/>
              <a:ext cx="2325297" cy="379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/>
                <a:t>Application Server</a:t>
              </a:r>
              <a:endParaRPr kumimoji="1" lang="zh-CN" altLang="en-US" sz="1600" dirty="0"/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C3363A8B-BB97-B0E5-CC21-4DDED06A7BCD}"/>
              </a:ext>
            </a:extLst>
          </p:cNvPr>
          <p:cNvGrpSpPr/>
          <p:nvPr/>
        </p:nvGrpSpPr>
        <p:grpSpPr>
          <a:xfrm>
            <a:off x="9909805" y="2803183"/>
            <a:ext cx="1600273" cy="835483"/>
            <a:chOff x="9510428" y="3090762"/>
            <a:chExt cx="1831487" cy="978973"/>
          </a:xfrm>
        </p:grpSpPr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18765A41-64C4-6332-E9FD-2D45DBFAA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63640" y="3406856"/>
              <a:ext cx="705191" cy="662879"/>
            </a:xfrm>
            <a:prstGeom prst="rect">
              <a:avLst/>
            </a:prstGeom>
          </p:spPr>
        </p:pic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C36A9D1D-5A3F-5398-16F3-2583926EE203}"/>
                </a:ext>
              </a:extLst>
            </p:cNvPr>
            <p:cNvSpPr txBox="1"/>
            <p:nvPr/>
          </p:nvSpPr>
          <p:spPr>
            <a:xfrm>
              <a:off x="9510428" y="3090762"/>
              <a:ext cx="1831487" cy="39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/>
                <a:t>SAN Storage</a:t>
              </a:r>
              <a:endParaRPr kumimoji="1" lang="zh-CN" altLang="en-US" sz="1600" dirty="0"/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22FE6FAC-E89B-79F4-6ABC-BAFA9FE905DE}"/>
              </a:ext>
            </a:extLst>
          </p:cNvPr>
          <p:cNvGrpSpPr/>
          <p:nvPr/>
        </p:nvGrpSpPr>
        <p:grpSpPr>
          <a:xfrm>
            <a:off x="3821344" y="1247730"/>
            <a:ext cx="2030172" cy="974997"/>
            <a:chOff x="2745218" y="987578"/>
            <a:chExt cx="2030172" cy="974997"/>
          </a:xfrm>
        </p:grpSpPr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2674A78F-362D-7D80-2754-57044257BBC3}"/>
                </a:ext>
              </a:extLst>
            </p:cNvPr>
            <p:cNvSpPr txBox="1"/>
            <p:nvPr/>
          </p:nvSpPr>
          <p:spPr>
            <a:xfrm>
              <a:off x="2745218" y="987578"/>
              <a:ext cx="2030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/>
                <a:t>Operator Consoles</a:t>
              </a:r>
              <a:endParaRPr kumimoji="1" lang="zh-CN" altLang="en-US" sz="1600" dirty="0"/>
            </a:p>
          </p:txBody>
        </p: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B7E1E975-C1F1-01C0-0AD6-F22EF3A0A1F1}"/>
                </a:ext>
              </a:extLst>
            </p:cNvPr>
            <p:cNvGrpSpPr/>
            <p:nvPr/>
          </p:nvGrpSpPr>
          <p:grpSpPr>
            <a:xfrm>
              <a:off x="3083177" y="1411680"/>
              <a:ext cx="1354253" cy="550895"/>
              <a:chOff x="3065618" y="1430023"/>
              <a:chExt cx="1354253" cy="550895"/>
            </a:xfrm>
          </p:grpSpPr>
          <p:pic>
            <p:nvPicPr>
              <p:cNvPr id="95" name="图片 94">
                <a:extLst>
                  <a:ext uri="{FF2B5EF4-FFF2-40B4-BE49-F238E27FC236}">
                    <a16:creationId xmlns:a16="http://schemas.microsoft.com/office/drawing/2014/main" id="{91501D2A-A455-A0B7-7A44-84BB9134A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65618" y="1430023"/>
                <a:ext cx="640575" cy="550895"/>
              </a:xfrm>
              <a:prstGeom prst="rect">
                <a:avLst/>
              </a:prstGeom>
            </p:spPr>
          </p:pic>
          <p:pic>
            <p:nvPicPr>
              <p:cNvPr id="96" name="图片 95">
                <a:extLst>
                  <a:ext uri="{FF2B5EF4-FFF2-40B4-BE49-F238E27FC236}">
                    <a16:creationId xmlns:a16="http://schemas.microsoft.com/office/drawing/2014/main" id="{EA4CAFEA-B81E-6620-B331-C2CAD1777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9296" y="1430023"/>
                <a:ext cx="640575" cy="550895"/>
              </a:xfrm>
              <a:prstGeom prst="rect">
                <a:avLst/>
              </a:prstGeom>
            </p:spPr>
          </p:pic>
        </p:grp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3267942A-A7DD-CB4B-0641-2B938B10DD8C}"/>
              </a:ext>
            </a:extLst>
          </p:cNvPr>
          <p:cNvGrpSpPr/>
          <p:nvPr/>
        </p:nvGrpSpPr>
        <p:grpSpPr>
          <a:xfrm>
            <a:off x="6374794" y="976809"/>
            <a:ext cx="1700431" cy="1442254"/>
            <a:chOff x="7419135" y="546057"/>
            <a:chExt cx="2024007" cy="1999374"/>
          </a:xfrm>
        </p:grpSpPr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23593376-3A71-85CE-39DA-058C46E1C8A4}"/>
                </a:ext>
              </a:extLst>
            </p:cNvPr>
            <p:cNvSpPr txBox="1"/>
            <p:nvPr/>
          </p:nvSpPr>
          <p:spPr>
            <a:xfrm>
              <a:off x="7419135" y="546057"/>
              <a:ext cx="2016838" cy="4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/>
                <a:t>Large Display</a:t>
              </a:r>
              <a:endParaRPr kumimoji="1" lang="zh-CN" altLang="en-US" sz="1600" dirty="0"/>
            </a:p>
          </p:txBody>
        </p: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8FC15F2D-B60D-EB84-7B6A-3CE856AD668C}"/>
                </a:ext>
              </a:extLst>
            </p:cNvPr>
            <p:cNvGrpSpPr/>
            <p:nvPr/>
          </p:nvGrpSpPr>
          <p:grpSpPr>
            <a:xfrm>
              <a:off x="7439594" y="816165"/>
              <a:ext cx="2003548" cy="1729266"/>
              <a:chOff x="7439594" y="816165"/>
              <a:chExt cx="2003548" cy="1729266"/>
            </a:xfrm>
          </p:grpSpPr>
          <p:pic>
            <p:nvPicPr>
              <p:cNvPr id="100" name="图片 99">
                <a:extLst>
                  <a:ext uri="{FF2B5EF4-FFF2-40B4-BE49-F238E27FC236}">
                    <a16:creationId xmlns:a16="http://schemas.microsoft.com/office/drawing/2014/main" id="{98B1D545-D8B9-9AFA-84A2-CB17AB879F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39594" y="816165"/>
                <a:ext cx="1015588" cy="1015588"/>
              </a:xfrm>
              <a:prstGeom prst="rect">
                <a:avLst/>
              </a:prstGeom>
            </p:spPr>
          </p:pic>
          <p:pic>
            <p:nvPicPr>
              <p:cNvPr id="101" name="图片 100">
                <a:extLst>
                  <a:ext uri="{FF2B5EF4-FFF2-40B4-BE49-F238E27FC236}">
                    <a16:creationId xmlns:a16="http://schemas.microsoft.com/office/drawing/2014/main" id="{9A216003-2071-8F66-86D7-AEDB246D1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27554" y="816165"/>
                <a:ext cx="1015588" cy="1015588"/>
              </a:xfrm>
              <a:prstGeom prst="rect">
                <a:avLst/>
              </a:prstGeom>
            </p:spPr>
          </p:pic>
          <p:pic>
            <p:nvPicPr>
              <p:cNvPr id="102" name="图片 101">
                <a:extLst>
                  <a:ext uri="{FF2B5EF4-FFF2-40B4-BE49-F238E27FC236}">
                    <a16:creationId xmlns:a16="http://schemas.microsoft.com/office/drawing/2014/main" id="{42776851-77DB-F5A4-A7B1-347119EF0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39594" y="1529843"/>
                <a:ext cx="1015588" cy="1015588"/>
              </a:xfrm>
              <a:prstGeom prst="rect">
                <a:avLst/>
              </a:prstGeom>
            </p:spPr>
          </p:pic>
          <p:pic>
            <p:nvPicPr>
              <p:cNvPr id="103" name="图片 102">
                <a:extLst>
                  <a:ext uri="{FF2B5EF4-FFF2-40B4-BE49-F238E27FC236}">
                    <a16:creationId xmlns:a16="http://schemas.microsoft.com/office/drawing/2014/main" id="{B8D4638C-7C60-AE0A-F45B-DAB86840D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27554" y="1529843"/>
                <a:ext cx="1015588" cy="1015588"/>
              </a:xfrm>
              <a:prstGeom prst="rect">
                <a:avLst/>
              </a:prstGeom>
            </p:spPr>
          </p:pic>
        </p:grpSp>
      </p:grpSp>
      <p:cxnSp>
        <p:nvCxnSpPr>
          <p:cNvPr id="104" name="直接连接符 175">
            <a:extLst>
              <a:ext uri="{FF2B5EF4-FFF2-40B4-BE49-F238E27FC236}">
                <a16:creationId xmlns:a16="http://schemas.microsoft.com/office/drawing/2014/main" id="{04FAEC91-B2D4-2382-93C6-10CCA941D745}"/>
              </a:ext>
            </a:extLst>
          </p:cNvPr>
          <p:cNvCxnSpPr>
            <a:cxnSpLocks/>
          </p:cNvCxnSpPr>
          <p:nvPr/>
        </p:nvCxnSpPr>
        <p:spPr>
          <a:xfrm>
            <a:off x="10723204" y="3620406"/>
            <a:ext cx="0" cy="32565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84C8EF09-B876-3496-D196-4B93F07D4D1D}"/>
              </a:ext>
            </a:extLst>
          </p:cNvPr>
          <p:cNvGrpSpPr/>
          <p:nvPr/>
        </p:nvGrpSpPr>
        <p:grpSpPr>
          <a:xfrm>
            <a:off x="2684877" y="5585529"/>
            <a:ext cx="8819108" cy="1168459"/>
            <a:chOff x="2476561" y="6832043"/>
            <a:chExt cx="8819107" cy="1168461"/>
          </a:xfrm>
        </p:grpSpPr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55FCBF6D-466F-5A7D-F905-C2BBCA514800}"/>
                </a:ext>
              </a:extLst>
            </p:cNvPr>
            <p:cNvSpPr txBox="1"/>
            <p:nvPr/>
          </p:nvSpPr>
          <p:spPr>
            <a:xfrm>
              <a:off x="2476561" y="7178149"/>
              <a:ext cx="924237" cy="3385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+mn-ea"/>
                </a:rPr>
                <a:t>Timing</a:t>
              </a:r>
              <a:endParaRPr kumimoji="1" lang="zh-CN" altLang="en-US" sz="1600" dirty="0">
                <a:latin typeface="+mn-ea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E03F025A-C83F-0365-F92A-00F962423387}"/>
                </a:ext>
              </a:extLst>
            </p:cNvPr>
            <p:cNvSpPr txBox="1"/>
            <p:nvPr/>
          </p:nvSpPr>
          <p:spPr>
            <a:xfrm>
              <a:off x="3660091" y="7169506"/>
              <a:ext cx="1994163" cy="830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+mn-ea"/>
                </a:rPr>
                <a:t>Electron Gun Cooling Water</a:t>
              </a:r>
            </a:p>
            <a:p>
              <a:pPr algn="ctr"/>
              <a:r>
                <a:rPr kumimoji="1" lang="en-US" altLang="zh-CN" sz="1600" dirty="0">
                  <a:latin typeface="+mn-ea"/>
                </a:rPr>
                <a:t>Vacuum</a:t>
              </a:r>
              <a:r>
                <a:rPr lang="zh-CN" altLang="en-US" sz="1600" dirty="0">
                  <a:latin typeface="+mn-ea"/>
                  <a:cs typeface="Calibri" panose="020F0502020204030204" pitchFamily="34" charset="0"/>
                </a:rPr>
                <a:t>、</a:t>
              </a:r>
              <a:r>
                <a:rPr kumimoji="1" lang="en-US" altLang="zh-CN" sz="1600" dirty="0">
                  <a:latin typeface="+mn-ea"/>
                </a:rPr>
                <a:t>MPS</a:t>
              </a:r>
              <a:endParaRPr kumimoji="1" lang="zh-CN" altLang="en-US" sz="1600" dirty="0">
                <a:latin typeface="+mn-ea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C294148B-746A-E2A6-8257-12A12B726792}"/>
                </a:ext>
              </a:extLst>
            </p:cNvPr>
            <p:cNvSpPr txBox="1"/>
            <p:nvPr/>
          </p:nvSpPr>
          <p:spPr>
            <a:xfrm>
              <a:off x="5974239" y="7131985"/>
              <a:ext cx="2096717" cy="861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+mn-ea"/>
                </a:rPr>
                <a:t>Pulse Power Supply Power Supply</a:t>
              </a:r>
            </a:p>
            <a:p>
              <a:pPr algn="ctr"/>
              <a:r>
                <a:rPr kumimoji="1" lang="en-US" altLang="zh-CN" sz="1600" dirty="0">
                  <a:latin typeface="+mn-ea"/>
                </a:rPr>
                <a:t>Vacuum</a:t>
              </a:r>
              <a:endParaRPr kumimoji="1" lang="zh-CN" altLang="en-US" sz="1600" dirty="0">
                <a:latin typeface="+mn-ea"/>
              </a:endParaRP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0C6117C8-8EBF-90F2-6270-B8533C12D42E}"/>
                </a:ext>
              </a:extLst>
            </p:cNvPr>
            <p:cNvSpPr txBox="1"/>
            <p:nvPr/>
          </p:nvSpPr>
          <p:spPr>
            <a:xfrm>
              <a:off x="9842204" y="7131403"/>
              <a:ext cx="1453464" cy="3385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+mn-ea"/>
                </a:rPr>
                <a:t>Instrument</a:t>
              </a: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5C3870AE-70B7-5355-CB61-DD1BBEBE1EEE}"/>
                </a:ext>
              </a:extLst>
            </p:cNvPr>
            <p:cNvSpPr txBox="1"/>
            <p:nvPr/>
          </p:nvSpPr>
          <p:spPr>
            <a:xfrm>
              <a:off x="8453331" y="7131403"/>
              <a:ext cx="1104655" cy="3385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+mn-ea"/>
                </a:rPr>
                <a:t>Vacuum</a:t>
              </a:r>
              <a:endParaRPr kumimoji="1" lang="zh-CN" altLang="en-US" sz="1600" dirty="0">
                <a:latin typeface="+mn-ea"/>
              </a:endParaRPr>
            </a:p>
          </p:txBody>
        </p:sp>
        <p:cxnSp>
          <p:nvCxnSpPr>
            <p:cNvPr id="111" name="直接连接符 175">
              <a:extLst>
                <a:ext uri="{FF2B5EF4-FFF2-40B4-BE49-F238E27FC236}">
                  <a16:creationId xmlns:a16="http://schemas.microsoft.com/office/drawing/2014/main" id="{BC3DB7D4-B568-C841-885A-289EB0C1C2D2}"/>
                </a:ext>
              </a:extLst>
            </p:cNvPr>
            <p:cNvCxnSpPr>
              <a:cxnSpLocks/>
            </p:cNvCxnSpPr>
            <p:nvPr/>
          </p:nvCxnSpPr>
          <p:spPr>
            <a:xfrm>
              <a:off x="2931414" y="6868822"/>
              <a:ext cx="0" cy="24294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75">
              <a:extLst>
                <a:ext uri="{FF2B5EF4-FFF2-40B4-BE49-F238E27FC236}">
                  <a16:creationId xmlns:a16="http://schemas.microsoft.com/office/drawing/2014/main" id="{388DB7A5-F27C-E133-CC7B-21D9B976B08C}"/>
                </a:ext>
              </a:extLst>
            </p:cNvPr>
            <p:cNvCxnSpPr>
              <a:cxnSpLocks/>
            </p:cNvCxnSpPr>
            <p:nvPr/>
          </p:nvCxnSpPr>
          <p:spPr>
            <a:xfrm>
              <a:off x="4617138" y="6927915"/>
              <a:ext cx="0" cy="25483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75">
              <a:extLst>
                <a:ext uri="{FF2B5EF4-FFF2-40B4-BE49-F238E27FC236}">
                  <a16:creationId xmlns:a16="http://schemas.microsoft.com/office/drawing/2014/main" id="{3CE04D5F-812E-03C3-7F04-8EF62ADC149C}"/>
                </a:ext>
              </a:extLst>
            </p:cNvPr>
            <p:cNvCxnSpPr>
              <a:cxnSpLocks/>
            </p:cNvCxnSpPr>
            <p:nvPr/>
          </p:nvCxnSpPr>
          <p:spPr>
            <a:xfrm>
              <a:off x="7014095" y="6898062"/>
              <a:ext cx="0" cy="22811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75">
              <a:extLst>
                <a:ext uri="{FF2B5EF4-FFF2-40B4-BE49-F238E27FC236}">
                  <a16:creationId xmlns:a16="http://schemas.microsoft.com/office/drawing/2014/main" id="{5A2C0E47-2B71-B8DB-B835-48C400D3B530}"/>
                </a:ext>
              </a:extLst>
            </p:cNvPr>
            <p:cNvCxnSpPr>
              <a:cxnSpLocks/>
            </p:cNvCxnSpPr>
            <p:nvPr/>
          </p:nvCxnSpPr>
          <p:spPr>
            <a:xfrm>
              <a:off x="9016369" y="6832043"/>
              <a:ext cx="0" cy="25597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75">
              <a:extLst>
                <a:ext uri="{FF2B5EF4-FFF2-40B4-BE49-F238E27FC236}">
                  <a16:creationId xmlns:a16="http://schemas.microsoft.com/office/drawing/2014/main" id="{5F2D1D94-B7F6-C958-C7CC-B90D311BD0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61350" y="6943742"/>
              <a:ext cx="2547" cy="1876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文本框 115">
            <a:extLst>
              <a:ext uri="{FF2B5EF4-FFF2-40B4-BE49-F238E27FC236}">
                <a16:creationId xmlns:a16="http://schemas.microsoft.com/office/drawing/2014/main" id="{901549A1-C93B-5B24-5819-9453EC6F7013}"/>
              </a:ext>
            </a:extLst>
          </p:cNvPr>
          <p:cNvSpPr txBox="1"/>
          <p:nvPr/>
        </p:nvSpPr>
        <p:spPr>
          <a:xfrm>
            <a:off x="1795388" y="2102748"/>
            <a:ext cx="553998" cy="42360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8C90B9"/>
                </a:solidFill>
              </a:rPr>
              <a:t>High-Speed Gigabit Network</a:t>
            </a:r>
            <a:endParaRPr kumimoji="1" lang="zh-CN" altLang="en-US" sz="2400" dirty="0">
              <a:solidFill>
                <a:srgbClr val="8C90B9"/>
              </a:solidFill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F94EB831-B6A3-BB94-8AE3-59DA80D96ADD}"/>
              </a:ext>
            </a:extLst>
          </p:cNvPr>
          <p:cNvSpPr txBox="1"/>
          <p:nvPr/>
        </p:nvSpPr>
        <p:spPr>
          <a:xfrm>
            <a:off x="2445848" y="1902555"/>
            <a:ext cx="127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srgbClr val="8C90B9"/>
                </a:solidFill>
              </a:rPr>
              <a:t>Control Network</a:t>
            </a:r>
            <a:endParaRPr kumimoji="1" lang="zh-CN" altLang="en-US" sz="2000" dirty="0">
              <a:solidFill>
                <a:srgbClr val="8C90B9"/>
              </a:solidFill>
            </a:endParaRP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FB83F970-C02E-45C0-7487-90CEB6BB47CA}"/>
              </a:ext>
            </a:extLst>
          </p:cNvPr>
          <p:cNvGrpSpPr/>
          <p:nvPr/>
        </p:nvGrpSpPr>
        <p:grpSpPr>
          <a:xfrm>
            <a:off x="1750976" y="869467"/>
            <a:ext cx="9916970" cy="4826997"/>
            <a:chOff x="1068972" y="454481"/>
            <a:chExt cx="10441954" cy="4826997"/>
          </a:xfrm>
        </p:grpSpPr>
        <p:cxnSp>
          <p:nvCxnSpPr>
            <p:cNvPr id="122" name="直接连接符 49">
              <a:extLst>
                <a:ext uri="{FF2B5EF4-FFF2-40B4-BE49-F238E27FC236}">
                  <a16:creationId xmlns:a16="http://schemas.microsoft.com/office/drawing/2014/main" id="{8846ACDE-2812-678D-19C9-9745AA60C356}"/>
                </a:ext>
              </a:extLst>
            </p:cNvPr>
            <p:cNvCxnSpPr>
              <a:cxnSpLocks/>
            </p:cNvCxnSpPr>
            <p:nvPr/>
          </p:nvCxnSpPr>
          <p:spPr>
            <a:xfrm>
              <a:off x="1773000" y="2242632"/>
              <a:ext cx="9705991" cy="0"/>
            </a:xfrm>
            <a:prstGeom prst="line">
              <a:avLst/>
            </a:prstGeom>
            <a:ln w="38100">
              <a:solidFill>
                <a:srgbClr val="43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49">
              <a:extLst>
                <a:ext uri="{FF2B5EF4-FFF2-40B4-BE49-F238E27FC236}">
                  <a16:creationId xmlns:a16="http://schemas.microsoft.com/office/drawing/2014/main" id="{AA7B7055-6360-5BC5-FEB0-234EC850F040}"/>
                </a:ext>
              </a:extLst>
            </p:cNvPr>
            <p:cNvCxnSpPr>
              <a:cxnSpLocks/>
            </p:cNvCxnSpPr>
            <p:nvPr/>
          </p:nvCxnSpPr>
          <p:spPr>
            <a:xfrm>
              <a:off x="1779700" y="3517577"/>
              <a:ext cx="9705991" cy="0"/>
            </a:xfrm>
            <a:prstGeom prst="line">
              <a:avLst/>
            </a:prstGeom>
            <a:ln w="38100">
              <a:solidFill>
                <a:srgbClr val="43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49">
              <a:extLst>
                <a:ext uri="{FF2B5EF4-FFF2-40B4-BE49-F238E27FC236}">
                  <a16:creationId xmlns:a16="http://schemas.microsoft.com/office/drawing/2014/main" id="{33104366-6E89-D966-B75B-439FDF0D82BD}"/>
                </a:ext>
              </a:extLst>
            </p:cNvPr>
            <p:cNvCxnSpPr>
              <a:cxnSpLocks/>
            </p:cNvCxnSpPr>
            <p:nvPr/>
          </p:nvCxnSpPr>
          <p:spPr>
            <a:xfrm>
              <a:off x="1804935" y="4388730"/>
              <a:ext cx="9705991" cy="0"/>
            </a:xfrm>
            <a:prstGeom prst="line">
              <a:avLst/>
            </a:prstGeom>
            <a:ln w="38100">
              <a:solidFill>
                <a:srgbClr val="43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49">
              <a:extLst>
                <a:ext uri="{FF2B5EF4-FFF2-40B4-BE49-F238E27FC236}">
                  <a16:creationId xmlns:a16="http://schemas.microsoft.com/office/drawing/2014/main" id="{1F2C7F11-587C-64EA-3A8C-DB62A524E3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0851" y="454481"/>
              <a:ext cx="0" cy="4826997"/>
            </a:xfrm>
            <a:prstGeom prst="line">
              <a:avLst/>
            </a:prstGeom>
            <a:ln w="38100">
              <a:solidFill>
                <a:srgbClr val="43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49">
              <a:extLst>
                <a:ext uri="{FF2B5EF4-FFF2-40B4-BE49-F238E27FC236}">
                  <a16:creationId xmlns:a16="http://schemas.microsoft.com/office/drawing/2014/main" id="{A0313032-B91F-9106-4A17-E372B2259A87}"/>
                </a:ext>
              </a:extLst>
            </p:cNvPr>
            <p:cNvCxnSpPr>
              <a:cxnSpLocks/>
            </p:cNvCxnSpPr>
            <p:nvPr/>
          </p:nvCxnSpPr>
          <p:spPr>
            <a:xfrm>
              <a:off x="1068972" y="1075329"/>
              <a:ext cx="735963" cy="0"/>
            </a:xfrm>
            <a:prstGeom prst="line">
              <a:avLst/>
            </a:prstGeom>
            <a:ln w="38100">
              <a:solidFill>
                <a:srgbClr val="43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6F721631-BDF9-4083-93DB-DC5F8BDA1D15}"/>
              </a:ext>
            </a:extLst>
          </p:cNvPr>
          <p:cNvCxnSpPr>
            <a:cxnSpLocks/>
          </p:cNvCxnSpPr>
          <p:nvPr/>
        </p:nvCxnSpPr>
        <p:spPr>
          <a:xfrm>
            <a:off x="173601" y="6414640"/>
            <a:ext cx="417363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7B4F6742-1C26-4B49-85C5-A708240D17E9}"/>
              </a:ext>
            </a:extLst>
          </p:cNvPr>
          <p:cNvCxnSpPr>
            <a:cxnSpLocks/>
          </p:cNvCxnSpPr>
          <p:nvPr/>
        </p:nvCxnSpPr>
        <p:spPr>
          <a:xfrm>
            <a:off x="187787" y="6123407"/>
            <a:ext cx="417363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文本框 129">
            <a:extLst>
              <a:ext uri="{FF2B5EF4-FFF2-40B4-BE49-F238E27FC236}">
                <a16:creationId xmlns:a16="http://schemas.microsoft.com/office/drawing/2014/main" id="{8AFE02F8-41BF-459C-A977-71CA5597B33A}"/>
              </a:ext>
            </a:extLst>
          </p:cNvPr>
          <p:cNvSpPr txBox="1"/>
          <p:nvPr/>
        </p:nvSpPr>
        <p:spPr>
          <a:xfrm>
            <a:off x="605161" y="6216128"/>
            <a:ext cx="131674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EPICS 7</a:t>
            </a:r>
            <a:endParaRPr lang="zh-CN" altLang="en-US" sz="1600" dirty="0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773D96B0-C032-4665-8707-2ACD3CA11373}"/>
              </a:ext>
            </a:extLst>
          </p:cNvPr>
          <p:cNvSpPr txBox="1"/>
          <p:nvPr/>
        </p:nvSpPr>
        <p:spPr>
          <a:xfrm>
            <a:off x="594941" y="5951006"/>
            <a:ext cx="762027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HTTP</a:t>
            </a:r>
            <a:endParaRPr lang="zh-CN" altLang="en-US" sz="1600" dirty="0"/>
          </a:p>
        </p:txBody>
      </p:sp>
      <p:cxnSp>
        <p:nvCxnSpPr>
          <p:cNvPr id="132" name="直接连接符 175">
            <a:extLst>
              <a:ext uri="{FF2B5EF4-FFF2-40B4-BE49-F238E27FC236}">
                <a16:creationId xmlns:a16="http://schemas.microsoft.com/office/drawing/2014/main" id="{658BAACF-BD53-42A3-A04D-3EC4AAB02410}"/>
              </a:ext>
            </a:extLst>
          </p:cNvPr>
          <p:cNvCxnSpPr>
            <a:cxnSpLocks/>
          </p:cNvCxnSpPr>
          <p:nvPr/>
        </p:nvCxnSpPr>
        <p:spPr>
          <a:xfrm flipH="1">
            <a:off x="187787" y="6683328"/>
            <a:ext cx="40317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文本框 132">
            <a:extLst>
              <a:ext uri="{FF2B5EF4-FFF2-40B4-BE49-F238E27FC236}">
                <a16:creationId xmlns:a16="http://schemas.microsoft.com/office/drawing/2014/main" id="{12C8E994-DE0C-45E8-BEED-81D7190B077A}"/>
              </a:ext>
            </a:extLst>
          </p:cNvPr>
          <p:cNvSpPr txBox="1"/>
          <p:nvPr/>
        </p:nvSpPr>
        <p:spPr>
          <a:xfrm>
            <a:off x="620982" y="6528390"/>
            <a:ext cx="277390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Wire &amp; </a:t>
            </a:r>
            <a:r>
              <a:rPr lang="en-US" altLang="zh-CN" sz="1600" dirty="0">
                <a:solidFill>
                  <a:srgbClr val="222222"/>
                </a:solidFill>
                <a:latin typeface="Arial" panose="020B0604020202020204" pitchFamily="34" charset="0"/>
              </a:rPr>
              <a:t>industry ethernet</a:t>
            </a:r>
            <a:endParaRPr lang="zh-CN" altLang="en-US" sz="1600" dirty="0"/>
          </a:p>
        </p:txBody>
      </p:sp>
      <p:cxnSp>
        <p:nvCxnSpPr>
          <p:cNvPr id="134" name="直接连接符 175">
            <a:extLst>
              <a:ext uri="{FF2B5EF4-FFF2-40B4-BE49-F238E27FC236}">
                <a16:creationId xmlns:a16="http://schemas.microsoft.com/office/drawing/2014/main" id="{DDCE35A2-7681-4A54-BC77-A62F3AB3B977}"/>
              </a:ext>
            </a:extLst>
          </p:cNvPr>
          <p:cNvCxnSpPr>
            <a:cxnSpLocks/>
          </p:cNvCxnSpPr>
          <p:nvPr/>
        </p:nvCxnSpPr>
        <p:spPr>
          <a:xfrm>
            <a:off x="10525201" y="2330094"/>
            <a:ext cx="0" cy="32565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2F597C7C-97A0-41C5-9448-DD745720F160}"/>
              </a:ext>
            </a:extLst>
          </p:cNvPr>
          <p:cNvGrpSpPr/>
          <p:nvPr/>
        </p:nvGrpSpPr>
        <p:grpSpPr>
          <a:xfrm>
            <a:off x="9761294" y="1171652"/>
            <a:ext cx="1546179" cy="1097095"/>
            <a:chOff x="7316185" y="698253"/>
            <a:chExt cx="1833770" cy="1247504"/>
          </a:xfrm>
        </p:grpSpPr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4EB2FFFE-11F4-4E63-B433-F0C918848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663305" y="1157886"/>
              <a:ext cx="232067" cy="232068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371DD1EB-8B9D-489C-9EDC-260E25C2E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85647" y="984892"/>
              <a:ext cx="612592" cy="612592"/>
            </a:xfrm>
            <a:prstGeom prst="rect">
              <a:avLst/>
            </a:prstGeom>
          </p:spPr>
        </p:pic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61F2FC4C-E572-4920-B7F6-2E09370D3A35}"/>
                </a:ext>
              </a:extLst>
            </p:cNvPr>
            <p:cNvSpPr/>
            <p:nvPr/>
          </p:nvSpPr>
          <p:spPr>
            <a:xfrm>
              <a:off x="7875291" y="1174780"/>
              <a:ext cx="661510" cy="6649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1600" dirty="0">
                  <a:ln w="0"/>
                  <a:solidFill>
                    <a:srgbClr val="5E9CD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C++</a:t>
              </a:r>
              <a:endParaRPr lang="zh-CN" altLang="en-US" sz="1600" dirty="0">
                <a:ln w="0"/>
                <a:solidFill>
                  <a:srgbClr val="5E9CD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E6C562E3-4FEF-4F92-9CE8-38EF7487C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631570" y="1499981"/>
              <a:ext cx="387937" cy="387937"/>
            </a:xfrm>
            <a:prstGeom prst="rect">
              <a:avLst/>
            </a:prstGeom>
          </p:spPr>
        </p:pic>
        <p:pic>
          <p:nvPicPr>
            <p:cNvPr id="140" name="图片 139">
              <a:extLst>
                <a:ext uri="{FF2B5EF4-FFF2-40B4-BE49-F238E27FC236}">
                  <a16:creationId xmlns:a16="http://schemas.microsoft.com/office/drawing/2014/main" id="{5BA848AB-5C82-4312-8B60-35CCCAA8F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441257" y="1541044"/>
              <a:ext cx="364017" cy="364017"/>
            </a:xfrm>
            <a:prstGeom prst="rect">
              <a:avLst/>
            </a:prstGeom>
          </p:spPr>
        </p:pic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469343F2-8DE5-47A8-BE17-1F82E0C61B13}"/>
                </a:ext>
              </a:extLst>
            </p:cNvPr>
            <p:cNvSpPr/>
            <p:nvPr/>
          </p:nvSpPr>
          <p:spPr>
            <a:xfrm>
              <a:off x="7458624" y="723083"/>
              <a:ext cx="1640583" cy="454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zh-CN" sz="1000" i="1" dirty="0">
                  <a:solidFill>
                    <a:srgbClr val="5E9CD3"/>
                  </a:solidFill>
                  <a:latin typeface="Arial" panose="020B0604020202020204" pitchFamily="34" charset="0"/>
                </a:rPr>
                <a:t>State Notation Language</a:t>
              </a:r>
              <a:endParaRPr lang="zh-CN" altLang="en-US" sz="1000" dirty="0">
                <a:solidFill>
                  <a:srgbClr val="5E9CD3"/>
                </a:solidFill>
              </a:endParaRPr>
            </a:p>
          </p:txBody>
        </p:sp>
        <p:sp>
          <p:nvSpPr>
            <p:cNvPr id="142" name="圆角矩形 19">
              <a:extLst>
                <a:ext uri="{FF2B5EF4-FFF2-40B4-BE49-F238E27FC236}">
                  <a16:creationId xmlns:a16="http://schemas.microsoft.com/office/drawing/2014/main" id="{879B384B-11D4-47C6-8F84-FAEC3FA119CD}"/>
                </a:ext>
              </a:extLst>
            </p:cNvPr>
            <p:cNvSpPr/>
            <p:nvPr/>
          </p:nvSpPr>
          <p:spPr>
            <a:xfrm>
              <a:off x="7316185" y="698253"/>
              <a:ext cx="1833770" cy="1247504"/>
            </a:xfrm>
            <a:prstGeom prst="roundRect">
              <a:avLst/>
            </a:prstGeom>
            <a:noFill/>
            <a:ln w="28575">
              <a:solidFill>
                <a:srgbClr val="5E9C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43" name="文本框 142">
            <a:extLst>
              <a:ext uri="{FF2B5EF4-FFF2-40B4-BE49-F238E27FC236}">
                <a16:creationId xmlns:a16="http://schemas.microsoft.com/office/drawing/2014/main" id="{28A09C20-D68F-40BE-A2AE-CF3CC57950B8}"/>
              </a:ext>
            </a:extLst>
          </p:cNvPr>
          <p:cNvSpPr txBox="1"/>
          <p:nvPr/>
        </p:nvSpPr>
        <p:spPr>
          <a:xfrm>
            <a:off x="8038707" y="2058754"/>
            <a:ext cx="1857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CN" sz="1600" dirty="0"/>
              <a:t>Customized Development</a:t>
            </a:r>
            <a:endParaRPr kumimoji="1" lang="zh-CN" altLang="en-US" sz="1600" dirty="0"/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6753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Architecture/</a:t>
            </a:r>
            <a:r>
              <a:rPr lang="en-US" altLang="zh-CN" sz="36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Design </a:t>
            </a:r>
            <a:r>
              <a:rPr lang="en-US" altLang="zh-CN" sz="3600" spc="0" dirty="0" smtClean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and </a:t>
            </a:r>
            <a:r>
              <a:rPr lang="en-US" altLang="zh-CN" sz="36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88596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89" y="514026"/>
            <a:ext cx="1770373" cy="1178523"/>
          </a:xfrm>
          <a:prstGeom prst="rect">
            <a:avLst/>
          </a:prstGeom>
        </p:spPr>
      </p:pic>
      <p:pic>
        <p:nvPicPr>
          <p:cNvPr id="10" name="Picture 7" descr="C:\Users\dell\Desktop\mvme5100.jpg">
            <a:extLst>
              <a:ext uri="{FF2B5EF4-FFF2-40B4-BE49-F238E27FC236}">
                <a16:creationId xmlns:a16="http://schemas.microsoft.com/office/drawing/2014/main" id="{4F5DB554-BA5A-4A6C-BE9D-0BB12FE77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939" y="3874083"/>
            <a:ext cx="1677363" cy="9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076CC93-5F18-4545-8BB7-E01D101B42A0}"/>
              </a:ext>
            </a:extLst>
          </p:cNvPr>
          <p:cNvSpPr txBox="1">
            <a:spLocks noChangeArrowheads="1"/>
          </p:cNvSpPr>
          <p:nvPr/>
        </p:nvSpPr>
        <p:spPr>
          <a:xfrm>
            <a:off x="349141" y="717144"/>
            <a:ext cx="9381267" cy="56455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230400" indent="-230400" defTabSz="91437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微软雅黑" panose="020B0503020204020204" pitchFamily="34" charset="-122"/>
              <a:buChar char="•"/>
              <a:defRPr/>
            </a:pPr>
            <a:r>
              <a:rPr lang="en-US" altLang="zh-CN" sz="2400" b="0" dirty="0" err="1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xFusion</a:t>
            </a:r>
            <a:r>
              <a:rPr lang="en-US" altLang="zh-CN" sz="2400" b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 tower server</a:t>
            </a:r>
          </a:p>
          <a:p>
            <a:pPr marL="230400" indent="-230400" defTabSz="91437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微软雅黑" panose="020B0503020204020204" pitchFamily="34" charset="-122"/>
              <a:buChar char="•"/>
              <a:defRPr/>
            </a:pPr>
            <a:r>
              <a:rPr lang="en-US" altLang="zh-CN" sz="2400" b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H3C for networking</a:t>
            </a:r>
          </a:p>
          <a:p>
            <a:pPr marL="230400" indent="-230400" defTabSz="91437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微软雅黑" panose="020B0503020204020204" pitchFamily="34" charset="-122"/>
              <a:buChar char="•"/>
              <a:defRPr/>
            </a:pPr>
            <a:r>
              <a:rPr lang="en-US" altLang="zh-CN" sz="24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PLCs for electron gun, </a:t>
            </a:r>
            <a:r>
              <a:rPr lang="en-US" altLang="zh-CN" sz="2400" b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vacuum, cooling water, </a:t>
            </a:r>
            <a:r>
              <a:rPr lang="en-US" altLang="zh-CN" sz="24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interlocks</a:t>
            </a:r>
          </a:p>
          <a:p>
            <a:pPr marL="230400" indent="-230400" defTabSz="91437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微软雅黑" panose="020B0503020204020204" pitchFamily="34" charset="-122"/>
              <a:buChar char="•"/>
              <a:defRPr/>
            </a:pPr>
            <a:r>
              <a:rPr lang="en-US" altLang="zh-CN" sz="2400" b="0" dirty="0" err="1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Beijer</a:t>
            </a:r>
            <a:r>
              <a:rPr lang="en-US" altLang="zh-CN" sz="24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 touch screen for PLCs</a:t>
            </a:r>
          </a:p>
          <a:p>
            <a:pPr marL="230400" indent="-230400" defTabSz="91437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微软雅黑" panose="020B0503020204020204" pitchFamily="34" charset="-122"/>
              <a:buChar char="•"/>
              <a:defRPr/>
            </a:pPr>
            <a:r>
              <a:rPr lang="en-US" altLang="zh-CN" sz="24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MRF EVG/EVR for timing system with </a:t>
            </a:r>
            <a:r>
              <a:rPr lang="en-US" altLang="zh-CN" sz="2400" b="0" dirty="0" err="1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cPCI</a:t>
            </a:r>
            <a:r>
              <a:rPr lang="en-US" altLang="zh-CN" sz="24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 modules</a:t>
            </a:r>
          </a:p>
          <a:p>
            <a:pPr marL="230400" indent="-230400" defTabSz="91437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微软雅黑" panose="020B0503020204020204" pitchFamily="34" charset="-122"/>
              <a:buChar char="•"/>
              <a:defRPr/>
            </a:pPr>
            <a:r>
              <a:rPr lang="en-US" altLang="zh-CN" sz="2400" b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Motion controller and driver</a:t>
            </a:r>
          </a:p>
          <a:p>
            <a:pPr marL="230400" indent="-230400" defTabSz="91437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微软雅黑" panose="020B0503020204020204" pitchFamily="34" charset="-122"/>
              <a:buChar char="•"/>
              <a:defRPr/>
            </a:pPr>
            <a:r>
              <a:rPr lang="en-US" altLang="zh-CN" sz="24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Industrial </a:t>
            </a:r>
            <a:r>
              <a:rPr lang="en-US" altLang="zh-CN" sz="2400" b="0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controller for instrument</a:t>
            </a:r>
            <a:endParaRPr lang="en-US" altLang="zh-CN" sz="2400" b="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D3EDCCB-2447-4B25-BA5D-6BED95DF6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8197" y="2524771"/>
            <a:ext cx="1133741" cy="39728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A87C910-BFCA-4BDD-9C85-1D25B43FE021}"/>
              </a:ext>
            </a:extLst>
          </p:cNvPr>
          <p:cNvSpPr txBox="1"/>
          <p:nvPr/>
        </p:nvSpPr>
        <p:spPr>
          <a:xfrm>
            <a:off x="1288660" y="108000"/>
            <a:ext cx="629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Hardware/</a:t>
            </a:r>
            <a:r>
              <a:rPr lang="en-US" altLang="zh-CN" sz="36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Design </a:t>
            </a:r>
            <a:r>
              <a:rPr lang="en-US" altLang="zh-CN" sz="3600" spc="0" dirty="0" smtClean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and </a:t>
            </a:r>
            <a:r>
              <a:rPr lang="en-US" altLang="zh-CN" sz="36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Status</a:t>
            </a:r>
            <a:endParaRPr lang="en-US" altLang="zh-CN" sz="3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84" y="2356544"/>
            <a:ext cx="716448" cy="716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48" y="1518275"/>
            <a:ext cx="859997" cy="5330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4966" y="4952679"/>
            <a:ext cx="1876422" cy="303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34" y="5521261"/>
            <a:ext cx="1409701" cy="51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331E36-C581-4FA9-B30F-4B2CBDF598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47" y="3138677"/>
            <a:ext cx="1551197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7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634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/>
              <a:t>Subystem</a:t>
            </a:r>
            <a:r>
              <a:rPr lang="en-US" altLang="zh-CN" sz="3600" dirty="0"/>
              <a:t>/</a:t>
            </a:r>
            <a:r>
              <a:rPr lang="en-US" altLang="zh-CN" sz="36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Design </a:t>
            </a:r>
            <a:r>
              <a:rPr lang="en-US" altLang="zh-CN" sz="3600" spc="0" dirty="0" smtClean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and </a:t>
            </a:r>
            <a:r>
              <a:rPr lang="en-US" altLang="zh-CN" sz="36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Status</a:t>
            </a:r>
            <a:endParaRPr lang="en-US" altLang="zh-CN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400" y="953999"/>
            <a:ext cx="11012100" cy="5723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 marL="230400" indent="-23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微软雅黑" panose="020B0503020204020204" pitchFamily="34" charset="-122"/>
              <a:buChar char="•"/>
            </a:pPr>
            <a:r>
              <a:rPr lang="en-US" sz="24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Data center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Machine room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Servers cluster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Storage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Networking</a:t>
            </a:r>
          </a:p>
          <a:p>
            <a:pPr marL="230400" indent="-23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微软雅黑" panose="020B0503020204020204" pitchFamily="34" charset="-122"/>
              <a:buChar char="•"/>
            </a:pPr>
            <a:r>
              <a:rPr lang="en-US" sz="24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High-level applications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5"/>
            </a:pPr>
            <a:r>
              <a:rPr lang="en-US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Archiver appliance, alarm, clog</a:t>
            </a: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, </a:t>
            </a:r>
            <a:r>
              <a:rPr lang="en-US" altLang="zh-CN" sz="2000" b="0" kern="0" dirty="0" smtClean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related </a:t>
            </a: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database, etc.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5"/>
            </a:pPr>
            <a:r>
              <a:rPr lang="en-US" altLang="zh-CN" sz="2000" b="0" kern="0" dirty="0" smtClean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S</a:t>
            </a:r>
            <a:r>
              <a:rPr lang="en-US" sz="2000" b="0" kern="0" dirty="0" smtClean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cientific </a:t>
            </a:r>
            <a:r>
              <a:rPr lang="en-US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data storage</a:t>
            </a:r>
          </a:p>
          <a:p>
            <a:pPr marL="230400" indent="-23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微软雅黑" panose="020B0503020204020204" pitchFamily="34" charset="-122"/>
              <a:buChar char="•"/>
            </a:pPr>
            <a:r>
              <a:rPr lang="en-US" altLang="zh-CN" sz="24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Low-level applications</a:t>
            </a:r>
          </a:p>
          <a:p>
            <a:pPr marL="914400" lvl="2" indent="-457200"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7"/>
            </a:pP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Electron gun</a:t>
            </a:r>
          </a:p>
          <a:p>
            <a:pPr marL="914400" lvl="2" indent="-457200"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7"/>
            </a:pP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Timing</a:t>
            </a:r>
          </a:p>
          <a:p>
            <a:pPr marL="914400" lvl="2" indent="-457200"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7"/>
            </a:pP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Vacuum</a:t>
            </a:r>
          </a:p>
          <a:p>
            <a:pPr marL="914400" lvl="2" indent="-457200"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7"/>
            </a:pP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Cooling water</a:t>
            </a:r>
          </a:p>
          <a:p>
            <a:pPr marL="914400" lvl="2" indent="-457200"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7"/>
            </a:pP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Power Supply/pulse power supply</a:t>
            </a:r>
          </a:p>
          <a:p>
            <a:pPr marL="914400" lvl="2" indent="-457200"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7"/>
            </a:pP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Machine protection</a:t>
            </a:r>
          </a:p>
          <a:p>
            <a:pPr marL="914400" lvl="2" indent="-457200"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7"/>
            </a:pP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Beam diagnostics</a:t>
            </a:r>
          </a:p>
          <a:p>
            <a:pPr marL="914400" lvl="2" indent="-457200"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7"/>
            </a:pPr>
            <a:r>
              <a:rPr lang="en-US" altLang="zh-CN" sz="2000" b="0" kern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Insertion </a:t>
            </a:r>
            <a:r>
              <a:rPr lang="en-US" altLang="zh-CN" sz="2000" b="0" kern="0" dirty="0" smtClean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device</a:t>
            </a:r>
          </a:p>
          <a:p>
            <a:pPr marL="914400" lvl="2" indent="-457200"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7"/>
            </a:pPr>
            <a:r>
              <a:rPr lang="en-US" altLang="zh-CN" sz="2000" b="0" kern="0" dirty="0" smtClean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Instrument control and monitoring</a:t>
            </a:r>
            <a:endParaRPr lang="en-US" altLang="zh-CN" sz="2000" b="0" kern="0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7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A60EC3-EAE5-9565-B455-D4AEE0F60B3E}"/>
              </a:ext>
            </a:extLst>
          </p:cNvPr>
          <p:cNvSpPr txBox="1"/>
          <p:nvPr/>
        </p:nvSpPr>
        <p:spPr>
          <a:xfrm>
            <a:off x="1288660" y="108000"/>
            <a:ext cx="6094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Machine Room/</a:t>
            </a:r>
            <a:r>
              <a:rPr lang="en-US" altLang="zh-CN" sz="36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Data center</a:t>
            </a:r>
            <a:endParaRPr lang="zh-CN" altLang="en-US" sz="3600" dirty="0">
              <a:latin typeface="Lucida Console" panose="020B06090405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A0FD95-967B-43BF-8012-84BB37B81CC5}"/>
              </a:ext>
            </a:extLst>
          </p:cNvPr>
          <p:cNvSpPr txBox="1">
            <a:spLocks noChangeArrowheads="1"/>
          </p:cNvSpPr>
          <p:nvPr/>
        </p:nvSpPr>
        <p:spPr>
          <a:xfrm>
            <a:off x="608400" y="953999"/>
            <a:ext cx="10969200" cy="5526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00" lvl="1" indent="-230400">
              <a:spcAft>
                <a:spcPts val="0"/>
              </a:spcAft>
              <a:buFont typeface="微软雅黑" panose="020B0503020204020204" pitchFamily="34" charset="-122"/>
              <a:buChar char="•"/>
            </a:pPr>
            <a:r>
              <a:rPr lang="en-US" altLang="zh-CN" sz="2400" spc="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  <a:sym typeface="+mn-ea"/>
              </a:rPr>
              <a:t>The floor space: 50㎡</a:t>
            </a:r>
          </a:p>
          <a:p>
            <a:pPr marL="741600" lvl="2" indent="-230400">
              <a:spcAft>
                <a:spcPts val="0"/>
              </a:spcAft>
              <a:buFont typeface="微软雅黑" panose="020B0503020204020204" pitchFamily="34" charset="-122"/>
              <a:buChar char="−"/>
            </a:pPr>
            <a:r>
              <a:rPr lang="en-US" altLang="zh-CN" sz="20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  <a:sym typeface="+mn-ea"/>
              </a:rPr>
              <a:t>18 </a:t>
            </a:r>
            <a:r>
              <a:rPr lang="en-US" altLang="zh-CN" sz="2000" spc="0" dirty="0" smtClean="0">
                <a:solidFill>
                  <a:schemeClr val="tx1"/>
                </a:solidFill>
                <a:latin typeface="+mn-ea"/>
                <a:cs typeface="Calibri" panose="020F0502020204030204" pitchFamily="34" charset="0"/>
                <a:sym typeface="+mn-ea"/>
              </a:rPr>
              <a:t>racks(Server, Storage</a:t>
            </a:r>
            <a:r>
              <a:rPr lang="en-US" altLang="zh-CN" sz="20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  <a:sym typeface="+mn-ea"/>
              </a:rPr>
              <a:t>, </a:t>
            </a:r>
            <a:r>
              <a:rPr lang="en-US" altLang="zh-CN" sz="2000" spc="0" dirty="0" smtClean="0">
                <a:solidFill>
                  <a:schemeClr val="tx1"/>
                </a:solidFill>
                <a:latin typeface="+mn-ea"/>
                <a:cs typeface="Calibri" panose="020F0502020204030204" pitchFamily="34" charset="0"/>
                <a:sym typeface="+mn-ea"/>
              </a:rPr>
              <a:t>Networking...resources)</a:t>
            </a:r>
            <a:endParaRPr lang="en-US" altLang="zh-CN" sz="2000" spc="0" dirty="0">
              <a:solidFill>
                <a:schemeClr val="tx1"/>
              </a:solidFill>
              <a:latin typeface="+mn-ea"/>
              <a:cs typeface="Calibri" panose="020F0502020204030204" pitchFamily="34" charset="0"/>
              <a:sym typeface="+mn-ea"/>
            </a:endParaRPr>
          </a:p>
          <a:p>
            <a:pPr marL="230400" lvl="1" indent="-230400">
              <a:spcAft>
                <a:spcPts val="0"/>
              </a:spcAft>
              <a:buFont typeface="微软雅黑" panose="020B0503020204020204" pitchFamily="34" charset="-122"/>
              <a:buChar char="•"/>
            </a:pPr>
            <a:r>
              <a:rPr lang="en-US" altLang="zh-CN" sz="2400" spc="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  <a:sym typeface="+mn-ea"/>
              </a:rPr>
              <a:t>IT Load</a:t>
            </a:r>
          </a:p>
          <a:p>
            <a:pPr marL="741600" lvl="2" indent="-230400">
              <a:spcAft>
                <a:spcPts val="0"/>
              </a:spcAft>
              <a:buFont typeface="微软雅黑" panose="020B0503020204020204" pitchFamily="34" charset="-122"/>
              <a:buChar char="−"/>
            </a:pPr>
            <a:r>
              <a:rPr lang="en-US" altLang="zh-CN" sz="2000" spc="0" dirty="0">
                <a:solidFill>
                  <a:schemeClr val="tx1"/>
                </a:solidFill>
                <a:latin typeface="+mn-ea"/>
                <a:cs typeface="Calibri" panose="020F0502020204030204" pitchFamily="34" charset="0"/>
                <a:sym typeface="+mn-ea"/>
              </a:rPr>
              <a:t>Dual power supply:</a:t>
            </a:r>
            <a:r>
              <a:rPr lang="en-US" altLang="zh-CN" sz="2000" spc="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  <a:sym typeface="+mn-ea"/>
              </a:rPr>
              <a:t> UPS + Civil power supply</a:t>
            </a:r>
          </a:p>
          <a:p>
            <a:pPr marL="741600" lvl="2" indent="-230400">
              <a:spcAft>
                <a:spcPts val="0"/>
              </a:spcAft>
              <a:buFont typeface="微软雅黑" panose="020B0503020204020204" pitchFamily="34" charset="-122"/>
              <a:buChar char="−"/>
            </a:pPr>
            <a:r>
              <a:rPr lang="en-US" altLang="zh-CN" sz="2000" spc="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  <a:sym typeface="+mn-ea"/>
              </a:rPr>
              <a:t>Each power supply can afford all the IT loads</a:t>
            </a:r>
          </a:p>
          <a:p>
            <a:pPr marL="230400" lvl="1" indent="-230400">
              <a:spcAft>
                <a:spcPts val="0"/>
              </a:spcAft>
              <a:buFont typeface="微软雅黑" panose="020B0503020204020204" pitchFamily="34" charset="-122"/>
              <a:buChar char="•"/>
            </a:pPr>
            <a:r>
              <a:rPr lang="en-US" altLang="zh-CN" sz="2400" spc="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  <a:sym typeface="+mn-ea"/>
              </a:rPr>
              <a:t>Dual power supply:</a:t>
            </a:r>
            <a:endParaRPr lang="en-US" altLang="zh-CN" sz="2000" spc="0" dirty="0">
              <a:solidFill>
                <a:srgbClr val="000000"/>
              </a:solidFill>
              <a:latin typeface="+mn-ea"/>
              <a:cs typeface="Calibri" panose="020F0502020204030204" pitchFamily="34" charset="0"/>
              <a:sym typeface="+mn-ea"/>
            </a:endParaRPr>
          </a:p>
          <a:p>
            <a:pPr marL="741600" lvl="2" indent="-230400">
              <a:spcAft>
                <a:spcPts val="0"/>
              </a:spcAft>
              <a:buFont typeface="微软雅黑" panose="020B0503020204020204" pitchFamily="34" charset="-122"/>
              <a:buChar char="−"/>
            </a:pPr>
            <a:r>
              <a:rPr lang="en-US" altLang="zh-CN" sz="2000" spc="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  <a:sym typeface="+mn-ea"/>
              </a:rPr>
              <a:t>From two independent transformers to improve stability</a:t>
            </a:r>
          </a:p>
          <a:p>
            <a:pPr marL="230400" lvl="1" indent="-230400">
              <a:spcAft>
                <a:spcPts val="0"/>
              </a:spcAft>
              <a:buFont typeface="微软雅黑" panose="020B0503020204020204" pitchFamily="34" charset="-122"/>
              <a:buChar char="•"/>
            </a:pPr>
            <a:r>
              <a:rPr lang="en-US" altLang="zh-CN" sz="2400" spc="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  <a:sym typeface="+mn-ea"/>
              </a:rPr>
              <a:t>Total Power Capacity: 100kW</a:t>
            </a:r>
          </a:p>
          <a:p>
            <a:pPr marL="230400" lvl="1" indent="-230400">
              <a:spcAft>
                <a:spcPts val="0"/>
              </a:spcAft>
              <a:buFont typeface="微软雅黑" panose="020B0503020204020204" pitchFamily="34" charset="-122"/>
              <a:buChar char="•"/>
            </a:pPr>
            <a:r>
              <a:rPr lang="en-US" altLang="zh-CN" sz="2400" spc="0" dirty="0">
                <a:solidFill>
                  <a:srgbClr val="000000"/>
                </a:solidFill>
                <a:latin typeface="+mn-ea"/>
                <a:cs typeface="Calibri" panose="020F0502020204030204" pitchFamily="34" charset="0"/>
                <a:sym typeface="+mn-ea"/>
              </a:rPr>
              <a:t>UPS</a:t>
            </a:r>
          </a:p>
          <a:p>
            <a:pPr marL="741600" lvl="2" indent="-230400">
              <a:spcAft>
                <a:spcPts val="0"/>
              </a:spcAft>
              <a:buFont typeface="微软雅黑" panose="020B0503020204020204" pitchFamily="34" charset="-122"/>
              <a:buChar char="−"/>
            </a:pPr>
            <a:r>
              <a:rPr lang="en-US" altLang="zh-CN" sz="2000" spc="0" dirty="0">
                <a:solidFill>
                  <a:srgbClr val="000000"/>
                </a:solidFill>
                <a:latin typeface="微软雅黑"/>
                <a:cs typeface="Calibri" panose="020F0502020204030204" pitchFamily="34" charset="0"/>
                <a:sym typeface="+mn-ea"/>
              </a:rPr>
              <a:t>Modular equipment: expandable</a:t>
            </a:r>
          </a:p>
          <a:p>
            <a:pPr marL="741600" lvl="2" indent="-230400">
              <a:spcAft>
                <a:spcPts val="0"/>
              </a:spcAft>
              <a:buFont typeface="微软雅黑" panose="020B0503020204020204" pitchFamily="34" charset="-122"/>
              <a:buChar char="−"/>
            </a:pPr>
            <a:r>
              <a:rPr lang="en-US" altLang="zh-CN" sz="2000" spc="0" dirty="0">
                <a:solidFill>
                  <a:srgbClr val="000000"/>
                </a:solidFill>
                <a:latin typeface="微软雅黑"/>
                <a:cs typeface="Calibri" panose="020F0502020204030204" pitchFamily="34" charset="0"/>
                <a:sym typeface="+mn-ea"/>
              </a:rPr>
              <a:t>Total capacity:10KVA</a:t>
            </a:r>
          </a:p>
          <a:p>
            <a:pPr marL="741600" lvl="2" indent="-230400">
              <a:spcAft>
                <a:spcPts val="0"/>
              </a:spcAft>
              <a:buFont typeface="微软雅黑" panose="020B0503020204020204" pitchFamily="34" charset="-122"/>
              <a:buChar char="−"/>
            </a:pPr>
            <a:r>
              <a:rPr lang="en-US" altLang="zh-CN" sz="2000" spc="0" dirty="0">
                <a:solidFill>
                  <a:srgbClr val="000000"/>
                </a:solidFill>
                <a:latin typeface="微软雅黑"/>
                <a:cs typeface="Calibri" panose="020F0502020204030204" pitchFamily="34" charset="0"/>
                <a:sym typeface="+mn-ea"/>
              </a:rPr>
              <a:t>Backup time: 0.5 hour</a:t>
            </a:r>
          </a:p>
          <a:p>
            <a:pPr marL="230400" marR="0" lvl="2" indent="-2304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14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NjOWNjNGFhNmExYjhkOWIwOTlhM2FhMmYyYzg5OW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9088</TotalTime>
  <Words>1302</Words>
  <Application>Microsoft Office PowerPoint</Application>
  <PresentationFormat>宽屏</PresentationFormat>
  <Paragraphs>406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新細明體</vt:lpstr>
      <vt:lpstr>仿宋_GB2312</vt:lpstr>
      <vt:lpstr>华文中宋</vt:lpstr>
      <vt:lpstr>宋体</vt:lpstr>
      <vt:lpstr>微软雅黑</vt:lpstr>
      <vt:lpstr>Arial</vt:lpstr>
      <vt:lpstr>Calibri</vt:lpstr>
      <vt:lpstr>Lucida Console</vt:lpstr>
      <vt:lpstr>Segoe UI Light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何敏1</dc:creator>
  <cp:lastModifiedBy>Dell</cp:lastModifiedBy>
  <cp:revision>1317</cp:revision>
  <dcterms:created xsi:type="dcterms:W3CDTF">2019-06-19T02:08:00Z</dcterms:created>
  <dcterms:modified xsi:type="dcterms:W3CDTF">2025-09-16T10:27:04Z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2052-11.1.0.9021</vt:lpwstr>
  </property>
  <property fmtid="{D5CDD505-2E9C-101B-9397-08002B2CF9AE}" pid="3" name="ICV">
    <vt:lpwstr>632C341C0969402B9BB8E22F659DA41D</vt:lpwstr>
  </property>
</Properties>
</file>