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 id="2147483704" r:id="rId2"/>
    <p:sldMasterId id="2147483692" r:id="rId3"/>
    <p:sldMasterId id="2147483699" r:id="rId4"/>
  </p:sldMasterIdLst>
  <p:notesMasterIdLst>
    <p:notesMasterId r:id="rId39"/>
  </p:notesMasterIdLst>
  <p:sldIdLst>
    <p:sldId id="257" r:id="rId5"/>
    <p:sldId id="305" r:id="rId6"/>
    <p:sldId id="389" r:id="rId7"/>
    <p:sldId id="286" r:id="rId8"/>
    <p:sldId id="339" r:id="rId9"/>
    <p:sldId id="306" r:id="rId10"/>
    <p:sldId id="390" r:id="rId11"/>
    <p:sldId id="359" r:id="rId12"/>
    <p:sldId id="312" r:id="rId13"/>
    <p:sldId id="369" r:id="rId14"/>
    <p:sldId id="360" r:id="rId15"/>
    <p:sldId id="362" r:id="rId16"/>
    <p:sldId id="363" r:id="rId17"/>
    <p:sldId id="361" r:id="rId18"/>
    <p:sldId id="364" r:id="rId19"/>
    <p:sldId id="387" r:id="rId20"/>
    <p:sldId id="365" r:id="rId21"/>
    <p:sldId id="366" r:id="rId22"/>
    <p:sldId id="388" r:id="rId23"/>
    <p:sldId id="371" r:id="rId24"/>
    <p:sldId id="378" r:id="rId25"/>
    <p:sldId id="372" r:id="rId26"/>
    <p:sldId id="335" r:id="rId27"/>
    <p:sldId id="391" r:id="rId28"/>
    <p:sldId id="373" r:id="rId29"/>
    <p:sldId id="379" r:id="rId30"/>
    <p:sldId id="380" r:id="rId31"/>
    <p:sldId id="381" r:id="rId32"/>
    <p:sldId id="377" r:id="rId33"/>
    <p:sldId id="382" r:id="rId34"/>
    <p:sldId id="384" r:id="rId35"/>
    <p:sldId id="385" r:id="rId36"/>
    <p:sldId id="386" r:id="rId37"/>
    <p:sldId id="262"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BA4CF262-FF97-4678-89F5-807966D1DC6F}">
          <p14:sldIdLst>
            <p14:sldId id="257"/>
          </p14:sldIdLst>
        </p14:section>
        <p14:section name="内容" id="{F9B9E1AF-5688-4975-B960-74848B091DF7}">
          <p14:sldIdLst>
            <p14:sldId id="305"/>
            <p14:sldId id="389"/>
            <p14:sldId id="286"/>
            <p14:sldId id="339"/>
            <p14:sldId id="306"/>
            <p14:sldId id="390"/>
            <p14:sldId id="359"/>
            <p14:sldId id="312"/>
            <p14:sldId id="369"/>
            <p14:sldId id="360"/>
            <p14:sldId id="362"/>
            <p14:sldId id="363"/>
            <p14:sldId id="361"/>
            <p14:sldId id="364"/>
            <p14:sldId id="387"/>
            <p14:sldId id="365"/>
            <p14:sldId id="366"/>
            <p14:sldId id="388"/>
            <p14:sldId id="371"/>
            <p14:sldId id="378"/>
            <p14:sldId id="372"/>
            <p14:sldId id="335"/>
            <p14:sldId id="391"/>
            <p14:sldId id="373"/>
            <p14:sldId id="379"/>
            <p14:sldId id="380"/>
            <p14:sldId id="381"/>
            <p14:sldId id="377"/>
            <p14:sldId id="382"/>
            <p14:sldId id="384"/>
            <p14:sldId id="385"/>
            <p14:sldId id="386"/>
            <p14:sldId id="26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6FF"/>
    <a:srgbClr val="C1C9D3"/>
    <a:srgbClr val="2A03EF"/>
    <a:srgbClr val="FFFFFF"/>
    <a:srgbClr val="00CC00"/>
    <a:srgbClr val="CC0099"/>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85" autoAdjust="0"/>
    <p:restoredTop sz="63096" autoAdjust="0"/>
  </p:normalViewPr>
  <p:slideViewPr>
    <p:cSldViewPr>
      <p:cViewPr varScale="1">
        <p:scale>
          <a:sx n="63" d="100"/>
          <a:sy n="63" d="100"/>
        </p:scale>
        <p:origin x="1888"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76" d="100"/>
          <a:sy n="76" d="100"/>
        </p:scale>
        <p:origin x="2400"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77B772-75CA-4503-8B33-4E9FEB7F76F4}" type="datetimeFigureOut">
              <a:rPr lang="zh-CN" altLang="en-US" smtClean="0"/>
              <a:t>2025/9/14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03B04A-A3A8-474F-A436-29945894B8D6}" type="slidenum">
              <a:rPr lang="zh-CN" altLang="en-US" smtClean="0"/>
              <a:t>‹#›</a:t>
            </a:fld>
            <a:endParaRPr lang="zh-CN" altLang="en-US"/>
          </a:p>
        </p:txBody>
      </p:sp>
    </p:spTree>
    <p:extLst>
      <p:ext uri="{BB962C8B-B14F-4D97-AF65-F5344CB8AC3E}">
        <p14:creationId xmlns:p14="http://schemas.microsoft.com/office/powerpoint/2010/main" val="3245818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cmd://Speak/_us_/commercia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cmd://Speak/_us_/cache"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cmd://Speak/_us_/specialized"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cmd://Speak/_us_/convenient" TargetMode="External"/><Relationship Id="rId5" Type="http://schemas.openxmlformats.org/officeDocument/2006/relationships/hyperlink" Target="cmd://Speak/_us_/variable" TargetMode="External"/><Relationship Id="rId4" Type="http://schemas.openxmlformats.org/officeDocument/2006/relationships/hyperlink" Target="cmd://Speak/_us_/specifically"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cmd://Speak/_us_/facilitat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cmd://Speak/_us_/simultaneou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cmd://Speak/_us_/primarily"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cmd://Speak/_us_/region" TargetMode="External"/><Relationship Id="rId4" Type="http://schemas.openxmlformats.org/officeDocument/2006/relationships/hyperlink" Target="cmd://Speak/_us_/saturation"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cmd://Speak/_us_/harmonic"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cmd://Speak/_us_/alia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cmd://Speak/_us_/harmonic"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cmd://Speak/_us_/isolate" TargetMode="External"/><Relationship Id="rId5" Type="http://schemas.openxmlformats.org/officeDocument/2006/relationships/hyperlink" Target="cmd://Speak/_us_/excessively" TargetMode="External"/><Relationship Id="rId4" Type="http://schemas.openxmlformats.org/officeDocument/2006/relationships/hyperlink" Target="cmd://Speak/_us_/ratio"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cmd://Speak/_us_/corresponding"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cmd://Speak/_us_/comparable" TargetMode="External"/><Relationship Id="rId4" Type="http://schemas.openxmlformats.org/officeDocument/2006/relationships/hyperlink" Target="cmd://Speak/_us_/harmonic"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cmd://Speak/_us_/decimatio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cmd://Speak/_us_/retain"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cmd://Speak/_us_/corresponding"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cmd://Speak/_us_/precision" TargetMode="External"/><Relationship Id="rId4" Type="http://schemas.openxmlformats.org/officeDocument/2006/relationships/hyperlink" Target="cmd://Speak/_us_/variou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cmd://Speak/_us_/measurement"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cmd://Speak/_us_/aforementioned" TargetMode="External"/><Relationship Id="rId5" Type="http://schemas.openxmlformats.org/officeDocument/2006/relationships/hyperlink" Target="cmd://Speak/_us_/multiplication" TargetMode="External"/><Relationship Id="rId4" Type="http://schemas.openxmlformats.org/officeDocument/2006/relationships/hyperlink" Target="cmd://Speak/_us_/matrix"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cmd://Speak/_us_/excitation"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cmd://Speak/_us_/deviate" TargetMode="External"/><Relationship Id="rId5" Type="http://schemas.openxmlformats.org/officeDocument/2006/relationships/hyperlink" Target="cmd://Speak/_us_/prolonged" TargetMode="External"/><Relationship Id="rId4" Type="http://schemas.openxmlformats.org/officeDocument/2006/relationships/hyperlink" Target="cmd://Speak/_us_/variation"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cmd://Speak/_us_/demonstrate"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cmd://Speak/_us_/deviation" TargetMode="External"/><Relationship Id="rId4" Type="http://schemas.openxmlformats.org/officeDocument/2006/relationships/hyperlink" Target="cmd://Speak/_us_/effectivenes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cmd://Speak/_us_/ancillary"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cmd://Speak/_us_/simultaneously"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cmd://Speak/_us_/comparison"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cmd://Speak/_us_/conclude"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cmd://Speak/_us_/reg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cmd://Speak/_us_/acceptanc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cmd://Speak/_us_/criteria"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cmd://Speak/_us_/bath"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cmd://Speak/_us_/Celsiu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cmd://Speak/_us_/desig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Good afternoon, esteemed([</a:t>
            </a:r>
            <a:r>
              <a:rPr lang="en-US" altLang="zh-CN" dirty="0" err="1"/>
              <a:t>ɪˈstiːmd</a:t>
            </a:r>
            <a:r>
              <a:rPr lang="en-US" altLang="zh-CN" dirty="0"/>
              <a:t>]) teachers and students. I am Wu Kunlin from the National Synchrotron Radiation Laboratory at the University of Science and Technology of China. </a:t>
            </a:r>
          </a:p>
          <a:p>
            <a:r>
              <a:rPr lang="en-US" altLang="zh-CN" dirty="0"/>
              <a:t>On behalf of the project team members, I will present the Development Progress of the Digital Low-Level RF System for the Hefei Advanced Light Facility (HALF).</a:t>
            </a:r>
          </a:p>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1</a:t>
            </a:fld>
            <a:endParaRPr lang="zh-CN" altLang="en-US"/>
          </a:p>
        </p:txBody>
      </p:sp>
    </p:spTree>
    <p:extLst>
      <p:ext uri="{BB962C8B-B14F-4D97-AF65-F5344CB8AC3E}">
        <p14:creationId xmlns:p14="http://schemas.microsoft.com/office/powerpoint/2010/main" val="15741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page displays some of the phase noise analyzer test results.</a:t>
            </a:r>
          </a:p>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10</a:t>
            </a:fld>
            <a:endParaRPr lang="zh-CN" altLang="en-US"/>
          </a:p>
        </p:txBody>
      </p:sp>
    </p:spTree>
    <p:extLst>
      <p:ext uri="{BB962C8B-B14F-4D97-AF65-F5344CB8AC3E}">
        <p14:creationId xmlns:p14="http://schemas.microsoft.com/office/powerpoint/2010/main" val="4093848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the hardware design of the LLRF system, we adopted STRUCK’s </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Commercial</a:t>
            </a:r>
            <a:r>
              <a:rPr lang="en-US" altLang="zh-CN" sz="1200" b="0" i="0" u="none" strike="noStrike" kern="1200" dirty="0">
                <a:solidFill>
                  <a:schemeClr val="tx1"/>
                </a:solidFill>
                <a:effectLst/>
                <a:latin typeface="+mn-lt"/>
                <a:ea typeface="+mn-ea"/>
                <a:cs typeface="+mn-cs"/>
                <a:hlinkClick r:id="rId3"/>
              </a:rPr>
              <a:t> /</a:t>
            </a:r>
            <a:r>
              <a:rPr lang="en-US" altLang="zh-CN" sz="1200" b="0" i="0" u="none" strike="noStrike" kern="1200" dirty="0" err="1">
                <a:solidFill>
                  <a:schemeClr val="tx1"/>
                </a:solidFill>
                <a:effectLst/>
                <a:latin typeface="+mn-lt"/>
                <a:ea typeface="+mn-ea"/>
                <a:cs typeface="+mn-cs"/>
                <a:hlinkClick r:id="rId3"/>
              </a:rPr>
              <a:t>kəˈmɜːrʃl</a:t>
            </a:r>
            <a:r>
              <a:rPr lang="en-US" altLang="zh-CN" sz="1200" b="0" i="0" u="none" strike="noStrike" kern="1200" dirty="0">
                <a:solidFill>
                  <a:schemeClr val="tx1"/>
                </a:solidFill>
                <a:effectLst/>
                <a:latin typeface="+mn-lt"/>
                <a:ea typeface="+mn-ea"/>
                <a:cs typeface="+mn-cs"/>
                <a:hlinkClick r:id="rId3"/>
              </a:rPr>
              <a:t>/</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 MTCA dot four​ boards </a:t>
            </a:r>
            <a:r>
              <a:rPr lang="en-US" altLang="zh-CN" dirty="0"/>
              <a:t>. </a:t>
            </a:r>
          </a:p>
          <a:p>
            <a:r>
              <a:rPr lang="en-US" altLang="zh-CN" dirty="0"/>
              <a:t>The RF </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board</a:t>
            </a:r>
            <a:r>
              <a:rPr lang="en-US" altLang="zh-CN" dirty="0"/>
              <a:t> features eight channels of microwave signal attenuation and down-conversion, one channel of vector-modulator microwave signal output, and two channels of DC signal input. </a:t>
            </a:r>
          </a:p>
          <a:p>
            <a:r>
              <a:rPr lang="en-US" altLang="zh-CN" dirty="0"/>
              <a:t>The digital board includes ten 16-bit ADC channels, two 16-bit DAC channels, one Xilinx FPGA chip, and one DDR four chip for data caching</a:t>
            </a:r>
            <a:r>
              <a:rPr lang="en-US" altLang="zh-CN" sz="1200" b="0" i="0" u="none" strike="noStrike" kern="1200" dirty="0">
                <a:solidFill>
                  <a:schemeClr val="tx1"/>
                </a:solidFill>
                <a:effectLst/>
                <a:latin typeface="+mn-lt"/>
                <a:ea typeface="+mn-ea"/>
                <a:cs typeface="+mn-cs"/>
                <a:hlinkClick r:id="rId4"/>
              </a:rPr>
              <a:t>/</a:t>
            </a:r>
            <a:r>
              <a:rPr lang="en-US" altLang="zh-CN" sz="1200" b="0" i="0" u="none" strike="noStrike" kern="1200" dirty="0" err="1">
                <a:solidFill>
                  <a:schemeClr val="tx1"/>
                </a:solidFill>
                <a:effectLst/>
                <a:latin typeface="+mn-lt"/>
                <a:ea typeface="+mn-ea"/>
                <a:cs typeface="+mn-cs"/>
                <a:hlinkClick r:id="rId4"/>
              </a:rPr>
              <a:t>kæʃing</a:t>
            </a:r>
            <a:r>
              <a:rPr lang="en-US" altLang="zh-CN" sz="1200" b="0" i="0" u="none" strike="noStrike" kern="1200" dirty="0">
                <a:solidFill>
                  <a:schemeClr val="tx1"/>
                </a:solidFill>
                <a:effectLst/>
                <a:latin typeface="+mn-lt"/>
                <a:ea typeface="+mn-ea"/>
                <a:cs typeface="+mn-cs"/>
                <a:hlinkClick r:id="rId4"/>
              </a:rPr>
              <a:t>/</a:t>
            </a:r>
            <a:r>
              <a:rPr lang="en-US" altLang="zh-CN" dirty="0"/>
              <a:t>.</a:t>
            </a:r>
          </a:p>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11</a:t>
            </a:fld>
            <a:endParaRPr lang="zh-CN" altLang="en-US"/>
          </a:p>
        </p:txBody>
      </p:sp>
    </p:spTree>
    <p:extLst>
      <p:ext uri="{BB962C8B-B14F-4D97-AF65-F5344CB8AC3E}">
        <p14:creationId xmlns:p14="http://schemas.microsoft.com/office/powerpoint/2010/main" val="2906902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the software component, we designed the IOC and UI interface based on EPICS 7 and Phoebus on the Debian 11 system. </a:t>
            </a:r>
          </a:p>
          <a:p>
            <a:r>
              <a:rPr lang="en-US" altLang="zh-CN" dirty="0"/>
              <a:t>A simplified user interface and a Specialized</a:t>
            </a:r>
            <a:r>
              <a:rPr lang="en-US" altLang="zh-CN" sz="1200" b="0" i="0" u="none" strike="noStrike" kern="1200" dirty="0">
                <a:solidFill>
                  <a:schemeClr val="tx1"/>
                </a:solidFill>
                <a:effectLst/>
                <a:latin typeface="+mn-lt"/>
                <a:ea typeface="+mn-ea"/>
                <a:cs typeface="+mn-cs"/>
                <a:hlinkClick r:id="rId3"/>
              </a:rPr>
              <a:t>/'</a:t>
            </a:r>
            <a:r>
              <a:rPr lang="en-US" altLang="zh-CN" sz="1200" b="0" i="0" u="none" strike="noStrike" kern="1200" dirty="0" err="1">
                <a:solidFill>
                  <a:schemeClr val="tx1"/>
                </a:solidFill>
                <a:effectLst/>
                <a:latin typeface="+mn-lt"/>
                <a:ea typeface="+mn-ea"/>
                <a:cs typeface="+mn-cs"/>
                <a:hlinkClick r:id="rId3"/>
              </a:rPr>
              <a:t>spɛʃə'laɪzd</a:t>
            </a:r>
            <a:r>
              <a:rPr lang="en-US" altLang="zh-CN" sz="1200" b="0" i="0" u="none" strike="noStrike" kern="1200" dirty="0">
                <a:solidFill>
                  <a:schemeClr val="tx1"/>
                </a:solidFill>
                <a:effectLst/>
                <a:latin typeface="+mn-lt"/>
                <a:ea typeface="+mn-ea"/>
                <a:cs typeface="+mn-cs"/>
                <a:hlinkClick r:id="rId3"/>
              </a:rPr>
              <a:t>/</a:t>
            </a:r>
            <a:r>
              <a:rPr lang="en-US" altLang="zh-CN" dirty="0"/>
              <a:t> interface for microwave system operators were specifically</a:t>
            </a:r>
            <a:r>
              <a:rPr lang="en-US" altLang="zh-CN" sz="1200" b="0" i="0" u="none" strike="noStrike" kern="1200" dirty="0">
                <a:solidFill>
                  <a:schemeClr val="tx1"/>
                </a:solidFill>
                <a:effectLst/>
                <a:latin typeface="+mn-lt"/>
                <a:ea typeface="+mn-ea"/>
                <a:cs typeface="+mn-cs"/>
                <a:hlinkClick r:id="rId4"/>
              </a:rPr>
              <a:t>/</a:t>
            </a:r>
            <a:r>
              <a:rPr lang="en-US" altLang="zh-CN" sz="1200" b="0" i="0" u="none" strike="noStrike" kern="1200" dirty="0" err="1">
                <a:solidFill>
                  <a:schemeClr val="tx1"/>
                </a:solidFill>
                <a:effectLst/>
                <a:latin typeface="+mn-lt"/>
                <a:ea typeface="+mn-ea"/>
                <a:cs typeface="+mn-cs"/>
                <a:hlinkClick r:id="rId4"/>
              </a:rPr>
              <a:t>spəˈsɪfɪkli</a:t>
            </a:r>
            <a:r>
              <a:rPr lang="en-US" altLang="zh-CN" sz="1200" b="0" i="0" u="none" strike="noStrike" kern="1200" dirty="0">
                <a:solidFill>
                  <a:schemeClr val="tx1"/>
                </a:solidFill>
                <a:effectLst/>
                <a:latin typeface="+mn-lt"/>
                <a:ea typeface="+mn-ea"/>
                <a:cs typeface="+mn-cs"/>
                <a:hlinkClick r:id="rId4"/>
              </a:rPr>
              <a:t>/</a:t>
            </a:r>
            <a:r>
              <a:rPr lang="en-US" altLang="zh-CN" dirty="0"/>
              <a:t> designed. </a:t>
            </a:r>
          </a:p>
          <a:p>
            <a:r>
              <a:rPr lang="en-US" altLang="zh-CN" dirty="0"/>
              <a:t>The user interface also integrates supporting high-voltage modulator, vacuum, and cooling water process variables</a:t>
            </a:r>
            <a:r>
              <a:rPr lang="en-US" altLang="zh-CN" sz="1200" b="0" i="0" u="none" strike="noStrike" kern="1200" dirty="0">
                <a:solidFill>
                  <a:schemeClr val="tx1"/>
                </a:solidFill>
                <a:effectLst/>
                <a:latin typeface="+mn-lt"/>
                <a:ea typeface="+mn-ea"/>
                <a:cs typeface="+mn-cs"/>
                <a:hlinkClick r:id="rId5"/>
              </a:rPr>
              <a:t> /ˈ</a:t>
            </a:r>
            <a:r>
              <a:rPr lang="en-US" altLang="zh-CN" sz="1200" b="0" i="0" u="none" strike="noStrike" kern="1200" dirty="0" err="1">
                <a:solidFill>
                  <a:schemeClr val="tx1"/>
                </a:solidFill>
                <a:effectLst/>
                <a:latin typeface="+mn-lt"/>
                <a:ea typeface="+mn-ea"/>
                <a:cs typeface="+mn-cs"/>
                <a:hlinkClick r:id="rId5"/>
              </a:rPr>
              <a:t>veriəbls</a:t>
            </a:r>
            <a:r>
              <a:rPr lang="en-US" altLang="zh-CN" sz="1200" b="0" i="0" u="none" strike="noStrike" kern="1200" dirty="0">
                <a:solidFill>
                  <a:schemeClr val="tx1"/>
                </a:solidFill>
                <a:effectLst/>
                <a:latin typeface="+mn-lt"/>
                <a:ea typeface="+mn-ea"/>
                <a:cs typeface="+mn-cs"/>
                <a:hlinkClick r:id="rId5"/>
              </a:rPr>
              <a:t>/</a:t>
            </a:r>
            <a:r>
              <a:rPr lang="en-US" altLang="zh-CN" dirty="0"/>
              <a:t> (PVs) for convenient</a:t>
            </a:r>
            <a:r>
              <a:rPr lang="en-US" altLang="zh-CN" sz="1200" b="0" i="0" u="none" strike="noStrike" kern="1200" dirty="0">
                <a:solidFill>
                  <a:schemeClr val="tx1"/>
                </a:solidFill>
                <a:effectLst/>
                <a:latin typeface="+mn-lt"/>
                <a:ea typeface="+mn-ea"/>
                <a:cs typeface="+mn-cs"/>
                <a:hlinkClick r:id="rId6"/>
              </a:rPr>
              <a:t>/</a:t>
            </a:r>
            <a:r>
              <a:rPr lang="en-US" altLang="zh-CN" sz="1200" b="0" i="0" u="none" strike="noStrike" kern="1200" dirty="0" err="1">
                <a:solidFill>
                  <a:schemeClr val="tx1"/>
                </a:solidFill>
                <a:effectLst/>
                <a:latin typeface="+mn-lt"/>
                <a:ea typeface="+mn-ea"/>
                <a:cs typeface="+mn-cs"/>
                <a:hlinkClick r:id="rId6"/>
              </a:rPr>
              <a:t>kənˈviːniənt</a:t>
            </a:r>
            <a:r>
              <a:rPr lang="en-US" altLang="zh-CN" sz="1200" b="0" i="0" u="none" strike="noStrike" kern="1200" dirty="0">
                <a:solidFill>
                  <a:schemeClr val="tx1"/>
                </a:solidFill>
                <a:effectLst/>
                <a:latin typeface="+mn-lt"/>
                <a:ea typeface="+mn-ea"/>
                <a:cs typeface="+mn-cs"/>
                <a:hlinkClick r:id="rId6"/>
              </a:rPr>
              <a:t>/</a:t>
            </a:r>
            <a:r>
              <a:rPr lang="en-US" altLang="zh-CN" dirty="0"/>
              <a:t> monitoring during operation.</a:t>
            </a:r>
          </a:p>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12</a:t>
            </a:fld>
            <a:endParaRPr lang="zh-CN" altLang="en-US"/>
          </a:p>
        </p:txBody>
      </p:sp>
    </p:spTree>
    <p:extLst>
      <p:ext uri="{BB962C8B-B14F-4D97-AF65-F5344CB8AC3E}">
        <p14:creationId xmlns:p14="http://schemas.microsoft.com/office/powerpoint/2010/main" val="821188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we showcase the waveform summary interface designed for the HALF accelerating tube conditioning platform, </a:t>
            </a:r>
          </a:p>
          <a:p>
            <a:r>
              <a:rPr lang="en-US" altLang="zh-CN" dirty="0"/>
              <a:t>which facilitates</a:t>
            </a:r>
            <a:r>
              <a:rPr lang="en-US" altLang="zh-CN" sz="1200" b="0" i="0" u="none" strike="noStrike" kern="1200" dirty="0">
                <a:solidFill>
                  <a:schemeClr val="tx1"/>
                </a:solidFill>
                <a:effectLst/>
                <a:latin typeface="+mn-lt"/>
                <a:ea typeface="+mn-ea"/>
                <a:cs typeface="+mn-cs"/>
                <a:hlinkClick r:id="rId3"/>
              </a:rPr>
              <a:t>/</a:t>
            </a:r>
            <a:r>
              <a:rPr lang="en-US" altLang="zh-CN" sz="1200" b="0" i="0" u="none" strike="noStrike" kern="1200" dirty="0" err="1">
                <a:solidFill>
                  <a:schemeClr val="tx1"/>
                </a:solidFill>
                <a:effectLst/>
                <a:latin typeface="+mn-lt"/>
                <a:ea typeface="+mn-ea"/>
                <a:cs typeface="+mn-cs"/>
                <a:hlinkClick r:id="rId3"/>
              </a:rPr>
              <a:t>fəˈsɪlɪteɪts</a:t>
            </a:r>
            <a:r>
              <a:rPr lang="en-US" altLang="zh-CN" sz="1200" b="0" i="0" u="none" strike="noStrike" kern="1200" dirty="0">
                <a:solidFill>
                  <a:schemeClr val="tx1"/>
                </a:solidFill>
                <a:effectLst/>
                <a:latin typeface="+mn-lt"/>
                <a:ea typeface="+mn-ea"/>
                <a:cs typeface="+mn-cs"/>
                <a:hlinkClick r:id="rId3"/>
              </a:rPr>
              <a:t>/</a:t>
            </a:r>
            <a:r>
              <a:rPr lang="en-US" altLang="zh-CN" dirty="0"/>
              <a:t> simultaneous</a:t>
            </a:r>
            <a:r>
              <a:rPr lang="en-US" altLang="zh-CN" sz="1200" b="0" i="0" u="none" strike="noStrike" kern="1200" dirty="0">
                <a:solidFill>
                  <a:schemeClr val="tx1"/>
                </a:solidFill>
                <a:effectLst/>
                <a:latin typeface="+mn-lt"/>
                <a:ea typeface="+mn-ea"/>
                <a:cs typeface="+mn-cs"/>
                <a:hlinkClick r:id="rId4"/>
              </a:rPr>
              <a:t> /ˌ</a:t>
            </a:r>
            <a:r>
              <a:rPr lang="en-US" altLang="zh-CN" sz="1200" b="0" i="0" u="none" strike="noStrike" kern="1200" dirty="0" err="1">
                <a:solidFill>
                  <a:schemeClr val="tx1"/>
                </a:solidFill>
                <a:effectLst/>
                <a:latin typeface="+mn-lt"/>
                <a:ea typeface="+mn-ea"/>
                <a:cs typeface="+mn-cs"/>
                <a:hlinkClick r:id="rId4"/>
              </a:rPr>
              <a:t>saɪmlˈteɪniəs</a:t>
            </a:r>
            <a:r>
              <a:rPr lang="en-US" altLang="zh-CN" sz="1200" b="0" i="0" u="none" strike="noStrike" kern="1200" dirty="0">
                <a:solidFill>
                  <a:schemeClr val="tx1"/>
                </a:solidFill>
                <a:effectLst/>
                <a:latin typeface="+mn-lt"/>
                <a:ea typeface="+mn-ea"/>
                <a:cs typeface="+mn-cs"/>
                <a:hlinkClick r:id="rId4"/>
              </a:rPr>
              <a:t>/</a:t>
            </a:r>
            <a:r>
              <a:rPr lang="en-US" altLang="zh-CN" dirty="0"/>
              <a:t> driving of five sets of klystrons for accelerating tube conditioning.</a:t>
            </a:r>
          </a:p>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13</a:t>
            </a:fld>
            <a:endParaRPr lang="zh-CN" altLang="en-US"/>
          </a:p>
        </p:txBody>
      </p:sp>
    </p:spTree>
    <p:extLst>
      <p:ext uri="{BB962C8B-B14F-4D97-AF65-F5344CB8AC3E}">
        <p14:creationId xmlns:p14="http://schemas.microsoft.com/office/powerpoint/2010/main" val="475015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Next, I will introduce the FPGA algorithm Architecture and core functional algorithms of our LLRF system. </a:t>
            </a:r>
          </a:p>
          <a:p>
            <a:r>
              <a:rPr lang="en-US" altLang="zh-CN" dirty="0"/>
              <a:t>The algorithm </a:t>
            </a:r>
            <a:r>
              <a:rPr lang="en-US" altLang="zh-CN" sz="12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Architecture</a:t>
            </a:r>
            <a:r>
              <a:rPr lang="en-US" altLang="zh-CN" dirty="0"/>
              <a:t> is shown in the figure and primarily</a:t>
            </a:r>
            <a:r>
              <a:rPr lang="en-US" altLang="zh-CN" sz="1200" b="0" i="0" u="none" strike="noStrike" kern="1200" dirty="0">
                <a:solidFill>
                  <a:schemeClr val="tx1"/>
                </a:solidFill>
                <a:effectLst/>
                <a:latin typeface="+mn-lt"/>
                <a:ea typeface="+mn-ea"/>
                <a:cs typeface="+mn-cs"/>
                <a:hlinkClick r:id="rId3"/>
              </a:rPr>
              <a:t>/</a:t>
            </a:r>
            <a:r>
              <a:rPr lang="en-US" altLang="zh-CN" sz="1200" b="0" i="0" u="none" strike="noStrike" kern="1200" dirty="0" err="1">
                <a:solidFill>
                  <a:schemeClr val="tx1"/>
                </a:solidFill>
                <a:effectLst/>
                <a:latin typeface="+mn-lt"/>
                <a:ea typeface="+mn-ea"/>
                <a:cs typeface="+mn-cs"/>
                <a:hlinkClick r:id="rId3"/>
              </a:rPr>
              <a:t>praɪˈmerəli</a:t>
            </a:r>
            <a:r>
              <a:rPr lang="en-US" altLang="zh-CN" sz="1200" b="0" i="0" u="none" strike="noStrike" kern="1200" dirty="0">
                <a:solidFill>
                  <a:schemeClr val="tx1"/>
                </a:solidFill>
                <a:effectLst/>
                <a:latin typeface="+mn-lt"/>
                <a:ea typeface="+mn-ea"/>
                <a:cs typeface="+mn-cs"/>
                <a:hlinkClick r:id="rId3"/>
              </a:rPr>
              <a:t>/</a:t>
            </a:r>
            <a:r>
              <a:rPr lang="en-US" altLang="zh-CN" dirty="0"/>
              <a:t> includes Thirteen over three​ non-I/Q demodulation, CIC filtering, reference phase tracking, digital phase shifting, feedback, VM calibration, and reflection protection.</a:t>
            </a:r>
          </a:p>
          <a:p>
            <a:endParaRPr lang="en-US" altLang="zh-CN" dirty="0"/>
          </a:p>
          <a:p>
            <a:endParaRPr lang="en-US" altLang="zh-CN" dirty="0"/>
          </a:p>
          <a:p>
            <a:r>
              <a:rPr lang="zh-CN" altLang="en-US" dirty="0"/>
              <a:t>幅相独立反馈：正式运行时速调管将会工作在饱和区，以提升幅度稳定性，此时</a:t>
            </a:r>
            <a:r>
              <a:rPr lang="en-US" altLang="zh-CN" dirty="0"/>
              <a:t>IQ</a:t>
            </a:r>
            <a:r>
              <a:rPr lang="zh-CN" altLang="en-US" dirty="0"/>
              <a:t>闭环失效，将采用相位独立闭环反馈</a:t>
            </a:r>
            <a:endParaRPr lang="en-US" altLang="zh-CN" dirty="0"/>
          </a:p>
          <a:p>
            <a:r>
              <a:rPr lang="en-US" altLang="zh-CN" sz="1200" b="0" i="0" kern="1200" dirty="0">
                <a:solidFill>
                  <a:schemeClr val="tx1"/>
                </a:solidFill>
                <a:effectLst/>
                <a:latin typeface="+mn-lt"/>
                <a:ea typeface="+mn-ea"/>
                <a:cs typeface="+mn-cs"/>
              </a:rPr>
              <a:t>Amplitude-phase independent feedback: During formal operation, the klystron will operate in the saturation</a:t>
            </a:r>
            <a:r>
              <a:rPr lang="en-US" altLang="zh-CN" sz="1200" b="0" i="0" u="none" strike="noStrike" kern="1200" dirty="0">
                <a:solidFill>
                  <a:schemeClr val="tx1"/>
                </a:solidFill>
                <a:effectLst/>
                <a:latin typeface="+mn-lt"/>
                <a:ea typeface="+mn-ea"/>
                <a:cs typeface="+mn-cs"/>
                <a:hlinkClick r:id="rId4"/>
              </a:rPr>
              <a:t>/'</a:t>
            </a:r>
            <a:r>
              <a:rPr lang="en-US" altLang="zh-CN" sz="1200" b="0" i="0" u="none" strike="noStrike" kern="1200" dirty="0" err="1">
                <a:solidFill>
                  <a:schemeClr val="tx1"/>
                </a:solidFill>
                <a:effectLst/>
                <a:latin typeface="+mn-lt"/>
                <a:ea typeface="+mn-ea"/>
                <a:cs typeface="+mn-cs"/>
                <a:hlinkClick r:id="rId4"/>
              </a:rPr>
              <a:t>sætʃə'reʃən</a:t>
            </a:r>
            <a:r>
              <a:rPr lang="en-US" altLang="zh-CN" sz="1200" b="0" i="0" u="none" strike="noStrike" kern="1200" dirty="0">
                <a:solidFill>
                  <a:schemeClr val="tx1"/>
                </a:solidFill>
                <a:effectLst/>
                <a:latin typeface="+mn-lt"/>
                <a:ea typeface="+mn-ea"/>
                <a:cs typeface="+mn-cs"/>
                <a:hlinkClick r:id="rId4"/>
              </a:rPr>
              <a:t>/</a:t>
            </a:r>
            <a:r>
              <a:rPr lang="en-US" altLang="zh-CN" sz="1200" b="0" i="0" kern="1200" dirty="0">
                <a:solidFill>
                  <a:schemeClr val="tx1"/>
                </a:solidFill>
                <a:effectLst/>
                <a:latin typeface="+mn-lt"/>
                <a:ea typeface="+mn-ea"/>
                <a:cs typeface="+mn-cs"/>
              </a:rPr>
              <a:t> region</a:t>
            </a:r>
            <a:r>
              <a:rPr lang="en-US" altLang="zh-CN" sz="1200" b="0" i="0" u="none" strike="noStrike" kern="1200" dirty="0">
                <a:solidFill>
                  <a:schemeClr val="tx1"/>
                </a:solidFill>
                <a:effectLst/>
                <a:latin typeface="+mn-lt"/>
                <a:ea typeface="+mn-ea"/>
                <a:cs typeface="+mn-cs"/>
                <a:hlinkClick r:id="rId5"/>
              </a:rPr>
              <a:t>/ˈ</a:t>
            </a:r>
            <a:r>
              <a:rPr lang="en-US" altLang="zh-CN" sz="1200" b="0" i="0" u="none" strike="noStrike" kern="1200" dirty="0" err="1">
                <a:solidFill>
                  <a:schemeClr val="tx1"/>
                </a:solidFill>
                <a:effectLst/>
                <a:latin typeface="+mn-lt"/>
                <a:ea typeface="+mn-ea"/>
                <a:cs typeface="+mn-cs"/>
                <a:hlinkClick r:id="rId5"/>
              </a:rPr>
              <a:t>riːdʒən</a:t>
            </a:r>
            <a:r>
              <a:rPr lang="en-US" altLang="zh-CN" sz="1200" b="0" i="0" u="none" strike="noStrike" kern="1200" dirty="0">
                <a:solidFill>
                  <a:schemeClr val="tx1"/>
                </a:solidFill>
                <a:effectLst/>
                <a:latin typeface="+mn-lt"/>
                <a:ea typeface="+mn-ea"/>
                <a:cs typeface="+mn-cs"/>
                <a:hlinkClick r:id="rId5"/>
              </a:rPr>
              <a:t>/</a:t>
            </a:r>
            <a:r>
              <a:rPr lang="en-US" altLang="zh-CN" sz="1200" b="0" i="0" kern="1200" dirty="0">
                <a:solidFill>
                  <a:schemeClr val="tx1"/>
                </a:solidFill>
                <a:effectLst/>
                <a:latin typeface="+mn-lt"/>
                <a:ea typeface="+mn-ea"/>
                <a:cs typeface="+mn-cs"/>
              </a:rPr>
              <a:t> to enhance amplitude stability. In this case, the IQ closed-loop control becomes ineffective, and a phase-independent closed-loop feedback will be adopted.</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14</a:t>
            </a:fld>
            <a:endParaRPr lang="zh-CN" altLang="en-US"/>
          </a:p>
        </p:txBody>
      </p:sp>
    </p:spTree>
    <p:extLst>
      <p:ext uri="{BB962C8B-B14F-4D97-AF65-F5344CB8AC3E}">
        <p14:creationId xmlns:p14="http://schemas.microsoft.com/office/powerpoint/2010/main" val="3673598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 I will explain non-I/Q demodulation and CIC filtering. </a:t>
            </a:r>
          </a:p>
          <a:p>
            <a:r>
              <a:rPr lang="en-US" altLang="zh-CN" dirty="0"/>
              <a:t>Traditional I/Q sampling and demodulation schemes are algorithmically simple, but odd-order harmonics</a:t>
            </a:r>
            <a:r>
              <a:rPr lang="en-US" altLang="zh-CN" sz="1200" b="0" i="0" u="none" strike="noStrike" kern="1200" dirty="0">
                <a:solidFill>
                  <a:schemeClr val="tx1"/>
                </a:solidFill>
                <a:effectLst/>
                <a:latin typeface="+mn-lt"/>
                <a:ea typeface="+mn-ea"/>
                <a:cs typeface="+mn-cs"/>
                <a:hlinkClick r:id="rId3"/>
              </a:rPr>
              <a:t> /</a:t>
            </a:r>
            <a:r>
              <a:rPr lang="en-US" altLang="zh-CN" sz="1200" b="0" i="0" u="none" strike="noStrike" kern="1200" dirty="0" err="1">
                <a:solidFill>
                  <a:schemeClr val="tx1"/>
                </a:solidFill>
                <a:effectLst/>
                <a:latin typeface="+mn-lt"/>
                <a:ea typeface="+mn-ea"/>
                <a:cs typeface="+mn-cs"/>
                <a:hlinkClick r:id="rId3"/>
              </a:rPr>
              <a:t>hɑːrˈmɑːnɪks</a:t>
            </a:r>
            <a:r>
              <a:rPr lang="en-US" altLang="zh-CN" sz="1200" b="0" i="0" u="none" strike="noStrike" kern="1200" dirty="0">
                <a:solidFill>
                  <a:schemeClr val="tx1"/>
                </a:solidFill>
                <a:effectLst/>
                <a:latin typeface="+mn-lt"/>
                <a:ea typeface="+mn-ea"/>
                <a:cs typeface="+mn-cs"/>
                <a:hlinkClick r:id="rId3"/>
              </a:rPr>
              <a:t>/</a:t>
            </a:r>
            <a:r>
              <a:rPr lang="en-US" altLang="zh-CN" dirty="0"/>
              <a:t> of the fundamental frequency alias</a:t>
            </a:r>
            <a:r>
              <a:rPr lang="en-US" altLang="zh-CN" sz="1200" b="0" i="0" u="none" strike="noStrike" kern="1200" dirty="0">
                <a:solidFill>
                  <a:schemeClr val="tx1"/>
                </a:solidFill>
                <a:effectLst/>
                <a:latin typeface="+mn-lt"/>
                <a:ea typeface="+mn-ea"/>
                <a:cs typeface="+mn-cs"/>
                <a:hlinkClick r:id="rId4"/>
              </a:rPr>
              <a:t>/'</a:t>
            </a:r>
            <a:r>
              <a:rPr lang="en-US" altLang="zh-CN" sz="1200" b="0" i="0" u="none" strike="noStrike" kern="1200" dirty="0" err="1">
                <a:solidFill>
                  <a:schemeClr val="tx1"/>
                </a:solidFill>
                <a:effectLst/>
                <a:latin typeface="+mn-lt"/>
                <a:ea typeface="+mn-ea"/>
                <a:cs typeface="+mn-cs"/>
                <a:hlinkClick r:id="rId4"/>
              </a:rPr>
              <a:t>elɪəs</a:t>
            </a:r>
            <a:r>
              <a:rPr lang="en-US" altLang="zh-CN" sz="1200" b="0" i="0" u="none" strike="noStrike" kern="1200" dirty="0">
                <a:solidFill>
                  <a:schemeClr val="tx1"/>
                </a:solidFill>
                <a:effectLst/>
                <a:latin typeface="+mn-lt"/>
                <a:ea typeface="+mn-ea"/>
                <a:cs typeface="+mn-cs"/>
                <a:hlinkClick r:id="rId4"/>
              </a:rPr>
              <a:t>/</a:t>
            </a:r>
            <a:r>
              <a:rPr lang="en-US" altLang="zh-CN" dirty="0"/>
              <a:t> onto the fundamental frequency during spectral shifting. </a:t>
            </a:r>
          </a:p>
          <a:p>
            <a:r>
              <a:rPr lang="en-US" altLang="zh-CN" dirty="0"/>
              <a:t>These harmonics</a:t>
            </a:r>
            <a:r>
              <a:rPr lang="en-US" altLang="zh-CN" sz="1200" b="0" i="0" u="none" strike="noStrike" kern="1200" dirty="0">
                <a:solidFill>
                  <a:schemeClr val="tx1"/>
                </a:solidFill>
                <a:effectLst/>
                <a:latin typeface="+mn-lt"/>
                <a:ea typeface="+mn-ea"/>
                <a:cs typeface="+mn-cs"/>
                <a:hlinkClick r:id="rId3"/>
              </a:rPr>
              <a:t> /</a:t>
            </a:r>
            <a:r>
              <a:rPr lang="en-US" altLang="zh-CN" sz="1200" b="0" i="0" u="none" strike="noStrike" kern="1200" dirty="0" err="1">
                <a:solidFill>
                  <a:schemeClr val="tx1"/>
                </a:solidFill>
                <a:effectLst/>
                <a:latin typeface="+mn-lt"/>
                <a:ea typeface="+mn-ea"/>
                <a:cs typeface="+mn-cs"/>
                <a:hlinkClick r:id="rId3"/>
              </a:rPr>
              <a:t>hɑːrˈmɑːnɪks</a:t>
            </a:r>
            <a:r>
              <a:rPr lang="en-US" altLang="zh-CN" sz="1200" b="0" i="0" u="none" strike="noStrike" kern="1200" dirty="0">
                <a:solidFill>
                  <a:schemeClr val="tx1"/>
                </a:solidFill>
                <a:effectLst/>
                <a:latin typeface="+mn-lt"/>
                <a:ea typeface="+mn-ea"/>
                <a:cs typeface="+mn-cs"/>
                <a:hlinkClick r:id="rId3"/>
              </a:rPr>
              <a:t>/</a:t>
            </a:r>
            <a:r>
              <a:rPr lang="en-US" altLang="zh-CN" dirty="0"/>
              <a:t> cannot be separated or filtered out in subsequent processing, leading to errors in the calculated signal amplitude and phase.</a:t>
            </a:r>
          </a:p>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15</a:t>
            </a:fld>
            <a:endParaRPr lang="zh-CN" altLang="en-US"/>
          </a:p>
        </p:txBody>
      </p:sp>
    </p:spTree>
    <p:extLst>
      <p:ext uri="{BB962C8B-B14F-4D97-AF65-F5344CB8AC3E}">
        <p14:creationId xmlns:p14="http://schemas.microsoft.com/office/powerpoint/2010/main" val="3701817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Using a non-I/Q sampling scheme, some odd-order harmonics</a:t>
            </a:r>
            <a:r>
              <a:rPr lang="en-US" altLang="zh-CN" sz="1200" b="0" i="0" u="none" strike="noStrike" kern="1200" dirty="0">
                <a:solidFill>
                  <a:schemeClr val="tx1"/>
                </a:solidFill>
                <a:effectLst/>
                <a:latin typeface="+mn-lt"/>
                <a:ea typeface="+mn-ea"/>
                <a:cs typeface="+mn-cs"/>
                <a:hlinkClick r:id="rId3"/>
              </a:rPr>
              <a:t>/</a:t>
            </a:r>
            <a:r>
              <a:rPr lang="en-US" altLang="zh-CN" sz="1200" b="0" i="0" u="none" strike="noStrike" kern="1200" dirty="0" err="1">
                <a:solidFill>
                  <a:schemeClr val="tx1"/>
                </a:solidFill>
                <a:effectLst/>
                <a:latin typeface="+mn-lt"/>
                <a:ea typeface="+mn-ea"/>
                <a:cs typeface="+mn-cs"/>
                <a:hlinkClick r:id="rId3"/>
              </a:rPr>
              <a:t>hɑːrˈmɑːnɪks</a:t>
            </a:r>
            <a:r>
              <a:rPr lang="en-US" altLang="zh-CN" sz="1200" b="0" i="0" u="none" strike="noStrike" kern="1200" dirty="0">
                <a:solidFill>
                  <a:schemeClr val="tx1"/>
                </a:solidFill>
                <a:effectLst/>
                <a:latin typeface="+mn-lt"/>
                <a:ea typeface="+mn-ea"/>
                <a:cs typeface="+mn-cs"/>
                <a:hlinkClick r:id="rId3"/>
              </a:rPr>
              <a:t>/</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can be separated from the fundamental frequency. We adopted a sampling scheme with a clock-to-intermediate frequency ratio</a:t>
            </a:r>
            <a:r>
              <a:rPr lang="en-US" altLang="zh-CN" sz="1200" b="0" i="0" u="none" strike="noStrike" kern="1200" dirty="0">
                <a:solidFill>
                  <a:schemeClr val="tx1"/>
                </a:solidFill>
                <a:effectLst/>
                <a:latin typeface="+mn-lt"/>
                <a:ea typeface="+mn-ea"/>
                <a:cs typeface="+mn-cs"/>
                <a:hlinkClick r:id="rId4"/>
              </a:rPr>
              <a:t> /ˈ</a:t>
            </a:r>
            <a:r>
              <a:rPr lang="en-US" altLang="zh-CN" sz="1200" b="0" i="0" u="none" strike="noStrike" kern="1200" dirty="0" err="1">
                <a:solidFill>
                  <a:schemeClr val="tx1"/>
                </a:solidFill>
                <a:effectLst/>
                <a:latin typeface="+mn-lt"/>
                <a:ea typeface="+mn-ea"/>
                <a:cs typeface="+mn-cs"/>
                <a:hlinkClick r:id="rId4"/>
              </a:rPr>
              <a:t>reɪʃioʊ</a:t>
            </a:r>
            <a:r>
              <a:rPr lang="en-US" altLang="zh-CN" sz="1200" b="0" i="0" u="none" strike="noStrike" kern="1200" dirty="0">
                <a:solidFill>
                  <a:schemeClr val="tx1"/>
                </a:solidFill>
                <a:effectLst/>
                <a:latin typeface="+mn-lt"/>
                <a:ea typeface="+mn-ea"/>
                <a:cs typeface="+mn-cs"/>
                <a:hlinkClick r:id="rId4"/>
              </a:rPr>
              <a:t>/</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of </a:t>
            </a:r>
            <a:r>
              <a:rPr lang="en-US" altLang="zh-CN" dirty="0"/>
              <a:t>Thirteen over three​ </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Under this scheme, harmonics below the 12th order can be separated.</a:t>
            </a:r>
          </a:p>
          <a:p>
            <a:endParaRPr lang="en-US" altLang="zh-CN" sz="1200"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13/3</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方案采用的中频是</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24.41MHz</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，该中频不至于过小导致</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LO</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信号无法滤波。</a:t>
            </a:r>
            <a:endParaRPr lang="en-US" altLang="zh-CN" sz="1200" dirty="0">
              <a:latin typeface="Times New Roman" panose="02020603050405020304" pitchFamily="18" charset="0"/>
              <a:ea typeface="微软雅黑" panose="020B0503020204020204" pitchFamily="34" charset="-122"/>
              <a:cs typeface="Times New Roman" panose="02020603050405020304" pitchFamily="18" charset="0"/>
            </a:endParaRPr>
          </a:p>
          <a:p>
            <a:endParaRPr lang="en-US" altLang="zh-CN" sz="1200" dirty="0">
              <a:latin typeface="Times New Roman" panose="02020603050405020304" pitchFamily="18" charset="0"/>
              <a:ea typeface="微软雅黑" panose="020B0503020204020204" pitchFamily="34" charset="-122"/>
              <a:cs typeface="Times New Roman" panose="02020603050405020304" pitchFamily="18" charset="0"/>
            </a:endParaRPr>
          </a:p>
          <a:p>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频综产生的</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LO</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是用中频和</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REF</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混频后用带通滤波器产生的，如果中频太小，混频时参考减中频、参考加中频与参考信号三个信号的频率会靠的很近，需要将带通滤波器带宽减小才能滤出</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LO</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，滤波器带宽越小衰减会变大</a:t>
            </a:r>
            <a:endParaRPr lang="en-US" altLang="zh-CN" sz="1200"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IF</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的选择需综合考虑频综中带通滤波器带宽。</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IQ</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解调方案</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IF</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为</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26.444</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Non-I/Q</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方案</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IF</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为</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24.41</a:t>
            </a:r>
          </a:p>
          <a:p>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为使谐波搬移后与中频较远，同时对频综改动较小，综合考虑后采用</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N/M=13/3</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方案，时钟频率不变保持</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2856/27=105.778</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200"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LO</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频率从</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I/Q</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解调的</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2856-(CLK/4)=2829.556 </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改为</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2856-(CLK/13*3)=2831.59</a:t>
            </a:r>
          </a:p>
          <a:p>
            <a:r>
              <a:rPr lang="en-US" altLang="zh-CN" dirty="0"/>
              <a:t>The intermediate frequency (IF) adopted in the 13/3 scheme is 24.41 MHz, which is sufficiently large to prevent the LO signal from being unfilterable due to an excessively</a:t>
            </a:r>
            <a:r>
              <a:rPr lang="en-US" altLang="zh-CN" sz="1200" b="0" i="0" u="none" strike="noStrike" kern="1200" dirty="0">
                <a:solidFill>
                  <a:schemeClr val="tx1"/>
                </a:solidFill>
                <a:effectLst/>
                <a:latin typeface="+mn-lt"/>
                <a:ea typeface="+mn-ea"/>
                <a:cs typeface="+mn-cs"/>
                <a:hlinkClick r:id="rId5"/>
              </a:rPr>
              <a:t>/</a:t>
            </a:r>
            <a:r>
              <a:rPr lang="en-US" altLang="zh-CN" sz="1200" b="0" i="0" u="none" strike="noStrike" kern="1200" dirty="0" err="1">
                <a:solidFill>
                  <a:schemeClr val="tx1"/>
                </a:solidFill>
                <a:effectLst/>
                <a:latin typeface="+mn-lt"/>
                <a:ea typeface="+mn-ea"/>
                <a:cs typeface="+mn-cs"/>
                <a:hlinkClick r:id="rId5"/>
              </a:rPr>
              <a:t>ɪkˈsesɪvli</a:t>
            </a:r>
            <a:r>
              <a:rPr lang="en-US" altLang="zh-CN" sz="1200" b="0" i="0" u="none" strike="noStrike" kern="1200" dirty="0">
                <a:solidFill>
                  <a:schemeClr val="tx1"/>
                </a:solidFill>
                <a:effectLst/>
                <a:latin typeface="+mn-lt"/>
                <a:ea typeface="+mn-ea"/>
                <a:cs typeface="+mn-cs"/>
                <a:hlinkClick r:id="rId5"/>
              </a:rPr>
              <a:t>/</a:t>
            </a:r>
            <a:r>
              <a:rPr lang="en-US" altLang="zh-CN" dirty="0"/>
              <a:t> small value.</a:t>
            </a:r>
          </a:p>
          <a:p>
            <a:endParaRPr lang="en-US" altLang="zh-CN" dirty="0"/>
          </a:p>
          <a:p>
            <a:r>
              <a:rPr lang="en-US" altLang="zh-CN" dirty="0"/>
              <a:t>The local oscillator (LO) generated by the frequency synthesizer is produced by mixing the IF with the reference (REF) signal, followed by bandpass filtering. If the IF is too small, the frequencies of the three signals—reference minus IF, reference plus IF, and the reference signal itself—would be too close after mixing. This would necessitate a narrower bandpass filter bandwidth to isolate</a:t>
            </a:r>
            <a:r>
              <a:rPr lang="en-US" altLang="zh-CN" sz="1200" b="0" i="0" u="none" strike="noStrike" kern="1200" dirty="0">
                <a:solidFill>
                  <a:schemeClr val="tx1"/>
                </a:solidFill>
                <a:effectLst/>
                <a:latin typeface="+mn-lt"/>
                <a:ea typeface="+mn-ea"/>
                <a:cs typeface="+mn-cs"/>
                <a:hlinkClick r:id="rId6"/>
              </a:rPr>
              <a:t>/ˈ</a:t>
            </a:r>
            <a:r>
              <a:rPr lang="en-US" altLang="zh-CN" sz="1200" b="0" i="0" u="none" strike="noStrike" kern="1200" dirty="0" err="1">
                <a:solidFill>
                  <a:schemeClr val="tx1"/>
                </a:solidFill>
                <a:effectLst/>
                <a:latin typeface="+mn-lt"/>
                <a:ea typeface="+mn-ea"/>
                <a:cs typeface="+mn-cs"/>
                <a:hlinkClick r:id="rId6"/>
              </a:rPr>
              <a:t>aɪsəleɪt</a:t>
            </a:r>
            <a:r>
              <a:rPr lang="en-US" altLang="zh-CN" sz="1200" b="0" i="0" u="none" strike="noStrike" kern="1200" dirty="0">
                <a:solidFill>
                  <a:schemeClr val="tx1"/>
                </a:solidFill>
                <a:effectLst/>
                <a:latin typeface="+mn-lt"/>
                <a:ea typeface="+mn-ea"/>
                <a:cs typeface="+mn-cs"/>
                <a:hlinkClick r:id="rId6"/>
              </a:rPr>
              <a:t>/</a:t>
            </a:r>
            <a:r>
              <a:rPr lang="en-US" altLang="zh-CN" dirty="0"/>
              <a:t> the LO signal. However, a smaller filter bandwidth results in increased attenuation.</a:t>
            </a:r>
          </a:p>
          <a:p>
            <a:endParaRPr lang="en-US" altLang="zh-CN" dirty="0"/>
          </a:p>
          <a:p>
            <a:r>
              <a:rPr lang="en-US" altLang="zh-CN" dirty="0"/>
              <a:t>The selection of the IF must comprehensively consider the bandwidth of the bandpass filter in the frequency synthesizer. For the IQ demodulation scheme, the IF is 26.444 MHz, while for the Non-I/Q scheme, it is 24.41 </a:t>
            </a:r>
            <a:r>
              <a:rPr lang="en-US" altLang="zh-CN" dirty="0" err="1"/>
              <a:t>MHz.</a:t>
            </a:r>
            <a:endParaRPr lang="en-US" altLang="zh-CN" dirty="0"/>
          </a:p>
          <a:p>
            <a:endParaRPr lang="en-US" altLang="zh-CN" dirty="0"/>
          </a:p>
          <a:p>
            <a:r>
              <a:rPr lang="en-US" altLang="zh-CN" dirty="0"/>
              <a:t>To ensure that the harmonics are sufficiently distant from the IF after frequency translation and to minimize modifications to the frequency synthesizer, the N/M = 13/3 scheme was adopted after comprehensive consideration. The clock frequency remains unchanged at 2856/27 = 105.778 </a:t>
            </a:r>
            <a:r>
              <a:rPr lang="en-US" altLang="zh-CN" dirty="0" err="1"/>
              <a:t>MHz.</a:t>
            </a:r>
            <a:endParaRPr lang="en-US" altLang="zh-CN" dirty="0"/>
          </a:p>
          <a:p>
            <a:endParaRPr lang="en-US" altLang="zh-CN" dirty="0"/>
          </a:p>
          <a:p>
            <a:r>
              <a:rPr lang="en-US" altLang="zh-CN" dirty="0"/>
              <a:t>The LO frequency has been adjusted from 2856 - (CLK/4) = 2829.556 MHz in the IQ demodulation scheme to 2856 - (CLK/13 × 3) = 2831.59 MHz in the current scheme.</a:t>
            </a:r>
          </a:p>
          <a:p>
            <a:endParaRPr lang="en-US" altLang="zh-CN" dirty="0"/>
          </a:p>
          <a:p>
            <a:endParaRPr lang="en-US" altLang="zh-CN" dirty="0"/>
          </a:p>
          <a:p>
            <a:endParaRPr lang="en-US" altLang="zh-CN"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16</a:t>
            </a:fld>
            <a:endParaRPr lang="zh-CN" altLang="en-US"/>
          </a:p>
        </p:txBody>
      </p:sp>
    </p:spTree>
    <p:extLst>
      <p:ext uri="{BB962C8B-B14F-4D97-AF65-F5344CB8AC3E}">
        <p14:creationId xmlns:p14="http://schemas.microsoft.com/office/powerpoint/2010/main" val="2333249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table lists the power corresponding</a:t>
            </a:r>
            <a:r>
              <a:rPr lang="en-US" altLang="zh-CN" sz="1200" b="0" i="0" u="none" strike="noStrike" kern="1200" dirty="0">
                <a:solidFill>
                  <a:schemeClr val="tx1"/>
                </a:solidFill>
                <a:effectLst/>
                <a:latin typeface="+mn-lt"/>
                <a:ea typeface="+mn-ea"/>
                <a:cs typeface="+mn-cs"/>
                <a:hlinkClick r:id="rId3"/>
              </a:rPr>
              <a:t>/ˌ</a:t>
            </a:r>
            <a:r>
              <a:rPr lang="en-US" altLang="zh-CN" sz="1200" b="0" i="0" u="none" strike="noStrike" kern="1200" dirty="0" err="1">
                <a:solidFill>
                  <a:schemeClr val="tx1"/>
                </a:solidFill>
                <a:effectLst/>
                <a:latin typeface="+mn-lt"/>
                <a:ea typeface="+mn-ea"/>
                <a:cs typeface="+mn-cs"/>
                <a:hlinkClick r:id="rId3"/>
              </a:rPr>
              <a:t>kɔːrəˈspɑːndɪŋ</a:t>
            </a:r>
            <a:r>
              <a:rPr lang="en-US" altLang="zh-CN" sz="1200" b="0" i="0" u="none" strike="noStrike" kern="1200" dirty="0">
                <a:solidFill>
                  <a:schemeClr val="tx1"/>
                </a:solidFill>
                <a:effectLst/>
                <a:latin typeface="+mn-lt"/>
                <a:ea typeface="+mn-ea"/>
                <a:cs typeface="+mn-cs"/>
                <a:hlinkClick r:id="rId3"/>
              </a:rPr>
              <a:t>/</a:t>
            </a:r>
            <a:r>
              <a:rPr lang="en-US" altLang="zh-CN" dirty="0"/>
              <a:t> to several points on the spectrum of the REF signal sampled using the Thirteen over three scheme. </a:t>
            </a:r>
          </a:p>
          <a:p>
            <a:r>
              <a:rPr lang="en-US" altLang="zh-CN" dirty="0"/>
              <a:t>The 6th harmonic</a:t>
            </a:r>
            <a:r>
              <a:rPr lang="en-US" altLang="zh-CN" sz="1200" b="0" i="0" u="none" strike="noStrike" kern="1200" dirty="0">
                <a:solidFill>
                  <a:schemeClr val="tx1"/>
                </a:solidFill>
                <a:effectLst/>
                <a:latin typeface="+mn-lt"/>
                <a:ea typeface="+mn-ea"/>
                <a:cs typeface="+mn-cs"/>
                <a:hlinkClick r:id="rId4"/>
              </a:rPr>
              <a:t>/</a:t>
            </a:r>
            <a:r>
              <a:rPr lang="en-US" altLang="zh-CN" sz="1200" b="0" i="0" u="none" strike="noStrike" kern="1200" dirty="0" err="1">
                <a:solidFill>
                  <a:schemeClr val="tx1"/>
                </a:solidFill>
                <a:effectLst/>
                <a:latin typeface="+mn-lt"/>
                <a:ea typeface="+mn-ea"/>
                <a:cs typeface="+mn-cs"/>
                <a:hlinkClick r:id="rId4"/>
              </a:rPr>
              <a:t>hɑːrˈmɑːnɪk</a:t>
            </a:r>
            <a:r>
              <a:rPr lang="en-US" altLang="zh-CN" sz="1200" b="0" i="0" u="none" strike="noStrike" kern="1200" dirty="0">
                <a:solidFill>
                  <a:schemeClr val="tx1"/>
                </a:solidFill>
                <a:effectLst/>
                <a:latin typeface="+mn-lt"/>
                <a:ea typeface="+mn-ea"/>
                <a:cs typeface="+mn-cs"/>
                <a:hlinkClick r:id="rId4"/>
              </a:rPr>
              <a:t>/</a:t>
            </a:r>
            <a:r>
              <a:rPr lang="en-US" altLang="zh-CN" dirty="0"/>
              <a:t> is already comparable</a:t>
            </a:r>
            <a:r>
              <a:rPr lang="en-US" altLang="zh-CN" sz="1200" b="0" i="0" u="none" strike="noStrike" kern="1200" dirty="0">
                <a:solidFill>
                  <a:schemeClr val="tx1"/>
                </a:solidFill>
                <a:effectLst/>
                <a:latin typeface="+mn-lt"/>
                <a:ea typeface="+mn-ea"/>
                <a:cs typeface="+mn-cs"/>
                <a:hlinkClick r:id="rId5"/>
              </a:rPr>
              <a:t>/ˈ</a:t>
            </a:r>
            <a:r>
              <a:rPr lang="en-US" altLang="zh-CN" sz="1200" b="0" i="0" u="none" strike="noStrike" kern="1200" dirty="0" err="1">
                <a:solidFill>
                  <a:schemeClr val="tx1"/>
                </a:solidFill>
                <a:effectLst/>
                <a:latin typeface="+mn-lt"/>
                <a:ea typeface="+mn-ea"/>
                <a:cs typeface="+mn-cs"/>
                <a:hlinkClick r:id="rId5"/>
              </a:rPr>
              <a:t>kɑːmpərəbl</a:t>
            </a:r>
            <a:r>
              <a:rPr lang="en-US" altLang="zh-CN" sz="1200" b="0" i="0" u="none" strike="noStrike" kern="1200" dirty="0">
                <a:solidFill>
                  <a:schemeClr val="tx1"/>
                </a:solidFill>
                <a:effectLst/>
                <a:latin typeface="+mn-lt"/>
                <a:ea typeface="+mn-ea"/>
                <a:cs typeface="+mn-cs"/>
                <a:hlinkClick r:id="rId5"/>
              </a:rPr>
              <a:t>/</a:t>
            </a:r>
            <a:r>
              <a:rPr lang="en-US" altLang="zh-CN" dirty="0"/>
              <a:t> to the noise level.</a:t>
            </a:r>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17</a:t>
            </a:fld>
            <a:endParaRPr lang="zh-CN" altLang="en-US"/>
          </a:p>
        </p:txBody>
      </p:sp>
    </p:spTree>
    <p:extLst>
      <p:ext uri="{BB962C8B-B14F-4D97-AF65-F5344CB8AC3E}">
        <p14:creationId xmlns:p14="http://schemas.microsoft.com/office/powerpoint/2010/main" val="2765673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filter after digital mixing is a first-order CIC filter with a 13-point moving average decimation</a:t>
            </a:r>
            <a:r>
              <a:rPr lang="en-US" altLang="zh-CN" sz="1200" b="0" i="0" u="none" strike="noStrike" kern="1200" dirty="0">
                <a:solidFill>
                  <a:schemeClr val="tx1"/>
                </a:solidFill>
                <a:effectLst/>
                <a:latin typeface="+mn-lt"/>
                <a:ea typeface="+mn-ea"/>
                <a:cs typeface="+mn-cs"/>
                <a:hlinkClick r:id="rId3"/>
              </a:rPr>
              <a:t>/ˌd </a:t>
            </a:r>
            <a:r>
              <a:rPr lang="en-US" altLang="zh-CN" sz="1200" b="0" i="0" u="none" strike="noStrike" kern="1200" dirty="0" err="1">
                <a:solidFill>
                  <a:schemeClr val="tx1"/>
                </a:solidFill>
                <a:effectLst/>
                <a:latin typeface="+mn-lt"/>
                <a:ea typeface="+mn-ea"/>
                <a:cs typeface="+mn-cs"/>
                <a:hlinkClick r:id="rId3"/>
              </a:rPr>
              <a:t>ɛsəˈmeʃən</a:t>
            </a:r>
            <a:r>
              <a:rPr lang="en-US" altLang="zh-CN" sz="1200" b="0" i="0" u="none" strike="noStrike" kern="1200" dirty="0">
                <a:solidFill>
                  <a:schemeClr val="tx1"/>
                </a:solidFill>
                <a:effectLst/>
                <a:latin typeface="+mn-lt"/>
                <a:ea typeface="+mn-ea"/>
                <a:cs typeface="+mn-cs"/>
                <a:hlinkClick r:id="rId3"/>
              </a:rPr>
              <a:t>/</a:t>
            </a:r>
            <a:r>
              <a:rPr lang="en-US" altLang="zh-CN" dirty="0"/>
              <a:t>. </a:t>
            </a:r>
          </a:p>
          <a:p>
            <a:r>
              <a:rPr lang="en-US" altLang="zh-CN" dirty="0"/>
              <a:t>Its Magnitude Response is shown in the lower-left image. It suppresses the harmonic components separated after digital mixing while retaining</a:t>
            </a:r>
            <a:r>
              <a:rPr lang="en-US" altLang="zh-CN" sz="1200" b="0" i="0" u="none" strike="noStrike" kern="1200" dirty="0">
                <a:solidFill>
                  <a:schemeClr val="tx1"/>
                </a:solidFill>
                <a:effectLst/>
                <a:latin typeface="+mn-lt"/>
                <a:ea typeface="+mn-ea"/>
                <a:cs typeface="+mn-cs"/>
                <a:hlinkClick r:id="rId4"/>
              </a:rPr>
              <a:t> /</a:t>
            </a:r>
            <a:r>
              <a:rPr lang="en-US" altLang="zh-CN" sz="1200" b="0" i="0" u="none" strike="noStrike" kern="1200" dirty="0" err="1">
                <a:solidFill>
                  <a:schemeClr val="tx1"/>
                </a:solidFill>
                <a:effectLst/>
                <a:latin typeface="+mn-lt"/>
                <a:ea typeface="+mn-ea"/>
                <a:cs typeface="+mn-cs"/>
                <a:hlinkClick r:id="rId4"/>
              </a:rPr>
              <a:t>rɪˈteɪning</a:t>
            </a:r>
            <a:r>
              <a:rPr lang="en-US" altLang="zh-CN" sz="1200" b="0" i="0" u="none" strike="noStrike" kern="1200" dirty="0">
                <a:solidFill>
                  <a:schemeClr val="tx1"/>
                </a:solidFill>
                <a:effectLst/>
                <a:latin typeface="+mn-lt"/>
                <a:ea typeface="+mn-ea"/>
                <a:cs typeface="+mn-cs"/>
                <a:hlinkClick r:id="rId4"/>
              </a:rPr>
              <a:t>/</a:t>
            </a:r>
            <a:r>
              <a:rPr lang="en-US" altLang="zh-CN" dirty="0"/>
              <a:t> the required I/Q DC components.</a:t>
            </a:r>
          </a:p>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18</a:t>
            </a:fld>
            <a:endParaRPr lang="zh-CN" altLang="en-US"/>
          </a:p>
        </p:txBody>
      </p:sp>
    </p:spTree>
    <p:extLst>
      <p:ext uri="{BB962C8B-B14F-4D97-AF65-F5344CB8AC3E}">
        <p14:creationId xmlns:p14="http://schemas.microsoft.com/office/powerpoint/2010/main" val="3955970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table in the lower-left shows the power corresponding</a:t>
            </a:r>
            <a:r>
              <a:rPr lang="en-US" altLang="zh-CN" sz="1200" b="0" i="0" u="none" strike="noStrike" kern="1200" dirty="0">
                <a:solidFill>
                  <a:schemeClr val="tx1"/>
                </a:solidFill>
                <a:effectLst/>
                <a:latin typeface="+mn-lt"/>
                <a:ea typeface="+mn-ea"/>
                <a:cs typeface="+mn-cs"/>
                <a:hlinkClick r:id="rId3"/>
              </a:rPr>
              <a:t> /ˌ</a:t>
            </a:r>
            <a:r>
              <a:rPr lang="en-US" altLang="zh-CN" sz="1200" b="0" i="0" u="none" strike="noStrike" kern="1200" dirty="0" err="1">
                <a:solidFill>
                  <a:schemeClr val="tx1"/>
                </a:solidFill>
                <a:effectLst/>
                <a:latin typeface="+mn-lt"/>
                <a:ea typeface="+mn-ea"/>
                <a:cs typeface="+mn-cs"/>
                <a:hlinkClick r:id="rId3"/>
              </a:rPr>
              <a:t>kɔːrəˈspɑːndɪŋ</a:t>
            </a:r>
            <a:r>
              <a:rPr lang="en-US" altLang="zh-CN" sz="1200" b="0" i="0" u="none" strike="noStrike" kern="1200" dirty="0">
                <a:solidFill>
                  <a:schemeClr val="tx1"/>
                </a:solidFill>
                <a:effectLst/>
                <a:latin typeface="+mn-lt"/>
                <a:ea typeface="+mn-ea"/>
                <a:cs typeface="+mn-cs"/>
                <a:hlinkClick r:id="rId3"/>
              </a:rPr>
              <a:t>/</a:t>
            </a:r>
            <a:r>
              <a:rPr lang="en-US" altLang="zh-CN" dirty="0"/>
              <a:t> to various</a:t>
            </a:r>
            <a:r>
              <a:rPr lang="en-US" altLang="zh-CN" sz="1200" b="0" i="0" u="none" strike="noStrike" kern="1200" dirty="0">
                <a:solidFill>
                  <a:schemeClr val="tx1"/>
                </a:solidFill>
                <a:effectLst/>
                <a:latin typeface="+mn-lt"/>
                <a:ea typeface="+mn-ea"/>
                <a:cs typeface="+mn-cs"/>
                <a:hlinkClick r:id="rId4"/>
              </a:rPr>
              <a:t> /ˈ</a:t>
            </a:r>
            <a:r>
              <a:rPr lang="en-US" altLang="zh-CN" sz="1200" b="0" i="0" u="none" strike="noStrike" kern="1200" dirty="0" err="1">
                <a:solidFill>
                  <a:schemeClr val="tx1"/>
                </a:solidFill>
                <a:effectLst/>
                <a:latin typeface="+mn-lt"/>
                <a:ea typeface="+mn-ea"/>
                <a:cs typeface="+mn-cs"/>
                <a:hlinkClick r:id="rId4"/>
              </a:rPr>
              <a:t>veriəs</a:t>
            </a:r>
            <a:r>
              <a:rPr lang="en-US" altLang="zh-CN" sz="1200" b="0" i="0" u="none" strike="noStrike" kern="1200" dirty="0">
                <a:solidFill>
                  <a:schemeClr val="tx1"/>
                </a:solidFill>
                <a:effectLst/>
                <a:latin typeface="+mn-lt"/>
                <a:ea typeface="+mn-ea"/>
                <a:cs typeface="+mn-cs"/>
                <a:hlinkClick r:id="rId4"/>
              </a:rPr>
              <a:t>/</a:t>
            </a:r>
            <a:r>
              <a:rPr lang="en-US" altLang="zh-CN" dirty="0"/>
              <a:t> points on the I-component spectrum before and after filtering. </a:t>
            </a:r>
          </a:p>
          <a:p>
            <a:r>
              <a:rPr lang="en-US" altLang="zh-CN" dirty="0"/>
              <a:t>It can be observed that after filtering, the power at harmonic frequencies is sufficiently suppressed, while the DC component remains unaffected. Through this non-I/Q sampling, demodulation, and CIC filtering scheme, we obtain more accurate I/Q digital components, thereby improving the control precision</a:t>
            </a:r>
            <a:r>
              <a:rPr lang="en-US" altLang="zh-CN" sz="1200" b="0" i="0" u="none" strike="noStrike" kern="1200" dirty="0">
                <a:solidFill>
                  <a:schemeClr val="tx1"/>
                </a:solidFill>
                <a:effectLst/>
                <a:latin typeface="+mn-lt"/>
                <a:ea typeface="+mn-ea"/>
                <a:cs typeface="+mn-cs"/>
                <a:hlinkClick r:id="rId5"/>
              </a:rPr>
              <a:t>/</a:t>
            </a:r>
            <a:r>
              <a:rPr lang="en-US" altLang="zh-CN" sz="1200" b="0" i="0" u="none" strike="noStrike" kern="1200" dirty="0" err="1">
                <a:solidFill>
                  <a:schemeClr val="tx1"/>
                </a:solidFill>
                <a:effectLst/>
                <a:latin typeface="+mn-lt"/>
                <a:ea typeface="+mn-ea"/>
                <a:cs typeface="+mn-cs"/>
                <a:hlinkClick r:id="rId5"/>
              </a:rPr>
              <a:t>prɪˈsɪʒn</a:t>
            </a:r>
            <a:r>
              <a:rPr lang="en-US" altLang="zh-CN" sz="1200" b="0" i="0" u="none" strike="noStrike" kern="1200" dirty="0">
                <a:solidFill>
                  <a:schemeClr val="tx1"/>
                </a:solidFill>
                <a:effectLst/>
                <a:latin typeface="+mn-lt"/>
                <a:ea typeface="+mn-ea"/>
                <a:cs typeface="+mn-cs"/>
                <a:hlinkClick r:id="rId5"/>
              </a:rPr>
              <a:t>/</a:t>
            </a:r>
            <a:r>
              <a:rPr lang="en-US" altLang="zh-CN" dirty="0"/>
              <a:t> of the LLRF system.</a:t>
            </a:r>
          </a:p>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19</a:t>
            </a:fld>
            <a:endParaRPr lang="zh-CN" altLang="en-US"/>
          </a:p>
        </p:txBody>
      </p:sp>
    </p:spTree>
    <p:extLst>
      <p:ext uri="{BB962C8B-B14F-4D97-AF65-F5344CB8AC3E}">
        <p14:creationId xmlns:p14="http://schemas.microsoft.com/office/powerpoint/2010/main" val="267517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My presentation is divided into three parts. First, I will provide a brief introduction to the HALF injector system. Then, I will discuss the design and core algorithmic([ˌ</a:t>
            </a:r>
            <a:r>
              <a:rPr lang="en-US" altLang="zh-CN" dirty="0" err="1"/>
              <a:t>ælgə'rɪðmɪk</a:t>
            </a:r>
            <a:r>
              <a:rPr lang="en-US" altLang="zh-CN" dirty="0"/>
              <a:t>]) functions of the digital LLRF system. Finally, I will present the test results of this system.</a:t>
            </a:r>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2</a:t>
            </a:fld>
            <a:endParaRPr lang="zh-CN" altLang="en-US"/>
          </a:p>
        </p:txBody>
      </p:sp>
    </p:spTree>
    <p:extLst>
      <p:ext uri="{BB962C8B-B14F-4D97-AF65-F5344CB8AC3E}">
        <p14:creationId xmlns:p14="http://schemas.microsoft.com/office/powerpoint/2010/main" val="2040671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 addressing the errors in sampling and demodulation, we designed a reference phase tracking algorithm to reduce phase measurement</a:t>
            </a:r>
            <a:r>
              <a:rPr lang="en-US" altLang="zh-CN" sz="1200" b="0" i="0" u="none" strike="noStrike" kern="1200" dirty="0">
                <a:solidFill>
                  <a:schemeClr val="tx1"/>
                </a:solidFill>
                <a:effectLst/>
                <a:latin typeface="+mn-lt"/>
                <a:ea typeface="+mn-ea"/>
                <a:cs typeface="+mn-cs"/>
                <a:hlinkClick r:id="rId3"/>
              </a:rPr>
              <a:t>/'</a:t>
            </a:r>
            <a:r>
              <a:rPr lang="en-US" altLang="zh-CN" sz="1200" b="0" i="0" u="none" strike="noStrike" kern="1200" dirty="0" err="1">
                <a:solidFill>
                  <a:schemeClr val="tx1"/>
                </a:solidFill>
                <a:effectLst/>
                <a:latin typeface="+mn-lt"/>
                <a:ea typeface="+mn-ea"/>
                <a:cs typeface="+mn-cs"/>
                <a:hlinkClick r:id="rId3"/>
              </a:rPr>
              <a:t>mɛʒɚmənt</a:t>
            </a:r>
            <a:r>
              <a:rPr lang="en-US" altLang="zh-CN" sz="1200" b="0" i="0" u="none" strike="noStrike" kern="1200" dirty="0">
                <a:solidFill>
                  <a:schemeClr val="tx1"/>
                </a:solidFill>
                <a:effectLst/>
                <a:latin typeface="+mn-lt"/>
                <a:ea typeface="+mn-ea"/>
                <a:cs typeface="+mn-cs"/>
                <a:hlinkClick r:id="rId3"/>
              </a:rPr>
              <a:t>/</a:t>
            </a:r>
            <a:r>
              <a:rPr lang="en-US" altLang="zh-CN" dirty="0"/>
              <a:t> errors. </a:t>
            </a:r>
          </a:p>
          <a:p>
            <a:r>
              <a:rPr lang="en-US" altLang="zh-CN" dirty="0"/>
              <a:t>The main sources of phase measurement errors include phase slow drift due to environmental temperature changes in the frequency synthesizer and microwave signal cables, as well as jitter in the clock signal itself. </a:t>
            </a:r>
          </a:p>
          <a:p>
            <a:r>
              <a:rPr lang="en-US" altLang="zh-CN" dirty="0"/>
              <a:t>Using a vector rotation method based on matrix</a:t>
            </a:r>
            <a:r>
              <a:rPr lang="en-US" altLang="zh-CN" sz="1200" b="0" i="0" u="none" strike="noStrike" kern="1200" dirty="0">
                <a:solidFill>
                  <a:schemeClr val="tx1"/>
                </a:solidFill>
                <a:effectLst/>
                <a:latin typeface="+mn-lt"/>
                <a:ea typeface="+mn-ea"/>
                <a:cs typeface="+mn-cs"/>
                <a:hlinkClick r:id="rId4"/>
              </a:rPr>
              <a:t>/'</a:t>
            </a:r>
            <a:r>
              <a:rPr lang="en-US" altLang="zh-CN" sz="1200" b="0" i="0" u="none" strike="noStrike" kern="1200" dirty="0" err="1">
                <a:solidFill>
                  <a:schemeClr val="tx1"/>
                </a:solidFill>
                <a:effectLst/>
                <a:latin typeface="+mn-lt"/>
                <a:ea typeface="+mn-ea"/>
                <a:cs typeface="+mn-cs"/>
                <a:hlinkClick r:id="rId4"/>
              </a:rPr>
              <a:t>metrɪks</a:t>
            </a:r>
            <a:r>
              <a:rPr lang="en-US" altLang="zh-CN" sz="1200" b="0" i="0" u="none" strike="noStrike" kern="1200" dirty="0">
                <a:solidFill>
                  <a:schemeClr val="tx1"/>
                </a:solidFill>
                <a:effectLst/>
                <a:latin typeface="+mn-lt"/>
                <a:ea typeface="+mn-ea"/>
                <a:cs typeface="+mn-cs"/>
                <a:hlinkClick r:id="rId4"/>
              </a:rPr>
              <a:t>/</a:t>
            </a:r>
            <a:r>
              <a:rPr lang="en-US" altLang="zh-CN" dirty="0"/>
              <a:t> multiplication</a:t>
            </a:r>
            <a:r>
              <a:rPr lang="en-US" altLang="zh-CN" sz="1200" b="0" i="0" u="none" strike="noStrike" kern="1200" dirty="0">
                <a:solidFill>
                  <a:schemeClr val="tx1"/>
                </a:solidFill>
                <a:effectLst/>
                <a:latin typeface="+mn-lt"/>
                <a:ea typeface="+mn-ea"/>
                <a:cs typeface="+mn-cs"/>
                <a:hlinkClick r:id="rId5"/>
              </a:rPr>
              <a:t>/'</a:t>
            </a:r>
            <a:r>
              <a:rPr lang="en-US" altLang="zh-CN" sz="1200" b="0" i="0" u="none" strike="noStrike" kern="1200" dirty="0" err="1">
                <a:solidFill>
                  <a:schemeClr val="tx1"/>
                </a:solidFill>
                <a:effectLst/>
                <a:latin typeface="+mn-lt"/>
                <a:ea typeface="+mn-ea"/>
                <a:cs typeface="+mn-cs"/>
                <a:hlinkClick r:id="rId5"/>
              </a:rPr>
              <a:t>mʌltəplə'keʃən</a:t>
            </a:r>
            <a:r>
              <a:rPr lang="en-US" altLang="zh-CN" sz="1200" b="0" i="0" u="none" strike="noStrike" kern="1200" dirty="0">
                <a:solidFill>
                  <a:schemeClr val="tx1"/>
                </a:solidFill>
                <a:effectLst/>
                <a:latin typeface="+mn-lt"/>
                <a:ea typeface="+mn-ea"/>
                <a:cs typeface="+mn-cs"/>
                <a:hlinkClick r:id="rId5"/>
              </a:rPr>
              <a:t>/</a:t>
            </a:r>
            <a:r>
              <a:rPr lang="en-US" altLang="zh-CN" dirty="0"/>
              <a:t>, we achieved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point-by-point</a:t>
            </a:r>
            <a:r>
              <a:rPr lang="en-US" altLang="zh-CN" dirty="0"/>
              <a:t> reference phase tracking, which suppresses the aforementioned</a:t>
            </a:r>
            <a:r>
              <a:rPr lang="en-US" altLang="zh-CN" sz="1200" b="0" i="0" u="sng" kern="1200" dirty="0">
                <a:solidFill>
                  <a:schemeClr val="tx1"/>
                </a:solidFill>
                <a:effectLst/>
                <a:latin typeface="+mn-lt"/>
                <a:ea typeface="+mn-ea"/>
                <a:cs typeface="+mn-cs"/>
                <a:hlinkClick r:id="rId6"/>
              </a:rPr>
              <a:t>/</a:t>
            </a:r>
            <a:r>
              <a:rPr lang="en-US" altLang="zh-CN" sz="1200" b="0" i="0" u="sng" kern="1200" dirty="0" err="1">
                <a:solidFill>
                  <a:schemeClr val="tx1"/>
                </a:solidFill>
                <a:effectLst/>
                <a:latin typeface="+mn-lt"/>
                <a:ea typeface="+mn-ea"/>
                <a:cs typeface="+mn-cs"/>
                <a:hlinkClick r:id="rId6"/>
              </a:rPr>
              <a:t>ə,fɔr'mɛnʃənd</a:t>
            </a:r>
            <a:r>
              <a:rPr lang="en-US" altLang="zh-CN" sz="1200" b="0" i="0" u="sng" kern="1200" dirty="0">
                <a:solidFill>
                  <a:schemeClr val="tx1"/>
                </a:solidFill>
                <a:effectLst/>
                <a:latin typeface="+mn-lt"/>
                <a:ea typeface="+mn-ea"/>
                <a:cs typeface="+mn-cs"/>
                <a:hlinkClick r:id="rId6"/>
              </a:rPr>
              <a:t>/</a:t>
            </a:r>
            <a:r>
              <a:rPr lang="en-US" altLang="zh-CN" dirty="0"/>
              <a:t> phase errors.</a:t>
            </a:r>
          </a:p>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20</a:t>
            </a:fld>
            <a:endParaRPr lang="zh-CN" altLang="en-US"/>
          </a:p>
        </p:txBody>
      </p:sp>
    </p:spTree>
    <p:extLst>
      <p:ext uri="{BB962C8B-B14F-4D97-AF65-F5344CB8AC3E}">
        <p14:creationId xmlns:p14="http://schemas.microsoft.com/office/powerpoint/2010/main" val="189431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page displays the open-loop test results after deploying the reference tracking algorithm. Channels 3 and 4 in the figure represent the same input RF signal, </a:t>
            </a:r>
          </a:p>
          <a:p>
            <a:r>
              <a:rPr lang="en-US" altLang="zh-CN" dirty="0"/>
              <a:t>split into two paths during FPGA digital processing: one without reference tracking and one with reference tracking. </a:t>
            </a:r>
          </a:p>
          <a:p>
            <a:r>
              <a:rPr lang="en-US" altLang="zh-CN" dirty="0"/>
              <a:t>It can be seen that with reference tracking, the slow phase drift of the RF signal is effectively suppressed.</a:t>
            </a:r>
          </a:p>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21</a:t>
            </a:fld>
            <a:endParaRPr lang="zh-CN" altLang="en-US"/>
          </a:p>
        </p:txBody>
      </p:sp>
    </p:spTree>
    <p:extLst>
      <p:ext uri="{BB962C8B-B14F-4D97-AF65-F5344CB8AC3E}">
        <p14:creationId xmlns:p14="http://schemas.microsoft.com/office/powerpoint/2010/main" val="1317170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RF board features a vector modulator (VM) for outputting excitation</a:t>
            </a:r>
            <a:r>
              <a:rPr lang="en-US" altLang="zh-CN" sz="1200" b="0" i="0" u="none" strike="noStrike" kern="1200" dirty="0">
                <a:solidFill>
                  <a:schemeClr val="tx1"/>
                </a:solidFill>
                <a:effectLst/>
                <a:latin typeface="+mn-lt"/>
                <a:ea typeface="+mn-ea"/>
                <a:cs typeface="+mn-cs"/>
                <a:hlinkClick r:id="rId3"/>
              </a:rPr>
              <a:t>/ˌ</a:t>
            </a:r>
            <a:r>
              <a:rPr lang="en-US" altLang="zh-CN" sz="1200" b="0" i="0" u="none" strike="noStrike" kern="1200" dirty="0" err="1">
                <a:solidFill>
                  <a:schemeClr val="tx1"/>
                </a:solidFill>
                <a:effectLst/>
                <a:latin typeface="+mn-lt"/>
                <a:ea typeface="+mn-ea"/>
                <a:cs typeface="+mn-cs"/>
                <a:hlinkClick r:id="rId3"/>
              </a:rPr>
              <a:t>ɛksaɪ‘teʃən</a:t>
            </a:r>
            <a:r>
              <a:rPr lang="en-US" altLang="zh-CN" sz="1200" b="0" i="0" u="none" strike="noStrike" kern="1200" dirty="0">
                <a:solidFill>
                  <a:schemeClr val="tx1"/>
                </a:solidFill>
                <a:effectLst/>
                <a:latin typeface="+mn-lt"/>
                <a:ea typeface="+mn-ea"/>
                <a:cs typeface="+mn-cs"/>
                <a:hlinkClick r:id="rId3"/>
              </a:rPr>
              <a:t>/</a:t>
            </a:r>
            <a:r>
              <a:rPr lang="en-US" altLang="zh-CN" dirty="0"/>
              <a:t> signals. </a:t>
            </a:r>
          </a:p>
          <a:p>
            <a:r>
              <a:rPr lang="en-US" altLang="zh-CN" dirty="0"/>
              <a:t>Due to performance variations</a:t>
            </a:r>
            <a:r>
              <a:rPr lang="en-US" altLang="zh-CN" sz="1200" b="0" i="0" u="none" strike="noStrike" kern="1200" dirty="0">
                <a:solidFill>
                  <a:schemeClr val="tx1"/>
                </a:solidFill>
                <a:effectLst/>
                <a:latin typeface="+mn-lt"/>
                <a:ea typeface="+mn-ea"/>
                <a:cs typeface="+mn-cs"/>
                <a:hlinkClick r:id="rId4"/>
              </a:rPr>
              <a:t>/ˌ</a:t>
            </a:r>
            <a:r>
              <a:rPr lang="en-US" altLang="zh-CN" sz="1200" b="0" i="0" u="none" strike="noStrike" kern="1200" dirty="0" err="1">
                <a:solidFill>
                  <a:schemeClr val="tx1"/>
                </a:solidFill>
                <a:effectLst/>
                <a:latin typeface="+mn-lt"/>
                <a:ea typeface="+mn-ea"/>
                <a:cs typeface="+mn-cs"/>
                <a:hlinkClick r:id="rId4"/>
              </a:rPr>
              <a:t>veriˈeɪʃns</a:t>
            </a:r>
            <a:r>
              <a:rPr lang="en-US" altLang="zh-CN" sz="1200" b="0" i="0" u="none" strike="noStrike" kern="1200" dirty="0">
                <a:solidFill>
                  <a:schemeClr val="tx1"/>
                </a:solidFill>
                <a:effectLst/>
                <a:latin typeface="+mn-lt"/>
                <a:ea typeface="+mn-ea"/>
                <a:cs typeface="+mn-cs"/>
                <a:hlinkClick r:id="rId4"/>
              </a:rPr>
              <a:t>/</a:t>
            </a:r>
            <a:r>
              <a:rPr lang="en-US" altLang="zh-CN" dirty="0"/>
              <a:t> in power dividers, mixers, and other components within the VM, as well as changes in environmental temperature or prolonged</a:t>
            </a:r>
            <a:r>
              <a:rPr lang="en-US" altLang="zh-CN" sz="1200" b="0" i="0" u="none" strike="noStrike" kern="1200" dirty="0">
                <a:solidFill>
                  <a:schemeClr val="tx1"/>
                </a:solidFill>
                <a:effectLst/>
                <a:latin typeface="+mn-lt"/>
                <a:ea typeface="+mn-ea"/>
                <a:cs typeface="+mn-cs"/>
                <a:hlinkClick r:id="rId5"/>
              </a:rPr>
              <a:t>/</a:t>
            </a:r>
            <a:r>
              <a:rPr lang="en-US" altLang="zh-CN" sz="1200" b="0" i="0" u="none" strike="noStrike" kern="1200" dirty="0" err="1">
                <a:solidFill>
                  <a:schemeClr val="tx1"/>
                </a:solidFill>
                <a:effectLst/>
                <a:latin typeface="+mn-lt"/>
                <a:ea typeface="+mn-ea"/>
                <a:cs typeface="+mn-cs"/>
                <a:hlinkClick r:id="rId5"/>
              </a:rPr>
              <a:t>pro’lɔŋd</a:t>
            </a:r>
            <a:r>
              <a:rPr lang="en-US" altLang="zh-CN" sz="1200" b="0" i="0" u="none" strike="noStrike" kern="1200" dirty="0">
                <a:solidFill>
                  <a:schemeClr val="tx1"/>
                </a:solidFill>
                <a:effectLst/>
                <a:latin typeface="+mn-lt"/>
                <a:ea typeface="+mn-ea"/>
                <a:cs typeface="+mn-cs"/>
                <a:hlinkClick r:id="rId5"/>
              </a:rPr>
              <a:t>/</a:t>
            </a:r>
            <a:r>
              <a:rPr lang="zh-CN" altLang="en-US" sz="1200" b="0" i="0" u="none" strike="noStrike" kern="1200" dirty="0">
                <a:solidFill>
                  <a:schemeClr val="tx1"/>
                </a:solidFill>
                <a:effectLst/>
                <a:latin typeface="+mn-lt"/>
                <a:ea typeface="+mn-ea"/>
                <a:cs typeface="+mn-cs"/>
              </a:rPr>
              <a:t>长期的</a:t>
            </a:r>
            <a:r>
              <a:rPr lang="en-US" altLang="zh-CN" dirty="0"/>
              <a:t> operation, the output signal generated by the VM may deviate</a:t>
            </a:r>
            <a:r>
              <a:rPr lang="en-US" altLang="zh-CN" sz="1200" b="0" i="0" u="none" strike="noStrike" kern="1200" dirty="0">
                <a:solidFill>
                  <a:schemeClr val="tx1"/>
                </a:solidFill>
                <a:effectLst/>
                <a:latin typeface="+mn-lt"/>
                <a:ea typeface="+mn-ea"/>
                <a:cs typeface="+mn-cs"/>
                <a:hlinkClick r:id="rId6"/>
              </a:rPr>
              <a:t>/ˈ</a:t>
            </a:r>
            <a:r>
              <a:rPr lang="en-US" altLang="zh-CN" sz="1200" b="0" i="0" u="none" strike="noStrike" kern="1200" dirty="0" err="1">
                <a:solidFill>
                  <a:schemeClr val="tx1"/>
                </a:solidFill>
                <a:effectLst/>
                <a:latin typeface="+mn-lt"/>
                <a:ea typeface="+mn-ea"/>
                <a:cs typeface="+mn-cs"/>
                <a:hlinkClick r:id="rId6"/>
              </a:rPr>
              <a:t>diːvieɪt</a:t>
            </a:r>
            <a:r>
              <a:rPr lang="en-US" altLang="zh-CN" sz="1200" b="0" i="0" u="none" strike="noStrike" kern="1200" dirty="0">
                <a:solidFill>
                  <a:schemeClr val="tx1"/>
                </a:solidFill>
                <a:effectLst/>
                <a:latin typeface="+mn-lt"/>
                <a:ea typeface="+mn-ea"/>
                <a:cs typeface="+mn-cs"/>
                <a:hlinkClick r:id="rId6"/>
              </a:rPr>
              <a:t>/</a:t>
            </a:r>
            <a:r>
              <a:rPr lang="en-US" altLang="zh-CN" dirty="0"/>
              <a:t> from the input amplitude and phase setpoints. </a:t>
            </a:r>
          </a:p>
          <a:p>
            <a:r>
              <a:rPr lang="en-US" altLang="zh-CN" dirty="0"/>
              <a:t>We developed an automatic VM scanning and calibration algorithm.</a:t>
            </a:r>
          </a:p>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22</a:t>
            </a:fld>
            <a:endParaRPr lang="zh-CN" altLang="en-US"/>
          </a:p>
        </p:txBody>
      </p:sp>
    </p:spTree>
    <p:extLst>
      <p:ext uri="{BB962C8B-B14F-4D97-AF65-F5344CB8AC3E}">
        <p14:creationId xmlns:p14="http://schemas.microsoft.com/office/powerpoint/2010/main" val="1773897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page demonstrates</a:t>
            </a:r>
            <a:r>
              <a:rPr lang="en-US" altLang="zh-CN" sz="1200" b="0" i="0" u="none" strike="noStrike" kern="1200" dirty="0">
                <a:solidFill>
                  <a:schemeClr val="tx1"/>
                </a:solidFill>
                <a:effectLst/>
                <a:latin typeface="+mn-lt"/>
                <a:ea typeface="+mn-ea"/>
                <a:cs typeface="+mn-cs"/>
                <a:hlinkClick r:id="rId3"/>
              </a:rPr>
              <a:t>/ˈ</a:t>
            </a:r>
            <a:r>
              <a:rPr lang="en-US" altLang="zh-CN" sz="1200" b="0" i="0" u="none" strike="noStrike" kern="1200" dirty="0" err="1">
                <a:solidFill>
                  <a:schemeClr val="tx1"/>
                </a:solidFill>
                <a:effectLst/>
                <a:latin typeface="+mn-lt"/>
                <a:ea typeface="+mn-ea"/>
                <a:cs typeface="+mn-cs"/>
                <a:hlinkClick r:id="rId3"/>
              </a:rPr>
              <a:t>demənstreɪts</a:t>
            </a:r>
            <a:r>
              <a:rPr lang="en-US" altLang="zh-CN" sz="1200" b="0" i="0" u="none" strike="noStrike" kern="1200" dirty="0">
                <a:solidFill>
                  <a:schemeClr val="tx1"/>
                </a:solidFill>
                <a:effectLst/>
                <a:latin typeface="+mn-lt"/>
                <a:ea typeface="+mn-ea"/>
                <a:cs typeface="+mn-cs"/>
                <a:hlinkClick r:id="rId3"/>
              </a:rPr>
              <a:t>/</a:t>
            </a:r>
            <a:r>
              <a:rPr lang="en-US" altLang="zh-CN" dirty="0"/>
              <a:t> the effectiveness</a:t>
            </a:r>
            <a:r>
              <a:rPr lang="en-US" altLang="zh-CN" sz="1200" b="0" i="0" u="none" strike="noStrike" kern="1200" dirty="0">
                <a:solidFill>
                  <a:schemeClr val="tx1"/>
                </a:solidFill>
                <a:effectLst/>
                <a:latin typeface="+mn-lt"/>
                <a:ea typeface="+mn-ea"/>
                <a:cs typeface="+mn-cs"/>
                <a:hlinkClick r:id="rId4"/>
              </a:rPr>
              <a:t>/</a:t>
            </a:r>
            <a:r>
              <a:rPr lang="en-US" altLang="zh-CN" sz="1200" b="0" i="0" u="none" strike="noStrike" kern="1200" dirty="0" err="1">
                <a:solidFill>
                  <a:schemeClr val="tx1"/>
                </a:solidFill>
                <a:effectLst/>
                <a:latin typeface="+mn-lt"/>
                <a:ea typeface="+mn-ea"/>
                <a:cs typeface="+mn-cs"/>
                <a:hlinkClick r:id="rId4"/>
              </a:rPr>
              <a:t>ɪˈfektɪvnəs</a:t>
            </a:r>
            <a:r>
              <a:rPr lang="en-US" altLang="zh-CN" sz="1200" b="0" i="0" u="none" strike="noStrike" kern="1200" dirty="0">
                <a:solidFill>
                  <a:schemeClr val="tx1"/>
                </a:solidFill>
                <a:effectLst/>
                <a:latin typeface="+mn-lt"/>
                <a:ea typeface="+mn-ea"/>
                <a:cs typeface="+mn-cs"/>
                <a:hlinkClick r:id="rId4"/>
              </a:rPr>
              <a:t>/</a:t>
            </a:r>
            <a:r>
              <a:rPr lang="en-US" altLang="zh-CN" dirty="0"/>
              <a:t> of VM calibration. The left image shows deviations</a:t>
            </a:r>
            <a:r>
              <a:rPr lang="en-US" altLang="zh-CN" sz="1200" b="0" i="0" u="none" strike="noStrike" kern="1200" dirty="0">
                <a:solidFill>
                  <a:schemeClr val="tx1"/>
                </a:solidFill>
                <a:effectLst/>
                <a:latin typeface="+mn-lt"/>
                <a:ea typeface="+mn-ea"/>
                <a:cs typeface="+mn-cs"/>
                <a:hlinkClick r:id="rId5"/>
              </a:rPr>
              <a:t> /ˌ</a:t>
            </a:r>
            <a:r>
              <a:rPr lang="en-US" altLang="zh-CN" sz="1200" b="0" i="0" u="none" strike="noStrike" kern="1200" dirty="0" err="1">
                <a:solidFill>
                  <a:schemeClr val="tx1"/>
                </a:solidFill>
                <a:effectLst/>
                <a:latin typeface="+mn-lt"/>
                <a:ea typeface="+mn-ea"/>
                <a:cs typeface="+mn-cs"/>
                <a:hlinkClick r:id="rId5"/>
              </a:rPr>
              <a:t>diːviˈeɪʃns</a:t>
            </a:r>
            <a:r>
              <a:rPr lang="en-US" altLang="zh-CN" sz="1200" b="0" i="0" u="none" strike="noStrike" kern="1200" dirty="0">
                <a:solidFill>
                  <a:schemeClr val="tx1"/>
                </a:solidFill>
                <a:effectLst/>
                <a:latin typeface="+mn-lt"/>
                <a:ea typeface="+mn-ea"/>
                <a:cs typeface="+mn-cs"/>
                <a:hlinkClick r:id="rId5"/>
              </a:rPr>
              <a:t>/</a:t>
            </a:r>
            <a:r>
              <a:rPr lang="en-US" altLang="zh-CN" dirty="0"/>
              <a:t> between the setpoints and VM output values before calibration. After calibration, the setpoints and output values nearly coincide. When the amplitude setpoint is 0, the VM output power before and after </a:t>
            </a:r>
            <a:r>
              <a:rPr lang="en-US" altLang="zh-CN" sz="1200" kern="1200" dirty="0">
                <a:solidFill>
                  <a:schemeClr val="tx1"/>
                </a:solidFill>
                <a:effectLst/>
                <a:latin typeface="+mn-lt"/>
                <a:ea typeface="+mn-ea"/>
                <a:cs typeface="+mn-cs"/>
              </a:rPr>
              <a:t>calibration</a:t>
            </a:r>
            <a:r>
              <a:rPr lang="en-US" altLang="zh-CN" dirty="0"/>
              <a:t> is shown in the table.</a:t>
            </a:r>
          </a:p>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23</a:t>
            </a:fld>
            <a:endParaRPr lang="zh-CN" altLang="en-US"/>
          </a:p>
        </p:txBody>
      </p:sp>
    </p:spTree>
    <p:extLst>
      <p:ext uri="{BB962C8B-B14F-4D97-AF65-F5344CB8AC3E}">
        <p14:creationId xmlns:p14="http://schemas.microsoft.com/office/powerpoint/2010/main" val="567160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I present the test results of this system. </a:t>
            </a:r>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24</a:t>
            </a:fld>
            <a:endParaRPr lang="zh-CN" altLang="en-US"/>
          </a:p>
        </p:txBody>
      </p:sp>
    </p:spTree>
    <p:extLst>
      <p:ext uri="{BB962C8B-B14F-4D97-AF65-F5344CB8AC3E}">
        <p14:creationId xmlns:p14="http://schemas.microsoft.com/office/powerpoint/2010/main" val="1622653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solid-state amplifier offline closed-loop test, the amplitude and phase stability reached 0.016% and 0.016°, respectively.</a:t>
            </a:r>
          </a:p>
          <a:p>
            <a:r>
              <a:rPr lang="zh-CN" altLang="en-US" dirty="0"/>
              <a:t>带有固态放大器的，离线测试结果如图所示</a:t>
            </a:r>
          </a:p>
        </p:txBody>
      </p:sp>
      <p:sp>
        <p:nvSpPr>
          <p:cNvPr id="4" name="灯片编号占位符 3"/>
          <p:cNvSpPr>
            <a:spLocks noGrp="1"/>
          </p:cNvSpPr>
          <p:nvPr>
            <p:ph type="sldNum" sz="quarter" idx="5"/>
          </p:nvPr>
        </p:nvSpPr>
        <p:spPr/>
        <p:txBody>
          <a:bodyPr/>
          <a:lstStyle/>
          <a:p>
            <a:fld id="{B903B04A-A3A8-474F-A436-29945894B8D6}" type="slidenum">
              <a:rPr lang="zh-CN" altLang="en-US" smtClean="0"/>
              <a:t>25</a:t>
            </a:fld>
            <a:endParaRPr lang="zh-CN" altLang="en-US"/>
          </a:p>
        </p:txBody>
      </p:sp>
    </p:spTree>
    <p:extLst>
      <p:ext uri="{BB962C8B-B14F-4D97-AF65-F5344CB8AC3E}">
        <p14:creationId xmlns:p14="http://schemas.microsoft.com/office/powerpoint/2010/main" val="1310189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Partial accelerating tube conditioning was conducted on the high-quality electron source test platform in our laboratory. </a:t>
            </a:r>
          </a:p>
          <a:p>
            <a:r>
              <a:rPr lang="en-US" altLang="zh-CN" dirty="0"/>
              <a:t>After conditioning, high-power tests were performed with accelerating tubes and klystrons, with the accelerating tube input power reaching 30 MW.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Under IQ closed-loop control, the amplitude and phase stability in the accelerating tube reached 0.042% and 0.064°, respectively.</a:t>
            </a:r>
          </a:p>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26</a:t>
            </a:fld>
            <a:endParaRPr lang="zh-CN" altLang="en-US"/>
          </a:p>
        </p:txBody>
      </p:sp>
    </p:spTree>
    <p:extLst>
      <p:ext uri="{BB962C8B-B14F-4D97-AF65-F5344CB8AC3E}">
        <p14:creationId xmlns:p14="http://schemas.microsoft.com/office/powerpoint/2010/main" val="3501899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Under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Amplitude-Independent</a:t>
            </a:r>
            <a:r>
              <a:rPr lang="en-US" altLang="zh-CN" dirty="0"/>
              <a:t> closed-loop control, the amplitude and phase stability reached 0.035% and 0.413°, respectively.</a:t>
            </a:r>
          </a:p>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27</a:t>
            </a:fld>
            <a:endParaRPr lang="zh-CN" altLang="en-US"/>
          </a:p>
        </p:txBody>
      </p:sp>
    </p:spTree>
    <p:extLst>
      <p:ext uri="{BB962C8B-B14F-4D97-AF65-F5344CB8AC3E}">
        <p14:creationId xmlns:p14="http://schemas.microsoft.com/office/powerpoint/2010/main" val="2389497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Under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Phase-Independent</a:t>
            </a:r>
            <a:r>
              <a:rPr lang="en-US" altLang="zh-CN" dirty="0"/>
              <a:t> closed-loop control, the amplitude and phase stability reached 0.063% and 0.065°, respectively.</a:t>
            </a:r>
          </a:p>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28</a:t>
            </a:fld>
            <a:endParaRPr lang="zh-CN" altLang="en-US"/>
          </a:p>
        </p:txBody>
      </p:sp>
    </p:spTree>
    <p:extLst>
      <p:ext uri="{BB962C8B-B14F-4D97-AF65-F5344CB8AC3E}">
        <p14:creationId xmlns:p14="http://schemas.microsoft.com/office/powerpoint/2010/main" val="110103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have completed the construction of the HALF ancillary</a:t>
            </a:r>
            <a:r>
              <a:rPr lang="en-US" altLang="zh-CN" sz="1200" b="0" i="0" u="none" strike="noStrike" kern="1200" dirty="0">
                <a:solidFill>
                  <a:schemeClr val="tx1"/>
                </a:solidFill>
                <a:effectLst/>
                <a:latin typeface="+mn-lt"/>
                <a:ea typeface="+mn-ea"/>
                <a:cs typeface="+mn-cs"/>
                <a:hlinkClick r:id="rId3"/>
              </a:rPr>
              <a:t>/ˈ</a:t>
            </a:r>
            <a:r>
              <a:rPr lang="en-US" altLang="zh-CN" sz="1200" b="0" i="0" u="none" strike="noStrike" kern="1200" dirty="0" err="1">
                <a:solidFill>
                  <a:schemeClr val="tx1"/>
                </a:solidFill>
                <a:effectLst/>
                <a:latin typeface="+mn-lt"/>
                <a:ea typeface="+mn-ea"/>
                <a:cs typeface="+mn-cs"/>
                <a:hlinkClick r:id="rId3"/>
              </a:rPr>
              <a:t>ænsəleri</a:t>
            </a:r>
            <a:r>
              <a:rPr lang="en-US" altLang="zh-CN" sz="1200" b="0" i="0" u="none" strike="noStrike" kern="1200" dirty="0">
                <a:solidFill>
                  <a:schemeClr val="tx1"/>
                </a:solidFill>
                <a:effectLst/>
                <a:latin typeface="+mn-lt"/>
                <a:ea typeface="+mn-ea"/>
                <a:cs typeface="+mn-cs"/>
                <a:hlinkClick r:id="rId3"/>
              </a:rPr>
              <a:t>/</a:t>
            </a:r>
            <a:r>
              <a:rPr lang="en-US" altLang="zh-CN" dirty="0"/>
              <a:t> project, the accelerating tube conditioning platform. HALF requires more than 40 accelerating tubes. The HQES platform only has a 50 MW klystron, which can condition only one tube at a time, making it impossible to complete the conditioning on schedule. Most of the subsequent accelerating tubes will be conditioned on this platform.</a:t>
            </a:r>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29</a:t>
            </a:fld>
            <a:endParaRPr lang="zh-CN" altLang="en-US"/>
          </a:p>
        </p:txBody>
      </p:sp>
    </p:spTree>
    <p:extLst>
      <p:ext uri="{BB962C8B-B14F-4D97-AF65-F5344CB8AC3E}">
        <p14:creationId xmlns:p14="http://schemas.microsoft.com/office/powerpoint/2010/main" val="529812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 allow me to introduce the HALF project.</a:t>
            </a:r>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3</a:t>
            </a:fld>
            <a:endParaRPr lang="zh-CN" altLang="en-US"/>
          </a:p>
        </p:txBody>
      </p:sp>
    </p:spTree>
    <p:extLst>
      <p:ext uri="{BB962C8B-B14F-4D97-AF65-F5344CB8AC3E}">
        <p14:creationId xmlns:p14="http://schemas.microsoft.com/office/powerpoint/2010/main" val="316681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On ATCP, after applying the LLRF system with reference phase tracking, VM calibration, and automatic PI parameter optimization algorithms, and simultaneously</a:t>
            </a:r>
            <a:r>
              <a:rPr lang="en-US" altLang="zh-CN" sz="1200" b="0" i="0" u="none" strike="noStrike" kern="1200" dirty="0">
                <a:solidFill>
                  <a:schemeClr val="tx1"/>
                </a:solidFill>
                <a:effectLst/>
                <a:latin typeface="+mn-lt"/>
                <a:ea typeface="+mn-ea"/>
                <a:cs typeface="+mn-cs"/>
                <a:hlinkClick r:id="rId3"/>
              </a:rPr>
              <a:t>/</a:t>
            </a:r>
            <a:r>
              <a:rPr lang="en-US" altLang="zh-CN" sz="1200" b="0" i="0" u="none" strike="noStrike" kern="1200" dirty="0" err="1">
                <a:solidFill>
                  <a:schemeClr val="tx1"/>
                </a:solidFill>
                <a:effectLst/>
                <a:latin typeface="+mn-lt"/>
                <a:ea typeface="+mn-ea"/>
                <a:cs typeface="+mn-cs"/>
                <a:hlinkClick r:id="rId3"/>
              </a:rPr>
              <a:t>saɪməlˈtenɪəslɪ</a:t>
            </a:r>
            <a:r>
              <a:rPr lang="en-US" altLang="zh-CN" sz="1200" b="0" i="0" u="none" strike="noStrike" kern="1200" dirty="0">
                <a:solidFill>
                  <a:schemeClr val="tx1"/>
                </a:solidFill>
                <a:effectLst/>
                <a:latin typeface="+mn-lt"/>
                <a:ea typeface="+mn-ea"/>
                <a:cs typeface="+mn-cs"/>
                <a:hlinkClick r:id="rId3"/>
              </a:rPr>
              <a:t>/</a:t>
            </a:r>
            <a:r>
              <a:rPr lang="en-US" altLang="zh-CN" dirty="0"/>
              <a:t> replacing the signal source with a new, higher-performance one, along with improvements to the water cooling system, the closed-loop performance of the LLRF system was further enhanced. After optimization, under IQ closed-loop control, the amplitude and phase stability reached 0.035% and 0.035°, respectively.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应用参考相位追踪，</a:t>
            </a:r>
            <a:r>
              <a:rPr lang="en-US" altLang="zh-CN" dirty="0"/>
              <a:t>VM</a:t>
            </a:r>
            <a:r>
              <a:rPr lang="zh-CN" altLang="en-US" dirty="0"/>
              <a:t>矫正，自动</a:t>
            </a:r>
            <a:r>
              <a:rPr lang="en-US" altLang="zh-CN" dirty="0"/>
              <a:t>PI</a:t>
            </a:r>
            <a:r>
              <a:rPr lang="zh-CN" altLang="en-US" dirty="0"/>
              <a:t>参数优化这些低电平优化算法之后，测试得到了更优的闭环结果</a:t>
            </a:r>
          </a:p>
          <a:p>
            <a:r>
              <a:rPr lang="zh-CN" altLang="en-US" dirty="0"/>
              <a:t>同时更换了一台全新，性能指标更好的信号源、水冷系统也进行了改进</a:t>
            </a:r>
          </a:p>
        </p:txBody>
      </p:sp>
      <p:sp>
        <p:nvSpPr>
          <p:cNvPr id="4" name="灯片编号占位符 3"/>
          <p:cNvSpPr>
            <a:spLocks noGrp="1"/>
          </p:cNvSpPr>
          <p:nvPr>
            <p:ph type="sldNum" sz="quarter" idx="5"/>
          </p:nvPr>
        </p:nvSpPr>
        <p:spPr/>
        <p:txBody>
          <a:bodyPr/>
          <a:lstStyle/>
          <a:p>
            <a:fld id="{B903B04A-A3A8-474F-A436-29945894B8D6}" type="slidenum">
              <a:rPr lang="zh-CN" altLang="en-US" smtClean="0"/>
              <a:t>30</a:t>
            </a:fld>
            <a:endParaRPr lang="zh-CN" altLang="en-US"/>
          </a:p>
        </p:txBody>
      </p:sp>
    </p:spTree>
    <p:extLst>
      <p:ext uri="{BB962C8B-B14F-4D97-AF65-F5344CB8AC3E}">
        <p14:creationId xmlns:p14="http://schemas.microsoft.com/office/powerpoint/2010/main" val="2991910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Under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Amplitude-Independent</a:t>
            </a:r>
            <a:r>
              <a:rPr lang="en-US" altLang="zh-CN" dirty="0"/>
              <a:t> closed-loop control, the amplitude and phase stability at the accelerating tube input forward wave reached 0.022% and 0.264°, respectively.</a:t>
            </a:r>
          </a:p>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31</a:t>
            </a:fld>
            <a:endParaRPr lang="zh-CN" altLang="en-US"/>
          </a:p>
        </p:txBody>
      </p:sp>
    </p:spTree>
    <p:extLst>
      <p:ext uri="{BB962C8B-B14F-4D97-AF65-F5344CB8AC3E}">
        <p14:creationId xmlns:p14="http://schemas.microsoft.com/office/powerpoint/2010/main" val="4084938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Under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Phase-Independent</a:t>
            </a:r>
            <a:r>
              <a:rPr lang="en-US" altLang="zh-CN" dirty="0"/>
              <a:t> closed-loop control, the amplitude and phase stability at the accelerating tube input forward wave reached 0.029% and 0.038°, respectively.</a:t>
            </a:r>
          </a:p>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32</a:t>
            </a:fld>
            <a:endParaRPr lang="zh-CN" altLang="en-US"/>
          </a:p>
        </p:txBody>
      </p:sp>
    </p:spTree>
    <p:extLst>
      <p:ext uri="{BB962C8B-B14F-4D97-AF65-F5344CB8AC3E}">
        <p14:creationId xmlns:p14="http://schemas.microsoft.com/office/powerpoint/2010/main" val="2350571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This table lists the comparison</a:t>
            </a:r>
            <a:r>
              <a:rPr lang="en-US" altLang="zh-CN" sz="1200" b="0" i="0" u="none" strike="noStrike" kern="1200" dirty="0">
                <a:solidFill>
                  <a:schemeClr val="tx1"/>
                </a:solidFill>
                <a:effectLst/>
                <a:latin typeface="+mn-lt"/>
                <a:ea typeface="+mn-ea"/>
                <a:cs typeface="+mn-cs"/>
                <a:hlinkClick r:id="rId3"/>
              </a:rPr>
              <a:t>/</a:t>
            </a:r>
            <a:r>
              <a:rPr lang="en-US" altLang="zh-CN" sz="1200" b="0" i="0" u="none" strike="noStrike" kern="1200" dirty="0" err="1">
                <a:solidFill>
                  <a:schemeClr val="tx1"/>
                </a:solidFill>
                <a:effectLst/>
                <a:latin typeface="+mn-lt"/>
                <a:ea typeface="+mn-ea"/>
                <a:cs typeface="+mn-cs"/>
                <a:hlinkClick r:id="rId3"/>
              </a:rPr>
              <a:t>kəmˈpærɪsn</a:t>
            </a:r>
            <a:r>
              <a:rPr lang="en-US" altLang="zh-CN" sz="1200" b="0" i="0" u="none" strike="noStrike" kern="1200" dirty="0">
                <a:solidFill>
                  <a:schemeClr val="tx1"/>
                </a:solidFill>
                <a:effectLst/>
                <a:latin typeface="+mn-lt"/>
                <a:ea typeface="+mn-ea"/>
                <a:cs typeface="+mn-cs"/>
                <a:hlinkClick r:id="rId3"/>
              </a:rPr>
              <a:t>/</a:t>
            </a:r>
            <a:r>
              <a:rPr lang="en-US" altLang="zh-CN" dirty="0"/>
              <a:t> of results before and after optimization.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r>
              <a:rPr lang="en-US" altLang="zh-CN" dirty="0"/>
              <a:t>This concludes</a:t>
            </a:r>
            <a:r>
              <a:rPr lang="en-US" altLang="zh-CN" sz="1200" b="0" i="0" u="none" strike="noStrike" kern="1200" dirty="0">
                <a:solidFill>
                  <a:schemeClr val="tx1"/>
                </a:solidFill>
                <a:effectLst/>
                <a:latin typeface="+mn-lt"/>
                <a:ea typeface="+mn-ea"/>
                <a:cs typeface="+mn-cs"/>
                <a:hlinkClick r:id="rId4"/>
              </a:rPr>
              <a:t> /</a:t>
            </a:r>
            <a:r>
              <a:rPr lang="en-US" altLang="zh-CN" sz="1200" b="0" i="0" u="none" strike="noStrike" kern="1200" dirty="0" err="1">
                <a:solidFill>
                  <a:schemeClr val="tx1"/>
                </a:solidFill>
                <a:effectLst/>
                <a:latin typeface="+mn-lt"/>
                <a:ea typeface="+mn-ea"/>
                <a:cs typeface="+mn-cs"/>
                <a:hlinkClick r:id="rId4"/>
              </a:rPr>
              <a:t>kənˈkluːds</a:t>
            </a:r>
            <a:r>
              <a:rPr lang="en-US" altLang="zh-CN" sz="1200" b="0" i="0" u="none" strike="noStrike" kern="1200" dirty="0">
                <a:solidFill>
                  <a:schemeClr val="tx1"/>
                </a:solidFill>
                <a:effectLst/>
                <a:latin typeface="+mn-lt"/>
                <a:ea typeface="+mn-ea"/>
                <a:cs typeface="+mn-cs"/>
                <a:hlinkClick r:id="rId4"/>
              </a:rPr>
              <a:t>/</a:t>
            </a:r>
            <a:r>
              <a:rPr lang="en-US" altLang="zh-CN" dirty="0"/>
              <a:t> my presentation. Thank you for your attention.</a:t>
            </a:r>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33</a:t>
            </a:fld>
            <a:endParaRPr lang="zh-CN" altLang="en-US"/>
          </a:p>
        </p:txBody>
      </p:sp>
    </p:spTree>
    <p:extLst>
      <p:ext uri="{BB962C8B-B14F-4D97-AF65-F5344CB8AC3E}">
        <p14:creationId xmlns:p14="http://schemas.microsoft.com/office/powerpoint/2010/main" val="8426960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34</a:t>
            </a:fld>
            <a:endParaRPr lang="zh-CN" altLang="en-US"/>
          </a:p>
        </p:txBody>
      </p:sp>
    </p:spTree>
    <p:extLst>
      <p:ext uri="{BB962C8B-B14F-4D97-AF65-F5344CB8AC3E}">
        <p14:creationId xmlns:p14="http://schemas.microsoft.com/office/powerpoint/2010/main" val="1514266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HALF is a fourth-generation synchrotron radiation light source in the low-energy region</a:t>
            </a:r>
            <a:r>
              <a:rPr lang="en-US" altLang="zh-CN" sz="1200" b="0" i="0" u="none" strike="noStrike" kern="1200" dirty="0">
                <a:solidFill>
                  <a:schemeClr val="tx1"/>
                </a:solidFill>
                <a:effectLst/>
                <a:latin typeface="+mn-lt"/>
                <a:ea typeface="+mn-ea"/>
                <a:cs typeface="+mn-cs"/>
                <a:hlinkClick r:id="rId3"/>
              </a:rPr>
              <a:t>/ˈ</a:t>
            </a:r>
            <a:r>
              <a:rPr lang="en-US" altLang="zh-CN" sz="1200" b="0" i="0" u="none" strike="noStrike" kern="1200" dirty="0" err="1">
                <a:solidFill>
                  <a:schemeClr val="tx1"/>
                </a:solidFill>
                <a:effectLst/>
                <a:latin typeface="+mn-lt"/>
                <a:ea typeface="+mn-ea"/>
                <a:cs typeface="+mn-cs"/>
                <a:hlinkClick r:id="rId3"/>
              </a:rPr>
              <a:t>riːdʒən</a:t>
            </a:r>
            <a:r>
              <a:rPr lang="en-US" altLang="zh-CN" sz="1200" b="0" i="0" u="none" strike="noStrike" kern="1200" dirty="0">
                <a:solidFill>
                  <a:schemeClr val="tx1"/>
                </a:solidFill>
                <a:effectLst/>
                <a:latin typeface="+mn-lt"/>
                <a:ea typeface="+mn-ea"/>
                <a:cs typeface="+mn-cs"/>
                <a:hlinkClick r:id="rId3"/>
              </a:rPr>
              <a:t>/</a:t>
            </a:r>
            <a:r>
              <a:rPr lang="en-US" altLang="zh-CN" dirty="0"/>
              <a:t>. The project is currently under construction and is expected to be completed by 2028. The parameters(/</a:t>
            </a:r>
            <a:r>
              <a:rPr lang="en-US" altLang="zh-CN" dirty="0" err="1"/>
              <a:t>pəˈræmɪtərs</a:t>
            </a:r>
            <a:r>
              <a:rPr lang="en-US" altLang="zh-CN" dirty="0"/>
              <a:t>/) of the storage ring are listed in the table.</a:t>
            </a:r>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4</a:t>
            </a:fld>
            <a:endParaRPr lang="zh-CN" altLang="en-US"/>
          </a:p>
        </p:txBody>
      </p:sp>
    </p:spTree>
    <p:extLst>
      <p:ext uri="{BB962C8B-B14F-4D97-AF65-F5344CB8AC3E}">
        <p14:creationId xmlns:p14="http://schemas.microsoft.com/office/powerpoint/2010/main" val="1763585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00000"/>
              </a:lnSpc>
            </a:pPr>
            <a:r>
              <a:rPr lang="en-US" altLang="zh-CN" dirty="0"/>
              <a:t>The HALF storage ring adopts a Top-off</a:t>
            </a:r>
            <a:r>
              <a:rPr lang="zh-CN" altLang="en-US" dirty="0"/>
              <a:t>恒流模式 </a:t>
            </a:r>
            <a:r>
              <a:rPr lang="en-US" altLang="zh-CN" dirty="0"/>
              <a:t>injection scheme. The injector provides a 2.2 GeV electron beam to the storage ring. </a:t>
            </a:r>
          </a:p>
          <a:p>
            <a:pPr>
              <a:lnSpc>
                <a:spcPct val="100000"/>
              </a:lnSpc>
            </a:pPr>
            <a:r>
              <a:rPr lang="en-US" altLang="zh-CN" dirty="0"/>
              <a:t>The layout of the injector is shown in the figure. </a:t>
            </a:r>
          </a:p>
          <a:p>
            <a:pPr>
              <a:lnSpc>
                <a:spcPct val="100000"/>
              </a:lnSpc>
            </a:pPr>
            <a:r>
              <a:rPr lang="en-US" altLang="zh-CN" dirty="0"/>
              <a:t>The injector can be divided into two sections: the pre-injector section and the acceleration section. </a:t>
            </a:r>
          </a:p>
          <a:p>
            <a:pPr>
              <a:lnSpc>
                <a:spcPct val="100000"/>
              </a:lnSpc>
            </a:pPr>
            <a:endParaRPr lang="en-US" altLang="zh-CN" dirty="0"/>
          </a:p>
          <a:p>
            <a:pPr>
              <a:lnSpc>
                <a:spcPct val="100000"/>
              </a:lnSpc>
            </a:pPr>
            <a:r>
              <a:rPr lang="en-US" altLang="zh-CN" dirty="0"/>
              <a:t>The pre-injector section includes an electron gun, a 476 MHz pre-</a:t>
            </a:r>
            <a:r>
              <a:rPr lang="en-US" altLang="zh-CN" dirty="0" err="1"/>
              <a:t>buncher</a:t>
            </a:r>
            <a:r>
              <a:rPr lang="en-US" altLang="zh-CN" dirty="0"/>
              <a:t>, a 2856 MHz </a:t>
            </a:r>
            <a:r>
              <a:rPr lang="en-US" altLang="zh-CN" dirty="0" err="1"/>
              <a:t>buncher</a:t>
            </a:r>
            <a:r>
              <a:rPr lang="en-US" altLang="zh-CN" dirty="0"/>
              <a:t>, and two accelerating tubes. </a:t>
            </a:r>
          </a:p>
          <a:p>
            <a:pPr>
              <a:lnSpc>
                <a:spcPct val="100000"/>
              </a:lnSpc>
            </a:pPr>
            <a:r>
              <a:rPr lang="en-US" altLang="zh-CN" dirty="0"/>
              <a:t>This section is equipped with one RF station, which includes one set of 476 MHz LLRF and one set of 2856 MHz LLRF. </a:t>
            </a:r>
          </a:p>
          <a:p>
            <a:pPr>
              <a:lnSpc>
                <a:spcPct val="100000"/>
              </a:lnSpc>
            </a:pPr>
            <a:endParaRPr lang="en-US" altLang="zh-CN" dirty="0"/>
          </a:p>
          <a:p>
            <a:pPr>
              <a:lnSpc>
                <a:spcPct val="100000"/>
              </a:lnSpc>
            </a:pPr>
            <a:r>
              <a:rPr lang="en-US" altLang="zh-CN" dirty="0"/>
              <a:t>The acceleration section consists of 19 groups of accelerating tubes, with each group containing two 3-meter accelerating tubes. One 80 MW klystron drives two accelerating tubes. </a:t>
            </a:r>
          </a:p>
          <a:p>
            <a:pPr>
              <a:lnSpc>
                <a:spcPct val="100000"/>
              </a:lnSpc>
            </a:pPr>
            <a:r>
              <a:rPr lang="en-US" altLang="zh-CN" dirty="0"/>
              <a:t>Every two groups, i.e., two klystrons and four accelerating tubes, are supported by one RF station, which includes two sets of LLRF. The acceptance(</a:t>
            </a:r>
            <a:r>
              <a:rPr lang="en-US" altLang="zh-CN" sz="1200" b="0" i="0" u="none" strike="noStrike" kern="1200" dirty="0">
                <a:solidFill>
                  <a:schemeClr val="tx1"/>
                </a:solidFill>
                <a:effectLst/>
                <a:latin typeface="+mn-lt"/>
                <a:ea typeface="+mn-ea"/>
                <a:cs typeface="+mn-cs"/>
                <a:hlinkClick r:id="rId3"/>
              </a:rPr>
              <a:t>/</a:t>
            </a:r>
            <a:r>
              <a:rPr lang="en-US" altLang="zh-CN" sz="1200" b="0" i="0" u="none" strike="noStrike" kern="1200" dirty="0" err="1">
                <a:solidFill>
                  <a:schemeClr val="tx1"/>
                </a:solidFill>
                <a:effectLst/>
                <a:latin typeface="+mn-lt"/>
                <a:ea typeface="+mn-ea"/>
                <a:cs typeface="+mn-cs"/>
                <a:hlinkClick r:id="rId3"/>
              </a:rPr>
              <a:t>əkˈseptəns</a:t>
            </a:r>
            <a:r>
              <a:rPr lang="en-US" altLang="zh-CN" sz="1200" b="0" i="0" u="none" strike="noStrike" kern="1200" dirty="0">
                <a:solidFill>
                  <a:schemeClr val="tx1"/>
                </a:solidFill>
                <a:effectLst/>
                <a:latin typeface="+mn-lt"/>
                <a:ea typeface="+mn-ea"/>
                <a:cs typeface="+mn-cs"/>
                <a:hlinkClick r:id="rId3"/>
              </a:rPr>
              <a:t>/</a:t>
            </a:r>
            <a:r>
              <a:rPr lang="en-US" altLang="zh-CN" dirty="0"/>
              <a:t>) criteria</a:t>
            </a:r>
            <a:r>
              <a:rPr lang="en-US" altLang="zh-CN" sz="1200" b="0" i="0" u="none" strike="noStrike" kern="1200" dirty="0">
                <a:solidFill>
                  <a:schemeClr val="tx1"/>
                </a:solidFill>
                <a:effectLst/>
                <a:latin typeface="+mn-lt"/>
                <a:ea typeface="+mn-ea"/>
                <a:cs typeface="+mn-cs"/>
                <a:hlinkClick r:id="rId4"/>
              </a:rPr>
              <a:t>/</a:t>
            </a:r>
            <a:r>
              <a:rPr lang="en-US" altLang="zh-CN" sz="1200" b="0" i="0" u="none" strike="noStrike" kern="1200" dirty="0" err="1">
                <a:solidFill>
                  <a:schemeClr val="tx1"/>
                </a:solidFill>
                <a:effectLst/>
                <a:latin typeface="+mn-lt"/>
                <a:ea typeface="+mn-ea"/>
                <a:cs typeface="+mn-cs"/>
                <a:hlinkClick r:id="rId4"/>
              </a:rPr>
              <a:t>kraɪˈtɪrɪə</a:t>
            </a:r>
            <a:r>
              <a:rPr lang="en-US" altLang="zh-CN" sz="1200" b="0" i="0" u="none" strike="noStrike" kern="1200" dirty="0">
                <a:solidFill>
                  <a:schemeClr val="tx1"/>
                </a:solidFill>
                <a:effectLst/>
                <a:latin typeface="+mn-lt"/>
                <a:ea typeface="+mn-ea"/>
                <a:cs typeface="+mn-cs"/>
                <a:hlinkClick r:id="rId4"/>
              </a:rPr>
              <a:t>/</a:t>
            </a:r>
            <a:r>
              <a:rPr lang="en-US" altLang="zh-CN" dirty="0"/>
              <a:t> for the closed-loop amplitude and phase stability of the LLRF are 0.2% RMS and 0.2° RMS, respectively.</a:t>
            </a:r>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5</a:t>
            </a:fld>
            <a:endParaRPr lang="zh-CN" altLang="en-US"/>
          </a:p>
        </p:txBody>
      </p:sp>
    </p:spTree>
    <p:extLst>
      <p:ext uri="{BB962C8B-B14F-4D97-AF65-F5344CB8AC3E}">
        <p14:creationId xmlns:p14="http://schemas.microsoft.com/office/powerpoint/2010/main" val="1441692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reference signal distribution system for the injector is shown in the figure. </a:t>
            </a:r>
          </a:p>
          <a:p>
            <a:r>
              <a:rPr lang="en-US" altLang="zh-CN" dirty="0"/>
              <a:t>The reference signal is 2856 MHz, with a total transmitted length of approximately 200 meters. </a:t>
            </a:r>
          </a:p>
          <a:p>
            <a:r>
              <a:rPr lang="en-US" altLang="zh-CN" dirty="0"/>
              <a:t>Three 10 W continuous-wave solid-state amplifiers are used for relay amplification. </a:t>
            </a:r>
          </a:p>
          <a:p>
            <a:r>
              <a:rPr lang="en-US" altLang="zh-CN" dirty="0"/>
              <a:t>The injector and storage ring signal sources are synchronized using a 100 MHz signal. </a:t>
            </a:r>
          </a:p>
          <a:p>
            <a:r>
              <a:rPr lang="en-US" altLang="zh-CN" dirty="0"/>
              <a:t>The reference cables are placed in a constant-temperature water bath</a:t>
            </a:r>
            <a:r>
              <a:rPr lang="en-US" altLang="zh-CN" sz="1200" b="0" i="0" u="none" strike="noStrike" kern="1200" dirty="0">
                <a:solidFill>
                  <a:schemeClr val="tx1"/>
                </a:solidFill>
                <a:effectLst/>
                <a:latin typeface="+mn-lt"/>
                <a:ea typeface="+mn-ea"/>
                <a:cs typeface="+mn-cs"/>
                <a:hlinkClick r:id="rId3"/>
              </a:rPr>
              <a:t>/</a:t>
            </a:r>
            <a:r>
              <a:rPr lang="en-US" altLang="zh-CN" sz="1200" b="0" i="0" u="none" strike="noStrike" kern="1200" dirty="0" err="1">
                <a:solidFill>
                  <a:schemeClr val="tx1"/>
                </a:solidFill>
                <a:effectLst/>
                <a:latin typeface="+mn-lt"/>
                <a:ea typeface="+mn-ea"/>
                <a:cs typeface="+mn-cs"/>
                <a:hlinkClick r:id="rId3"/>
              </a:rPr>
              <a:t>bæ</a:t>
            </a:r>
            <a:r>
              <a:rPr lang="el-GR" altLang="zh-CN" sz="1200" b="0" i="0" u="none" strike="noStrike" kern="1200" dirty="0">
                <a:solidFill>
                  <a:schemeClr val="tx1"/>
                </a:solidFill>
                <a:effectLst/>
                <a:latin typeface="+mn-lt"/>
                <a:ea typeface="+mn-ea"/>
                <a:cs typeface="+mn-cs"/>
                <a:hlinkClick r:id="rId3"/>
              </a:rPr>
              <a:t>θ/</a:t>
            </a:r>
            <a:r>
              <a:rPr lang="en-US" altLang="zh-CN" dirty="0"/>
              <a:t> maintained at ±0.1°C​​(Plus or minus zero point one degrees Celsius​</a:t>
            </a:r>
            <a:r>
              <a:rPr lang="en-US" altLang="zh-CN" sz="1200" b="0" i="0" u="none" strike="noStrike" kern="1200" dirty="0">
                <a:solidFill>
                  <a:schemeClr val="tx1"/>
                </a:solidFill>
                <a:effectLst/>
                <a:latin typeface="+mn-lt"/>
                <a:ea typeface="+mn-ea"/>
                <a:cs typeface="+mn-cs"/>
                <a:hlinkClick r:id="rId4"/>
              </a:rPr>
              <a:t>/ˈ</a:t>
            </a:r>
            <a:r>
              <a:rPr lang="en-US" altLang="zh-CN" sz="1200" b="0" i="0" u="none" strike="noStrike" kern="1200" dirty="0" err="1">
                <a:solidFill>
                  <a:schemeClr val="tx1"/>
                </a:solidFill>
                <a:effectLst/>
                <a:latin typeface="+mn-lt"/>
                <a:ea typeface="+mn-ea"/>
                <a:cs typeface="+mn-cs"/>
                <a:hlinkClick r:id="rId4"/>
              </a:rPr>
              <a:t>selsiəs</a:t>
            </a:r>
            <a:r>
              <a:rPr lang="en-US" altLang="zh-CN" sz="1200" b="0" i="0" u="none" strike="noStrike" kern="1200" dirty="0">
                <a:solidFill>
                  <a:schemeClr val="tx1"/>
                </a:solidFill>
                <a:effectLst/>
                <a:latin typeface="+mn-lt"/>
                <a:ea typeface="+mn-ea"/>
                <a:cs typeface="+mn-cs"/>
                <a:hlinkClick r:id="rId4"/>
              </a:rPr>
              <a:t>/</a:t>
            </a:r>
            <a:r>
              <a:rPr lang="en-US" altLang="zh-CN" dirty="0"/>
              <a:t>). </a:t>
            </a:r>
          </a:p>
          <a:p>
            <a:r>
              <a:rPr lang="en-US" altLang="zh-CN" dirty="0"/>
              <a:t>Additionally, an optical signal synchronization system is deployed to detect drift in the reference signal.</a:t>
            </a:r>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6</a:t>
            </a:fld>
            <a:endParaRPr lang="zh-CN" altLang="en-US"/>
          </a:p>
        </p:txBody>
      </p:sp>
    </p:spTree>
    <p:extLst>
      <p:ext uri="{BB962C8B-B14F-4D97-AF65-F5344CB8AC3E}">
        <p14:creationId xmlns:p14="http://schemas.microsoft.com/office/powerpoint/2010/main" val="716034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Next, I will introduce the LLRF system design</a:t>
            </a:r>
            <a:r>
              <a:rPr lang="en-US" altLang="zh-CN" sz="1200" b="0" i="0" u="none" strike="noStrike" kern="1200" dirty="0">
                <a:solidFill>
                  <a:schemeClr val="tx1"/>
                </a:solidFill>
                <a:effectLst/>
                <a:latin typeface="+mn-lt"/>
                <a:ea typeface="+mn-ea"/>
                <a:cs typeface="+mn-cs"/>
                <a:hlinkClick r:id="rId3"/>
              </a:rPr>
              <a:t>/</a:t>
            </a:r>
            <a:r>
              <a:rPr lang="en-US" altLang="zh-CN" sz="1200" b="0" i="0" u="none" strike="noStrike" kern="1200" dirty="0" err="1">
                <a:solidFill>
                  <a:schemeClr val="tx1"/>
                </a:solidFill>
                <a:effectLst/>
                <a:latin typeface="+mn-lt"/>
                <a:ea typeface="+mn-ea"/>
                <a:cs typeface="+mn-cs"/>
                <a:hlinkClick r:id="rId3"/>
              </a:rPr>
              <a:t>dɪˈzaɪn</a:t>
            </a:r>
            <a:r>
              <a:rPr lang="en-US" altLang="zh-CN" sz="1200" b="0" i="0" u="none" strike="noStrike" kern="1200" dirty="0">
                <a:solidFill>
                  <a:schemeClr val="tx1"/>
                </a:solidFill>
                <a:effectLst/>
                <a:latin typeface="+mn-lt"/>
                <a:ea typeface="+mn-ea"/>
                <a:cs typeface="+mn-cs"/>
                <a:hlinkClick r:id="rId3"/>
              </a:rPr>
              <a:t>/</a:t>
            </a:r>
            <a:r>
              <a:rPr lang="en-US" altLang="zh-CN" dirty="0"/>
              <a:t>. </a:t>
            </a:r>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7</a:t>
            </a:fld>
            <a:endParaRPr lang="zh-CN" altLang="en-US"/>
          </a:p>
        </p:txBody>
      </p:sp>
    </p:spTree>
    <p:extLst>
      <p:ext uri="{BB962C8B-B14F-4D97-AF65-F5344CB8AC3E}">
        <p14:creationId xmlns:p14="http://schemas.microsoft.com/office/powerpoint/2010/main" val="1759063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structure within the RF station is shown in the figure. </a:t>
            </a:r>
          </a:p>
          <a:p>
            <a:r>
              <a:rPr lang="en-US" altLang="zh-CN" dirty="0"/>
              <a:t>Each set of LLRF controls one klystron and two accelerating tubes, monitoring nine signals: solid-state amplifier output, klystron output and reflect, accelerating tube input forward, and the input forward of the matched load. </a:t>
            </a:r>
          </a:p>
          <a:p>
            <a:r>
              <a:rPr lang="en-US" altLang="zh-CN" dirty="0"/>
              <a:t>Closed-loop control is implemented using the input forward wave of the first tube or the vector sum of the input forward waves of the two tubes.</a:t>
            </a:r>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8</a:t>
            </a:fld>
            <a:endParaRPr lang="zh-CN" altLang="en-US"/>
          </a:p>
        </p:txBody>
      </p:sp>
    </p:spTree>
    <p:extLst>
      <p:ext uri="{BB962C8B-B14F-4D97-AF65-F5344CB8AC3E}">
        <p14:creationId xmlns:p14="http://schemas.microsoft.com/office/powerpoint/2010/main" val="1108667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Each RF station is equipped with a frequency Synthesizer that provides reference, clock, and local oscillator signals for the two sets of LLRF in the station. </a:t>
            </a:r>
          </a:p>
          <a:p>
            <a:r>
              <a:rPr lang="en-US" altLang="zh-CN" dirty="0"/>
              <a:t>During development, we optimized the frequency synthesizer (by adding low-pass filters and replacing power dividers with higher-performance components), </a:t>
            </a:r>
          </a:p>
          <a:p>
            <a:r>
              <a:rPr lang="en-US" altLang="zh-CN" dirty="0"/>
              <a:t>reducing the phase noise of the clock signal generated by the synthesizer from 110 fs (</a:t>
            </a:r>
            <a:r>
              <a:rPr lang="en-US" altLang="zh-CN" sz="1200" b="0" i="0" kern="1200" dirty="0">
                <a:solidFill>
                  <a:schemeClr val="tx1"/>
                </a:solidFill>
                <a:effectLst/>
                <a:latin typeface="+mn-lt"/>
                <a:ea typeface="+mn-ea"/>
                <a:cs typeface="+mn-cs"/>
              </a:rPr>
              <a:t>femtosecond</a:t>
            </a:r>
            <a:r>
              <a:rPr lang="en-US" altLang="zh-CN" dirty="0"/>
              <a:t>) to 30 fs.</a:t>
            </a:r>
          </a:p>
          <a:p>
            <a:endParaRPr lang="zh-CN" altLang="en-US" dirty="0"/>
          </a:p>
        </p:txBody>
      </p:sp>
      <p:sp>
        <p:nvSpPr>
          <p:cNvPr id="4" name="灯片编号占位符 3"/>
          <p:cNvSpPr>
            <a:spLocks noGrp="1"/>
          </p:cNvSpPr>
          <p:nvPr>
            <p:ph type="sldNum" sz="quarter" idx="5"/>
          </p:nvPr>
        </p:nvSpPr>
        <p:spPr/>
        <p:txBody>
          <a:bodyPr/>
          <a:lstStyle/>
          <a:p>
            <a:fld id="{B903B04A-A3A8-474F-A436-29945894B8D6}" type="slidenum">
              <a:rPr lang="zh-CN" altLang="en-US" smtClean="0"/>
              <a:t>9</a:t>
            </a:fld>
            <a:endParaRPr lang="zh-CN" altLang="en-US"/>
          </a:p>
        </p:txBody>
      </p:sp>
    </p:spTree>
    <p:extLst>
      <p:ext uri="{BB962C8B-B14F-4D97-AF65-F5344CB8AC3E}">
        <p14:creationId xmlns:p14="http://schemas.microsoft.com/office/powerpoint/2010/main" val="29069027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86BAB59-ECB0-4FB5-B6CE-700CBB083F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Tree>
    <p:extLst>
      <p:ext uri="{BB962C8B-B14F-4D97-AF65-F5344CB8AC3E}">
        <p14:creationId xmlns:p14="http://schemas.microsoft.com/office/powerpoint/2010/main" val="886745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0D0B9ED-153E-4FBC-B8BE-FCD643627C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5" name="灯片编号占位符 8">
            <a:extLst>
              <a:ext uri="{FF2B5EF4-FFF2-40B4-BE49-F238E27FC236}">
                <a16:creationId xmlns:a16="http://schemas.microsoft.com/office/drawing/2014/main" id="{12ADDEE4-AD77-4153-9022-47C2CD970179}"/>
              </a:ext>
            </a:extLst>
          </p:cNvPr>
          <p:cNvSpPr>
            <a:spLocks noGrp="1"/>
          </p:cNvSpPr>
          <p:nvPr>
            <p:ph type="sldNum" sz="quarter" idx="10"/>
          </p:nvPr>
        </p:nvSpPr>
        <p:spPr>
          <a:xfrm>
            <a:off x="9185448" y="6356350"/>
            <a:ext cx="2743200" cy="365125"/>
          </a:xfrm>
          <a:prstGeom prst="rect">
            <a:avLst/>
          </a:prstGeom>
        </p:spPr>
        <p:txBody>
          <a:bodyPr/>
          <a:lstStyle>
            <a:lvl1pPr>
              <a:defRPr sz="1600" b="0">
                <a:solidFill>
                  <a:schemeClr val="tx1"/>
                </a:solidFill>
                <a:latin typeface="微软雅黑" panose="020B0503020204020204" pitchFamily="34" charset="-122"/>
                <a:ea typeface="微软雅黑" panose="020B0503020204020204" pitchFamily="34" charset="-122"/>
              </a:defRPr>
            </a:lvl1pPr>
          </a:lstStyle>
          <a:p>
            <a:fld id="{85B4883E-2AE5-44BD-8E94-5F51D85EA891}" type="slidenum">
              <a:rPr lang="zh-CN" altLang="en-US" smtClean="0"/>
              <a:pPr/>
              <a:t>‹#›</a:t>
            </a:fld>
            <a:endParaRPr lang="zh-CN" altLang="en-US" dirty="0"/>
          </a:p>
        </p:txBody>
      </p:sp>
    </p:spTree>
    <p:extLst>
      <p:ext uri="{BB962C8B-B14F-4D97-AF65-F5344CB8AC3E}">
        <p14:creationId xmlns:p14="http://schemas.microsoft.com/office/powerpoint/2010/main" val="1175150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9" name="灯片编号占位符 8">
            <a:extLst>
              <a:ext uri="{FF2B5EF4-FFF2-40B4-BE49-F238E27FC236}">
                <a16:creationId xmlns:a16="http://schemas.microsoft.com/office/drawing/2014/main" id="{5B4D7619-3BBD-49F4-9286-94B843191726}"/>
              </a:ext>
            </a:extLst>
          </p:cNvPr>
          <p:cNvSpPr>
            <a:spLocks noGrp="1"/>
          </p:cNvSpPr>
          <p:nvPr>
            <p:ph type="sldNum" sz="quarter" idx="10"/>
          </p:nvPr>
        </p:nvSpPr>
        <p:spPr>
          <a:xfrm>
            <a:off x="9185448" y="6356350"/>
            <a:ext cx="2743200" cy="365125"/>
          </a:xfrm>
          <a:prstGeom prst="rect">
            <a:avLst/>
          </a:prstGeom>
        </p:spPr>
        <p:txBody>
          <a:bodyPr/>
          <a:lstStyle>
            <a:lvl1pPr>
              <a:defRPr sz="1600" b="0">
                <a:solidFill>
                  <a:schemeClr val="tx1"/>
                </a:solidFill>
              </a:defRPr>
            </a:lvl1pPr>
          </a:lstStyle>
          <a:p>
            <a:fld id="{85B4883E-2AE5-44BD-8E94-5F51D85EA891}" type="slidenum">
              <a:rPr lang="zh-CN" altLang="en-US" smtClean="0"/>
              <a:pPr/>
              <a:t>‹#›</a:t>
            </a:fld>
            <a:endParaRPr lang="zh-CN" altLang="en-US" dirty="0"/>
          </a:p>
        </p:txBody>
      </p:sp>
    </p:spTree>
    <p:extLst>
      <p:ext uri="{BB962C8B-B14F-4D97-AF65-F5344CB8AC3E}">
        <p14:creationId xmlns:p14="http://schemas.microsoft.com/office/powerpoint/2010/main" val="4055594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4" name="Picture 3" descr="C:\Users\Administrator\Desktop\内页4背景.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05" y="-4260"/>
            <a:ext cx="12216361" cy="6870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015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61482A1-D402-4FB2-BDC7-07FC787066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4255" cy="6858000"/>
          </a:xfrm>
          <a:prstGeom prst="rect">
            <a:avLst/>
          </a:prstGeom>
        </p:spPr>
      </p:pic>
    </p:spTree>
    <p:extLst>
      <p:ext uri="{BB962C8B-B14F-4D97-AF65-F5344CB8AC3E}">
        <p14:creationId xmlns:p14="http://schemas.microsoft.com/office/powerpoint/2010/main" val="4375792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59349C6-DC54-47FF-9157-AE32BC59BA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7193"/>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8" name="矩形 7">
            <a:extLst>
              <a:ext uri="{FF2B5EF4-FFF2-40B4-BE49-F238E27FC236}">
                <a16:creationId xmlns:a16="http://schemas.microsoft.com/office/drawing/2014/main" id="{AEAB65D8-A66E-4182-880A-C8E7E14D73EB}"/>
              </a:ext>
            </a:extLst>
          </p:cNvPr>
          <p:cNvSpPr/>
          <p:nvPr userDrawn="1"/>
        </p:nvSpPr>
        <p:spPr>
          <a:xfrm>
            <a:off x="0" y="0"/>
            <a:ext cx="12197440" cy="1052736"/>
          </a:xfrm>
          <a:prstGeom prst="rect">
            <a:avLst/>
          </a:prstGeom>
          <a:solidFill>
            <a:srgbClr val="03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a:extLst>
              <a:ext uri="{FF2B5EF4-FFF2-40B4-BE49-F238E27FC236}">
                <a16:creationId xmlns:a16="http://schemas.microsoft.com/office/drawing/2014/main" id="{A03C691C-3C4A-441D-9A59-8FC82971D477}"/>
              </a:ext>
            </a:extLst>
          </p:cNvPr>
          <p:cNvSpPr/>
          <p:nvPr userDrawn="1"/>
        </p:nvSpPr>
        <p:spPr>
          <a:xfrm>
            <a:off x="0" y="1103144"/>
            <a:ext cx="12197440" cy="21600"/>
          </a:xfrm>
          <a:prstGeom prst="rect">
            <a:avLst/>
          </a:prstGeom>
          <a:solidFill>
            <a:srgbClr val="03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2" name="图片 11">
            <a:extLst>
              <a:ext uri="{FF2B5EF4-FFF2-40B4-BE49-F238E27FC236}">
                <a16:creationId xmlns:a16="http://schemas.microsoft.com/office/drawing/2014/main" id="{BB4F47AD-6E8F-4733-8514-10A4032E5D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64866" y="250695"/>
            <a:ext cx="1310754" cy="554784"/>
          </a:xfrm>
          <a:prstGeom prst="rect">
            <a:avLst/>
          </a:prstGeom>
        </p:spPr>
      </p:pic>
      <p:sp>
        <p:nvSpPr>
          <p:cNvPr id="16" name="灯片编号占位符 15">
            <a:extLst>
              <a:ext uri="{FF2B5EF4-FFF2-40B4-BE49-F238E27FC236}">
                <a16:creationId xmlns:a16="http://schemas.microsoft.com/office/drawing/2014/main" id="{CCFFB11C-9B51-409A-9926-2C8BBBF604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b="0">
                <a:solidFill>
                  <a:schemeClr val="tx1"/>
                </a:solidFill>
              </a:defRPr>
            </a:lvl1pPr>
          </a:lstStyle>
          <a:p>
            <a:fld id="{85B4883E-2AE5-44BD-8E94-5F51D85EA891}" type="slidenum">
              <a:rPr lang="zh-CN" altLang="en-US" smtClean="0"/>
              <a:pPr/>
              <a:t>‹#›</a:t>
            </a:fld>
            <a:endParaRPr lang="zh-CN" altLang="en-US" dirty="0"/>
          </a:p>
        </p:txBody>
      </p:sp>
    </p:spTree>
    <p:extLst>
      <p:ext uri="{BB962C8B-B14F-4D97-AF65-F5344CB8AC3E}">
        <p14:creationId xmlns:p14="http://schemas.microsoft.com/office/powerpoint/2010/main" val="4048361342"/>
      </p:ext>
    </p:extLst>
  </p:cSld>
  <p:clrMap bg1="lt1" tx1="dk1" bg2="lt2" tx2="dk2" accent1="accent1" accent2="accent2" accent3="accent3" accent4="accent4" accent5="accent5" accent6="accent6" hlink="hlink" folHlink="folHlink"/>
  <p:sldLayoutIdLst>
    <p:sldLayoutId id="214748369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59349C6-DC54-47FF-9157-AE32BC59BA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7193"/>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8" name="矩形 7">
            <a:extLst>
              <a:ext uri="{FF2B5EF4-FFF2-40B4-BE49-F238E27FC236}">
                <a16:creationId xmlns:a16="http://schemas.microsoft.com/office/drawing/2014/main" id="{AEAB65D8-A66E-4182-880A-C8E7E14D73EB}"/>
              </a:ext>
            </a:extLst>
          </p:cNvPr>
          <p:cNvSpPr/>
          <p:nvPr userDrawn="1"/>
        </p:nvSpPr>
        <p:spPr>
          <a:xfrm>
            <a:off x="0" y="0"/>
            <a:ext cx="12197440" cy="1052736"/>
          </a:xfrm>
          <a:prstGeom prst="rect">
            <a:avLst/>
          </a:prstGeom>
          <a:solidFill>
            <a:srgbClr val="03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a:extLst>
              <a:ext uri="{FF2B5EF4-FFF2-40B4-BE49-F238E27FC236}">
                <a16:creationId xmlns:a16="http://schemas.microsoft.com/office/drawing/2014/main" id="{A03C691C-3C4A-441D-9A59-8FC82971D477}"/>
              </a:ext>
            </a:extLst>
          </p:cNvPr>
          <p:cNvSpPr/>
          <p:nvPr userDrawn="1"/>
        </p:nvSpPr>
        <p:spPr>
          <a:xfrm>
            <a:off x="0" y="1103144"/>
            <a:ext cx="12197440" cy="21600"/>
          </a:xfrm>
          <a:prstGeom prst="rect">
            <a:avLst/>
          </a:prstGeom>
          <a:solidFill>
            <a:srgbClr val="03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2" name="图片 11">
            <a:extLst>
              <a:ext uri="{FF2B5EF4-FFF2-40B4-BE49-F238E27FC236}">
                <a16:creationId xmlns:a16="http://schemas.microsoft.com/office/drawing/2014/main" id="{BB4F47AD-6E8F-4733-8514-10A4032E5D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64866" y="250695"/>
            <a:ext cx="1310754" cy="554784"/>
          </a:xfrm>
          <a:prstGeom prst="rect">
            <a:avLst/>
          </a:prstGeom>
        </p:spPr>
      </p:pic>
      <p:sp>
        <p:nvSpPr>
          <p:cNvPr id="16" name="灯片编号占位符 15">
            <a:extLst>
              <a:ext uri="{FF2B5EF4-FFF2-40B4-BE49-F238E27FC236}">
                <a16:creationId xmlns:a16="http://schemas.microsoft.com/office/drawing/2014/main" id="{CCFFB11C-9B51-409A-9926-2C8BBBF604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b="0">
                <a:solidFill>
                  <a:schemeClr val="tx1"/>
                </a:solidFill>
              </a:defRPr>
            </a:lvl1pPr>
          </a:lstStyle>
          <a:p>
            <a:fld id="{85B4883E-2AE5-44BD-8E94-5F51D85EA891}" type="slidenum">
              <a:rPr lang="zh-CN" altLang="en-US" smtClean="0"/>
              <a:pPr/>
              <a:t>‹#›</a:t>
            </a:fld>
            <a:endParaRPr lang="zh-CN" altLang="en-US" dirty="0"/>
          </a:p>
        </p:txBody>
      </p:sp>
    </p:spTree>
    <p:extLst>
      <p:ext uri="{BB962C8B-B14F-4D97-AF65-F5344CB8AC3E}">
        <p14:creationId xmlns:p14="http://schemas.microsoft.com/office/powerpoint/2010/main" val="3030462575"/>
      </p:ext>
    </p:extLst>
  </p:cSld>
  <p:clrMap bg1="lt1" tx1="dk1" bg2="lt2" tx2="dk2" accent1="accent1" accent2="accent2" accent3="accent3" accent4="accent4" accent5="accent5" accent6="accent6" hlink="hlink" folHlink="folHlink"/>
  <p:sldLayoutIdLst>
    <p:sldLayoutId id="214748370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59349C6-DC54-47FF-9157-AE32BC59BA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7193"/>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8" name="矩形 7">
            <a:extLst>
              <a:ext uri="{FF2B5EF4-FFF2-40B4-BE49-F238E27FC236}">
                <a16:creationId xmlns:a16="http://schemas.microsoft.com/office/drawing/2014/main" id="{AEAB65D8-A66E-4182-880A-C8E7E14D73EB}"/>
              </a:ext>
            </a:extLst>
          </p:cNvPr>
          <p:cNvSpPr/>
          <p:nvPr userDrawn="1"/>
        </p:nvSpPr>
        <p:spPr>
          <a:xfrm>
            <a:off x="0" y="0"/>
            <a:ext cx="12197440" cy="1052736"/>
          </a:xfrm>
          <a:prstGeom prst="rect">
            <a:avLst/>
          </a:prstGeom>
          <a:solidFill>
            <a:srgbClr val="03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a:extLst>
              <a:ext uri="{FF2B5EF4-FFF2-40B4-BE49-F238E27FC236}">
                <a16:creationId xmlns:a16="http://schemas.microsoft.com/office/drawing/2014/main" id="{A03C691C-3C4A-441D-9A59-8FC82971D477}"/>
              </a:ext>
            </a:extLst>
          </p:cNvPr>
          <p:cNvSpPr/>
          <p:nvPr userDrawn="1"/>
        </p:nvSpPr>
        <p:spPr>
          <a:xfrm>
            <a:off x="0" y="1103144"/>
            <a:ext cx="12197440" cy="21600"/>
          </a:xfrm>
          <a:prstGeom prst="rect">
            <a:avLst/>
          </a:prstGeom>
          <a:solidFill>
            <a:srgbClr val="03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2" name="图片 11">
            <a:extLst>
              <a:ext uri="{FF2B5EF4-FFF2-40B4-BE49-F238E27FC236}">
                <a16:creationId xmlns:a16="http://schemas.microsoft.com/office/drawing/2014/main" id="{BB4F47AD-6E8F-4733-8514-10A4032E5D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64866" y="250695"/>
            <a:ext cx="1310754" cy="554784"/>
          </a:xfrm>
          <a:prstGeom prst="rect">
            <a:avLst/>
          </a:prstGeom>
        </p:spPr>
      </p:pic>
      <p:sp>
        <p:nvSpPr>
          <p:cNvPr id="16" name="灯片编号占位符 15">
            <a:extLst>
              <a:ext uri="{FF2B5EF4-FFF2-40B4-BE49-F238E27FC236}">
                <a16:creationId xmlns:a16="http://schemas.microsoft.com/office/drawing/2014/main" id="{CCFFB11C-9B51-409A-9926-2C8BBBF604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b="0">
                <a:solidFill>
                  <a:schemeClr val="tx1"/>
                </a:solidFill>
              </a:defRPr>
            </a:lvl1pPr>
          </a:lstStyle>
          <a:p>
            <a:fld id="{85B4883E-2AE5-44BD-8E94-5F51D85EA891}" type="slidenum">
              <a:rPr lang="zh-CN" altLang="en-US" smtClean="0"/>
              <a:pPr/>
              <a:t>‹#›</a:t>
            </a:fld>
            <a:endParaRPr lang="zh-CN" altLang="en-US" dirty="0"/>
          </a:p>
        </p:txBody>
      </p:sp>
    </p:spTree>
    <p:extLst>
      <p:ext uri="{BB962C8B-B14F-4D97-AF65-F5344CB8AC3E}">
        <p14:creationId xmlns:p14="http://schemas.microsoft.com/office/powerpoint/2010/main" val="2090809336"/>
      </p:ext>
    </p:extLst>
  </p:cSld>
  <p:clrMap bg1="lt1" tx1="dk1" bg2="lt2" tx2="dk2" accent1="accent1" accent2="accent2" accent3="accent3" accent4="accent4" accent5="accent5" accent6="accent6" hlink="hlink" folHlink="folHlink"/>
  <p:sldLayoutIdLst>
    <p:sldLayoutId id="214748369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59349C6-DC54-47FF-9157-AE32BC59BA7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12192000" cy="6857193"/>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8" name="矩形 7">
            <a:extLst>
              <a:ext uri="{FF2B5EF4-FFF2-40B4-BE49-F238E27FC236}">
                <a16:creationId xmlns:a16="http://schemas.microsoft.com/office/drawing/2014/main" id="{AEAB65D8-A66E-4182-880A-C8E7E14D73EB}"/>
              </a:ext>
            </a:extLst>
          </p:cNvPr>
          <p:cNvSpPr/>
          <p:nvPr userDrawn="1"/>
        </p:nvSpPr>
        <p:spPr>
          <a:xfrm>
            <a:off x="0" y="0"/>
            <a:ext cx="12197440" cy="1052736"/>
          </a:xfrm>
          <a:prstGeom prst="rect">
            <a:avLst/>
          </a:prstGeom>
          <a:solidFill>
            <a:srgbClr val="03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a:extLst>
              <a:ext uri="{FF2B5EF4-FFF2-40B4-BE49-F238E27FC236}">
                <a16:creationId xmlns:a16="http://schemas.microsoft.com/office/drawing/2014/main" id="{A03C691C-3C4A-441D-9A59-8FC82971D477}"/>
              </a:ext>
            </a:extLst>
          </p:cNvPr>
          <p:cNvSpPr/>
          <p:nvPr userDrawn="1"/>
        </p:nvSpPr>
        <p:spPr>
          <a:xfrm>
            <a:off x="0" y="1103144"/>
            <a:ext cx="12197440" cy="21600"/>
          </a:xfrm>
          <a:prstGeom prst="rect">
            <a:avLst/>
          </a:prstGeom>
          <a:solidFill>
            <a:srgbClr val="03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2" name="图片 11">
            <a:extLst>
              <a:ext uri="{FF2B5EF4-FFF2-40B4-BE49-F238E27FC236}">
                <a16:creationId xmlns:a16="http://schemas.microsoft.com/office/drawing/2014/main" id="{BB4F47AD-6E8F-4733-8514-10A4032E5D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64866" y="250695"/>
            <a:ext cx="1310754" cy="554784"/>
          </a:xfrm>
          <a:prstGeom prst="rect">
            <a:avLst/>
          </a:prstGeom>
        </p:spPr>
      </p:pic>
      <p:sp>
        <p:nvSpPr>
          <p:cNvPr id="4" name="灯片编号占位符 3">
            <a:extLst>
              <a:ext uri="{FF2B5EF4-FFF2-40B4-BE49-F238E27FC236}">
                <a16:creationId xmlns:a16="http://schemas.microsoft.com/office/drawing/2014/main" id="{377E9647-EAD1-4B5B-A461-E245B554073A}"/>
              </a:ext>
            </a:extLst>
          </p:cNvPr>
          <p:cNvSpPr>
            <a:spLocks noGrp="1"/>
          </p:cNvSpPr>
          <p:nvPr>
            <p:ph type="sldNum" sz="quarter" idx="4"/>
          </p:nvPr>
        </p:nvSpPr>
        <p:spPr>
          <a:xfrm>
            <a:off x="8688288" y="599440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514541-2AFF-46DC-8ECD-D819E57C6A28}" type="slidenum">
              <a:rPr lang="zh-CN" altLang="en-US" smtClean="0"/>
              <a:t>‹#›</a:t>
            </a:fld>
            <a:endParaRPr lang="zh-CN" altLang="en-US" dirty="0"/>
          </a:p>
        </p:txBody>
      </p:sp>
    </p:spTree>
    <p:extLst>
      <p:ext uri="{BB962C8B-B14F-4D97-AF65-F5344CB8AC3E}">
        <p14:creationId xmlns:p14="http://schemas.microsoft.com/office/powerpoint/2010/main" val="4140643889"/>
      </p:ext>
    </p:extLst>
  </p:cSld>
  <p:clrMap bg1="lt1" tx1="dk1" bg2="lt2" tx2="dk2" accent1="accent1" accent2="accent2" accent3="accent3" accent4="accent4" accent5="accent5" accent6="accent6" hlink="hlink" folHlink="folHlink"/>
  <p:sldLayoutIdLst>
    <p:sldLayoutId id="2147483703" r:id="rId1"/>
    <p:sldLayoutId id="2147483707"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70.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9.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2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2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2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s/_rels/slide3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s>
</file>

<file path=ppt/slides/_rels/slide3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倪佳\文件\同步\ppt模板-2020-2-18\封面2 - 改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6" y="116632"/>
            <a:ext cx="2291235" cy="9008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07368" y="2030154"/>
            <a:ext cx="8311277" cy="1754326"/>
          </a:xfrm>
          <a:prstGeom prst="rect">
            <a:avLst/>
          </a:prstGeom>
          <a:noFill/>
          <a:ln>
            <a:noFill/>
          </a:ln>
        </p:spPr>
        <p:txBody>
          <a:bodyPr wrap="square" rtlCol="0">
            <a:spAutoFit/>
          </a:bodyPr>
          <a:lstStyle/>
          <a:p>
            <a:pPr algn="ctr"/>
            <a:r>
              <a:rPr lang="en-US" altLang="zh-CN" sz="3600" dirty="0">
                <a:latin typeface="微软雅黑" panose="020B0503020204020204" pitchFamily="34" charset="-122"/>
                <a:ea typeface="微软雅黑" panose="020B0503020204020204" pitchFamily="34" charset="-122"/>
                <a:cs typeface="Times New Roman" panose="02020603050405020304" pitchFamily="18" charset="0"/>
              </a:rPr>
              <a:t>Development Progress of the Digital Low-Level RF System for the Hefei Advanced Light Facility (HALF)</a:t>
            </a:r>
            <a:endParaRPr lang="zh-CN" altLang="en-US" sz="3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TextBox 10">
            <a:extLst>
              <a:ext uri="{FF2B5EF4-FFF2-40B4-BE49-F238E27FC236}">
                <a16:creationId xmlns:a16="http://schemas.microsoft.com/office/drawing/2014/main" id="{BEFCCCA5-ACFC-433A-8EEB-B9A6DFB3C1A1}"/>
              </a:ext>
            </a:extLst>
          </p:cNvPr>
          <p:cNvSpPr txBox="1"/>
          <p:nvPr/>
        </p:nvSpPr>
        <p:spPr>
          <a:xfrm>
            <a:off x="1505342" y="4941168"/>
            <a:ext cx="6115328" cy="1631216"/>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Name:     	</a:t>
            </a:r>
            <a:r>
              <a:rPr lang="en-US" altLang="zh-CN" sz="2000" dirty="0" err="1">
                <a:latin typeface="微软雅黑" panose="020B0503020204020204" pitchFamily="34" charset="-122"/>
                <a:ea typeface="微软雅黑" panose="020B0503020204020204" pitchFamily="34" charset="-122"/>
                <a:cs typeface="Times New Roman" panose="02020603050405020304" pitchFamily="18" charset="0"/>
              </a:rPr>
              <a:t>Kunlin</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WU, Baiting DU,         </a:t>
            </a:r>
          </a:p>
          <a:p>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dirty="0" err="1">
                <a:latin typeface="微软雅黑" panose="020B0503020204020204" pitchFamily="34" charset="-122"/>
                <a:ea typeface="微软雅黑" panose="020B0503020204020204" pitchFamily="34" charset="-122"/>
                <a:cs typeface="Times New Roman" panose="02020603050405020304" pitchFamily="18" charset="0"/>
              </a:rPr>
              <a:t>Shancai</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ZHANG, Jian PANG</a:t>
            </a:r>
          </a:p>
          <a:p>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Institute:  	National Synchrotron </a:t>
            </a:r>
          </a:p>
          <a:p>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Radiation Laboratory (NSRL)</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27BB3764-447F-49EB-BCC4-87CB0EEC2E6A}"/>
              </a:ext>
            </a:extLst>
          </p:cNvPr>
          <p:cNvPicPr>
            <a:picLocks noChangeAspect="1"/>
          </p:cNvPicPr>
          <p:nvPr/>
        </p:nvPicPr>
        <p:blipFill>
          <a:blip r:embed="rId3"/>
          <a:stretch>
            <a:fillRect/>
          </a:stretch>
        </p:blipFill>
        <p:spPr>
          <a:xfrm>
            <a:off x="8112223" y="3984720"/>
            <a:ext cx="3895461" cy="2738996"/>
          </a:xfrm>
          <a:prstGeom prst="rect">
            <a:avLst/>
          </a:prstGeom>
        </p:spPr>
      </p:pic>
      <p:pic>
        <p:nvPicPr>
          <p:cNvPr id="5" name="图片 4">
            <a:extLst>
              <a:ext uri="{FF2B5EF4-FFF2-40B4-BE49-F238E27FC236}">
                <a16:creationId xmlns:a16="http://schemas.microsoft.com/office/drawing/2014/main" id="{34633FE4-321D-4B2D-AAA4-109D53C15827}"/>
              </a:ext>
            </a:extLst>
          </p:cNvPr>
          <p:cNvPicPr>
            <a:picLocks noChangeAspect="1"/>
          </p:cNvPicPr>
          <p:nvPr/>
        </p:nvPicPr>
        <p:blipFill>
          <a:blip r:embed="rId4"/>
          <a:stretch>
            <a:fillRect/>
          </a:stretch>
        </p:blipFill>
        <p:spPr>
          <a:xfrm>
            <a:off x="191344" y="1196752"/>
            <a:ext cx="3888432" cy="2734054"/>
          </a:xfrm>
          <a:prstGeom prst="rect">
            <a:avLst/>
          </a:prstGeom>
        </p:spPr>
      </p:pic>
      <p:sp>
        <p:nvSpPr>
          <p:cNvPr id="11" name="文本框 10">
            <a:extLst>
              <a:ext uri="{FF2B5EF4-FFF2-40B4-BE49-F238E27FC236}">
                <a16:creationId xmlns:a16="http://schemas.microsoft.com/office/drawing/2014/main" id="{249BB895-79CE-443A-A6BB-CA2ED32C7122}"/>
              </a:ext>
            </a:extLst>
          </p:cNvPr>
          <p:cNvSpPr txBox="1"/>
          <p:nvPr/>
        </p:nvSpPr>
        <p:spPr>
          <a:xfrm>
            <a:off x="803412" y="2132856"/>
            <a:ext cx="2664296" cy="1015663"/>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CLK-Before Optimization</a:t>
            </a:r>
          </a:p>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Jitter 107.539 fs</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a:extLst>
              <a:ext uri="{FF2B5EF4-FFF2-40B4-BE49-F238E27FC236}">
                <a16:creationId xmlns:a16="http://schemas.microsoft.com/office/drawing/2014/main" id="{98BA74F1-683D-49AB-8C7B-E44797849262}"/>
              </a:ext>
            </a:extLst>
          </p:cNvPr>
          <p:cNvPicPr>
            <a:picLocks noChangeAspect="1"/>
          </p:cNvPicPr>
          <p:nvPr/>
        </p:nvPicPr>
        <p:blipFill>
          <a:blip r:embed="rId5"/>
          <a:stretch>
            <a:fillRect/>
          </a:stretch>
        </p:blipFill>
        <p:spPr>
          <a:xfrm>
            <a:off x="187502" y="3984720"/>
            <a:ext cx="3892274" cy="2736755"/>
          </a:xfrm>
          <a:prstGeom prst="rect">
            <a:avLst/>
          </a:prstGeom>
        </p:spPr>
      </p:pic>
      <p:sp>
        <p:nvSpPr>
          <p:cNvPr id="15" name="文本框 14">
            <a:extLst>
              <a:ext uri="{FF2B5EF4-FFF2-40B4-BE49-F238E27FC236}">
                <a16:creationId xmlns:a16="http://schemas.microsoft.com/office/drawing/2014/main" id="{5B91EF3E-3D2A-409C-8802-D270E8C22989}"/>
              </a:ext>
            </a:extLst>
          </p:cNvPr>
          <p:cNvSpPr txBox="1"/>
          <p:nvPr/>
        </p:nvSpPr>
        <p:spPr>
          <a:xfrm>
            <a:off x="694439" y="4920824"/>
            <a:ext cx="2878399" cy="1015663"/>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CLK-After Optimization</a:t>
            </a:r>
          </a:p>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Jitter 29.109 fs</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0" name="图片 9">
            <a:extLst>
              <a:ext uri="{FF2B5EF4-FFF2-40B4-BE49-F238E27FC236}">
                <a16:creationId xmlns:a16="http://schemas.microsoft.com/office/drawing/2014/main" id="{4599D01E-A8B9-4435-A07E-DE0AADF9A766}"/>
              </a:ext>
            </a:extLst>
          </p:cNvPr>
          <p:cNvPicPr>
            <a:picLocks noChangeAspect="1"/>
          </p:cNvPicPr>
          <p:nvPr/>
        </p:nvPicPr>
        <p:blipFill>
          <a:blip r:embed="rId6"/>
          <a:stretch>
            <a:fillRect/>
          </a:stretch>
        </p:blipFill>
        <p:spPr>
          <a:xfrm>
            <a:off x="4149862" y="1191348"/>
            <a:ext cx="3892275" cy="2736756"/>
          </a:xfrm>
          <a:prstGeom prst="rect">
            <a:avLst/>
          </a:prstGeom>
        </p:spPr>
      </p:pic>
      <p:pic>
        <p:nvPicPr>
          <p:cNvPr id="17" name="图片 16">
            <a:extLst>
              <a:ext uri="{FF2B5EF4-FFF2-40B4-BE49-F238E27FC236}">
                <a16:creationId xmlns:a16="http://schemas.microsoft.com/office/drawing/2014/main" id="{55B54F67-E5AA-4C15-92D1-21CD8063910A}"/>
              </a:ext>
            </a:extLst>
          </p:cNvPr>
          <p:cNvPicPr>
            <a:picLocks noChangeAspect="1"/>
          </p:cNvPicPr>
          <p:nvPr/>
        </p:nvPicPr>
        <p:blipFill>
          <a:blip r:embed="rId7"/>
          <a:stretch>
            <a:fillRect/>
          </a:stretch>
        </p:blipFill>
        <p:spPr>
          <a:xfrm>
            <a:off x="8112223" y="1194050"/>
            <a:ext cx="3888432" cy="2734054"/>
          </a:xfrm>
          <a:prstGeom prst="rect">
            <a:avLst/>
          </a:prstGeom>
        </p:spPr>
      </p:pic>
      <p:pic>
        <p:nvPicPr>
          <p:cNvPr id="19" name="图片 18">
            <a:extLst>
              <a:ext uri="{FF2B5EF4-FFF2-40B4-BE49-F238E27FC236}">
                <a16:creationId xmlns:a16="http://schemas.microsoft.com/office/drawing/2014/main" id="{A9BB21FB-69E3-4E42-8ECC-F26894F9C2B3}"/>
              </a:ext>
            </a:extLst>
          </p:cNvPr>
          <p:cNvPicPr>
            <a:picLocks noChangeAspect="1"/>
          </p:cNvPicPr>
          <p:nvPr/>
        </p:nvPicPr>
        <p:blipFill>
          <a:blip r:embed="rId8"/>
          <a:stretch>
            <a:fillRect/>
          </a:stretch>
        </p:blipFill>
        <p:spPr>
          <a:xfrm>
            <a:off x="4149862" y="3984720"/>
            <a:ext cx="3895461" cy="2738996"/>
          </a:xfrm>
          <a:prstGeom prst="rect">
            <a:avLst/>
          </a:prstGeom>
        </p:spPr>
      </p:pic>
      <p:sp>
        <p:nvSpPr>
          <p:cNvPr id="22" name="文本框 21">
            <a:extLst>
              <a:ext uri="{FF2B5EF4-FFF2-40B4-BE49-F238E27FC236}">
                <a16:creationId xmlns:a16="http://schemas.microsoft.com/office/drawing/2014/main" id="{8E3CFA78-F5E8-4F5E-8C29-D5984074C8DF}"/>
              </a:ext>
            </a:extLst>
          </p:cNvPr>
          <p:cNvSpPr txBox="1"/>
          <p:nvPr/>
        </p:nvSpPr>
        <p:spPr>
          <a:xfrm>
            <a:off x="4763851" y="2138515"/>
            <a:ext cx="2664296" cy="1015663"/>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LO-Before Optimization</a:t>
            </a:r>
          </a:p>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Jitter 17.834 fs</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文本框 22">
            <a:extLst>
              <a:ext uri="{FF2B5EF4-FFF2-40B4-BE49-F238E27FC236}">
                <a16:creationId xmlns:a16="http://schemas.microsoft.com/office/drawing/2014/main" id="{F3C1B590-32E0-4699-8D0C-7BEF03254CA8}"/>
              </a:ext>
            </a:extLst>
          </p:cNvPr>
          <p:cNvSpPr txBox="1"/>
          <p:nvPr/>
        </p:nvSpPr>
        <p:spPr>
          <a:xfrm>
            <a:off x="8724292" y="2132856"/>
            <a:ext cx="2664296" cy="1015663"/>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REF-Before Optimization</a:t>
            </a:r>
          </a:p>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Jitter 17.290 fs</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文本框 23">
            <a:extLst>
              <a:ext uri="{FF2B5EF4-FFF2-40B4-BE49-F238E27FC236}">
                <a16:creationId xmlns:a16="http://schemas.microsoft.com/office/drawing/2014/main" id="{C3D086F9-CC90-43EA-8487-D81F5D0AEC4F}"/>
              </a:ext>
            </a:extLst>
          </p:cNvPr>
          <p:cNvSpPr txBox="1"/>
          <p:nvPr/>
        </p:nvSpPr>
        <p:spPr>
          <a:xfrm>
            <a:off x="4656799" y="4920824"/>
            <a:ext cx="2878399" cy="1015663"/>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LO-After Optimization</a:t>
            </a:r>
          </a:p>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Jitter 13.602 fs</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文本框 24">
            <a:extLst>
              <a:ext uri="{FF2B5EF4-FFF2-40B4-BE49-F238E27FC236}">
                <a16:creationId xmlns:a16="http://schemas.microsoft.com/office/drawing/2014/main" id="{3B2E66F6-35AC-4DFA-89B6-4F36E4BC3F9E}"/>
              </a:ext>
            </a:extLst>
          </p:cNvPr>
          <p:cNvSpPr txBox="1"/>
          <p:nvPr/>
        </p:nvSpPr>
        <p:spPr>
          <a:xfrm>
            <a:off x="8619162" y="4920711"/>
            <a:ext cx="2878399" cy="1015663"/>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REF-After Optimization</a:t>
            </a:r>
          </a:p>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Jitter 13.581 fs</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灯片编号占位符 7">
            <a:extLst>
              <a:ext uri="{FF2B5EF4-FFF2-40B4-BE49-F238E27FC236}">
                <a16:creationId xmlns:a16="http://schemas.microsoft.com/office/drawing/2014/main" id="{4AFC9392-2AB0-4D43-99FB-18E08C26CF96}"/>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10</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文本框 17">
            <a:extLst>
              <a:ext uri="{FF2B5EF4-FFF2-40B4-BE49-F238E27FC236}">
                <a16:creationId xmlns:a16="http://schemas.microsoft.com/office/drawing/2014/main" id="{AF43A24A-042F-49C7-95DB-1B4E10E2BC40}"/>
              </a:ext>
            </a:extLst>
          </p:cNvPr>
          <p:cNvSpPr txBox="1"/>
          <p:nvPr/>
        </p:nvSpPr>
        <p:spPr>
          <a:xfrm>
            <a:off x="479376" y="243805"/>
            <a:ext cx="10441160" cy="954107"/>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LLRF System Design - Frequency Synthesizer (FS)​</a:t>
            </a:r>
          </a:p>
          <a:p>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67729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C575C9E-9CDC-4D7F-B9E5-35693C10050A}"/>
              </a:ext>
            </a:extLst>
          </p:cNvPr>
          <p:cNvPicPr>
            <a:picLocks noChangeAspect="1"/>
          </p:cNvPicPr>
          <p:nvPr/>
        </p:nvPicPr>
        <p:blipFill>
          <a:blip r:embed="rId3"/>
          <a:stretch>
            <a:fillRect/>
          </a:stretch>
        </p:blipFill>
        <p:spPr>
          <a:xfrm>
            <a:off x="260665" y="1700808"/>
            <a:ext cx="6024978" cy="3312368"/>
          </a:xfrm>
          <a:prstGeom prst="rect">
            <a:avLst/>
          </a:prstGeom>
        </p:spPr>
      </p:pic>
      <p:pic>
        <p:nvPicPr>
          <p:cNvPr id="10" name="图片 9">
            <a:extLst>
              <a:ext uri="{FF2B5EF4-FFF2-40B4-BE49-F238E27FC236}">
                <a16:creationId xmlns:a16="http://schemas.microsoft.com/office/drawing/2014/main" id="{EA2BBC78-727A-46EB-A7EB-0E2D4264D69F}"/>
              </a:ext>
            </a:extLst>
          </p:cNvPr>
          <p:cNvPicPr>
            <a:picLocks noChangeAspect="1"/>
          </p:cNvPicPr>
          <p:nvPr/>
        </p:nvPicPr>
        <p:blipFill>
          <a:blip r:embed="rId4"/>
          <a:stretch>
            <a:fillRect/>
          </a:stretch>
        </p:blipFill>
        <p:spPr>
          <a:xfrm>
            <a:off x="6672064" y="1697483"/>
            <a:ext cx="5112568" cy="3315693"/>
          </a:xfrm>
          <a:prstGeom prst="rect">
            <a:avLst/>
          </a:prstGeom>
        </p:spPr>
      </p:pic>
      <p:sp>
        <p:nvSpPr>
          <p:cNvPr id="11" name="文本框 10">
            <a:extLst>
              <a:ext uri="{FF2B5EF4-FFF2-40B4-BE49-F238E27FC236}">
                <a16:creationId xmlns:a16="http://schemas.microsoft.com/office/drawing/2014/main" id="{249BB895-79CE-443A-A6BB-CA2ED32C7122}"/>
              </a:ext>
            </a:extLst>
          </p:cNvPr>
          <p:cNvSpPr txBox="1"/>
          <p:nvPr/>
        </p:nvSpPr>
        <p:spPr>
          <a:xfrm>
            <a:off x="260665" y="1212255"/>
            <a:ext cx="6024978" cy="400110"/>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MTCA.4 RF Board (DWC8VM1) </a:t>
            </a:r>
          </a:p>
        </p:txBody>
      </p:sp>
      <p:sp>
        <p:nvSpPr>
          <p:cNvPr id="12" name="文本框 11">
            <a:extLst>
              <a:ext uri="{FF2B5EF4-FFF2-40B4-BE49-F238E27FC236}">
                <a16:creationId xmlns:a16="http://schemas.microsoft.com/office/drawing/2014/main" id="{14D79610-5607-4680-AC93-C90CD6025368}"/>
              </a:ext>
            </a:extLst>
          </p:cNvPr>
          <p:cNvSpPr txBox="1"/>
          <p:nvPr/>
        </p:nvSpPr>
        <p:spPr>
          <a:xfrm>
            <a:off x="6672064" y="1217615"/>
            <a:ext cx="5112568" cy="400110"/>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MTCA.4 Digital Board (SIS8300-KU)</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A3523DC4-BAAF-4153-870D-93EF9E53F44F}"/>
              </a:ext>
            </a:extLst>
          </p:cNvPr>
          <p:cNvSpPr txBox="1"/>
          <p:nvPr/>
        </p:nvSpPr>
        <p:spPr>
          <a:xfrm>
            <a:off x="260665" y="5058763"/>
            <a:ext cx="11235935" cy="1631216"/>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Commercial MTCA.4 boards (Struck Innovative </a:t>
            </a:r>
            <a:r>
              <a:rPr lang="en-US" altLang="zh-CN" sz="2000" dirty="0" err="1">
                <a:latin typeface="微软雅黑" panose="020B0503020204020204" pitchFamily="34" charset="-122"/>
                <a:ea typeface="微软雅黑" panose="020B0503020204020204" pitchFamily="34" charset="-122"/>
                <a:cs typeface="Times New Roman" panose="02020603050405020304" pitchFamily="18" charset="0"/>
              </a:rPr>
              <a:t>Systeme</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t>
            </a:r>
          </a:p>
          <a:p>
            <a:pPr marL="342900" indent="-342900">
              <a:buFont typeface="Wingdings" panose="05000000000000000000" pitchFamily="2" charset="2"/>
              <a:buChar char="Ø"/>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RF Board: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8 </a:t>
            </a:r>
            <a:r>
              <a:rPr lang="en-US" altLang="zh-CN" sz="2000" dirty="0" err="1">
                <a:latin typeface="微软雅黑" panose="020B0503020204020204" pitchFamily="34" charset="-122"/>
                <a:ea typeface="微软雅黑" panose="020B0503020204020204" pitchFamily="34" charset="-122"/>
                <a:cs typeface="Times New Roman" panose="02020603050405020304" pitchFamily="18" charset="0"/>
              </a:rPr>
              <a:t>ch</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microwave attenuation &amp; down-conversion, 1 </a:t>
            </a:r>
            <a:r>
              <a:rPr lang="en-US" altLang="zh-CN" sz="2000" dirty="0" err="1">
                <a:latin typeface="微软雅黑" panose="020B0503020204020204" pitchFamily="34" charset="-122"/>
                <a:ea typeface="微软雅黑" panose="020B0503020204020204" pitchFamily="34" charset="-122"/>
                <a:cs typeface="Times New Roman" panose="02020603050405020304" pitchFamily="18" charset="0"/>
              </a:rPr>
              <a:t>ch</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vector modulator (VM) output (2856/476 MHz), 2 </a:t>
            </a:r>
            <a:r>
              <a:rPr lang="en-US" altLang="zh-CN" sz="2000" dirty="0" err="1">
                <a:latin typeface="微软雅黑" panose="020B0503020204020204" pitchFamily="34" charset="-122"/>
                <a:ea typeface="微软雅黑" panose="020B0503020204020204" pitchFamily="34" charset="-122"/>
                <a:cs typeface="Times New Roman" panose="02020603050405020304" pitchFamily="18" charset="0"/>
              </a:rPr>
              <a:t>ch</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DC signal inputs</a:t>
            </a:r>
          </a:p>
          <a:p>
            <a:pPr marL="342900" indent="-342900">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Digital Board: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10×16-bit ADC, 2×16-bit DAC, 1 FPGA, DDR4 data buffer</a:t>
            </a:r>
          </a:p>
        </p:txBody>
      </p:sp>
      <p:sp>
        <p:nvSpPr>
          <p:cNvPr id="13" name="灯片编号占位符 7">
            <a:extLst>
              <a:ext uri="{FF2B5EF4-FFF2-40B4-BE49-F238E27FC236}">
                <a16:creationId xmlns:a16="http://schemas.microsoft.com/office/drawing/2014/main" id="{99F01E6A-437A-45EB-BC29-D03125DE1876}"/>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11</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文本框 15">
            <a:extLst>
              <a:ext uri="{FF2B5EF4-FFF2-40B4-BE49-F238E27FC236}">
                <a16:creationId xmlns:a16="http://schemas.microsoft.com/office/drawing/2014/main" id="{29700D39-D792-4056-A863-5EA327A4B22C}"/>
              </a:ext>
            </a:extLst>
          </p:cNvPr>
          <p:cNvSpPr txBox="1"/>
          <p:nvPr/>
        </p:nvSpPr>
        <p:spPr>
          <a:xfrm>
            <a:off x="479376" y="243805"/>
            <a:ext cx="10441160" cy="954107"/>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LLRF System Design - Hardware Composition​</a:t>
            </a:r>
          </a:p>
          <a:p>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078012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F3EB5261-E855-4EDF-91DC-D778AA89C8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2405" y="1204043"/>
            <a:ext cx="3168352" cy="2711201"/>
          </a:xfrm>
          <a:prstGeom prst="rect">
            <a:avLst/>
          </a:prstGeom>
        </p:spPr>
      </p:pic>
      <p:pic>
        <p:nvPicPr>
          <p:cNvPr id="19" name="图片 18">
            <a:extLst>
              <a:ext uri="{FF2B5EF4-FFF2-40B4-BE49-F238E27FC236}">
                <a16:creationId xmlns:a16="http://schemas.microsoft.com/office/drawing/2014/main" id="{28AB7FF0-882C-4862-9914-7B355CDEDB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7857" y="1204043"/>
            <a:ext cx="3650980" cy="2711201"/>
          </a:xfrm>
          <a:prstGeom prst="rect">
            <a:avLst/>
          </a:prstGeom>
        </p:spPr>
      </p:pic>
      <p:sp>
        <p:nvSpPr>
          <p:cNvPr id="21" name="文本框 20">
            <a:extLst>
              <a:ext uri="{FF2B5EF4-FFF2-40B4-BE49-F238E27FC236}">
                <a16:creationId xmlns:a16="http://schemas.microsoft.com/office/drawing/2014/main" id="{585588BD-07FD-4935-8E39-2CD7A404360F}"/>
              </a:ext>
            </a:extLst>
          </p:cNvPr>
          <p:cNvSpPr txBox="1"/>
          <p:nvPr/>
        </p:nvSpPr>
        <p:spPr>
          <a:xfrm>
            <a:off x="-369126" y="3663661"/>
            <a:ext cx="5904656" cy="1015663"/>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HALF Conditioning Platform: </a:t>
            </a:r>
          </a:p>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5 LLRF Systems​​ Control </a:t>
            </a:r>
          </a:p>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Interface</a:t>
            </a:r>
            <a:r>
              <a:rPr lang="en-US" altLang="zh-CN" sz="2000" dirty="0">
                <a:solidFill>
                  <a:srgbClr val="2A03EF"/>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dirty="0">
                <a:solidFill>
                  <a:srgbClr val="2A03EF"/>
                </a:solidFill>
                <a:latin typeface="微软雅黑" panose="020B0503020204020204" pitchFamily="34" charset="-122"/>
                <a:ea typeface="微软雅黑" panose="020B0503020204020204" pitchFamily="34" charset="-122"/>
                <a:cs typeface="Times New Roman" panose="02020603050405020304" pitchFamily="18" charset="0"/>
              </a:rPr>
              <a:t> User Interface​</a:t>
            </a:r>
            <a:endParaRPr lang="zh-CN" altLang="en-US" sz="2000" dirty="0">
              <a:solidFill>
                <a:srgbClr val="2A03E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文本框 14">
            <a:extLst>
              <a:ext uri="{FF2B5EF4-FFF2-40B4-BE49-F238E27FC236}">
                <a16:creationId xmlns:a16="http://schemas.microsoft.com/office/drawing/2014/main" id="{F298A94A-0BAA-457E-848C-7C81F3A7F590}"/>
              </a:ext>
            </a:extLst>
          </p:cNvPr>
          <p:cNvSpPr txBox="1"/>
          <p:nvPr/>
        </p:nvSpPr>
        <p:spPr>
          <a:xfrm>
            <a:off x="8517857" y="4000281"/>
            <a:ext cx="3650980" cy="707886"/>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LLRF Parameter Setting Interface​</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文本框 15">
            <a:extLst>
              <a:ext uri="{FF2B5EF4-FFF2-40B4-BE49-F238E27FC236}">
                <a16:creationId xmlns:a16="http://schemas.microsoft.com/office/drawing/2014/main" id="{FFDF2B09-5270-467C-9CD1-51BB61DF1A79}"/>
              </a:ext>
            </a:extLst>
          </p:cNvPr>
          <p:cNvSpPr txBox="1"/>
          <p:nvPr/>
        </p:nvSpPr>
        <p:spPr>
          <a:xfrm>
            <a:off x="5376488" y="4000281"/>
            <a:ext cx="3168352" cy="707886"/>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Single LLRF Control Interface​</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A2A29EB1-50B3-4DF7-9CFD-66C5410438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84" t="14460" r="13894" b="15211"/>
          <a:stretch/>
        </p:blipFill>
        <p:spPr>
          <a:xfrm>
            <a:off x="47328" y="1196555"/>
            <a:ext cx="5245079" cy="2425122"/>
          </a:xfrm>
          <a:prstGeom prst="rect">
            <a:avLst/>
          </a:prstGeom>
        </p:spPr>
      </p:pic>
      <p:sp>
        <p:nvSpPr>
          <p:cNvPr id="11" name="文本框 10">
            <a:extLst>
              <a:ext uri="{FF2B5EF4-FFF2-40B4-BE49-F238E27FC236}">
                <a16:creationId xmlns:a16="http://schemas.microsoft.com/office/drawing/2014/main" id="{B6E80C6F-8631-4EC6-B978-81DBC93D873A}"/>
              </a:ext>
            </a:extLst>
          </p:cNvPr>
          <p:cNvSpPr txBox="1"/>
          <p:nvPr/>
        </p:nvSpPr>
        <p:spPr>
          <a:xfrm>
            <a:off x="492675" y="5108949"/>
            <a:ext cx="12072664" cy="1323439"/>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IOC &amp; Control Interface: Debian 11+EPICS 7+Phoebus(GUI)</a:t>
            </a:r>
          </a:p>
          <a:p>
            <a:pPr lvl="1"/>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​​Dual Interfaces​​:</a:t>
            </a:r>
          </a:p>
          <a:p>
            <a:pPr marL="800100" lvl="1"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User Interface​​: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Links to HV modulator, vacuum &amp; cooling PVs for user convenience</a:t>
            </a:r>
          </a:p>
          <a:p>
            <a:pPr marL="800100" lvl="1"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Specialized Interface​​: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For detailed LLRF parameters</a:t>
            </a:r>
          </a:p>
        </p:txBody>
      </p:sp>
      <p:sp>
        <p:nvSpPr>
          <p:cNvPr id="14" name="文本框 13">
            <a:extLst>
              <a:ext uri="{FF2B5EF4-FFF2-40B4-BE49-F238E27FC236}">
                <a16:creationId xmlns:a16="http://schemas.microsoft.com/office/drawing/2014/main" id="{727ABC4F-ADBA-4B06-8C65-BF25F97CA2B1}"/>
              </a:ext>
            </a:extLst>
          </p:cNvPr>
          <p:cNvSpPr txBox="1"/>
          <p:nvPr/>
        </p:nvSpPr>
        <p:spPr>
          <a:xfrm>
            <a:off x="5272499" y="4541058"/>
            <a:ext cx="6819333" cy="400110"/>
          </a:xfrm>
          <a:prstGeom prst="rect">
            <a:avLst/>
          </a:prstGeom>
          <a:noFill/>
        </p:spPr>
        <p:txBody>
          <a:bodyPr wrap="square" rtlCol="0">
            <a:spAutoFit/>
          </a:bodyPr>
          <a:lstStyle/>
          <a:p>
            <a:pPr algn="ctr"/>
            <a:r>
              <a:rPr lang="en-US" altLang="zh-CN" sz="2000" dirty="0">
                <a:solidFill>
                  <a:srgbClr val="2A03EF"/>
                </a:solidFill>
                <a:latin typeface="微软雅黑" panose="020B0503020204020204" pitchFamily="34" charset="-122"/>
                <a:ea typeface="微软雅黑" panose="020B0503020204020204" pitchFamily="34" charset="-122"/>
                <a:cs typeface="Times New Roman" panose="02020603050405020304" pitchFamily="18" charset="0"/>
              </a:rPr>
              <a:t>Specialized Interface​</a:t>
            </a:r>
            <a:endParaRPr lang="zh-CN" altLang="en-US" sz="2000" dirty="0">
              <a:solidFill>
                <a:srgbClr val="2A03E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灯片编号占位符 7">
            <a:extLst>
              <a:ext uri="{FF2B5EF4-FFF2-40B4-BE49-F238E27FC236}">
                <a16:creationId xmlns:a16="http://schemas.microsoft.com/office/drawing/2014/main" id="{1A692216-B147-4E0E-BED0-1C92D98E93C6}"/>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12</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文本框 17">
            <a:extLst>
              <a:ext uri="{FF2B5EF4-FFF2-40B4-BE49-F238E27FC236}">
                <a16:creationId xmlns:a16="http://schemas.microsoft.com/office/drawing/2014/main" id="{A087EA41-3FE4-4ED7-A98F-F049C3B8F453}"/>
              </a:ext>
            </a:extLst>
          </p:cNvPr>
          <p:cNvSpPr txBox="1"/>
          <p:nvPr/>
        </p:nvSpPr>
        <p:spPr>
          <a:xfrm>
            <a:off x="479376" y="243805"/>
            <a:ext cx="10441160" cy="954107"/>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LLRF System Design - IOC &amp; Control Interface​</a:t>
            </a:r>
          </a:p>
          <a:p>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4005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585588BD-07FD-4935-8E39-2CD7A404360F}"/>
              </a:ext>
            </a:extLst>
          </p:cNvPr>
          <p:cNvSpPr txBox="1"/>
          <p:nvPr/>
        </p:nvSpPr>
        <p:spPr>
          <a:xfrm>
            <a:off x="-1" y="5648464"/>
            <a:ext cx="7503711" cy="830997"/>
          </a:xfrm>
          <a:prstGeom prst="rect">
            <a:avLst/>
          </a:prstGeom>
          <a:noFill/>
        </p:spPr>
        <p:txBody>
          <a:bodyPr wrap="square" rtlCol="0">
            <a:spAutoFit/>
          </a:bodyPr>
          <a:lstStyle/>
          <a:p>
            <a:pPr algn="ctr"/>
            <a:r>
              <a:rPr lang="en-US" altLang="zh-CN" sz="24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Waveform Summary Interface of </a:t>
            </a:r>
          </a:p>
          <a:p>
            <a:pPr algn="ctr"/>
            <a:r>
              <a:rPr lang="en-US" altLang="zh-CN" sz="24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the Conditioning Platform</a:t>
            </a:r>
            <a:endParaRPr lang="zh-CN" altLang="en-US" sz="24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文本框 15">
            <a:extLst>
              <a:ext uri="{FF2B5EF4-FFF2-40B4-BE49-F238E27FC236}">
                <a16:creationId xmlns:a16="http://schemas.microsoft.com/office/drawing/2014/main" id="{FFDF2B09-5270-467C-9CD1-51BB61DF1A79}"/>
              </a:ext>
            </a:extLst>
          </p:cNvPr>
          <p:cNvSpPr txBox="1"/>
          <p:nvPr/>
        </p:nvSpPr>
        <p:spPr>
          <a:xfrm>
            <a:off x="7680176" y="5028448"/>
            <a:ext cx="4402488" cy="461665"/>
          </a:xfrm>
          <a:prstGeom prst="rect">
            <a:avLst/>
          </a:prstGeom>
          <a:noFill/>
        </p:spPr>
        <p:txBody>
          <a:bodyPr wrap="square" rtlCol="0">
            <a:spAutoFit/>
          </a:bodyPr>
          <a:lstStyle/>
          <a:p>
            <a:pPr algn="ctr"/>
            <a:r>
              <a:rPr lang="en-US" altLang="zh-CN" sz="24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Single-Channel Waveform</a:t>
            </a:r>
            <a:endParaRPr lang="zh-CN" altLang="en-US" sz="24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70ECD086-4A02-482D-AB2B-F844C5FB62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176" y="1946978"/>
            <a:ext cx="4402488" cy="2866027"/>
          </a:xfrm>
          <a:prstGeom prst="rect">
            <a:avLst/>
          </a:prstGeom>
        </p:spPr>
      </p:pic>
      <p:pic>
        <p:nvPicPr>
          <p:cNvPr id="6" name="图片 5">
            <a:extLst>
              <a:ext uri="{FF2B5EF4-FFF2-40B4-BE49-F238E27FC236}">
                <a16:creationId xmlns:a16="http://schemas.microsoft.com/office/drawing/2014/main" id="{FD18A14D-5DE8-4839-91C4-E81E08E6F9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051" b="6204"/>
          <a:stretch/>
        </p:blipFill>
        <p:spPr>
          <a:xfrm>
            <a:off x="40903" y="1268040"/>
            <a:ext cx="7503711" cy="4313344"/>
          </a:xfrm>
          <a:prstGeom prst="rect">
            <a:avLst/>
          </a:prstGeom>
        </p:spPr>
      </p:pic>
      <p:sp>
        <p:nvSpPr>
          <p:cNvPr id="9" name="灯片编号占位符 7">
            <a:extLst>
              <a:ext uri="{FF2B5EF4-FFF2-40B4-BE49-F238E27FC236}">
                <a16:creationId xmlns:a16="http://schemas.microsoft.com/office/drawing/2014/main" id="{DB050267-3069-45C1-997D-D79C63E52D86}"/>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13</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2DB6265C-529D-4C18-93A1-AD4514C6A4EA}"/>
              </a:ext>
            </a:extLst>
          </p:cNvPr>
          <p:cNvSpPr txBox="1"/>
          <p:nvPr/>
        </p:nvSpPr>
        <p:spPr>
          <a:xfrm>
            <a:off x="479376" y="243805"/>
            <a:ext cx="10441160" cy="954107"/>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LLRF System Design - IOC &amp; Control Interface​</a:t>
            </a:r>
          </a:p>
          <a:p>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222012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20CC20A7-DD41-43E1-851B-BB40E3EE963A}"/>
              </a:ext>
            </a:extLst>
          </p:cNvPr>
          <p:cNvSpPr txBox="1"/>
          <p:nvPr/>
        </p:nvSpPr>
        <p:spPr>
          <a:xfrm>
            <a:off x="7176120" y="1196752"/>
            <a:ext cx="4536504" cy="5632311"/>
          </a:xfrm>
          <a:prstGeom prst="rect">
            <a:avLst/>
          </a:prstGeom>
          <a:noFill/>
        </p:spPr>
        <p:txBody>
          <a:bodyPr wrap="square" rtlCol="0">
            <a:spAutoFit/>
          </a:bodyPr>
          <a:lstStyle/>
          <a:p>
            <a:pPr marL="342900" indent="-342900">
              <a:buFont typeface="Wingdings" panose="05000000000000000000" pitchFamily="2" charset="2"/>
              <a:buChar char="Ø"/>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13/3 Non-I/Q Demodulation: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IF 2856/117=24.410 MHz; CLK 2856/27=105.778 MHz</a:t>
            </a:r>
          </a:p>
          <a:p>
            <a:pPr marL="342900" indent="-34290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Wingdings" panose="05000000000000000000" pitchFamily="2" charset="2"/>
              <a:buChar char="Ø"/>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CIC Filtering:</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 Suppresses separated high-order harmonics and reduces FPGA resource occupancy</a:t>
            </a:r>
          </a:p>
          <a:p>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Wingdings" panose="05000000000000000000" pitchFamily="2" charset="2"/>
              <a:buChar char="Ø"/>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Reference Tracking: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Suppresses jitter in ADC sampling clock and slow pulse-to-pulse phase drift (FS, cabinet cables, etc.)</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Wingdings" panose="05000000000000000000" pitchFamily="2" charset="2"/>
              <a:buChar char="Ø"/>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VM Calibration: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Corrects elliptical polarization output and improves amplitude-phase accuracy</a:t>
            </a:r>
          </a:p>
          <a:p>
            <a:pPr marL="342900" indent="-34290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Wingdings" panose="05000000000000000000" pitchFamily="2" charset="2"/>
              <a:buChar char="Ø"/>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Feedback: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Based on I/Q or independent amplitude-phase feedback (online switchable)</a:t>
            </a:r>
          </a:p>
        </p:txBody>
      </p:sp>
      <p:pic>
        <p:nvPicPr>
          <p:cNvPr id="4" name="图片 3">
            <a:extLst>
              <a:ext uri="{FF2B5EF4-FFF2-40B4-BE49-F238E27FC236}">
                <a16:creationId xmlns:a16="http://schemas.microsoft.com/office/drawing/2014/main" id="{ED09A97F-25E2-4957-868D-0BC74E0891DE}"/>
              </a:ext>
            </a:extLst>
          </p:cNvPr>
          <p:cNvPicPr>
            <a:picLocks noChangeAspect="1"/>
          </p:cNvPicPr>
          <p:nvPr/>
        </p:nvPicPr>
        <p:blipFill>
          <a:blip r:embed="rId3"/>
          <a:stretch>
            <a:fillRect/>
          </a:stretch>
        </p:blipFill>
        <p:spPr>
          <a:xfrm>
            <a:off x="105348" y="1488332"/>
            <a:ext cx="7070772" cy="4037889"/>
          </a:xfrm>
          <a:prstGeom prst="rect">
            <a:avLst/>
          </a:prstGeom>
        </p:spPr>
      </p:pic>
      <p:sp>
        <p:nvSpPr>
          <p:cNvPr id="14" name="文本框 13">
            <a:extLst>
              <a:ext uri="{FF2B5EF4-FFF2-40B4-BE49-F238E27FC236}">
                <a16:creationId xmlns:a16="http://schemas.microsoft.com/office/drawing/2014/main" id="{EB486720-E43B-41BC-8D8D-492AB941A415}"/>
              </a:ext>
            </a:extLst>
          </p:cNvPr>
          <p:cNvSpPr txBox="1"/>
          <p:nvPr/>
        </p:nvSpPr>
        <p:spPr>
          <a:xfrm>
            <a:off x="688406" y="5811095"/>
            <a:ext cx="5904656" cy="400110"/>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FPGA Algorithm Architecture </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灯片编号占位符 7">
            <a:extLst>
              <a:ext uri="{FF2B5EF4-FFF2-40B4-BE49-F238E27FC236}">
                <a16:creationId xmlns:a16="http://schemas.microsoft.com/office/drawing/2014/main" id="{642FC8F5-149B-4000-8871-2F089B4F1015}"/>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14</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7DCE2AFC-2BE1-47AB-A4CF-34EFF8E97178}"/>
              </a:ext>
            </a:extLst>
          </p:cNvPr>
          <p:cNvSpPr txBox="1"/>
          <p:nvPr/>
        </p:nvSpPr>
        <p:spPr>
          <a:xfrm>
            <a:off x="479376" y="243805"/>
            <a:ext cx="10441160" cy="954107"/>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LLRF System Design - FPGA Algorithm Architecture​</a:t>
            </a:r>
          </a:p>
          <a:p>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801485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4127DAB-C212-4749-B55C-975664B4B93C}"/>
              </a:ext>
            </a:extLst>
          </p:cNvPr>
          <p:cNvPicPr>
            <a:picLocks noChangeAspect="1"/>
          </p:cNvPicPr>
          <p:nvPr/>
        </p:nvPicPr>
        <p:blipFill>
          <a:blip r:embed="rId3"/>
          <a:stretch>
            <a:fillRect/>
          </a:stretch>
        </p:blipFill>
        <p:spPr>
          <a:xfrm>
            <a:off x="6600056" y="1222095"/>
            <a:ext cx="5261482" cy="2931469"/>
          </a:xfrm>
          <a:prstGeom prst="rect">
            <a:avLst/>
          </a:prstGeom>
        </p:spPr>
      </p:pic>
      <p:pic>
        <p:nvPicPr>
          <p:cNvPr id="22" name="图片 21">
            <a:extLst>
              <a:ext uri="{FF2B5EF4-FFF2-40B4-BE49-F238E27FC236}">
                <a16:creationId xmlns:a16="http://schemas.microsoft.com/office/drawing/2014/main" id="{972A0B85-F913-4813-ADC3-05C97723ACB8}"/>
              </a:ext>
            </a:extLst>
          </p:cNvPr>
          <p:cNvPicPr>
            <a:picLocks noChangeAspect="1"/>
          </p:cNvPicPr>
          <p:nvPr/>
        </p:nvPicPr>
        <p:blipFill rotWithShape="1">
          <a:blip r:embed="rId4">
            <a:extLst>
              <a:ext uri="{28A0092B-C50C-407E-A947-70E740481C1C}">
                <a14:useLocalDpi xmlns:a14="http://schemas.microsoft.com/office/drawing/2010/main" val="0"/>
              </a:ext>
            </a:extLst>
          </a:blip>
          <a:srcRect b="12057"/>
          <a:stretch/>
        </p:blipFill>
        <p:spPr>
          <a:xfrm>
            <a:off x="263351" y="1491902"/>
            <a:ext cx="4758885" cy="2150328"/>
          </a:xfrm>
          <a:prstGeom prst="rect">
            <a:avLst/>
          </a:prstGeom>
        </p:spPr>
      </p:pic>
      <p:sp>
        <p:nvSpPr>
          <p:cNvPr id="14" name="文本框 13">
            <a:extLst>
              <a:ext uri="{FF2B5EF4-FFF2-40B4-BE49-F238E27FC236}">
                <a16:creationId xmlns:a16="http://schemas.microsoft.com/office/drawing/2014/main" id="{5FCB5DF9-6505-434A-BD7E-6199B978F12F}"/>
              </a:ext>
            </a:extLst>
          </p:cNvPr>
          <p:cNvSpPr txBox="1"/>
          <p:nvPr/>
        </p:nvSpPr>
        <p:spPr>
          <a:xfrm>
            <a:off x="734581" y="1114219"/>
            <a:ext cx="3816424" cy="400110"/>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I/Q Demodulation</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文本框 25">
            <a:extLst>
              <a:ext uri="{FF2B5EF4-FFF2-40B4-BE49-F238E27FC236}">
                <a16:creationId xmlns:a16="http://schemas.microsoft.com/office/drawing/2014/main" id="{EC39C703-B968-4A8A-AD03-872B6CA90F59}"/>
              </a:ext>
            </a:extLst>
          </p:cNvPr>
          <p:cNvSpPr txBox="1"/>
          <p:nvPr/>
        </p:nvSpPr>
        <p:spPr>
          <a:xfrm>
            <a:off x="1227565" y="3936220"/>
            <a:ext cx="4229462" cy="400110"/>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I/Q Sampling - Spectral Aliasing</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文本框 26">
            <a:extLst>
              <a:ext uri="{FF2B5EF4-FFF2-40B4-BE49-F238E27FC236}">
                <a16:creationId xmlns:a16="http://schemas.microsoft.com/office/drawing/2014/main" id="{79AADF27-D6C0-4EA5-BC9C-DA3BFC04A779}"/>
              </a:ext>
            </a:extLst>
          </p:cNvPr>
          <p:cNvSpPr txBox="1"/>
          <p:nvPr/>
        </p:nvSpPr>
        <p:spPr>
          <a:xfrm>
            <a:off x="6939811" y="4907696"/>
            <a:ext cx="4628797" cy="1631216"/>
          </a:xfrm>
          <a:prstGeom prst="rect">
            <a:avLst/>
          </a:prstGeom>
          <a:noFill/>
        </p:spPr>
        <p:txBody>
          <a:bodyPr wrap="square" rtlCol="0">
            <a:spAutoFit/>
          </a:bodyPr>
          <a:lstStyle/>
          <a:p>
            <a:pPr marL="342900" indent="-342900">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I/Q Demodulation: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Simple algorithm, but causes unfilterable aliasing between odd-order harmonics and fundamental frequency</a:t>
            </a:r>
          </a:p>
        </p:txBody>
      </p:sp>
      <p:pic>
        <p:nvPicPr>
          <p:cNvPr id="2" name="图片 1">
            <a:extLst>
              <a:ext uri="{FF2B5EF4-FFF2-40B4-BE49-F238E27FC236}">
                <a16:creationId xmlns:a16="http://schemas.microsoft.com/office/drawing/2014/main" id="{23E26D99-94EE-44FB-A6AC-9C6F616FC567}"/>
              </a:ext>
            </a:extLst>
          </p:cNvPr>
          <p:cNvPicPr>
            <a:picLocks noChangeAspect="1"/>
          </p:cNvPicPr>
          <p:nvPr/>
        </p:nvPicPr>
        <p:blipFill rotWithShape="1">
          <a:blip r:embed="rId5"/>
          <a:srcRect r="28349" b="56236"/>
          <a:stretch/>
        </p:blipFill>
        <p:spPr>
          <a:xfrm>
            <a:off x="263352" y="4383144"/>
            <a:ext cx="6157888" cy="2338331"/>
          </a:xfrm>
          <a:prstGeom prst="rect">
            <a:avLst/>
          </a:prstGeom>
        </p:spPr>
      </p:pic>
      <p:sp>
        <p:nvSpPr>
          <p:cNvPr id="24" name="文本框 23">
            <a:extLst>
              <a:ext uri="{FF2B5EF4-FFF2-40B4-BE49-F238E27FC236}">
                <a16:creationId xmlns:a16="http://schemas.microsoft.com/office/drawing/2014/main" id="{EB85282A-31FC-4CBE-907C-EFB2BADCFAD9}"/>
              </a:ext>
            </a:extLst>
          </p:cNvPr>
          <p:cNvSpPr txBox="1"/>
          <p:nvPr/>
        </p:nvSpPr>
        <p:spPr>
          <a:xfrm>
            <a:off x="7492105" y="4153564"/>
            <a:ext cx="3725405" cy="707886"/>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I/Q Sampling - ADC Sampling Result Spectrum</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灯片编号占位符 7">
            <a:extLst>
              <a:ext uri="{FF2B5EF4-FFF2-40B4-BE49-F238E27FC236}">
                <a16:creationId xmlns:a16="http://schemas.microsoft.com/office/drawing/2014/main" id="{A02133A4-1741-4D4D-B019-1411A04F8C77}"/>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15</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a:extLst>
              <a:ext uri="{FF2B5EF4-FFF2-40B4-BE49-F238E27FC236}">
                <a16:creationId xmlns:a16="http://schemas.microsoft.com/office/drawing/2014/main" id="{AD91A805-A54A-4417-A658-FDAF17CA87AC}"/>
              </a:ext>
            </a:extLst>
          </p:cNvPr>
          <p:cNvSpPr txBox="1"/>
          <p:nvPr/>
        </p:nvSpPr>
        <p:spPr>
          <a:xfrm>
            <a:off x="479376" y="243805"/>
            <a:ext cx="10441160" cy="954107"/>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LLRF System Design - Non-I/Q Demodulation &amp; CIC Filter​</a:t>
            </a:r>
          </a:p>
          <a:p>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068619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E26D99-94EE-44FB-A6AC-9C6F616FC567}"/>
              </a:ext>
            </a:extLst>
          </p:cNvPr>
          <p:cNvPicPr>
            <a:picLocks noChangeAspect="1"/>
          </p:cNvPicPr>
          <p:nvPr/>
        </p:nvPicPr>
        <p:blipFill rotWithShape="1">
          <a:blip r:embed="rId3"/>
          <a:srcRect l="191" t="56236" r="2682"/>
          <a:stretch/>
        </p:blipFill>
        <p:spPr>
          <a:xfrm>
            <a:off x="47328" y="4684764"/>
            <a:ext cx="7560840" cy="2118033"/>
          </a:xfrm>
          <a:prstGeom prst="rect">
            <a:avLst/>
          </a:prstGeom>
        </p:spPr>
      </p:pic>
      <p:pic>
        <p:nvPicPr>
          <p:cNvPr id="5" name="图片 4">
            <a:extLst>
              <a:ext uri="{FF2B5EF4-FFF2-40B4-BE49-F238E27FC236}">
                <a16:creationId xmlns:a16="http://schemas.microsoft.com/office/drawing/2014/main" id="{6F1EE005-7D21-4134-B370-4EE45A59450A}"/>
              </a:ext>
            </a:extLst>
          </p:cNvPr>
          <p:cNvPicPr>
            <a:picLocks noChangeAspect="1"/>
          </p:cNvPicPr>
          <p:nvPr/>
        </p:nvPicPr>
        <p:blipFill rotWithShape="1">
          <a:blip r:embed="rId4"/>
          <a:srcRect t="5739"/>
          <a:stretch/>
        </p:blipFill>
        <p:spPr>
          <a:xfrm>
            <a:off x="178452" y="1528371"/>
            <a:ext cx="5019990" cy="1996486"/>
          </a:xfrm>
          <a:prstGeom prst="rect">
            <a:avLst/>
          </a:prstGeom>
        </p:spPr>
      </p:pic>
      <p:pic>
        <p:nvPicPr>
          <p:cNvPr id="4" name="图片 3">
            <a:extLst>
              <a:ext uri="{FF2B5EF4-FFF2-40B4-BE49-F238E27FC236}">
                <a16:creationId xmlns:a16="http://schemas.microsoft.com/office/drawing/2014/main" id="{65C3B953-F00C-480D-B2F5-BEFE252C4C5F}"/>
              </a:ext>
            </a:extLst>
          </p:cNvPr>
          <p:cNvPicPr>
            <a:picLocks noChangeAspect="1"/>
          </p:cNvPicPr>
          <p:nvPr/>
        </p:nvPicPr>
        <p:blipFill>
          <a:blip r:embed="rId5"/>
          <a:stretch>
            <a:fillRect/>
          </a:stretch>
        </p:blipFill>
        <p:spPr>
          <a:xfrm>
            <a:off x="6600056" y="1208368"/>
            <a:ext cx="5261482" cy="2931470"/>
          </a:xfrm>
          <a:prstGeom prst="rect">
            <a:avLst/>
          </a:prstGeom>
        </p:spPr>
      </p:pic>
      <p:sp>
        <p:nvSpPr>
          <p:cNvPr id="14" name="文本框 13">
            <a:extLst>
              <a:ext uri="{FF2B5EF4-FFF2-40B4-BE49-F238E27FC236}">
                <a16:creationId xmlns:a16="http://schemas.microsoft.com/office/drawing/2014/main" id="{5FCB5DF9-6505-434A-BD7E-6199B978F12F}"/>
              </a:ext>
            </a:extLst>
          </p:cNvPr>
          <p:cNvSpPr txBox="1"/>
          <p:nvPr/>
        </p:nvSpPr>
        <p:spPr>
          <a:xfrm>
            <a:off x="780235" y="1128261"/>
            <a:ext cx="3816424" cy="400110"/>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Non-I/Q Demodulation </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文本框 25">
            <a:extLst>
              <a:ext uri="{FF2B5EF4-FFF2-40B4-BE49-F238E27FC236}">
                <a16:creationId xmlns:a16="http://schemas.microsoft.com/office/drawing/2014/main" id="{EC39C703-B968-4A8A-AD03-872B6CA90F59}"/>
              </a:ext>
            </a:extLst>
          </p:cNvPr>
          <p:cNvSpPr txBox="1"/>
          <p:nvPr/>
        </p:nvSpPr>
        <p:spPr>
          <a:xfrm>
            <a:off x="4315057" y="4832007"/>
            <a:ext cx="3561886" cy="646331"/>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13/3 Non-I/Q Sampling - Spectral Aliasing</a:t>
            </a:r>
          </a:p>
        </p:txBody>
      </p:sp>
      <p:sp>
        <p:nvSpPr>
          <p:cNvPr id="27" name="文本框 26">
            <a:extLst>
              <a:ext uri="{FF2B5EF4-FFF2-40B4-BE49-F238E27FC236}">
                <a16:creationId xmlns:a16="http://schemas.microsoft.com/office/drawing/2014/main" id="{79AADF27-D6C0-4EA5-BC9C-DA3BFC04A779}"/>
              </a:ext>
            </a:extLst>
          </p:cNvPr>
          <p:cNvSpPr txBox="1"/>
          <p:nvPr/>
        </p:nvSpPr>
        <p:spPr>
          <a:xfrm>
            <a:off x="7631002" y="4149080"/>
            <a:ext cx="4353947" cy="2585323"/>
          </a:xfrm>
          <a:prstGeom prst="rect">
            <a:avLst/>
          </a:prstGeom>
          <a:noFill/>
        </p:spPr>
        <p:txBody>
          <a:bodyPr wrap="square" rtlCol="0">
            <a:spAutoFit/>
          </a:bodyPr>
          <a:lstStyle/>
          <a:p>
            <a:pPr marL="342900" indent="-342900">
              <a:buFont typeface="Arial" panose="020B0604020202020204" pitchFamily="34" charset="0"/>
              <a:buChar char="•"/>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Non-I/Q Demodulation: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IF/CLK=M/N, capable of separating harmonics below (N-1)</a:t>
            </a:r>
            <a:r>
              <a:rPr lang="en-US" altLang="zh-CN" dirty="0" err="1">
                <a:latin typeface="微软雅黑" panose="020B0503020204020204" pitchFamily="34" charset="-122"/>
                <a:ea typeface="微软雅黑" panose="020B0503020204020204" pitchFamily="34" charset="-122"/>
                <a:cs typeface="Times New Roman" panose="02020603050405020304" pitchFamily="18" charset="0"/>
              </a:rPr>
              <a:t>th</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 order</a:t>
            </a:r>
          </a:p>
          <a:p>
            <a:pPr marL="342900" indent="-342900">
              <a:buFont typeface="Arial" panose="020B0604020202020204" pitchFamily="34" charset="0"/>
              <a:buChar char="•"/>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N/M=13/3 solution: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harmonics up to 12th order are separated, with 6th harmonic reduced to noise level</a:t>
            </a:r>
          </a:p>
        </p:txBody>
      </p:sp>
      <p:sp>
        <p:nvSpPr>
          <p:cNvPr id="24" name="文本框 23">
            <a:extLst>
              <a:ext uri="{FF2B5EF4-FFF2-40B4-BE49-F238E27FC236}">
                <a16:creationId xmlns:a16="http://schemas.microsoft.com/office/drawing/2014/main" id="{EB85282A-31FC-4CBE-907C-EFB2BADCFAD9}"/>
              </a:ext>
            </a:extLst>
          </p:cNvPr>
          <p:cNvSpPr txBox="1"/>
          <p:nvPr/>
        </p:nvSpPr>
        <p:spPr>
          <a:xfrm>
            <a:off x="6816080" y="1419672"/>
            <a:ext cx="4292527" cy="646331"/>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Non-I/Q Sampling – </a:t>
            </a:r>
          </a:p>
          <a:p>
            <a:pPr algn="ct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ADC Sampling Result Spectrum</a:t>
            </a:r>
          </a:p>
        </p:txBody>
      </p:sp>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D80E412A-05D4-4609-9BC4-BCB8E71524C7}"/>
                  </a:ext>
                </a:extLst>
              </p:cNvPr>
              <p:cNvSpPr/>
              <p:nvPr/>
            </p:nvSpPr>
            <p:spPr>
              <a:xfrm>
                <a:off x="3260757" y="3384757"/>
                <a:ext cx="2413609" cy="6674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𝑓</m:t>
                              </m:r>
                            </m:e>
                            <m:sub>
                              <m:r>
                                <a:rPr lang="zh-CN" altLang="en-US" i="1">
                                  <a:latin typeface="Cambria Math" panose="02040503050406030204" pitchFamily="18" charset="0"/>
                                </a:rPr>
                                <m:t>𝐼𝐹</m:t>
                              </m:r>
                            </m:sub>
                          </m:sSub>
                        </m:num>
                        <m:den>
                          <m:sSub>
                            <m:sSubPr>
                              <m:ctrlPr>
                                <a:rPr lang="zh-CN" altLang="en-US" i="1">
                                  <a:latin typeface="Cambria Math" panose="02040503050406030204" pitchFamily="18" charset="0"/>
                                </a:rPr>
                              </m:ctrlPr>
                            </m:sSubPr>
                            <m:e>
                              <m:r>
                                <a:rPr lang="zh-CN" altLang="en-US" i="1">
                                  <a:latin typeface="Cambria Math" panose="02040503050406030204" pitchFamily="18" charset="0"/>
                                </a:rPr>
                                <m:t>𝑓</m:t>
                              </m:r>
                            </m:e>
                            <m:sub>
                              <m:r>
                                <a:rPr lang="zh-CN" altLang="en-US" i="1">
                                  <a:latin typeface="Cambria Math" panose="02040503050406030204" pitchFamily="18" charset="0"/>
                                </a:rPr>
                                <m:t>𝑠</m:t>
                              </m:r>
                            </m:sub>
                          </m:sSub>
                        </m:den>
                      </m:f>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𝑀</m:t>
                          </m:r>
                        </m:num>
                        <m:den>
                          <m:r>
                            <a:rPr lang="zh-CN" altLang="en-US" i="1">
                              <a:latin typeface="Cambria Math" panose="02040503050406030204" pitchFamily="18" charset="0"/>
                            </a:rPr>
                            <m:t>𝑁</m:t>
                          </m:r>
                        </m:den>
                      </m:f>
                      <m:r>
                        <a:rPr lang="zh-CN" altLang="en-US" i="0">
                          <a:latin typeface="Cambria Math" panose="02040503050406030204" pitchFamily="18" charset="0"/>
                        </a:rPr>
                        <m:t>      </m:t>
                      </m:r>
                      <m:r>
                        <a:rPr lang="zh-CN" altLang="en-US" i="1">
                          <a:latin typeface="Cambria Math" panose="02040503050406030204" pitchFamily="18" charset="0"/>
                        </a:rPr>
                        <m:t>𝑀</m:t>
                      </m:r>
                      <m:r>
                        <a:rPr lang="zh-CN" altLang="en-US" i="0">
                          <a:latin typeface="Cambria Math" panose="02040503050406030204" pitchFamily="18" charset="0"/>
                        </a:rPr>
                        <m:t>,</m:t>
                      </m:r>
                      <m:r>
                        <a:rPr lang="zh-CN" altLang="en-US" i="1">
                          <a:latin typeface="Cambria Math" panose="02040503050406030204" pitchFamily="18" charset="0"/>
                        </a:rPr>
                        <m:t>𝑁</m:t>
                      </m:r>
                      <m:r>
                        <a:rPr lang="zh-CN" altLang="en-US" i="0">
                          <a:latin typeface="Cambria Math" panose="02040503050406030204" pitchFamily="18" charset="0"/>
                        </a:rPr>
                        <m:t>∈</m:t>
                      </m:r>
                      <m:sSup>
                        <m:sSupPr>
                          <m:ctrlPr>
                            <a:rPr lang="zh-CN" altLang="en-US" i="1">
                              <a:latin typeface="Cambria Math" panose="02040503050406030204" pitchFamily="18" charset="0"/>
                            </a:rPr>
                          </m:ctrlPr>
                        </m:sSupPr>
                        <m:e>
                          <m:r>
                            <a:rPr lang="zh-CN" altLang="en-US" i="1">
                              <a:latin typeface="Cambria Math" panose="02040503050406030204" pitchFamily="18" charset="0"/>
                            </a:rPr>
                            <m:t>𝑁</m:t>
                          </m:r>
                        </m:e>
                        <m:sup>
                          <m:r>
                            <a:rPr lang="zh-CN" altLang="en-US" i="0">
                              <a:latin typeface="Cambria Math" panose="02040503050406030204" pitchFamily="18" charset="0"/>
                            </a:rPr>
                            <m:t>+</m:t>
                          </m:r>
                        </m:sup>
                      </m:sSup>
                    </m:oMath>
                  </m:oMathPara>
                </a14:m>
                <a:endParaRPr lang="zh-CN" altLang="en-US" dirty="0"/>
              </a:p>
            </p:txBody>
          </p:sp>
        </mc:Choice>
        <mc:Fallback xmlns="">
          <p:sp>
            <p:nvSpPr>
              <p:cNvPr id="18" name="矩形 17">
                <a:extLst>
                  <a:ext uri="{FF2B5EF4-FFF2-40B4-BE49-F238E27FC236}">
                    <a16:creationId xmlns:a16="http://schemas.microsoft.com/office/drawing/2014/main" id="{D80E412A-05D4-4609-9BC4-BCB8E71524C7}"/>
                  </a:ext>
                </a:extLst>
              </p:cNvPr>
              <p:cNvSpPr>
                <a:spLocks noRot="1" noChangeAspect="1" noMove="1" noResize="1" noEditPoints="1" noAdjustHandles="1" noChangeArrowheads="1" noChangeShapeType="1" noTextEdit="1"/>
              </p:cNvSpPr>
              <p:nvPr/>
            </p:nvSpPr>
            <p:spPr>
              <a:xfrm>
                <a:off x="3260757" y="3384757"/>
                <a:ext cx="2413609" cy="667490"/>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154B6475-C793-4510-89ED-D17D3EBB8E7F}"/>
                  </a:ext>
                </a:extLst>
              </p:cNvPr>
              <p:cNvSpPr/>
              <p:nvPr/>
            </p:nvSpPr>
            <p:spPr>
              <a:xfrm>
                <a:off x="354608" y="3408836"/>
                <a:ext cx="2213426" cy="13794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zh-CN" sz="1400" i="1">
                              <a:latin typeface="Cambria Math" panose="02040503050406030204" pitchFamily="18" charset="0"/>
                            </a:rPr>
                          </m:ctrlPr>
                        </m:dPr>
                        <m:e>
                          <m:eqArr>
                            <m:eqArrPr>
                              <m:ctrlPr>
                                <a:rPr lang="zh-CN" altLang="zh-CN" sz="1400" i="1">
                                  <a:latin typeface="Cambria Math" panose="02040503050406030204" pitchFamily="18" charset="0"/>
                                </a:rPr>
                              </m:ctrlPr>
                            </m:eqArrPr>
                            <m:e>
                              <m:r>
                                <a:rPr lang="en-US" altLang="zh-CN" sz="1400" i="1">
                                  <a:latin typeface="Cambria Math" panose="02040503050406030204" pitchFamily="18" charset="0"/>
                                </a:rPr>
                                <m:t>𝐼</m:t>
                              </m:r>
                              <m:r>
                                <a:rPr lang="en-US" altLang="zh-CN" sz="1400" i="1">
                                  <a:latin typeface="Cambria Math" panose="02040503050406030204" pitchFamily="18" charset="0"/>
                                </a:rPr>
                                <m:t>=</m:t>
                              </m:r>
                              <m:f>
                                <m:fPr>
                                  <m:ctrlPr>
                                    <a:rPr lang="zh-CN" altLang="zh-CN" sz="1400" i="1">
                                      <a:latin typeface="Cambria Math" panose="02040503050406030204" pitchFamily="18" charset="0"/>
                                    </a:rPr>
                                  </m:ctrlPr>
                                </m:fPr>
                                <m:num>
                                  <m:r>
                                    <a:rPr lang="en-US" altLang="zh-CN" sz="1400" i="1">
                                      <a:latin typeface="Cambria Math" panose="02040503050406030204" pitchFamily="18" charset="0"/>
                                    </a:rPr>
                                    <m:t>2</m:t>
                                  </m:r>
                                </m:num>
                                <m:den>
                                  <m:r>
                                    <a:rPr lang="en-US" altLang="zh-CN" sz="1400" i="1">
                                      <a:latin typeface="Cambria Math" panose="02040503050406030204" pitchFamily="18" charset="0"/>
                                    </a:rPr>
                                    <m:t>𝑁</m:t>
                                  </m:r>
                                </m:den>
                              </m:f>
                              <m:nary>
                                <m:naryPr>
                                  <m:chr m:val="∑"/>
                                  <m:limLoc m:val="undOvr"/>
                                  <m:ctrlPr>
                                    <a:rPr lang="zh-CN" altLang="zh-CN" sz="1400" i="1">
                                      <a:latin typeface="Cambria Math" panose="02040503050406030204" pitchFamily="18" charset="0"/>
                                    </a:rPr>
                                  </m:ctrlPr>
                                </m:naryPr>
                                <m:sub>
                                  <m:r>
                                    <a:rPr lang="en-US" altLang="zh-CN" sz="1400" i="1">
                                      <a:latin typeface="Cambria Math" panose="02040503050406030204" pitchFamily="18" charset="0"/>
                                    </a:rPr>
                                    <m:t>𝑛</m:t>
                                  </m:r>
                                  <m:r>
                                    <a:rPr lang="en-US" altLang="zh-CN" sz="1400" i="1">
                                      <a:latin typeface="Cambria Math" panose="02040503050406030204" pitchFamily="18" charset="0"/>
                                    </a:rPr>
                                    <m:t>=1</m:t>
                                  </m:r>
                                </m:sub>
                                <m:sup>
                                  <m:r>
                                    <a:rPr lang="en-US" altLang="zh-CN" sz="1400" i="1">
                                      <a:latin typeface="Cambria Math" panose="02040503050406030204" pitchFamily="18" charset="0"/>
                                    </a:rPr>
                                    <m:t>𝑁</m:t>
                                  </m:r>
                                </m:sup>
                                <m:e>
                                  <m:sSub>
                                    <m:sSubPr>
                                      <m:ctrlPr>
                                        <a:rPr lang="zh-CN" altLang="zh-CN" sz="1400" i="1">
                                          <a:latin typeface="Cambria Math" panose="02040503050406030204" pitchFamily="18" charset="0"/>
                                        </a:rPr>
                                      </m:ctrlPr>
                                    </m:sSubPr>
                                    <m:e>
                                      <m:r>
                                        <a:rPr lang="en-US" altLang="zh-CN" sz="1400" i="1">
                                          <a:latin typeface="Cambria Math" panose="02040503050406030204" pitchFamily="18" charset="0"/>
                                        </a:rPr>
                                        <m:t>𝑦</m:t>
                                      </m:r>
                                    </m:e>
                                    <m:sub>
                                      <m:r>
                                        <a:rPr lang="en-US" altLang="zh-CN" sz="1400" i="1">
                                          <a:latin typeface="Cambria Math" panose="02040503050406030204" pitchFamily="18" charset="0"/>
                                        </a:rPr>
                                        <m:t>𝑛</m:t>
                                      </m:r>
                                    </m:sub>
                                  </m:sSub>
                                  <m:r>
                                    <a:rPr lang="en-US" altLang="zh-CN" sz="1400" i="1">
                                      <a:latin typeface="Cambria Math" panose="02040503050406030204" pitchFamily="18" charset="0"/>
                                    </a:rPr>
                                    <m:t>∙</m:t>
                                  </m:r>
                                  <m:func>
                                    <m:funcPr>
                                      <m:ctrlPr>
                                        <a:rPr lang="zh-CN" altLang="zh-CN" sz="1400" i="1">
                                          <a:latin typeface="Cambria Math" panose="02040503050406030204" pitchFamily="18" charset="0"/>
                                        </a:rPr>
                                      </m:ctrlPr>
                                    </m:funcPr>
                                    <m:fName>
                                      <m:r>
                                        <m:rPr>
                                          <m:sty m:val="p"/>
                                        </m:rPr>
                                        <a:rPr lang="en-US" altLang="zh-CN" sz="1400">
                                          <a:latin typeface="Cambria Math" panose="02040503050406030204" pitchFamily="18" charset="0"/>
                                        </a:rPr>
                                        <m:t>sin</m:t>
                                      </m:r>
                                    </m:fName>
                                    <m:e>
                                      <m:r>
                                        <a:rPr lang="en-US" altLang="zh-CN" sz="1400" i="1">
                                          <a:latin typeface="Cambria Math" panose="02040503050406030204" pitchFamily="18" charset="0"/>
                                        </a:rPr>
                                        <m:t>(</m:t>
                                      </m:r>
                                      <m:r>
                                        <a:rPr lang="en-US" altLang="zh-CN" sz="1400" i="1">
                                          <a:latin typeface="Cambria Math" panose="02040503050406030204" pitchFamily="18" charset="0"/>
                                        </a:rPr>
                                        <m:t>𝑛</m:t>
                                      </m:r>
                                      <m:r>
                                        <a:rPr lang="en-US" altLang="zh-CN" sz="1400" i="1">
                                          <a:latin typeface="Cambria Math" panose="02040503050406030204" pitchFamily="18" charset="0"/>
                                        </a:rPr>
                                        <m:t>∙</m:t>
                                      </m:r>
                                      <m:r>
                                        <a:rPr lang="en-US" altLang="zh-CN" sz="1400" i="1">
                                          <a:latin typeface="Cambria Math" panose="02040503050406030204" pitchFamily="18" charset="0"/>
                                        </a:rPr>
                                        <m:t>𝜃</m:t>
                                      </m:r>
                                      <m:r>
                                        <a:rPr lang="en-US" altLang="zh-CN" sz="1400" i="1">
                                          <a:latin typeface="Cambria Math" panose="02040503050406030204" pitchFamily="18" charset="0"/>
                                        </a:rPr>
                                        <m:t>)</m:t>
                                      </m:r>
                                    </m:e>
                                  </m:func>
                                </m:e>
                              </m:nary>
                            </m:e>
                            <m:e>
                              <m:r>
                                <a:rPr lang="en-US" altLang="zh-CN" sz="1400" i="1">
                                  <a:latin typeface="Cambria Math" panose="02040503050406030204" pitchFamily="18" charset="0"/>
                                </a:rPr>
                                <m:t>𝑄</m:t>
                              </m:r>
                              <m:r>
                                <a:rPr lang="en-US" altLang="zh-CN" sz="1400" i="1">
                                  <a:latin typeface="Cambria Math" panose="02040503050406030204" pitchFamily="18" charset="0"/>
                                </a:rPr>
                                <m:t>=</m:t>
                              </m:r>
                              <m:f>
                                <m:fPr>
                                  <m:ctrlPr>
                                    <a:rPr lang="zh-CN" altLang="zh-CN" sz="1400" i="1">
                                      <a:latin typeface="Cambria Math" panose="02040503050406030204" pitchFamily="18" charset="0"/>
                                    </a:rPr>
                                  </m:ctrlPr>
                                </m:fPr>
                                <m:num>
                                  <m:r>
                                    <a:rPr lang="en-US" altLang="zh-CN" sz="1400" i="1">
                                      <a:latin typeface="Cambria Math" panose="02040503050406030204" pitchFamily="18" charset="0"/>
                                    </a:rPr>
                                    <m:t>2</m:t>
                                  </m:r>
                                </m:num>
                                <m:den>
                                  <m:r>
                                    <a:rPr lang="en-US" altLang="zh-CN" sz="1400" i="1">
                                      <a:latin typeface="Cambria Math" panose="02040503050406030204" pitchFamily="18" charset="0"/>
                                    </a:rPr>
                                    <m:t>𝑁</m:t>
                                  </m:r>
                                </m:den>
                              </m:f>
                              <m:nary>
                                <m:naryPr>
                                  <m:chr m:val="∑"/>
                                  <m:limLoc m:val="undOvr"/>
                                  <m:ctrlPr>
                                    <a:rPr lang="zh-CN" altLang="zh-CN" sz="1400" i="1">
                                      <a:latin typeface="Cambria Math" panose="02040503050406030204" pitchFamily="18" charset="0"/>
                                    </a:rPr>
                                  </m:ctrlPr>
                                </m:naryPr>
                                <m:sub>
                                  <m:r>
                                    <a:rPr lang="en-US" altLang="zh-CN" sz="1400" i="1">
                                      <a:latin typeface="Cambria Math" panose="02040503050406030204" pitchFamily="18" charset="0"/>
                                    </a:rPr>
                                    <m:t>𝑛</m:t>
                                  </m:r>
                                  <m:r>
                                    <a:rPr lang="en-US" altLang="zh-CN" sz="1400" i="1">
                                      <a:latin typeface="Cambria Math" panose="02040503050406030204" pitchFamily="18" charset="0"/>
                                    </a:rPr>
                                    <m:t>=1</m:t>
                                  </m:r>
                                </m:sub>
                                <m:sup>
                                  <m:r>
                                    <a:rPr lang="en-US" altLang="zh-CN" sz="1400" i="1">
                                      <a:latin typeface="Cambria Math" panose="02040503050406030204" pitchFamily="18" charset="0"/>
                                    </a:rPr>
                                    <m:t>𝑁</m:t>
                                  </m:r>
                                </m:sup>
                                <m:e>
                                  <m:sSub>
                                    <m:sSubPr>
                                      <m:ctrlPr>
                                        <a:rPr lang="zh-CN" altLang="zh-CN" sz="1400" i="1">
                                          <a:latin typeface="Cambria Math" panose="02040503050406030204" pitchFamily="18" charset="0"/>
                                        </a:rPr>
                                      </m:ctrlPr>
                                    </m:sSubPr>
                                    <m:e>
                                      <m:r>
                                        <a:rPr lang="en-US" altLang="zh-CN" sz="1400" i="1">
                                          <a:latin typeface="Cambria Math" panose="02040503050406030204" pitchFamily="18" charset="0"/>
                                        </a:rPr>
                                        <m:t>𝑦</m:t>
                                      </m:r>
                                    </m:e>
                                    <m:sub>
                                      <m:r>
                                        <a:rPr lang="en-US" altLang="zh-CN" sz="1400" i="1">
                                          <a:latin typeface="Cambria Math" panose="02040503050406030204" pitchFamily="18" charset="0"/>
                                        </a:rPr>
                                        <m:t>𝑛</m:t>
                                      </m:r>
                                    </m:sub>
                                  </m:sSub>
                                  <m:r>
                                    <a:rPr lang="en-US" altLang="zh-CN" sz="1400" i="1">
                                      <a:latin typeface="Cambria Math" panose="02040503050406030204" pitchFamily="18" charset="0"/>
                                    </a:rPr>
                                    <m:t>∙</m:t>
                                  </m:r>
                                  <m:func>
                                    <m:funcPr>
                                      <m:ctrlPr>
                                        <a:rPr lang="zh-CN" altLang="zh-CN" sz="1400" i="1">
                                          <a:latin typeface="Cambria Math" panose="02040503050406030204" pitchFamily="18" charset="0"/>
                                        </a:rPr>
                                      </m:ctrlPr>
                                    </m:funcPr>
                                    <m:fName>
                                      <m:r>
                                        <m:rPr>
                                          <m:sty m:val="p"/>
                                        </m:rPr>
                                        <a:rPr lang="en-US" altLang="zh-CN" sz="1400">
                                          <a:latin typeface="Cambria Math" panose="02040503050406030204" pitchFamily="18" charset="0"/>
                                        </a:rPr>
                                        <m:t>cos</m:t>
                                      </m:r>
                                    </m:fName>
                                    <m:e>
                                      <m:r>
                                        <a:rPr lang="en-US" altLang="zh-CN" sz="1400" i="1">
                                          <a:latin typeface="Cambria Math" panose="02040503050406030204" pitchFamily="18" charset="0"/>
                                        </a:rPr>
                                        <m:t>(</m:t>
                                      </m:r>
                                      <m:r>
                                        <a:rPr lang="en-US" altLang="zh-CN" sz="1400" i="1">
                                          <a:latin typeface="Cambria Math" panose="02040503050406030204" pitchFamily="18" charset="0"/>
                                        </a:rPr>
                                        <m:t>𝑛</m:t>
                                      </m:r>
                                      <m:r>
                                        <a:rPr lang="en-US" altLang="zh-CN" sz="1400" i="1">
                                          <a:latin typeface="Cambria Math" panose="02040503050406030204" pitchFamily="18" charset="0"/>
                                        </a:rPr>
                                        <m:t>∙</m:t>
                                      </m:r>
                                      <m:r>
                                        <a:rPr lang="en-US" altLang="zh-CN" sz="1400" i="1">
                                          <a:latin typeface="Cambria Math" panose="02040503050406030204" pitchFamily="18" charset="0"/>
                                        </a:rPr>
                                        <m:t>𝜃</m:t>
                                      </m:r>
                                      <m:r>
                                        <a:rPr lang="en-US" altLang="zh-CN" sz="1400" i="1">
                                          <a:latin typeface="Cambria Math" panose="02040503050406030204" pitchFamily="18" charset="0"/>
                                        </a:rPr>
                                        <m:t>)</m:t>
                                      </m:r>
                                    </m:e>
                                  </m:func>
                                </m:e>
                              </m:nary>
                            </m:e>
                          </m:eqArr>
                        </m:e>
                      </m:d>
                    </m:oMath>
                  </m:oMathPara>
                </a14:m>
                <a:endParaRPr lang="zh-CN" altLang="en-US" sz="1400" dirty="0"/>
              </a:p>
            </p:txBody>
          </p:sp>
        </mc:Choice>
        <mc:Fallback xmlns="">
          <p:sp>
            <p:nvSpPr>
              <p:cNvPr id="21" name="矩形 20">
                <a:extLst>
                  <a:ext uri="{FF2B5EF4-FFF2-40B4-BE49-F238E27FC236}">
                    <a16:creationId xmlns:a16="http://schemas.microsoft.com/office/drawing/2014/main" id="{154B6475-C793-4510-89ED-D17D3EBB8E7F}"/>
                  </a:ext>
                </a:extLst>
              </p:cNvPr>
              <p:cNvSpPr>
                <a:spLocks noRot="1" noChangeAspect="1" noMove="1" noResize="1" noEditPoints="1" noAdjustHandles="1" noChangeArrowheads="1" noChangeShapeType="1" noTextEdit="1"/>
              </p:cNvSpPr>
              <p:nvPr/>
            </p:nvSpPr>
            <p:spPr>
              <a:xfrm>
                <a:off x="354608" y="3408836"/>
                <a:ext cx="2213426" cy="1379417"/>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CB4369E0-7E93-4C2F-AB69-D36E6FFDCCB3}"/>
                  </a:ext>
                </a:extLst>
              </p:cNvPr>
              <p:cNvSpPr txBox="1"/>
              <p:nvPr/>
            </p:nvSpPr>
            <p:spPr>
              <a:xfrm>
                <a:off x="2898718" y="4071466"/>
                <a:ext cx="218846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𝐼</m:t>
                      </m:r>
                      <m:r>
                        <a:rPr lang="en-US" altLang="zh-CN" b="0" i="1" smtClean="0">
                          <a:latin typeface="Cambria Math" panose="02040503050406030204" pitchFamily="18" charset="0"/>
                        </a:rPr>
                        <m:t>≔</m:t>
                      </m:r>
                      <m:r>
                        <a:rPr lang="en-US" altLang="zh-CN" b="0" i="1" smtClean="0">
                          <a:latin typeface="Cambria Math" panose="02040503050406030204" pitchFamily="18" charset="0"/>
                        </a:rPr>
                        <m:t>𝐴</m:t>
                      </m:r>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cos</m:t>
                          </m:r>
                        </m:fName>
                        <m:e>
                          <m:r>
                            <a:rPr lang="zh-CN" altLang="en-US" b="0" i="1" smtClean="0">
                              <a:latin typeface="Cambria Math" panose="02040503050406030204" pitchFamily="18" charset="0"/>
                            </a:rPr>
                            <m:t>𝜑</m:t>
                          </m:r>
                        </m:e>
                      </m:func>
                    </m:oMath>
                  </m:oMathPara>
                </a14:m>
                <a:endParaRPr lang="zh-CN" altLang="zh-CN" dirty="0"/>
              </a:p>
            </p:txBody>
          </p:sp>
        </mc:Choice>
        <mc:Fallback xmlns="">
          <p:sp>
            <p:nvSpPr>
              <p:cNvPr id="25" name="文本框 24">
                <a:extLst>
                  <a:ext uri="{FF2B5EF4-FFF2-40B4-BE49-F238E27FC236}">
                    <a16:creationId xmlns:a16="http://schemas.microsoft.com/office/drawing/2014/main" id="{CB4369E0-7E93-4C2F-AB69-D36E6FFDCCB3}"/>
                  </a:ext>
                </a:extLst>
              </p:cNvPr>
              <p:cNvSpPr txBox="1">
                <a:spLocks noRot="1" noChangeAspect="1" noMove="1" noResize="1" noEditPoints="1" noAdjustHandles="1" noChangeArrowheads="1" noChangeShapeType="1" noTextEdit="1"/>
              </p:cNvSpPr>
              <p:nvPr/>
            </p:nvSpPr>
            <p:spPr>
              <a:xfrm>
                <a:off x="2898718" y="4071466"/>
                <a:ext cx="2188464" cy="369332"/>
              </a:xfrm>
              <a:prstGeom prst="rect">
                <a:avLst/>
              </a:prstGeom>
              <a:blipFill>
                <a:blip r:embed="rId8"/>
                <a:stretch>
                  <a:fillRect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FA387A3D-967F-42A3-98D7-F2DA7ED4397C}"/>
                  </a:ext>
                </a:extLst>
              </p:cNvPr>
              <p:cNvSpPr txBox="1"/>
              <p:nvPr/>
            </p:nvSpPr>
            <p:spPr>
              <a:xfrm>
                <a:off x="2858142" y="4417717"/>
                <a:ext cx="218846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𝑄</m:t>
                      </m:r>
                      <m:r>
                        <a:rPr lang="en-US" altLang="zh-CN" b="0" i="1" smtClean="0">
                          <a:latin typeface="Cambria Math" panose="02040503050406030204" pitchFamily="18" charset="0"/>
                        </a:rPr>
                        <m:t>≔</m:t>
                      </m:r>
                      <m:r>
                        <a:rPr lang="en-US" altLang="zh-CN" b="0" i="1" smtClean="0">
                          <a:latin typeface="Cambria Math" panose="02040503050406030204" pitchFamily="18" charset="0"/>
                        </a:rPr>
                        <m:t>𝐴</m:t>
                      </m:r>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sin</m:t>
                          </m:r>
                        </m:fName>
                        <m:e>
                          <m:r>
                            <a:rPr lang="zh-CN" altLang="en-US" b="0" i="1" smtClean="0">
                              <a:latin typeface="Cambria Math" panose="02040503050406030204" pitchFamily="18" charset="0"/>
                            </a:rPr>
                            <m:t>𝜑</m:t>
                          </m:r>
                        </m:e>
                      </m:func>
                    </m:oMath>
                  </m:oMathPara>
                </a14:m>
                <a:endParaRPr lang="zh-CN" altLang="zh-CN" dirty="0"/>
              </a:p>
            </p:txBody>
          </p:sp>
        </mc:Choice>
        <mc:Fallback xmlns="">
          <p:sp>
            <p:nvSpPr>
              <p:cNvPr id="28" name="文本框 27">
                <a:extLst>
                  <a:ext uri="{FF2B5EF4-FFF2-40B4-BE49-F238E27FC236}">
                    <a16:creationId xmlns:a16="http://schemas.microsoft.com/office/drawing/2014/main" id="{FA387A3D-967F-42A3-98D7-F2DA7ED4397C}"/>
                  </a:ext>
                </a:extLst>
              </p:cNvPr>
              <p:cNvSpPr txBox="1">
                <a:spLocks noRot="1" noChangeAspect="1" noMove="1" noResize="1" noEditPoints="1" noAdjustHandles="1" noChangeArrowheads="1" noChangeShapeType="1" noTextEdit="1"/>
              </p:cNvSpPr>
              <p:nvPr/>
            </p:nvSpPr>
            <p:spPr>
              <a:xfrm>
                <a:off x="2858142" y="4417717"/>
                <a:ext cx="2188464" cy="369332"/>
              </a:xfrm>
              <a:prstGeom prst="rect">
                <a:avLst/>
              </a:prstGeom>
              <a:blipFill>
                <a:blip r:embed="rId9"/>
                <a:stretch>
                  <a:fillRect b="-10000"/>
                </a:stretch>
              </a:blipFill>
            </p:spPr>
            <p:txBody>
              <a:bodyPr/>
              <a:lstStyle/>
              <a:p>
                <a:r>
                  <a:rPr lang="zh-CN" altLang="en-US">
                    <a:noFill/>
                  </a:rPr>
                  <a:t> </a:t>
                </a:r>
              </a:p>
            </p:txBody>
          </p:sp>
        </mc:Fallback>
      </mc:AlternateContent>
      <p:sp>
        <p:nvSpPr>
          <p:cNvPr id="15" name="灯片编号占位符 7">
            <a:extLst>
              <a:ext uri="{FF2B5EF4-FFF2-40B4-BE49-F238E27FC236}">
                <a16:creationId xmlns:a16="http://schemas.microsoft.com/office/drawing/2014/main" id="{EFDBC461-BB46-43FB-AD62-EBC47443C126}"/>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16</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文本框 15">
            <a:extLst>
              <a:ext uri="{FF2B5EF4-FFF2-40B4-BE49-F238E27FC236}">
                <a16:creationId xmlns:a16="http://schemas.microsoft.com/office/drawing/2014/main" id="{9EC086CB-01D4-4D05-A799-A8C9AC6BDC2A}"/>
              </a:ext>
            </a:extLst>
          </p:cNvPr>
          <p:cNvSpPr txBox="1"/>
          <p:nvPr/>
        </p:nvSpPr>
        <p:spPr>
          <a:xfrm>
            <a:off x="479376" y="243805"/>
            <a:ext cx="10441160" cy="954107"/>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LLRF System Design - Non-I/Q Demodulation &amp; CIC Filter​</a:t>
            </a:r>
          </a:p>
          <a:p>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799006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5C3B953-F00C-480D-B2F5-BEFE252C4C5F}"/>
              </a:ext>
            </a:extLst>
          </p:cNvPr>
          <p:cNvPicPr>
            <a:picLocks noChangeAspect="1"/>
          </p:cNvPicPr>
          <p:nvPr/>
        </p:nvPicPr>
        <p:blipFill>
          <a:blip r:embed="rId3"/>
          <a:stretch>
            <a:fillRect/>
          </a:stretch>
        </p:blipFill>
        <p:spPr>
          <a:xfrm>
            <a:off x="6600056" y="1208368"/>
            <a:ext cx="5261482" cy="2931470"/>
          </a:xfrm>
          <a:prstGeom prst="rect">
            <a:avLst/>
          </a:prstGeom>
        </p:spPr>
      </p:pic>
      <p:sp>
        <p:nvSpPr>
          <p:cNvPr id="14" name="文本框 13">
            <a:extLst>
              <a:ext uri="{FF2B5EF4-FFF2-40B4-BE49-F238E27FC236}">
                <a16:creationId xmlns:a16="http://schemas.microsoft.com/office/drawing/2014/main" id="{5FCB5DF9-6505-434A-BD7E-6199B978F12F}"/>
              </a:ext>
            </a:extLst>
          </p:cNvPr>
          <p:cNvSpPr txBox="1"/>
          <p:nvPr/>
        </p:nvSpPr>
        <p:spPr>
          <a:xfrm>
            <a:off x="780235" y="1128261"/>
            <a:ext cx="3816424" cy="400110"/>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Non-I/Q Demodulation </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id="{23E26D99-94EE-44FB-A6AC-9C6F616FC567}"/>
              </a:ext>
            </a:extLst>
          </p:cNvPr>
          <p:cNvPicPr>
            <a:picLocks noChangeAspect="1"/>
          </p:cNvPicPr>
          <p:nvPr/>
        </p:nvPicPr>
        <p:blipFill rotWithShape="1">
          <a:blip r:embed="rId4"/>
          <a:srcRect l="191" t="56236" r="2682"/>
          <a:stretch/>
        </p:blipFill>
        <p:spPr>
          <a:xfrm>
            <a:off x="47328" y="4684764"/>
            <a:ext cx="7560840" cy="2118033"/>
          </a:xfrm>
          <a:prstGeom prst="rect">
            <a:avLst/>
          </a:prstGeom>
        </p:spPr>
      </p:pic>
      <p:sp>
        <p:nvSpPr>
          <p:cNvPr id="15" name="灯片编号占位符 7">
            <a:extLst>
              <a:ext uri="{FF2B5EF4-FFF2-40B4-BE49-F238E27FC236}">
                <a16:creationId xmlns:a16="http://schemas.microsoft.com/office/drawing/2014/main" id="{EFDBC461-BB46-43FB-AD62-EBC47443C126}"/>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17</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16" name="表格 15">
            <a:extLst>
              <a:ext uri="{FF2B5EF4-FFF2-40B4-BE49-F238E27FC236}">
                <a16:creationId xmlns:a16="http://schemas.microsoft.com/office/drawing/2014/main" id="{763ADA98-1B0F-4B72-9580-9E23087723E3}"/>
              </a:ext>
            </a:extLst>
          </p:cNvPr>
          <p:cNvGraphicFramePr>
            <a:graphicFrameLocks noGrp="1"/>
          </p:cNvGraphicFramePr>
          <p:nvPr>
            <p:extLst>
              <p:ext uri="{D42A27DB-BD31-4B8C-83A1-F6EECF244321}">
                <p14:modId xmlns:p14="http://schemas.microsoft.com/office/powerpoint/2010/main" val="1934312710"/>
              </p:ext>
            </p:extLst>
          </p:nvPr>
        </p:nvGraphicFramePr>
        <p:xfrm>
          <a:off x="282459" y="1697608"/>
          <a:ext cx="4811976" cy="2590800"/>
        </p:xfrm>
        <a:graphic>
          <a:graphicData uri="http://schemas.openxmlformats.org/drawingml/2006/table">
            <a:tbl>
              <a:tblPr firstRow="1" bandRow="1">
                <a:tableStyleId>{BC89EF96-8CEA-46FF-86C4-4CE0E7609802}</a:tableStyleId>
              </a:tblPr>
              <a:tblGrid>
                <a:gridCol w="2501173">
                  <a:extLst>
                    <a:ext uri="{9D8B030D-6E8A-4147-A177-3AD203B41FA5}">
                      <a16:colId xmlns:a16="http://schemas.microsoft.com/office/drawing/2014/main" val="427400760"/>
                    </a:ext>
                  </a:extLst>
                </a:gridCol>
                <a:gridCol w="1296144">
                  <a:extLst>
                    <a:ext uri="{9D8B030D-6E8A-4147-A177-3AD203B41FA5}">
                      <a16:colId xmlns:a16="http://schemas.microsoft.com/office/drawing/2014/main" val="3077108158"/>
                    </a:ext>
                  </a:extLst>
                </a:gridCol>
                <a:gridCol w="1014659">
                  <a:extLst>
                    <a:ext uri="{9D8B030D-6E8A-4147-A177-3AD203B41FA5}">
                      <a16:colId xmlns:a16="http://schemas.microsoft.com/office/drawing/2014/main" val="779750395"/>
                    </a:ext>
                  </a:extLst>
                </a:gridCol>
              </a:tblGrid>
              <a:tr h="315583">
                <a:tc>
                  <a:txBody>
                    <a:bodyPr/>
                    <a:lstStyle/>
                    <a:p>
                      <a:pPr algn="ctr"/>
                      <a:r>
                        <a:rPr lang="en-US" altLang="zh-CN" sz="1600" dirty="0">
                          <a:latin typeface="微软雅黑" panose="020B0503020204020204" pitchFamily="34" charset="-122"/>
                          <a:ea typeface="微软雅黑" panose="020B0503020204020204" pitchFamily="34" charset="-122"/>
                        </a:rPr>
                        <a:t>Signal</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600" dirty="0">
                          <a:latin typeface="微软雅黑" panose="020B0503020204020204" pitchFamily="34" charset="-122"/>
                          <a:ea typeface="微软雅黑" panose="020B0503020204020204" pitchFamily="34" charset="-122"/>
                        </a:rPr>
                        <a:t>Frequency [MHz]</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err="1">
                          <a:latin typeface="微软雅黑" panose="020B0503020204020204" pitchFamily="34" charset="-122"/>
                          <a:ea typeface="微软雅黑" panose="020B0503020204020204" pitchFamily="34" charset="-122"/>
                        </a:rPr>
                        <a:t>dBFS</a:t>
                      </a:r>
                      <a:endParaRPr lang="zh-CN" altLang="en-US" sz="16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88675993"/>
                  </a:ext>
                </a:extLst>
              </a:tr>
              <a:tr h="315583">
                <a:tc>
                  <a:txBody>
                    <a:bodyPr/>
                    <a:lstStyle/>
                    <a:p>
                      <a:pPr algn="ctr"/>
                      <a:r>
                        <a:rPr lang="en-US" altLang="zh-CN" sz="1600" dirty="0">
                          <a:latin typeface="微软雅黑" panose="020B0503020204020204" pitchFamily="34" charset="-122"/>
                          <a:ea typeface="微软雅黑" panose="020B0503020204020204" pitchFamily="34" charset="-122"/>
                        </a:rPr>
                        <a:t>Fundamental (Sig)</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600" dirty="0">
                          <a:latin typeface="微软雅黑" panose="020B0503020204020204" pitchFamily="34" charset="-122"/>
                          <a:ea typeface="微软雅黑" panose="020B0503020204020204" pitchFamily="34" charset="-122"/>
                        </a:rPr>
                        <a:t>24.41</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微软雅黑" panose="020B0503020204020204" pitchFamily="34" charset="-122"/>
                          <a:ea typeface="微软雅黑" panose="020B0503020204020204" pitchFamily="34" charset="-122"/>
                        </a:rPr>
                        <a:t>-1.75</a:t>
                      </a:r>
                      <a:endParaRPr lang="zh-CN" altLang="en-US" sz="16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436083729"/>
                  </a:ext>
                </a:extLst>
              </a:tr>
              <a:tr h="315583">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2nd Harmonic</a:t>
                      </a:r>
                      <a:r>
                        <a:rPr lang="zh-CN" altLang="en-US" sz="1600" u="none" strike="noStrike" dirty="0">
                          <a:effectLst/>
                          <a:latin typeface="微软雅黑" panose="020B0503020204020204" pitchFamily="34" charset="-122"/>
                          <a:ea typeface="微软雅黑" panose="020B0503020204020204" pitchFamily="34" charset="-122"/>
                        </a:rPr>
                        <a:t> </a:t>
                      </a:r>
                      <a:r>
                        <a:rPr lang="en-US" altLang="zh-CN" sz="1600" u="none" strike="noStrike" dirty="0">
                          <a:effectLst/>
                          <a:latin typeface="微软雅黑" panose="020B0503020204020204" pitchFamily="34" charset="-122"/>
                          <a:ea typeface="微软雅黑" panose="020B0503020204020204" pitchFamily="34" charset="-122"/>
                        </a:rPr>
                        <a:t>(HD2)</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a:r>
                        <a:rPr lang="en-US" altLang="zh-CN" sz="1600" dirty="0">
                          <a:latin typeface="微软雅黑" panose="020B0503020204020204" pitchFamily="34" charset="-122"/>
                          <a:ea typeface="微软雅黑" panose="020B0503020204020204" pitchFamily="34" charset="-122"/>
                        </a:rPr>
                        <a:t>48.82</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fontAlgn="ctr"/>
                      <a:r>
                        <a:rPr lang="en-US" altLang="zh-CN" sz="1600" b="0" i="0" u="none" strike="noStrike" dirty="0">
                          <a:solidFill>
                            <a:schemeClr val="tx1"/>
                          </a:solidFill>
                          <a:effectLst/>
                          <a:latin typeface="微软雅黑" panose="020B0503020204020204" pitchFamily="34" charset="-122"/>
                          <a:ea typeface="微软雅黑" panose="020B0503020204020204" pitchFamily="34" charset="-122"/>
                        </a:rPr>
                        <a:t>-60.56</a:t>
                      </a:r>
                    </a:p>
                  </a:txBody>
                  <a:tcPr marL="7620" marR="7620" marT="7620" marB="0" anchor="ctr"/>
                </a:tc>
                <a:extLst>
                  <a:ext uri="{0D108BD9-81ED-4DB2-BD59-A6C34878D82A}">
                    <a16:rowId xmlns:a16="http://schemas.microsoft.com/office/drawing/2014/main" val="753657404"/>
                  </a:ext>
                </a:extLst>
              </a:tr>
              <a:tr h="315583">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3rd Harmonic</a:t>
                      </a:r>
                      <a:r>
                        <a:rPr lang="zh-CN" altLang="en-US" sz="1600" u="none" strike="noStrike" dirty="0">
                          <a:effectLst/>
                          <a:latin typeface="微软雅黑" panose="020B0503020204020204" pitchFamily="34" charset="-122"/>
                          <a:ea typeface="微软雅黑" panose="020B0503020204020204" pitchFamily="34" charset="-122"/>
                        </a:rPr>
                        <a:t> </a:t>
                      </a:r>
                      <a:r>
                        <a:rPr lang="en-US" altLang="zh-CN" sz="1600" u="none" strike="noStrike" dirty="0">
                          <a:effectLst/>
                          <a:latin typeface="微软雅黑" panose="020B0503020204020204" pitchFamily="34" charset="-122"/>
                          <a:ea typeface="微软雅黑" panose="020B0503020204020204" pitchFamily="34" charset="-122"/>
                        </a:rPr>
                        <a:t>(HD3)</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a:r>
                        <a:rPr lang="en-US" altLang="zh-CN" sz="1600" dirty="0">
                          <a:latin typeface="微软雅黑" panose="020B0503020204020204" pitchFamily="34" charset="-122"/>
                          <a:ea typeface="微软雅黑" panose="020B0503020204020204" pitchFamily="34" charset="-122"/>
                        </a:rPr>
                        <a:t>32.55</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fontAlgn="ctr"/>
                      <a:r>
                        <a:rPr lang="en-US" altLang="zh-CN" sz="1600" b="0" i="0" u="none" strike="noStrike" dirty="0">
                          <a:solidFill>
                            <a:schemeClr val="tx1"/>
                          </a:solidFill>
                          <a:effectLst/>
                          <a:latin typeface="微软雅黑" panose="020B0503020204020204" pitchFamily="34" charset="-122"/>
                          <a:ea typeface="微软雅黑" panose="020B0503020204020204" pitchFamily="34" charset="-122"/>
                        </a:rPr>
                        <a:t>-62.12</a:t>
                      </a:r>
                    </a:p>
                  </a:txBody>
                  <a:tcPr marL="7620" marR="7620" marT="7620" marB="0" anchor="ctr"/>
                </a:tc>
                <a:extLst>
                  <a:ext uri="{0D108BD9-81ED-4DB2-BD59-A6C34878D82A}">
                    <a16:rowId xmlns:a16="http://schemas.microsoft.com/office/drawing/2014/main" val="413207777"/>
                  </a:ext>
                </a:extLst>
              </a:tr>
              <a:tr h="315583">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4th Harmonic</a:t>
                      </a:r>
                      <a:r>
                        <a:rPr lang="zh-CN" altLang="en-US" sz="1600" u="none" strike="noStrike" dirty="0">
                          <a:effectLst/>
                          <a:latin typeface="微软雅黑" panose="020B0503020204020204" pitchFamily="34" charset="-122"/>
                          <a:ea typeface="微软雅黑" panose="020B0503020204020204" pitchFamily="34" charset="-122"/>
                        </a:rPr>
                        <a:t> </a:t>
                      </a:r>
                      <a:r>
                        <a:rPr lang="en-US" altLang="zh-CN" sz="1600" u="none" strike="noStrike" dirty="0">
                          <a:effectLst/>
                          <a:latin typeface="微软雅黑" panose="020B0503020204020204" pitchFamily="34" charset="-122"/>
                          <a:ea typeface="微软雅黑" panose="020B0503020204020204" pitchFamily="34" charset="-122"/>
                        </a:rPr>
                        <a:t>(HD4)</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a:r>
                        <a:rPr lang="en-US" altLang="zh-CN" sz="1600" dirty="0">
                          <a:latin typeface="微软雅黑" panose="020B0503020204020204" pitchFamily="34" charset="-122"/>
                          <a:ea typeface="微软雅黑" panose="020B0503020204020204" pitchFamily="34" charset="-122"/>
                        </a:rPr>
                        <a:t>8.14</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fontAlgn="ctr"/>
                      <a:r>
                        <a:rPr lang="en-US" altLang="zh-CN" sz="1600" b="0" i="0" u="none" strike="noStrike" dirty="0">
                          <a:solidFill>
                            <a:schemeClr val="tx1"/>
                          </a:solidFill>
                          <a:effectLst/>
                          <a:latin typeface="微软雅黑" panose="020B0503020204020204" pitchFamily="34" charset="-122"/>
                          <a:ea typeface="微软雅黑" panose="020B0503020204020204" pitchFamily="34" charset="-122"/>
                        </a:rPr>
                        <a:t>-90.71</a:t>
                      </a:r>
                    </a:p>
                  </a:txBody>
                  <a:tcPr marL="7620" marR="7620" marT="7620" marB="0" anchor="ctr"/>
                </a:tc>
                <a:extLst>
                  <a:ext uri="{0D108BD9-81ED-4DB2-BD59-A6C34878D82A}">
                    <a16:rowId xmlns:a16="http://schemas.microsoft.com/office/drawing/2014/main" val="2597052741"/>
                  </a:ext>
                </a:extLst>
              </a:tr>
              <a:tr h="315583">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5th Harmonic</a:t>
                      </a:r>
                      <a:r>
                        <a:rPr lang="zh-CN" altLang="en-US" sz="1600" u="none" strike="noStrike" dirty="0">
                          <a:effectLst/>
                          <a:latin typeface="微软雅黑" panose="020B0503020204020204" pitchFamily="34" charset="-122"/>
                          <a:ea typeface="微软雅黑" panose="020B0503020204020204" pitchFamily="34" charset="-122"/>
                        </a:rPr>
                        <a:t> </a:t>
                      </a:r>
                      <a:r>
                        <a:rPr lang="en-US" altLang="zh-CN" sz="1600" u="none" strike="noStrike" dirty="0">
                          <a:effectLst/>
                          <a:latin typeface="微软雅黑" panose="020B0503020204020204" pitchFamily="34" charset="-122"/>
                          <a:ea typeface="微软雅黑" panose="020B0503020204020204" pitchFamily="34" charset="-122"/>
                        </a:rPr>
                        <a:t>(HD5)</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a:r>
                        <a:rPr lang="en-US" altLang="zh-CN" sz="1600" dirty="0">
                          <a:latin typeface="微软雅黑" panose="020B0503020204020204" pitchFamily="34" charset="-122"/>
                          <a:ea typeface="微软雅黑" panose="020B0503020204020204" pitchFamily="34" charset="-122"/>
                        </a:rPr>
                        <a:t>16.27</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fontAlgn="ctr"/>
                      <a:r>
                        <a:rPr lang="en-US" altLang="zh-CN" sz="1600" b="0" i="0" u="none" strike="noStrike" dirty="0">
                          <a:solidFill>
                            <a:schemeClr val="tx1"/>
                          </a:solidFill>
                          <a:effectLst/>
                          <a:latin typeface="微软雅黑" panose="020B0503020204020204" pitchFamily="34" charset="-122"/>
                          <a:ea typeface="微软雅黑" panose="020B0503020204020204" pitchFamily="34" charset="-122"/>
                        </a:rPr>
                        <a:t>-91.94</a:t>
                      </a:r>
                    </a:p>
                  </a:txBody>
                  <a:tcPr marL="7620" marR="7620" marT="7620" marB="0" anchor="ctr"/>
                </a:tc>
                <a:extLst>
                  <a:ext uri="{0D108BD9-81ED-4DB2-BD59-A6C34878D82A}">
                    <a16:rowId xmlns:a16="http://schemas.microsoft.com/office/drawing/2014/main" val="1162058867"/>
                  </a:ext>
                </a:extLst>
              </a:tr>
              <a:tr h="315583">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6th Harmonic</a:t>
                      </a:r>
                      <a:r>
                        <a:rPr lang="zh-CN" altLang="en-US" sz="1600" u="none" strike="noStrike" dirty="0">
                          <a:effectLst/>
                          <a:latin typeface="微软雅黑" panose="020B0503020204020204" pitchFamily="34" charset="-122"/>
                          <a:ea typeface="微软雅黑" panose="020B0503020204020204" pitchFamily="34" charset="-122"/>
                        </a:rPr>
                        <a:t> </a:t>
                      </a:r>
                      <a:r>
                        <a:rPr lang="en-US" altLang="zh-CN" sz="1600" u="none" strike="noStrike" dirty="0">
                          <a:effectLst/>
                          <a:latin typeface="微软雅黑" panose="020B0503020204020204" pitchFamily="34" charset="-122"/>
                          <a:ea typeface="微软雅黑" panose="020B0503020204020204" pitchFamily="34" charset="-122"/>
                        </a:rPr>
                        <a:t>(HD6)</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a:r>
                        <a:rPr lang="en-US" altLang="zh-CN" sz="1600" dirty="0">
                          <a:latin typeface="微软雅黑" panose="020B0503020204020204" pitchFamily="34" charset="-122"/>
                          <a:ea typeface="微软雅黑" panose="020B0503020204020204" pitchFamily="34" charset="-122"/>
                        </a:rPr>
                        <a:t>40.68</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fontAlgn="ctr"/>
                      <a:r>
                        <a:rPr lang="en-US" altLang="zh-CN" sz="1600" b="0" i="0" u="none" strike="noStrike" dirty="0">
                          <a:solidFill>
                            <a:schemeClr val="tx1"/>
                          </a:solidFill>
                          <a:effectLst/>
                          <a:latin typeface="微软雅黑" panose="020B0503020204020204" pitchFamily="34" charset="-122"/>
                          <a:ea typeface="微软雅黑" panose="020B0503020204020204" pitchFamily="34" charset="-122"/>
                        </a:rPr>
                        <a:t>-109.27</a:t>
                      </a:r>
                    </a:p>
                  </a:txBody>
                  <a:tcPr marL="7620" marR="7620" marT="7620" marB="0" anchor="ctr"/>
                </a:tc>
                <a:extLst>
                  <a:ext uri="{0D108BD9-81ED-4DB2-BD59-A6C34878D82A}">
                    <a16:rowId xmlns:a16="http://schemas.microsoft.com/office/drawing/2014/main" val="2995010717"/>
                  </a:ext>
                </a:extLst>
              </a:tr>
            </a:tbl>
          </a:graphicData>
        </a:graphic>
      </p:graphicFrame>
      <p:sp>
        <p:nvSpPr>
          <p:cNvPr id="11" name="文本框 10">
            <a:extLst>
              <a:ext uri="{FF2B5EF4-FFF2-40B4-BE49-F238E27FC236}">
                <a16:creationId xmlns:a16="http://schemas.microsoft.com/office/drawing/2014/main" id="{8FE886BD-9C8E-40FF-A332-4C272408888B}"/>
              </a:ext>
            </a:extLst>
          </p:cNvPr>
          <p:cNvSpPr txBox="1"/>
          <p:nvPr/>
        </p:nvSpPr>
        <p:spPr>
          <a:xfrm>
            <a:off x="479376" y="243805"/>
            <a:ext cx="10441160" cy="954107"/>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LLRF System Design - Non-I/Q Demodulation &amp; CIC Filter​</a:t>
            </a:r>
          </a:p>
          <a:p>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a:extLst>
              <a:ext uri="{FF2B5EF4-FFF2-40B4-BE49-F238E27FC236}">
                <a16:creationId xmlns:a16="http://schemas.microsoft.com/office/drawing/2014/main" id="{3C404532-3D7D-49E9-AF2B-A86F4FCD2D3A}"/>
              </a:ext>
            </a:extLst>
          </p:cNvPr>
          <p:cNvSpPr txBox="1"/>
          <p:nvPr/>
        </p:nvSpPr>
        <p:spPr>
          <a:xfrm>
            <a:off x="6816080" y="1419672"/>
            <a:ext cx="4292527" cy="646331"/>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Non-I/Q Sampling – </a:t>
            </a:r>
          </a:p>
          <a:p>
            <a:pPr algn="ct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ADC Sampling Result Spectrum</a:t>
            </a:r>
          </a:p>
        </p:txBody>
      </p:sp>
      <p:sp>
        <p:nvSpPr>
          <p:cNvPr id="13" name="文本框 12">
            <a:extLst>
              <a:ext uri="{FF2B5EF4-FFF2-40B4-BE49-F238E27FC236}">
                <a16:creationId xmlns:a16="http://schemas.microsoft.com/office/drawing/2014/main" id="{8BAD0A08-5C31-4B0B-BDE5-783EADB59B61}"/>
              </a:ext>
            </a:extLst>
          </p:cNvPr>
          <p:cNvSpPr txBox="1"/>
          <p:nvPr/>
        </p:nvSpPr>
        <p:spPr>
          <a:xfrm>
            <a:off x="4315057" y="4832007"/>
            <a:ext cx="3561886" cy="646331"/>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13/3 Non-I/Q Sampling - Spectral Aliasing</a:t>
            </a:r>
          </a:p>
        </p:txBody>
      </p:sp>
      <p:sp>
        <p:nvSpPr>
          <p:cNvPr id="17" name="文本框 16">
            <a:extLst>
              <a:ext uri="{FF2B5EF4-FFF2-40B4-BE49-F238E27FC236}">
                <a16:creationId xmlns:a16="http://schemas.microsoft.com/office/drawing/2014/main" id="{E3D4513B-338A-4645-B6DB-0AECAEFE0470}"/>
              </a:ext>
            </a:extLst>
          </p:cNvPr>
          <p:cNvSpPr txBox="1"/>
          <p:nvPr/>
        </p:nvSpPr>
        <p:spPr>
          <a:xfrm>
            <a:off x="7631002" y="4149080"/>
            <a:ext cx="4353947" cy="2585323"/>
          </a:xfrm>
          <a:prstGeom prst="rect">
            <a:avLst/>
          </a:prstGeom>
          <a:noFill/>
        </p:spPr>
        <p:txBody>
          <a:bodyPr wrap="square" rtlCol="0">
            <a:spAutoFit/>
          </a:bodyPr>
          <a:lstStyle/>
          <a:p>
            <a:pPr marL="342900" indent="-342900">
              <a:buFont typeface="Arial" panose="020B0604020202020204" pitchFamily="34" charset="0"/>
              <a:buChar char="•"/>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Non-I/Q Demodulation: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IF/CLK=M/N, capable of separating harmonics below (N-1)</a:t>
            </a:r>
            <a:r>
              <a:rPr lang="en-US" altLang="zh-CN" dirty="0" err="1">
                <a:latin typeface="微软雅黑" panose="020B0503020204020204" pitchFamily="34" charset="-122"/>
                <a:ea typeface="微软雅黑" panose="020B0503020204020204" pitchFamily="34" charset="-122"/>
                <a:cs typeface="Times New Roman" panose="02020603050405020304" pitchFamily="18" charset="0"/>
              </a:rPr>
              <a:t>th</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 order</a:t>
            </a:r>
          </a:p>
          <a:p>
            <a:pPr marL="342900" indent="-342900">
              <a:buFont typeface="Arial" panose="020B0604020202020204" pitchFamily="34" charset="0"/>
              <a:buChar char="•"/>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N/M=13/3 solution: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harmonics up to 12th order are separated, with 6th harmonic reduced to noise level</a:t>
            </a:r>
          </a:p>
        </p:txBody>
      </p:sp>
    </p:spTree>
    <p:extLst>
      <p:ext uri="{BB962C8B-B14F-4D97-AF65-F5344CB8AC3E}">
        <p14:creationId xmlns:p14="http://schemas.microsoft.com/office/powerpoint/2010/main" val="215749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E5033C3-F5BA-4AF7-8FB0-24A6FA435979}"/>
              </a:ext>
            </a:extLst>
          </p:cNvPr>
          <p:cNvPicPr>
            <a:picLocks noChangeAspect="1"/>
          </p:cNvPicPr>
          <p:nvPr/>
        </p:nvPicPr>
        <p:blipFill>
          <a:blip r:embed="rId3"/>
          <a:stretch>
            <a:fillRect/>
          </a:stretch>
        </p:blipFill>
        <p:spPr>
          <a:xfrm>
            <a:off x="680043" y="4421767"/>
            <a:ext cx="4292527" cy="2391609"/>
          </a:xfrm>
          <a:prstGeom prst="rect">
            <a:avLst/>
          </a:prstGeom>
        </p:spPr>
      </p:pic>
      <p:sp>
        <p:nvSpPr>
          <p:cNvPr id="27" name="文本框 26">
            <a:extLst>
              <a:ext uri="{FF2B5EF4-FFF2-40B4-BE49-F238E27FC236}">
                <a16:creationId xmlns:a16="http://schemas.microsoft.com/office/drawing/2014/main" id="{79AADF27-D6C0-4EA5-BC9C-DA3BFC04A779}"/>
              </a:ext>
            </a:extLst>
          </p:cNvPr>
          <p:cNvSpPr txBox="1"/>
          <p:nvPr/>
        </p:nvSpPr>
        <p:spPr>
          <a:xfrm>
            <a:off x="6323809" y="4478988"/>
            <a:ext cx="4668735" cy="1015663"/>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Digital Mixing and CIC Filtering Yield Demodulated I and Q Components</a:t>
            </a:r>
          </a:p>
        </p:txBody>
      </p:sp>
      <p:sp>
        <p:nvSpPr>
          <p:cNvPr id="24" name="文本框 23">
            <a:extLst>
              <a:ext uri="{FF2B5EF4-FFF2-40B4-BE49-F238E27FC236}">
                <a16:creationId xmlns:a16="http://schemas.microsoft.com/office/drawing/2014/main" id="{EB85282A-31FC-4CBE-907C-EFB2BADCFAD9}"/>
              </a:ext>
            </a:extLst>
          </p:cNvPr>
          <p:cNvSpPr txBox="1"/>
          <p:nvPr/>
        </p:nvSpPr>
        <p:spPr>
          <a:xfrm>
            <a:off x="6471216" y="3617289"/>
            <a:ext cx="4292527" cy="400110"/>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I-component Filtered Spectrum</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35A62E60-1CF0-4DDF-8BEA-DBB32C3249D9}"/>
              </a:ext>
            </a:extLst>
          </p:cNvPr>
          <p:cNvPicPr>
            <a:picLocks noChangeAspect="1"/>
          </p:cNvPicPr>
          <p:nvPr/>
        </p:nvPicPr>
        <p:blipFill>
          <a:blip r:embed="rId4"/>
          <a:stretch>
            <a:fillRect/>
          </a:stretch>
        </p:blipFill>
        <p:spPr>
          <a:xfrm>
            <a:off x="680043" y="1135928"/>
            <a:ext cx="4292528" cy="2391610"/>
          </a:xfrm>
          <a:prstGeom prst="rect">
            <a:avLst/>
          </a:prstGeom>
        </p:spPr>
      </p:pic>
      <p:pic>
        <p:nvPicPr>
          <p:cNvPr id="6" name="图片 5">
            <a:extLst>
              <a:ext uri="{FF2B5EF4-FFF2-40B4-BE49-F238E27FC236}">
                <a16:creationId xmlns:a16="http://schemas.microsoft.com/office/drawing/2014/main" id="{B6C2E2B6-BF7F-43D8-B0AC-FC44F2E5B5CC}"/>
              </a:ext>
            </a:extLst>
          </p:cNvPr>
          <p:cNvPicPr>
            <a:picLocks noChangeAspect="1"/>
          </p:cNvPicPr>
          <p:nvPr/>
        </p:nvPicPr>
        <p:blipFill>
          <a:blip r:embed="rId5"/>
          <a:stretch>
            <a:fillRect/>
          </a:stretch>
        </p:blipFill>
        <p:spPr>
          <a:xfrm>
            <a:off x="6456040" y="1139138"/>
            <a:ext cx="4292527" cy="2391610"/>
          </a:xfrm>
          <a:prstGeom prst="rect">
            <a:avLst/>
          </a:prstGeom>
        </p:spPr>
      </p:pic>
      <p:sp>
        <p:nvSpPr>
          <p:cNvPr id="19" name="文本框 18">
            <a:extLst>
              <a:ext uri="{FF2B5EF4-FFF2-40B4-BE49-F238E27FC236}">
                <a16:creationId xmlns:a16="http://schemas.microsoft.com/office/drawing/2014/main" id="{459A3839-7D20-48A3-A9E8-02BE5036A90E}"/>
              </a:ext>
            </a:extLst>
          </p:cNvPr>
          <p:cNvSpPr txBox="1"/>
          <p:nvPr/>
        </p:nvSpPr>
        <p:spPr>
          <a:xfrm>
            <a:off x="4972570" y="5629310"/>
            <a:ext cx="6884070" cy="677108"/>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Magnitude Response Diagram of First-Order CIC Filter </a:t>
            </a:r>
          </a:p>
          <a:p>
            <a:pPr algn="ct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(with 13-Point Moving Average Decimation)</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灯片编号占位符 7">
            <a:extLst>
              <a:ext uri="{FF2B5EF4-FFF2-40B4-BE49-F238E27FC236}">
                <a16:creationId xmlns:a16="http://schemas.microsoft.com/office/drawing/2014/main" id="{A073E35A-BC61-43B9-82FE-3F4B35CDCD0C}"/>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18</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a:extLst>
              <a:ext uri="{FF2B5EF4-FFF2-40B4-BE49-F238E27FC236}">
                <a16:creationId xmlns:a16="http://schemas.microsoft.com/office/drawing/2014/main" id="{DCEFB30C-6353-41CE-A5F3-8A0AE6BEAAD8}"/>
              </a:ext>
            </a:extLst>
          </p:cNvPr>
          <p:cNvSpPr txBox="1"/>
          <p:nvPr/>
        </p:nvSpPr>
        <p:spPr>
          <a:xfrm>
            <a:off x="479376" y="243805"/>
            <a:ext cx="10441160" cy="954107"/>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LLRF System Design - Non-I/Q Demodulation &amp; CIC Filter​</a:t>
            </a:r>
          </a:p>
          <a:p>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2D0F6B8D-8956-4A74-BE63-60580C352D63}"/>
              </a:ext>
            </a:extLst>
          </p:cNvPr>
          <p:cNvSpPr txBox="1"/>
          <p:nvPr/>
        </p:nvSpPr>
        <p:spPr>
          <a:xfrm>
            <a:off x="1045364" y="3441194"/>
            <a:ext cx="3561886" cy="707886"/>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13/3 I-component Digital Mixing Spectrum</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64920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5A62E60-1CF0-4DDF-8BEA-DBB32C3249D9}"/>
              </a:ext>
            </a:extLst>
          </p:cNvPr>
          <p:cNvPicPr>
            <a:picLocks noChangeAspect="1"/>
          </p:cNvPicPr>
          <p:nvPr/>
        </p:nvPicPr>
        <p:blipFill>
          <a:blip r:embed="rId3"/>
          <a:stretch>
            <a:fillRect/>
          </a:stretch>
        </p:blipFill>
        <p:spPr>
          <a:xfrm>
            <a:off x="680043" y="1135928"/>
            <a:ext cx="4292528" cy="2391610"/>
          </a:xfrm>
          <a:prstGeom prst="rect">
            <a:avLst/>
          </a:prstGeom>
        </p:spPr>
      </p:pic>
      <p:pic>
        <p:nvPicPr>
          <p:cNvPr id="6" name="图片 5">
            <a:extLst>
              <a:ext uri="{FF2B5EF4-FFF2-40B4-BE49-F238E27FC236}">
                <a16:creationId xmlns:a16="http://schemas.microsoft.com/office/drawing/2014/main" id="{B6C2E2B6-BF7F-43D8-B0AC-FC44F2E5B5CC}"/>
              </a:ext>
            </a:extLst>
          </p:cNvPr>
          <p:cNvPicPr>
            <a:picLocks noChangeAspect="1"/>
          </p:cNvPicPr>
          <p:nvPr/>
        </p:nvPicPr>
        <p:blipFill>
          <a:blip r:embed="rId4"/>
          <a:stretch>
            <a:fillRect/>
          </a:stretch>
        </p:blipFill>
        <p:spPr>
          <a:xfrm>
            <a:off x="6456040" y="1139138"/>
            <a:ext cx="4292527" cy="2391610"/>
          </a:xfrm>
          <a:prstGeom prst="rect">
            <a:avLst/>
          </a:prstGeom>
        </p:spPr>
      </p:pic>
      <p:sp>
        <p:nvSpPr>
          <p:cNvPr id="11" name="灯片编号占位符 7">
            <a:extLst>
              <a:ext uri="{FF2B5EF4-FFF2-40B4-BE49-F238E27FC236}">
                <a16:creationId xmlns:a16="http://schemas.microsoft.com/office/drawing/2014/main" id="{A073E35A-BC61-43B9-82FE-3F4B35CDCD0C}"/>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19</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12" name="表格 11">
            <a:extLst>
              <a:ext uri="{FF2B5EF4-FFF2-40B4-BE49-F238E27FC236}">
                <a16:creationId xmlns:a16="http://schemas.microsoft.com/office/drawing/2014/main" id="{D3E09A5C-C834-435A-A77A-15D6BAB1BD94}"/>
              </a:ext>
            </a:extLst>
          </p:cNvPr>
          <p:cNvGraphicFramePr>
            <a:graphicFrameLocks noGrp="1"/>
          </p:cNvGraphicFramePr>
          <p:nvPr>
            <p:extLst>
              <p:ext uri="{D42A27DB-BD31-4B8C-83A1-F6EECF244321}">
                <p14:modId xmlns:p14="http://schemas.microsoft.com/office/powerpoint/2010/main" val="2109357024"/>
              </p:ext>
            </p:extLst>
          </p:nvPr>
        </p:nvGraphicFramePr>
        <p:xfrm>
          <a:off x="119336" y="4077072"/>
          <a:ext cx="5760640" cy="2727241"/>
        </p:xfrm>
        <a:graphic>
          <a:graphicData uri="http://schemas.openxmlformats.org/drawingml/2006/table">
            <a:tbl>
              <a:tblPr firstRow="1" bandRow="1">
                <a:tableStyleId>{BC89EF96-8CEA-46FF-86C4-4CE0E7609802}</a:tableStyleId>
              </a:tblPr>
              <a:tblGrid>
                <a:gridCol w="2521596">
                  <a:extLst>
                    <a:ext uri="{9D8B030D-6E8A-4147-A177-3AD203B41FA5}">
                      <a16:colId xmlns:a16="http://schemas.microsoft.com/office/drawing/2014/main" val="427400760"/>
                    </a:ext>
                  </a:extLst>
                </a:gridCol>
                <a:gridCol w="1626836">
                  <a:extLst>
                    <a:ext uri="{9D8B030D-6E8A-4147-A177-3AD203B41FA5}">
                      <a16:colId xmlns:a16="http://schemas.microsoft.com/office/drawing/2014/main" val="3077108158"/>
                    </a:ext>
                  </a:extLst>
                </a:gridCol>
                <a:gridCol w="1612208">
                  <a:extLst>
                    <a:ext uri="{9D8B030D-6E8A-4147-A177-3AD203B41FA5}">
                      <a16:colId xmlns:a16="http://schemas.microsoft.com/office/drawing/2014/main" val="779750395"/>
                    </a:ext>
                  </a:extLst>
                </a:gridCol>
              </a:tblGrid>
              <a:tr h="315583">
                <a:tc>
                  <a:txBody>
                    <a:bodyPr/>
                    <a:lstStyle/>
                    <a:p>
                      <a:pPr algn="ctr"/>
                      <a:r>
                        <a:rPr lang="en-US" altLang="zh-CN" sz="1400" dirty="0">
                          <a:latin typeface="微软雅黑" panose="020B0503020204020204" pitchFamily="34" charset="-122"/>
                          <a:ea typeface="微软雅黑" panose="020B0503020204020204" pitchFamily="34" charset="-122"/>
                        </a:rPr>
                        <a:t>Signal</a:t>
                      </a:r>
                      <a:endParaRPr lang="zh-CN" altLang="en-US" sz="14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400" dirty="0">
                          <a:latin typeface="微软雅黑" panose="020B0503020204020204" pitchFamily="34" charset="-122"/>
                          <a:ea typeface="微软雅黑" panose="020B0503020204020204" pitchFamily="34" charset="-122"/>
                        </a:rPr>
                        <a:t>Pre-Filtering [</a:t>
                      </a:r>
                      <a:r>
                        <a:rPr lang="en-US" altLang="zh-CN" sz="1400" dirty="0" err="1">
                          <a:latin typeface="微软雅黑" panose="020B0503020204020204" pitchFamily="34" charset="-122"/>
                          <a:ea typeface="微软雅黑" panose="020B0503020204020204" pitchFamily="34" charset="-122"/>
                        </a:rPr>
                        <a:t>dBFS</a:t>
                      </a:r>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微软雅黑" panose="020B0503020204020204" pitchFamily="34" charset="-122"/>
                          <a:ea typeface="微软雅黑" panose="020B0503020204020204" pitchFamily="34" charset="-122"/>
                        </a:rPr>
                        <a:t>Post-Filtering</a:t>
                      </a:r>
                      <a:r>
                        <a:rPr lang="zh-CN" altLang="en-US"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a:t>
                      </a:r>
                      <a:r>
                        <a:rPr lang="en-US" altLang="zh-CN" sz="1400" dirty="0" err="1">
                          <a:latin typeface="微软雅黑" panose="020B0503020204020204" pitchFamily="34" charset="-122"/>
                          <a:ea typeface="微软雅黑" panose="020B0503020204020204" pitchFamily="34" charset="-122"/>
                        </a:rPr>
                        <a:t>dBFS</a:t>
                      </a:r>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88675993"/>
                  </a:ext>
                </a:extLst>
              </a:tr>
              <a:tr h="315583">
                <a:tc>
                  <a:txBody>
                    <a:bodyPr/>
                    <a:lstStyle/>
                    <a:p>
                      <a:pPr algn="ctr"/>
                      <a:r>
                        <a:rPr lang="en-US" altLang="zh-CN" sz="1400" dirty="0">
                          <a:latin typeface="微软雅黑" panose="020B0503020204020204" pitchFamily="34" charset="-122"/>
                          <a:ea typeface="微软雅黑" panose="020B0503020204020204" pitchFamily="34" charset="-122"/>
                        </a:rPr>
                        <a:t>DC Component</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DC</a:t>
                      </a:r>
                      <a:r>
                        <a:rPr lang="zh-CN" altLang="en-US" sz="1400" dirty="0">
                          <a:latin typeface="微软雅黑" panose="020B0503020204020204" pitchFamily="34" charset="-122"/>
                          <a:ea typeface="微软雅黑" panose="020B0503020204020204" pitchFamily="34" charset="-122"/>
                        </a:rPr>
                        <a:t>）</a:t>
                      </a:r>
                    </a:p>
                  </a:txBody>
                  <a:tcPr anchor="ctr"/>
                </a:tc>
                <a:tc>
                  <a:txBody>
                    <a:bodyPr/>
                    <a:lstStyle/>
                    <a:p>
                      <a:pPr algn="ctr"/>
                      <a:r>
                        <a:rPr lang="en-US" altLang="zh-CN" sz="1400" dirty="0">
                          <a:latin typeface="微软雅黑" panose="020B0503020204020204" pitchFamily="34" charset="-122"/>
                          <a:ea typeface="微软雅黑" panose="020B0503020204020204" pitchFamily="34" charset="-122"/>
                        </a:rPr>
                        <a:t>-4.50</a:t>
                      </a:r>
                      <a:endParaRPr lang="zh-CN" altLang="en-US" sz="14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微软雅黑" panose="020B0503020204020204" pitchFamily="34" charset="-122"/>
                          <a:ea typeface="微软雅黑" panose="020B0503020204020204" pitchFamily="34" charset="-122"/>
                        </a:rPr>
                        <a:t>-4.50</a:t>
                      </a:r>
                      <a:endParaRPr lang="zh-CN" altLang="en-US" sz="14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11943013"/>
                  </a:ext>
                </a:extLst>
              </a:tr>
              <a:tr h="315583">
                <a:tc>
                  <a:txBody>
                    <a:bodyPr/>
                    <a:lstStyle/>
                    <a:p>
                      <a:pPr algn="ctr"/>
                      <a:r>
                        <a:rPr lang="en-US" altLang="zh-CN" sz="1400" dirty="0">
                          <a:latin typeface="微软雅黑" panose="020B0503020204020204" pitchFamily="34" charset="-122"/>
                          <a:ea typeface="微软雅黑" panose="020B0503020204020204" pitchFamily="34" charset="-122"/>
                        </a:rPr>
                        <a:t>Fundamental (Sig)</a:t>
                      </a:r>
                      <a:endParaRPr lang="zh-CN" altLang="en-US" sz="14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400" dirty="0">
                          <a:latin typeface="微软雅黑" panose="020B0503020204020204" pitchFamily="34" charset="-122"/>
                          <a:ea typeface="微软雅黑" panose="020B0503020204020204" pitchFamily="34" charset="-122"/>
                        </a:rPr>
                        <a:t>-61.01</a:t>
                      </a:r>
                      <a:endParaRPr lang="zh-CN" altLang="en-US" sz="14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微软雅黑" panose="020B0503020204020204" pitchFamily="34" charset="-122"/>
                          <a:ea typeface="微软雅黑" panose="020B0503020204020204" pitchFamily="34" charset="-122"/>
                        </a:rPr>
                        <a:t>-138.39</a:t>
                      </a:r>
                      <a:endParaRPr lang="zh-CN" altLang="en-US" sz="14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436083729"/>
                  </a:ext>
                </a:extLst>
              </a:tr>
              <a:tr h="315583">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2nd Harmonic</a:t>
                      </a:r>
                      <a:r>
                        <a:rPr lang="zh-CN" altLang="en-US" sz="1400" u="none" strike="noStrike" dirty="0">
                          <a:effectLst/>
                          <a:latin typeface="微软雅黑" panose="020B0503020204020204" pitchFamily="34" charset="-122"/>
                          <a:ea typeface="微软雅黑" panose="020B0503020204020204" pitchFamily="34" charset="-122"/>
                        </a:rPr>
                        <a:t> </a:t>
                      </a:r>
                      <a:r>
                        <a:rPr lang="en-US" altLang="zh-CN" sz="1400" u="none" strike="noStrike" dirty="0">
                          <a:effectLst/>
                          <a:latin typeface="微软雅黑" panose="020B0503020204020204" pitchFamily="34" charset="-122"/>
                          <a:ea typeface="微软雅黑" panose="020B0503020204020204" pitchFamily="34" charset="-122"/>
                        </a:rPr>
                        <a:t>(HD2)</a:t>
                      </a:r>
                      <a:endParaRPr 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a:r>
                        <a:rPr lang="en-US" altLang="zh-CN" sz="1400" dirty="0">
                          <a:latin typeface="微软雅黑" panose="020B0503020204020204" pitchFamily="34" charset="-122"/>
                          <a:ea typeface="微软雅黑" panose="020B0503020204020204" pitchFamily="34" charset="-122"/>
                        </a:rPr>
                        <a:t>-1.74</a:t>
                      </a:r>
                      <a:endParaRPr lang="zh-CN" altLang="en-US" sz="14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dirty="0">
                          <a:latin typeface="微软雅黑" panose="020B0503020204020204" pitchFamily="34" charset="-122"/>
                          <a:ea typeface="微软雅黑" panose="020B0503020204020204" pitchFamily="34" charset="-122"/>
                        </a:rPr>
                        <a:t>-138.39</a:t>
                      </a:r>
                      <a:endParaRPr lang="zh-CN" altLang="en-US" sz="1400" dirty="0">
                        <a:latin typeface="微软雅黑" panose="020B0503020204020204" pitchFamily="34" charset="-122"/>
                        <a:ea typeface="微软雅黑" panose="020B0503020204020204" pitchFamily="34" charset="-122"/>
                      </a:endParaRPr>
                    </a:p>
                  </a:txBody>
                  <a:tcPr marL="7620" marR="7620" marT="7620" marB="0" anchor="ctr"/>
                </a:tc>
                <a:extLst>
                  <a:ext uri="{0D108BD9-81ED-4DB2-BD59-A6C34878D82A}">
                    <a16:rowId xmlns:a16="http://schemas.microsoft.com/office/drawing/2014/main" val="753657404"/>
                  </a:ext>
                </a:extLst>
              </a:tr>
              <a:tr h="315583">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3rd Harmonic</a:t>
                      </a:r>
                      <a:r>
                        <a:rPr lang="zh-CN" altLang="en-US" sz="1400" u="none" strike="noStrike" dirty="0">
                          <a:effectLst/>
                          <a:latin typeface="微软雅黑" panose="020B0503020204020204" pitchFamily="34" charset="-122"/>
                          <a:ea typeface="微软雅黑" panose="020B0503020204020204" pitchFamily="34" charset="-122"/>
                        </a:rPr>
                        <a:t> </a:t>
                      </a:r>
                      <a:r>
                        <a:rPr lang="en-US" altLang="zh-CN" sz="1400" u="none" strike="noStrike" dirty="0">
                          <a:effectLst/>
                          <a:latin typeface="微软雅黑" panose="020B0503020204020204" pitchFamily="34" charset="-122"/>
                          <a:ea typeface="微软雅黑" panose="020B0503020204020204" pitchFamily="34" charset="-122"/>
                        </a:rPr>
                        <a:t>(HD3)</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a:r>
                        <a:rPr lang="en-US" altLang="zh-CN" sz="1400" dirty="0">
                          <a:latin typeface="微软雅黑" panose="020B0503020204020204" pitchFamily="34" charset="-122"/>
                          <a:ea typeface="微软雅黑" panose="020B0503020204020204" pitchFamily="34" charset="-122"/>
                        </a:rPr>
                        <a:t>-60.37</a:t>
                      </a:r>
                      <a:endParaRPr lang="zh-CN" altLang="en-US" sz="14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dirty="0">
                          <a:latin typeface="微软雅黑" panose="020B0503020204020204" pitchFamily="34" charset="-122"/>
                          <a:ea typeface="微软雅黑" panose="020B0503020204020204" pitchFamily="34" charset="-122"/>
                        </a:rPr>
                        <a:t>-138.39</a:t>
                      </a:r>
                      <a:endParaRPr lang="zh-CN" altLang="en-US" sz="1400" dirty="0">
                        <a:latin typeface="微软雅黑" panose="020B0503020204020204" pitchFamily="34" charset="-122"/>
                        <a:ea typeface="微软雅黑" panose="020B0503020204020204" pitchFamily="34" charset="-122"/>
                      </a:endParaRPr>
                    </a:p>
                  </a:txBody>
                  <a:tcPr marL="7620" marR="7620" marT="7620" marB="0" anchor="ctr"/>
                </a:tc>
                <a:extLst>
                  <a:ext uri="{0D108BD9-81ED-4DB2-BD59-A6C34878D82A}">
                    <a16:rowId xmlns:a16="http://schemas.microsoft.com/office/drawing/2014/main" val="413207777"/>
                  </a:ext>
                </a:extLst>
              </a:tr>
              <a:tr h="315583">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4th Harmonic</a:t>
                      </a:r>
                      <a:r>
                        <a:rPr lang="zh-CN" altLang="en-US" sz="1400" u="none" strike="noStrike" dirty="0">
                          <a:effectLst/>
                          <a:latin typeface="微软雅黑" panose="020B0503020204020204" pitchFamily="34" charset="-122"/>
                          <a:ea typeface="微软雅黑" panose="020B0503020204020204" pitchFamily="34" charset="-122"/>
                        </a:rPr>
                        <a:t> </a:t>
                      </a:r>
                      <a:r>
                        <a:rPr lang="en-US" altLang="zh-CN" sz="1400" u="none" strike="noStrike" dirty="0">
                          <a:effectLst/>
                          <a:latin typeface="微软雅黑" panose="020B0503020204020204" pitchFamily="34" charset="-122"/>
                          <a:ea typeface="微软雅黑" panose="020B0503020204020204" pitchFamily="34" charset="-122"/>
                        </a:rPr>
                        <a:t>(HD4)</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a:r>
                        <a:rPr lang="en-US" altLang="zh-CN" sz="1400" dirty="0">
                          <a:latin typeface="微软雅黑" panose="020B0503020204020204" pitchFamily="34" charset="-122"/>
                          <a:ea typeface="微软雅黑" panose="020B0503020204020204" pitchFamily="34" charset="-122"/>
                        </a:rPr>
                        <a:t>-62.37</a:t>
                      </a:r>
                      <a:endParaRPr lang="zh-CN" altLang="en-US" sz="14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dirty="0">
                          <a:latin typeface="微软雅黑" panose="020B0503020204020204" pitchFamily="34" charset="-122"/>
                          <a:ea typeface="微软雅黑" panose="020B0503020204020204" pitchFamily="34" charset="-122"/>
                        </a:rPr>
                        <a:t>-138.39</a:t>
                      </a:r>
                      <a:endParaRPr lang="zh-CN" altLang="en-US" sz="1400" dirty="0">
                        <a:latin typeface="微软雅黑" panose="020B0503020204020204" pitchFamily="34" charset="-122"/>
                        <a:ea typeface="微软雅黑" panose="020B0503020204020204" pitchFamily="34" charset="-122"/>
                      </a:endParaRPr>
                    </a:p>
                  </a:txBody>
                  <a:tcPr marL="7620" marR="7620" marT="7620" marB="0" anchor="ctr"/>
                </a:tc>
                <a:extLst>
                  <a:ext uri="{0D108BD9-81ED-4DB2-BD59-A6C34878D82A}">
                    <a16:rowId xmlns:a16="http://schemas.microsoft.com/office/drawing/2014/main" val="2597052741"/>
                  </a:ext>
                </a:extLst>
              </a:tr>
              <a:tr h="315583">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5th Harmonic</a:t>
                      </a:r>
                      <a:r>
                        <a:rPr lang="zh-CN" altLang="en-US" sz="1400" u="none" strike="noStrike" dirty="0">
                          <a:effectLst/>
                          <a:latin typeface="微软雅黑" panose="020B0503020204020204" pitchFamily="34" charset="-122"/>
                          <a:ea typeface="微软雅黑" panose="020B0503020204020204" pitchFamily="34" charset="-122"/>
                        </a:rPr>
                        <a:t> </a:t>
                      </a:r>
                      <a:r>
                        <a:rPr lang="en-US" altLang="zh-CN" sz="1400" u="none" strike="noStrike" dirty="0">
                          <a:effectLst/>
                          <a:latin typeface="微软雅黑" panose="020B0503020204020204" pitchFamily="34" charset="-122"/>
                          <a:ea typeface="微软雅黑" panose="020B0503020204020204" pitchFamily="34" charset="-122"/>
                        </a:rPr>
                        <a:t>(HD5)</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a:r>
                        <a:rPr lang="en-US" altLang="zh-CN" sz="1400" dirty="0">
                          <a:latin typeface="微软雅黑" panose="020B0503020204020204" pitchFamily="34" charset="-122"/>
                          <a:ea typeface="微软雅黑" panose="020B0503020204020204" pitchFamily="34" charset="-122"/>
                        </a:rPr>
                        <a:t>-89.82</a:t>
                      </a:r>
                      <a:endParaRPr lang="zh-CN" altLang="en-US" sz="14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dirty="0">
                          <a:latin typeface="微软雅黑" panose="020B0503020204020204" pitchFamily="34" charset="-122"/>
                          <a:ea typeface="微软雅黑" panose="020B0503020204020204" pitchFamily="34" charset="-122"/>
                        </a:rPr>
                        <a:t>-138.39</a:t>
                      </a:r>
                      <a:endParaRPr lang="zh-CN" altLang="en-US" sz="1400" dirty="0">
                        <a:latin typeface="微软雅黑" panose="020B0503020204020204" pitchFamily="34" charset="-122"/>
                        <a:ea typeface="微软雅黑" panose="020B0503020204020204" pitchFamily="34" charset="-122"/>
                      </a:endParaRPr>
                    </a:p>
                  </a:txBody>
                  <a:tcPr marL="7620" marR="7620" marT="7620" marB="0" anchor="ctr"/>
                </a:tc>
                <a:extLst>
                  <a:ext uri="{0D108BD9-81ED-4DB2-BD59-A6C34878D82A}">
                    <a16:rowId xmlns:a16="http://schemas.microsoft.com/office/drawing/2014/main" val="1162058867"/>
                  </a:ext>
                </a:extLst>
              </a:tr>
              <a:tr h="315583">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6th Harmonic</a:t>
                      </a:r>
                      <a:r>
                        <a:rPr lang="zh-CN" altLang="en-US" sz="1400" u="none" strike="noStrike" dirty="0">
                          <a:effectLst/>
                          <a:latin typeface="微软雅黑" panose="020B0503020204020204" pitchFamily="34" charset="-122"/>
                          <a:ea typeface="微软雅黑" panose="020B0503020204020204" pitchFamily="34" charset="-122"/>
                        </a:rPr>
                        <a:t> </a:t>
                      </a:r>
                      <a:r>
                        <a:rPr lang="en-US" altLang="zh-CN" sz="1400" u="none" strike="noStrike" dirty="0">
                          <a:effectLst/>
                          <a:latin typeface="微软雅黑" panose="020B0503020204020204" pitchFamily="34" charset="-122"/>
                          <a:ea typeface="微软雅黑" panose="020B0503020204020204" pitchFamily="34" charset="-122"/>
                        </a:rPr>
                        <a:t>(HD6)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a:r>
                        <a:rPr lang="en-US" altLang="zh-CN" sz="1400" dirty="0">
                          <a:latin typeface="微软雅黑" panose="020B0503020204020204" pitchFamily="34" charset="-122"/>
                          <a:ea typeface="微软雅黑" panose="020B0503020204020204" pitchFamily="34" charset="-122"/>
                        </a:rPr>
                        <a:t>-91.01</a:t>
                      </a:r>
                      <a:endParaRPr lang="zh-CN" altLang="en-US" sz="14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dirty="0">
                          <a:latin typeface="微软雅黑" panose="020B0503020204020204" pitchFamily="34" charset="-122"/>
                          <a:ea typeface="微软雅黑" panose="020B0503020204020204" pitchFamily="34" charset="-122"/>
                        </a:rPr>
                        <a:t>-138.39</a:t>
                      </a:r>
                      <a:endParaRPr lang="zh-CN" altLang="en-US" sz="1400" dirty="0">
                        <a:latin typeface="微软雅黑" panose="020B0503020204020204" pitchFamily="34" charset="-122"/>
                        <a:ea typeface="微软雅黑" panose="020B0503020204020204" pitchFamily="34" charset="-122"/>
                      </a:endParaRPr>
                    </a:p>
                  </a:txBody>
                  <a:tcPr marL="7620" marR="7620" marT="7620" marB="0" anchor="ctr"/>
                </a:tc>
                <a:extLst>
                  <a:ext uri="{0D108BD9-81ED-4DB2-BD59-A6C34878D82A}">
                    <a16:rowId xmlns:a16="http://schemas.microsoft.com/office/drawing/2014/main" val="2995010717"/>
                  </a:ext>
                </a:extLst>
              </a:tr>
            </a:tbl>
          </a:graphicData>
        </a:graphic>
      </p:graphicFrame>
      <p:sp>
        <p:nvSpPr>
          <p:cNvPr id="10" name="文本框 9">
            <a:extLst>
              <a:ext uri="{FF2B5EF4-FFF2-40B4-BE49-F238E27FC236}">
                <a16:creationId xmlns:a16="http://schemas.microsoft.com/office/drawing/2014/main" id="{CC343AAE-C634-45AD-AC85-C9A9977BC1E5}"/>
              </a:ext>
            </a:extLst>
          </p:cNvPr>
          <p:cNvSpPr txBox="1"/>
          <p:nvPr/>
        </p:nvSpPr>
        <p:spPr>
          <a:xfrm>
            <a:off x="479376" y="243805"/>
            <a:ext cx="10441160" cy="954107"/>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LLRF System Design - Non-I/Q Demodulation &amp; CIC Filter​</a:t>
            </a:r>
          </a:p>
          <a:p>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文本框 14">
            <a:extLst>
              <a:ext uri="{FF2B5EF4-FFF2-40B4-BE49-F238E27FC236}">
                <a16:creationId xmlns:a16="http://schemas.microsoft.com/office/drawing/2014/main" id="{9B6EE2D3-E31C-4922-B293-1BDCA76010F5}"/>
              </a:ext>
            </a:extLst>
          </p:cNvPr>
          <p:cNvSpPr txBox="1"/>
          <p:nvPr/>
        </p:nvSpPr>
        <p:spPr>
          <a:xfrm>
            <a:off x="6323809" y="4478988"/>
            <a:ext cx="4668735" cy="1015663"/>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Digital Mixing and CIC Filtering Yield Demodulated I and Q Components</a:t>
            </a:r>
          </a:p>
        </p:txBody>
      </p:sp>
      <p:sp>
        <p:nvSpPr>
          <p:cNvPr id="16" name="文本框 15">
            <a:extLst>
              <a:ext uri="{FF2B5EF4-FFF2-40B4-BE49-F238E27FC236}">
                <a16:creationId xmlns:a16="http://schemas.microsoft.com/office/drawing/2014/main" id="{D4A2EB1C-08E6-49E6-B95A-A58A93F838FA}"/>
              </a:ext>
            </a:extLst>
          </p:cNvPr>
          <p:cNvSpPr txBox="1"/>
          <p:nvPr/>
        </p:nvSpPr>
        <p:spPr>
          <a:xfrm>
            <a:off x="6471216" y="3617289"/>
            <a:ext cx="4292527" cy="400110"/>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I-component Filtered Spectrum</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文本框 16">
            <a:extLst>
              <a:ext uri="{FF2B5EF4-FFF2-40B4-BE49-F238E27FC236}">
                <a16:creationId xmlns:a16="http://schemas.microsoft.com/office/drawing/2014/main" id="{CFE90CC5-AB42-4D42-8575-56D23B271978}"/>
              </a:ext>
            </a:extLst>
          </p:cNvPr>
          <p:cNvSpPr txBox="1"/>
          <p:nvPr/>
        </p:nvSpPr>
        <p:spPr>
          <a:xfrm>
            <a:off x="1045364" y="3441194"/>
            <a:ext cx="3561886" cy="707886"/>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13/3 I-component Digital Mixing Spectrum</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56249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5">
            <a:extLst>
              <a:ext uri="{FF2B5EF4-FFF2-40B4-BE49-F238E27FC236}">
                <a16:creationId xmlns:a16="http://schemas.microsoft.com/office/drawing/2014/main" id="{C06A8904-9DA6-4301-AE8A-502AE51C91AB}"/>
              </a:ext>
            </a:extLst>
          </p:cNvPr>
          <p:cNvSpPr txBox="1"/>
          <p:nvPr/>
        </p:nvSpPr>
        <p:spPr>
          <a:xfrm>
            <a:off x="5159896" y="1177792"/>
            <a:ext cx="4750246"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HALF Injector Microwave System</a:t>
            </a:r>
          </a:p>
        </p:txBody>
      </p:sp>
      <p:sp>
        <p:nvSpPr>
          <p:cNvPr id="2" name="文本框 1">
            <a:extLst>
              <a:ext uri="{FF2B5EF4-FFF2-40B4-BE49-F238E27FC236}">
                <a16:creationId xmlns:a16="http://schemas.microsoft.com/office/drawing/2014/main" id="{4683BE06-C96A-4ECF-A548-1EDB55910034}"/>
              </a:ext>
            </a:extLst>
          </p:cNvPr>
          <p:cNvSpPr txBox="1"/>
          <p:nvPr/>
        </p:nvSpPr>
        <p:spPr>
          <a:xfrm>
            <a:off x="4653552" y="1177792"/>
            <a:ext cx="936104" cy="400110"/>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1.</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矩形 25">
            <a:extLst>
              <a:ext uri="{FF2B5EF4-FFF2-40B4-BE49-F238E27FC236}">
                <a16:creationId xmlns:a16="http://schemas.microsoft.com/office/drawing/2014/main" id="{D30F58DA-3684-48AC-B604-F897B3CC03E9}"/>
              </a:ext>
            </a:extLst>
          </p:cNvPr>
          <p:cNvSpPr/>
          <p:nvPr/>
        </p:nvSpPr>
        <p:spPr>
          <a:xfrm>
            <a:off x="5157646" y="2890605"/>
            <a:ext cx="5363456" cy="40011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Digital Low-Level RF (LLRF) System Design</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文本框 26">
            <a:extLst>
              <a:ext uri="{FF2B5EF4-FFF2-40B4-BE49-F238E27FC236}">
                <a16:creationId xmlns:a16="http://schemas.microsoft.com/office/drawing/2014/main" id="{56DE8FDB-D680-4037-AF62-62603E8154C2}"/>
              </a:ext>
            </a:extLst>
          </p:cNvPr>
          <p:cNvSpPr txBox="1"/>
          <p:nvPr/>
        </p:nvSpPr>
        <p:spPr>
          <a:xfrm>
            <a:off x="4653584" y="2890605"/>
            <a:ext cx="936104" cy="400110"/>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2.</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文本框 31">
            <a:extLst>
              <a:ext uri="{FF2B5EF4-FFF2-40B4-BE49-F238E27FC236}">
                <a16:creationId xmlns:a16="http://schemas.microsoft.com/office/drawing/2014/main" id="{334E63EC-E9E8-4B76-87AC-DA9C569760AA}"/>
              </a:ext>
            </a:extLst>
          </p:cNvPr>
          <p:cNvSpPr txBox="1"/>
          <p:nvPr/>
        </p:nvSpPr>
        <p:spPr>
          <a:xfrm>
            <a:off x="5159519" y="3647278"/>
            <a:ext cx="3596246"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a:latin typeface="微软雅黑" panose="020B0503020204020204" pitchFamily="34" charset="-122"/>
                <a:ea typeface="微软雅黑" panose="020B0503020204020204" pitchFamily="34" charset="-122"/>
                <a:cs typeface="Times New Roman" panose="02020603050405020304" pitchFamily="18" charset="0"/>
              </a:rPr>
              <a:t>LLRF Hardware Composition</a:t>
            </a:r>
            <a:endParaRPr lang="fr-FR"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4" name="文本框 33">
            <a:extLst>
              <a:ext uri="{FF2B5EF4-FFF2-40B4-BE49-F238E27FC236}">
                <a16:creationId xmlns:a16="http://schemas.microsoft.com/office/drawing/2014/main" id="{A4CD2D8D-D349-4A0C-8F84-44F31218EBF2}"/>
              </a:ext>
            </a:extLst>
          </p:cNvPr>
          <p:cNvSpPr txBox="1"/>
          <p:nvPr/>
        </p:nvSpPr>
        <p:spPr>
          <a:xfrm>
            <a:off x="5155365" y="3287939"/>
            <a:ext cx="5900500"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RF Station Configuration​</a:t>
            </a:r>
          </a:p>
        </p:txBody>
      </p:sp>
      <p:sp>
        <p:nvSpPr>
          <p:cNvPr id="21" name="文本框 20">
            <a:extLst>
              <a:ext uri="{FF2B5EF4-FFF2-40B4-BE49-F238E27FC236}">
                <a16:creationId xmlns:a16="http://schemas.microsoft.com/office/drawing/2014/main" id="{DB44241C-4ED1-4ACE-8BF7-CC57FC2658DE}"/>
              </a:ext>
            </a:extLst>
          </p:cNvPr>
          <p:cNvSpPr txBox="1"/>
          <p:nvPr/>
        </p:nvSpPr>
        <p:spPr>
          <a:xfrm>
            <a:off x="5159520" y="4026142"/>
            <a:ext cx="3884278"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IOC and Control Interface</a:t>
            </a:r>
            <a:endParaRPr lang="fr-FR"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文本框 18">
            <a:extLst>
              <a:ext uri="{FF2B5EF4-FFF2-40B4-BE49-F238E27FC236}">
                <a16:creationId xmlns:a16="http://schemas.microsoft.com/office/drawing/2014/main" id="{212BC3EB-AE60-4F85-ADC1-AF30CABFB0CC}"/>
              </a:ext>
            </a:extLst>
          </p:cNvPr>
          <p:cNvSpPr txBox="1"/>
          <p:nvPr/>
        </p:nvSpPr>
        <p:spPr>
          <a:xfrm>
            <a:off x="5155365" y="5369623"/>
            <a:ext cx="3450705"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Offline Testing</a:t>
            </a:r>
            <a:endParaRPr lang="fr-FR"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文本框 24">
            <a:extLst>
              <a:ext uri="{FF2B5EF4-FFF2-40B4-BE49-F238E27FC236}">
                <a16:creationId xmlns:a16="http://schemas.microsoft.com/office/drawing/2014/main" id="{2977D3FD-7F33-4643-B13D-238D0BF5D28F}"/>
              </a:ext>
            </a:extLst>
          </p:cNvPr>
          <p:cNvSpPr txBox="1"/>
          <p:nvPr/>
        </p:nvSpPr>
        <p:spPr>
          <a:xfrm>
            <a:off x="5149982" y="5723964"/>
            <a:ext cx="3893818"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Online High Power Testing</a:t>
            </a:r>
            <a:endParaRPr lang="fr-FR"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矩形 19">
            <a:extLst>
              <a:ext uri="{FF2B5EF4-FFF2-40B4-BE49-F238E27FC236}">
                <a16:creationId xmlns:a16="http://schemas.microsoft.com/office/drawing/2014/main" id="{4AC911EC-85E2-40FB-B0AB-CF227FF498F7}"/>
              </a:ext>
            </a:extLst>
          </p:cNvPr>
          <p:cNvSpPr/>
          <p:nvPr/>
        </p:nvSpPr>
        <p:spPr>
          <a:xfrm>
            <a:off x="5163364" y="4942452"/>
            <a:ext cx="4614148" cy="40011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Test Platform Setup and Test Results</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文本框 21">
            <a:extLst>
              <a:ext uri="{FF2B5EF4-FFF2-40B4-BE49-F238E27FC236}">
                <a16:creationId xmlns:a16="http://schemas.microsoft.com/office/drawing/2014/main" id="{37389F43-9434-421C-BC71-545B58CE6794}"/>
              </a:ext>
            </a:extLst>
          </p:cNvPr>
          <p:cNvSpPr txBox="1"/>
          <p:nvPr/>
        </p:nvSpPr>
        <p:spPr>
          <a:xfrm>
            <a:off x="4659302" y="4942452"/>
            <a:ext cx="936104" cy="400110"/>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3.</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8" name="文本框 27">
            <a:extLst>
              <a:ext uri="{FF2B5EF4-FFF2-40B4-BE49-F238E27FC236}">
                <a16:creationId xmlns:a16="http://schemas.microsoft.com/office/drawing/2014/main" id="{298354BA-70CB-4009-8398-A064C0081682}"/>
              </a:ext>
            </a:extLst>
          </p:cNvPr>
          <p:cNvSpPr txBox="1"/>
          <p:nvPr/>
        </p:nvSpPr>
        <p:spPr>
          <a:xfrm>
            <a:off x="5164051" y="1940780"/>
            <a:ext cx="3596246"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Microwave System Layout</a:t>
            </a:r>
            <a:endParaRPr lang="fr-FR"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文本框 28">
            <a:extLst>
              <a:ext uri="{FF2B5EF4-FFF2-40B4-BE49-F238E27FC236}">
                <a16:creationId xmlns:a16="http://schemas.microsoft.com/office/drawing/2014/main" id="{FA74418A-6539-4550-9DBB-CF03910EA934}"/>
              </a:ext>
            </a:extLst>
          </p:cNvPr>
          <p:cNvSpPr txBox="1"/>
          <p:nvPr/>
        </p:nvSpPr>
        <p:spPr>
          <a:xfrm>
            <a:off x="5159896" y="1581441"/>
            <a:ext cx="6192688"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Hefei Advanced Light Facility (HALF) Introduction</a:t>
            </a:r>
          </a:p>
        </p:txBody>
      </p:sp>
      <p:sp>
        <p:nvSpPr>
          <p:cNvPr id="31" name="文本框 30">
            <a:extLst>
              <a:ext uri="{FF2B5EF4-FFF2-40B4-BE49-F238E27FC236}">
                <a16:creationId xmlns:a16="http://schemas.microsoft.com/office/drawing/2014/main" id="{36F71122-1934-403D-AE74-04864B7F998F}"/>
              </a:ext>
            </a:extLst>
          </p:cNvPr>
          <p:cNvSpPr txBox="1"/>
          <p:nvPr/>
        </p:nvSpPr>
        <p:spPr>
          <a:xfrm>
            <a:off x="5164050" y="2302617"/>
            <a:ext cx="5900501"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Reference Signal Distribution System Layout</a:t>
            </a:r>
            <a:endParaRPr lang="fr-FR"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3" name="文本框 32">
            <a:extLst>
              <a:ext uri="{FF2B5EF4-FFF2-40B4-BE49-F238E27FC236}">
                <a16:creationId xmlns:a16="http://schemas.microsoft.com/office/drawing/2014/main" id="{4A858DB2-2B67-49A5-938A-CA16AF65B607}"/>
              </a:ext>
            </a:extLst>
          </p:cNvPr>
          <p:cNvSpPr txBox="1"/>
          <p:nvPr/>
        </p:nvSpPr>
        <p:spPr>
          <a:xfrm>
            <a:off x="5164050" y="4373173"/>
            <a:ext cx="6044517"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a:latin typeface="微软雅黑" panose="020B0503020204020204" pitchFamily="34" charset="-122"/>
                <a:ea typeface="微软雅黑" panose="020B0503020204020204" pitchFamily="34" charset="-122"/>
                <a:cs typeface="Times New Roman" panose="02020603050405020304" pitchFamily="18" charset="0"/>
              </a:rPr>
              <a:t>FPGA Algorithm Architecture and Core Algorithms</a:t>
            </a:r>
            <a:endParaRPr lang="fr-FR"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灯片编号占位符 7">
            <a:extLst>
              <a:ext uri="{FF2B5EF4-FFF2-40B4-BE49-F238E27FC236}">
                <a16:creationId xmlns:a16="http://schemas.microsoft.com/office/drawing/2014/main" id="{056C88E6-29FF-4E1F-8B89-A3B36F603F23}"/>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2</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文本框 5">
            <a:extLst>
              <a:ext uri="{FF2B5EF4-FFF2-40B4-BE49-F238E27FC236}">
                <a16:creationId xmlns:a16="http://schemas.microsoft.com/office/drawing/2014/main" id="{468BED43-66B0-46B3-AC89-922AD244F2C8}"/>
              </a:ext>
            </a:extLst>
          </p:cNvPr>
          <p:cNvSpPr txBox="1"/>
          <p:nvPr/>
        </p:nvSpPr>
        <p:spPr>
          <a:xfrm>
            <a:off x="3719736" y="332656"/>
            <a:ext cx="1583035"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Overview</a:t>
            </a:r>
          </a:p>
        </p:txBody>
      </p:sp>
    </p:spTree>
    <p:extLst>
      <p:ext uri="{BB962C8B-B14F-4D97-AF65-F5344CB8AC3E}">
        <p14:creationId xmlns:p14="http://schemas.microsoft.com/office/powerpoint/2010/main" val="1753245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608693A3-A382-4F74-9F97-927B3B6C117F}"/>
              </a:ext>
            </a:extLst>
          </p:cNvPr>
          <p:cNvSpPr txBox="1"/>
          <p:nvPr/>
        </p:nvSpPr>
        <p:spPr>
          <a:xfrm>
            <a:off x="479376" y="4365104"/>
            <a:ext cx="11011690" cy="2477601"/>
          </a:xfrm>
          <a:prstGeom prst="rect">
            <a:avLst/>
          </a:prstGeom>
          <a:noFill/>
        </p:spPr>
        <p:txBody>
          <a:bodyPr wrap="square" rtlCol="0">
            <a:spAutoFit/>
          </a:bodyPr>
          <a:lstStyle/>
          <a:p>
            <a:pPr marL="342900" indent="-342900">
              <a:buFont typeface="Wingdings" panose="05000000000000000000" pitchFamily="2" charset="2"/>
              <a:buChar char="Ø"/>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Phase Measurement Error Sources:</a:t>
            </a:r>
          </a:p>
          <a:p>
            <a:pPr marL="800100" lvl="1" indent="-342900">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Phase slow drift from FS and cables due to environmental temperature variations</a:t>
            </a:r>
          </a:p>
          <a:p>
            <a:pPr marL="800100" lvl="1" indent="-342900">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Clock signal jitter</a:t>
            </a:r>
          </a:p>
          <a:p>
            <a:pPr lvl="1"/>
            <a:endParaRPr lang="en-US" altLang="zh-CN" sz="9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Wingdings" panose="05000000000000000000" pitchFamily="2" charset="2"/>
              <a:buChar char="Ø"/>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Intra-pulse Reference Tracking:</a:t>
            </a:r>
          </a:p>
          <a:p>
            <a:pPr marL="800100" lvl="1" indent="-342900">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Achieves point-by-point reference tracking through vector rotation via matrix multiplication</a:t>
            </a:r>
          </a:p>
          <a:p>
            <a:pPr marL="800100" lvl="1" indent="-342900">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Multiplies measurement channel I/Q matrix by reference's normalized I/Q matrix</a:t>
            </a:r>
          </a:p>
          <a:p>
            <a:pPr marL="800100" lvl="1" indent="-342900">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Simultaneously suppresses phase slow drift and clock jitter</a:t>
            </a:r>
          </a:p>
        </p:txBody>
      </p:sp>
      <p:sp>
        <p:nvSpPr>
          <p:cNvPr id="12" name="文本框 11">
            <a:extLst>
              <a:ext uri="{FF2B5EF4-FFF2-40B4-BE49-F238E27FC236}">
                <a16:creationId xmlns:a16="http://schemas.microsoft.com/office/drawing/2014/main" id="{004954F8-6116-4C60-961F-EBC9A149D787}"/>
              </a:ext>
            </a:extLst>
          </p:cNvPr>
          <p:cNvSpPr txBox="1"/>
          <p:nvPr/>
        </p:nvSpPr>
        <p:spPr>
          <a:xfrm>
            <a:off x="6593160" y="4196364"/>
            <a:ext cx="5184576" cy="400110"/>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Reference Tracking Schematic Diagram</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id="{2CDCA5D8-9C36-4A56-A780-81F9E04EEB82}"/>
              </a:ext>
            </a:extLst>
          </p:cNvPr>
          <p:cNvPicPr>
            <a:picLocks noChangeAspect="1"/>
          </p:cNvPicPr>
          <p:nvPr/>
        </p:nvPicPr>
        <p:blipFill>
          <a:blip r:embed="rId3"/>
          <a:stretch>
            <a:fillRect/>
          </a:stretch>
        </p:blipFill>
        <p:spPr>
          <a:xfrm>
            <a:off x="603704" y="1404450"/>
            <a:ext cx="11011690" cy="2785431"/>
          </a:xfrm>
          <a:prstGeom prst="rect">
            <a:avLst/>
          </a:prstGeom>
        </p:spPr>
      </p:pic>
      <p:sp>
        <p:nvSpPr>
          <p:cNvPr id="7" name="灯片编号占位符 7">
            <a:extLst>
              <a:ext uri="{FF2B5EF4-FFF2-40B4-BE49-F238E27FC236}">
                <a16:creationId xmlns:a16="http://schemas.microsoft.com/office/drawing/2014/main" id="{7D6FCFB9-5A0F-4173-8DDD-0258F5D678AE}"/>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20</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9B5BB760-AD50-4474-BD07-E3D62E2B5904}"/>
              </a:ext>
            </a:extLst>
          </p:cNvPr>
          <p:cNvSpPr txBox="1"/>
          <p:nvPr/>
        </p:nvSpPr>
        <p:spPr>
          <a:xfrm>
            <a:off x="479376" y="243805"/>
            <a:ext cx="10441160" cy="954107"/>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LLRF System Design - Reference Tracking​</a:t>
            </a:r>
          </a:p>
          <a:p>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154860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D500DF7C-FB24-4969-B20E-344CA4F84190}"/>
              </a:ext>
            </a:extLst>
          </p:cNvPr>
          <p:cNvPicPr>
            <a:picLocks noChangeAspect="1"/>
          </p:cNvPicPr>
          <p:nvPr/>
        </p:nvPicPr>
        <p:blipFill>
          <a:blip r:embed="rId3"/>
          <a:stretch>
            <a:fillRect/>
          </a:stretch>
        </p:blipFill>
        <p:spPr>
          <a:xfrm>
            <a:off x="41336" y="4185095"/>
            <a:ext cx="4383932" cy="2220462"/>
          </a:xfrm>
          <a:prstGeom prst="rect">
            <a:avLst/>
          </a:prstGeom>
        </p:spPr>
      </p:pic>
      <p:sp>
        <p:nvSpPr>
          <p:cNvPr id="14" name="文本框 13">
            <a:extLst>
              <a:ext uri="{FF2B5EF4-FFF2-40B4-BE49-F238E27FC236}">
                <a16:creationId xmlns:a16="http://schemas.microsoft.com/office/drawing/2014/main" id="{F66A6DD6-F76C-43DB-A0FA-947661C4ED26}"/>
              </a:ext>
            </a:extLst>
          </p:cNvPr>
          <p:cNvSpPr txBox="1"/>
          <p:nvPr/>
        </p:nvSpPr>
        <p:spPr>
          <a:xfrm>
            <a:off x="141527" y="1164383"/>
            <a:ext cx="4383932" cy="646331"/>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CH4-Reference Tracking </a:t>
            </a: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Disabled</a:t>
            </a:r>
          </a:p>
          <a:p>
            <a:pPr algn="ct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Amplitude RMS </a:t>
            </a: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0.041 %</a:t>
            </a:r>
            <a:endParaRPr lang="zh-CN" alt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文本框 14">
            <a:extLst>
              <a:ext uri="{FF2B5EF4-FFF2-40B4-BE49-F238E27FC236}">
                <a16:creationId xmlns:a16="http://schemas.microsoft.com/office/drawing/2014/main" id="{D2B0FF1F-A45E-4201-91EE-037F9B3F3F78}"/>
              </a:ext>
            </a:extLst>
          </p:cNvPr>
          <p:cNvSpPr txBox="1"/>
          <p:nvPr/>
        </p:nvSpPr>
        <p:spPr>
          <a:xfrm>
            <a:off x="111615" y="3952407"/>
            <a:ext cx="4383932"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Phase RMS </a:t>
            </a: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0.059°</a:t>
            </a:r>
            <a:endParaRPr lang="zh-CN" alt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文本框 15">
            <a:extLst>
              <a:ext uri="{FF2B5EF4-FFF2-40B4-BE49-F238E27FC236}">
                <a16:creationId xmlns:a16="http://schemas.microsoft.com/office/drawing/2014/main" id="{AA44EEFC-E5B5-4242-8369-EAF0FA22BD85}"/>
              </a:ext>
            </a:extLst>
          </p:cNvPr>
          <p:cNvSpPr txBox="1"/>
          <p:nvPr/>
        </p:nvSpPr>
        <p:spPr>
          <a:xfrm>
            <a:off x="2815358" y="6184969"/>
            <a:ext cx="6768752" cy="707886"/>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Reference Tracking Test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(Open-loop, 3h) - Effectively suppresses slow drift and jitter</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7" name="图片 16">
            <a:extLst>
              <a:ext uri="{FF2B5EF4-FFF2-40B4-BE49-F238E27FC236}">
                <a16:creationId xmlns:a16="http://schemas.microsoft.com/office/drawing/2014/main" id="{AD1837F2-3A23-4959-86BC-20DFB1843ED3}"/>
              </a:ext>
            </a:extLst>
          </p:cNvPr>
          <p:cNvPicPr>
            <a:picLocks noChangeAspect="1"/>
          </p:cNvPicPr>
          <p:nvPr/>
        </p:nvPicPr>
        <p:blipFill>
          <a:blip r:embed="rId4"/>
          <a:stretch>
            <a:fillRect/>
          </a:stretch>
        </p:blipFill>
        <p:spPr>
          <a:xfrm>
            <a:off x="19816" y="1734136"/>
            <a:ext cx="4391275" cy="2224181"/>
          </a:xfrm>
          <a:prstGeom prst="rect">
            <a:avLst/>
          </a:prstGeom>
        </p:spPr>
      </p:pic>
      <p:pic>
        <p:nvPicPr>
          <p:cNvPr id="18" name="图片 17">
            <a:extLst>
              <a:ext uri="{FF2B5EF4-FFF2-40B4-BE49-F238E27FC236}">
                <a16:creationId xmlns:a16="http://schemas.microsoft.com/office/drawing/2014/main" id="{A4BF6B5C-4F3E-47F3-AAB3-881624C8F245}"/>
              </a:ext>
            </a:extLst>
          </p:cNvPr>
          <p:cNvPicPr>
            <a:picLocks noChangeAspect="1"/>
          </p:cNvPicPr>
          <p:nvPr/>
        </p:nvPicPr>
        <p:blipFill>
          <a:blip r:embed="rId5"/>
          <a:stretch>
            <a:fillRect/>
          </a:stretch>
        </p:blipFill>
        <p:spPr>
          <a:xfrm>
            <a:off x="4007768" y="4185095"/>
            <a:ext cx="4383932" cy="2220462"/>
          </a:xfrm>
          <a:prstGeom prst="rect">
            <a:avLst/>
          </a:prstGeom>
        </p:spPr>
      </p:pic>
      <p:sp>
        <p:nvSpPr>
          <p:cNvPr id="19" name="文本框 18">
            <a:extLst>
              <a:ext uri="{FF2B5EF4-FFF2-40B4-BE49-F238E27FC236}">
                <a16:creationId xmlns:a16="http://schemas.microsoft.com/office/drawing/2014/main" id="{76A484A4-C59B-49CB-87CA-7E41A730DD08}"/>
              </a:ext>
            </a:extLst>
          </p:cNvPr>
          <p:cNvSpPr txBox="1"/>
          <p:nvPr/>
        </p:nvSpPr>
        <p:spPr>
          <a:xfrm>
            <a:off x="4110301" y="1164383"/>
            <a:ext cx="4383932" cy="646331"/>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Reference Signal</a:t>
            </a:r>
          </a:p>
          <a:p>
            <a:pPr algn="ct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Amplitude RMS </a:t>
            </a: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0.033 %</a:t>
            </a:r>
            <a:endParaRPr lang="zh-CN" alt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AB02886F-68A6-4B55-8BCC-37749C5DE0CC}"/>
              </a:ext>
            </a:extLst>
          </p:cNvPr>
          <p:cNvSpPr txBox="1"/>
          <p:nvPr/>
        </p:nvSpPr>
        <p:spPr>
          <a:xfrm>
            <a:off x="4110301" y="3959157"/>
            <a:ext cx="4383932"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Phase RMS </a:t>
            </a: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0.051°</a:t>
            </a:r>
            <a:endParaRPr lang="zh-CN" alt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1" name="图片 20">
            <a:extLst>
              <a:ext uri="{FF2B5EF4-FFF2-40B4-BE49-F238E27FC236}">
                <a16:creationId xmlns:a16="http://schemas.microsoft.com/office/drawing/2014/main" id="{40A4FCD8-17BA-4A94-8F4C-6F950D0E383E}"/>
              </a:ext>
            </a:extLst>
          </p:cNvPr>
          <p:cNvPicPr>
            <a:picLocks noChangeAspect="1"/>
          </p:cNvPicPr>
          <p:nvPr/>
        </p:nvPicPr>
        <p:blipFill>
          <a:blip r:embed="rId6"/>
          <a:stretch>
            <a:fillRect/>
          </a:stretch>
        </p:blipFill>
        <p:spPr>
          <a:xfrm>
            <a:off x="4008973" y="1730150"/>
            <a:ext cx="4400804" cy="2229007"/>
          </a:xfrm>
          <a:prstGeom prst="rect">
            <a:avLst/>
          </a:prstGeom>
        </p:spPr>
      </p:pic>
      <p:pic>
        <p:nvPicPr>
          <p:cNvPr id="22" name="图片 21">
            <a:extLst>
              <a:ext uri="{FF2B5EF4-FFF2-40B4-BE49-F238E27FC236}">
                <a16:creationId xmlns:a16="http://schemas.microsoft.com/office/drawing/2014/main" id="{55EF026A-6594-4C17-80E0-A851FFEE4C2B}"/>
              </a:ext>
            </a:extLst>
          </p:cNvPr>
          <p:cNvPicPr>
            <a:picLocks noChangeAspect="1"/>
          </p:cNvPicPr>
          <p:nvPr/>
        </p:nvPicPr>
        <p:blipFill>
          <a:blip r:embed="rId7"/>
          <a:stretch>
            <a:fillRect/>
          </a:stretch>
        </p:blipFill>
        <p:spPr>
          <a:xfrm>
            <a:off x="8029379" y="4183523"/>
            <a:ext cx="4400804" cy="2229007"/>
          </a:xfrm>
          <a:prstGeom prst="rect">
            <a:avLst/>
          </a:prstGeom>
        </p:spPr>
      </p:pic>
      <p:sp>
        <p:nvSpPr>
          <p:cNvPr id="23" name="文本框 22">
            <a:extLst>
              <a:ext uri="{FF2B5EF4-FFF2-40B4-BE49-F238E27FC236}">
                <a16:creationId xmlns:a16="http://schemas.microsoft.com/office/drawing/2014/main" id="{DF896E2C-DE15-4A59-90FF-6281BDCCFFA8}"/>
              </a:ext>
            </a:extLst>
          </p:cNvPr>
          <p:cNvSpPr txBox="1"/>
          <p:nvPr/>
        </p:nvSpPr>
        <p:spPr>
          <a:xfrm>
            <a:off x="8062851" y="1171133"/>
            <a:ext cx="4383932" cy="646331"/>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CH3-Reference Tracking </a:t>
            </a: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Enabled</a:t>
            </a:r>
          </a:p>
          <a:p>
            <a:pPr algn="ct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Amplitude RMS </a:t>
            </a: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0.041 %</a:t>
            </a:r>
            <a:endParaRPr lang="zh-CN" alt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文本框 23">
            <a:extLst>
              <a:ext uri="{FF2B5EF4-FFF2-40B4-BE49-F238E27FC236}">
                <a16:creationId xmlns:a16="http://schemas.microsoft.com/office/drawing/2014/main" id="{7B92CE3F-A116-46F6-8289-0D6FFA85DD99}"/>
              </a:ext>
            </a:extLst>
          </p:cNvPr>
          <p:cNvSpPr txBox="1"/>
          <p:nvPr/>
        </p:nvSpPr>
        <p:spPr>
          <a:xfrm>
            <a:off x="8113523" y="3958848"/>
            <a:ext cx="4383932"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Phase RMS </a:t>
            </a: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0.032°</a:t>
            </a:r>
            <a:endParaRPr lang="zh-CN" alt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5" name="图片 24">
            <a:extLst>
              <a:ext uri="{FF2B5EF4-FFF2-40B4-BE49-F238E27FC236}">
                <a16:creationId xmlns:a16="http://schemas.microsoft.com/office/drawing/2014/main" id="{B9D91BB0-1BC5-4C69-9FAB-5538DA6809AD}"/>
              </a:ext>
            </a:extLst>
          </p:cNvPr>
          <p:cNvPicPr>
            <a:picLocks noChangeAspect="1"/>
          </p:cNvPicPr>
          <p:nvPr/>
        </p:nvPicPr>
        <p:blipFill>
          <a:blip r:embed="rId8"/>
          <a:stretch>
            <a:fillRect/>
          </a:stretch>
        </p:blipFill>
        <p:spPr>
          <a:xfrm>
            <a:off x="8029379" y="1730797"/>
            <a:ext cx="4383932" cy="2221078"/>
          </a:xfrm>
          <a:prstGeom prst="rect">
            <a:avLst/>
          </a:prstGeom>
        </p:spPr>
      </p:pic>
      <p:sp>
        <p:nvSpPr>
          <p:cNvPr id="27" name="灯片编号占位符 7">
            <a:extLst>
              <a:ext uri="{FF2B5EF4-FFF2-40B4-BE49-F238E27FC236}">
                <a16:creationId xmlns:a16="http://schemas.microsoft.com/office/drawing/2014/main" id="{FDCFF5EF-6142-48F0-AC34-CBC06AB404E8}"/>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21</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8" name="文本框 27">
            <a:extLst>
              <a:ext uri="{FF2B5EF4-FFF2-40B4-BE49-F238E27FC236}">
                <a16:creationId xmlns:a16="http://schemas.microsoft.com/office/drawing/2014/main" id="{B9D125B2-63C5-447C-BA59-E7F5DBCB9B75}"/>
              </a:ext>
            </a:extLst>
          </p:cNvPr>
          <p:cNvSpPr txBox="1"/>
          <p:nvPr/>
        </p:nvSpPr>
        <p:spPr>
          <a:xfrm>
            <a:off x="479376" y="243805"/>
            <a:ext cx="10441160" cy="954107"/>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LLRF System Design - Reference Tracking​</a:t>
            </a:r>
          </a:p>
          <a:p>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08570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004954F8-6116-4C60-961F-EBC9A149D787}"/>
              </a:ext>
            </a:extLst>
          </p:cNvPr>
          <p:cNvSpPr txBox="1"/>
          <p:nvPr/>
        </p:nvSpPr>
        <p:spPr>
          <a:xfrm>
            <a:off x="87667" y="1489863"/>
            <a:ext cx="5904656" cy="400110"/>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VM Error Model</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608693A3-A382-4F74-9F97-927B3B6C117F}"/>
                  </a:ext>
                </a:extLst>
              </p:cNvPr>
              <p:cNvSpPr txBox="1"/>
              <p:nvPr/>
            </p:nvSpPr>
            <p:spPr>
              <a:xfrm>
                <a:off x="6339584" y="1889973"/>
                <a:ext cx="5691728" cy="4425827"/>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Vector Modulator:​​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Modulates orthogonal reference signals using I/Q components for output</a:t>
                </a:r>
              </a:p>
              <a:p>
                <a:pPr marL="342900" indent="-342900">
                  <a:buFont typeface="Wingdings" panose="05000000000000000000" pitchFamily="2" charset="2"/>
                  <a:buChar char="Ø"/>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Wingdings" panose="05000000000000000000" pitchFamily="2" charset="2"/>
                  <a:buChar char="Ø"/>
                </a:pP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VM Correction Matrix Parameters:</a:t>
                </a:r>
              </a:p>
              <a:p>
                <a:pPr marL="742950" lvl="1" indent="-285750">
                  <a:buFont typeface="Arial" panose="020B0604020202020204" pitchFamily="34" charset="0"/>
                  <a:buChar char="•"/>
                </a:pPr>
                <a14:m>
                  <m:oMath xmlns:m="http://schemas.openxmlformats.org/officeDocument/2006/math">
                    <m:sSub>
                      <m:sSubPr>
                        <m:ctrlPr>
                          <a:rPr lang="en-US" altLang="zh-CN" sz="2000" i="1" smtClean="0">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𝐼</m:t>
                        </m:r>
                      </m:e>
                      <m:sub>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𝑜𝑓𝑓</m:t>
                        </m:r>
                      </m:sub>
                    </m:sSub>
                  </m:oMath>
                </a14:m>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 </a:t>
                </a:r>
                <a14:m>
                  <m:oMath xmlns:m="http://schemas.openxmlformats.org/officeDocument/2006/math">
                    <m:sSub>
                      <m:sSubPr>
                        <m:ctrlPr>
                          <a:rPr lang="en-US" altLang="zh-CN" sz="2000" i="1">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2000" i="1" smtClean="0">
                            <a:latin typeface="Cambria Math" panose="02040503050406030204" pitchFamily="18" charset="0"/>
                            <a:ea typeface="微软雅黑" panose="020B0503020204020204" pitchFamily="34" charset="-122"/>
                            <a:cs typeface="Times New Roman" panose="02020603050405020304" pitchFamily="18" charset="0"/>
                          </a:rPr>
                          <m:t>𝑄</m:t>
                        </m:r>
                      </m:e>
                      <m:sub>
                        <m:r>
                          <a:rPr lang="en-US" altLang="zh-CN" sz="2000" i="1">
                            <a:latin typeface="Cambria Math" panose="02040503050406030204" pitchFamily="18" charset="0"/>
                            <a:ea typeface="微软雅黑" panose="020B0503020204020204" pitchFamily="34" charset="-122"/>
                            <a:cs typeface="Times New Roman" panose="02020603050405020304" pitchFamily="18" charset="0"/>
                          </a:rPr>
                          <m:t>𝑜𝑓𝑓</m:t>
                        </m:r>
                      </m:sub>
                    </m:sSub>
                  </m:oMath>
                </a14:m>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Compensate DC offsets of I and Q</a:t>
                </a:r>
              </a:p>
              <a:p>
                <a:pPr marL="742950" lvl="1" indent="-285750">
                  <a:buFont typeface="Arial" panose="020B0604020202020204" pitchFamily="34" charset="0"/>
                  <a:buChar char="•"/>
                </a:pPr>
                <a14:m>
                  <m:oMath xmlns:m="http://schemas.openxmlformats.org/officeDocument/2006/math">
                    <m:r>
                      <m:rPr>
                        <m:brk m:alnAt="7"/>
                      </m:rPr>
                      <a:rPr lang="en-US" altLang="zh-CN" sz="2000" i="1">
                        <a:latin typeface="Cambria Math" panose="02040503050406030204" pitchFamily="18" charset="0"/>
                      </a:rPr>
                      <m:t>𝑎</m:t>
                    </m:r>
                    <m:r>
                      <a:rPr lang="en-US" altLang="zh-CN" sz="2000" i="1">
                        <a:latin typeface="Cambria Math" panose="02040503050406030204" pitchFamily="18" charset="0"/>
                      </a:rPr>
                      <m:t> </m:t>
                    </m:r>
                  </m:oMath>
                </a14:m>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dirty="0"/>
                  <a:t> </a:t>
                </a:r>
                <a14:m>
                  <m:oMath xmlns:m="http://schemas.openxmlformats.org/officeDocument/2006/math">
                    <m:r>
                      <a:rPr lang="en-US" altLang="zh-CN" sz="2000" b="0" i="1" smtClean="0">
                        <a:latin typeface="Cambria Math" panose="02040503050406030204" pitchFamily="18" charset="0"/>
                      </a:rPr>
                      <m:t>𝑑</m:t>
                    </m:r>
                    <m:r>
                      <a:rPr lang="en-US" altLang="zh-CN" sz="2000" i="1">
                        <a:latin typeface="Cambria Math" panose="02040503050406030204" pitchFamily="18" charset="0"/>
                      </a:rPr>
                      <m:t> </m:t>
                    </m:r>
                  </m:oMath>
                </a14:m>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Correct gain compression (amplitude imbalance)</a:t>
                </a:r>
              </a:p>
              <a:p>
                <a:pPr marL="742950" lvl="1" indent="-285750">
                  <a:buFont typeface="Arial" panose="020B0604020202020204" pitchFamily="34" charset="0"/>
                  <a:buChar char="•"/>
                </a:pPr>
                <a14:m>
                  <m:oMath xmlns:m="http://schemas.openxmlformats.org/officeDocument/2006/math">
                    <m:r>
                      <a:rPr lang="en-US" altLang="zh-CN" sz="2000" b="0" i="1" smtClean="0">
                        <a:latin typeface="Cambria Math" panose="02040503050406030204" pitchFamily="18" charset="0"/>
                      </a:rPr>
                      <m:t>𝑏</m:t>
                    </m:r>
                    <m:r>
                      <a:rPr lang="en-US" altLang="zh-CN" sz="2000" i="1">
                        <a:latin typeface="Cambria Math" panose="02040503050406030204" pitchFamily="18" charset="0"/>
                      </a:rPr>
                      <m:t> </m:t>
                    </m:r>
                  </m:oMath>
                </a14:m>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dirty="0"/>
                  <a:t> </a:t>
                </a:r>
                <a14:m>
                  <m:oMath xmlns:m="http://schemas.openxmlformats.org/officeDocument/2006/math">
                    <m:r>
                      <a:rPr lang="en-US" altLang="zh-CN" sz="2000" b="0" i="1" smtClean="0">
                        <a:latin typeface="Cambria Math" panose="02040503050406030204" pitchFamily="18" charset="0"/>
                      </a:rPr>
                      <m:t>𝑐</m:t>
                    </m:r>
                    <m:r>
                      <a:rPr lang="en-US" altLang="zh-CN" sz="2000" i="1">
                        <a:latin typeface="Cambria Math" panose="02040503050406030204" pitchFamily="18" charset="0"/>
                      </a:rPr>
                      <m:t> </m:t>
                    </m:r>
                  </m:oMath>
                </a14:m>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Compensate cross-coupling (phase imbalance)</a:t>
                </a:r>
              </a:p>
              <a:p>
                <a:pPr marL="742950" lvl="1" indent="-28575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Wingdings" panose="05000000000000000000" pitchFamily="2" charset="2"/>
                  <a:buChar char="Ø"/>
                </a:pP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VM Error Impact:​​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Causes deviation of output amplitude/phase from set values</a:t>
                </a:r>
              </a:p>
            </p:txBody>
          </p:sp>
        </mc:Choice>
        <mc:Fallback xmlns="">
          <p:sp>
            <p:nvSpPr>
              <p:cNvPr id="10" name="文本框 9">
                <a:extLst>
                  <a:ext uri="{FF2B5EF4-FFF2-40B4-BE49-F238E27FC236}">
                    <a16:creationId xmlns:a16="http://schemas.microsoft.com/office/drawing/2014/main" id="{608693A3-A382-4F74-9F97-927B3B6C117F}"/>
                  </a:ext>
                </a:extLst>
              </p:cNvPr>
              <p:cNvSpPr txBox="1">
                <a:spLocks noRot="1" noChangeAspect="1" noMove="1" noResize="1" noEditPoints="1" noAdjustHandles="1" noChangeArrowheads="1" noChangeShapeType="1" noTextEdit="1"/>
              </p:cNvSpPr>
              <p:nvPr/>
            </p:nvSpPr>
            <p:spPr>
              <a:xfrm>
                <a:off x="6339584" y="1889973"/>
                <a:ext cx="5691728" cy="4425827"/>
              </a:xfrm>
              <a:prstGeom prst="rect">
                <a:avLst/>
              </a:prstGeom>
              <a:blipFill>
                <a:blip r:embed="rId3"/>
                <a:stretch>
                  <a:fillRect l="-964" t="-964" r="-2141" b="-1515"/>
                </a:stretch>
              </a:blipFill>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7CBF698F-E5C3-43BE-AEE1-A320D0EE159F}"/>
              </a:ext>
            </a:extLst>
          </p:cNvPr>
          <p:cNvPicPr>
            <a:picLocks noChangeAspect="1"/>
          </p:cNvPicPr>
          <p:nvPr/>
        </p:nvPicPr>
        <p:blipFill>
          <a:blip r:embed="rId4"/>
          <a:stretch>
            <a:fillRect/>
          </a:stretch>
        </p:blipFill>
        <p:spPr>
          <a:xfrm>
            <a:off x="79096" y="1892055"/>
            <a:ext cx="6138229" cy="2939870"/>
          </a:xfrm>
          <a:prstGeom prst="rect">
            <a:avLst/>
          </a:prstGeom>
        </p:spPr>
      </p:pic>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9EB5DA06-CA29-4AE1-911F-4D27EDE48A5A}"/>
                  </a:ext>
                </a:extLst>
              </p:cNvPr>
              <p:cNvSpPr txBox="1"/>
              <p:nvPr/>
            </p:nvSpPr>
            <p:spPr>
              <a:xfrm>
                <a:off x="588883" y="4761804"/>
                <a:ext cx="4902224" cy="9142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2400" i="1" smtClean="0">
                              <a:latin typeface="Cambria Math" panose="02040503050406030204" pitchFamily="18" charset="0"/>
                            </a:rPr>
                          </m:ctrlPr>
                        </m:dPr>
                        <m:e>
                          <m:m>
                            <m:mPr>
                              <m:mcs>
                                <m:mc>
                                  <m:mcPr>
                                    <m:count m:val="1"/>
                                    <m:mcJc m:val="center"/>
                                  </m:mcPr>
                                </m:mc>
                              </m:mcs>
                              <m:ctrlPr>
                                <a:rPr lang="en-US" altLang="zh-CN" sz="2400" i="1" smtClean="0">
                                  <a:latin typeface="Cambria Math" panose="02040503050406030204" pitchFamily="18" charset="0"/>
                                </a:rPr>
                              </m:ctrlPr>
                            </m:mPr>
                            <m:mr>
                              <m:e>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𝐼</m:t>
                                    </m:r>
                                  </m:e>
                                  <m:sub>
                                    <m:r>
                                      <a:rPr lang="en-US" altLang="zh-CN" sz="2400" b="0" i="1" smtClean="0">
                                        <a:latin typeface="Cambria Math" panose="02040503050406030204" pitchFamily="18" charset="0"/>
                                      </a:rPr>
                                      <m:t>𝑜𝑢𝑡</m:t>
                                    </m:r>
                                  </m:sub>
                                </m:sSub>
                              </m:e>
                            </m:mr>
                            <m:mr>
                              <m:e>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𝑄</m:t>
                                    </m:r>
                                  </m:e>
                                  <m:sub>
                                    <m:r>
                                      <a:rPr lang="en-US" altLang="zh-CN" sz="2400" b="0" i="1" smtClean="0">
                                        <a:latin typeface="Cambria Math" panose="02040503050406030204" pitchFamily="18" charset="0"/>
                                      </a:rPr>
                                      <m:t>𝑜𝑢𝑡</m:t>
                                    </m:r>
                                  </m:sub>
                                </m:sSub>
                              </m:e>
                            </m:mr>
                          </m:m>
                        </m:e>
                      </m:d>
                      <m:r>
                        <a:rPr lang="en-US" altLang="zh-CN" sz="2400" b="0" i="0" smtClean="0">
                          <a:latin typeface="Cambria Math" panose="02040503050406030204" pitchFamily="18" charset="0"/>
                        </a:rPr>
                        <m:t>=</m:t>
                      </m:r>
                      <m:d>
                        <m:dPr>
                          <m:begChr m:val="["/>
                          <m:endChr m:val="]"/>
                          <m:ctrlPr>
                            <a:rPr lang="en-US" altLang="zh-CN" sz="2400" b="0" i="1" smtClean="0">
                              <a:latin typeface="Cambria Math" panose="02040503050406030204" pitchFamily="18" charset="0"/>
                            </a:rPr>
                          </m:ctrlPr>
                        </m:dPr>
                        <m:e>
                          <m:m>
                            <m:mPr>
                              <m:mcs>
                                <m:mc>
                                  <m:mcPr>
                                    <m:count m:val="2"/>
                                    <m:mcJc m:val="center"/>
                                  </m:mcPr>
                                </m:mc>
                              </m:mcs>
                              <m:ctrlPr>
                                <a:rPr lang="en-US" altLang="zh-CN" sz="2400" b="0" i="1" smtClean="0">
                                  <a:latin typeface="Cambria Math" panose="02040503050406030204" pitchFamily="18" charset="0"/>
                                </a:rPr>
                              </m:ctrlPr>
                            </m:mPr>
                            <m:mr>
                              <m:e>
                                <m:r>
                                  <m:rPr>
                                    <m:brk m:alnAt="7"/>
                                  </m:rPr>
                                  <a:rPr lang="en-US" altLang="zh-CN" sz="2400" b="0" i="1" smtClean="0">
                                    <a:latin typeface="Cambria Math" panose="02040503050406030204" pitchFamily="18" charset="0"/>
                                  </a:rPr>
                                  <m:t>𝑎</m:t>
                                </m:r>
                              </m:e>
                              <m:e>
                                <m:r>
                                  <a:rPr lang="en-US" altLang="zh-CN" sz="2400" b="0" i="1" smtClean="0">
                                    <a:latin typeface="Cambria Math" panose="02040503050406030204" pitchFamily="18" charset="0"/>
                                  </a:rPr>
                                  <m:t>𝑏</m:t>
                                </m:r>
                              </m:e>
                            </m:mr>
                            <m:mr>
                              <m:e>
                                <m:r>
                                  <a:rPr lang="en-US" altLang="zh-CN" sz="2400" b="0" i="1" smtClean="0">
                                    <a:latin typeface="Cambria Math" panose="02040503050406030204" pitchFamily="18" charset="0"/>
                                  </a:rPr>
                                  <m:t>𝑐</m:t>
                                </m:r>
                              </m:e>
                              <m:e>
                                <m:r>
                                  <a:rPr lang="en-US" altLang="zh-CN" sz="2400" b="0" i="1" smtClean="0">
                                    <a:latin typeface="Cambria Math" panose="02040503050406030204" pitchFamily="18" charset="0"/>
                                  </a:rPr>
                                  <m:t>𝑑</m:t>
                                </m:r>
                              </m:e>
                            </m:mr>
                          </m:m>
                        </m:e>
                      </m:d>
                      <m:d>
                        <m:dPr>
                          <m:begChr m:val="["/>
                          <m:endChr m:val="]"/>
                          <m:ctrlPr>
                            <a:rPr lang="en-US" altLang="zh-CN" sz="2400" i="1">
                              <a:latin typeface="Cambria Math" panose="02040503050406030204" pitchFamily="18" charset="0"/>
                            </a:rPr>
                          </m:ctrlPr>
                        </m:dPr>
                        <m:e>
                          <m:m>
                            <m:mPr>
                              <m:mcs>
                                <m:mc>
                                  <m:mcPr>
                                    <m:count m:val="1"/>
                                    <m:mcJc m:val="center"/>
                                  </m:mcPr>
                                </m:mc>
                              </m:mcs>
                              <m:ctrlPr>
                                <a:rPr lang="en-US" altLang="zh-CN" sz="2400" i="1">
                                  <a:latin typeface="Cambria Math" panose="02040503050406030204" pitchFamily="18" charset="0"/>
                                </a:rPr>
                              </m:ctrlPr>
                            </m:mPr>
                            <m:m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𝐼</m:t>
                                    </m:r>
                                  </m:e>
                                  <m:sub>
                                    <m:r>
                                      <a:rPr lang="en-US" altLang="zh-CN" sz="2400" b="0" i="1" smtClean="0">
                                        <a:latin typeface="Cambria Math" panose="02040503050406030204" pitchFamily="18" charset="0"/>
                                      </a:rPr>
                                      <m:t>𝑖𝑛</m:t>
                                    </m:r>
                                  </m:sub>
                                </m:sSub>
                              </m:e>
                            </m:mr>
                            <m:m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𝑄</m:t>
                                    </m:r>
                                  </m:e>
                                  <m:sub>
                                    <m:r>
                                      <a:rPr lang="en-US" altLang="zh-CN" sz="2400" b="0" i="1" smtClean="0">
                                        <a:latin typeface="Cambria Math" panose="02040503050406030204" pitchFamily="18" charset="0"/>
                                      </a:rPr>
                                      <m:t>𝑖𝑛</m:t>
                                    </m:r>
                                  </m:sub>
                                </m:sSub>
                              </m:e>
                            </m:mr>
                          </m:m>
                        </m:e>
                      </m:d>
                      <m:r>
                        <a:rPr lang="en-US" altLang="zh-CN" sz="2400" b="0" i="1" smtClean="0">
                          <a:latin typeface="Cambria Math" panose="02040503050406030204" pitchFamily="18" charset="0"/>
                        </a:rPr>
                        <m:t>+</m:t>
                      </m:r>
                      <m:d>
                        <m:dPr>
                          <m:begChr m:val="["/>
                          <m:endChr m:val="]"/>
                          <m:ctrlPr>
                            <a:rPr lang="en-US" altLang="zh-CN" sz="2400" i="1">
                              <a:latin typeface="Cambria Math" panose="02040503050406030204" pitchFamily="18" charset="0"/>
                            </a:rPr>
                          </m:ctrlPr>
                        </m:dPr>
                        <m:e>
                          <m:m>
                            <m:mPr>
                              <m:mcs>
                                <m:mc>
                                  <m:mcPr>
                                    <m:count m:val="1"/>
                                    <m:mcJc m:val="center"/>
                                  </m:mcPr>
                                </m:mc>
                              </m:mcs>
                              <m:ctrlPr>
                                <a:rPr lang="en-US" altLang="zh-CN" sz="2400" i="1">
                                  <a:latin typeface="Cambria Math" panose="02040503050406030204" pitchFamily="18" charset="0"/>
                                </a:rPr>
                              </m:ctrlPr>
                            </m:mPr>
                            <m:mr>
                              <m:e>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𝐼</m:t>
                                    </m:r>
                                  </m:e>
                                  <m:sub>
                                    <m:r>
                                      <a:rPr lang="en-US" altLang="zh-CN" sz="2400" b="0" i="1" smtClean="0">
                                        <a:latin typeface="Cambria Math" panose="02040503050406030204" pitchFamily="18" charset="0"/>
                                      </a:rPr>
                                      <m:t>𝑜𝑓𝑓</m:t>
                                    </m:r>
                                  </m:sub>
                                </m:sSub>
                              </m:e>
                            </m:mr>
                            <m:mr>
                              <m:e>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𝑄</m:t>
                                    </m:r>
                                  </m:e>
                                  <m:sub>
                                    <m:r>
                                      <a:rPr lang="en-US" altLang="zh-CN" sz="2400" b="0" i="1" smtClean="0">
                                        <a:latin typeface="Cambria Math" panose="02040503050406030204" pitchFamily="18" charset="0"/>
                                      </a:rPr>
                                      <m:t>𝑜𝑓𝑓</m:t>
                                    </m:r>
                                  </m:sub>
                                </m:sSub>
                              </m:e>
                            </m:mr>
                          </m:m>
                        </m:e>
                      </m:d>
                    </m:oMath>
                  </m:oMathPara>
                </a14:m>
                <a:endParaRPr lang="zh-CN" altLang="en-US" sz="2400" dirty="0"/>
              </a:p>
            </p:txBody>
          </p:sp>
        </mc:Choice>
        <mc:Fallback xmlns="">
          <p:sp>
            <p:nvSpPr>
              <p:cNvPr id="9" name="文本框 8">
                <a:extLst>
                  <a:ext uri="{FF2B5EF4-FFF2-40B4-BE49-F238E27FC236}">
                    <a16:creationId xmlns:a16="http://schemas.microsoft.com/office/drawing/2014/main" id="{9EB5DA06-CA29-4AE1-911F-4D27EDE48A5A}"/>
                  </a:ext>
                </a:extLst>
              </p:cNvPr>
              <p:cNvSpPr txBox="1">
                <a:spLocks noRot="1" noChangeAspect="1" noMove="1" noResize="1" noEditPoints="1" noAdjustHandles="1" noChangeArrowheads="1" noChangeShapeType="1" noTextEdit="1"/>
              </p:cNvSpPr>
              <p:nvPr/>
            </p:nvSpPr>
            <p:spPr>
              <a:xfrm>
                <a:off x="588883" y="4761804"/>
                <a:ext cx="4902224" cy="914225"/>
              </a:xfrm>
              <a:prstGeom prst="rect">
                <a:avLst/>
              </a:prstGeom>
              <a:blipFill>
                <a:blip r:embed="rId5"/>
                <a:stretch>
                  <a:fillRect/>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53029B78-9FCD-4852-8C32-3084DC66E6B9}"/>
              </a:ext>
            </a:extLst>
          </p:cNvPr>
          <p:cNvSpPr txBox="1"/>
          <p:nvPr/>
        </p:nvSpPr>
        <p:spPr>
          <a:xfrm>
            <a:off x="68785" y="6488704"/>
            <a:ext cx="8984876" cy="338554"/>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Reference</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S. </a:t>
            </a:r>
            <a:r>
              <a:rPr lang="en-US" altLang="zh-CN" sz="1600" dirty="0" err="1">
                <a:latin typeface="Times New Roman" panose="02020603050405020304" pitchFamily="18" charset="0"/>
                <a:cs typeface="Times New Roman" panose="02020603050405020304" pitchFamily="18" charset="0"/>
              </a:rPr>
              <a:t>Simrock</a:t>
            </a:r>
            <a:r>
              <a:rPr lang="en-US" altLang="zh-CN" sz="1600" dirty="0">
                <a:latin typeface="Times New Roman" panose="02020603050405020304" pitchFamily="18" charset="0"/>
                <a:cs typeface="Times New Roman" panose="02020603050405020304" pitchFamily="18" charset="0"/>
              </a:rPr>
              <a:t>, Z. </a:t>
            </a:r>
            <a:r>
              <a:rPr lang="en-US" altLang="zh-CN" sz="1600" dirty="0" err="1">
                <a:latin typeface="Times New Roman" panose="02020603050405020304" pitchFamily="18" charset="0"/>
                <a:cs typeface="Times New Roman" panose="02020603050405020304" pitchFamily="18" charset="0"/>
              </a:rPr>
              <a:t>Geng</a:t>
            </a:r>
            <a:r>
              <a:rPr lang="en-US" altLang="zh-CN" sz="1600" dirty="0">
                <a:latin typeface="Times New Roman" panose="02020603050405020304" pitchFamily="18" charset="0"/>
                <a:cs typeface="Times New Roman" panose="02020603050405020304" pitchFamily="18" charset="0"/>
              </a:rPr>
              <a:t>. </a:t>
            </a:r>
            <a:r>
              <a:rPr lang="en-US" altLang="zh-CN" sz="1600" i="1" dirty="0">
                <a:latin typeface="Times New Roman" panose="02020603050405020304" pitchFamily="18" charset="0"/>
                <a:cs typeface="Times New Roman" panose="02020603050405020304" pitchFamily="18" charset="0"/>
              </a:rPr>
              <a:t>Low-level radio frequency systems</a:t>
            </a:r>
            <a:r>
              <a:rPr lang="en-US" altLang="zh-CN" sz="1600" dirty="0">
                <a:latin typeface="Times New Roman" panose="02020603050405020304" pitchFamily="18" charset="0"/>
                <a:cs typeface="Times New Roman" panose="02020603050405020304" pitchFamily="18" charset="0"/>
              </a:rPr>
              <a:t>. Springer Nature, 2022.</a:t>
            </a:r>
            <a:endParaRPr lang="zh-CN" altLang="en-US" sz="1600" dirty="0">
              <a:latin typeface="Times New Roman" panose="02020603050405020304" pitchFamily="18" charset="0"/>
              <a:cs typeface="Times New Roman" panose="02020603050405020304" pitchFamily="18" charset="0"/>
            </a:endParaRPr>
          </a:p>
        </p:txBody>
      </p:sp>
      <p:sp>
        <p:nvSpPr>
          <p:cNvPr id="13" name="灯片编号占位符 7">
            <a:extLst>
              <a:ext uri="{FF2B5EF4-FFF2-40B4-BE49-F238E27FC236}">
                <a16:creationId xmlns:a16="http://schemas.microsoft.com/office/drawing/2014/main" id="{110EBDD0-0DE3-481C-B201-D57191CEEA33}"/>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22</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B2B2DC85-B096-41BE-8DBC-04EE6C47C7C4}"/>
              </a:ext>
            </a:extLst>
          </p:cNvPr>
          <p:cNvSpPr txBox="1"/>
          <p:nvPr/>
        </p:nvSpPr>
        <p:spPr>
          <a:xfrm>
            <a:off x="479376" y="243805"/>
            <a:ext cx="10441160" cy="954107"/>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LLRF System Design – VM Calibration​</a:t>
            </a:r>
          </a:p>
          <a:p>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300990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608693A3-A382-4F74-9F97-927B3B6C117F}"/>
              </a:ext>
            </a:extLst>
          </p:cNvPr>
          <p:cNvSpPr txBox="1"/>
          <p:nvPr/>
        </p:nvSpPr>
        <p:spPr>
          <a:xfrm>
            <a:off x="7968209" y="1864255"/>
            <a:ext cx="4032448" cy="3785652"/>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Automatic Program Scanning &amp; Calibration Parameter Calculation​</a:t>
            </a:r>
          </a:p>
          <a:p>
            <a:pPr marL="342900" indent="-342900">
              <a:buFont typeface="Wingdings" panose="05000000000000000000" pitchFamily="2" charset="2"/>
              <a:buChar char="Ø"/>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Single scan duration: ~7 min</a:t>
            </a: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Pre-calibration static power: -30~-35 dBm</a:t>
            </a: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Post-calibration static power: -45~-50 dBm</a:t>
            </a:r>
          </a:p>
          <a:p>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A04C837C-2431-4E2E-B947-B3C697E16F38}"/>
              </a:ext>
            </a:extLst>
          </p:cNvPr>
          <p:cNvPicPr>
            <a:picLocks noChangeAspect="1"/>
          </p:cNvPicPr>
          <p:nvPr/>
        </p:nvPicPr>
        <p:blipFill rotWithShape="1">
          <a:blip r:embed="rId3"/>
          <a:srcRect l="51570" t="10492" r="7088" b="11403"/>
          <a:stretch/>
        </p:blipFill>
        <p:spPr>
          <a:xfrm>
            <a:off x="3945513" y="1682651"/>
            <a:ext cx="4231974" cy="4050605"/>
          </a:xfrm>
          <a:prstGeom prst="rect">
            <a:avLst/>
          </a:prstGeom>
        </p:spPr>
      </p:pic>
      <p:pic>
        <p:nvPicPr>
          <p:cNvPr id="6" name="图片 5">
            <a:extLst>
              <a:ext uri="{FF2B5EF4-FFF2-40B4-BE49-F238E27FC236}">
                <a16:creationId xmlns:a16="http://schemas.microsoft.com/office/drawing/2014/main" id="{5B59B0E8-743B-4167-99E9-988254F58C43}"/>
              </a:ext>
            </a:extLst>
          </p:cNvPr>
          <p:cNvPicPr>
            <a:picLocks noChangeAspect="1"/>
          </p:cNvPicPr>
          <p:nvPr/>
        </p:nvPicPr>
        <p:blipFill rotWithShape="1">
          <a:blip r:embed="rId4"/>
          <a:srcRect l="51622" t="11528" r="8066" b="11444"/>
          <a:stretch/>
        </p:blipFill>
        <p:spPr>
          <a:xfrm>
            <a:off x="-39813" y="1722048"/>
            <a:ext cx="4143468" cy="4011208"/>
          </a:xfrm>
          <a:prstGeom prst="rect">
            <a:avLst/>
          </a:prstGeom>
        </p:spPr>
      </p:pic>
      <p:sp>
        <p:nvSpPr>
          <p:cNvPr id="9" name="文本框 8">
            <a:extLst>
              <a:ext uri="{FF2B5EF4-FFF2-40B4-BE49-F238E27FC236}">
                <a16:creationId xmlns:a16="http://schemas.microsoft.com/office/drawing/2014/main" id="{0960076C-048E-4D96-8D46-2C54BE0CCB72}"/>
              </a:ext>
            </a:extLst>
          </p:cNvPr>
          <p:cNvSpPr txBox="1"/>
          <p:nvPr/>
        </p:nvSpPr>
        <p:spPr>
          <a:xfrm>
            <a:off x="-62255" y="1136208"/>
            <a:ext cx="4680520" cy="707886"/>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I/Q Set vs Measured Values</a:t>
            </a:r>
          </a:p>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(Pre-calibration)</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a:extLst>
              <a:ext uri="{FF2B5EF4-FFF2-40B4-BE49-F238E27FC236}">
                <a16:creationId xmlns:a16="http://schemas.microsoft.com/office/drawing/2014/main" id="{1DE79C18-1973-42D8-B6FD-8D02078FA27D}"/>
              </a:ext>
            </a:extLst>
          </p:cNvPr>
          <p:cNvSpPr txBox="1"/>
          <p:nvPr/>
        </p:nvSpPr>
        <p:spPr>
          <a:xfrm>
            <a:off x="4017521" y="1124744"/>
            <a:ext cx="4382735" cy="707886"/>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I/Q Set vs Measured Values</a:t>
            </a:r>
          </a:p>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(Post-calibration)</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2" name="表格 1">
            <a:extLst>
              <a:ext uri="{FF2B5EF4-FFF2-40B4-BE49-F238E27FC236}">
                <a16:creationId xmlns:a16="http://schemas.microsoft.com/office/drawing/2014/main" id="{8856B049-8AE2-4F43-8AD3-A519AB704F12}"/>
              </a:ext>
            </a:extLst>
          </p:cNvPr>
          <p:cNvGraphicFramePr>
            <a:graphicFrameLocks noGrp="1"/>
          </p:cNvGraphicFramePr>
          <p:nvPr>
            <p:extLst>
              <p:ext uri="{D42A27DB-BD31-4B8C-83A1-F6EECF244321}">
                <p14:modId xmlns:p14="http://schemas.microsoft.com/office/powerpoint/2010/main" val="1898623192"/>
              </p:ext>
            </p:extLst>
          </p:nvPr>
        </p:nvGraphicFramePr>
        <p:xfrm>
          <a:off x="1055440" y="5721792"/>
          <a:ext cx="6048672" cy="949960"/>
        </p:xfrm>
        <a:graphic>
          <a:graphicData uri="http://schemas.openxmlformats.org/drawingml/2006/table">
            <a:tbl>
              <a:tblPr firstRow="1" bandRow="1">
                <a:tableStyleId>{BC89EF96-8CEA-46FF-86C4-4CE0E7609802}</a:tableStyleId>
              </a:tblPr>
              <a:tblGrid>
                <a:gridCol w="1262628">
                  <a:extLst>
                    <a:ext uri="{9D8B030D-6E8A-4147-A177-3AD203B41FA5}">
                      <a16:colId xmlns:a16="http://schemas.microsoft.com/office/drawing/2014/main" val="1476402838"/>
                    </a:ext>
                  </a:extLst>
                </a:gridCol>
                <a:gridCol w="2384964">
                  <a:extLst>
                    <a:ext uri="{9D8B030D-6E8A-4147-A177-3AD203B41FA5}">
                      <a16:colId xmlns:a16="http://schemas.microsoft.com/office/drawing/2014/main" val="1704054724"/>
                    </a:ext>
                  </a:extLst>
                </a:gridCol>
                <a:gridCol w="2401080">
                  <a:extLst>
                    <a:ext uri="{9D8B030D-6E8A-4147-A177-3AD203B41FA5}">
                      <a16:colId xmlns:a16="http://schemas.microsoft.com/office/drawing/2014/main" val="3722704060"/>
                    </a:ext>
                  </a:extLst>
                </a:gridCol>
              </a:tblGrid>
              <a:tr h="370840">
                <a:tc>
                  <a:txBody>
                    <a:bodyPr/>
                    <a:lstStyle/>
                    <a:p>
                      <a:pPr algn="ctr"/>
                      <a:r>
                        <a:rPr lang="en-US" altLang="zh-CN" sz="1600" dirty="0">
                          <a:latin typeface="微软雅黑" panose="020B0503020204020204" pitchFamily="34" charset="-122"/>
                          <a:ea typeface="微软雅黑" panose="020B0503020204020204" pitchFamily="34" charset="-122"/>
                        </a:rPr>
                        <a:t>Amp Setting [%]</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600" dirty="0">
                          <a:latin typeface="微软雅黑" panose="020B0503020204020204" pitchFamily="34" charset="-122"/>
                          <a:ea typeface="微软雅黑" panose="020B0503020204020204" pitchFamily="34" charset="-122"/>
                        </a:rPr>
                        <a:t>Power Pre-calibration [dBm]</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微软雅黑" panose="020B0503020204020204" pitchFamily="34" charset="-122"/>
                          <a:ea typeface="微软雅黑" panose="020B0503020204020204" pitchFamily="34" charset="-122"/>
                        </a:rPr>
                        <a:t>Power Post-calibration [dBm]</a:t>
                      </a:r>
                      <a:endParaRPr lang="zh-CN" altLang="en-US" sz="16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39097176"/>
                  </a:ext>
                </a:extLst>
              </a:tr>
              <a:tr h="370840">
                <a:tc>
                  <a:txBody>
                    <a:bodyPr/>
                    <a:lstStyle/>
                    <a:p>
                      <a:pPr algn="ctr"/>
                      <a:r>
                        <a:rPr lang="en-US" altLang="zh-CN" sz="1600" dirty="0">
                          <a:latin typeface="微软雅黑" panose="020B0503020204020204" pitchFamily="34" charset="-122"/>
                          <a:ea typeface="微软雅黑" panose="020B0503020204020204" pitchFamily="34" charset="-122"/>
                        </a:rPr>
                        <a:t>0</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600" dirty="0">
                          <a:latin typeface="微软雅黑" panose="020B0503020204020204" pitchFamily="34" charset="-122"/>
                          <a:ea typeface="微软雅黑" panose="020B0503020204020204" pitchFamily="34" charset="-122"/>
                        </a:rPr>
                        <a:t>-30.39</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600" dirty="0">
                          <a:latin typeface="微软雅黑" panose="020B0503020204020204" pitchFamily="34" charset="-122"/>
                          <a:ea typeface="微软雅黑" panose="020B0503020204020204" pitchFamily="34" charset="-122"/>
                        </a:rPr>
                        <a:t>-46.31</a:t>
                      </a:r>
                      <a:endParaRPr lang="zh-CN" altLang="en-US" sz="16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045726955"/>
                  </a:ext>
                </a:extLst>
              </a:tr>
            </a:tbl>
          </a:graphicData>
        </a:graphic>
      </p:graphicFrame>
      <p:sp>
        <p:nvSpPr>
          <p:cNvPr id="13" name="文本框 12">
            <a:extLst>
              <a:ext uri="{FF2B5EF4-FFF2-40B4-BE49-F238E27FC236}">
                <a16:creationId xmlns:a16="http://schemas.microsoft.com/office/drawing/2014/main" id="{0ACE11D0-3F81-4F6C-BEB0-920429F999BB}"/>
              </a:ext>
            </a:extLst>
          </p:cNvPr>
          <p:cNvSpPr txBox="1"/>
          <p:nvPr/>
        </p:nvSpPr>
        <p:spPr>
          <a:xfrm>
            <a:off x="6384032" y="5976945"/>
            <a:ext cx="4382735" cy="707886"/>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VM Output Power </a:t>
            </a:r>
          </a:p>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(Pre/Post-calibration)​</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灯片编号占位符 7">
            <a:extLst>
              <a:ext uri="{FF2B5EF4-FFF2-40B4-BE49-F238E27FC236}">
                <a16:creationId xmlns:a16="http://schemas.microsoft.com/office/drawing/2014/main" id="{C5A195FD-B90B-498E-8AC3-CF36015C1CCE}"/>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23</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B912D4D1-A276-478C-A21E-C369B3922FA1}"/>
              </a:ext>
            </a:extLst>
          </p:cNvPr>
          <p:cNvSpPr txBox="1"/>
          <p:nvPr/>
        </p:nvSpPr>
        <p:spPr>
          <a:xfrm>
            <a:off x="479376" y="243805"/>
            <a:ext cx="10441160" cy="954107"/>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LLRF System Design – VM Calibration​</a:t>
            </a:r>
          </a:p>
          <a:p>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72716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5">
            <a:extLst>
              <a:ext uri="{FF2B5EF4-FFF2-40B4-BE49-F238E27FC236}">
                <a16:creationId xmlns:a16="http://schemas.microsoft.com/office/drawing/2014/main" id="{C06A8904-9DA6-4301-AE8A-502AE51C91AB}"/>
              </a:ext>
            </a:extLst>
          </p:cNvPr>
          <p:cNvSpPr txBox="1"/>
          <p:nvPr/>
        </p:nvSpPr>
        <p:spPr>
          <a:xfrm>
            <a:off x="5159896" y="1177792"/>
            <a:ext cx="4750246"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HALF Injector Microwave System</a:t>
            </a:r>
          </a:p>
        </p:txBody>
      </p:sp>
      <p:sp>
        <p:nvSpPr>
          <p:cNvPr id="2" name="文本框 1">
            <a:extLst>
              <a:ext uri="{FF2B5EF4-FFF2-40B4-BE49-F238E27FC236}">
                <a16:creationId xmlns:a16="http://schemas.microsoft.com/office/drawing/2014/main" id="{4683BE06-C96A-4ECF-A548-1EDB55910034}"/>
              </a:ext>
            </a:extLst>
          </p:cNvPr>
          <p:cNvSpPr txBox="1"/>
          <p:nvPr/>
        </p:nvSpPr>
        <p:spPr>
          <a:xfrm>
            <a:off x="4653552" y="1177792"/>
            <a:ext cx="936104" cy="400110"/>
          </a:xfrm>
          <a:prstGeom prst="rect">
            <a:avLst/>
          </a:prstGeom>
          <a:noFill/>
        </p:spPr>
        <p:txBody>
          <a:bodyPr wrap="square" rtlCol="0">
            <a:spAutoFit/>
          </a:bodyPr>
          <a:lstStyle/>
          <a:p>
            <a:r>
              <a:rPr lang="en-US" altLang="zh-CN"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1.</a:t>
            </a:r>
            <a:endParaRPr lang="zh-CN" altLang="en-US"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矩形 25">
            <a:extLst>
              <a:ext uri="{FF2B5EF4-FFF2-40B4-BE49-F238E27FC236}">
                <a16:creationId xmlns:a16="http://schemas.microsoft.com/office/drawing/2014/main" id="{D30F58DA-3684-48AC-B604-F897B3CC03E9}"/>
              </a:ext>
            </a:extLst>
          </p:cNvPr>
          <p:cNvSpPr/>
          <p:nvPr/>
        </p:nvSpPr>
        <p:spPr>
          <a:xfrm>
            <a:off x="5157646" y="2890605"/>
            <a:ext cx="5363456" cy="40011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Digital Low-Level RF (LLRF) System Design</a:t>
            </a:r>
            <a:endParaRPr lang="zh-CN" altLang="en-US"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文本框 26">
            <a:extLst>
              <a:ext uri="{FF2B5EF4-FFF2-40B4-BE49-F238E27FC236}">
                <a16:creationId xmlns:a16="http://schemas.microsoft.com/office/drawing/2014/main" id="{56DE8FDB-D680-4037-AF62-62603E8154C2}"/>
              </a:ext>
            </a:extLst>
          </p:cNvPr>
          <p:cNvSpPr txBox="1"/>
          <p:nvPr/>
        </p:nvSpPr>
        <p:spPr>
          <a:xfrm>
            <a:off x="4653584" y="2890605"/>
            <a:ext cx="936104" cy="400110"/>
          </a:xfrm>
          <a:prstGeom prst="rect">
            <a:avLst/>
          </a:prstGeom>
          <a:noFill/>
        </p:spPr>
        <p:txBody>
          <a:bodyPr wrap="square" rtlCol="0">
            <a:spAutoFit/>
          </a:bodyPr>
          <a:lstStyle/>
          <a:p>
            <a:r>
              <a:rPr lang="en-US" altLang="zh-CN"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2.</a:t>
            </a:r>
            <a:endParaRPr lang="zh-CN" altLang="en-US"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文本框 31">
            <a:extLst>
              <a:ext uri="{FF2B5EF4-FFF2-40B4-BE49-F238E27FC236}">
                <a16:creationId xmlns:a16="http://schemas.microsoft.com/office/drawing/2014/main" id="{334E63EC-E9E8-4B76-87AC-DA9C569760AA}"/>
              </a:ext>
            </a:extLst>
          </p:cNvPr>
          <p:cNvSpPr txBox="1"/>
          <p:nvPr/>
        </p:nvSpPr>
        <p:spPr>
          <a:xfrm>
            <a:off x="5159519" y="3647278"/>
            <a:ext cx="3596246"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LLRF Hardware Composition</a:t>
            </a:r>
            <a:endParaRPr lang="fr-FR"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4" name="文本框 33">
            <a:extLst>
              <a:ext uri="{FF2B5EF4-FFF2-40B4-BE49-F238E27FC236}">
                <a16:creationId xmlns:a16="http://schemas.microsoft.com/office/drawing/2014/main" id="{A4CD2D8D-D349-4A0C-8F84-44F31218EBF2}"/>
              </a:ext>
            </a:extLst>
          </p:cNvPr>
          <p:cNvSpPr txBox="1"/>
          <p:nvPr/>
        </p:nvSpPr>
        <p:spPr>
          <a:xfrm>
            <a:off x="5155365" y="3287939"/>
            <a:ext cx="5900500"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RF Station Configuration​</a:t>
            </a:r>
          </a:p>
        </p:txBody>
      </p:sp>
      <p:sp>
        <p:nvSpPr>
          <p:cNvPr id="21" name="文本框 20">
            <a:extLst>
              <a:ext uri="{FF2B5EF4-FFF2-40B4-BE49-F238E27FC236}">
                <a16:creationId xmlns:a16="http://schemas.microsoft.com/office/drawing/2014/main" id="{DB44241C-4ED1-4ACE-8BF7-CC57FC2658DE}"/>
              </a:ext>
            </a:extLst>
          </p:cNvPr>
          <p:cNvSpPr txBox="1"/>
          <p:nvPr/>
        </p:nvSpPr>
        <p:spPr>
          <a:xfrm>
            <a:off x="5159520" y="4026142"/>
            <a:ext cx="3884278"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IOC &amp; Control Interface</a:t>
            </a:r>
            <a:endParaRPr lang="fr-FR"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文本框 18">
            <a:extLst>
              <a:ext uri="{FF2B5EF4-FFF2-40B4-BE49-F238E27FC236}">
                <a16:creationId xmlns:a16="http://schemas.microsoft.com/office/drawing/2014/main" id="{212BC3EB-AE60-4F85-ADC1-AF30CABFB0CC}"/>
              </a:ext>
            </a:extLst>
          </p:cNvPr>
          <p:cNvSpPr txBox="1"/>
          <p:nvPr/>
        </p:nvSpPr>
        <p:spPr>
          <a:xfrm>
            <a:off x="5155365" y="5369623"/>
            <a:ext cx="3450705"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Offline Testing</a:t>
            </a:r>
            <a:endParaRPr lang="fr-FR"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文本框 24">
            <a:extLst>
              <a:ext uri="{FF2B5EF4-FFF2-40B4-BE49-F238E27FC236}">
                <a16:creationId xmlns:a16="http://schemas.microsoft.com/office/drawing/2014/main" id="{2977D3FD-7F33-4643-B13D-238D0BF5D28F}"/>
              </a:ext>
            </a:extLst>
          </p:cNvPr>
          <p:cNvSpPr txBox="1"/>
          <p:nvPr/>
        </p:nvSpPr>
        <p:spPr>
          <a:xfrm>
            <a:off x="5149982" y="5723964"/>
            <a:ext cx="3893818"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Online High Power Testing</a:t>
            </a:r>
            <a:endParaRPr lang="fr-FR"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矩形 19">
            <a:extLst>
              <a:ext uri="{FF2B5EF4-FFF2-40B4-BE49-F238E27FC236}">
                <a16:creationId xmlns:a16="http://schemas.microsoft.com/office/drawing/2014/main" id="{4AC911EC-85E2-40FB-B0AB-CF227FF498F7}"/>
              </a:ext>
            </a:extLst>
          </p:cNvPr>
          <p:cNvSpPr/>
          <p:nvPr/>
        </p:nvSpPr>
        <p:spPr>
          <a:xfrm>
            <a:off x="5163364" y="4942452"/>
            <a:ext cx="4614148" cy="40011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Test Platform Setup and Test Results</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文本框 21">
            <a:extLst>
              <a:ext uri="{FF2B5EF4-FFF2-40B4-BE49-F238E27FC236}">
                <a16:creationId xmlns:a16="http://schemas.microsoft.com/office/drawing/2014/main" id="{37389F43-9434-421C-BC71-545B58CE6794}"/>
              </a:ext>
            </a:extLst>
          </p:cNvPr>
          <p:cNvSpPr txBox="1"/>
          <p:nvPr/>
        </p:nvSpPr>
        <p:spPr>
          <a:xfrm>
            <a:off x="4659302" y="4942452"/>
            <a:ext cx="936104" cy="400110"/>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3.</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8" name="文本框 27">
            <a:extLst>
              <a:ext uri="{FF2B5EF4-FFF2-40B4-BE49-F238E27FC236}">
                <a16:creationId xmlns:a16="http://schemas.microsoft.com/office/drawing/2014/main" id="{298354BA-70CB-4009-8398-A064C0081682}"/>
              </a:ext>
            </a:extLst>
          </p:cNvPr>
          <p:cNvSpPr txBox="1"/>
          <p:nvPr/>
        </p:nvSpPr>
        <p:spPr>
          <a:xfrm>
            <a:off x="5164051" y="1940780"/>
            <a:ext cx="3596246"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Microwave System Layout</a:t>
            </a:r>
            <a:endParaRPr lang="fr-FR"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文本框 28">
            <a:extLst>
              <a:ext uri="{FF2B5EF4-FFF2-40B4-BE49-F238E27FC236}">
                <a16:creationId xmlns:a16="http://schemas.microsoft.com/office/drawing/2014/main" id="{FA74418A-6539-4550-9DBB-CF03910EA934}"/>
              </a:ext>
            </a:extLst>
          </p:cNvPr>
          <p:cNvSpPr txBox="1"/>
          <p:nvPr/>
        </p:nvSpPr>
        <p:spPr>
          <a:xfrm>
            <a:off x="5159896" y="1581441"/>
            <a:ext cx="6192688"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Hefei Advanced Light Facility (HALF) Introduction</a:t>
            </a:r>
          </a:p>
        </p:txBody>
      </p:sp>
      <p:sp>
        <p:nvSpPr>
          <p:cNvPr id="31" name="文本框 30">
            <a:extLst>
              <a:ext uri="{FF2B5EF4-FFF2-40B4-BE49-F238E27FC236}">
                <a16:creationId xmlns:a16="http://schemas.microsoft.com/office/drawing/2014/main" id="{36F71122-1934-403D-AE74-04864B7F998F}"/>
              </a:ext>
            </a:extLst>
          </p:cNvPr>
          <p:cNvSpPr txBox="1"/>
          <p:nvPr/>
        </p:nvSpPr>
        <p:spPr>
          <a:xfrm>
            <a:off x="5164050" y="2302617"/>
            <a:ext cx="5900501"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Reference Signal Distribution System Layout</a:t>
            </a:r>
            <a:endParaRPr lang="fr-FR"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3" name="文本框 32">
            <a:extLst>
              <a:ext uri="{FF2B5EF4-FFF2-40B4-BE49-F238E27FC236}">
                <a16:creationId xmlns:a16="http://schemas.microsoft.com/office/drawing/2014/main" id="{4A858DB2-2B67-49A5-938A-CA16AF65B607}"/>
              </a:ext>
            </a:extLst>
          </p:cNvPr>
          <p:cNvSpPr txBox="1"/>
          <p:nvPr/>
        </p:nvSpPr>
        <p:spPr>
          <a:xfrm>
            <a:off x="5164050" y="4373173"/>
            <a:ext cx="6044517"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FPGA Algorithm Architecture &amp; Core Algorithms</a:t>
            </a:r>
            <a:endParaRPr lang="fr-FR"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灯片编号占位符 7">
            <a:extLst>
              <a:ext uri="{FF2B5EF4-FFF2-40B4-BE49-F238E27FC236}">
                <a16:creationId xmlns:a16="http://schemas.microsoft.com/office/drawing/2014/main" id="{056C88E6-29FF-4E1F-8B89-A3B36F603F23}"/>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24</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文本框 5">
            <a:extLst>
              <a:ext uri="{FF2B5EF4-FFF2-40B4-BE49-F238E27FC236}">
                <a16:creationId xmlns:a16="http://schemas.microsoft.com/office/drawing/2014/main" id="{468BED43-66B0-46B3-AC89-922AD244F2C8}"/>
              </a:ext>
            </a:extLst>
          </p:cNvPr>
          <p:cNvSpPr txBox="1"/>
          <p:nvPr/>
        </p:nvSpPr>
        <p:spPr>
          <a:xfrm>
            <a:off x="3719736" y="332656"/>
            <a:ext cx="1583035"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Overview</a:t>
            </a:r>
          </a:p>
        </p:txBody>
      </p:sp>
    </p:spTree>
    <p:extLst>
      <p:ext uri="{BB962C8B-B14F-4D97-AF65-F5344CB8AC3E}">
        <p14:creationId xmlns:p14="http://schemas.microsoft.com/office/powerpoint/2010/main" val="1165483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9045EB0A-03E5-4795-9B74-2C85C6B88947}"/>
              </a:ext>
            </a:extLst>
          </p:cNvPr>
          <p:cNvSpPr txBox="1"/>
          <p:nvPr/>
        </p:nvSpPr>
        <p:spPr>
          <a:xfrm>
            <a:off x="6363199" y="1377945"/>
            <a:ext cx="5514276" cy="338554"/>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SSA  AMP</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0.016%</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PHA</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0.016°</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9AD90D92-2F5D-4FB1-B2A9-4A0C8D22C413}"/>
              </a:ext>
            </a:extLst>
          </p:cNvPr>
          <p:cNvSpPr txBox="1"/>
          <p:nvPr/>
        </p:nvSpPr>
        <p:spPr>
          <a:xfrm>
            <a:off x="1295723" y="1239652"/>
            <a:ext cx="4443657" cy="707886"/>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Offline Closed-Loop Test with SSA</a:t>
            </a:r>
          </a:p>
          <a:p>
            <a:pPr algn="ct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(IQ Closed-Loop-4 h)</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9" name="图片 8">
            <a:extLst>
              <a:ext uri="{FF2B5EF4-FFF2-40B4-BE49-F238E27FC236}">
                <a16:creationId xmlns:a16="http://schemas.microsoft.com/office/drawing/2014/main" id="{EF8F4EA4-34D3-40E1-9A2C-7741D9C3E08E}"/>
              </a:ext>
            </a:extLst>
          </p:cNvPr>
          <p:cNvPicPr>
            <a:picLocks noChangeAspect="1"/>
          </p:cNvPicPr>
          <p:nvPr/>
        </p:nvPicPr>
        <p:blipFill>
          <a:blip r:embed="rId3"/>
          <a:stretch>
            <a:fillRect/>
          </a:stretch>
        </p:blipFill>
        <p:spPr>
          <a:xfrm>
            <a:off x="1089206" y="1994827"/>
            <a:ext cx="4757003" cy="2409422"/>
          </a:xfrm>
          <a:prstGeom prst="rect">
            <a:avLst/>
          </a:prstGeom>
        </p:spPr>
      </p:pic>
      <p:pic>
        <p:nvPicPr>
          <p:cNvPr id="10" name="图片 9">
            <a:extLst>
              <a:ext uri="{FF2B5EF4-FFF2-40B4-BE49-F238E27FC236}">
                <a16:creationId xmlns:a16="http://schemas.microsoft.com/office/drawing/2014/main" id="{0F7C5CEE-52AD-4698-ADE6-BA977183DFC5}"/>
              </a:ext>
            </a:extLst>
          </p:cNvPr>
          <p:cNvPicPr>
            <a:picLocks noChangeAspect="1"/>
          </p:cNvPicPr>
          <p:nvPr/>
        </p:nvPicPr>
        <p:blipFill>
          <a:blip r:embed="rId4"/>
          <a:stretch>
            <a:fillRect/>
          </a:stretch>
        </p:blipFill>
        <p:spPr>
          <a:xfrm>
            <a:off x="5951984" y="2019451"/>
            <a:ext cx="4757003" cy="2409422"/>
          </a:xfrm>
          <a:prstGeom prst="rect">
            <a:avLst/>
          </a:prstGeom>
        </p:spPr>
      </p:pic>
      <p:pic>
        <p:nvPicPr>
          <p:cNvPr id="11" name="图片 10">
            <a:extLst>
              <a:ext uri="{FF2B5EF4-FFF2-40B4-BE49-F238E27FC236}">
                <a16:creationId xmlns:a16="http://schemas.microsoft.com/office/drawing/2014/main" id="{841DBA7B-CF10-439A-AD97-ADE6ABF5DC85}"/>
              </a:ext>
            </a:extLst>
          </p:cNvPr>
          <p:cNvPicPr>
            <a:picLocks noChangeAspect="1"/>
          </p:cNvPicPr>
          <p:nvPr/>
        </p:nvPicPr>
        <p:blipFill>
          <a:blip r:embed="rId5"/>
          <a:stretch>
            <a:fillRect/>
          </a:stretch>
        </p:blipFill>
        <p:spPr>
          <a:xfrm>
            <a:off x="1089204" y="4372227"/>
            <a:ext cx="4757003" cy="2409422"/>
          </a:xfrm>
          <a:prstGeom prst="rect">
            <a:avLst/>
          </a:prstGeom>
        </p:spPr>
      </p:pic>
      <p:pic>
        <p:nvPicPr>
          <p:cNvPr id="12" name="图片 11">
            <a:extLst>
              <a:ext uri="{FF2B5EF4-FFF2-40B4-BE49-F238E27FC236}">
                <a16:creationId xmlns:a16="http://schemas.microsoft.com/office/drawing/2014/main" id="{976CDD76-371F-44B1-ABF0-81A47434107B}"/>
              </a:ext>
            </a:extLst>
          </p:cNvPr>
          <p:cNvPicPr>
            <a:picLocks noChangeAspect="1"/>
          </p:cNvPicPr>
          <p:nvPr/>
        </p:nvPicPr>
        <p:blipFill>
          <a:blip r:embed="rId6"/>
          <a:stretch>
            <a:fillRect/>
          </a:stretch>
        </p:blipFill>
        <p:spPr>
          <a:xfrm>
            <a:off x="5951984" y="4373672"/>
            <a:ext cx="4757003" cy="2409422"/>
          </a:xfrm>
          <a:prstGeom prst="rect">
            <a:avLst/>
          </a:prstGeom>
        </p:spPr>
      </p:pic>
      <p:sp>
        <p:nvSpPr>
          <p:cNvPr id="13" name="文本框 12">
            <a:extLst>
              <a:ext uri="{FF2B5EF4-FFF2-40B4-BE49-F238E27FC236}">
                <a16:creationId xmlns:a16="http://schemas.microsoft.com/office/drawing/2014/main" id="{2FB777EF-19A2-480E-B52F-71BE6AB319BE}"/>
              </a:ext>
            </a:extLst>
          </p:cNvPr>
          <p:cNvSpPr txBox="1"/>
          <p:nvPr/>
        </p:nvSpPr>
        <p:spPr>
          <a:xfrm>
            <a:off x="6366319" y="1760828"/>
            <a:ext cx="5514276" cy="338554"/>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REF  AMP</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0.025%</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PHA</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0.036°</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112D1150-6CA2-4E38-A1BF-6FF6F004899C}"/>
              </a:ext>
            </a:extLst>
          </p:cNvPr>
          <p:cNvSpPr txBox="1"/>
          <p:nvPr/>
        </p:nvSpPr>
        <p:spPr>
          <a:xfrm>
            <a:off x="2487179" y="3717032"/>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SSA AMP</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EC204F72-5389-43E7-8557-8BCE3F150343}"/>
              </a:ext>
            </a:extLst>
          </p:cNvPr>
          <p:cNvSpPr txBox="1"/>
          <p:nvPr/>
        </p:nvSpPr>
        <p:spPr>
          <a:xfrm>
            <a:off x="7298007" y="3717032"/>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SSA PHA</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754727C3-6A54-485B-B0F2-E552E5AF20BA}"/>
              </a:ext>
            </a:extLst>
          </p:cNvPr>
          <p:cNvSpPr txBox="1"/>
          <p:nvPr/>
        </p:nvSpPr>
        <p:spPr>
          <a:xfrm>
            <a:off x="2487179" y="6117509"/>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REF AMP</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BAF923A8-8226-4026-9D1E-ABAAF4F9C379}"/>
              </a:ext>
            </a:extLst>
          </p:cNvPr>
          <p:cNvSpPr txBox="1"/>
          <p:nvPr/>
        </p:nvSpPr>
        <p:spPr>
          <a:xfrm>
            <a:off x="7298007" y="6117509"/>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REF PHA</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8" name="灯片编号占位符 7">
            <a:extLst>
              <a:ext uri="{FF2B5EF4-FFF2-40B4-BE49-F238E27FC236}">
                <a16:creationId xmlns:a16="http://schemas.microsoft.com/office/drawing/2014/main" id="{0A8DBC43-7855-4544-BE90-ED2ADA444BD0}"/>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25</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文本框 18">
            <a:extLst>
              <a:ext uri="{FF2B5EF4-FFF2-40B4-BE49-F238E27FC236}">
                <a16:creationId xmlns:a16="http://schemas.microsoft.com/office/drawing/2014/main" id="{1108CC61-661C-4F23-BF31-27800466F192}"/>
              </a:ext>
            </a:extLst>
          </p:cNvPr>
          <p:cNvSpPr txBox="1"/>
          <p:nvPr/>
        </p:nvSpPr>
        <p:spPr>
          <a:xfrm>
            <a:off x="479376" y="243805"/>
            <a:ext cx="10441160" cy="954107"/>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3. LLRF Test Results - Offline Testing​</a:t>
            </a:r>
          </a:p>
          <a:p>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9588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BFCE191-E1F3-4D8A-B4A7-6EC21FC337EB}"/>
              </a:ext>
            </a:extLst>
          </p:cNvPr>
          <p:cNvPicPr>
            <a:picLocks noChangeAspect="1"/>
          </p:cNvPicPr>
          <p:nvPr/>
        </p:nvPicPr>
        <p:blipFill>
          <a:blip r:embed="rId3"/>
          <a:stretch>
            <a:fillRect/>
          </a:stretch>
        </p:blipFill>
        <p:spPr>
          <a:xfrm>
            <a:off x="1139052" y="1994157"/>
            <a:ext cx="4757003" cy="2410091"/>
          </a:xfrm>
          <a:prstGeom prst="rect">
            <a:avLst/>
          </a:prstGeom>
        </p:spPr>
      </p:pic>
      <p:sp>
        <p:nvSpPr>
          <p:cNvPr id="6" name="文本框 5">
            <a:extLst>
              <a:ext uri="{FF2B5EF4-FFF2-40B4-BE49-F238E27FC236}">
                <a16:creationId xmlns:a16="http://schemas.microsoft.com/office/drawing/2014/main" id="{F9AED21F-D9B9-40BA-99BE-C77F31FA7865}"/>
              </a:ext>
            </a:extLst>
          </p:cNvPr>
          <p:cNvSpPr txBox="1"/>
          <p:nvPr/>
        </p:nvSpPr>
        <p:spPr>
          <a:xfrm>
            <a:off x="645270" y="1272362"/>
            <a:ext cx="5744563" cy="923330"/>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High-Quality Electron Source (HQES) Platform​​</a:t>
            </a:r>
          </a:p>
          <a:p>
            <a:pPr algn="ct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​​High Power Closed-Loop Test (with Klystron)​</a:t>
            </a:r>
          </a:p>
          <a:p>
            <a:pPr algn="ct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 (IQ Closed-Loop- 6h)</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D51A122E-0B6F-4745-8EDB-D77F777B005A}"/>
              </a:ext>
            </a:extLst>
          </p:cNvPr>
          <p:cNvSpPr txBox="1"/>
          <p:nvPr/>
        </p:nvSpPr>
        <p:spPr>
          <a:xfrm>
            <a:off x="6363199" y="1377945"/>
            <a:ext cx="5514276" cy="338554"/>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ACC+  AMP</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0.042%</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PHA</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0.064°</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46E713E6-AB80-4BE8-9D6E-086CF250B1C4}"/>
              </a:ext>
            </a:extLst>
          </p:cNvPr>
          <p:cNvSpPr txBox="1"/>
          <p:nvPr/>
        </p:nvSpPr>
        <p:spPr>
          <a:xfrm>
            <a:off x="6366319" y="1760828"/>
            <a:ext cx="5514276" cy="338554"/>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REF  AMP</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0.041%</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PHA</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0.082°</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endParaRPr lang="zh-CN" altLang="en-US" sz="1600" dirty="0">
              <a:solidFill>
                <a:srgbClr val="FF0000"/>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0FB3DA3A-DBE0-4D5C-A39F-7EFD9DB16CCE}"/>
              </a:ext>
            </a:extLst>
          </p:cNvPr>
          <p:cNvPicPr>
            <a:picLocks noChangeAspect="1"/>
          </p:cNvPicPr>
          <p:nvPr/>
        </p:nvPicPr>
        <p:blipFill>
          <a:blip r:embed="rId4"/>
          <a:stretch>
            <a:fillRect/>
          </a:stretch>
        </p:blipFill>
        <p:spPr>
          <a:xfrm>
            <a:off x="5951983" y="1994156"/>
            <a:ext cx="4757003" cy="2410091"/>
          </a:xfrm>
          <a:prstGeom prst="rect">
            <a:avLst/>
          </a:prstGeom>
        </p:spPr>
      </p:pic>
      <p:pic>
        <p:nvPicPr>
          <p:cNvPr id="5" name="图片 4">
            <a:extLst>
              <a:ext uri="{FF2B5EF4-FFF2-40B4-BE49-F238E27FC236}">
                <a16:creationId xmlns:a16="http://schemas.microsoft.com/office/drawing/2014/main" id="{DB03EE6E-8EED-408E-89EA-FBB3BF65EE87}"/>
              </a:ext>
            </a:extLst>
          </p:cNvPr>
          <p:cNvPicPr>
            <a:picLocks noChangeAspect="1"/>
          </p:cNvPicPr>
          <p:nvPr/>
        </p:nvPicPr>
        <p:blipFill>
          <a:blip r:embed="rId5"/>
          <a:stretch>
            <a:fillRect/>
          </a:stretch>
        </p:blipFill>
        <p:spPr>
          <a:xfrm>
            <a:off x="1139052" y="4404247"/>
            <a:ext cx="4757003" cy="2410091"/>
          </a:xfrm>
          <a:prstGeom prst="rect">
            <a:avLst/>
          </a:prstGeom>
        </p:spPr>
      </p:pic>
      <p:pic>
        <p:nvPicPr>
          <p:cNvPr id="16" name="图片 15">
            <a:extLst>
              <a:ext uri="{FF2B5EF4-FFF2-40B4-BE49-F238E27FC236}">
                <a16:creationId xmlns:a16="http://schemas.microsoft.com/office/drawing/2014/main" id="{4AC3B82B-EFD3-4CC1-915F-77CCD31DFE03}"/>
              </a:ext>
            </a:extLst>
          </p:cNvPr>
          <p:cNvPicPr>
            <a:picLocks noChangeAspect="1"/>
          </p:cNvPicPr>
          <p:nvPr/>
        </p:nvPicPr>
        <p:blipFill>
          <a:blip r:embed="rId6"/>
          <a:stretch>
            <a:fillRect/>
          </a:stretch>
        </p:blipFill>
        <p:spPr>
          <a:xfrm>
            <a:off x="5951983" y="4404246"/>
            <a:ext cx="4757003" cy="2410091"/>
          </a:xfrm>
          <a:prstGeom prst="rect">
            <a:avLst/>
          </a:prstGeom>
        </p:spPr>
      </p:pic>
      <p:sp>
        <p:nvSpPr>
          <p:cNvPr id="17" name="文本框 16">
            <a:extLst>
              <a:ext uri="{FF2B5EF4-FFF2-40B4-BE49-F238E27FC236}">
                <a16:creationId xmlns:a16="http://schemas.microsoft.com/office/drawing/2014/main" id="{F8BEE9F9-1909-487A-90FC-05A99E0D376C}"/>
              </a:ext>
            </a:extLst>
          </p:cNvPr>
          <p:cNvSpPr txBox="1"/>
          <p:nvPr/>
        </p:nvSpPr>
        <p:spPr>
          <a:xfrm>
            <a:off x="839416" y="683265"/>
            <a:ext cx="8280921" cy="369332"/>
          </a:xfrm>
          <a:prstGeom prst="rect">
            <a:avLst/>
          </a:prstGeom>
          <a:noFill/>
        </p:spPr>
        <p:txBody>
          <a:bodyPr wrap="square" rtlCol="0">
            <a:spAutoFit/>
          </a:bodyPr>
          <a:lstStyle/>
          <a:p>
            <a:pPr marL="285750" indent="-285750">
              <a:buFont typeface="Wingdings" panose="05000000000000000000" pitchFamily="2" charset="2"/>
              <a:buChar char="u"/>
            </a:pPr>
            <a:r>
              <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Pre-Optimization​</a:t>
            </a:r>
          </a:p>
        </p:txBody>
      </p:sp>
      <p:sp>
        <p:nvSpPr>
          <p:cNvPr id="12" name="文本框 11">
            <a:extLst>
              <a:ext uri="{FF2B5EF4-FFF2-40B4-BE49-F238E27FC236}">
                <a16:creationId xmlns:a16="http://schemas.microsoft.com/office/drawing/2014/main" id="{D5D224E2-4576-49E5-AB15-F4299290FE5F}"/>
              </a:ext>
            </a:extLst>
          </p:cNvPr>
          <p:cNvSpPr txBox="1"/>
          <p:nvPr/>
        </p:nvSpPr>
        <p:spPr>
          <a:xfrm>
            <a:off x="2487179" y="3717032"/>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ACC+  AMP</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16D6132F-851B-4121-9AC4-8345A35DD280}"/>
              </a:ext>
            </a:extLst>
          </p:cNvPr>
          <p:cNvSpPr txBox="1"/>
          <p:nvPr/>
        </p:nvSpPr>
        <p:spPr>
          <a:xfrm>
            <a:off x="7298007" y="3717032"/>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ACC+  PHA</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E81F5A03-3477-467B-BF26-2A46CFEB8AAF}"/>
              </a:ext>
            </a:extLst>
          </p:cNvPr>
          <p:cNvSpPr txBox="1"/>
          <p:nvPr/>
        </p:nvSpPr>
        <p:spPr>
          <a:xfrm>
            <a:off x="2487179" y="6117509"/>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REF AMP</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B161F2D7-B91D-48AB-AD84-BBBBD27AA539}"/>
              </a:ext>
            </a:extLst>
          </p:cNvPr>
          <p:cNvSpPr txBox="1"/>
          <p:nvPr/>
        </p:nvSpPr>
        <p:spPr>
          <a:xfrm>
            <a:off x="7298007" y="6117509"/>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REF PHA</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20" name="灯片编号占位符 7">
            <a:extLst>
              <a:ext uri="{FF2B5EF4-FFF2-40B4-BE49-F238E27FC236}">
                <a16:creationId xmlns:a16="http://schemas.microsoft.com/office/drawing/2014/main" id="{6EAC49D1-E1E6-4C06-AE1E-FFBC8D43D2CA}"/>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26</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文本框 20">
            <a:extLst>
              <a:ext uri="{FF2B5EF4-FFF2-40B4-BE49-F238E27FC236}">
                <a16:creationId xmlns:a16="http://schemas.microsoft.com/office/drawing/2014/main" id="{CE60E166-0474-4464-910F-4050B8B63817}"/>
              </a:ext>
            </a:extLst>
          </p:cNvPr>
          <p:cNvSpPr txBox="1"/>
          <p:nvPr/>
        </p:nvSpPr>
        <p:spPr>
          <a:xfrm>
            <a:off x="479376" y="243805"/>
            <a:ext cx="10441160" cy="523220"/>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3. LLRF Test Results - Online High Power Testing</a:t>
            </a:r>
          </a:p>
        </p:txBody>
      </p:sp>
    </p:spTree>
    <p:extLst>
      <p:ext uri="{BB962C8B-B14F-4D97-AF65-F5344CB8AC3E}">
        <p14:creationId xmlns:p14="http://schemas.microsoft.com/office/powerpoint/2010/main" val="1758743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B504B0C-5C92-4C5B-8BBA-94CA36732775}"/>
              </a:ext>
            </a:extLst>
          </p:cNvPr>
          <p:cNvPicPr>
            <a:picLocks noChangeAspect="1"/>
          </p:cNvPicPr>
          <p:nvPr/>
        </p:nvPicPr>
        <p:blipFill>
          <a:blip r:embed="rId3"/>
          <a:stretch>
            <a:fillRect/>
          </a:stretch>
        </p:blipFill>
        <p:spPr>
          <a:xfrm>
            <a:off x="1136172" y="1994156"/>
            <a:ext cx="4757003" cy="2410091"/>
          </a:xfrm>
          <a:prstGeom prst="rect">
            <a:avLst/>
          </a:prstGeom>
        </p:spPr>
      </p:pic>
      <p:sp>
        <p:nvSpPr>
          <p:cNvPr id="14" name="文本框 13">
            <a:extLst>
              <a:ext uri="{FF2B5EF4-FFF2-40B4-BE49-F238E27FC236}">
                <a16:creationId xmlns:a16="http://schemas.microsoft.com/office/drawing/2014/main" id="{D51A122E-0B6F-4745-8EDB-D77F777B005A}"/>
              </a:ext>
            </a:extLst>
          </p:cNvPr>
          <p:cNvSpPr txBox="1"/>
          <p:nvPr/>
        </p:nvSpPr>
        <p:spPr>
          <a:xfrm>
            <a:off x="6363199" y="1377945"/>
            <a:ext cx="5514276" cy="338554"/>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ACC+  AMP</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0.035%</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PHA</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0.413°</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46E713E6-AB80-4BE8-9D6E-086CF250B1C4}"/>
              </a:ext>
            </a:extLst>
          </p:cNvPr>
          <p:cNvSpPr txBox="1"/>
          <p:nvPr/>
        </p:nvSpPr>
        <p:spPr>
          <a:xfrm>
            <a:off x="6366319" y="1760828"/>
            <a:ext cx="5514276" cy="338554"/>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REF  AMP</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0.023%</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PHA</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0.037°</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endParaRPr lang="zh-CN" altLang="en-US" sz="1600" dirty="0">
              <a:solidFill>
                <a:srgbClr val="FF0000"/>
              </a:solidFill>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0F9D8FA9-4822-46A7-A1EE-CC274365F2B2}"/>
              </a:ext>
            </a:extLst>
          </p:cNvPr>
          <p:cNvPicPr>
            <a:picLocks noChangeAspect="1"/>
          </p:cNvPicPr>
          <p:nvPr/>
        </p:nvPicPr>
        <p:blipFill>
          <a:blip r:embed="rId4"/>
          <a:stretch>
            <a:fillRect/>
          </a:stretch>
        </p:blipFill>
        <p:spPr>
          <a:xfrm>
            <a:off x="5951982" y="1994155"/>
            <a:ext cx="4757003" cy="2410091"/>
          </a:xfrm>
          <a:prstGeom prst="rect">
            <a:avLst/>
          </a:prstGeom>
        </p:spPr>
      </p:pic>
      <p:pic>
        <p:nvPicPr>
          <p:cNvPr id="10" name="图片 9">
            <a:extLst>
              <a:ext uri="{FF2B5EF4-FFF2-40B4-BE49-F238E27FC236}">
                <a16:creationId xmlns:a16="http://schemas.microsoft.com/office/drawing/2014/main" id="{EA3C7B70-F2E2-47FC-BB05-14E64EEFE1BD}"/>
              </a:ext>
            </a:extLst>
          </p:cNvPr>
          <p:cNvPicPr>
            <a:picLocks noChangeAspect="1"/>
          </p:cNvPicPr>
          <p:nvPr/>
        </p:nvPicPr>
        <p:blipFill>
          <a:blip r:embed="rId5"/>
          <a:stretch>
            <a:fillRect/>
          </a:stretch>
        </p:blipFill>
        <p:spPr>
          <a:xfrm>
            <a:off x="1136171" y="4404246"/>
            <a:ext cx="4757003" cy="2410091"/>
          </a:xfrm>
          <a:prstGeom prst="rect">
            <a:avLst/>
          </a:prstGeom>
        </p:spPr>
      </p:pic>
      <p:pic>
        <p:nvPicPr>
          <p:cNvPr id="11" name="图片 10">
            <a:extLst>
              <a:ext uri="{FF2B5EF4-FFF2-40B4-BE49-F238E27FC236}">
                <a16:creationId xmlns:a16="http://schemas.microsoft.com/office/drawing/2014/main" id="{EFC8B8DC-753B-4CB6-B50C-DE83F95E70EC}"/>
              </a:ext>
            </a:extLst>
          </p:cNvPr>
          <p:cNvPicPr>
            <a:picLocks noChangeAspect="1"/>
          </p:cNvPicPr>
          <p:nvPr/>
        </p:nvPicPr>
        <p:blipFill>
          <a:blip r:embed="rId6"/>
          <a:stretch>
            <a:fillRect/>
          </a:stretch>
        </p:blipFill>
        <p:spPr>
          <a:xfrm>
            <a:off x="5951981" y="4404246"/>
            <a:ext cx="4757003" cy="2410091"/>
          </a:xfrm>
          <a:prstGeom prst="rect">
            <a:avLst/>
          </a:prstGeom>
        </p:spPr>
      </p:pic>
      <p:sp>
        <p:nvSpPr>
          <p:cNvPr id="12" name="文本框 11">
            <a:extLst>
              <a:ext uri="{FF2B5EF4-FFF2-40B4-BE49-F238E27FC236}">
                <a16:creationId xmlns:a16="http://schemas.microsoft.com/office/drawing/2014/main" id="{5E707151-DC6F-41EE-B689-C500234CE5E9}"/>
              </a:ext>
            </a:extLst>
          </p:cNvPr>
          <p:cNvSpPr txBox="1"/>
          <p:nvPr/>
        </p:nvSpPr>
        <p:spPr>
          <a:xfrm>
            <a:off x="2487179" y="3717032"/>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ACC+  AMP</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9328A015-B44F-4075-920C-AC522968C53C}"/>
              </a:ext>
            </a:extLst>
          </p:cNvPr>
          <p:cNvSpPr txBox="1"/>
          <p:nvPr/>
        </p:nvSpPr>
        <p:spPr>
          <a:xfrm>
            <a:off x="7298007" y="3717032"/>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ACC+  PHA</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C0BE908B-9A81-4D42-935E-55789139E37E}"/>
              </a:ext>
            </a:extLst>
          </p:cNvPr>
          <p:cNvSpPr txBox="1"/>
          <p:nvPr/>
        </p:nvSpPr>
        <p:spPr>
          <a:xfrm>
            <a:off x="2487179" y="6117509"/>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REF AMP</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BC9710BD-E28C-4B3D-B388-890906D700CC}"/>
              </a:ext>
            </a:extLst>
          </p:cNvPr>
          <p:cNvSpPr txBox="1"/>
          <p:nvPr/>
        </p:nvSpPr>
        <p:spPr>
          <a:xfrm>
            <a:off x="7298007" y="6117509"/>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REF PHA</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9" name="灯片编号占位符 7">
            <a:extLst>
              <a:ext uri="{FF2B5EF4-FFF2-40B4-BE49-F238E27FC236}">
                <a16:creationId xmlns:a16="http://schemas.microsoft.com/office/drawing/2014/main" id="{81D7E0C5-BBDE-4642-81F6-B1901D663999}"/>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27</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DA867918-0F53-4A52-9EDE-4C9C3BD8E63B}"/>
              </a:ext>
            </a:extLst>
          </p:cNvPr>
          <p:cNvSpPr txBox="1"/>
          <p:nvPr/>
        </p:nvSpPr>
        <p:spPr>
          <a:xfrm>
            <a:off x="645270" y="1272362"/>
            <a:ext cx="5744563" cy="923330"/>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HQES Platform​​</a:t>
            </a:r>
          </a:p>
          <a:p>
            <a:pPr algn="ct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​​High Power Closed-Loop Test (with Klystron)​</a:t>
            </a:r>
          </a:p>
          <a:p>
            <a:pPr algn="ct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 (Amplitude-Independent Closed-Loop- 1h)</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文本框 20">
            <a:extLst>
              <a:ext uri="{FF2B5EF4-FFF2-40B4-BE49-F238E27FC236}">
                <a16:creationId xmlns:a16="http://schemas.microsoft.com/office/drawing/2014/main" id="{EE82DC3D-B90E-42BF-B39A-ACD95D08419F}"/>
              </a:ext>
            </a:extLst>
          </p:cNvPr>
          <p:cNvSpPr txBox="1"/>
          <p:nvPr/>
        </p:nvSpPr>
        <p:spPr>
          <a:xfrm>
            <a:off x="839416" y="683265"/>
            <a:ext cx="8280921" cy="369332"/>
          </a:xfrm>
          <a:prstGeom prst="rect">
            <a:avLst/>
          </a:prstGeom>
          <a:noFill/>
        </p:spPr>
        <p:txBody>
          <a:bodyPr wrap="square" rtlCol="0">
            <a:spAutoFit/>
          </a:bodyPr>
          <a:lstStyle/>
          <a:p>
            <a:pPr marL="285750" indent="-285750">
              <a:buFont typeface="Wingdings" panose="05000000000000000000" pitchFamily="2" charset="2"/>
              <a:buChar char="u"/>
            </a:pPr>
            <a:r>
              <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Pre-Optimization​</a:t>
            </a:r>
          </a:p>
        </p:txBody>
      </p:sp>
      <p:sp>
        <p:nvSpPr>
          <p:cNvPr id="23" name="文本框 22">
            <a:extLst>
              <a:ext uri="{FF2B5EF4-FFF2-40B4-BE49-F238E27FC236}">
                <a16:creationId xmlns:a16="http://schemas.microsoft.com/office/drawing/2014/main" id="{8ED85F3D-75A8-47DA-A188-8B8E7C224E01}"/>
              </a:ext>
            </a:extLst>
          </p:cNvPr>
          <p:cNvSpPr txBox="1"/>
          <p:nvPr/>
        </p:nvSpPr>
        <p:spPr>
          <a:xfrm>
            <a:off x="479376" y="243805"/>
            <a:ext cx="10441160" cy="523220"/>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3. LLRF Test Results - Online High Power Testing</a:t>
            </a:r>
          </a:p>
        </p:txBody>
      </p:sp>
    </p:spTree>
    <p:extLst>
      <p:ext uri="{BB962C8B-B14F-4D97-AF65-F5344CB8AC3E}">
        <p14:creationId xmlns:p14="http://schemas.microsoft.com/office/powerpoint/2010/main" val="2335017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7E7BAEE-5DF3-42BA-A713-27655110DC26}"/>
              </a:ext>
            </a:extLst>
          </p:cNvPr>
          <p:cNvPicPr>
            <a:picLocks noChangeAspect="1"/>
          </p:cNvPicPr>
          <p:nvPr/>
        </p:nvPicPr>
        <p:blipFill>
          <a:blip r:embed="rId3"/>
          <a:stretch>
            <a:fillRect/>
          </a:stretch>
        </p:blipFill>
        <p:spPr>
          <a:xfrm>
            <a:off x="1139052" y="1994154"/>
            <a:ext cx="4757003" cy="2410091"/>
          </a:xfrm>
          <a:prstGeom prst="rect">
            <a:avLst/>
          </a:prstGeom>
        </p:spPr>
      </p:pic>
      <p:sp>
        <p:nvSpPr>
          <p:cNvPr id="14" name="文本框 13">
            <a:extLst>
              <a:ext uri="{FF2B5EF4-FFF2-40B4-BE49-F238E27FC236}">
                <a16:creationId xmlns:a16="http://schemas.microsoft.com/office/drawing/2014/main" id="{D51A122E-0B6F-4745-8EDB-D77F777B005A}"/>
              </a:ext>
            </a:extLst>
          </p:cNvPr>
          <p:cNvSpPr txBox="1"/>
          <p:nvPr/>
        </p:nvSpPr>
        <p:spPr>
          <a:xfrm>
            <a:off x="6363199" y="1377945"/>
            <a:ext cx="5514276" cy="338554"/>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ACC+  AMP</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0.063%</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PHA</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0.065°</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46E713E6-AB80-4BE8-9D6E-086CF250B1C4}"/>
              </a:ext>
            </a:extLst>
          </p:cNvPr>
          <p:cNvSpPr txBox="1"/>
          <p:nvPr/>
        </p:nvSpPr>
        <p:spPr>
          <a:xfrm>
            <a:off x="6366319" y="1760828"/>
            <a:ext cx="5514276" cy="338554"/>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REF  AMP</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0.043%</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PHA</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0.086°</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endParaRPr lang="zh-CN" altLang="en-US" sz="1600" dirty="0">
              <a:solidFill>
                <a:srgbClr val="FF0000"/>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78C3A326-0E3C-4CC1-8AA9-FA4F2C0F4E72}"/>
              </a:ext>
            </a:extLst>
          </p:cNvPr>
          <p:cNvPicPr>
            <a:picLocks noChangeAspect="1"/>
          </p:cNvPicPr>
          <p:nvPr/>
        </p:nvPicPr>
        <p:blipFill>
          <a:blip r:embed="rId4"/>
          <a:stretch>
            <a:fillRect/>
          </a:stretch>
        </p:blipFill>
        <p:spPr>
          <a:xfrm>
            <a:off x="5951981" y="1998022"/>
            <a:ext cx="4757005" cy="2410092"/>
          </a:xfrm>
          <a:prstGeom prst="rect">
            <a:avLst/>
          </a:prstGeom>
        </p:spPr>
      </p:pic>
      <p:pic>
        <p:nvPicPr>
          <p:cNvPr id="5" name="图片 4">
            <a:extLst>
              <a:ext uri="{FF2B5EF4-FFF2-40B4-BE49-F238E27FC236}">
                <a16:creationId xmlns:a16="http://schemas.microsoft.com/office/drawing/2014/main" id="{FD2E790C-F046-4956-A42A-FD1504527742}"/>
              </a:ext>
            </a:extLst>
          </p:cNvPr>
          <p:cNvPicPr>
            <a:picLocks noChangeAspect="1"/>
          </p:cNvPicPr>
          <p:nvPr/>
        </p:nvPicPr>
        <p:blipFill>
          <a:blip r:embed="rId5"/>
          <a:stretch>
            <a:fillRect/>
          </a:stretch>
        </p:blipFill>
        <p:spPr>
          <a:xfrm>
            <a:off x="1139052" y="4404245"/>
            <a:ext cx="4757003" cy="2410091"/>
          </a:xfrm>
          <a:prstGeom prst="rect">
            <a:avLst/>
          </a:prstGeom>
        </p:spPr>
      </p:pic>
      <p:pic>
        <p:nvPicPr>
          <p:cNvPr id="12" name="图片 11">
            <a:extLst>
              <a:ext uri="{FF2B5EF4-FFF2-40B4-BE49-F238E27FC236}">
                <a16:creationId xmlns:a16="http://schemas.microsoft.com/office/drawing/2014/main" id="{2A2A861F-D306-4B79-8EB5-C1CECDD58F80}"/>
              </a:ext>
            </a:extLst>
          </p:cNvPr>
          <p:cNvPicPr>
            <a:picLocks noChangeAspect="1"/>
          </p:cNvPicPr>
          <p:nvPr/>
        </p:nvPicPr>
        <p:blipFill>
          <a:blip r:embed="rId6"/>
          <a:stretch>
            <a:fillRect/>
          </a:stretch>
        </p:blipFill>
        <p:spPr>
          <a:xfrm>
            <a:off x="5949883" y="4404245"/>
            <a:ext cx="4757003" cy="2410091"/>
          </a:xfrm>
          <a:prstGeom prst="rect">
            <a:avLst/>
          </a:prstGeom>
        </p:spPr>
      </p:pic>
      <p:sp>
        <p:nvSpPr>
          <p:cNvPr id="13" name="文本框 12">
            <a:extLst>
              <a:ext uri="{FF2B5EF4-FFF2-40B4-BE49-F238E27FC236}">
                <a16:creationId xmlns:a16="http://schemas.microsoft.com/office/drawing/2014/main" id="{1DB773A5-78C8-464E-B71A-2E32B1A7FD0A}"/>
              </a:ext>
            </a:extLst>
          </p:cNvPr>
          <p:cNvSpPr txBox="1"/>
          <p:nvPr/>
        </p:nvSpPr>
        <p:spPr>
          <a:xfrm>
            <a:off x="2487179" y="3717032"/>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ACC+  AMP</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79A1917C-1EB2-4211-9326-8273C822233C}"/>
              </a:ext>
            </a:extLst>
          </p:cNvPr>
          <p:cNvSpPr txBox="1"/>
          <p:nvPr/>
        </p:nvSpPr>
        <p:spPr>
          <a:xfrm>
            <a:off x="7298007" y="3717032"/>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ACC+  PHA</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615B2583-127D-4E0E-B25D-B5E5CA32028F}"/>
              </a:ext>
            </a:extLst>
          </p:cNvPr>
          <p:cNvSpPr txBox="1"/>
          <p:nvPr/>
        </p:nvSpPr>
        <p:spPr>
          <a:xfrm>
            <a:off x="2487179" y="6117509"/>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REF AMP</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376CC8CE-9B35-452C-BC19-BAFCF69E8E80}"/>
              </a:ext>
            </a:extLst>
          </p:cNvPr>
          <p:cNvSpPr txBox="1"/>
          <p:nvPr/>
        </p:nvSpPr>
        <p:spPr>
          <a:xfrm>
            <a:off x="7298007" y="6117509"/>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REF PHA</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20" name="灯片编号占位符 7">
            <a:extLst>
              <a:ext uri="{FF2B5EF4-FFF2-40B4-BE49-F238E27FC236}">
                <a16:creationId xmlns:a16="http://schemas.microsoft.com/office/drawing/2014/main" id="{9D9F4886-6E29-4FF3-B951-8471F0BA41A0}"/>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28</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文本框 20">
            <a:extLst>
              <a:ext uri="{FF2B5EF4-FFF2-40B4-BE49-F238E27FC236}">
                <a16:creationId xmlns:a16="http://schemas.microsoft.com/office/drawing/2014/main" id="{C8009D08-1E69-4CFE-97E2-765A9D8B13F9}"/>
              </a:ext>
            </a:extLst>
          </p:cNvPr>
          <p:cNvSpPr txBox="1"/>
          <p:nvPr/>
        </p:nvSpPr>
        <p:spPr>
          <a:xfrm>
            <a:off x="839416" y="683265"/>
            <a:ext cx="8280921" cy="369332"/>
          </a:xfrm>
          <a:prstGeom prst="rect">
            <a:avLst/>
          </a:prstGeom>
          <a:noFill/>
        </p:spPr>
        <p:txBody>
          <a:bodyPr wrap="square" rtlCol="0">
            <a:spAutoFit/>
          </a:bodyPr>
          <a:lstStyle/>
          <a:p>
            <a:pPr marL="285750" indent="-285750">
              <a:buFont typeface="Wingdings" panose="05000000000000000000" pitchFamily="2" charset="2"/>
              <a:buChar char="u"/>
            </a:pPr>
            <a:r>
              <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Pre-Optimization​</a:t>
            </a:r>
          </a:p>
        </p:txBody>
      </p:sp>
      <p:sp>
        <p:nvSpPr>
          <p:cNvPr id="22" name="文本框 21">
            <a:extLst>
              <a:ext uri="{FF2B5EF4-FFF2-40B4-BE49-F238E27FC236}">
                <a16:creationId xmlns:a16="http://schemas.microsoft.com/office/drawing/2014/main" id="{DB4257BC-E483-436E-B090-22D2DA4B8B62}"/>
              </a:ext>
            </a:extLst>
          </p:cNvPr>
          <p:cNvSpPr txBox="1"/>
          <p:nvPr/>
        </p:nvSpPr>
        <p:spPr>
          <a:xfrm>
            <a:off x="479376" y="243805"/>
            <a:ext cx="10441160" cy="523220"/>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3. LLRF Test Results - Online High Power Testing</a:t>
            </a:r>
          </a:p>
        </p:txBody>
      </p:sp>
      <p:sp>
        <p:nvSpPr>
          <p:cNvPr id="23" name="文本框 22">
            <a:extLst>
              <a:ext uri="{FF2B5EF4-FFF2-40B4-BE49-F238E27FC236}">
                <a16:creationId xmlns:a16="http://schemas.microsoft.com/office/drawing/2014/main" id="{87796093-F3E5-4A4A-A179-B1E846AD7386}"/>
              </a:ext>
            </a:extLst>
          </p:cNvPr>
          <p:cNvSpPr txBox="1"/>
          <p:nvPr/>
        </p:nvSpPr>
        <p:spPr>
          <a:xfrm>
            <a:off x="645270" y="1272362"/>
            <a:ext cx="5744563" cy="923330"/>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HQES Platform​​</a:t>
            </a:r>
          </a:p>
          <a:p>
            <a:pPr algn="ct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​​High-Power Closed-Loop Test (with Klystron)​</a:t>
            </a:r>
          </a:p>
          <a:p>
            <a:pPr algn="ct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 (Phase-Independent Closed-Loop- 4h)</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63230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99F5943-EEC5-433E-B016-6B055EE6391E}"/>
              </a:ext>
            </a:extLst>
          </p:cNvPr>
          <p:cNvSpPr txBox="1"/>
          <p:nvPr/>
        </p:nvSpPr>
        <p:spPr>
          <a:xfrm>
            <a:off x="812961" y="5805264"/>
            <a:ext cx="6161080" cy="1015663"/>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HALF Accelerator Tube Conditioning Platform (ATCP)​</a:t>
            </a:r>
          </a:p>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​​Klystron Gallery​</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文本框 3">
            <a:extLst>
              <a:ext uri="{FF2B5EF4-FFF2-40B4-BE49-F238E27FC236}">
                <a16:creationId xmlns:a16="http://schemas.microsoft.com/office/drawing/2014/main" id="{BBF261B6-D092-4D9D-B85E-7CCFFEDC1833}"/>
              </a:ext>
            </a:extLst>
          </p:cNvPr>
          <p:cNvSpPr txBox="1"/>
          <p:nvPr/>
        </p:nvSpPr>
        <p:spPr>
          <a:xfrm>
            <a:off x="8005480" y="5954136"/>
            <a:ext cx="2376264" cy="707886"/>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Microwave Control Cabinet</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0E1606E7-06C3-4CCC-A562-8F518F70B108}"/>
              </a:ext>
            </a:extLst>
          </p:cNvPr>
          <p:cNvPicPr>
            <a:picLocks noChangeAspect="1"/>
          </p:cNvPicPr>
          <p:nvPr/>
        </p:nvPicPr>
        <p:blipFill>
          <a:blip r:embed="rId3"/>
          <a:stretch>
            <a:fillRect/>
          </a:stretch>
        </p:blipFill>
        <p:spPr>
          <a:xfrm>
            <a:off x="983432" y="1406470"/>
            <a:ext cx="5820139" cy="4365104"/>
          </a:xfrm>
          <a:prstGeom prst="rect">
            <a:avLst/>
          </a:prstGeom>
        </p:spPr>
      </p:pic>
      <p:pic>
        <p:nvPicPr>
          <p:cNvPr id="6" name="图片 5">
            <a:extLst>
              <a:ext uri="{FF2B5EF4-FFF2-40B4-BE49-F238E27FC236}">
                <a16:creationId xmlns:a16="http://schemas.microsoft.com/office/drawing/2014/main" id="{502D322D-9282-4178-9515-EC820CB0421D}"/>
              </a:ext>
            </a:extLst>
          </p:cNvPr>
          <p:cNvPicPr>
            <a:picLocks noChangeAspect="1"/>
          </p:cNvPicPr>
          <p:nvPr/>
        </p:nvPicPr>
        <p:blipFill rotWithShape="1">
          <a:blip r:embed="rId4"/>
          <a:srcRect b="9007"/>
          <a:stretch/>
        </p:blipFill>
        <p:spPr>
          <a:xfrm>
            <a:off x="7394680" y="1406470"/>
            <a:ext cx="3597864" cy="4365104"/>
          </a:xfrm>
          <a:prstGeom prst="rect">
            <a:avLst/>
          </a:prstGeom>
        </p:spPr>
      </p:pic>
      <p:sp>
        <p:nvSpPr>
          <p:cNvPr id="7" name="文本框 6">
            <a:extLst>
              <a:ext uri="{FF2B5EF4-FFF2-40B4-BE49-F238E27FC236}">
                <a16:creationId xmlns:a16="http://schemas.microsoft.com/office/drawing/2014/main" id="{072F1647-418A-4A72-91AE-47FC0F95B7E4}"/>
              </a:ext>
            </a:extLst>
          </p:cNvPr>
          <p:cNvSpPr txBox="1"/>
          <p:nvPr/>
        </p:nvSpPr>
        <p:spPr>
          <a:xfrm>
            <a:off x="479376" y="188640"/>
            <a:ext cx="9361040" cy="584775"/>
          </a:xfrm>
          <a:prstGeom prst="rect">
            <a:avLst/>
          </a:prstGeom>
          <a:noFill/>
        </p:spPr>
        <p:txBody>
          <a:bodyPr wrap="square" rtlCol="0">
            <a:spAutoFit/>
          </a:bodyPr>
          <a:lstStyle/>
          <a:p>
            <a:r>
              <a:rPr lang="en-US" altLang="zh-CN" sz="32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3. Test Platform Setup - Conditioning Platform​</a:t>
            </a:r>
          </a:p>
        </p:txBody>
      </p:sp>
      <p:sp>
        <p:nvSpPr>
          <p:cNvPr id="9" name="灯片编号占位符 7">
            <a:extLst>
              <a:ext uri="{FF2B5EF4-FFF2-40B4-BE49-F238E27FC236}">
                <a16:creationId xmlns:a16="http://schemas.microsoft.com/office/drawing/2014/main" id="{9E448CEE-F9B0-489B-A73E-182026B08B1D}"/>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29</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83060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5">
            <a:extLst>
              <a:ext uri="{FF2B5EF4-FFF2-40B4-BE49-F238E27FC236}">
                <a16:creationId xmlns:a16="http://schemas.microsoft.com/office/drawing/2014/main" id="{C06A8904-9DA6-4301-AE8A-502AE51C91AB}"/>
              </a:ext>
            </a:extLst>
          </p:cNvPr>
          <p:cNvSpPr txBox="1"/>
          <p:nvPr/>
        </p:nvSpPr>
        <p:spPr>
          <a:xfrm>
            <a:off x="5159896" y="1177792"/>
            <a:ext cx="4750246"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HALF Injector Microwave System</a:t>
            </a:r>
          </a:p>
        </p:txBody>
      </p:sp>
      <p:sp>
        <p:nvSpPr>
          <p:cNvPr id="2" name="文本框 1">
            <a:extLst>
              <a:ext uri="{FF2B5EF4-FFF2-40B4-BE49-F238E27FC236}">
                <a16:creationId xmlns:a16="http://schemas.microsoft.com/office/drawing/2014/main" id="{4683BE06-C96A-4ECF-A548-1EDB55910034}"/>
              </a:ext>
            </a:extLst>
          </p:cNvPr>
          <p:cNvSpPr txBox="1"/>
          <p:nvPr/>
        </p:nvSpPr>
        <p:spPr>
          <a:xfrm>
            <a:off x="4653552" y="1177792"/>
            <a:ext cx="936104" cy="400110"/>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1.</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矩形 25">
            <a:extLst>
              <a:ext uri="{FF2B5EF4-FFF2-40B4-BE49-F238E27FC236}">
                <a16:creationId xmlns:a16="http://schemas.microsoft.com/office/drawing/2014/main" id="{D30F58DA-3684-48AC-B604-F897B3CC03E9}"/>
              </a:ext>
            </a:extLst>
          </p:cNvPr>
          <p:cNvSpPr/>
          <p:nvPr/>
        </p:nvSpPr>
        <p:spPr>
          <a:xfrm>
            <a:off x="5157646" y="2890605"/>
            <a:ext cx="5363456" cy="40011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Digital Low-Level RF (LLRF) System Design</a:t>
            </a:r>
            <a:endParaRPr lang="zh-CN" altLang="en-US"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文本框 26">
            <a:extLst>
              <a:ext uri="{FF2B5EF4-FFF2-40B4-BE49-F238E27FC236}">
                <a16:creationId xmlns:a16="http://schemas.microsoft.com/office/drawing/2014/main" id="{56DE8FDB-D680-4037-AF62-62603E8154C2}"/>
              </a:ext>
            </a:extLst>
          </p:cNvPr>
          <p:cNvSpPr txBox="1"/>
          <p:nvPr/>
        </p:nvSpPr>
        <p:spPr>
          <a:xfrm>
            <a:off x="4653584" y="2890605"/>
            <a:ext cx="936104" cy="400110"/>
          </a:xfrm>
          <a:prstGeom prst="rect">
            <a:avLst/>
          </a:prstGeom>
          <a:noFill/>
        </p:spPr>
        <p:txBody>
          <a:bodyPr wrap="square" rtlCol="0">
            <a:spAutoFit/>
          </a:bodyPr>
          <a:lstStyle/>
          <a:p>
            <a:r>
              <a:rPr lang="en-US" altLang="zh-CN"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2.</a:t>
            </a:r>
            <a:endParaRPr lang="zh-CN" altLang="en-US"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文本框 31">
            <a:extLst>
              <a:ext uri="{FF2B5EF4-FFF2-40B4-BE49-F238E27FC236}">
                <a16:creationId xmlns:a16="http://schemas.microsoft.com/office/drawing/2014/main" id="{334E63EC-E9E8-4B76-87AC-DA9C569760AA}"/>
              </a:ext>
            </a:extLst>
          </p:cNvPr>
          <p:cNvSpPr txBox="1"/>
          <p:nvPr/>
        </p:nvSpPr>
        <p:spPr>
          <a:xfrm>
            <a:off x="5159519" y="3647278"/>
            <a:ext cx="3596246"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LLRF Hardware Composition</a:t>
            </a:r>
            <a:endParaRPr lang="fr-FR"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4" name="文本框 33">
            <a:extLst>
              <a:ext uri="{FF2B5EF4-FFF2-40B4-BE49-F238E27FC236}">
                <a16:creationId xmlns:a16="http://schemas.microsoft.com/office/drawing/2014/main" id="{A4CD2D8D-D349-4A0C-8F84-44F31218EBF2}"/>
              </a:ext>
            </a:extLst>
          </p:cNvPr>
          <p:cNvSpPr txBox="1"/>
          <p:nvPr/>
        </p:nvSpPr>
        <p:spPr>
          <a:xfrm>
            <a:off x="5155365" y="3287939"/>
            <a:ext cx="5900500"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RF Station Configuration​</a:t>
            </a:r>
          </a:p>
        </p:txBody>
      </p:sp>
      <p:sp>
        <p:nvSpPr>
          <p:cNvPr id="21" name="文本框 20">
            <a:extLst>
              <a:ext uri="{FF2B5EF4-FFF2-40B4-BE49-F238E27FC236}">
                <a16:creationId xmlns:a16="http://schemas.microsoft.com/office/drawing/2014/main" id="{DB44241C-4ED1-4ACE-8BF7-CC57FC2658DE}"/>
              </a:ext>
            </a:extLst>
          </p:cNvPr>
          <p:cNvSpPr txBox="1"/>
          <p:nvPr/>
        </p:nvSpPr>
        <p:spPr>
          <a:xfrm>
            <a:off x="5159520" y="4026142"/>
            <a:ext cx="3884278"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IOC and Control Interface</a:t>
            </a:r>
            <a:endParaRPr lang="fr-FR"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文本框 18">
            <a:extLst>
              <a:ext uri="{FF2B5EF4-FFF2-40B4-BE49-F238E27FC236}">
                <a16:creationId xmlns:a16="http://schemas.microsoft.com/office/drawing/2014/main" id="{212BC3EB-AE60-4F85-ADC1-AF30CABFB0CC}"/>
              </a:ext>
            </a:extLst>
          </p:cNvPr>
          <p:cNvSpPr txBox="1"/>
          <p:nvPr/>
        </p:nvSpPr>
        <p:spPr>
          <a:xfrm>
            <a:off x="5155365" y="5369623"/>
            <a:ext cx="3450705"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Offline Testing</a:t>
            </a:r>
            <a:endParaRPr lang="fr-FR"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文本框 24">
            <a:extLst>
              <a:ext uri="{FF2B5EF4-FFF2-40B4-BE49-F238E27FC236}">
                <a16:creationId xmlns:a16="http://schemas.microsoft.com/office/drawing/2014/main" id="{2977D3FD-7F33-4643-B13D-238D0BF5D28F}"/>
              </a:ext>
            </a:extLst>
          </p:cNvPr>
          <p:cNvSpPr txBox="1"/>
          <p:nvPr/>
        </p:nvSpPr>
        <p:spPr>
          <a:xfrm>
            <a:off x="5149982" y="5723964"/>
            <a:ext cx="3893818"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Online High Power Testing</a:t>
            </a:r>
            <a:endParaRPr lang="fr-FR"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矩形 19">
            <a:extLst>
              <a:ext uri="{FF2B5EF4-FFF2-40B4-BE49-F238E27FC236}">
                <a16:creationId xmlns:a16="http://schemas.microsoft.com/office/drawing/2014/main" id="{4AC911EC-85E2-40FB-B0AB-CF227FF498F7}"/>
              </a:ext>
            </a:extLst>
          </p:cNvPr>
          <p:cNvSpPr/>
          <p:nvPr/>
        </p:nvSpPr>
        <p:spPr>
          <a:xfrm>
            <a:off x="5163364" y="4942452"/>
            <a:ext cx="4614148" cy="40011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Test Platform Setup and Test Results</a:t>
            </a:r>
            <a:endParaRPr lang="zh-CN" altLang="en-US"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文本框 21">
            <a:extLst>
              <a:ext uri="{FF2B5EF4-FFF2-40B4-BE49-F238E27FC236}">
                <a16:creationId xmlns:a16="http://schemas.microsoft.com/office/drawing/2014/main" id="{37389F43-9434-421C-BC71-545B58CE6794}"/>
              </a:ext>
            </a:extLst>
          </p:cNvPr>
          <p:cNvSpPr txBox="1"/>
          <p:nvPr/>
        </p:nvSpPr>
        <p:spPr>
          <a:xfrm>
            <a:off x="4659302" y="4942452"/>
            <a:ext cx="936104" cy="400110"/>
          </a:xfrm>
          <a:prstGeom prst="rect">
            <a:avLst/>
          </a:prstGeom>
          <a:noFill/>
        </p:spPr>
        <p:txBody>
          <a:bodyPr wrap="square" rtlCol="0">
            <a:spAutoFit/>
          </a:bodyPr>
          <a:lstStyle/>
          <a:p>
            <a:r>
              <a:rPr lang="en-US" altLang="zh-CN"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3.</a:t>
            </a:r>
            <a:endParaRPr lang="zh-CN" altLang="en-US"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8" name="文本框 27">
            <a:extLst>
              <a:ext uri="{FF2B5EF4-FFF2-40B4-BE49-F238E27FC236}">
                <a16:creationId xmlns:a16="http://schemas.microsoft.com/office/drawing/2014/main" id="{298354BA-70CB-4009-8398-A064C0081682}"/>
              </a:ext>
            </a:extLst>
          </p:cNvPr>
          <p:cNvSpPr txBox="1"/>
          <p:nvPr/>
        </p:nvSpPr>
        <p:spPr>
          <a:xfrm>
            <a:off x="5164051" y="1940780"/>
            <a:ext cx="3596246"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Microwave System Layout</a:t>
            </a:r>
            <a:endParaRPr lang="fr-FR"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文本框 28">
            <a:extLst>
              <a:ext uri="{FF2B5EF4-FFF2-40B4-BE49-F238E27FC236}">
                <a16:creationId xmlns:a16="http://schemas.microsoft.com/office/drawing/2014/main" id="{FA74418A-6539-4550-9DBB-CF03910EA934}"/>
              </a:ext>
            </a:extLst>
          </p:cNvPr>
          <p:cNvSpPr txBox="1"/>
          <p:nvPr/>
        </p:nvSpPr>
        <p:spPr>
          <a:xfrm>
            <a:off x="5159896" y="1581441"/>
            <a:ext cx="6192688"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Hefei Advanced Light Facility (HALF) Introduction</a:t>
            </a:r>
          </a:p>
        </p:txBody>
      </p:sp>
      <p:sp>
        <p:nvSpPr>
          <p:cNvPr id="31" name="文本框 30">
            <a:extLst>
              <a:ext uri="{FF2B5EF4-FFF2-40B4-BE49-F238E27FC236}">
                <a16:creationId xmlns:a16="http://schemas.microsoft.com/office/drawing/2014/main" id="{36F71122-1934-403D-AE74-04864B7F998F}"/>
              </a:ext>
            </a:extLst>
          </p:cNvPr>
          <p:cNvSpPr txBox="1"/>
          <p:nvPr/>
        </p:nvSpPr>
        <p:spPr>
          <a:xfrm>
            <a:off x="5164050" y="2302617"/>
            <a:ext cx="5900501"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Reference Signal Distribution System Layout</a:t>
            </a:r>
            <a:endParaRPr lang="fr-FR"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3" name="文本框 32">
            <a:extLst>
              <a:ext uri="{FF2B5EF4-FFF2-40B4-BE49-F238E27FC236}">
                <a16:creationId xmlns:a16="http://schemas.microsoft.com/office/drawing/2014/main" id="{4A858DB2-2B67-49A5-938A-CA16AF65B607}"/>
              </a:ext>
            </a:extLst>
          </p:cNvPr>
          <p:cNvSpPr txBox="1"/>
          <p:nvPr/>
        </p:nvSpPr>
        <p:spPr>
          <a:xfrm>
            <a:off x="5164050" y="4373173"/>
            <a:ext cx="6044517"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FPGA Algorithm Architecture and Core Algorithms</a:t>
            </a:r>
            <a:endParaRPr lang="fr-FR"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灯片编号占位符 7">
            <a:extLst>
              <a:ext uri="{FF2B5EF4-FFF2-40B4-BE49-F238E27FC236}">
                <a16:creationId xmlns:a16="http://schemas.microsoft.com/office/drawing/2014/main" id="{056C88E6-29FF-4E1F-8B89-A3B36F603F23}"/>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3</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文本框 5">
            <a:extLst>
              <a:ext uri="{FF2B5EF4-FFF2-40B4-BE49-F238E27FC236}">
                <a16:creationId xmlns:a16="http://schemas.microsoft.com/office/drawing/2014/main" id="{468BED43-66B0-46B3-AC89-922AD244F2C8}"/>
              </a:ext>
            </a:extLst>
          </p:cNvPr>
          <p:cNvSpPr txBox="1"/>
          <p:nvPr/>
        </p:nvSpPr>
        <p:spPr>
          <a:xfrm>
            <a:off x="3719736" y="332656"/>
            <a:ext cx="1583035"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Overview</a:t>
            </a:r>
          </a:p>
        </p:txBody>
      </p:sp>
    </p:spTree>
    <p:extLst>
      <p:ext uri="{BB962C8B-B14F-4D97-AF65-F5344CB8AC3E}">
        <p14:creationId xmlns:p14="http://schemas.microsoft.com/office/powerpoint/2010/main" val="3007960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7523A33-2C2C-4A6F-A017-2F794931446C}"/>
              </a:ext>
            </a:extLst>
          </p:cNvPr>
          <p:cNvPicPr>
            <a:picLocks noChangeAspect="1"/>
          </p:cNvPicPr>
          <p:nvPr/>
        </p:nvPicPr>
        <p:blipFill>
          <a:blip r:embed="rId3"/>
          <a:stretch>
            <a:fillRect/>
          </a:stretch>
        </p:blipFill>
        <p:spPr>
          <a:xfrm>
            <a:off x="1139052" y="2003766"/>
            <a:ext cx="4757003" cy="2410091"/>
          </a:xfrm>
          <a:prstGeom prst="rect">
            <a:avLst/>
          </a:prstGeom>
        </p:spPr>
      </p:pic>
      <p:sp>
        <p:nvSpPr>
          <p:cNvPr id="14" name="文本框 13">
            <a:extLst>
              <a:ext uri="{FF2B5EF4-FFF2-40B4-BE49-F238E27FC236}">
                <a16:creationId xmlns:a16="http://schemas.microsoft.com/office/drawing/2014/main" id="{D51A122E-0B6F-4745-8EDB-D77F777B005A}"/>
              </a:ext>
            </a:extLst>
          </p:cNvPr>
          <p:cNvSpPr txBox="1"/>
          <p:nvPr/>
        </p:nvSpPr>
        <p:spPr>
          <a:xfrm>
            <a:off x="6363199" y="1377945"/>
            <a:ext cx="5514276" cy="338554"/>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ACC+  AMP</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0.035%</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PHA</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0.035°</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46E713E6-AB80-4BE8-9D6E-086CF250B1C4}"/>
              </a:ext>
            </a:extLst>
          </p:cNvPr>
          <p:cNvSpPr txBox="1"/>
          <p:nvPr/>
        </p:nvSpPr>
        <p:spPr>
          <a:xfrm>
            <a:off x="6366319" y="1760828"/>
            <a:ext cx="5514276" cy="338554"/>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REF  AMP</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0.030%</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PHA</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0.079°</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endParaRPr lang="zh-CN" altLang="en-US" sz="1600" dirty="0">
              <a:solidFill>
                <a:srgbClr val="FF0000"/>
              </a:solidFill>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3FF42B57-FCED-4F0F-97DE-AE2D2E3DCF76}"/>
              </a:ext>
            </a:extLst>
          </p:cNvPr>
          <p:cNvPicPr>
            <a:picLocks noChangeAspect="1"/>
          </p:cNvPicPr>
          <p:nvPr/>
        </p:nvPicPr>
        <p:blipFill>
          <a:blip r:embed="rId4"/>
          <a:stretch>
            <a:fillRect/>
          </a:stretch>
        </p:blipFill>
        <p:spPr>
          <a:xfrm>
            <a:off x="5949882" y="2003766"/>
            <a:ext cx="4757003" cy="2410091"/>
          </a:xfrm>
          <a:prstGeom prst="rect">
            <a:avLst/>
          </a:prstGeom>
        </p:spPr>
      </p:pic>
      <p:pic>
        <p:nvPicPr>
          <p:cNvPr id="10" name="图片 9">
            <a:extLst>
              <a:ext uri="{FF2B5EF4-FFF2-40B4-BE49-F238E27FC236}">
                <a16:creationId xmlns:a16="http://schemas.microsoft.com/office/drawing/2014/main" id="{73995B6A-47BE-48AD-8518-6AC90037D841}"/>
              </a:ext>
            </a:extLst>
          </p:cNvPr>
          <p:cNvPicPr>
            <a:picLocks noChangeAspect="1"/>
          </p:cNvPicPr>
          <p:nvPr/>
        </p:nvPicPr>
        <p:blipFill>
          <a:blip r:embed="rId5"/>
          <a:stretch>
            <a:fillRect/>
          </a:stretch>
        </p:blipFill>
        <p:spPr>
          <a:xfrm>
            <a:off x="1139052" y="4404244"/>
            <a:ext cx="4757003" cy="2410091"/>
          </a:xfrm>
          <a:prstGeom prst="rect">
            <a:avLst/>
          </a:prstGeom>
        </p:spPr>
      </p:pic>
      <p:pic>
        <p:nvPicPr>
          <p:cNvPr id="11" name="图片 10">
            <a:extLst>
              <a:ext uri="{FF2B5EF4-FFF2-40B4-BE49-F238E27FC236}">
                <a16:creationId xmlns:a16="http://schemas.microsoft.com/office/drawing/2014/main" id="{6BE25395-4E71-4208-B617-1095FEA3F2AA}"/>
              </a:ext>
            </a:extLst>
          </p:cNvPr>
          <p:cNvPicPr>
            <a:picLocks noChangeAspect="1"/>
          </p:cNvPicPr>
          <p:nvPr/>
        </p:nvPicPr>
        <p:blipFill>
          <a:blip r:embed="rId6"/>
          <a:stretch>
            <a:fillRect/>
          </a:stretch>
        </p:blipFill>
        <p:spPr>
          <a:xfrm>
            <a:off x="5949882" y="4404244"/>
            <a:ext cx="4757003" cy="2410091"/>
          </a:xfrm>
          <a:prstGeom prst="rect">
            <a:avLst/>
          </a:prstGeom>
        </p:spPr>
      </p:pic>
      <p:sp>
        <p:nvSpPr>
          <p:cNvPr id="12" name="文本框 11">
            <a:extLst>
              <a:ext uri="{FF2B5EF4-FFF2-40B4-BE49-F238E27FC236}">
                <a16:creationId xmlns:a16="http://schemas.microsoft.com/office/drawing/2014/main" id="{8E7ECF18-A21A-47E9-84ED-95B269CE2DFC}"/>
              </a:ext>
            </a:extLst>
          </p:cNvPr>
          <p:cNvSpPr txBox="1"/>
          <p:nvPr/>
        </p:nvSpPr>
        <p:spPr>
          <a:xfrm>
            <a:off x="2487179" y="3717032"/>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ACC+  AMP</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2C88A3B0-5C18-4944-A6AB-69A345771575}"/>
              </a:ext>
            </a:extLst>
          </p:cNvPr>
          <p:cNvSpPr txBox="1"/>
          <p:nvPr/>
        </p:nvSpPr>
        <p:spPr>
          <a:xfrm>
            <a:off x="7298007" y="3717032"/>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ACC+  PHA</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13097331-DA63-4EBE-B2D7-6E73EBD697CE}"/>
              </a:ext>
            </a:extLst>
          </p:cNvPr>
          <p:cNvSpPr txBox="1"/>
          <p:nvPr/>
        </p:nvSpPr>
        <p:spPr>
          <a:xfrm>
            <a:off x="2487179" y="6117509"/>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REF AMP</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228431B6-7B42-4EF3-AF72-4FDFF4394A7D}"/>
              </a:ext>
            </a:extLst>
          </p:cNvPr>
          <p:cNvSpPr txBox="1"/>
          <p:nvPr/>
        </p:nvSpPr>
        <p:spPr>
          <a:xfrm>
            <a:off x="7298007" y="6117509"/>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REF PHA</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9" name="灯片编号占位符 7">
            <a:extLst>
              <a:ext uri="{FF2B5EF4-FFF2-40B4-BE49-F238E27FC236}">
                <a16:creationId xmlns:a16="http://schemas.microsoft.com/office/drawing/2014/main" id="{828392B3-8047-4018-9D6F-A4FDA56A5772}"/>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30</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557C1A73-627A-44AE-A733-6DBD3AFEAD77}"/>
              </a:ext>
            </a:extLst>
          </p:cNvPr>
          <p:cNvSpPr txBox="1"/>
          <p:nvPr/>
        </p:nvSpPr>
        <p:spPr>
          <a:xfrm>
            <a:off x="839416" y="683265"/>
            <a:ext cx="8280921" cy="369332"/>
          </a:xfrm>
          <a:prstGeom prst="rect">
            <a:avLst/>
          </a:prstGeom>
          <a:noFill/>
        </p:spPr>
        <p:txBody>
          <a:bodyPr wrap="square" rtlCol="0">
            <a:spAutoFit/>
          </a:bodyPr>
          <a:lstStyle/>
          <a:p>
            <a:pPr marL="285750" indent="-285750">
              <a:buFont typeface="Wingdings" panose="05000000000000000000" pitchFamily="2" charset="2"/>
              <a:buChar char="u"/>
            </a:pPr>
            <a:r>
              <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Post-Optimization</a:t>
            </a:r>
          </a:p>
        </p:txBody>
      </p:sp>
      <p:sp>
        <p:nvSpPr>
          <p:cNvPr id="21" name="文本框 20">
            <a:extLst>
              <a:ext uri="{FF2B5EF4-FFF2-40B4-BE49-F238E27FC236}">
                <a16:creationId xmlns:a16="http://schemas.microsoft.com/office/drawing/2014/main" id="{617E64BC-50A5-46B6-8CA1-72B53CBE3997}"/>
              </a:ext>
            </a:extLst>
          </p:cNvPr>
          <p:cNvSpPr txBox="1"/>
          <p:nvPr/>
        </p:nvSpPr>
        <p:spPr>
          <a:xfrm>
            <a:off x="479376" y="243805"/>
            <a:ext cx="10441160" cy="523220"/>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3. LLRF Test Results - Online High Power Testing</a:t>
            </a:r>
          </a:p>
        </p:txBody>
      </p:sp>
      <p:sp>
        <p:nvSpPr>
          <p:cNvPr id="22" name="文本框 21">
            <a:extLst>
              <a:ext uri="{FF2B5EF4-FFF2-40B4-BE49-F238E27FC236}">
                <a16:creationId xmlns:a16="http://schemas.microsoft.com/office/drawing/2014/main" id="{9F3AE2E5-C440-4FCF-BD87-1F7571AEE744}"/>
              </a:ext>
            </a:extLst>
          </p:cNvPr>
          <p:cNvSpPr txBox="1"/>
          <p:nvPr/>
        </p:nvSpPr>
        <p:spPr>
          <a:xfrm>
            <a:off x="645270" y="1272362"/>
            <a:ext cx="5744563" cy="923330"/>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ATCP​​</a:t>
            </a:r>
          </a:p>
          <a:p>
            <a:pPr algn="ct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​​High Power Closed-Loop Test (with Klystron)​</a:t>
            </a:r>
          </a:p>
          <a:p>
            <a:pPr algn="ct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 (IQ Closed-Loop- 4h)</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914356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AA41656-FACB-4686-8EA9-FD6BF8A5B3FD}"/>
              </a:ext>
            </a:extLst>
          </p:cNvPr>
          <p:cNvPicPr>
            <a:picLocks noChangeAspect="1"/>
          </p:cNvPicPr>
          <p:nvPr/>
        </p:nvPicPr>
        <p:blipFill>
          <a:blip r:embed="rId3"/>
          <a:stretch>
            <a:fillRect/>
          </a:stretch>
        </p:blipFill>
        <p:spPr>
          <a:xfrm>
            <a:off x="1139052" y="2003766"/>
            <a:ext cx="4757003" cy="2410091"/>
          </a:xfrm>
          <a:prstGeom prst="rect">
            <a:avLst/>
          </a:prstGeom>
        </p:spPr>
      </p:pic>
      <p:sp>
        <p:nvSpPr>
          <p:cNvPr id="14" name="文本框 13">
            <a:extLst>
              <a:ext uri="{FF2B5EF4-FFF2-40B4-BE49-F238E27FC236}">
                <a16:creationId xmlns:a16="http://schemas.microsoft.com/office/drawing/2014/main" id="{D51A122E-0B6F-4745-8EDB-D77F777B005A}"/>
              </a:ext>
            </a:extLst>
          </p:cNvPr>
          <p:cNvSpPr txBox="1"/>
          <p:nvPr/>
        </p:nvSpPr>
        <p:spPr>
          <a:xfrm>
            <a:off x="6363199" y="1377945"/>
            <a:ext cx="5514276" cy="338554"/>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ACC+  AMP</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0.022%</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PHA</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0.264°</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46E713E6-AB80-4BE8-9D6E-086CF250B1C4}"/>
              </a:ext>
            </a:extLst>
          </p:cNvPr>
          <p:cNvSpPr txBox="1"/>
          <p:nvPr/>
        </p:nvSpPr>
        <p:spPr>
          <a:xfrm>
            <a:off x="6366319" y="1760828"/>
            <a:ext cx="5514276" cy="338554"/>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REF  AMP</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0.056%</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PHA</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0.126°</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endParaRPr lang="zh-CN" altLang="en-US" sz="1600" dirty="0">
              <a:solidFill>
                <a:srgbClr val="FF0000"/>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D383A266-A314-43F0-B72B-E4FACEF9B475}"/>
              </a:ext>
            </a:extLst>
          </p:cNvPr>
          <p:cNvPicPr>
            <a:picLocks noChangeAspect="1"/>
          </p:cNvPicPr>
          <p:nvPr/>
        </p:nvPicPr>
        <p:blipFill>
          <a:blip r:embed="rId4"/>
          <a:stretch>
            <a:fillRect/>
          </a:stretch>
        </p:blipFill>
        <p:spPr>
          <a:xfrm>
            <a:off x="5949882" y="2003766"/>
            <a:ext cx="4757003" cy="2410091"/>
          </a:xfrm>
          <a:prstGeom prst="rect">
            <a:avLst/>
          </a:prstGeom>
        </p:spPr>
      </p:pic>
      <p:pic>
        <p:nvPicPr>
          <p:cNvPr id="5" name="图片 4">
            <a:extLst>
              <a:ext uri="{FF2B5EF4-FFF2-40B4-BE49-F238E27FC236}">
                <a16:creationId xmlns:a16="http://schemas.microsoft.com/office/drawing/2014/main" id="{8FDA3E56-A68E-4F24-B9D2-A7BD9FA99C1A}"/>
              </a:ext>
            </a:extLst>
          </p:cNvPr>
          <p:cNvPicPr>
            <a:picLocks noChangeAspect="1"/>
          </p:cNvPicPr>
          <p:nvPr/>
        </p:nvPicPr>
        <p:blipFill>
          <a:blip r:embed="rId5"/>
          <a:stretch>
            <a:fillRect/>
          </a:stretch>
        </p:blipFill>
        <p:spPr>
          <a:xfrm>
            <a:off x="1139051" y="4404244"/>
            <a:ext cx="4757003" cy="2410091"/>
          </a:xfrm>
          <a:prstGeom prst="rect">
            <a:avLst/>
          </a:prstGeom>
        </p:spPr>
      </p:pic>
      <p:pic>
        <p:nvPicPr>
          <p:cNvPr id="12" name="图片 11">
            <a:extLst>
              <a:ext uri="{FF2B5EF4-FFF2-40B4-BE49-F238E27FC236}">
                <a16:creationId xmlns:a16="http://schemas.microsoft.com/office/drawing/2014/main" id="{57B20DD4-C2F4-4701-82F2-360FD8787231}"/>
              </a:ext>
            </a:extLst>
          </p:cNvPr>
          <p:cNvPicPr>
            <a:picLocks noChangeAspect="1"/>
          </p:cNvPicPr>
          <p:nvPr/>
        </p:nvPicPr>
        <p:blipFill>
          <a:blip r:embed="rId6"/>
          <a:stretch>
            <a:fillRect/>
          </a:stretch>
        </p:blipFill>
        <p:spPr>
          <a:xfrm>
            <a:off x="5949881" y="4404243"/>
            <a:ext cx="4757003" cy="2410091"/>
          </a:xfrm>
          <a:prstGeom prst="rect">
            <a:avLst/>
          </a:prstGeom>
        </p:spPr>
      </p:pic>
      <p:sp>
        <p:nvSpPr>
          <p:cNvPr id="11" name="文本框 10">
            <a:extLst>
              <a:ext uri="{FF2B5EF4-FFF2-40B4-BE49-F238E27FC236}">
                <a16:creationId xmlns:a16="http://schemas.microsoft.com/office/drawing/2014/main" id="{2F3A9F36-D1F0-4051-B045-01FD3ECE2573}"/>
              </a:ext>
            </a:extLst>
          </p:cNvPr>
          <p:cNvSpPr txBox="1"/>
          <p:nvPr/>
        </p:nvSpPr>
        <p:spPr>
          <a:xfrm>
            <a:off x="2487179" y="3717032"/>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ACC+  AMP</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4D8951D5-96C0-4C05-A301-66369444FD27}"/>
              </a:ext>
            </a:extLst>
          </p:cNvPr>
          <p:cNvSpPr txBox="1"/>
          <p:nvPr/>
        </p:nvSpPr>
        <p:spPr>
          <a:xfrm>
            <a:off x="7298007" y="3717032"/>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ACC+  PHA</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C1619E99-5DA7-4385-AD1D-D766610ED7B0}"/>
              </a:ext>
            </a:extLst>
          </p:cNvPr>
          <p:cNvSpPr txBox="1"/>
          <p:nvPr/>
        </p:nvSpPr>
        <p:spPr>
          <a:xfrm>
            <a:off x="2487179" y="6117509"/>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REF AMP</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A2D3DB24-5A8A-452B-8C30-7823A5BBF947}"/>
              </a:ext>
            </a:extLst>
          </p:cNvPr>
          <p:cNvSpPr txBox="1"/>
          <p:nvPr/>
        </p:nvSpPr>
        <p:spPr>
          <a:xfrm>
            <a:off x="7298007" y="6117509"/>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REF PHA</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8" name="灯片编号占位符 7">
            <a:extLst>
              <a:ext uri="{FF2B5EF4-FFF2-40B4-BE49-F238E27FC236}">
                <a16:creationId xmlns:a16="http://schemas.microsoft.com/office/drawing/2014/main" id="{9880B590-C6DE-41AB-8E59-DA29675FC85A}"/>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31</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48224B07-1F63-497B-AE6B-F13C2FF092EF}"/>
              </a:ext>
            </a:extLst>
          </p:cNvPr>
          <p:cNvSpPr txBox="1"/>
          <p:nvPr/>
        </p:nvSpPr>
        <p:spPr>
          <a:xfrm>
            <a:off x="839416" y="683265"/>
            <a:ext cx="8280921" cy="369332"/>
          </a:xfrm>
          <a:prstGeom prst="rect">
            <a:avLst/>
          </a:prstGeom>
          <a:noFill/>
        </p:spPr>
        <p:txBody>
          <a:bodyPr wrap="square" rtlCol="0">
            <a:spAutoFit/>
          </a:bodyPr>
          <a:lstStyle/>
          <a:p>
            <a:pPr marL="285750" indent="-285750">
              <a:buFont typeface="Wingdings" panose="05000000000000000000" pitchFamily="2" charset="2"/>
              <a:buChar char="u"/>
            </a:pPr>
            <a:r>
              <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Post-Optimization</a:t>
            </a:r>
          </a:p>
        </p:txBody>
      </p:sp>
      <p:sp>
        <p:nvSpPr>
          <p:cNvPr id="21" name="文本框 20">
            <a:extLst>
              <a:ext uri="{FF2B5EF4-FFF2-40B4-BE49-F238E27FC236}">
                <a16:creationId xmlns:a16="http://schemas.microsoft.com/office/drawing/2014/main" id="{097EE24E-4D9C-407A-B5EE-99156C66A463}"/>
              </a:ext>
            </a:extLst>
          </p:cNvPr>
          <p:cNvSpPr txBox="1"/>
          <p:nvPr/>
        </p:nvSpPr>
        <p:spPr>
          <a:xfrm>
            <a:off x="479376" y="243805"/>
            <a:ext cx="10441160" cy="523220"/>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3. LLRF Test Results - Online High Power Testing</a:t>
            </a:r>
          </a:p>
        </p:txBody>
      </p:sp>
      <p:sp>
        <p:nvSpPr>
          <p:cNvPr id="22" name="文本框 21">
            <a:extLst>
              <a:ext uri="{FF2B5EF4-FFF2-40B4-BE49-F238E27FC236}">
                <a16:creationId xmlns:a16="http://schemas.microsoft.com/office/drawing/2014/main" id="{2EBC6C06-EBF4-4D2D-BE9C-EC8C0D906C20}"/>
              </a:ext>
            </a:extLst>
          </p:cNvPr>
          <p:cNvSpPr txBox="1"/>
          <p:nvPr/>
        </p:nvSpPr>
        <p:spPr>
          <a:xfrm>
            <a:off x="645270" y="1272362"/>
            <a:ext cx="5744563" cy="923330"/>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ATCP</a:t>
            </a:r>
          </a:p>
          <a:p>
            <a:pPr algn="ct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​​High Power Closed-Loop Test (with Klystron)​</a:t>
            </a:r>
          </a:p>
          <a:p>
            <a:pPr algn="ct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 (Amplitude-Independent Closed-Loop- 1.5h)</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52326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78C0CFA-1638-4E8E-953C-6B9FD9E3871C}"/>
              </a:ext>
            </a:extLst>
          </p:cNvPr>
          <p:cNvPicPr>
            <a:picLocks noChangeAspect="1"/>
          </p:cNvPicPr>
          <p:nvPr/>
        </p:nvPicPr>
        <p:blipFill>
          <a:blip r:embed="rId3"/>
          <a:stretch>
            <a:fillRect/>
          </a:stretch>
        </p:blipFill>
        <p:spPr>
          <a:xfrm>
            <a:off x="1139052" y="2003765"/>
            <a:ext cx="4757003" cy="2410091"/>
          </a:xfrm>
          <a:prstGeom prst="rect">
            <a:avLst/>
          </a:prstGeom>
        </p:spPr>
      </p:pic>
      <p:sp>
        <p:nvSpPr>
          <p:cNvPr id="14" name="文本框 13">
            <a:extLst>
              <a:ext uri="{FF2B5EF4-FFF2-40B4-BE49-F238E27FC236}">
                <a16:creationId xmlns:a16="http://schemas.microsoft.com/office/drawing/2014/main" id="{D51A122E-0B6F-4745-8EDB-D77F777B005A}"/>
              </a:ext>
            </a:extLst>
          </p:cNvPr>
          <p:cNvSpPr txBox="1"/>
          <p:nvPr/>
        </p:nvSpPr>
        <p:spPr>
          <a:xfrm>
            <a:off x="6363199" y="1377945"/>
            <a:ext cx="5514276" cy="338554"/>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ACC+  AMP</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0.029%</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PHA</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0.038°</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46E713E6-AB80-4BE8-9D6E-086CF250B1C4}"/>
              </a:ext>
            </a:extLst>
          </p:cNvPr>
          <p:cNvSpPr txBox="1"/>
          <p:nvPr/>
        </p:nvSpPr>
        <p:spPr>
          <a:xfrm>
            <a:off x="6366319" y="1760828"/>
            <a:ext cx="5514276" cy="338554"/>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REF  AMP</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0.022%</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PHA</a:t>
            </a:r>
            <a:r>
              <a:rPr lang="zh-CN" altLang="en-US" sz="1600" dirty="0">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0.036°</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a:t>
            </a:r>
            <a:endParaRPr lang="zh-CN" altLang="en-US" sz="1600" dirty="0">
              <a:solidFill>
                <a:srgbClr val="FF0000"/>
              </a:solidFill>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BC51FAFF-7666-4F6D-B36F-945EE9FCAF90}"/>
              </a:ext>
            </a:extLst>
          </p:cNvPr>
          <p:cNvPicPr>
            <a:picLocks noChangeAspect="1"/>
          </p:cNvPicPr>
          <p:nvPr/>
        </p:nvPicPr>
        <p:blipFill>
          <a:blip r:embed="rId4"/>
          <a:stretch>
            <a:fillRect/>
          </a:stretch>
        </p:blipFill>
        <p:spPr>
          <a:xfrm>
            <a:off x="5949880" y="2003765"/>
            <a:ext cx="4757003" cy="2410091"/>
          </a:xfrm>
          <a:prstGeom prst="rect">
            <a:avLst/>
          </a:prstGeom>
        </p:spPr>
      </p:pic>
      <p:pic>
        <p:nvPicPr>
          <p:cNvPr id="10" name="图片 9">
            <a:extLst>
              <a:ext uri="{FF2B5EF4-FFF2-40B4-BE49-F238E27FC236}">
                <a16:creationId xmlns:a16="http://schemas.microsoft.com/office/drawing/2014/main" id="{6A58A78D-2450-4116-8531-DBC07B957709}"/>
              </a:ext>
            </a:extLst>
          </p:cNvPr>
          <p:cNvPicPr>
            <a:picLocks noChangeAspect="1"/>
          </p:cNvPicPr>
          <p:nvPr/>
        </p:nvPicPr>
        <p:blipFill>
          <a:blip r:embed="rId5"/>
          <a:stretch>
            <a:fillRect/>
          </a:stretch>
        </p:blipFill>
        <p:spPr>
          <a:xfrm>
            <a:off x="1139051" y="4404242"/>
            <a:ext cx="4757003" cy="2410091"/>
          </a:xfrm>
          <a:prstGeom prst="rect">
            <a:avLst/>
          </a:prstGeom>
        </p:spPr>
      </p:pic>
      <p:pic>
        <p:nvPicPr>
          <p:cNvPr id="11" name="图片 10">
            <a:extLst>
              <a:ext uri="{FF2B5EF4-FFF2-40B4-BE49-F238E27FC236}">
                <a16:creationId xmlns:a16="http://schemas.microsoft.com/office/drawing/2014/main" id="{A4FBB732-2A8D-4AC2-A72C-419A435445B3}"/>
              </a:ext>
            </a:extLst>
          </p:cNvPr>
          <p:cNvPicPr>
            <a:picLocks noChangeAspect="1"/>
          </p:cNvPicPr>
          <p:nvPr/>
        </p:nvPicPr>
        <p:blipFill>
          <a:blip r:embed="rId6"/>
          <a:stretch>
            <a:fillRect/>
          </a:stretch>
        </p:blipFill>
        <p:spPr>
          <a:xfrm>
            <a:off x="5949878" y="4404242"/>
            <a:ext cx="4757005" cy="2410092"/>
          </a:xfrm>
          <a:prstGeom prst="rect">
            <a:avLst/>
          </a:prstGeom>
        </p:spPr>
      </p:pic>
      <p:sp>
        <p:nvSpPr>
          <p:cNvPr id="12" name="文本框 11">
            <a:extLst>
              <a:ext uri="{FF2B5EF4-FFF2-40B4-BE49-F238E27FC236}">
                <a16:creationId xmlns:a16="http://schemas.microsoft.com/office/drawing/2014/main" id="{A329A019-03D9-4D2A-B138-F4A56848857C}"/>
              </a:ext>
            </a:extLst>
          </p:cNvPr>
          <p:cNvSpPr txBox="1"/>
          <p:nvPr/>
        </p:nvSpPr>
        <p:spPr>
          <a:xfrm>
            <a:off x="2487179" y="3717032"/>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ACC+  AMP</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326BE286-D914-4DA5-8CEC-5D712EF6870F}"/>
              </a:ext>
            </a:extLst>
          </p:cNvPr>
          <p:cNvSpPr txBox="1"/>
          <p:nvPr/>
        </p:nvSpPr>
        <p:spPr>
          <a:xfrm>
            <a:off x="7298007" y="3717032"/>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ACC+  PHA</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6616335D-AE5F-4377-B410-5A603CDE4DEE}"/>
              </a:ext>
            </a:extLst>
          </p:cNvPr>
          <p:cNvSpPr txBox="1"/>
          <p:nvPr/>
        </p:nvSpPr>
        <p:spPr>
          <a:xfrm>
            <a:off x="2487179" y="6117509"/>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REF AMP</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8EB4931D-9225-4302-8CA8-113BD7FA4252}"/>
              </a:ext>
            </a:extLst>
          </p:cNvPr>
          <p:cNvSpPr txBox="1"/>
          <p:nvPr/>
        </p:nvSpPr>
        <p:spPr>
          <a:xfrm>
            <a:off x="7298007" y="6117509"/>
            <a:ext cx="2060746" cy="369332"/>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rPr>
              <a:t>REF PHA</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8" name="灯片编号占位符 7">
            <a:extLst>
              <a:ext uri="{FF2B5EF4-FFF2-40B4-BE49-F238E27FC236}">
                <a16:creationId xmlns:a16="http://schemas.microsoft.com/office/drawing/2014/main" id="{C69A8FB0-49B2-40CF-812A-8D33EA84814C}"/>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32</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CC7B7CB3-DF52-44DC-A21F-EA07F9A46ECF}"/>
              </a:ext>
            </a:extLst>
          </p:cNvPr>
          <p:cNvSpPr txBox="1"/>
          <p:nvPr/>
        </p:nvSpPr>
        <p:spPr>
          <a:xfrm>
            <a:off x="839416" y="683265"/>
            <a:ext cx="8280921" cy="369332"/>
          </a:xfrm>
          <a:prstGeom prst="rect">
            <a:avLst/>
          </a:prstGeom>
          <a:noFill/>
        </p:spPr>
        <p:txBody>
          <a:bodyPr wrap="square" rtlCol="0">
            <a:spAutoFit/>
          </a:bodyPr>
          <a:lstStyle/>
          <a:p>
            <a:pPr marL="285750" indent="-285750">
              <a:buFont typeface="Wingdings" panose="05000000000000000000" pitchFamily="2" charset="2"/>
              <a:buChar char="u"/>
            </a:pPr>
            <a:r>
              <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Post-Optimization</a:t>
            </a:r>
          </a:p>
        </p:txBody>
      </p:sp>
      <p:sp>
        <p:nvSpPr>
          <p:cNvPr id="21" name="文本框 20">
            <a:extLst>
              <a:ext uri="{FF2B5EF4-FFF2-40B4-BE49-F238E27FC236}">
                <a16:creationId xmlns:a16="http://schemas.microsoft.com/office/drawing/2014/main" id="{DC68AC77-4DC9-4A69-A317-346E18E55691}"/>
              </a:ext>
            </a:extLst>
          </p:cNvPr>
          <p:cNvSpPr txBox="1"/>
          <p:nvPr/>
        </p:nvSpPr>
        <p:spPr>
          <a:xfrm>
            <a:off x="479376" y="243805"/>
            <a:ext cx="10441160" cy="523220"/>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3. LLRF Test Results - Online High Power Testing</a:t>
            </a:r>
          </a:p>
        </p:txBody>
      </p:sp>
      <p:sp>
        <p:nvSpPr>
          <p:cNvPr id="22" name="文本框 21">
            <a:extLst>
              <a:ext uri="{FF2B5EF4-FFF2-40B4-BE49-F238E27FC236}">
                <a16:creationId xmlns:a16="http://schemas.microsoft.com/office/drawing/2014/main" id="{0939F01D-90E6-4858-BD51-D7188D9F59BF}"/>
              </a:ext>
            </a:extLst>
          </p:cNvPr>
          <p:cNvSpPr txBox="1"/>
          <p:nvPr/>
        </p:nvSpPr>
        <p:spPr>
          <a:xfrm>
            <a:off x="645270" y="1272362"/>
            <a:ext cx="5744563" cy="923330"/>
          </a:xfrm>
          <a:prstGeom prst="rect">
            <a:avLst/>
          </a:prstGeom>
          <a:noFill/>
        </p:spPr>
        <p:txBody>
          <a:bodyPr wrap="square" rtlCol="0">
            <a:spAutoFit/>
          </a:bodyPr>
          <a:lstStyle/>
          <a:p>
            <a:pPr algn="ct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HQES Platform​​</a:t>
            </a:r>
          </a:p>
          <a:p>
            <a:pPr algn="ct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​​High-Power Closed-Loop Test (with Klystron)​</a:t>
            </a:r>
          </a:p>
          <a:p>
            <a:pPr algn="ct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 (Phase-Independent Closed-Loop- 1h)</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265893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F9AED21F-D9B9-40BA-99BE-C77F31FA7865}"/>
              </a:ext>
            </a:extLst>
          </p:cNvPr>
          <p:cNvSpPr txBox="1"/>
          <p:nvPr/>
        </p:nvSpPr>
        <p:spPr>
          <a:xfrm>
            <a:off x="1992653" y="1546396"/>
            <a:ext cx="7657704" cy="830997"/>
          </a:xfrm>
          <a:prstGeom prst="rect">
            <a:avLst/>
          </a:prstGeom>
          <a:noFill/>
        </p:spPr>
        <p:txBody>
          <a:bodyPr wrap="square" rtlCol="0">
            <a:spAutoFit/>
          </a:bodyPr>
          <a:lstStyle/>
          <a:p>
            <a:pPr algn="ctr"/>
            <a:r>
              <a:rPr lang="en-US" altLang="zh-CN" sz="24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​​HQES and ATCP: LLRF Algorithm Performance Comparison (Pre- vs Post-Optimization)​</a:t>
            </a:r>
          </a:p>
        </p:txBody>
      </p:sp>
      <p:graphicFrame>
        <p:nvGraphicFramePr>
          <p:cNvPr id="2" name="表格 1">
            <a:extLst>
              <a:ext uri="{FF2B5EF4-FFF2-40B4-BE49-F238E27FC236}">
                <a16:creationId xmlns:a16="http://schemas.microsoft.com/office/drawing/2014/main" id="{D3321D47-7081-4EED-B7B9-3DB9EC664238}"/>
              </a:ext>
            </a:extLst>
          </p:cNvPr>
          <p:cNvGraphicFramePr>
            <a:graphicFrameLocks noGrp="1"/>
          </p:cNvGraphicFramePr>
          <p:nvPr>
            <p:extLst>
              <p:ext uri="{D42A27DB-BD31-4B8C-83A1-F6EECF244321}">
                <p14:modId xmlns:p14="http://schemas.microsoft.com/office/powerpoint/2010/main" val="1319352668"/>
              </p:ext>
            </p:extLst>
          </p:nvPr>
        </p:nvGraphicFramePr>
        <p:xfrm>
          <a:off x="479376" y="2780928"/>
          <a:ext cx="11233249" cy="2865120"/>
        </p:xfrm>
        <a:graphic>
          <a:graphicData uri="http://schemas.openxmlformats.org/drawingml/2006/table">
            <a:tbl>
              <a:tblPr firstRow="1" bandRow="1">
                <a:tableStyleId>{BC89EF96-8CEA-46FF-86C4-4CE0E7609802}</a:tableStyleId>
              </a:tblPr>
              <a:tblGrid>
                <a:gridCol w="2298104">
                  <a:extLst>
                    <a:ext uri="{9D8B030D-6E8A-4147-A177-3AD203B41FA5}">
                      <a16:colId xmlns:a16="http://schemas.microsoft.com/office/drawing/2014/main" val="2482166583"/>
                    </a:ext>
                  </a:extLst>
                </a:gridCol>
                <a:gridCol w="4234192">
                  <a:extLst>
                    <a:ext uri="{9D8B030D-6E8A-4147-A177-3AD203B41FA5}">
                      <a16:colId xmlns:a16="http://schemas.microsoft.com/office/drawing/2014/main" val="4136812515"/>
                    </a:ext>
                  </a:extLst>
                </a:gridCol>
                <a:gridCol w="2403131">
                  <a:extLst>
                    <a:ext uri="{9D8B030D-6E8A-4147-A177-3AD203B41FA5}">
                      <a16:colId xmlns:a16="http://schemas.microsoft.com/office/drawing/2014/main" val="297185364"/>
                    </a:ext>
                  </a:extLst>
                </a:gridCol>
                <a:gridCol w="2297822">
                  <a:extLst>
                    <a:ext uri="{9D8B030D-6E8A-4147-A177-3AD203B41FA5}">
                      <a16:colId xmlns:a16="http://schemas.microsoft.com/office/drawing/2014/main" val="2714348550"/>
                    </a:ext>
                  </a:extLst>
                </a:gridCol>
              </a:tblGrid>
              <a:tr h="370840">
                <a:tc>
                  <a:txBody>
                    <a:bodyPr/>
                    <a:lstStyle/>
                    <a:p>
                      <a:pPr algn="ctr"/>
                      <a:r>
                        <a:rPr lang="en-US" altLang="zh-CN" sz="1800" dirty="0">
                          <a:latin typeface="微软雅黑" panose="020B0503020204020204" pitchFamily="34" charset="-122"/>
                          <a:ea typeface="微软雅黑" panose="020B0503020204020204" pitchFamily="34" charset="-122"/>
                        </a:rPr>
                        <a:t>Closed-Loop Type​</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HQES</a:t>
                      </a:r>
                    </a:p>
                    <a:p>
                      <a:pPr algn="ctr"/>
                      <a:r>
                        <a:rPr lang="en-US" altLang="zh-CN" sz="1800" dirty="0">
                          <a:latin typeface="微软雅黑" panose="020B0503020204020204" pitchFamily="34" charset="-122"/>
                          <a:ea typeface="微软雅黑" panose="020B0503020204020204" pitchFamily="34" charset="-122"/>
                        </a:rPr>
                        <a:t>Pre-Optimization</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ATCP</a:t>
                      </a:r>
                    </a:p>
                    <a:p>
                      <a:pPr algn="ctr"/>
                      <a:r>
                        <a:rPr lang="en-US" altLang="zh-CN" sz="1800" dirty="0">
                          <a:latin typeface="微软雅黑" panose="020B0503020204020204" pitchFamily="34" charset="-122"/>
                          <a:ea typeface="微软雅黑" panose="020B0503020204020204" pitchFamily="34" charset="-122"/>
                        </a:rPr>
                        <a:t>Post-Optimization</a:t>
                      </a:r>
                      <a:endParaRPr lang="zh-CN" altLang="en-US" sz="18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270304422"/>
                  </a:ext>
                </a:extLst>
              </a:tr>
              <a:tr h="370840">
                <a:tc rowSpan="2">
                  <a:txBody>
                    <a:bodyPr/>
                    <a:lstStyle/>
                    <a:p>
                      <a:pPr algn="ctr"/>
                      <a:r>
                        <a:rPr lang="en-US" altLang="zh-CN" sz="1800" dirty="0">
                          <a:latin typeface="微软雅黑" panose="020B0503020204020204" pitchFamily="34" charset="-122"/>
                          <a:ea typeface="微软雅黑" panose="020B0503020204020204" pitchFamily="34" charset="-122"/>
                        </a:rPr>
                        <a:t>IQ</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l"/>
                      <a:r>
                        <a:rPr lang="en-US" altLang="zh-CN" sz="1800" dirty="0">
                          <a:latin typeface="微软雅黑" panose="020B0503020204020204" pitchFamily="34" charset="-122"/>
                          <a:ea typeface="微软雅黑" panose="020B0503020204020204" pitchFamily="34" charset="-122"/>
                        </a:rPr>
                        <a:t>Amplitude Stability​ AMP /% (RMS)</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0.042</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solidFill>
                            <a:srgbClr val="FF0000"/>
                          </a:solidFill>
                          <a:latin typeface="微软雅黑" panose="020B0503020204020204" pitchFamily="34" charset="-122"/>
                          <a:ea typeface="微软雅黑" panose="020B0503020204020204" pitchFamily="34" charset="-122"/>
                        </a:rPr>
                        <a:t>0.035</a:t>
                      </a:r>
                      <a:endParaRPr lang="zh-CN" altLang="en-US" sz="1800" dirty="0">
                        <a:solidFill>
                          <a:srgbClr val="FF0000"/>
                        </a:solidFill>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290006159"/>
                  </a:ext>
                </a:extLst>
              </a:tr>
              <a:tr h="370840">
                <a:tc vMerge="1">
                  <a:txBody>
                    <a:bodyPr/>
                    <a:lstStyle/>
                    <a:p>
                      <a:endParaRPr lang="zh-CN" altLang="en-US" dirty="0"/>
                    </a:p>
                  </a:txBody>
                  <a:tcPr/>
                </a:tc>
                <a:tc>
                  <a:txBody>
                    <a:bodyPr/>
                    <a:lstStyle/>
                    <a:p>
                      <a:pPr algn="l"/>
                      <a:r>
                        <a:rPr lang="en-US" altLang="zh-CN" sz="1800" dirty="0">
                          <a:latin typeface="微软雅黑" panose="020B0503020204020204" pitchFamily="34" charset="-122"/>
                          <a:ea typeface="微软雅黑" panose="020B0503020204020204" pitchFamily="34" charset="-122"/>
                        </a:rPr>
                        <a:t>Phase Stability​</a:t>
                      </a:r>
                      <a:r>
                        <a:rPr lang="zh-CN" altLang="en-US" sz="1800" dirty="0">
                          <a:latin typeface="微软雅黑" panose="020B0503020204020204" pitchFamily="34" charset="-122"/>
                          <a:ea typeface="微软雅黑" panose="020B0503020204020204" pitchFamily="34" charset="-122"/>
                        </a:rPr>
                        <a:t> </a:t>
                      </a:r>
                      <a:r>
                        <a:rPr lang="en-US" altLang="zh-CN" sz="1800" dirty="0">
                          <a:latin typeface="微软雅黑" panose="020B0503020204020204" pitchFamily="34" charset="-122"/>
                          <a:ea typeface="微软雅黑" panose="020B0503020204020204" pitchFamily="34" charset="-122"/>
                        </a:rPr>
                        <a:t>PHA /° (RMS)</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0.064</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solidFill>
                            <a:srgbClr val="FF0000"/>
                          </a:solidFill>
                          <a:latin typeface="微软雅黑" panose="020B0503020204020204" pitchFamily="34" charset="-122"/>
                          <a:ea typeface="微软雅黑" panose="020B0503020204020204" pitchFamily="34" charset="-122"/>
                        </a:rPr>
                        <a:t>0.035</a:t>
                      </a:r>
                      <a:endParaRPr lang="zh-CN" altLang="en-US" sz="1800" dirty="0">
                        <a:solidFill>
                          <a:srgbClr val="FF0000"/>
                        </a:solidFill>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43657923"/>
                  </a:ext>
                </a:extLst>
              </a:tr>
              <a:tr h="370840">
                <a:tc rowSpan="2">
                  <a:txBody>
                    <a:bodyPr/>
                    <a:lstStyle/>
                    <a:p>
                      <a:pPr algn="ctr"/>
                      <a:r>
                        <a:rPr lang="en-US" altLang="zh-CN" sz="1800" dirty="0">
                          <a:latin typeface="微软雅黑" panose="020B0503020204020204" pitchFamily="34" charset="-122"/>
                          <a:ea typeface="微软雅黑" panose="020B0503020204020204" pitchFamily="34" charset="-122"/>
                        </a:rPr>
                        <a:t>Amplitude-</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Independent</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l"/>
                      <a:r>
                        <a:rPr lang="en-US" altLang="zh-CN" sz="1800" dirty="0">
                          <a:latin typeface="微软雅黑" panose="020B0503020204020204" pitchFamily="34" charset="-122"/>
                          <a:ea typeface="微软雅黑" panose="020B0503020204020204" pitchFamily="34" charset="-122"/>
                        </a:rPr>
                        <a:t>Amplitude Stability​ AMP /% (RMS)</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0.035</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solidFill>
                            <a:srgbClr val="FF0000"/>
                          </a:solidFill>
                          <a:latin typeface="微软雅黑" panose="020B0503020204020204" pitchFamily="34" charset="-122"/>
                          <a:ea typeface="微软雅黑" panose="020B0503020204020204" pitchFamily="34" charset="-122"/>
                        </a:rPr>
                        <a:t>0.022</a:t>
                      </a:r>
                      <a:endParaRPr lang="zh-CN" altLang="en-US" sz="1800" dirty="0">
                        <a:solidFill>
                          <a:srgbClr val="FF0000"/>
                        </a:solidFill>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4223981177"/>
                  </a:ext>
                </a:extLst>
              </a:tr>
              <a:tr h="370840">
                <a:tc vMerge="1">
                  <a:txBody>
                    <a:bodyPr/>
                    <a:lstStyle/>
                    <a:p>
                      <a:endParaRPr lang="zh-CN" altLang="en-US" dirty="0"/>
                    </a:p>
                  </a:txBody>
                  <a:tcPr/>
                </a:tc>
                <a:tc>
                  <a:txBody>
                    <a:bodyPr/>
                    <a:lstStyle/>
                    <a:p>
                      <a:pPr algn="l"/>
                      <a:r>
                        <a:rPr lang="en-US" altLang="zh-CN" sz="1800" dirty="0">
                          <a:latin typeface="微软雅黑" panose="020B0503020204020204" pitchFamily="34" charset="-122"/>
                          <a:ea typeface="微软雅黑" panose="020B0503020204020204" pitchFamily="34" charset="-122"/>
                        </a:rPr>
                        <a:t>Phase Stability​</a:t>
                      </a:r>
                      <a:r>
                        <a:rPr lang="zh-CN" altLang="en-US" sz="1800" dirty="0">
                          <a:latin typeface="微软雅黑" panose="020B0503020204020204" pitchFamily="34" charset="-122"/>
                          <a:ea typeface="微软雅黑" panose="020B0503020204020204" pitchFamily="34" charset="-122"/>
                        </a:rPr>
                        <a:t> </a:t>
                      </a:r>
                      <a:r>
                        <a:rPr lang="en-US" altLang="zh-CN" sz="1800" dirty="0">
                          <a:latin typeface="微软雅黑" panose="020B0503020204020204" pitchFamily="34" charset="-122"/>
                          <a:ea typeface="微软雅黑" panose="020B0503020204020204" pitchFamily="34" charset="-122"/>
                        </a:rPr>
                        <a:t>PHA /° (RMS)</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0.413</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solidFill>
                            <a:srgbClr val="FF0000"/>
                          </a:solidFill>
                          <a:latin typeface="微软雅黑" panose="020B0503020204020204" pitchFamily="34" charset="-122"/>
                          <a:ea typeface="微软雅黑" panose="020B0503020204020204" pitchFamily="34" charset="-122"/>
                        </a:rPr>
                        <a:t>0.264</a:t>
                      </a:r>
                      <a:endParaRPr lang="zh-CN" altLang="en-US" sz="1800" dirty="0">
                        <a:solidFill>
                          <a:srgbClr val="FF0000"/>
                        </a:solidFill>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746786097"/>
                  </a:ext>
                </a:extLst>
              </a:tr>
              <a:tr h="370840">
                <a:tc rowSpan="2">
                  <a:txBody>
                    <a:bodyPr/>
                    <a:lstStyle/>
                    <a:p>
                      <a:pPr algn="ctr"/>
                      <a:r>
                        <a:rPr lang="en-US" altLang="zh-CN" sz="1800" dirty="0">
                          <a:latin typeface="微软雅黑" panose="020B0503020204020204" pitchFamily="34" charset="-122"/>
                          <a:ea typeface="微软雅黑" panose="020B0503020204020204" pitchFamily="34" charset="-122"/>
                        </a:rPr>
                        <a:t>Phase-</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Independent</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l"/>
                      <a:r>
                        <a:rPr lang="en-US" altLang="zh-CN" sz="1800" dirty="0">
                          <a:latin typeface="微软雅黑" panose="020B0503020204020204" pitchFamily="34" charset="-122"/>
                          <a:ea typeface="微软雅黑" panose="020B0503020204020204" pitchFamily="34" charset="-122"/>
                        </a:rPr>
                        <a:t>Amplitude Stability​ AMP /% (RMS)</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0.063</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solidFill>
                            <a:srgbClr val="FF0000"/>
                          </a:solidFill>
                          <a:latin typeface="微软雅黑" panose="020B0503020204020204" pitchFamily="34" charset="-122"/>
                          <a:ea typeface="微软雅黑" panose="020B0503020204020204" pitchFamily="34" charset="-122"/>
                        </a:rPr>
                        <a:t>0.029</a:t>
                      </a:r>
                      <a:endParaRPr lang="zh-CN" altLang="en-US" sz="1800" dirty="0">
                        <a:solidFill>
                          <a:srgbClr val="FF0000"/>
                        </a:solidFill>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340211331"/>
                  </a:ext>
                </a:extLst>
              </a:tr>
              <a:tr h="370840">
                <a:tc vMerge="1">
                  <a:txBody>
                    <a:bodyPr/>
                    <a:lstStyle/>
                    <a:p>
                      <a:endParaRPr lang="zh-CN" altLang="en-US" dirty="0"/>
                    </a:p>
                  </a:txBody>
                  <a:tcPr/>
                </a:tc>
                <a:tc>
                  <a:txBody>
                    <a:bodyPr/>
                    <a:lstStyle/>
                    <a:p>
                      <a:pPr algn="l"/>
                      <a:r>
                        <a:rPr lang="en-US" altLang="zh-CN" sz="1800" dirty="0">
                          <a:latin typeface="微软雅黑" panose="020B0503020204020204" pitchFamily="34" charset="-122"/>
                          <a:ea typeface="微软雅黑" panose="020B0503020204020204" pitchFamily="34" charset="-122"/>
                        </a:rPr>
                        <a:t>Phase Stability​</a:t>
                      </a:r>
                      <a:r>
                        <a:rPr lang="zh-CN" altLang="en-US" sz="1800" dirty="0">
                          <a:latin typeface="微软雅黑" panose="020B0503020204020204" pitchFamily="34" charset="-122"/>
                          <a:ea typeface="微软雅黑" panose="020B0503020204020204" pitchFamily="34" charset="-122"/>
                        </a:rPr>
                        <a:t> </a:t>
                      </a:r>
                      <a:r>
                        <a:rPr lang="en-US" altLang="zh-CN" sz="1800" dirty="0">
                          <a:latin typeface="微软雅黑" panose="020B0503020204020204" pitchFamily="34" charset="-122"/>
                          <a:ea typeface="微软雅黑" panose="020B0503020204020204" pitchFamily="34" charset="-122"/>
                        </a:rPr>
                        <a:t>PHA /° (RMS)</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0.065</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solidFill>
                            <a:srgbClr val="FF0000"/>
                          </a:solidFill>
                          <a:latin typeface="微软雅黑" panose="020B0503020204020204" pitchFamily="34" charset="-122"/>
                          <a:ea typeface="微软雅黑" panose="020B0503020204020204" pitchFamily="34" charset="-122"/>
                        </a:rPr>
                        <a:t>0.038</a:t>
                      </a:r>
                      <a:endParaRPr lang="zh-CN" altLang="en-US" sz="1800" dirty="0">
                        <a:solidFill>
                          <a:srgbClr val="FF0000"/>
                        </a:solidFill>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455450333"/>
                  </a:ext>
                </a:extLst>
              </a:tr>
            </a:tbl>
          </a:graphicData>
        </a:graphic>
      </p:graphicFrame>
      <p:sp>
        <p:nvSpPr>
          <p:cNvPr id="9" name="灯片编号占位符 7">
            <a:extLst>
              <a:ext uri="{FF2B5EF4-FFF2-40B4-BE49-F238E27FC236}">
                <a16:creationId xmlns:a16="http://schemas.microsoft.com/office/drawing/2014/main" id="{DFB997F9-BDC9-4E85-B99A-F6BAA10A6114}"/>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33</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15B602EC-3B05-421C-92DB-754F163B6146}"/>
              </a:ext>
            </a:extLst>
          </p:cNvPr>
          <p:cNvSpPr txBox="1"/>
          <p:nvPr/>
        </p:nvSpPr>
        <p:spPr>
          <a:xfrm>
            <a:off x="479376" y="243805"/>
            <a:ext cx="10441160" cy="523220"/>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3. LLRF Test Results - Online High Power Testing</a:t>
            </a:r>
          </a:p>
        </p:txBody>
      </p:sp>
    </p:spTree>
    <p:extLst>
      <p:ext uri="{BB962C8B-B14F-4D97-AF65-F5344CB8AC3E}">
        <p14:creationId xmlns:p14="http://schemas.microsoft.com/office/powerpoint/2010/main" val="853728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53300D1-2086-4CAE-890A-F39BEF10D9D6}"/>
              </a:ext>
            </a:extLst>
          </p:cNvPr>
          <p:cNvSpPr/>
          <p:nvPr/>
        </p:nvSpPr>
        <p:spPr>
          <a:xfrm>
            <a:off x="2264950" y="3140968"/>
            <a:ext cx="7662098" cy="769441"/>
          </a:xfrm>
          <a:prstGeom prst="rect">
            <a:avLst/>
          </a:prstGeom>
          <a:noFill/>
        </p:spPr>
        <p:txBody>
          <a:bodyPr wrap="none" lIns="91440" tIns="45720" rIns="91440" bIns="45720">
            <a:spAutoFit/>
          </a:bodyPr>
          <a:lstStyle/>
          <a:p>
            <a:pPr algn="ctr"/>
            <a:r>
              <a:rPr lang="en-US" altLang="zh-CN"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微软雅黑" panose="020B0503020204020204" pitchFamily="34" charset="-122"/>
                <a:ea typeface="微软雅黑" panose="020B0503020204020204" pitchFamily="34" charset="-122"/>
              </a:rPr>
              <a:t>Thanks for your attention!</a:t>
            </a:r>
            <a:endParaRPr lang="zh-CN" alt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933287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C86CB5EB-E15B-4239-B704-9833B972C018}"/>
              </a:ext>
            </a:extLst>
          </p:cNvPr>
          <p:cNvSpPr txBox="1"/>
          <p:nvPr/>
        </p:nvSpPr>
        <p:spPr>
          <a:xfrm>
            <a:off x="479376" y="243805"/>
            <a:ext cx="10441160" cy="1384995"/>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 Hefei Advanced Light Facility (HALF) Introduction</a:t>
            </a:r>
          </a:p>
          <a:p>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文本框 21">
            <a:extLst>
              <a:ext uri="{FF2B5EF4-FFF2-40B4-BE49-F238E27FC236}">
                <a16:creationId xmlns:a16="http://schemas.microsoft.com/office/drawing/2014/main" id="{D41900C5-7DDE-4DF0-8BE4-3483DF379D75}"/>
              </a:ext>
            </a:extLst>
          </p:cNvPr>
          <p:cNvSpPr txBox="1"/>
          <p:nvPr/>
        </p:nvSpPr>
        <p:spPr>
          <a:xfrm>
            <a:off x="1093905" y="5394413"/>
            <a:ext cx="4968552" cy="461665"/>
          </a:xfrm>
          <a:prstGeom prst="rect">
            <a:avLst/>
          </a:prstGeom>
          <a:noFill/>
        </p:spPr>
        <p:txBody>
          <a:bodyPr wrap="square" rtlCol="0">
            <a:spAutoFit/>
          </a:bodyPr>
          <a:lstStyle/>
          <a:p>
            <a:pPr algn="ctr"/>
            <a:r>
              <a:rPr lang="en-US" altLang="zh-CN" sz="2400" dirty="0">
                <a:solidFill>
                  <a:srgbClr val="FF0000"/>
                </a:solidFill>
              </a:rPr>
              <a:t>Hefei Advanced Light Facility - HALF</a:t>
            </a:r>
            <a:endParaRPr lang="zh-CN" altLang="en-US" sz="2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 name="图片 14">
            <a:extLst>
              <a:ext uri="{FF2B5EF4-FFF2-40B4-BE49-F238E27FC236}">
                <a16:creationId xmlns:a16="http://schemas.microsoft.com/office/drawing/2014/main" id="{21A3D061-ADDD-4330-8461-A04D6C994AFA}"/>
              </a:ext>
            </a:extLst>
          </p:cNvPr>
          <p:cNvPicPr>
            <a:picLocks noChangeAspect="1"/>
          </p:cNvPicPr>
          <p:nvPr/>
        </p:nvPicPr>
        <p:blipFill rotWithShape="1">
          <a:blip r:embed="rId3"/>
          <a:srcRect l="3977" t="16370" r="5135" b="12474"/>
          <a:stretch/>
        </p:blipFill>
        <p:spPr>
          <a:xfrm>
            <a:off x="479376" y="1491461"/>
            <a:ext cx="6208987" cy="3240360"/>
          </a:xfrm>
          <a:prstGeom prst="rect">
            <a:avLst/>
          </a:prstGeom>
          <a:solidFill>
            <a:srgbClr val="FFFFFF">
              <a:shade val="85000"/>
            </a:srgbClr>
          </a:solidFill>
          <a:ln w="88900" cap="sq">
            <a:solidFill>
              <a:srgbClr val="F3F6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文本框 16">
            <a:extLst>
              <a:ext uri="{FF2B5EF4-FFF2-40B4-BE49-F238E27FC236}">
                <a16:creationId xmlns:a16="http://schemas.microsoft.com/office/drawing/2014/main" id="{416C0E1F-667F-44A7-8200-DF74BB6D39F5}"/>
              </a:ext>
            </a:extLst>
          </p:cNvPr>
          <p:cNvSpPr txBox="1"/>
          <p:nvPr/>
        </p:nvSpPr>
        <p:spPr>
          <a:xfrm>
            <a:off x="7032102" y="1412776"/>
            <a:ext cx="5087890" cy="1631216"/>
          </a:xfrm>
          <a:prstGeom prst="rect">
            <a:avLst/>
          </a:prstGeom>
          <a:noFill/>
        </p:spPr>
        <p:txBody>
          <a:bodyPr wrap="square" rtlCol="0">
            <a:spAutoFit/>
          </a:bodyPr>
          <a:lstStyle/>
          <a:p>
            <a:pPr marL="285750" indent="-285750">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HALF is a </a:t>
            </a:r>
            <a:r>
              <a:rPr lang="en-US" altLang="zh-CN" sz="2000" dirty="0">
                <a:solidFill>
                  <a:srgbClr val="FF0000"/>
                </a:solidFill>
                <a:latin typeface="微软雅黑" panose="020B0503020204020204" pitchFamily="34" charset="-122"/>
                <a:ea typeface="微软雅黑" panose="020B0503020204020204" pitchFamily="34" charset="-122"/>
              </a:rPr>
              <a:t>fourth-generation</a:t>
            </a:r>
            <a:r>
              <a:rPr lang="en-US" altLang="zh-CN" sz="2000" dirty="0">
                <a:latin typeface="微软雅黑" panose="020B0503020204020204" pitchFamily="34" charset="-122"/>
                <a:ea typeface="微软雅黑" panose="020B0503020204020204" pitchFamily="34" charset="-122"/>
              </a:rPr>
              <a:t> synchrotron radiation facility based on diffraction-limited storage ring, operating in the low-energy region (</a:t>
            </a:r>
            <a:r>
              <a:rPr lang="en-US" altLang="zh-CN" sz="2000" dirty="0">
                <a:solidFill>
                  <a:srgbClr val="FF0000"/>
                </a:solidFill>
                <a:latin typeface="微软雅黑" panose="020B0503020204020204" pitchFamily="34" charset="-122"/>
                <a:ea typeface="微软雅黑" panose="020B0503020204020204" pitchFamily="34" charset="-122"/>
              </a:rPr>
              <a:t>2.2 GeV</a:t>
            </a:r>
            <a:r>
              <a:rPr lang="en-US" altLang="zh-CN"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graphicFrame>
        <p:nvGraphicFramePr>
          <p:cNvPr id="2" name="表格 1">
            <a:extLst>
              <a:ext uri="{FF2B5EF4-FFF2-40B4-BE49-F238E27FC236}">
                <a16:creationId xmlns:a16="http://schemas.microsoft.com/office/drawing/2014/main" id="{BF3DE4B7-447E-44F3-8170-ED82B0410239}"/>
              </a:ext>
            </a:extLst>
          </p:cNvPr>
          <p:cNvGraphicFramePr>
            <a:graphicFrameLocks noGrp="1"/>
          </p:cNvGraphicFramePr>
          <p:nvPr>
            <p:extLst>
              <p:ext uri="{D42A27DB-BD31-4B8C-83A1-F6EECF244321}">
                <p14:modId xmlns:p14="http://schemas.microsoft.com/office/powerpoint/2010/main" val="749000853"/>
              </p:ext>
            </p:extLst>
          </p:nvPr>
        </p:nvGraphicFramePr>
        <p:xfrm>
          <a:off x="6920644" y="4205693"/>
          <a:ext cx="4529608" cy="2377440"/>
        </p:xfrm>
        <a:graphic>
          <a:graphicData uri="http://schemas.openxmlformats.org/drawingml/2006/table">
            <a:tbl>
              <a:tblPr firstRow="1" bandRow="1">
                <a:tableStyleId>{BC89EF96-8CEA-46FF-86C4-4CE0E7609802}</a:tableStyleId>
              </a:tblPr>
              <a:tblGrid>
                <a:gridCol w="3397206">
                  <a:extLst>
                    <a:ext uri="{9D8B030D-6E8A-4147-A177-3AD203B41FA5}">
                      <a16:colId xmlns:a16="http://schemas.microsoft.com/office/drawing/2014/main" val="76808319"/>
                    </a:ext>
                  </a:extLst>
                </a:gridCol>
                <a:gridCol w="1132402">
                  <a:extLst>
                    <a:ext uri="{9D8B030D-6E8A-4147-A177-3AD203B41FA5}">
                      <a16:colId xmlns:a16="http://schemas.microsoft.com/office/drawing/2014/main" val="2636923174"/>
                    </a:ext>
                  </a:extLst>
                </a:gridCol>
              </a:tblGrid>
              <a:tr h="370840">
                <a:tc>
                  <a:txBody>
                    <a:bodyPr/>
                    <a:lstStyle/>
                    <a:p>
                      <a:pPr algn="ctr"/>
                      <a:r>
                        <a:rPr lang="en-US" altLang="zh-CN" sz="2000" dirty="0">
                          <a:latin typeface="微软雅黑" panose="020B0503020204020204" pitchFamily="34" charset="-122"/>
                          <a:ea typeface="微软雅黑" panose="020B0503020204020204" pitchFamily="34" charset="-122"/>
                        </a:rPr>
                        <a:t>Parameter</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Value</a:t>
                      </a:r>
                      <a:endParaRPr lang="zh-CN" altLang="en-US" sz="20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475089176"/>
                  </a:ext>
                </a:extLst>
              </a:tr>
              <a:tr h="370840">
                <a:tc>
                  <a:txBody>
                    <a:bodyPr/>
                    <a:lstStyle/>
                    <a:p>
                      <a:pPr algn="ctr"/>
                      <a:r>
                        <a:rPr lang="en-US" altLang="zh-CN" sz="2000" dirty="0">
                          <a:latin typeface="微软雅黑" panose="020B0503020204020204" pitchFamily="34" charset="-122"/>
                          <a:ea typeface="微软雅黑" panose="020B0503020204020204" pitchFamily="34" charset="-122"/>
                        </a:rPr>
                        <a:t>Energy</a:t>
                      </a: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[GeV]</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2.2</a:t>
                      </a:r>
                      <a:endParaRPr lang="zh-CN" altLang="en-US" sz="20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705676798"/>
                  </a:ext>
                </a:extLst>
              </a:tr>
              <a:tr h="370840">
                <a:tc>
                  <a:txBody>
                    <a:bodyPr/>
                    <a:lstStyle/>
                    <a:p>
                      <a:pPr algn="ctr"/>
                      <a:r>
                        <a:rPr lang="en-US" altLang="zh-CN" sz="2000" dirty="0">
                          <a:latin typeface="微软雅黑" panose="020B0503020204020204" pitchFamily="34" charset="-122"/>
                          <a:ea typeface="微软雅黑" panose="020B0503020204020204" pitchFamily="34" charset="-122"/>
                        </a:rPr>
                        <a:t>Current [mA]</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350</a:t>
                      </a:r>
                      <a:endParaRPr lang="zh-CN" altLang="en-US" sz="20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298527589"/>
                  </a:ext>
                </a:extLst>
              </a:tr>
              <a:tr h="370840">
                <a:tc>
                  <a:txBody>
                    <a:bodyPr/>
                    <a:lstStyle/>
                    <a:p>
                      <a:pPr algn="ctr"/>
                      <a:r>
                        <a:rPr lang="en-US" altLang="zh-CN" sz="2000" dirty="0">
                          <a:latin typeface="微软雅黑" panose="020B0503020204020204" pitchFamily="34" charset="-122"/>
                          <a:ea typeface="微软雅黑" panose="020B0503020204020204" pitchFamily="34" charset="-122"/>
                        </a:rPr>
                        <a:t>Circumference [m]</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479.86</a:t>
                      </a:r>
                      <a:endParaRPr lang="zh-CN" altLang="en-US" sz="20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51446007"/>
                  </a:ext>
                </a:extLst>
              </a:tr>
              <a:tr h="370840">
                <a:tc>
                  <a:txBody>
                    <a:bodyPr/>
                    <a:lstStyle/>
                    <a:p>
                      <a:pPr algn="ctr"/>
                      <a:r>
                        <a:rPr lang="en-US" altLang="zh-CN" sz="2000" dirty="0">
                          <a:latin typeface="微软雅黑" panose="020B0503020204020204" pitchFamily="34" charset="-122"/>
                          <a:ea typeface="微软雅黑" panose="020B0503020204020204" pitchFamily="34" charset="-122"/>
                        </a:rPr>
                        <a:t>Natural emittance [</a:t>
                      </a:r>
                      <a:r>
                        <a:rPr lang="en-US" altLang="zh-CN" sz="2000" dirty="0" err="1">
                          <a:latin typeface="微软雅黑" panose="020B0503020204020204" pitchFamily="34" charset="-122"/>
                          <a:ea typeface="微软雅黑" panose="020B0503020204020204" pitchFamily="34" charset="-122"/>
                        </a:rPr>
                        <a:t>pm·rad</a:t>
                      </a:r>
                      <a:r>
                        <a:rPr lang="en-US" altLang="zh-CN"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85.8</a:t>
                      </a:r>
                      <a:endParaRPr lang="zh-CN" altLang="en-US" sz="20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275199135"/>
                  </a:ext>
                </a:extLst>
              </a:tr>
              <a:tr h="370840">
                <a:tc>
                  <a:txBody>
                    <a:bodyPr/>
                    <a:lstStyle/>
                    <a:p>
                      <a:pPr algn="ctr"/>
                      <a:r>
                        <a:rPr lang="en-US" altLang="zh-CN" sz="2000" dirty="0">
                          <a:latin typeface="微软雅黑" panose="020B0503020204020204" pitchFamily="34" charset="-122"/>
                          <a:ea typeface="微软雅黑" panose="020B0503020204020204" pitchFamily="34" charset="-122"/>
                        </a:rPr>
                        <a:t>RF frequency</a:t>
                      </a: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[MHz]</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499.8</a:t>
                      </a:r>
                      <a:endParaRPr lang="zh-CN" altLang="en-US" sz="20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661269101"/>
                  </a:ext>
                </a:extLst>
              </a:tr>
            </a:tbl>
          </a:graphicData>
        </a:graphic>
      </p:graphicFrame>
      <p:sp>
        <p:nvSpPr>
          <p:cNvPr id="10" name="文本框 9">
            <a:extLst>
              <a:ext uri="{FF2B5EF4-FFF2-40B4-BE49-F238E27FC236}">
                <a16:creationId xmlns:a16="http://schemas.microsoft.com/office/drawing/2014/main" id="{DD0F952F-C879-4B2A-AD4E-BDD2BBE2E577}"/>
              </a:ext>
            </a:extLst>
          </p:cNvPr>
          <p:cNvSpPr txBox="1"/>
          <p:nvPr/>
        </p:nvSpPr>
        <p:spPr>
          <a:xfrm>
            <a:off x="6780074" y="3369186"/>
            <a:ext cx="4968552" cy="707886"/>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Main Parameters of the </a:t>
            </a:r>
          </a:p>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HALF Storage Ring</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灯片编号占位符 7">
            <a:extLst>
              <a:ext uri="{FF2B5EF4-FFF2-40B4-BE49-F238E27FC236}">
                <a16:creationId xmlns:a16="http://schemas.microsoft.com/office/drawing/2014/main" id="{760EDEC5-F260-496A-99F7-A1587BE6C97F}"/>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4</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095388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D41900C5-7DDE-4DF0-8BE4-3483DF379D75}"/>
              </a:ext>
            </a:extLst>
          </p:cNvPr>
          <p:cNvSpPr txBox="1"/>
          <p:nvPr/>
        </p:nvSpPr>
        <p:spPr>
          <a:xfrm>
            <a:off x="5829499" y="5808744"/>
            <a:ext cx="5075398" cy="400110"/>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HALF Injector Microwave System Layout​</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3" name="组合 12">
            <a:extLst>
              <a:ext uri="{FF2B5EF4-FFF2-40B4-BE49-F238E27FC236}">
                <a16:creationId xmlns:a16="http://schemas.microsoft.com/office/drawing/2014/main" id="{DC125F06-A62A-4A88-A9A0-BE0BE14B279A}"/>
              </a:ext>
            </a:extLst>
          </p:cNvPr>
          <p:cNvGrpSpPr/>
          <p:nvPr/>
        </p:nvGrpSpPr>
        <p:grpSpPr>
          <a:xfrm>
            <a:off x="4223792" y="2029807"/>
            <a:ext cx="8042163" cy="3631441"/>
            <a:chOff x="1559496" y="1574109"/>
            <a:chExt cx="9889458" cy="4465587"/>
          </a:xfrm>
        </p:grpSpPr>
        <p:pic>
          <p:nvPicPr>
            <p:cNvPr id="5" name="图片 4">
              <a:extLst>
                <a:ext uri="{FF2B5EF4-FFF2-40B4-BE49-F238E27FC236}">
                  <a16:creationId xmlns:a16="http://schemas.microsoft.com/office/drawing/2014/main" id="{5D761B23-03A1-48E1-B368-7FD0C190BB2A}"/>
                </a:ext>
              </a:extLst>
            </p:cNvPr>
            <p:cNvPicPr>
              <a:picLocks noChangeAspect="1"/>
            </p:cNvPicPr>
            <p:nvPr/>
          </p:nvPicPr>
          <p:blipFill>
            <a:blip r:embed="rId3"/>
            <a:stretch>
              <a:fillRect/>
            </a:stretch>
          </p:blipFill>
          <p:spPr>
            <a:xfrm>
              <a:off x="1559496" y="2311332"/>
              <a:ext cx="8814896" cy="3205900"/>
            </a:xfrm>
            <a:prstGeom prst="rect">
              <a:avLst/>
            </a:prstGeom>
          </p:spPr>
        </p:pic>
        <p:cxnSp>
          <p:nvCxnSpPr>
            <p:cNvPr id="16" name="直接箭头连接符 15">
              <a:extLst>
                <a:ext uri="{FF2B5EF4-FFF2-40B4-BE49-F238E27FC236}">
                  <a16:creationId xmlns:a16="http://schemas.microsoft.com/office/drawing/2014/main" id="{4B077AE5-5026-429D-AD93-AF304FF19D1D}"/>
                </a:ext>
              </a:extLst>
            </p:cNvPr>
            <p:cNvCxnSpPr>
              <a:cxnSpLocks/>
            </p:cNvCxnSpPr>
            <p:nvPr/>
          </p:nvCxnSpPr>
          <p:spPr>
            <a:xfrm>
              <a:off x="10317344" y="2639932"/>
              <a:ext cx="114096" cy="0"/>
            </a:xfrm>
            <a:prstGeom prst="straightConnector1">
              <a:avLst/>
            </a:prstGeom>
            <a:ln w="12700">
              <a:solidFill>
                <a:schemeClr val="accent5">
                  <a:lumMod val="75000"/>
                </a:schemeClr>
              </a:solidFill>
              <a:prstDash val="sysDash"/>
              <a:tailEnd type="triangle"/>
            </a:ln>
          </p:spPr>
          <p:style>
            <a:lnRef idx="1">
              <a:schemeClr val="dk1"/>
            </a:lnRef>
            <a:fillRef idx="0">
              <a:schemeClr val="dk1"/>
            </a:fillRef>
            <a:effectRef idx="0">
              <a:schemeClr val="dk1"/>
            </a:effectRef>
            <a:fontRef idx="minor">
              <a:schemeClr val="tx1"/>
            </a:fontRef>
          </p:style>
        </p:cxnSp>
        <p:sp>
          <p:nvSpPr>
            <p:cNvPr id="18" name="文本框 17">
              <a:extLst>
                <a:ext uri="{FF2B5EF4-FFF2-40B4-BE49-F238E27FC236}">
                  <a16:creationId xmlns:a16="http://schemas.microsoft.com/office/drawing/2014/main" id="{EF09F21C-95CE-4802-A6D6-D4D8FC7BE258}"/>
                </a:ext>
              </a:extLst>
            </p:cNvPr>
            <p:cNvSpPr txBox="1"/>
            <p:nvPr/>
          </p:nvSpPr>
          <p:spPr>
            <a:xfrm>
              <a:off x="9517139" y="1578733"/>
              <a:ext cx="1222618" cy="378474"/>
            </a:xfrm>
            <a:prstGeom prst="rect">
              <a:avLst/>
            </a:prstGeom>
            <a:noFill/>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2.2 GeV</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文本框 24">
              <a:extLst>
                <a:ext uri="{FF2B5EF4-FFF2-40B4-BE49-F238E27FC236}">
                  <a16:creationId xmlns:a16="http://schemas.microsoft.com/office/drawing/2014/main" id="{81D96721-A839-4A84-8F08-D0B716974EBE}"/>
                </a:ext>
              </a:extLst>
            </p:cNvPr>
            <p:cNvSpPr txBox="1"/>
            <p:nvPr/>
          </p:nvSpPr>
          <p:spPr>
            <a:xfrm>
              <a:off x="10226336" y="2297101"/>
              <a:ext cx="1222618" cy="643404"/>
            </a:xfrm>
            <a:prstGeom prst="rect">
              <a:avLst/>
            </a:prstGeom>
            <a:noFill/>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Storage</a:t>
              </a:r>
            </a:p>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Ring</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矩形 25">
              <a:extLst>
                <a:ext uri="{FF2B5EF4-FFF2-40B4-BE49-F238E27FC236}">
                  <a16:creationId xmlns:a16="http://schemas.microsoft.com/office/drawing/2014/main" id="{05479CC7-A894-4984-9A72-F8386F289836}"/>
                </a:ext>
              </a:extLst>
            </p:cNvPr>
            <p:cNvSpPr/>
            <p:nvPr/>
          </p:nvSpPr>
          <p:spPr>
            <a:xfrm>
              <a:off x="2783635" y="2269276"/>
              <a:ext cx="2160237" cy="3319964"/>
            </a:xfrm>
            <a:prstGeom prst="rect">
              <a:avLst/>
            </a:prstGeom>
            <a:noFill/>
            <a:ln>
              <a:solidFill>
                <a:srgbClr val="2A03E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1D0E6089-1878-4DD0-8A8E-11BB37D72020}"/>
                </a:ext>
              </a:extLst>
            </p:cNvPr>
            <p:cNvSpPr txBox="1"/>
            <p:nvPr/>
          </p:nvSpPr>
          <p:spPr>
            <a:xfrm>
              <a:off x="3252443" y="5699070"/>
              <a:ext cx="1406243" cy="340626"/>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Pre-injector</a:t>
              </a:r>
              <a:endParaRPr lang="zh-CN" altLang="en-US" sz="1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8" name="文本框 27">
              <a:extLst>
                <a:ext uri="{FF2B5EF4-FFF2-40B4-BE49-F238E27FC236}">
                  <a16:creationId xmlns:a16="http://schemas.microsoft.com/office/drawing/2014/main" id="{48FE2065-40C3-41BA-BAC9-DADC0AD1A9C0}"/>
                </a:ext>
              </a:extLst>
            </p:cNvPr>
            <p:cNvSpPr txBox="1"/>
            <p:nvPr/>
          </p:nvSpPr>
          <p:spPr>
            <a:xfrm>
              <a:off x="4404571" y="1574109"/>
              <a:ext cx="1222618" cy="378474"/>
            </a:xfrm>
            <a:prstGeom prst="rect">
              <a:avLst/>
            </a:prstGeom>
            <a:noFill/>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120 MeV</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30" name="直接箭头连接符 29">
              <a:extLst>
                <a:ext uri="{FF2B5EF4-FFF2-40B4-BE49-F238E27FC236}">
                  <a16:creationId xmlns:a16="http://schemas.microsoft.com/office/drawing/2014/main" id="{B63475D5-98D9-4ED8-BC2D-41D2E5E9E730}"/>
                </a:ext>
              </a:extLst>
            </p:cNvPr>
            <p:cNvCxnSpPr>
              <a:cxnSpLocks/>
              <a:stCxn id="28" idx="2"/>
            </p:cNvCxnSpPr>
            <p:nvPr/>
          </p:nvCxnSpPr>
          <p:spPr>
            <a:xfrm>
              <a:off x="5015880" y="1952583"/>
              <a:ext cx="0" cy="676732"/>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cxnSp>
          <p:nvCxnSpPr>
            <p:cNvPr id="32" name="直接箭头连接符 31">
              <a:extLst>
                <a:ext uri="{FF2B5EF4-FFF2-40B4-BE49-F238E27FC236}">
                  <a16:creationId xmlns:a16="http://schemas.microsoft.com/office/drawing/2014/main" id="{40497981-A4C5-4A25-BF3F-0870889A7419}"/>
                </a:ext>
              </a:extLst>
            </p:cNvPr>
            <p:cNvCxnSpPr>
              <a:cxnSpLocks/>
              <a:stCxn id="18" idx="2"/>
            </p:cNvCxnSpPr>
            <p:nvPr/>
          </p:nvCxnSpPr>
          <p:spPr>
            <a:xfrm>
              <a:off x="10128448" y="1957206"/>
              <a:ext cx="0" cy="682725"/>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sp>
          <p:nvSpPr>
            <p:cNvPr id="37" name="矩形 36">
              <a:extLst>
                <a:ext uri="{FF2B5EF4-FFF2-40B4-BE49-F238E27FC236}">
                  <a16:creationId xmlns:a16="http://schemas.microsoft.com/office/drawing/2014/main" id="{A0620A05-B54A-45DB-B4C7-DD02CCE37803}"/>
                </a:ext>
              </a:extLst>
            </p:cNvPr>
            <p:cNvSpPr/>
            <p:nvPr/>
          </p:nvSpPr>
          <p:spPr>
            <a:xfrm>
              <a:off x="5102906" y="2269275"/>
              <a:ext cx="4964396" cy="3319964"/>
            </a:xfrm>
            <a:prstGeom prst="rect">
              <a:avLst/>
            </a:prstGeom>
            <a:noFill/>
            <a:ln>
              <a:solidFill>
                <a:srgbClr val="2A03E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8" name="文本框 37">
              <a:extLst>
                <a:ext uri="{FF2B5EF4-FFF2-40B4-BE49-F238E27FC236}">
                  <a16:creationId xmlns:a16="http://schemas.microsoft.com/office/drawing/2014/main" id="{6E2EA316-C5CD-4F6B-B5EA-3660B4CE2F4F}"/>
                </a:ext>
              </a:extLst>
            </p:cNvPr>
            <p:cNvSpPr txBox="1"/>
            <p:nvPr/>
          </p:nvSpPr>
          <p:spPr>
            <a:xfrm>
              <a:off x="6654648" y="5699070"/>
              <a:ext cx="2077263" cy="340626"/>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Acceleration Section</a:t>
              </a:r>
              <a:endParaRPr lang="zh-CN" altLang="en-US" sz="12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7" name="文本框 16">
            <a:extLst>
              <a:ext uri="{FF2B5EF4-FFF2-40B4-BE49-F238E27FC236}">
                <a16:creationId xmlns:a16="http://schemas.microsoft.com/office/drawing/2014/main" id="{18D2C171-4865-4E4D-96B5-8427284BDB24}"/>
              </a:ext>
            </a:extLst>
          </p:cNvPr>
          <p:cNvSpPr txBox="1"/>
          <p:nvPr/>
        </p:nvSpPr>
        <p:spPr>
          <a:xfrm>
            <a:off x="381489" y="1362324"/>
            <a:ext cx="4705200" cy="5355312"/>
          </a:xfrm>
          <a:prstGeom prst="rect">
            <a:avLst/>
          </a:prstGeom>
          <a:noFill/>
        </p:spPr>
        <p:txBody>
          <a:bodyPr wrap="square" rtlCol="0">
            <a:spAutoFit/>
          </a:bodyPr>
          <a:lstStyle/>
          <a:p>
            <a:pPr marL="342900" indent="-34290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Top-off injection with 2.2 GeV electron beam from injector​</a:t>
            </a:r>
          </a:p>
          <a:p>
            <a:pPr marL="342900" indent="-34290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Wingdings" panose="05000000000000000000" pitchFamily="2" charset="2"/>
              <a:buChar char="Ø"/>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RF Stations:</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11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units total</a:t>
            </a:r>
          </a:p>
          <a:p>
            <a:pPr marL="342900" indent="-342900">
              <a:buFont typeface="Wingdings" panose="05000000000000000000" pitchFamily="2" charset="2"/>
              <a:buChar char="Ø"/>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Pre-bunching Section:</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 </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800100" lvl="1" indent="-342900">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Thermionic electron gun</a:t>
            </a:r>
          </a:p>
          <a:p>
            <a:pPr marL="800100" lvl="1" indent="-342900">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476 MHz pre-</a:t>
            </a:r>
            <a:r>
              <a:rPr lang="en-US" altLang="zh-CN" dirty="0" err="1">
                <a:latin typeface="微软雅黑" panose="020B0503020204020204" pitchFamily="34" charset="-122"/>
                <a:ea typeface="微软雅黑" panose="020B0503020204020204" pitchFamily="34" charset="-122"/>
                <a:cs typeface="Times New Roman" panose="02020603050405020304" pitchFamily="18" charset="0"/>
              </a:rPr>
              <a:t>buncher</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PB</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800100" lvl="1" indent="-342900">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2856 MHz</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dirty="0" err="1">
                <a:latin typeface="微软雅黑" panose="020B0503020204020204" pitchFamily="34" charset="-122"/>
                <a:ea typeface="微软雅黑" panose="020B0503020204020204" pitchFamily="34" charset="-122"/>
                <a:cs typeface="Times New Roman" panose="02020603050405020304" pitchFamily="18" charset="0"/>
              </a:rPr>
              <a:t>buncher</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B</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t>
            </a:r>
          </a:p>
          <a:p>
            <a:pPr marL="800100" lvl="1" indent="-342900">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Two 2856 MHz accelerating tubes(</a:t>
            </a: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ACC-L01</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 </a:t>
            </a:r>
          </a:p>
          <a:p>
            <a:pPr marL="342900" indent="-342900">
              <a:buFont typeface="Wingdings" panose="05000000000000000000" pitchFamily="2" charset="2"/>
              <a:buChar char="Ø"/>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Accelerating Section</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a:t>
            </a:r>
          </a:p>
          <a:p>
            <a:pPr marL="800100" lvl="1" indent="-342900">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19</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 groups of accelerating tubes</a:t>
            </a:r>
          </a:p>
          <a:p>
            <a:pPr marL="800100" lvl="1" indent="-342900">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Each group: two 2856 MHz tubes</a:t>
            </a:r>
          </a:p>
          <a:p>
            <a:pPr marL="342900" indent="-342900">
              <a:buFont typeface="Wingdings" panose="05000000000000000000" pitchFamily="2" charset="2"/>
              <a:buChar char="Ø"/>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LLRF System</a:t>
            </a:r>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dirty="0">
              <a:latin typeface="微软雅黑" panose="020B0503020204020204" pitchFamily="34" charset="-122"/>
              <a:ea typeface="微软雅黑" panose="020B0503020204020204" pitchFamily="34" charset="-122"/>
              <a:cs typeface="Times New Roman" panose="02020603050405020304" pitchFamily="18" charset="0"/>
            </a:endParaRPr>
          </a:p>
          <a:p>
            <a:pPr marL="800100" lvl="1" indent="-342900">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Stabilizes amplitude/phase of microwave fields in accelerating tubes</a:t>
            </a:r>
          </a:p>
          <a:p>
            <a:pPr marL="800100" lvl="1" indent="-342900">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Closed-loop stability specification: </a:t>
            </a: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0.2% / 0.2 °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(RMS)</a:t>
            </a:r>
          </a:p>
        </p:txBody>
      </p:sp>
      <p:sp>
        <p:nvSpPr>
          <p:cNvPr id="19" name="灯片编号占位符 7">
            <a:extLst>
              <a:ext uri="{FF2B5EF4-FFF2-40B4-BE49-F238E27FC236}">
                <a16:creationId xmlns:a16="http://schemas.microsoft.com/office/drawing/2014/main" id="{C822E627-94AF-4E2D-8270-382EE52888D7}"/>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5</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905BA522-950D-49C5-B7CE-EE7EB769B855}"/>
              </a:ext>
            </a:extLst>
          </p:cNvPr>
          <p:cNvSpPr txBox="1"/>
          <p:nvPr/>
        </p:nvSpPr>
        <p:spPr>
          <a:xfrm>
            <a:off x="479376" y="243805"/>
            <a:ext cx="10441160" cy="954107"/>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 HALF Injector - Microwave System Layout</a:t>
            </a:r>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80330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99DEC5-675B-4F2C-AE71-BBE2268A1A47}"/>
              </a:ext>
            </a:extLst>
          </p:cNvPr>
          <p:cNvPicPr>
            <a:picLocks noChangeAspect="1"/>
          </p:cNvPicPr>
          <p:nvPr/>
        </p:nvPicPr>
        <p:blipFill>
          <a:blip r:embed="rId3"/>
          <a:stretch>
            <a:fillRect/>
          </a:stretch>
        </p:blipFill>
        <p:spPr>
          <a:xfrm>
            <a:off x="1706" y="1916832"/>
            <a:ext cx="12192000" cy="2359742"/>
          </a:xfrm>
          <a:prstGeom prst="rect">
            <a:avLst/>
          </a:prstGeom>
        </p:spPr>
      </p:pic>
      <p:sp>
        <p:nvSpPr>
          <p:cNvPr id="5" name="文本框 4">
            <a:extLst>
              <a:ext uri="{FF2B5EF4-FFF2-40B4-BE49-F238E27FC236}">
                <a16:creationId xmlns:a16="http://schemas.microsoft.com/office/drawing/2014/main" id="{560913F9-A30A-4917-BA3D-70C13F6F57C0}"/>
              </a:ext>
            </a:extLst>
          </p:cNvPr>
          <p:cNvSpPr txBox="1"/>
          <p:nvPr/>
        </p:nvSpPr>
        <p:spPr>
          <a:xfrm>
            <a:off x="3360549" y="1208946"/>
            <a:ext cx="5470902" cy="707886"/>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RF Reference Signal Distribution System and Microwave System Layout​</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619B4E16-EC47-44D1-8AA8-F04D8B0C9CF8}"/>
              </a:ext>
            </a:extLst>
          </p:cNvPr>
          <p:cNvSpPr txBox="1"/>
          <p:nvPr/>
        </p:nvSpPr>
        <p:spPr>
          <a:xfrm>
            <a:off x="191344" y="4503676"/>
            <a:ext cx="11809312" cy="2246769"/>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2856 MHz </a:t>
            </a: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Reference Signal for Injector</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b="1"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000" b="1" dirty="0">
              <a:latin typeface="微软雅黑" panose="020B0503020204020204" pitchFamily="34" charset="-122"/>
              <a:ea typeface="微软雅黑" panose="020B0503020204020204" pitchFamily="34" charset="-122"/>
              <a:cs typeface="Times New Roman" panose="02020603050405020304" pitchFamily="18" charset="0"/>
            </a:endParaRPr>
          </a:p>
          <a:p>
            <a:pPr marL="800100" lvl="1"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Transmitted length: ~200 m</a:t>
            </a:r>
          </a:p>
          <a:p>
            <a:pPr marL="800100" lvl="1"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Amplified by ​​</a:t>
            </a: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three 10 W CW amplifiers</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t>
            </a:r>
          </a:p>
          <a:p>
            <a:pPr marL="800100" lvl="1"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Added phase noise of amplifier : </a:t>
            </a: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​​≤2 fs</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t>
            </a:r>
          </a:p>
          <a:p>
            <a:pPr marL="800100" lvl="1"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Synchronized with storage ring source via ​​100 MHz signal​​ (sync cable ~ 500 m)</a:t>
            </a:r>
          </a:p>
          <a:p>
            <a:pPr marL="800100" lvl="1"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Reference cable is installed in ​​±0.1°C</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constant-temperature water bath</a:t>
            </a:r>
          </a:p>
          <a:p>
            <a:pPr marL="800100" lvl="1"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Optical synchronization systems​​ at injector entry &amp; exit for drift monitoring</a:t>
            </a:r>
          </a:p>
        </p:txBody>
      </p:sp>
      <p:sp>
        <p:nvSpPr>
          <p:cNvPr id="9" name="灯片编号占位符 7">
            <a:extLst>
              <a:ext uri="{FF2B5EF4-FFF2-40B4-BE49-F238E27FC236}">
                <a16:creationId xmlns:a16="http://schemas.microsoft.com/office/drawing/2014/main" id="{E49C700C-14A8-4CC4-8AB0-8D430F6ACDC4}"/>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6</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BB54A325-B972-47C1-AA8C-DFFE4940E414}"/>
              </a:ext>
            </a:extLst>
          </p:cNvPr>
          <p:cNvSpPr txBox="1"/>
          <p:nvPr/>
        </p:nvSpPr>
        <p:spPr>
          <a:xfrm>
            <a:off x="479376" y="243805"/>
            <a:ext cx="10441160" cy="523220"/>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 HALF Injector - Reference Signal Distribution System</a:t>
            </a:r>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166061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5">
            <a:extLst>
              <a:ext uri="{FF2B5EF4-FFF2-40B4-BE49-F238E27FC236}">
                <a16:creationId xmlns:a16="http://schemas.microsoft.com/office/drawing/2014/main" id="{C06A8904-9DA6-4301-AE8A-502AE51C91AB}"/>
              </a:ext>
            </a:extLst>
          </p:cNvPr>
          <p:cNvSpPr txBox="1"/>
          <p:nvPr/>
        </p:nvSpPr>
        <p:spPr>
          <a:xfrm>
            <a:off x="5159896" y="1177792"/>
            <a:ext cx="4750246"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HALF Injector Microwave System</a:t>
            </a:r>
          </a:p>
        </p:txBody>
      </p:sp>
      <p:sp>
        <p:nvSpPr>
          <p:cNvPr id="2" name="文本框 1">
            <a:extLst>
              <a:ext uri="{FF2B5EF4-FFF2-40B4-BE49-F238E27FC236}">
                <a16:creationId xmlns:a16="http://schemas.microsoft.com/office/drawing/2014/main" id="{4683BE06-C96A-4ECF-A548-1EDB55910034}"/>
              </a:ext>
            </a:extLst>
          </p:cNvPr>
          <p:cNvSpPr txBox="1"/>
          <p:nvPr/>
        </p:nvSpPr>
        <p:spPr>
          <a:xfrm>
            <a:off x="4653552" y="1177792"/>
            <a:ext cx="936104" cy="400110"/>
          </a:xfrm>
          <a:prstGeom prst="rect">
            <a:avLst/>
          </a:prstGeom>
          <a:noFill/>
        </p:spPr>
        <p:txBody>
          <a:bodyPr wrap="square" rtlCol="0">
            <a:spAutoFit/>
          </a:bodyPr>
          <a:lstStyle/>
          <a:p>
            <a:r>
              <a:rPr lang="en-US" altLang="zh-CN"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1.</a:t>
            </a:r>
            <a:endParaRPr lang="zh-CN" altLang="en-US"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矩形 25">
            <a:extLst>
              <a:ext uri="{FF2B5EF4-FFF2-40B4-BE49-F238E27FC236}">
                <a16:creationId xmlns:a16="http://schemas.microsoft.com/office/drawing/2014/main" id="{D30F58DA-3684-48AC-B604-F897B3CC03E9}"/>
              </a:ext>
            </a:extLst>
          </p:cNvPr>
          <p:cNvSpPr/>
          <p:nvPr/>
        </p:nvSpPr>
        <p:spPr>
          <a:xfrm>
            <a:off x="5157646" y="2890605"/>
            <a:ext cx="5363456" cy="40011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Digital Low-Level RF (LLRF) System Design</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文本框 26">
            <a:extLst>
              <a:ext uri="{FF2B5EF4-FFF2-40B4-BE49-F238E27FC236}">
                <a16:creationId xmlns:a16="http://schemas.microsoft.com/office/drawing/2014/main" id="{56DE8FDB-D680-4037-AF62-62603E8154C2}"/>
              </a:ext>
            </a:extLst>
          </p:cNvPr>
          <p:cNvSpPr txBox="1"/>
          <p:nvPr/>
        </p:nvSpPr>
        <p:spPr>
          <a:xfrm>
            <a:off x="4653584" y="2890605"/>
            <a:ext cx="936104" cy="400110"/>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2.</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文本框 31">
            <a:extLst>
              <a:ext uri="{FF2B5EF4-FFF2-40B4-BE49-F238E27FC236}">
                <a16:creationId xmlns:a16="http://schemas.microsoft.com/office/drawing/2014/main" id="{334E63EC-E9E8-4B76-87AC-DA9C569760AA}"/>
              </a:ext>
            </a:extLst>
          </p:cNvPr>
          <p:cNvSpPr txBox="1"/>
          <p:nvPr/>
        </p:nvSpPr>
        <p:spPr>
          <a:xfrm>
            <a:off x="5159519" y="3647278"/>
            <a:ext cx="3596246"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LLRF Hardware Composition</a:t>
            </a:r>
            <a:endParaRPr lang="fr-FR"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4" name="文本框 33">
            <a:extLst>
              <a:ext uri="{FF2B5EF4-FFF2-40B4-BE49-F238E27FC236}">
                <a16:creationId xmlns:a16="http://schemas.microsoft.com/office/drawing/2014/main" id="{A4CD2D8D-D349-4A0C-8F84-44F31218EBF2}"/>
              </a:ext>
            </a:extLst>
          </p:cNvPr>
          <p:cNvSpPr txBox="1"/>
          <p:nvPr/>
        </p:nvSpPr>
        <p:spPr>
          <a:xfrm>
            <a:off x="5155365" y="3287939"/>
            <a:ext cx="5900500"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RF Station Configuration​</a:t>
            </a:r>
          </a:p>
        </p:txBody>
      </p:sp>
      <p:sp>
        <p:nvSpPr>
          <p:cNvPr id="21" name="文本框 20">
            <a:extLst>
              <a:ext uri="{FF2B5EF4-FFF2-40B4-BE49-F238E27FC236}">
                <a16:creationId xmlns:a16="http://schemas.microsoft.com/office/drawing/2014/main" id="{DB44241C-4ED1-4ACE-8BF7-CC57FC2658DE}"/>
              </a:ext>
            </a:extLst>
          </p:cNvPr>
          <p:cNvSpPr txBox="1"/>
          <p:nvPr/>
        </p:nvSpPr>
        <p:spPr>
          <a:xfrm>
            <a:off x="5159520" y="4026142"/>
            <a:ext cx="3884278"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IOC &amp; Control Interface</a:t>
            </a:r>
            <a:endParaRPr lang="fr-FR"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文本框 18">
            <a:extLst>
              <a:ext uri="{FF2B5EF4-FFF2-40B4-BE49-F238E27FC236}">
                <a16:creationId xmlns:a16="http://schemas.microsoft.com/office/drawing/2014/main" id="{212BC3EB-AE60-4F85-ADC1-AF30CABFB0CC}"/>
              </a:ext>
            </a:extLst>
          </p:cNvPr>
          <p:cNvSpPr txBox="1"/>
          <p:nvPr/>
        </p:nvSpPr>
        <p:spPr>
          <a:xfrm>
            <a:off x="5155365" y="5369623"/>
            <a:ext cx="3450705"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Offline Testing</a:t>
            </a:r>
            <a:endParaRPr lang="fr-FR"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文本框 24">
            <a:extLst>
              <a:ext uri="{FF2B5EF4-FFF2-40B4-BE49-F238E27FC236}">
                <a16:creationId xmlns:a16="http://schemas.microsoft.com/office/drawing/2014/main" id="{2977D3FD-7F33-4643-B13D-238D0BF5D28F}"/>
              </a:ext>
            </a:extLst>
          </p:cNvPr>
          <p:cNvSpPr txBox="1"/>
          <p:nvPr/>
        </p:nvSpPr>
        <p:spPr>
          <a:xfrm>
            <a:off x="5149982" y="5723964"/>
            <a:ext cx="3893818"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Online High Power Testing</a:t>
            </a:r>
            <a:endParaRPr lang="fr-FR"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矩形 19">
            <a:extLst>
              <a:ext uri="{FF2B5EF4-FFF2-40B4-BE49-F238E27FC236}">
                <a16:creationId xmlns:a16="http://schemas.microsoft.com/office/drawing/2014/main" id="{4AC911EC-85E2-40FB-B0AB-CF227FF498F7}"/>
              </a:ext>
            </a:extLst>
          </p:cNvPr>
          <p:cNvSpPr/>
          <p:nvPr/>
        </p:nvSpPr>
        <p:spPr>
          <a:xfrm>
            <a:off x="5163364" y="4942452"/>
            <a:ext cx="4614148" cy="40011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Test Platform Setup and Test Results</a:t>
            </a:r>
            <a:endParaRPr lang="zh-CN" altLang="en-US"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文本框 21">
            <a:extLst>
              <a:ext uri="{FF2B5EF4-FFF2-40B4-BE49-F238E27FC236}">
                <a16:creationId xmlns:a16="http://schemas.microsoft.com/office/drawing/2014/main" id="{37389F43-9434-421C-BC71-545B58CE6794}"/>
              </a:ext>
            </a:extLst>
          </p:cNvPr>
          <p:cNvSpPr txBox="1"/>
          <p:nvPr/>
        </p:nvSpPr>
        <p:spPr>
          <a:xfrm>
            <a:off x="4659302" y="4942452"/>
            <a:ext cx="936104" cy="400110"/>
          </a:xfrm>
          <a:prstGeom prst="rect">
            <a:avLst/>
          </a:prstGeom>
          <a:noFill/>
        </p:spPr>
        <p:txBody>
          <a:bodyPr wrap="square" rtlCol="0">
            <a:spAutoFit/>
          </a:bodyPr>
          <a:lstStyle/>
          <a:p>
            <a:r>
              <a:rPr lang="en-US" altLang="zh-CN"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3.</a:t>
            </a:r>
            <a:endParaRPr lang="zh-CN" altLang="en-US" sz="2000"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8" name="文本框 27">
            <a:extLst>
              <a:ext uri="{FF2B5EF4-FFF2-40B4-BE49-F238E27FC236}">
                <a16:creationId xmlns:a16="http://schemas.microsoft.com/office/drawing/2014/main" id="{298354BA-70CB-4009-8398-A064C0081682}"/>
              </a:ext>
            </a:extLst>
          </p:cNvPr>
          <p:cNvSpPr txBox="1"/>
          <p:nvPr/>
        </p:nvSpPr>
        <p:spPr>
          <a:xfrm>
            <a:off x="5164051" y="1940780"/>
            <a:ext cx="3596246"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Microwave System Layout</a:t>
            </a:r>
            <a:endParaRPr lang="fr-FR"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文本框 28">
            <a:extLst>
              <a:ext uri="{FF2B5EF4-FFF2-40B4-BE49-F238E27FC236}">
                <a16:creationId xmlns:a16="http://schemas.microsoft.com/office/drawing/2014/main" id="{FA74418A-6539-4550-9DBB-CF03910EA934}"/>
              </a:ext>
            </a:extLst>
          </p:cNvPr>
          <p:cNvSpPr txBox="1"/>
          <p:nvPr/>
        </p:nvSpPr>
        <p:spPr>
          <a:xfrm>
            <a:off x="5159896" y="1581441"/>
            <a:ext cx="6192688"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Hefei Advanced Light Facility (HALF) Introduction</a:t>
            </a:r>
          </a:p>
        </p:txBody>
      </p:sp>
      <p:sp>
        <p:nvSpPr>
          <p:cNvPr id="31" name="文本框 30">
            <a:extLst>
              <a:ext uri="{FF2B5EF4-FFF2-40B4-BE49-F238E27FC236}">
                <a16:creationId xmlns:a16="http://schemas.microsoft.com/office/drawing/2014/main" id="{36F71122-1934-403D-AE74-04864B7F998F}"/>
              </a:ext>
            </a:extLst>
          </p:cNvPr>
          <p:cNvSpPr txBox="1"/>
          <p:nvPr/>
        </p:nvSpPr>
        <p:spPr>
          <a:xfrm>
            <a:off x="5164050" y="2302617"/>
            <a:ext cx="5900501"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Reference Signal Distribution System Layout</a:t>
            </a:r>
            <a:endParaRPr lang="fr-FR" altLang="zh-CN" dirty="0">
              <a:solidFill>
                <a:schemeClr val="bg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3" name="文本框 32">
            <a:extLst>
              <a:ext uri="{FF2B5EF4-FFF2-40B4-BE49-F238E27FC236}">
                <a16:creationId xmlns:a16="http://schemas.microsoft.com/office/drawing/2014/main" id="{4A858DB2-2B67-49A5-938A-CA16AF65B607}"/>
              </a:ext>
            </a:extLst>
          </p:cNvPr>
          <p:cNvSpPr txBox="1"/>
          <p:nvPr/>
        </p:nvSpPr>
        <p:spPr>
          <a:xfrm>
            <a:off x="5164050" y="4373173"/>
            <a:ext cx="6044517"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FPGA Algorithm Architecture &amp; Core Algorithms</a:t>
            </a:r>
            <a:endParaRPr lang="fr-FR"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灯片编号占位符 7">
            <a:extLst>
              <a:ext uri="{FF2B5EF4-FFF2-40B4-BE49-F238E27FC236}">
                <a16:creationId xmlns:a16="http://schemas.microsoft.com/office/drawing/2014/main" id="{056C88E6-29FF-4E1F-8B89-A3B36F603F23}"/>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7</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文本框 5">
            <a:extLst>
              <a:ext uri="{FF2B5EF4-FFF2-40B4-BE49-F238E27FC236}">
                <a16:creationId xmlns:a16="http://schemas.microsoft.com/office/drawing/2014/main" id="{468BED43-66B0-46B3-AC89-922AD244F2C8}"/>
              </a:ext>
            </a:extLst>
          </p:cNvPr>
          <p:cNvSpPr txBox="1"/>
          <p:nvPr/>
        </p:nvSpPr>
        <p:spPr>
          <a:xfrm>
            <a:off x="3719736" y="332656"/>
            <a:ext cx="1583035"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Overview</a:t>
            </a:r>
          </a:p>
        </p:txBody>
      </p:sp>
    </p:spTree>
    <p:extLst>
      <p:ext uri="{BB962C8B-B14F-4D97-AF65-F5344CB8AC3E}">
        <p14:creationId xmlns:p14="http://schemas.microsoft.com/office/powerpoint/2010/main" val="2102253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本框 37">
            <a:extLst>
              <a:ext uri="{FF2B5EF4-FFF2-40B4-BE49-F238E27FC236}">
                <a16:creationId xmlns:a16="http://schemas.microsoft.com/office/drawing/2014/main" id="{9C17E924-6B7A-49A3-A0AB-ADB395E37260}"/>
              </a:ext>
            </a:extLst>
          </p:cNvPr>
          <p:cNvSpPr txBox="1"/>
          <p:nvPr/>
        </p:nvSpPr>
        <p:spPr>
          <a:xfrm>
            <a:off x="241463" y="6269250"/>
            <a:ext cx="5278473" cy="400110"/>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​​RF Station Block Diagram​</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文本框 26">
            <a:extLst>
              <a:ext uri="{FF2B5EF4-FFF2-40B4-BE49-F238E27FC236}">
                <a16:creationId xmlns:a16="http://schemas.microsoft.com/office/drawing/2014/main" id="{E24BA9FC-CE17-455D-B7B8-80E5F848EF5C}"/>
              </a:ext>
            </a:extLst>
          </p:cNvPr>
          <p:cNvSpPr txBox="1"/>
          <p:nvPr/>
        </p:nvSpPr>
        <p:spPr>
          <a:xfrm>
            <a:off x="5735960" y="1268760"/>
            <a:ext cx="6336704" cy="5016758"/>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RF Station</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a:t>
            </a:r>
          </a:p>
          <a:p>
            <a:pPr marL="800100" lvl="1" indent="-342900">
              <a:buFont typeface="Arial" panose="020B0604020202020204" pitchFamily="34" charset="0"/>
              <a:buChar char="•"/>
            </a:pPr>
            <a:r>
              <a:rPr lang="sv-SE" altLang="zh-CN" sz="2000" dirty="0">
                <a:latin typeface="微软雅黑" panose="020B0503020204020204" pitchFamily="34" charset="-122"/>
                <a:ea typeface="微软雅黑" panose="020B0503020204020204" pitchFamily="34" charset="-122"/>
                <a:cs typeface="Times New Roman" panose="02020603050405020304" pitchFamily="18" charset="0"/>
              </a:rPr>
              <a:t>1 </a:t>
            </a:r>
            <a:r>
              <a:rPr lang="sv-SE"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LLRF</a:t>
            </a:r>
            <a:r>
              <a:rPr lang="sv-SE" altLang="zh-CN" sz="2000" dirty="0">
                <a:latin typeface="微软雅黑" panose="020B0503020204020204" pitchFamily="34" charset="-122"/>
                <a:ea typeface="微软雅黑" panose="020B0503020204020204" pitchFamily="34" charset="-122"/>
                <a:cs typeface="Times New Roman" panose="02020603050405020304" pitchFamily="18" charset="0"/>
              </a:rPr>
              <a:t> system + 1 Klystron (</a:t>
            </a:r>
            <a:r>
              <a:rPr lang="sv-SE"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KLY</a:t>
            </a:r>
            <a:r>
              <a:rPr lang="sv-SE" altLang="zh-CN" sz="2000" dirty="0">
                <a:latin typeface="微软雅黑" panose="020B0503020204020204" pitchFamily="34" charset="-122"/>
                <a:ea typeface="微软雅黑" panose="020B0503020204020204" pitchFamily="34" charset="-122"/>
                <a:cs typeface="Times New Roman" panose="02020603050405020304" pitchFamily="18" charset="0"/>
              </a:rPr>
              <a:t>) + 2 accelerating tubes (</a:t>
            </a:r>
            <a:r>
              <a:rPr lang="sv-SE"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ACC</a:t>
            </a:r>
            <a:r>
              <a:rPr lang="sv-SE" altLang="zh-CN" sz="20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Wingdings" panose="05000000000000000000" pitchFamily="2" charset="2"/>
              <a:buChar char="Ø"/>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Wingdings" panose="05000000000000000000" pitchFamily="2" charset="2"/>
              <a:buChar char="Ø"/>
            </a:pP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LLRF</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Monitoring</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(9 channels, incl. 1 DC signal)</a:t>
            </a: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a:t>
            </a:r>
          </a:p>
          <a:p>
            <a:pPr marL="800100" lvl="1"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Solid-state amp (</a:t>
            </a: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SSA</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forward output</a:t>
            </a:r>
          </a:p>
          <a:p>
            <a:pPr marL="800100" lvl="1" indent="-342900">
              <a:buFont typeface="Arial" panose="020B0604020202020204" pitchFamily="34" charset="0"/>
              <a:buChar char="•"/>
            </a:pP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KLY</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forward/reflected (DC, for reflection protection)</a:t>
            </a:r>
          </a:p>
          <a:p>
            <a:pPr marL="800100" lvl="1"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Forward inputs of 2 </a:t>
            </a: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ACCs</a:t>
            </a:r>
          </a:p>
          <a:p>
            <a:pPr marL="800100" lvl="1"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Forward inputs of terminal </a:t>
            </a: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loads</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of 2 ACCs</a:t>
            </a:r>
          </a:p>
          <a:p>
            <a:pPr marL="800100" lvl="1" indent="-342900">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Control signal</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Forward input of 1st ACC ​​</a:t>
            </a: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OR​​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vector sum of both tubes</a:t>
            </a:r>
          </a:p>
          <a:p>
            <a:pPr marL="342900" indent="-342900">
              <a:buFont typeface="Wingdings" panose="05000000000000000000" pitchFamily="2" charset="2"/>
              <a:buChar char="Ø"/>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Wingdings" panose="05000000000000000000" pitchFamily="2" charset="2"/>
              <a:buChar char="Ø"/>
            </a:pP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Frequency Synthesizer</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a:t>
            </a:r>
          </a:p>
          <a:p>
            <a:pPr marL="800100" lvl="1"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Accepts injector reference signal</a:t>
            </a:r>
          </a:p>
          <a:p>
            <a:pPr marL="800100" lvl="1" indent="-34290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Provides </a:t>
            </a: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REF</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LO</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CLK</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signals to LLRF</a:t>
            </a:r>
          </a:p>
        </p:txBody>
      </p:sp>
      <p:pic>
        <p:nvPicPr>
          <p:cNvPr id="2" name="图片 1">
            <a:extLst>
              <a:ext uri="{FF2B5EF4-FFF2-40B4-BE49-F238E27FC236}">
                <a16:creationId xmlns:a16="http://schemas.microsoft.com/office/drawing/2014/main" id="{10E98C94-33C6-4393-97BF-6EC9941D4242}"/>
              </a:ext>
            </a:extLst>
          </p:cNvPr>
          <p:cNvPicPr>
            <a:picLocks noChangeAspect="1"/>
          </p:cNvPicPr>
          <p:nvPr/>
        </p:nvPicPr>
        <p:blipFill>
          <a:blip r:embed="rId3"/>
          <a:stretch>
            <a:fillRect/>
          </a:stretch>
        </p:blipFill>
        <p:spPr>
          <a:xfrm>
            <a:off x="256784" y="1411694"/>
            <a:ext cx="5407168" cy="4795332"/>
          </a:xfrm>
          <a:prstGeom prst="rect">
            <a:avLst/>
          </a:prstGeom>
        </p:spPr>
      </p:pic>
      <p:sp>
        <p:nvSpPr>
          <p:cNvPr id="7" name="灯片编号占位符 7">
            <a:extLst>
              <a:ext uri="{FF2B5EF4-FFF2-40B4-BE49-F238E27FC236}">
                <a16:creationId xmlns:a16="http://schemas.microsoft.com/office/drawing/2014/main" id="{00355923-0719-459D-87E6-6CBC23B26267}"/>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8</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455DBCDA-88D5-4382-B381-6BF6847F2D4A}"/>
              </a:ext>
            </a:extLst>
          </p:cNvPr>
          <p:cNvSpPr txBox="1"/>
          <p:nvPr/>
        </p:nvSpPr>
        <p:spPr>
          <a:xfrm>
            <a:off x="479376" y="243805"/>
            <a:ext cx="10441160" cy="954107"/>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LLRF System Design - RF Station Configuration​</a:t>
            </a:r>
          </a:p>
          <a:p>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07444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58AA7A04-17CD-48BB-8696-81255DFF9BD5}"/>
              </a:ext>
            </a:extLst>
          </p:cNvPr>
          <p:cNvGraphicFramePr>
            <a:graphicFrameLocks noGrp="1"/>
          </p:cNvGraphicFramePr>
          <p:nvPr>
            <p:extLst>
              <p:ext uri="{D42A27DB-BD31-4B8C-83A1-F6EECF244321}">
                <p14:modId xmlns:p14="http://schemas.microsoft.com/office/powerpoint/2010/main" val="2094145331"/>
              </p:ext>
            </p:extLst>
          </p:nvPr>
        </p:nvGraphicFramePr>
        <p:xfrm>
          <a:off x="5591944" y="3008388"/>
          <a:ext cx="6415968" cy="3169920"/>
        </p:xfrm>
        <a:graphic>
          <a:graphicData uri="http://schemas.openxmlformats.org/drawingml/2006/table">
            <a:tbl>
              <a:tblPr firstRow="1" bandRow="1">
                <a:tableStyleId>{BC89EF96-8CEA-46FF-86C4-4CE0E7609802}</a:tableStyleId>
              </a:tblPr>
              <a:tblGrid>
                <a:gridCol w="1191760">
                  <a:extLst>
                    <a:ext uri="{9D8B030D-6E8A-4147-A177-3AD203B41FA5}">
                      <a16:colId xmlns:a16="http://schemas.microsoft.com/office/drawing/2014/main" val="427400760"/>
                    </a:ext>
                  </a:extLst>
                </a:gridCol>
                <a:gridCol w="1368152">
                  <a:extLst>
                    <a:ext uri="{9D8B030D-6E8A-4147-A177-3AD203B41FA5}">
                      <a16:colId xmlns:a16="http://schemas.microsoft.com/office/drawing/2014/main" val="3077108158"/>
                    </a:ext>
                  </a:extLst>
                </a:gridCol>
                <a:gridCol w="1944216">
                  <a:extLst>
                    <a:ext uri="{9D8B030D-6E8A-4147-A177-3AD203B41FA5}">
                      <a16:colId xmlns:a16="http://schemas.microsoft.com/office/drawing/2014/main" val="779750395"/>
                    </a:ext>
                  </a:extLst>
                </a:gridCol>
                <a:gridCol w="1911840">
                  <a:extLst>
                    <a:ext uri="{9D8B030D-6E8A-4147-A177-3AD203B41FA5}">
                      <a16:colId xmlns:a16="http://schemas.microsoft.com/office/drawing/2014/main" val="3787584752"/>
                    </a:ext>
                  </a:extLst>
                </a:gridCol>
              </a:tblGrid>
              <a:tr h="315583">
                <a:tc>
                  <a:txBody>
                    <a:bodyPr/>
                    <a:lstStyle/>
                    <a:p>
                      <a:pPr algn="ct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600" dirty="0">
                          <a:latin typeface="微软雅黑" panose="020B0503020204020204" pitchFamily="34" charset="-122"/>
                          <a:ea typeface="微软雅黑" panose="020B0503020204020204" pitchFamily="34" charset="-122"/>
                        </a:rPr>
                        <a:t>Frequency [MHz]</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微软雅黑" panose="020B0503020204020204" pitchFamily="34" charset="-122"/>
                          <a:ea typeface="微软雅黑" panose="020B0503020204020204" pitchFamily="34" charset="-122"/>
                        </a:rPr>
                        <a:t>​​Jitter – Before Optimization​</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[fs]</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微软雅黑" panose="020B0503020204020204" pitchFamily="34" charset="-122"/>
                          <a:ea typeface="微软雅黑" panose="020B0503020204020204" pitchFamily="34" charset="-122"/>
                        </a:rPr>
                        <a:t>​​Jitter – After Optimization​</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[fs]</a:t>
                      </a:r>
                      <a:endParaRPr lang="zh-CN" altLang="en-US" sz="16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88675993"/>
                  </a:ext>
                </a:extLst>
              </a:tr>
              <a:tr h="315583">
                <a:tc>
                  <a:txBody>
                    <a:bodyPr/>
                    <a:lstStyle/>
                    <a:p>
                      <a:pPr algn="ctr"/>
                      <a:r>
                        <a:rPr lang="en-US" altLang="zh-CN" sz="1600" dirty="0">
                          <a:latin typeface="微软雅黑" panose="020B0503020204020204" pitchFamily="34" charset="-122"/>
                          <a:ea typeface="微软雅黑" panose="020B0503020204020204" pitchFamily="34" charset="-122"/>
                        </a:rPr>
                        <a:t>Reference Signal​</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600" dirty="0">
                          <a:latin typeface="微软雅黑" panose="020B0503020204020204" pitchFamily="34" charset="-122"/>
                          <a:ea typeface="微软雅黑" panose="020B0503020204020204" pitchFamily="34" charset="-122"/>
                        </a:rPr>
                        <a:t>2856</a:t>
                      </a:r>
                      <a:endParaRPr lang="zh-CN" altLang="en-US" sz="1600" dirty="0">
                        <a:latin typeface="微软雅黑" panose="020B0503020204020204" pitchFamily="34" charset="-122"/>
                        <a:ea typeface="微软雅黑" panose="020B0503020204020204" pitchFamily="34" charset="-122"/>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微软雅黑" panose="020B0503020204020204" pitchFamily="34" charset="-122"/>
                          <a:ea typeface="微软雅黑" panose="020B0503020204020204" pitchFamily="34" charset="-122"/>
                        </a:rPr>
                        <a:t>13.370</a:t>
                      </a:r>
                      <a:endParaRPr lang="zh-CN" altLang="en-US" sz="1600" dirty="0">
                        <a:latin typeface="微软雅黑" panose="020B0503020204020204" pitchFamily="34" charset="-122"/>
                        <a:ea typeface="微软雅黑" panose="020B0503020204020204" pitchFamily="34" charset="-122"/>
                      </a:endParaRPr>
                    </a:p>
                  </a:txBody>
                  <a:tcPr anchor="ctr"/>
                </a:tc>
                <a:tc hMerge="1">
                  <a:txBody>
                    <a:bodyPr/>
                    <a:lstStyle/>
                    <a:p>
                      <a:endParaRPr lang="zh-CN" altLang="en-US"/>
                    </a:p>
                  </a:txBody>
                  <a:tcPr/>
                </a:tc>
                <a:extLst>
                  <a:ext uri="{0D108BD9-81ED-4DB2-BD59-A6C34878D82A}">
                    <a16:rowId xmlns:a16="http://schemas.microsoft.com/office/drawing/2014/main" val="3436083729"/>
                  </a:ext>
                </a:extLst>
              </a:tr>
              <a:tr h="315583">
                <a:tc>
                  <a:txBody>
                    <a:bodyPr/>
                    <a:lstStyle/>
                    <a:p>
                      <a:pPr algn="ctr" fontAlgn="ctr"/>
                      <a:r>
                        <a:rPr lang="en-US" sz="1600" u="none" strike="noStrike" dirty="0">
                          <a:effectLst/>
                          <a:latin typeface="微软雅黑" panose="020B0503020204020204" pitchFamily="34" charset="-122"/>
                          <a:ea typeface="微软雅黑" panose="020B0503020204020204" pitchFamily="34" charset="-122"/>
                        </a:rPr>
                        <a:t>CLK-1</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a:r>
                        <a:rPr lang="en-US" altLang="zh-CN" sz="1600" dirty="0">
                          <a:latin typeface="微软雅黑" panose="020B0503020204020204" pitchFamily="34" charset="-122"/>
                          <a:ea typeface="微软雅黑" panose="020B0503020204020204" pitchFamily="34" charset="-122"/>
                        </a:rPr>
                        <a:t>105.78</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107.539</a:t>
                      </a:r>
                      <a:endParaRPr lang="en-US" altLang="zh-CN"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fontAlgn="ctr"/>
                      <a:r>
                        <a:rPr lang="en-US" altLang="zh-CN" sz="1600" u="none" strike="noStrike">
                          <a:solidFill>
                            <a:srgbClr val="FF0000"/>
                          </a:solidFill>
                          <a:effectLst/>
                          <a:latin typeface="微软雅黑" panose="020B0503020204020204" pitchFamily="34" charset="-122"/>
                          <a:ea typeface="微软雅黑" panose="020B0503020204020204" pitchFamily="34" charset="-122"/>
                        </a:rPr>
                        <a:t>29.109 </a:t>
                      </a:r>
                      <a:endParaRPr lang="en-US" altLang="zh-CN"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7620" marR="7620" marT="7620" marB="0" anchor="ctr"/>
                </a:tc>
                <a:extLst>
                  <a:ext uri="{0D108BD9-81ED-4DB2-BD59-A6C34878D82A}">
                    <a16:rowId xmlns:a16="http://schemas.microsoft.com/office/drawing/2014/main" val="753657404"/>
                  </a:ext>
                </a:extLst>
              </a:tr>
              <a:tr h="315583">
                <a:tc>
                  <a:txBody>
                    <a:bodyPr/>
                    <a:lstStyle/>
                    <a:p>
                      <a:pPr algn="ctr" fontAlgn="ctr"/>
                      <a:r>
                        <a:rPr lang="en-US" sz="1600" u="none" strike="noStrike" dirty="0">
                          <a:effectLst/>
                          <a:latin typeface="微软雅黑" panose="020B0503020204020204" pitchFamily="34" charset="-122"/>
                          <a:ea typeface="微软雅黑" panose="020B0503020204020204" pitchFamily="34" charset="-122"/>
                        </a:rPr>
                        <a:t>CLK-2</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a:r>
                        <a:rPr lang="en-US" altLang="zh-CN" sz="1600" dirty="0">
                          <a:latin typeface="微软雅黑" panose="020B0503020204020204" pitchFamily="34" charset="-122"/>
                          <a:ea typeface="微软雅黑" panose="020B0503020204020204" pitchFamily="34" charset="-122"/>
                        </a:rPr>
                        <a:t>105.78</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112.897</a:t>
                      </a:r>
                      <a:endParaRPr lang="en-US" altLang="zh-CN"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fontAlgn="ctr"/>
                      <a:r>
                        <a:rPr lang="en-US" altLang="zh-CN" sz="1600" u="none" strike="noStrike">
                          <a:solidFill>
                            <a:srgbClr val="FF0000"/>
                          </a:solidFill>
                          <a:effectLst/>
                          <a:latin typeface="微软雅黑" panose="020B0503020204020204" pitchFamily="34" charset="-122"/>
                          <a:ea typeface="微软雅黑" panose="020B0503020204020204" pitchFamily="34" charset="-122"/>
                        </a:rPr>
                        <a:t>29.208 </a:t>
                      </a:r>
                      <a:endParaRPr lang="en-US" altLang="zh-CN"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7620" marR="7620" marT="7620" marB="0" anchor="ctr"/>
                </a:tc>
                <a:extLst>
                  <a:ext uri="{0D108BD9-81ED-4DB2-BD59-A6C34878D82A}">
                    <a16:rowId xmlns:a16="http://schemas.microsoft.com/office/drawing/2014/main" val="413207777"/>
                  </a:ext>
                </a:extLst>
              </a:tr>
              <a:tr h="315583">
                <a:tc>
                  <a:txBody>
                    <a:bodyPr/>
                    <a:lstStyle/>
                    <a:p>
                      <a:pPr algn="ctr" fontAlgn="ctr"/>
                      <a:r>
                        <a:rPr lang="en-US" sz="1600" u="none" strike="noStrike" dirty="0">
                          <a:effectLst/>
                          <a:latin typeface="微软雅黑" panose="020B0503020204020204" pitchFamily="34" charset="-122"/>
                          <a:ea typeface="微软雅黑" panose="020B0503020204020204" pitchFamily="34" charset="-122"/>
                        </a:rPr>
                        <a:t>LO-1</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a:r>
                        <a:rPr lang="en-US" altLang="zh-CN" sz="1600" dirty="0">
                          <a:latin typeface="微软雅黑" panose="020B0503020204020204" pitchFamily="34" charset="-122"/>
                          <a:ea typeface="微软雅黑" panose="020B0503020204020204" pitchFamily="34" charset="-122"/>
                        </a:rPr>
                        <a:t>2831.59</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17.834</a:t>
                      </a:r>
                      <a:endParaRPr lang="en-US" altLang="zh-CN"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13.602 </a:t>
                      </a:r>
                      <a:endParaRPr lang="en-US" altLang="zh-CN"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7620" marR="7620" marT="7620" marB="0" anchor="ctr"/>
                </a:tc>
                <a:extLst>
                  <a:ext uri="{0D108BD9-81ED-4DB2-BD59-A6C34878D82A}">
                    <a16:rowId xmlns:a16="http://schemas.microsoft.com/office/drawing/2014/main" val="2597052741"/>
                  </a:ext>
                </a:extLst>
              </a:tr>
              <a:tr h="315583">
                <a:tc>
                  <a:txBody>
                    <a:bodyPr/>
                    <a:lstStyle/>
                    <a:p>
                      <a:pPr algn="ctr" fontAlgn="ctr"/>
                      <a:r>
                        <a:rPr lang="en-US" sz="1600" u="none" strike="noStrike" dirty="0">
                          <a:effectLst/>
                          <a:latin typeface="微软雅黑" panose="020B0503020204020204" pitchFamily="34" charset="-122"/>
                          <a:ea typeface="微软雅黑" panose="020B0503020204020204" pitchFamily="34" charset="-122"/>
                        </a:rPr>
                        <a:t>LO-2</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a:r>
                        <a:rPr lang="en-US" altLang="zh-CN" sz="1600" dirty="0">
                          <a:latin typeface="微软雅黑" panose="020B0503020204020204" pitchFamily="34" charset="-122"/>
                          <a:ea typeface="微软雅黑" panose="020B0503020204020204" pitchFamily="34" charset="-122"/>
                        </a:rPr>
                        <a:t>2831.59</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17.948</a:t>
                      </a:r>
                      <a:endParaRPr lang="en-US" altLang="zh-CN"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13.655 </a:t>
                      </a:r>
                      <a:endParaRPr lang="en-US" altLang="zh-CN"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7620" marR="7620" marT="7620" marB="0" anchor="ctr"/>
                </a:tc>
                <a:extLst>
                  <a:ext uri="{0D108BD9-81ED-4DB2-BD59-A6C34878D82A}">
                    <a16:rowId xmlns:a16="http://schemas.microsoft.com/office/drawing/2014/main" val="1162058867"/>
                  </a:ext>
                </a:extLst>
              </a:tr>
              <a:tr h="315583">
                <a:tc>
                  <a:txBody>
                    <a:bodyPr/>
                    <a:lstStyle/>
                    <a:p>
                      <a:pPr algn="ctr" fontAlgn="ctr"/>
                      <a:r>
                        <a:rPr lang="en-US" sz="1600" u="none" strike="noStrike" dirty="0">
                          <a:effectLst/>
                          <a:latin typeface="微软雅黑" panose="020B0503020204020204" pitchFamily="34" charset="-122"/>
                          <a:ea typeface="微软雅黑" panose="020B0503020204020204" pitchFamily="34" charset="-122"/>
                        </a:rPr>
                        <a:t>REF-1</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a:r>
                        <a:rPr lang="en-US" altLang="zh-CN" sz="1600" dirty="0">
                          <a:latin typeface="微软雅黑" panose="020B0503020204020204" pitchFamily="34" charset="-122"/>
                          <a:ea typeface="微软雅黑" panose="020B0503020204020204" pitchFamily="34" charset="-122"/>
                        </a:rPr>
                        <a:t>2856</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17.290</a:t>
                      </a:r>
                      <a:endParaRPr lang="en-US" altLang="zh-CN"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13.581 </a:t>
                      </a:r>
                      <a:endParaRPr lang="en-US" altLang="zh-CN"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7620" marR="7620" marT="7620" marB="0" anchor="ctr"/>
                </a:tc>
                <a:extLst>
                  <a:ext uri="{0D108BD9-81ED-4DB2-BD59-A6C34878D82A}">
                    <a16:rowId xmlns:a16="http://schemas.microsoft.com/office/drawing/2014/main" val="2995010717"/>
                  </a:ext>
                </a:extLst>
              </a:tr>
              <a:tr h="315583">
                <a:tc>
                  <a:txBody>
                    <a:bodyPr/>
                    <a:lstStyle/>
                    <a:p>
                      <a:pPr algn="ctr" fontAlgn="ctr"/>
                      <a:r>
                        <a:rPr lang="en-US" sz="1600" u="none" strike="noStrike" dirty="0">
                          <a:effectLst/>
                          <a:latin typeface="微软雅黑" panose="020B0503020204020204" pitchFamily="34" charset="-122"/>
                          <a:ea typeface="微软雅黑" panose="020B0503020204020204" pitchFamily="34" charset="-122"/>
                        </a:rPr>
                        <a:t>REF-2</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a:r>
                        <a:rPr lang="en-US" altLang="zh-CN" sz="1600" dirty="0">
                          <a:latin typeface="微软雅黑" panose="020B0503020204020204" pitchFamily="34" charset="-122"/>
                          <a:ea typeface="微软雅黑" panose="020B0503020204020204" pitchFamily="34" charset="-122"/>
                        </a:rPr>
                        <a:t>2856</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16.949</a:t>
                      </a:r>
                      <a:endParaRPr lang="en-US" altLang="zh-CN"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13.502 </a:t>
                      </a:r>
                      <a:endParaRPr lang="en-US" altLang="zh-CN"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7620" marR="7620" marT="7620" marB="0" anchor="ctr"/>
                </a:tc>
                <a:extLst>
                  <a:ext uri="{0D108BD9-81ED-4DB2-BD59-A6C34878D82A}">
                    <a16:rowId xmlns:a16="http://schemas.microsoft.com/office/drawing/2014/main" val="2153715290"/>
                  </a:ext>
                </a:extLst>
              </a:tr>
            </a:tbl>
          </a:graphicData>
        </a:graphic>
      </p:graphicFrame>
      <p:sp>
        <p:nvSpPr>
          <p:cNvPr id="11" name="文本框 10">
            <a:extLst>
              <a:ext uri="{FF2B5EF4-FFF2-40B4-BE49-F238E27FC236}">
                <a16:creationId xmlns:a16="http://schemas.microsoft.com/office/drawing/2014/main" id="{249BB895-79CE-443A-A6BB-CA2ED32C7122}"/>
              </a:ext>
            </a:extLst>
          </p:cNvPr>
          <p:cNvSpPr txBox="1"/>
          <p:nvPr/>
        </p:nvSpPr>
        <p:spPr>
          <a:xfrm>
            <a:off x="-230976" y="3758813"/>
            <a:ext cx="5904656" cy="707886"/>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​​Non-I/Q Frequency Synthesizer </a:t>
            </a:r>
          </a:p>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Block Diagram​</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B9825649-E538-4B55-8071-0BB01CBD097E}"/>
              </a:ext>
            </a:extLst>
          </p:cNvPr>
          <p:cNvPicPr>
            <a:picLocks noChangeAspect="1"/>
          </p:cNvPicPr>
          <p:nvPr/>
        </p:nvPicPr>
        <p:blipFill>
          <a:blip r:embed="rId3"/>
          <a:stretch>
            <a:fillRect/>
          </a:stretch>
        </p:blipFill>
        <p:spPr>
          <a:xfrm>
            <a:off x="67398" y="1220286"/>
            <a:ext cx="5407854" cy="2563531"/>
          </a:xfrm>
          <a:prstGeom prst="rect">
            <a:avLst/>
          </a:prstGeom>
        </p:spPr>
      </p:pic>
      <p:sp>
        <p:nvSpPr>
          <p:cNvPr id="12" name="文本框 11">
            <a:extLst>
              <a:ext uri="{FF2B5EF4-FFF2-40B4-BE49-F238E27FC236}">
                <a16:creationId xmlns:a16="http://schemas.microsoft.com/office/drawing/2014/main" id="{A52B0875-40A2-4F63-96A1-2A721A9D6FB0}"/>
              </a:ext>
            </a:extLst>
          </p:cNvPr>
          <p:cNvSpPr txBox="1"/>
          <p:nvPr/>
        </p:nvSpPr>
        <p:spPr>
          <a:xfrm>
            <a:off x="5811070" y="1129968"/>
            <a:ext cx="5757537" cy="1800493"/>
          </a:xfrm>
          <a:prstGeom prst="rect">
            <a:avLst/>
          </a:prstGeom>
          <a:noFill/>
        </p:spPr>
        <p:txBody>
          <a:bodyPr wrap="square" rtlCol="0">
            <a:spAutoFit/>
          </a:bodyPr>
          <a:lstStyle/>
          <a:p>
            <a:pPr marL="342900" indent="-342900">
              <a:buFont typeface="Wingdings" panose="05000000000000000000" pitchFamily="2" charset="2"/>
              <a:buChar char="Ø"/>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Outputs: </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REF (2856 MHz) ×2, CLK (105.78 MHz) ×2, LO (2831.59 MHz) ×2</a:t>
            </a:r>
          </a:p>
          <a:p>
            <a:pPr marL="342900" indent="-342900">
              <a:buFont typeface="Wingdings" panose="05000000000000000000" pitchFamily="2" charset="2"/>
              <a:buChar char="Ø"/>
            </a:pPr>
            <a:endParaRPr lang="en-US" altLang="zh-CN" sz="105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Two LLRF systems share one FS</a:t>
            </a:r>
          </a:p>
          <a:p>
            <a:pPr marL="342900" indent="-342900">
              <a:buFont typeface="Wingdings" panose="05000000000000000000" pitchFamily="2" charset="2"/>
              <a:buChar char="Ø"/>
            </a:pPr>
            <a:endParaRPr lang="en-US" altLang="zh-CN" sz="105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CLK phase noise improved from ​​</a:t>
            </a: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110 fs</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 to ​​</a:t>
            </a: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30 fs</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(Integration range: ​​</a:t>
            </a:r>
            <a:r>
              <a:rPr lang="en-US" altLang="zh-CN" sz="1400" b="1" dirty="0">
                <a:latin typeface="微软雅黑" panose="020B0503020204020204" pitchFamily="34" charset="-122"/>
                <a:ea typeface="微软雅黑" panose="020B0503020204020204" pitchFamily="34" charset="-122"/>
                <a:cs typeface="Times New Roman" panose="02020603050405020304" pitchFamily="18" charset="0"/>
              </a:rPr>
              <a:t>10 Hz–10 MHz</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6C3FD08B-54FB-4FB1-A984-E4C98DBFB02A}"/>
              </a:ext>
            </a:extLst>
          </p:cNvPr>
          <p:cNvSpPr txBox="1"/>
          <p:nvPr/>
        </p:nvSpPr>
        <p:spPr>
          <a:xfrm>
            <a:off x="479376" y="5468988"/>
            <a:ext cx="5904656" cy="707886"/>
          </a:xfrm>
          <a:prstGeom prst="rect">
            <a:avLst/>
          </a:prstGeom>
          <a:noFill/>
        </p:spPr>
        <p:txBody>
          <a:bodyPr wrap="square" rtlCol="0">
            <a:spAutoFit/>
          </a:bodyPr>
          <a:lstStyle/>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Non-I/Q Frequency Synthesizer </a:t>
            </a:r>
          </a:p>
          <a:p>
            <a:pPr algn="ct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Phase Noise Test Results​</a:t>
            </a:r>
            <a:endParaRPr lang="zh-CN" altLang="en-US"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灯片编号占位符 7">
            <a:extLst>
              <a:ext uri="{FF2B5EF4-FFF2-40B4-BE49-F238E27FC236}">
                <a16:creationId xmlns:a16="http://schemas.microsoft.com/office/drawing/2014/main" id="{4A839263-7721-4F28-A66A-21183B173F2D}"/>
              </a:ext>
            </a:extLst>
          </p:cNvPr>
          <p:cNvSpPr>
            <a:spLocks noGrp="1"/>
          </p:cNvSpPr>
          <p:nvPr>
            <p:ph type="sldNum" sz="quarter" idx="10"/>
          </p:nvPr>
        </p:nvSpPr>
        <p:spPr>
          <a:xfrm>
            <a:off x="9185448" y="6356350"/>
            <a:ext cx="2743200" cy="365125"/>
          </a:xfrm>
        </p:spPr>
        <p:txBody>
          <a:bodyPr/>
          <a:lstStyle/>
          <a:p>
            <a:fld id="{85B4883E-2AE5-44BD-8E94-5F51D85EA891}" type="slidenum">
              <a:rPr lang="zh-CN" altLang="en-US" smtClean="0">
                <a:latin typeface="微软雅黑" panose="020B0503020204020204" pitchFamily="34" charset="-122"/>
                <a:ea typeface="微软雅黑" panose="020B0503020204020204" pitchFamily="34" charset="-122"/>
                <a:cs typeface="Times New Roman" panose="02020603050405020304" pitchFamily="18" charset="0"/>
              </a:rPr>
              <a:pPr/>
              <a:t>9</a:t>
            </a:fld>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6C577A3B-649D-4B32-9A58-7D8B974A774F}"/>
              </a:ext>
            </a:extLst>
          </p:cNvPr>
          <p:cNvSpPr txBox="1"/>
          <p:nvPr/>
        </p:nvSpPr>
        <p:spPr>
          <a:xfrm>
            <a:off x="479376" y="243805"/>
            <a:ext cx="10441160" cy="954107"/>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LLRF System Design - Frequency Synthesizer (FS)​</a:t>
            </a:r>
          </a:p>
          <a:p>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90460852"/>
      </p:ext>
    </p:extLst>
  </p:cSld>
  <p:clrMapOvr>
    <a:masterClrMapping/>
  </p:clrMapOvr>
</p:sld>
</file>

<file path=ppt/theme/theme1.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21725</TotalTime>
  <Words>5103</Words>
  <Application>Microsoft Office PowerPoint</Application>
  <PresentationFormat>宽屏</PresentationFormat>
  <Paragraphs>626</Paragraphs>
  <Slides>34</Slides>
  <Notes>34</Notes>
  <HiddenSlides>0</HiddenSlides>
  <MMClips>0</MMClips>
  <ScaleCrop>false</ScaleCrop>
  <HeadingPairs>
    <vt:vector size="6" baseType="variant">
      <vt:variant>
        <vt:lpstr>已用的字体</vt:lpstr>
      </vt:variant>
      <vt:variant>
        <vt:i4>10</vt:i4>
      </vt:variant>
      <vt:variant>
        <vt:lpstr>主题</vt:lpstr>
      </vt:variant>
      <vt:variant>
        <vt:i4>4</vt:i4>
      </vt:variant>
      <vt:variant>
        <vt:lpstr>幻灯片标题</vt:lpstr>
      </vt:variant>
      <vt:variant>
        <vt:i4>34</vt:i4>
      </vt:variant>
    </vt:vector>
  </HeadingPairs>
  <TitlesOfParts>
    <vt:vector size="48" baseType="lpstr">
      <vt:lpstr>等线</vt:lpstr>
      <vt:lpstr>等线 Light</vt:lpstr>
      <vt:lpstr>宋体</vt:lpstr>
      <vt:lpstr>微软雅黑</vt:lpstr>
      <vt:lpstr>Arial</vt:lpstr>
      <vt:lpstr>Calibri</vt:lpstr>
      <vt:lpstr>Calibri Light</vt:lpstr>
      <vt:lpstr>Cambria Math</vt:lpstr>
      <vt:lpstr>Times New Roman</vt:lpstr>
      <vt:lpstr>Wingdings</vt:lpstr>
      <vt:lpstr>2_Office 主题​​</vt:lpstr>
      <vt:lpstr>4_Office 主题​​</vt:lpstr>
      <vt:lpstr>1_Office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 Bai</dc:creator>
  <cp:lastModifiedBy>kunlin wu</cp:lastModifiedBy>
  <cp:revision>1951</cp:revision>
  <dcterms:created xsi:type="dcterms:W3CDTF">2020-02-25T13:35:04Z</dcterms:created>
  <dcterms:modified xsi:type="dcterms:W3CDTF">2025-09-14T15:12:35Z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2052-1.4.0.1935</vt:lpwstr>
  </property>
</Properties>
</file>