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3" r:id="rId3"/>
    <p:sldId id="274" r:id="rId4"/>
    <p:sldId id="292" r:id="rId5"/>
    <p:sldId id="260" r:id="rId6"/>
    <p:sldId id="277" r:id="rId7"/>
    <p:sldId id="276" r:id="rId8"/>
    <p:sldId id="275" r:id="rId9"/>
    <p:sldId id="280" r:id="rId10"/>
    <p:sldId id="258" r:id="rId11"/>
    <p:sldId id="281" r:id="rId12"/>
    <p:sldId id="288" r:id="rId13"/>
    <p:sldId id="278" r:id="rId14"/>
    <p:sldId id="289" r:id="rId15"/>
    <p:sldId id="287" r:id="rId16"/>
    <p:sldId id="290" r:id="rId17"/>
    <p:sldId id="282" r:id="rId18"/>
    <p:sldId id="291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0B4"/>
    <a:srgbClr val="00B1F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18" autoAdjust="0"/>
  </p:normalViewPr>
  <p:slideViewPr>
    <p:cSldViewPr>
      <p:cViewPr>
        <p:scale>
          <a:sx n="100" d="100"/>
          <a:sy n="100" d="100"/>
        </p:scale>
        <p:origin x="954" y="2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BA657-D3C3-4118-9FF2-5FF80C9C85C4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17460-AB6D-4B17-A35C-AA5DDEDF4A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07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7D832-7D99-44C8-A731-896AE314794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19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进行窄脉冲和分布式时钟性能测试，进一步验证同步时序的逻辑正确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7460-AB6D-4B17-A35C-AA5DDEDF4A0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33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采用两块</a:t>
            </a:r>
            <a:r>
              <a:rPr lang="en-US" altLang="zh-CN" dirty="0"/>
              <a:t>AMC</a:t>
            </a:r>
            <a:r>
              <a:rPr lang="zh-CN" altLang="en-US" dirty="0"/>
              <a:t>板卡，自设板卡与背板</a:t>
            </a:r>
            <a:r>
              <a:rPr lang="en-US" altLang="zh-CN" dirty="0" err="1"/>
              <a:t>mLVDS</a:t>
            </a:r>
            <a:r>
              <a:rPr lang="zh-CN" altLang="en-US" dirty="0"/>
              <a:t>收发端口定义，焊接不同通道电阻，进行</a:t>
            </a:r>
            <a:r>
              <a:rPr lang="en-US" altLang="zh-CN" dirty="0" err="1"/>
              <a:t>mLVDS</a:t>
            </a:r>
            <a:r>
              <a:rPr lang="zh-CN" altLang="en-US" dirty="0"/>
              <a:t>信号交互测试，测试结果：</a:t>
            </a:r>
            <a:r>
              <a:rPr lang="en-US" altLang="zh-CN" dirty="0" err="1"/>
              <a:t>mLVDS</a:t>
            </a:r>
            <a:r>
              <a:rPr lang="zh-CN" altLang="en-US" dirty="0"/>
              <a:t>收发信号的</a:t>
            </a:r>
            <a:r>
              <a:rPr lang="en-US" altLang="zh-CN" dirty="0" err="1"/>
              <a:t>Pk-Pk</a:t>
            </a:r>
            <a:r>
              <a:rPr lang="zh-CN" altLang="en-US" dirty="0"/>
              <a:t>为</a:t>
            </a:r>
            <a:r>
              <a:rPr lang="en-US" altLang="zh-CN" dirty="0"/>
              <a:t>700ps</a:t>
            </a:r>
            <a:r>
              <a:rPr lang="zh-CN" altLang="en-US" dirty="0"/>
              <a:t>（近</a:t>
            </a:r>
            <a:r>
              <a:rPr lang="en-US" altLang="zh-CN" dirty="0"/>
              <a:t>25</a:t>
            </a:r>
            <a:r>
              <a:rPr lang="zh-CN" altLang="en-US" dirty="0"/>
              <a:t>万次，晃动形状符合正态分布）。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7460-AB6D-4B17-A35C-AA5DDEDF4A0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81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CSNS </a:t>
            </a:r>
            <a:r>
              <a:rPr lang="en-US" altLang="zh-CN" dirty="0"/>
              <a:t>II</a:t>
            </a:r>
            <a:r>
              <a:rPr lang="zh-CN" altLang="en-US" dirty="0"/>
              <a:t>工程已通过国家审批，今年正式开工建设。直线加速器采用低温超导加速技术将负氢粒子从</a:t>
            </a:r>
            <a:r>
              <a:rPr lang="en-US" altLang="zh-CN" dirty="0"/>
              <a:t>80MeV</a:t>
            </a:r>
            <a:r>
              <a:rPr lang="zh-CN" altLang="en-US" dirty="0"/>
              <a:t>提升至</a:t>
            </a:r>
            <a:r>
              <a:rPr lang="en-US" altLang="zh-CN" dirty="0"/>
              <a:t>300MeV</a:t>
            </a:r>
            <a:r>
              <a:rPr lang="zh-CN" altLang="en-US" dirty="0"/>
              <a:t>，快同步循环加速器增加多个磁合金腔，进一步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提高束流通过率和</a:t>
            </a:r>
            <a:r>
              <a:rPr lang="zh-CN" altLang="en-US" dirty="0"/>
              <a:t>降低束流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损失，由此看出，高频系统的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LLRF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CSNS II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加速器稳定运行的关键之一，为此，定时系统的顶层方案设计应符合主流架构基础上优先考虑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LLRF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需求。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7460-AB6D-4B17-A35C-AA5DDEDF4A0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804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7460-AB6D-4B17-A35C-AA5DDEDF4A0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097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CSNS II</a:t>
            </a:r>
            <a:r>
              <a:rPr lang="zh-CN" altLang="en-US" dirty="0"/>
              <a:t>加速器技术部相关课题组根据实际需求，经过多年努力，已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研制出自主知识产权的</a:t>
            </a:r>
            <a:r>
              <a:rPr lang="en-US" altLang="zh-CN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mTCA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机箱和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AMC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RTM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板卡等，且均兼容</a:t>
            </a:r>
            <a:r>
              <a:rPr lang="en-US" altLang="zh-CN" sz="1200" dirty="0"/>
              <a:t>MicroTCA.4</a:t>
            </a:r>
            <a:r>
              <a:rPr lang="zh-CN" altLang="en-US" sz="1200" dirty="0"/>
              <a:t>标准</a:t>
            </a:r>
            <a:r>
              <a:rPr lang="zh-CN" altLang="en-US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。为了满足高频系统</a:t>
            </a:r>
            <a:r>
              <a:rPr lang="en-US" altLang="zh-CN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LLRF</a:t>
            </a:r>
            <a:r>
              <a:rPr lang="zh-CN" altLang="en-US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定时需求，我们拟定了“</a:t>
            </a:r>
            <a:r>
              <a:rPr lang="en-US" altLang="zh-CN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LLRF +TM</a:t>
            </a:r>
            <a:r>
              <a:rPr lang="zh-CN" altLang="en-US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”方案，即在一个</a:t>
            </a:r>
            <a:r>
              <a:rPr lang="en-US" altLang="zh-CN" sz="1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mTCA</a:t>
            </a:r>
            <a:r>
              <a:rPr lang="zh-CN" altLang="en-US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机箱同时插入</a:t>
            </a:r>
            <a:r>
              <a:rPr lang="en-US" altLang="zh-CN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LLRF</a:t>
            </a:r>
            <a:r>
              <a:rPr lang="zh-CN" altLang="en-US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板卡和定时板卡，并独立运行各自逻辑，各</a:t>
            </a:r>
            <a:r>
              <a:rPr lang="en-US" altLang="zh-CN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LLRF</a:t>
            </a:r>
            <a:r>
              <a:rPr lang="zh-CN" altLang="en-US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板卡与定时板卡采用背板的</a:t>
            </a:r>
            <a:r>
              <a:rPr lang="en-US" altLang="zh-CN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zh-CN" altLang="en-US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路</a:t>
            </a:r>
            <a:r>
              <a:rPr lang="en-US" altLang="zh-CN" sz="1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mLVDS</a:t>
            </a:r>
            <a:r>
              <a:rPr lang="zh-CN" altLang="en-US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通道进行信号交互，这种交互方法相比于与传统方法，信号交互链路更简单、明了，也节约经费。此外，</a:t>
            </a:r>
            <a:r>
              <a:rPr lang="en-US" altLang="zh-CN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LLRF</a:t>
            </a:r>
            <a:r>
              <a:rPr lang="zh-CN" altLang="en-US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板卡可以基于片上系统或</a:t>
            </a:r>
            <a:r>
              <a:rPr lang="en-US" altLang="zh-CN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MCH</a:t>
            </a:r>
            <a:r>
              <a:rPr lang="zh-CN" altLang="en-US" sz="1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与上位机数据交互，定时板卡则直接基于片上系统与上位机数据交互。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7460-AB6D-4B17-A35C-AA5DDEDF4A0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37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CSNS II</a:t>
            </a:r>
            <a:r>
              <a:rPr lang="zh-CN" altLang="en-US" dirty="0"/>
              <a:t>直线高频</a:t>
            </a:r>
            <a:r>
              <a:rPr lang="en-US" altLang="zh-CN" dirty="0"/>
              <a:t>LLRF</a:t>
            </a:r>
            <a:r>
              <a:rPr lang="zh-CN" altLang="en-US" dirty="0"/>
              <a:t>与定时的布局和信号交互表，背板</a:t>
            </a:r>
            <a:r>
              <a:rPr lang="en-US" altLang="zh-CN" dirty="0"/>
              <a:t>8</a:t>
            </a:r>
            <a:r>
              <a:rPr lang="zh-CN" altLang="en-US" dirty="0"/>
              <a:t>路</a:t>
            </a:r>
            <a:r>
              <a:rPr lang="en-US" altLang="zh-CN" dirty="0" err="1"/>
              <a:t>mLVDS</a:t>
            </a:r>
            <a:r>
              <a:rPr lang="zh-CN" altLang="en-US" dirty="0"/>
              <a:t>在满足现有的需求下，还有备用通道。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7460-AB6D-4B17-A35C-AA5DDEDF4A0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573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CSNS II RCS</a:t>
            </a:r>
            <a:r>
              <a:rPr lang="zh-CN" altLang="en-US" dirty="0"/>
              <a:t>高频</a:t>
            </a:r>
            <a:r>
              <a:rPr lang="en-US" altLang="zh-CN" dirty="0"/>
              <a:t>LLRF</a:t>
            </a:r>
            <a:r>
              <a:rPr lang="zh-CN" altLang="en-US" dirty="0"/>
              <a:t>与定时的布局和信号交互表，背板</a:t>
            </a:r>
            <a:r>
              <a:rPr lang="en-US" altLang="zh-CN" dirty="0"/>
              <a:t>8</a:t>
            </a:r>
            <a:r>
              <a:rPr lang="zh-CN" altLang="en-US" dirty="0"/>
              <a:t>路</a:t>
            </a:r>
            <a:r>
              <a:rPr lang="en-US" altLang="zh-CN" dirty="0" err="1"/>
              <a:t>mLVDS</a:t>
            </a:r>
            <a:r>
              <a:rPr lang="zh-CN" altLang="en-US" dirty="0"/>
              <a:t>在满足现有的需求下，还有备用通道。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7460-AB6D-4B17-A35C-AA5DDEDF4A0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7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目前，基于</a:t>
            </a:r>
            <a:r>
              <a:rPr lang="en-US" altLang="zh-CN" dirty="0"/>
              <a:t>AMC</a:t>
            </a:r>
            <a:r>
              <a:rPr lang="zh-CN" altLang="en-US" dirty="0"/>
              <a:t>板卡的同步定时逻辑已经完成开发和测试。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7460-AB6D-4B17-A35C-AA5DDEDF4A0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177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研制了标准</a:t>
            </a:r>
            <a:r>
              <a:rPr lang="en-US" altLang="zh-CN" dirty="0"/>
              <a:t>FMC</a:t>
            </a:r>
            <a:r>
              <a:rPr lang="zh-CN" altLang="en-US" dirty="0"/>
              <a:t>载板，主要用于在开发同步定时逻辑时将时序信号引出，便于性能测试，同时也考虑到后续调束过程中对精细步长调节的需求，增加了对触发信号进行高精度线性延迟在线可调的功能。另外，</a:t>
            </a:r>
            <a:r>
              <a:rPr lang="en-US" altLang="zh-CN" baseline="0" dirty="0"/>
              <a:t>FMC</a:t>
            </a:r>
            <a:r>
              <a:rPr lang="zh-CN" altLang="en-US" baseline="0" dirty="0"/>
              <a:t>设计了</a:t>
            </a:r>
            <a:r>
              <a:rPr lang="en-US" altLang="zh-CN" baseline="0" dirty="0"/>
              <a:t>QSFP</a:t>
            </a:r>
            <a:r>
              <a:rPr lang="zh-CN" altLang="en-US" baseline="0" dirty="0"/>
              <a:t>接口，可用于与</a:t>
            </a:r>
            <a:r>
              <a:rPr lang="en-US" altLang="zh-CN" dirty="0"/>
              <a:t>LLRF</a:t>
            </a:r>
            <a:r>
              <a:rPr lang="zh-CN" altLang="en-US" dirty="0"/>
              <a:t>进行实时、高速数据交互，使</a:t>
            </a:r>
            <a:r>
              <a:rPr lang="en-US" altLang="zh-CN" dirty="0"/>
              <a:t>LLRF</a:t>
            </a:r>
            <a:r>
              <a:rPr lang="zh-CN" altLang="en-US" dirty="0"/>
              <a:t>原始数据具有高精度时间戳，建立与其它系统的数据关联，为快速诊断提供强劲依据。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7460-AB6D-4B17-A35C-AA5DDEDF4A0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922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完成</a:t>
            </a:r>
            <a:r>
              <a:rPr lang="en-US" altLang="zh-CN" dirty="0"/>
              <a:t>FMC</a:t>
            </a:r>
            <a:r>
              <a:rPr lang="zh-CN" altLang="en-US" dirty="0"/>
              <a:t>载板的原理图设计和</a:t>
            </a:r>
            <a:r>
              <a:rPr lang="en-US" altLang="zh-CN" dirty="0"/>
              <a:t>PCB</a:t>
            </a:r>
            <a:r>
              <a:rPr lang="zh-CN" altLang="en-US" dirty="0"/>
              <a:t>制作、焊接，测试结果：同步信号</a:t>
            </a:r>
            <a:r>
              <a:rPr lang="en-US" altLang="zh-CN" dirty="0" err="1"/>
              <a:t>Pk-Pk</a:t>
            </a:r>
            <a:r>
              <a:rPr lang="zh-CN" altLang="en-US" dirty="0"/>
              <a:t>为</a:t>
            </a:r>
            <a:r>
              <a:rPr lang="en-US" altLang="zh-CN" dirty="0"/>
              <a:t>270ps</a:t>
            </a:r>
            <a:r>
              <a:rPr lang="zh-CN" altLang="en-US" dirty="0"/>
              <a:t>（</a:t>
            </a:r>
            <a:r>
              <a:rPr lang="en-US" altLang="zh-CN" dirty="0"/>
              <a:t>50</a:t>
            </a:r>
            <a:r>
              <a:rPr lang="zh-CN" altLang="en-US" dirty="0"/>
              <a:t>万次，晃动形状符合正态分布）。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7460-AB6D-4B17-A35C-AA5DDEDF4A0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99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6"/>
            <a:ext cx="12192000" cy="765175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/>
          </a:p>
        </p:txBody>
      </p:sp>
      <p:pic>
        <p:nvPicPr>
          <p:cNvPr id="4" name="图片 8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015" y="160344"/>
            <a:ext cx="12827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86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11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D136FB63-6B36-4C91-BC62-1E2B68D15A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DA3A7B-4D14-4102-8EBA-44D88B299411}"/>
              </a:ext>
            </a:extLst>
          </p:cNvPr>
          <p:cNvSpPr/>
          <p:nvPr userDrawn="1"/>
        </p:nvSpPr>
        <p:spPr>
          <a:xfrm>
            <a:off x="0" y="1833569"/>
            <a:ext cx="12192000" cy="2363787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solidFill>
                <a:srgbClr val="F6D265"/>
              </a:solidFill>
            </a:endParaRPr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B179492D-9B93-4CC0-B32A-6391E20C6E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" y="68269"/>
            <a:ext cx="11334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使用机器学习对CSNS加速器数据进行分析和研究课题推进讨论">
            <a:extLst>
              <a:ext uri="{FF2B5EF4-FFF2-40B4-BE49-F238E27FC236}">
                <a16:creationId xmlns:a16="http://schemas.microsoft.com/office/drawing/2014/main" id="{3A86AF0B-D957-4EFC-AA62-67CA8122BB5A}"/>
              </a:ext>
            </a:extLst>
          </p:cNvPr>
          <p:cNvSpPr txBox="1">
            <a:spLocks/>
          </p:cNvSpPr>
          <p:nvPr userDrawn="1"/>
        </p:nvSpPr>
        <p:spPr>
          <a:xfrm>
            <a:off x="505839" y="2335689"/>
            <a:ext cx="11089532" cy="1470026"/>
          </a:xfrm>
          <a:prstGeom prst="rect">
            <a:avLst/>
          </a:prstGeom>
          <a:ln w="9525">
            <a:round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47320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36">
                <a:solidFill>
                  <a:srgbClr val="A82821"/>
                </a:solidFill>
              </a:defRPr>
            </a:pPr>
            <a:endParaRPr lang="zh-CN" altLang="en-US" sz="2700" kern="12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彭娜">
            <a:extLst>
              <a:ext uri="{FF2B5EF4-FFF2-40B4-BE49-F238E27FC236}">
                <a16:creationId xmlns:a16="http://schemas.microsoft.com/office/drawing/2014/main" id="{0FD30849-71AA-4EA3-B52B-84E49D597D6C}"/>
              </a:ext>
            </a:extLst>
          </p:cNvPr>
          <p:cNvSpPr txBox="1"/>
          <p:nvPr userDrawn="1"/>
        </p:nvSpPr>
        <p:spPr>
          <a:xfrm>
            <a:off x="2774597" y="4385775"/>
            <a:ext cx="6618171" cy="527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spcBef>
                <a:spcPts val="400"/>
              </a:spcBef>
              <a:defRPr sz="2000" u="sng"/>
            </a:lvl1pPr>
          </a:lstStyle>
          <a:p>
            <a:pPr>
              <a:lnSpc>
                <a:spcPct val="150000"/>
              </a:lnSpc>
            </a:pPr>
            <a:endParaRPr lang="en-US" altLang="zh-CN" sz="2100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60266E-FE7D-4C3B-8728-98BE842BA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6327" y="5824116"/>
            <a:ext cx="3414712" cy="413605"/>
          </a:xfrm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rgbClr val="071F65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3471E52-5E5C-4CB4-8882-AE8FA09904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867400"/>
            <a:ext cx="12192000" cy="9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9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DCC52E2-B44C-4347-91A4-17A456B4B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5105400"/>
            <a:ext cx="914400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2400" b="1"/>
              <a:t>The MicroTCA</a:t>
            </a:r>
            <a:r>
              <a:rPr lang="en-US" altLang="zh-CN" sz="2400" b="1" dirty="0"/>
              <a:t>/ATCA for Large Scientific Facility Control Workshop</a:t>
            </a:r>
          </a:p>
          <a:p>
            <a:pPr>
              <a:lnSpc>
                <a:spcPct val="100000"/>
              </a:lnSpc>
            </a:pPr>
            <a:r>
              <a:rPr lang="en-US" altLang="zh-CN" sz="2400" b="1" dirty="0"/>
              <a:t> Sep</a:t>
            </a:r>
            <a:r>
              <a:rPr lang="en-US" altLang="zh-CN" sz="2400" b="1"/>
              <a:t>.15-Sep.17 2025, Chongqing, </a:t>
            </a:r>
            <a:r>
              <a:rPr lang="en-US" altLang="zh-CN" sz="2400" b="1" dirty="0"/>
              <a:t>China</a:t>
            </a:r>
          </a:p>
          <a:p>
            <a:pPr>
              <a:lnSpc>
                <a:spcPct val="100000"/>
              </a:lnSpc>
            </a:pPr>
            <a:endParaRPr lang="zh-CN" altLang="en-US" sz="2400" b="1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DAF36B7-5789-4736-BE1B-69E6F6AE1205}"/>
              </a:ext>
            </a:extLst>
          </p:cNvPr>
          <p:cNvSpPr/>
          <p:nvPr/>
        </p:nvSpPr>
        <p:spPr>
          <a:xfrm>
            <a:off x="876300" y="2346031"/>
            <a:ext cx="1066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3600" ker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Research and development of the timing system for CSNS-II accelerator</a:t>
            </a:r>
            <a:endParaRPr lang="zh-CN" altLang="en-US" kern="0" dirty="0">
              <a:solidFill>
                <a:schemeClr val="bg1"/>
              </a:solidFill>
            </a:endParaRPr>
          </a:p>
        </p:txBody>
      </p:sp>
      <p:sp>
        <p:nvSpPr>
          <p:cNvPr id="4" name="文本占位符 6">
            <a:extLst>
              <a:ext uri="{FF2B5EF4-FFF2-40B4-BE49-F238E27FC236}">
                <a16:creationId xmlns:a16="http://schemas.microsoft.com/office/drawing/2014/main" id="{0768737E-DD29-4A92-92B7-AC80DB188467}"/>
              </a:ext>
            </a:extLst>
          </p:cNvPr>
          <p:cNvSpPr txBox="1">
            <a:spLocks/>
          </p:cNvSpPr>
          <p:nvPr/>
        </p:nvSpPr>
        <p:spPr>
          <a:xfrm>
            <a:off x="1752600" y="4495805"/>
            <a:ext cx="8915400" cy="736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rgbClr val="071F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/>
              <a:t>Peng Zhu, </a:t>
            </a:r>
            <a:r>
              <a:rPr lang="en-US" altLang="zh-CN" sz="2400" b="1"/>
              <a:t>Sinong Cheng*</a:t>
            </a:r>
            <a:r>
              <a:rPr lang="en-US" altLang="zh-CN" sz="2400"/>
              <a:t>, Yuliang Zhang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0308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0" y="182563"/>
            <a:ext cx="10515600" cy="5826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FMC Performance Testing</a:t>
            </a:r>
            <a:endParaRPr lang="zh-CN" altLang="en-US" sz="3600" b="1" dirty="0">
              <a:latin typeface="宋体" pitchFamily="2" charset="-122"/>
              <a:ea typeface="宋体" pitchFamily="2" charset="-122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293019" y="1377950"/>
            <a:ext cx="28575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610795" y="2074862"/>
            <a:ext cx="819151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1414T</a:t>
            </a:r>
            <a:endParaRPr lang="zh-CN" altLang="en-US" sz="24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610791" y="1177925"/>
            <a:ext cx="819150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2412T</a:t>
            </a:r>
            <a:endParaRPr lang="zh-CN" altLang="en-US" sz="16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4257680" y="793755"/>
            <a:ext cx="1033463" cy="4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FMC</a:t>
            </a:r>
            <a:r>
              <a:rPr lang="zh-CN" altLang="en-US" sz="20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</a:p>
        </p:txBody>
      </p:sp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5" y="793750"/>
            <a:ext cx="267771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Brace 8"/>
          <p:cNvSpPr/>
          <p:nvPr/>
        </p:nvSpPr>
        <p:spPr>
          <a:xfrm>
            <a:off x="1435894" y="1995487"/>
            <a:ext cx="95250" cy="558800"/>
          </a:xfrm>
          <a:prstGeom prst="leftBrace">
            <a:avLst>
              <a:gd name="adj1" fmla="val 45945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sz="3200"/>
          </a:p>
        </p:txBody>
      </p:sp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586980" y="3124201"/>
            <a:ext cx="896541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LEMO</a:t>
            </a:r>
            <a:endParaRPr lang="zh-CN" altLang="en-US" sz="16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1435894" y="3032125"/>
            <a:ext cx="95250" cy="558800"/>
          </a:xfrm>
          <a:prstGeom prst="leftBrace">
            <a:avLst>
              <a:gd name="adj1" fmla="val 45945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sz="3200"/>
          </a:p>
        </p:txBody>
      </p:sp>
      <p:pic>
        <p:nvPicPr>
          <p:cNvPr id="61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14806"/>
            <a:ext cx="369093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6" descr="I:\020106_22515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289" y="900119"/>
            <a:ext cx="4050506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Box 22"/>
          <p:cNvSpPr txBox="1">
            <a:spLocks noChangeArrowheads="1"/>
          </p:cNvSpPr>
          <p:nvPr/>
        </p:nvSpPr>
        <p:spPr bwMode="auto">
          <a:xfrm>
            <a:off x="9373785" y="4219578"/>
            <a:ext cx="1218010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</a:t>
            </a:r>
            <a:r>
              <a:rPr lang="en-US" altLang="zh-CN" sz="1800" b="1" dirty="0" err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Pk-Pk</a:t>
            </a:r>
            <a:r>
              <a:rPr lang="zh-CN" altLang="en-US" sz="18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：</a:t>
            </a:r>
            <a:r>
              <a:rPr lang="en-US" altLang="zh-CN" sz="18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270ps</a:t>
            </a:r>
            <a:endParaRPr lang="zh-CN" altLang="en-US" sz="18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294" y="4219578"/>
            <a:ext cx="2688431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62217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3A9747-602C-4EEB-BFB1-5BF857F3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091"/>
            <a:ext cx="9776436" cy="582619"/>
          </a:xfrm>
        </p:spPr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AMC Performance Testing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J:\020116_211105.png">
            <a:extLst>
              <a:ext uri="{FF2B5EF4-FFF2-40B4-BE49-F238E27FC236}">
                <a16:creationId xmlns:a16="http://schemas.microsoft.com/office/drawing/2014/main" id="{CAD4DA64-A96A-4F6A-9EE9-D4A3F1297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848696"/>
            <a:ext cx="2844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J:\020116_205335.png">
            <a:extLst>
              <a:ext uri="{FF2B5EF4-FFF2-40B4-BE49-F238E27FC236}">
                <a16:creationId xmlns:a16="http://schemas.microsoft.com/office/drawing/2014/main" id="{692D978B-9A2D-4246-AF83-26BE7730B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36" y="848696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J:\020116_205132.png">
            <a:extLst>
              <a:ext uri="{FF2B5EF4-FFF2-40B4-BE49-F238E27FC236}">
                <a16:creationId xmlns:a16="http://schemas.microsoft.com/office/drawing/2014/main" id="{6C48F8D4-F840-4FB5-8447-1E7635B94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962400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J:\020116_205049.png">
            <a:extLst>
              <a:ext uri="{FF2B5EF4-FFF2-40B4-BE49-F238E27FC236}">
                <a16:creationId xmlns:a16="http://schemas.microsoft.com/office/drawing/2014/main" id="{D2414D55-04BC-4EC8-B15A-9CE481E7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918" y="3962400"/>
            <a:ext cx="3043518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792EB5DD-E133-4AB6-AB61-405C279F0D1F}"/>
              </a:ext>
            </a:extLst>
          </p:cNvPr>
          <p:cNvSpPr txBox="1"/>
          <p:nvPr/>
        </p:nvSpPr>
        <p:spPr>
          <a:xfrm>
            <a:off x="8252436" y="912641"/>
            <a:ext cx="2194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pk-pk: 280ps(use probe)</a:t>
            </a:r>
            <a:endParaRPr lang="zh-CN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863BA602-6D54-4243-9D85-2EC64131943F}"/>
              </a:ext>
            </a:extLst>
          </p:cNvPr>
          <p:cNvSpPr txBox="1"/>
          <p:nvPr/>
        </p:nvSpPr>
        <p:spPr>
          <a:xfrm>
            <a:off x="4685792" y="912641"/>
            <a:ext cx="1578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With: 50ns</a:t>
            </a:r>
            <a:endParaRPr lang="zh-CN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6573A5B9-5322-43CA-A45E-8A18A4F37693}"/>
              </a:ext>
            </a:extLst>
          </p:cNvPr>
          <p:cNvSpPr txBox="1"/>
          <p:nvPr/>
        </p:nvSpPr>
        <p:spPr>
          <a:xfrm>
            <a:off x="8252441" y="4057841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Sync Clock: 100kHz</a:t>
            </a:r>
            <a:endParaRPr lang="zh-CN" altLang="en-US" dirty="0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98A1ABB-4CDF-4A0F-A775-626FCCB3E02D}"/>
              </a:ext>
            </a:extLst>
          </p:cNvPr>
          <p:cNvSpPr txBox="1"/>
          <p:nvPr/>
        </p:nvSpPr>
        <p:spPr>
          <a:xfrm>
            <a:off x="4673605" y="4057841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Sync Clock: 200kHz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262CDF2-1080-4790-91A2-C9EC26B2888B}"/>
              </a:ext>
            </a:extLst>
          </p:cNvPr>
          <p:cNvSpPr/>
          <p:nvPr/>
        </p:nvSpPr>
        <p:spPr>
          <a:xfrm>
            <a:off x="0" y="1143000"/>
            <a:ext cx="419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pulse signal triggered after receiving an event code from the timing system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E5898E8-914E-4E02-8205-60E7C3306767}"/>
              </a:ext>
            </a:extLst>
          </p:cNvPr>
          <p:cNvSpPr/>
          <p:nvPr/>
        </p:nvSpPr>
        <p:spPr>
          <a:xfrm>
            <a:off x="0" y="4648205"/>
            <a:ext cx="43135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clock signal that is synchronized with the RF signal is received from the timing system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743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C6B4D3-FDB1-4132-858D-40E143EBF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55185"/>
            <a:ext cx="685800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MLVDS Backplane Interaction Test of Dual AMC Cards</a:t>
            </a:r>
            <a:endParaRPr lang="zh-CN" altLang="en-US" sz="18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53A9747-602C-4EEB-BFB1-5BF857F3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091"/>
            <a:ext cx="9776436" cy="582619"/>
          </a:xfrm>
        </p:spPr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AMC Performance Testing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17780"/>
            <a:ext cx="4808934" cy="367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971800" y="2521185"/>
            <a:ext cx="66396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LLRF</a:t>
            </a: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962405" y="2489430"/>
            <a:ext cx="51488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TM</a:t>
            </a:r>
          </a:p>
        </p:txBody>
      </p:sp>
      <p:cxnSp>
        <p:nvCxnSpPr>
          <p:cNvPr id="11" name="Elbow Connector 10"/>
          <p:cNvCxnSpPr/>
          <p:nvPr/>
        </p:nvCxnSpPr>
        <p:spPr>
          <a:xfrm rot="5400000">
            <a:off x="3866828" y="2792326"/>
            <a:ext cx="364708" cy="436035"/>
          </a:xfrm>
          <a:prstGeom prst="bentConnector2">
            <a:avLst/>
          </a:prstGeom>
          <a:ln w="28575">
            <a:solidFill>
              <a:srgbClr val="E46AF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9" idx="2"/>
          </p:cNvCxnSpPr>
          <p:nvPr/>
        </p:nvCxnSpPr>
        <p:spPr>
          <a:xfrm rot="16200000" flipH="1">
            <a:off x="3270842" y="2861901"/>
            <a:ext cx="363738" cy="297859"/>
          </a:xfrm>
          <a:prstGeom prst="bentConnector3">
            <a:avLst>
              <a:gd name="adj1" fmla="val 50000"/>
            </a:avLst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flipV="1">
            <a:off x="3601641" y="2635485"/>
            <a:ext cx="365522" cy="1587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7385"/>
            <a:ext cx="3581400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6777930" y="4930991"/>
            <a:ext cx="221754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</a:t>
            </a:r>
            <a:r>
              <a:rPr lang="en-US" altLang="zh-CN" sz="1800" b="1" dirty="0" err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Pk-Pk</a:t>
            </a:r>
            <a:r>
              <a:rPr lang="zh-CN" altLang="en-US" sz="18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：</a:t>
            </a:r>
            <a:r>
              <a:rPr lang="en-US" altLang="zh-CN" sz="18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700ps</a:t>
            </a:r>
            <a:endParaRPr lang="zh-CN" altLang="en-US" sz="18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05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44305-1AC2-402A-85C5-203D8F16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707"/>
            <a:ext cx="9598272" cy="582619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Realized Register Read and Write Function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A292B-39F7-40A5-B5E3-896D0B10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9986"/>
            <a:ext cx="5767239" cy="390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7CF25568-4B00-4AF3-AE6C-394FBA300847}"/>
              </a:ext>
            </a:extLst>
          </p:cNvPr>
          <p:cNvSpPr txBox="1"/>
          <p:nvPr/>
        </p:nvSpPr>
        <p:spPr>
          <a:xfrm>
            <a:off x="6312615" y="2910400"/>
            <a:ext cx="86120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Only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7C44D3B-DDC4-4A88-A676-B771D68DB619}"/>
              </a:ext>
            </a:extLst>
          </p:cNvPr>
          <p:cNvSpPr txBox="1"/>
          <p:nvPr/>
        </p:nvSpPr>
        <p:spPr>
          <a:xfrm>
            <a:off x="6198178" y="1636562"/>
            <a:ext cx="861208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Read and Write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BE5F5C0-6494-47DF-9BAB-C1248B539DD4}"/>
              </a:ext>
            </a:extLst>
          </p:cNvPr>
          <p:cNvSpPr txBox="1"/>
          <p:nvPr/>
        </p:nvSpPr>
        <p:spPr>
          <a:xfrm>
            <a:off x="1600194" y="4842321"/>
            <a:ext cx="144780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Zynq7045</a:t>
            </a:r>
            <a:endParaRPr lang="zh-CN" alt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2">
            <a:extLst>
              <a:ext uri="{FF2B5EF4-FFF2-40B4-BE49-F238E27FC236}">
                <a16:creationId xmlns:a16="http://schemas.microsoft.com/office/drawing/2014/main" id="{B3D8D10F-5CCB-4B72-BB89-687C25DE8F9A}"/>
              </a:ext>
            </a:extLst>
          </p:cNvPr>
          <p:cNvCxnSpPr/>
          <p:nvPr/>
        </p:nvCxnSpPr>
        <p:spPr>
          <a:xfrm flipH="1">
            <a:off x="5992592" y="2108486"/>
            <a:ext cx="219981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9">
            <a:extLst>
              <a:ext uri="{FF2B5EF4-FFF2-40B4-BE49-F238E27FC236}">
                <a16:creationId xmlns:a16="http://schemas.microsoft.com/office/drawing/2014/main" id="{9FE0C79B-1041-4F1C-9756-E93A0EB73DE2}"/>
              </a:ext>
            </a:extLst>
          </p:cNvPr>
          <p:cNvCxnSpPr/>
          <p:nvPr/>
        </p:nvCxnSpPr>
        <p:spPr>
          <a:xfrm flipH="1">
            <a:off x="6092640" y="3177140"/>
            <a:ext cx="219981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57200" y="720654"/>
            <a:ext cx="7548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read and write function of a single 32-bit register has been implemented.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8">
            <a:extLst>
              <a:ext uri="{FF2B5EF4-FFF2-40B4-BE49-F238E27FC236}">
                <a16:creationId xmlns:a16="http://schemas.microsoft.com/office/drawing/2014/main" id="{280C71A8-3110-437E-8F0D-7AB851466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2" y="5336720"/>
            <a:ext cx="67659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9">
            <a:extLst>
              <a:ext uri="{FF2B5EF4-FFF2-40B4-BE49-F238E27FC236}">
                <a16:creationId xmlns:a16="http://schemas.microsoft.com/office/drawing/2014/main" id="{BAD31124-F4C1-4817-AB5E-539FA8FCC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787" y="6142315"/>
            <a:ext cx="14167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nanoseconds</a:t>
            </a:r>
            <a:endParaRPr lang="zh-CN" altLang="en-US" sz="18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1BCB7B98-E07D-490D-8287-2FB37F49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9899" y="5837516"/>
            <a:ext cx="1147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r>
              <a:rPr lang="en-US" altLang="zh-CN"/>
              <a:t>seconds</a:t>
            </a:r>
            <a:endParaRPr lang="zh-CN" altLang="en-US"/>
          </a:p>
        </p:txBody>
      </p:sp>
      <p:cxnSp>
        <p:nvCxnSpPr>
          <p:cNvPr id="13" name="Straight Arrow Connector 16">
            <a:extLst>
              <a:ext uri="{FF2B5EF4-FFF2-40B4-BE49-F238E27FC236}">
                <a16:creationId xmlns:a16="http://schemas.microsoft.com/office/drawing/2014/main" id="{98331924-2318-4274-B35F-1DE59EB5783B}"/>
              </a:ext>
            </a:extLst>
          </p:cNvPr>
          <p:cNvCxnSpPr>
            <a:cxnSpLocks/>
          </p:cNvCxnSpPr>
          <p:nvPr/>
        </p:nvCxnSpPr>
        <p:spPr>
          <a:xfrm flipH="1">
            <a:off x="7048275" y="6099452"/>
            <a:ext cx="333375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3753B9C6-85E7-4B47-8AEF-84B95883DC74}"/>
              </a:ext>
            </a:extLst>
          </p:cNvPr>
          <p:cNvCxnSpPr>
            <a:cxnSpLocks/>
          </p:cNvCxnSpPr>
          <p:nvPr/>
        </p:nvCxnSpPr>
        <p:spPr>
          <a:xfrm flipH="1">
            <a:off x="7048275" y="6280428"/>
            <a:ext cx="333375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>
            <a:extLst>
              <a:ext uri="{FF2B5EF4-FFF2-40B4-BE49-F238E27FC236}">
                <a16:creationId xmlns:a16="http://schemas.microsoft.com/office/drawing/2014/main" id="{6AE886B5-18A5-4879-A9F8-8DD9A6232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003" y="975818"/>
            <a:ext cx="40005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6B5E478D-7B1A-4298-9936-26A8FCDE2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944" y="2969022"/>
            <a:ext cx="34385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434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FC44305-1AC2-402A-85C5-203D8F16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707"/>
            <a:ext cx="9598272" cy="582619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Realized Register Read and Write Function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1621" y="723550"/>
            <a:ext cx="8310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the time sequence converge.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ECA15D5-986C-4F6D-8037-F2BCFA9E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2060848"/>
            <a:ext cx="4464496" cy="284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85D9A1-36C2-423A-BC75-D9F01ACAE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1" y="1844824"/>
            <a:ext cx="6251576" cy="139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C92FFCE7-124E-44E4-889B-7988E7BB0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1" y="4155033"/>
            <a:ext cx="6588887" cy="139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rrow: Down 26">
            <a:extLst>
              <a:ext uri="{FF2B5EF4-FFF2-40B4-BE49-F238E27FC236}">
                <a16:creationId xmlns:a16="http://schemas.microsoft.com/office/drawing/2014/main" id="{DBD528B6-F509-4C86-9A4C-10243E49C014}"/>
              </a:ext>
            </a:extLst>
          </p:cNvPr>
          <p:cNvSpPr/>
          <p:nvPr/>
        </p:nvSpPr>
        <p:spPr>
          <a:xfrm>
            <a:off x="3647728" y="3440730"/>
            <a:ext cx="372565" cy="316124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63994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87" y="1205363"/>
            <a:ext cx="241458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113" y="1205357"/>
            <a:ext cx="175736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86" y="4039044"/>
            <a:ext cx="1902619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58" y="2304675"/>
            <a:ext cx="45291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1"/>
          <p:cNvSpPr>
            <a:spLocks noChangeArrowheads="1"/>
          </p:cNvSpPr>
          <p:nvPr/>
        </p:nvSpPr>
        <p:spPr bwMode="auto">
          <a:xfrm>
            <a:off x="2456681" y="5771110"/>
            <a:ext cx="14636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DMA closed loop</a:t>
            </a:r>
            <a:endParaRPr lang="zh-CN" altLang="en-US" sz="1400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105" name="Rectangle 15"/>
          <p:cNvSpPr>
            <a:spLocks noChangeArrowheads="1"/>
          </p:cNvSpPr>
          <p:nvPr/>
        </p:nvSpPr>
        <p:spPr bwMode="auto">
          <a:xfrm>
            <a:off x="8654669" y="5790160"/>
            <a:ext cx="1352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DMA open loop</a:t>
            </a:r>
            <a:endParaRPr lang="zh-CN" altLang="en-US" sz="1400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4FC44305-1AC2-402A-85C5-203D8F16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707"/>
            <a:ext cx="9598272" cy="582619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Realized Register Read and Write Function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745859"/>
            <a:ext cx="8310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DMA for batch data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loop testing.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0250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FC44305-1AC2-402A-85C5-203D8F16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707"/>
            <a:ext cx="9598272" cy="582619"/>
          </a:xfrm>
        </p:spPr>
        <p:txBody>
          <a:bodyPr>
            <a:normAutofit/>
          </a:bodyPr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Realized Register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and Write Function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F73B0F1-2D2B-45D7-BBD1-8953FCFA9886}"/>
              </a:ext>
            </a:extLst>
          </p:cNvPr>
          <p:cNvSpPr txBox="1">
            <a:spLocks/>
          </p:cNvSpPr>
          <p:nvPr/>
        </p:nvSpPr>
        <p:spPr>
          <a:xfrm>
            <a:off x="9055100" y="6525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E7AEB9-C407-4735-841A-920775021C51}" type="slidenum">
              <a:rPr lang="en-US" altLang="zh-CN"/>
              <a:pPr/>
              <a:t>16</a:t>
            </a:fld>
            <a:endParaRPr lang="en-US" altLang="zh-CN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17F62DF7-37B5-4105-8EF6-7227B3F0B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47" y="900822"/>
            <a:ext cx="252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MRF Registers</a:t>
            </a:r>
            <a:endParaRPr lang="zh-CN" altLang="en-US" sz="1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518E5DA-1D7B-4A9C-9F79-EE288A3D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7" y="1261895"/>
            <a:ext cx="2811965" cy="399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12C09437-1A7B-4A0A-9A9F-417AC5BAA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580523"/>
            <a:ext cx="345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read_write_addra(12 downto 0) = x“320"&amp;'0'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502264A6-BD85-47A9-B8BD-F4A492046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886910"/>
            <a:ext cx="347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read_write_addra(12 downto 0) = x“49E"&amp;'0'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549422F4-7A17-4409-8599-B1E28ADF5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851" y="3761497"/>
            <a:ext cx="28257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event_trigger_width / dly / enable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03024313-541D-4606-9B24-F801D9B0D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183398"/>
            <a:ext cx="345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read_write_addra(12 downto 0) = x“000"&amp;'0'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5588C367-512A-4FDA-9A01-8F0C05B7D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491373"/>
            <a:ext cx="347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read_write_addra(12 downto 0) = x“0FF"&amp;'0'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0445F50F-23C7-4149-BB2A-C079863B8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851" y="1292935"/>
            <a:ext cx="1003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event_code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27C6DC60-4520-492D-963A-A2A632FEE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742323"/>
            <a:ext cx="345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read_write_addra(12 downto 0) = x“200"&amp;'0'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92F80EF6-5ED6-400E-AA1F-3C8A87885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075698"/>
            <a:ext cx="347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read_write_addra(12 downto 0) = x“2FF"&amp;'0'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B6C596F0-A8C0-426C-AE5D-EE51E71AD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850" y="2896310"/>
            <a:ext cx="2140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event_Front_panel_switch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AE94E4C0-52B0-418C-A382-D8E6973D2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923173"/>
            <a:ext cx="345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read_write_addra(12 downto 0) = x“100"&amp;'0'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0165F34A-7D2A-4D35-A963-7B772A71E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231148"/>
            <a:ext cx="347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read_write_addra(12 downto 0) = x“1FF"&amp;'0'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A0ED62DE-C3E6-42C1-8FE7-C6AEC4559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850" y="2058110"/>
            <a:ext cx="13628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event_code_cnt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EDBF2FEA-753E-4EA4-ADD5-6ABF2985E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513973"/>
            <a:ext cx="3487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read_write_addra(12 downto 0) = x"A20"&amp;'0'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45AE8DF0-73D0-4CA6-9180-61C8B0F92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1" y="4820360"/>
            <a:ext cx="3497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read_write_addra(12 downto 0) = x"B9E"&amp;'0'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235EE37D-5D15-4E83-937B-29DBB231E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851" y="4634623"/>
            <a:ext cx="22092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event_trigger_timestamping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Cube 23">
            <a:extLst>
              <a:ext uri="{FF2B5EF4-FFF2-40B4-BE49-F238E27FC236}">
                <a16:creationId xmlns:a16="http://schemas.microsoft.com/office/drawing/2014/main" id="{734766F9-DD6E-4225-B6F6-58DC37614CEF}"/>
              </a:ext>
            </a:extLst>
          </p:cNvPr>
          <p:cNvSpPr/>
          <p:nvPr/>
        </p:nvSpPr>
        <p:spPr>
          <a:xfrm>
            <a:off x="4773324" y="5555372"/>
            <a:ext cx="2762250" cy="830263"/>
          </a:xfrm>
          <a:prstGeom prst="cube">
            <a:avLst>
              <a:gd name="adj" fmla="val 13842"/>
            </a:avLst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ylinder 116">
            <a:extLst>
              <a:ext uri="{FF2B5EF4-FFF2-40B4-BE49-F238E27FC236}">
                <a16:creationId xmlns:a16="http://schemas.microsoft.com/office/drawing/2014/main" id="{95A3D0B3-3B75-4D0F-8E04-DC0F161B5F02}"/>
              </a:ext>
            </a:extLst>
          </p:cNvPr>
          <p:cNvSpPr/>
          <p:nvPr/>
        </p:nvSpPr>
        <p:spPr>
          <a:xfrm rot="5400000">
            <a:off x="4916199" y="5920497"/>
            <a:ext cx="504825" cy="209550"/>
          </a:xfrm>
          <a:prstGeom prst="can">
            <a:avLst>
              <a:gd name="adj" fmla="val 50000"/>
            </a:avLst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ylinder 117">
            <a:extLst>
              <a:ext uri="{FF2B5EF4-FFF2-40B4-BE49-F238E27FC236}">
                <a16:creationId xmlns:a16="http://schemas.microsoft.com/office/drawing/2014/main" id="{12A1D611-E818-4ABB-AA0C-D4B39A034961}"/>
              </a:ext>
            </a:extLst>
          </p:cNvPr>
          <p:cNvSpPr/>
          <p:nvPr/>
        </p:nvSpPr>
        <p:spPr>
          <a:xfrm rot="5400000">
            <a:off x="5134481" y="5919704"/>
            <a:ext cx="504825" cy="211137"/>
          </a:xfrm>
          <a:prstGeom prst="can">
            <a:avLst>
              <a:gd name="adj" fmla="val 50000"/>
            </a:avLst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ylinder 118">
            <a:extLst>
              <a:ext uri="{FF2B5EF4-FFF2-40B4-BE49-F238E27FC236}">
                <a16:creationId xmlns:a16="http://schemas.microsoft.com/office/drawing/2014/main" id="{FF877FC9-1A15-43B4-A495-CD1C6CEB9403}"/>
              </a:ext>
            </a:extLst>
          </p:cNvPr>
          <p:cNvSpPr/>
          <p:nvPr/>
        </p:nvSpPr>
        <p:spPr>
          <a:xfrm rot="5400000">
            <a:off x="5351968" y="5919703"/>
            <a:ext cx="504825" cy="211138"/>
          </a:xfrm>
          <a:prstGeom prst="can">
            <a:avLst>
              <a:gd name="adj" fmla="val 50000"/>
            </a:avLst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ylinder 119">
            <a:extLst>
              <a:ext uri="{FF2B5EF4-FFF2-40B4-BE49-F238E27FC236}">
                <a16:creationId xmlns:a16="http://schemas.microsoft.com/office/drawing/2014/main" id="{B7BB411F-74E6-4D9F-8077-D4C111C0D6A7}"/>
              </a:ext>
            </a:extLst>
          </p:cNvPr>
          <p:cNvSpPr/>
          <p:nvPr/>
        </p:nvSpPr>
        <p:spPr>
          <a:xfrm rot="5400000">
            <a:off x="5569456" y="5919704"/>
            <a:ext cx="504825" cy="211137"/>
          </a:xfrm>
          <a:prstGeom prst="can">
            <a:avLst>
              <a:gd name="adj" fmla="val 50000"/>
            </a:avLst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ylinder 120">
            <a:extLst>
              <a:ext uri="{FF2B5EF4-FFF2-40B4-BE49-F238E27FC236}">
                <a16:creationId xmlns:a16="http://schemas.microsoft.com/office/drawing/2014/main" id="{F402E33D-CB93-4C08-B0BA-B248925E289F}"/>
              </a:ext>
            </a:extLst>
          </p:cNvPr>
          <p:cNvSpPr/>
          <p:nvPr/>
        </p:nvSpPr>
        <p:spPr>
          <a:xfrm rot="5400000">
            <a:off x="5786943" y="5919703"/>
            <a:ext cx="504825" cy="211138"/>
          </a:xfrm>
          <a:prstGeom prst="can">
            <a:avLst>
              <a:gd name="adj" fmla="val 50000"/>
            </a:avLst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ylinder 121">
            <a:extLst>
              <a:ext uri="{FF2B5EF4-FFF2-40B4-BE49-F238E27FC236}">
                <a16:creationId xmlns:a16="http://schemas.microsoft.com/office/drawing/2014/main" id="{A9F8AEE2-999C-447F-8CDB-8966B8718A0C}"/>
              </a:ext>
            </a:extLst>
          </p:cNvPr>
          <p:cNvSpPr/>
          <p:nvPr/>
        </p:nvSpPr>
        <p:spPr>
          <a:xfrm rot="5400000">
            <a:off x="6004431" y="5919704"/>
            <a:ext cx="504825" cy="211137"/>
          </a:xfrm>
          <a:prstGeom prst="can">
            <a:avLst>
              <a:gd name="adj" fmla="val 50000"/>
            </a:avLst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Cylinder 122">
            <a:extLst>
              <a:ext uri="{FF2B5EF4-FFF2-40B4-BE49-F238E27FC236}">
                <a16:creationId xmlns:a16="http://schemas.microsoft.com/office/drawing/2014/main" id="{EDC653ED-4808-4AB5-81EF-88B6510A2A0E}"/>
              </a:ext>
            </a:extLst>
          </p:cNvPr>
          <p:cNvSpPr/>
          <p:nvPr/>
        </p:nvSpPr>
        <p:spPr>
          <a:xfrm rot="5400000">
            <a:off x="6223506" y="5919704"/>
            <a:ext cx="504825" cy="211137"/>
          </a:xfrm>
          <a:prstGeom prst="can">
            <a:avLst>
              <a:gd name="adj" fmla="val 50000"/>
            </a:avLst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ylinder 123">
            <a:extLst>
              <a:ext uri="{FF2B5EF4-FFF2-40B4-BE49-F238E27FC236}">
                <a16:creationId xmlns:a16="http://schemas.microsoft.com/office/drawing/2014/main" id="{F7B3F31D-D846-40FB-9593-EE7EF3F24B70}"/>
              </a:ext>
            </a:extLst>
          </p:cNvPr>
          <p:cNvSpPr/>
          <p:nvPr/>
        </p:nvSpPr>
        <p:spPr>
          <a:xfrm rot="5400000">
            <a:off x="6440993" y="5919703"/>
            <a:ext cx="504825" cy="211138"/>
          </a:xfrm>
          <a:prstGeom prst="can">
            <a:avLst>
              <a:gd name="adj" fmla="val 50000"/>
            </a:avLst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ylinder 124">
            <a:extLst>
              <a:ext uri="{FF2B5EF4-FFF2-40B4-BE49-F238E27FC236}">
                <a16:creationId xmlns:a16="http://schemas.microsoft.com/office/drawing/2014/main" id="{5C9EC2BE-FDEB-4339-85FD-D5508B3114ED}"/>
              </a:ext>
            </a:extLst>
          </p:cNvPr>
          <p:cNvSpPr/>
          <p:nvPr/>
        </p:nvSpPr>
        <p:spPr>
          <a:xfrm rot="5400000">
            <a:off x="6658481" y="5919704"/>
            <a:ext cx="504825" cy="211137"/>
          </a:xfrm>
          <a:prstGeom prst="can">
            <a:avLst>
              <a:gd name="adj" fmla="val 50000"/>
            </a:avLst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ylinder 125">
            <a:extLst>
              <a:ext uri="{FF2B5EF4-FFF2-40B4-BE49-F238E27FC236}">
                <a16:creationId xmlns:a16="http://schemas.microsoft.com/office/drawing/2014/main" id="{CC9AF5BA-34EE-450A-9B14-C8AB60E45515}"/>
              </a:ext>
            </a:extLst>
          </p:cNvPr>
          <p:cNvSpPr/>
          <p:nvPr/>
        </p:nvSpPr>
        <p:spPr>
          <a:xfrm rot="5400000">
            <a:off x="6875968" y="5919703"/>
            <a:ext cx="504825" cy="211138"/>
          </a:xfrm>
          <a:prstGeom prst="can">
            <a:avLst>
              <a:gd name="adj" fmla="val 50000"/>
            </a:avLst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126">
            <a:extLst>
              <a:ext uri="{FF2B5EF4-FFF2-40B4-BE49-F238E27FC236}">
                <a16:creationId xmlns:a16="http://schemas.microsoft.com/office/drawing/2014/main" id="{252E2347-B500-462C-8CE4-08E28330B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5926848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FIFO</a:t>
            </a:r>
            <a:endParaRPr lang="zh-CN" altLang="en-US" sz="1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5A39D5B8-8C0D-46B7-B29D-247F04D5B942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78074" y="5715709"/>
            <a:ext cx="0" cy="701675"/>
          </a:xfrm>
          <a:prstGeom prst="bentConnector2">
            <a:avLst/>
          </a:prstGeom>
          <a:ln w="444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Left Brace 36">
            <a:extLst>
              <a:ext uri="{FF2B5EF4-FFF2-40B4-BE49-F238E27FC236}">
                <a16:creationId xmlns:a16="http://schemas.microsoft.com/office/drawing/2014/main" id="{D765ADD3-1368-4043-8F7E-272B7CB66C4B}"/>
              </a:ext>
            </a:extLst>
          </p:cNvPr>
          <p:cNvSpPr/>
          <p:nvPr/>
        </p:nvSpPr>
        <p:spPr>
          <a:xfrm flipH="1">
            <a:off x="8150225" y="3710697"/>
            <a:ext cx="127000" cy="361950"/>
          </a:xfrm>
          <a:prstGeom prst="leftBrace">
            <a:avLst>
              <a:gd name="adj1" fmla="val 66666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Left Brace 37">
            <a:extLst>
              <a:ext uri="{FF2B5EF4-FFF2-40B4-BE49-F238E27FC236}">
                <a16:creationId xmlns:a16="http://schemas.microsoft.com/office/drawing/2014/main" id="{06319F9C-6DE4-44CD-9A53-42CCC401F3C2}"/>
              </a:ext>
            </a:extLst>
          </p:cNvPr>
          <p:cNvSpPr/>
          <p:nvPr/>
        </p:nvSpPr>
        <p:spPr>
          <a:xfrm flipH="1">
            <a:off x="8150225" y="1269122"/>
            <a:ext cx="127000" cy="361950"/>
          </a:xfrm>
          <a:prstGeom prst="leftBrace">
            <a:avLst>
              <a:gd name="adj1" fmla="val 66666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eft Brace 38">
            <a:extLst>
              <a:ext uri="{FF2B5EF4-FFF2-40B4-BE49-F238E27FC236}">
                <a16:creationId xmlns:a16="http://schemas.microsoft.com/office/drawing/2014/main" id="{F149F5A3-0408-43D6-BF21-A70ADE5DF4B6}"/>
              </a:ext>
            </a:extLst>
          </p:cNvPr>
          <p:cNvSpPr/>
          <p:nvPr/>
        </p:nvSpPr>
        <p:spPr>
          <a:xfrm flipH="1">
            <a:off x="8150225" y="2869322"/>
            <a:ext cx="127000" cy="360362"/>
          </a:xfrm>
          <a:prstGeom prst="leftBrace">
            <a:avLst>
              <a:gd name="adj1" fmla="val 66666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Left Brace 39">
            <a:extLst>
              <a:ext uri="{FF2B5EF4-FFF2-40B4-BE49-F238E27FC236}">
                <a16:creationId xmlns:a16="http://schemas.microsoft.com/office/drawing/2014/main" id="{09D88953-13C1-459E-A5D0-4F997738FFF4}"/>
              </a:ext>
            </a:extLst>
          </p:cNvPr>
          <p:cNvSpPr/>
          <p:nvPr/>
        </p:nvSpPr>
        <p:spPr>
          <a:xfrm flipH="1">
            <a:off x="8150225" y="2050172"/>
            <a:ext cx="127000" cy="361950"/>
          </a:xfrm>
          <a:prstGeom prst="leftBrace">
            <a:avLst>
              <a:gd name="adj1" fmla="val 66666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Left Brace 40">
            <a:extLst>
              <a:ext uri="{FF2B5EF4-FFF2-40B4-BE49-F238E27FC236}">
                <a16:creationId xmlns:a16="http://schemas.microsoft.com/office/drawing/2014/main" id="{872148B7-CD49-4647-A09F-FFBDEB63364A}"/>
              </a:ext>
            </a:extLst>
          </p:cNvPr>
          <p:cNvSpPr/>
          <p:nvPr/>
        </p:nvSpPr>
        <p:spPr>
          <a:xfrm flipH="1">
            <a:off x="8150225" y="4621922"/>
            <a:ext cx="127000" cy="361950"/>
          </a:xfrm>
          <a:prstGeom prst="leftBrace">
            <a:avLst>
              <a:gd name="adj1" fmla="val 66666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0BB2FF2C-5B19-4AAF-A260-93E436700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226" y="5297714"/>
            <a:ext cx="2535881" cy="99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Left Brace 42">
            <a:extLst>
              <a:ext uri="{FF2B5EF4-FFF2-40B4-BE49-F238E27FC236}">
                <a16:creationId xmlns:a16="http://schemas.microsoft.com/office/drawing/2014/main" id="{789F220B-1986-4664-9B83-710F2EE2E78C}"/>
              </a:ext>
            </a:extLst>
          </p:cNvPr>
          <p:cNvSpPr/>
          <p:nvPr/>
        </p:nvSpPr>
        <p:spPr>
          <a:xfrm>
            <a:off x="3297238" y="4856872"/>
            <a:ext cx="196850" cy="1255712"/>
          </a:xfrm>
          <a:prstGeom prst="leftBrace">
            <a:avLst>
              <a:gd name="adj1" fmla="val 6666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126">
            <a:extLst>
              <a:ext uri="{FF2B5EF4-FFF2-40B4-BE49-F238E27FC236}">
                <a16:creationId xmlns:a16="http://schemas.microsoft.com/office/drawing/2014/main" id="{1096DF94-D00D-4997-950E-0296BF2E9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800" y="4672722"/>
            <a:ext cx="1043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Registers</a:t>
            </a:r>
            <a:endParaRPr lang="zh-CN" altLang="en-US" sz="1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3" name="TextBox 47">
            <a:extLst>
              <a:ext uri="{FF2B5EF4-FFF2-40B4-BE49-F238E27FC236}">
                <a16:creationId xmlns:a16="http://schemas.microsoft.com/office/drawing/2014/main" id="{E6AF16EF-FB67-4098-B948-A241E2DD6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1" y="5297714"/>
            <a:ext cx="121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Timestamp</a:t>
            </a:r>
            <a:endParaRPr lang="zh-CN" altLang="en-US" sz="1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54" name="Elbow Connector 43">
            <a:extLst>
              <a:ext uri="{FF2B5EF4-FFF2-40B4-BE49-F238E27FC236}">
                <a16:creationId xmlns:a16="http://schemas.microsoft.com/office/drawing/2014/main" id="{68A8017C-2F78-4E00-9F44-3EAB8221DC29}"/>
              </a:ext>
            </a:extLst>
          </p:cNvPr>
          <p:cNvCxnSpPr>
            <a:cxnSpLocks/>
          </p:cNvCxnSpPr>
          <p:nvPr/>
        </p:nvCxnSpPr>
        <p:spPr>
          <a:xfrm rot="16200000" flipH="1">
            <a:off x="7584787" y="5674434"/>
            <a:ext cx="0" cy="701675"/>
          </a:xfrm>
          <a:prstGeom prst="bentConnector2">
            <a:avLst/>
          </a:prstGeom>
          <a:ln w="444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26">
            <a:extLst>
              <a:ext uri="{FF2B5EF4-FFF2-40B4-BE49-F238E27FC236}">
                <a16:creationId xmlns:a16="http://schemas.microsoft.com/office/drawing/2014/main" id="{ECA3AC96-746B-4D23-AD77-205D474F0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937" y="5668084"/>
            <a:ext cx="658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72bit</a:t>
            </a:r>
            <a:endParaRPr lang="zh-CN" altLang="en-US" sz="1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TextBox 126">
            <a:extLst>
              <a:ext uri="{FF2B5EF4-FFF2-40B4-BE49-F238E27FC236}">
                <a16:creationId xmlns:a16="http://schemas.microsoft.com/office/drawing/2014/main" id="{12DD56D1-D01F-45A5-9D0E-050D860EB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011" y="5615696"/>
            <a:ext cx="66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72bit</a:t>
            </a:r>
            <a:endParaRPr lang="zh-CN" altLang="en-US" sz="1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Rectangle 17">
            <a:extLst>
              <a:ext uri="{FF2B5EF4-FFF2-40B4-BE49-F238E27FC236}">
                <a16:creationId xmlns:a16="http://schemas.microsoft.com/office/drawing/2014/main" id="{A570875A-5ABA-40C4-AD36-613F2DB32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3862" y="6438022"/>
            <a:ext cx="3463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read_write_addra(12 downto 0) = x“F00"&amp;'0'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Rectangle 18">
            <a:extLst>
              <a:ext uri="{FF2B5EF4-FFF2-40B4-BE49-F238E27FC236}">
                <a16:creationId xmlns:a16="http://schemas.microsoft.com/office/drawing/2014/main" id="{12559C55-741A-4514-9C2B-FD9C41A4A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187" y="6438022"/>
            <a:ext cx="1050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full / empty</a:t>
            </a:r>
            <a:endParaRPr lang="zh-CN" altLang="en-US" sz="1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59" name="Straight Arrow Connector 50">
            <a:extLst>
              <a:ext uri="{FF2B5EF4-FFF2-40B4-BE49-F238E27FC236}">
                <a16:creationId xmlns:a16="http://schemas.microsoft.com/office/drawing/2014/main" id="{AC0F4452-4B37-492D-BE35-77153826F2CC}"/>
              </a:ext>
            </a:extLst>
          </p:cNvPr>
          <p:cNvCxnSpPr/>
          <p:nvPr/>
        </p:nvCxnSpPr>
        <p:spPr>
          <a:xfrm>
            <a:off x="7686386" y="6587246"/>
            <a:ext cx="2667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33623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88AF-CE8F-4A48-B69E-867FAB80E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086"/>
            <a:ext cx="11003248" cy="582619"/>
          </a:xfrm>
        </p:spPr>
        <p:txBody>
          <a:bodyPr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Control Registers Via EPICS 7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43DC18A-1CD4-453F-889A-F769A979D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07" y="1399265"/>
            <a:ext cx="3300969" cy="2526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F93371-0ACF-48D0-B3A7-03AB667A21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5565" y="1399265"/>
            <a:ext cx="4679950" cy="19291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F8C6E32-4294-4A68-A9B2-6D20390BB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49" y="4001703"/>
            <a:ext cx="4682134" cy="19386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A986BA-804F-449B-93E7-BFAF60133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657" y="4042649"/>
            <a:ext cx="2469094" cy="210330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1D32806-DD86-4B3B-9930-935B5C074F67}"/>
              </a:ext>
            </a:extLst>
          </p:cNvPr>
          <p:cNvSpPr/>
          <p:nvPr/>
        </p:nvSpPr>
        <p:spPr>
          <a:xfrm>
            <a:off x="9990515" y="6110329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10ns/steps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9FD56DE-56FE-4236-AA8B-C6C131AC0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99" y="999165"/>
            <a:ext cx="167640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Start U-Boot: </a:t>
            </a:r>
            <a:endParaRPr lang="zh-CN" altLang="en-US" sz="18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811B3E9-ED9E-4442-9493-FFF54243E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99" y="3589411"/>
            <a:ext cx="167640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Start Ubuntu: </a:t>
            </a:r>
            <a:endParaRPr lang="zh-CN" altLang="en-US" sz="18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20A9E5FD-45F7-4D48-A148-3DB5B8560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5971" y="999160"/>
            <a:ext cx="3758134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Set Register to adjust pulse width: </a:t>
            </a:r>
            <a:endParaRPr lang="zh-CN" altLang="en-US" sz="18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38EE1D1-38BB-480C-8EF4-6DF99E59E5B5}"/>
              </a:ext>
            </a:extLst>
          </p:cNvPr>
          <p:cNvSpPr txBox="1"/>
          <p:nvPr/>
        </p:nvSpPr>
        <p:spPr>
          <a:xfrm>
            <a:off x="77024" y="6076191"/>
            <a:ext cx="647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UIO to control the reading, writing and interrupt of registers.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5445B34-4475-4956-ABE9-810895DE1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300" y="988164"/>
            <a:ext cx="3603490" cy="504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36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88AF-CE8F-4A48-B69E-867FAB80E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2401"/>
            <a:ext cx="7760420" cy="582619"/>
          </a:xfrm>
        </p:spPr>
        <p:txBody>
          <a:bodyPr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Using the Timing AMC in LLRF substation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613FD05D-DD55-4921-A6F3-385D24F0B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676400"/>
            <a:ext cx="3384431" cy="4507789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1D882276-3575-4D1B-B1E1-ECD733C06FBA}"/>
              </a:ext>
            </a:extLst>
          </p:cNvPr>
          <p:cNvSpPr/>
          <p:nvPr/>
        </p:nvSpPr>
        <p:spPr>
          <a:xfrm>
            <a:off x="-28576" y="1219200"/>
            <a:ext cx="8181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The AMC board is based on Zynq's IOC, and there is no need to set MCH or CPU.</a:t>
            </a:r>
          </a:p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Signal interaction between LLRF board and timing board:</a:t>
            </a:r>
          </a:p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   (1) 8 pairs of backplane mLVDS;</a:t>
            </a:r>
          </a:p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   (2) FMC carrier board.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7FA93DE-856E-46E9-8293-2DB28E1B8BF1}"/>
              </a:ext>
            </a:extLst>
          </p:cNvPr>
          <p:cNvSpPr/>
          <p:nvPr/>
        </p:nvSpPr>
        <p:spPr>
          <a:xfrm>
            <a:off x="152400" y="4876800"/>
            <a:ext cx="4711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Currently, these are operating online at CSNS-II.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037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03AFF96-B783-46CB-B3A7-14F46CFB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094" y="2819400"/>
            <a:ext cx="8757821" cy="1219200"/>
          </a:xfrm>
        </p:spPr>
        <p:txBody>
          <a:bodyPr>
            <a:normAutofit/>
          </a:bodyPr>
          <a:lstStyle/>
          <a:p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attention!</a:t>
            </a:r>
            <a:endParaRPr lang="zh-CN" alt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2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802AF0-6E82-4368-9C49-8DA3BB074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386"/>
            <a:ext cx="10479275" cy="582619"/>
          </a:xfrm>
        </p:spPr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CSNS Timing System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EA287B1-663B-48D1-A1FE-318F9B153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50349"/>
            <a:ext cx="6019800" cy="465990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AE57B13-EB7D-4379-8343-1A80F44886F5}"/>
              </a:ext>
            </a:extLst>
          </p:cNvPr>
          <p:cNvSpPr/>
          <p:nvPr/>
        </p:nvSpPr>
        <p:spPr>
          <a:xfrm>
            <a:off x="381000" y="5820612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timing system using an Event system, that the event generator (EVG) and event receivers (EVR) as the main structures  of a multi-level star structure.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721853"/>
            <a:ext cx="5018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VME architecture @ MRF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72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1A69C3-366D-40D5-B88C-53197905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086"/>
            <a:ext cx="10667999" cy="582619"/>
          </a:xfrm>
        </p:spPr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of CSNS-II Timing System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>
          <a:xfrm>
            <a:off x="2286000" y="762000"/>
            <a:ext cx="7113264" cy="2514600"/>
          </a:xfrm>
          <a:prstGeom prst="rect">
            <a:avLst/>
          </a:prstGeom>
        </p:spPr>
      </p:pic>
      <p:sp>
        <p:nvSpPr>
          <p:cNvPr id="4" name="文本框 2"/>
          <p:cNvSpPr txBox="1"/>
          <p:nvPr/>
        </p:nvSpPr>
        <p:spPr>
          <a:xfrm>
            <a:off x="485917" y="794327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CSNS &amp; CSNS II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26"/>
          <p:cNvSpPr txBox="1"/>
          <p:nvPr/>
        </p:nvSpPr>
        <p:spPr>
          <a:xfrm>
            <a:off x="3245510" y="3821722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80MeV</a:t>
            </a:r>
            <a:endParaRPr lang="zh-CN" altLang="en-US" dirty="0"/>
          </a:p>
        </p:txBody>
      </p:sp>
      <p:sp>
        <p:nvSpPr>
          <p:cNvPr id="18" name="矩形 27"/>
          <p:cNvSpPr/>
          <p:nvPr/>
        </p:nvSpPr>
        <p:spPr bwMode="auto">
          <a:xfrm>
            <a:off x="4265635" y="3907842"/>
            <a:ext cx="1511300" cy="450069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atin typeface="Arial" panose="020B0604020202020204" pitchFamily="34" charset="0"/>
                <a:ea typeface="宋体" pitchFamily="2" charset="-122"/>
              </a:rPr>
              <a:t>324MHz Spoke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atin typeface="Arial" panose="020B0604020202020204" pitchFamily="34" charset="0"/>
                <a:ea typeface="宋体" pitchFamily="2" charset="-122"/>
              </a:rPr>
              <a:t>Cavities</a:t>
            </a:r>
            <a:endParaRPr lang="zh-CN" altLang="en-US" sz="1400" dirty="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9" name="矩形 28"/>
          <p:cNvSpPr/>
          <p:nvPr/>
        </p:nvSpPr>
        <p:spPr bwMode="auto">
          <a:xfrm>
            <a:off x="6139957" y="3907842"/>
            <a:ext cx="1511300" cy="450069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atin typeface="Arial" panose="020B0604020202020204" pitchFamily="34" charset="0"/>
                <a:ea typeface="宋体" pitchFamily="2" charset="-122"/>
              </a:rPr>
              <a:t>648MHz elliptical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atin typeface="Arial" panose="020B0604020202020204" pitchFamily="34" charset="0"/>
                <a:ea typeface="宋体" pitchFamily="2" charset="-122"/>
              </a:rPr>
              <a:t>Cavities</a:t>
            </a:r>
            <a:endParaRPr lang="zh-CN" altLang="en-US" sz="1400" dirty="0">
              <a:latin typeface="Arial" panose="020B0604020202020204" pitchFamily="34" charset="0"/>
              <a:ea typeface="宋体" pitchFamily="2" charset="-122"/>
            </a:endParaRPr>
          </a:p>
        </p:txBody>
      </p:sp>
      <p:cxnSp>
        <p:nvCxnSpPr>
          <p:cNvPr id="20" name="直接连接符 29"/>
          <p:cNvCxnSpPr/>
          <p:nvPr/>
        </p:nvCxnSpPr>
        <p:spPr bwMode="auto">
          <a:xfrm>
            <a:off x="3141017" y="4116025"/>
            <a:ext cx="1124623" cy="0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接连接符 30"/>
          <p:cNvCxnSpPr/>
          <p:nvPr/>
        </p:nvCxnSpPr>
        <p:spPr bwMode="auto">
          <a:xfrm>
            <a:off x="5776935" y="4116025"/>
            <a:ext cx="363022" cy="0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文本框 31"/>
          <p:cNvSpPr txBox="1"/>
          <p:nvPr/>
        </p:nvSpPr>
        <p:spPr>
          <a:xfrm>
            <a:off x="5403150" y="433683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154MeV</a:t>
            </a:r>
            <a:endParaRPr lang="zh-CN" altLang="en-US" dirty="0"/>
          </a:p>
        </p:txBody>
      </p:sp>
      <p:sp>
        <p:nvSpPr>
          <p:cNvPr id="23" name="文本框 32"/>
          <p:cNvSpPr txBox="1"/>
          <p:nvPr/>
        </p:nvSpPr>
        <p:spPr>
          <a:xfrm>
            <a:off x="7807803" y="380566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303MeV</a:t>
            </a:r>
            <a:endParaRPr lang="zh-CN" altLang="en-US" dirty="0"/>
          </a:p>
        </p:txBody>
      </p:sp>
      <p:cxnSp>
        <p:nvCxnSpPr>
          <p:cNvPr id="24" name="直接连接符 33"/>
          <p:cNvCxnSpPr/>
          <p:nvPr/>
        </p:nvCxnSpPr>
        <p:spPr bwMode="auto">
          <a:xfrm>
            <a:off x="7651262" y="4116025"/>
            <a:ext cx="728189" cy="0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文本框 34"/>
          <p:cNvSpPr txBox="1"/>
          <p:nvPr/>
        </p:nvSpPr>
        <p:spPr>
          <a:xfrm>
            <a:off x="6490655" y="4451042"/>
            <a:ext cx="2395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To rise the beam power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6" name="矩形 1"/>
          <p:cNvSpPr/>
          <p:nvPr/>
        </p:nvSpPr>
        <p:spPr bwMode="auto">
          <a:xfrm>
            <a:off x="4222498" y="3721308"/>
            <a:ext cx="4850985" cy="109906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8" name="矩形: 圆角 35"/>
          <p:cNvSpPr/>
          <p:nvPr/>
        </p:nvSpPr>
        <p:spPr bwMode="auto">
          <a:xfrm>
            <a:off x="8527469" y="5148261"/>
            <a:ext cx="1743601" cy="1344250"/>
          </a:xfrm>
          <a:prstGeom prst="roundRect">
            <a:avLst>
              <a:gd name="adj" fmla="val 38506"/>
            </a:avLst>
          </a:prstGeom>
          <a:noFill/>
          <a:ln w="28575" cap="flat" cmpd="sng" algn="ctr">
            <a:solidFill>
              <a:srgbClr val="0092D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9" name="矩形 41"/>
          <p:cNvSpPr/>
          <p:nvPr/>
        </p:nvSpPr>
        <p:spPr bwMode="auto">
          <a:xfrm>
            <a:off x="9209710" y="5084096"/>
            <a:ext cx="72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0" name="矩形 44"/>
          <p:cNvSpPr/>
          <p:nvPr/>
        </p:nvSpPr>
        <p:spPr bwMode="auto">
          <a:xfrm>
            <a:off x="9561590" y="5085083"/>
            <a:ext cx="72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1" name="矩形 45"/>
          <p:cNvSpPr/>
          <p:nvPr/>
        </p:nvSpPr>
        <p:spPr bwMode="auto">
          <a:xfrm rot="5400000">
            <a:off x="10225477" y="5553881"/>
            <a:ext cx="72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2" name="矩形 46"/>
          <p:cNvSpPr/>
          <p:nvPr/>
        </p:nvSpPr>
        <p:spPr bwMode="auto">
          <a:xfrm rot="5400000">
            <a:off x="8493169" y="5542431"/>
            <a:ext cx="72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3" name="矩形 47"/>
          <p:cNvSpPr/>
          <p:nvPr/>
        </p:nvSpPr>
        <p:spPr bwMode="auto">
          <a:xfrm rot="5400000">
            <a:off x="8493169" y="5784648"/>
            <a:ext cx="72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4" name="矩形 48"/>
          <p:cNvSpPr/>
          <p:nvPr/>
        </p:nvSpPr>
        <p:spPr bwMode="auto">
          <a:xfrm rot="5400000">
            <a:off x="8493169" y="5877091"/>
            <a:ext cx="72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5" name="矩形 49"/>
          <p:cNvSpPr/>
          <p:nvPr/>
        </p:nvSpPr>
        <p:spPr bwMode="auto">
          <a:xfrm rot="5400000">
            <a:off x="8493169" y="5969535"/>
            <a:ext cx="72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6" name="矩形 50"/>
          <p:cNvSpPr/>
          <p:nvPr/>
        </p:nvSpPr>
        <p:spPr bwMode="auto">
          <a:xfrm rot="5400000">
            <a:off x="8493169" y="6061979"/>
            <a:ext cx="72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7" name="矩形 53"/>
          <p:cNvSpPr/>
          <p:nvPr/>
        </p:nvSpPr>
        <p:spPr bwMode="auto">
          <a:xfrm rot="5400000">
            <a:off x="10235989" y="5887586"/>
            <a:ext cx="72000" cy="108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8" name="矩形 54"/>
          <p:cNvSpPr/>
          <p:nvPr/>
        </p:nvSpPr>
        <p:spPr bwMode="auto">
          <a:xfrm>
            <a:off x="9087728" y="6426246"/>
            <a:ext cx="72000" cy="108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9" name="矩形 55"/>
          <p:cNvSpPr/>
          <p:nvPr/>
        </p:nvSpPr>
        <p:spPr bwMode="auto">
          <a:xfrm rot="5400000">
            <a:off x="8493169" y="5659753"/>
            <a:ext cx="72000" cy="108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0" name="矩形 65"/>
          <p:cNvSpPr/>
          <p:nvPr/>
        </p:nvSpPr>
        <p:spPr bwMode="auto">
          <a:xfrm rot="5400000">
            <a:off x="5959284" y="5545065"/>
            <a:ext cx="72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1" name="矩形 66"/>
          <p:cNvSpPr/>
          <p:nvPr/>
        </p:nvSpPr>
        <p:spPr bwMode="auto">
          <a:xfrm rot="5400000">
            <a:off x="5967774" y="5975069"/>
            <a:ext cx="72000" cy="108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2" name="文本框 1024"/>
          <p:cNvSpPr txBox="1"/>
          <p:nvPr/>
        </p:nvSpPr>
        <p:spPr>
          <a:xfrm>
            <a:off x="6057774" y="5414399"/>
            <a:ext cx="195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harmonic cavity</a:t>
            </a:r>
            <a:endParaRPr lang="zh-CN" altLang="en-US" dirty="0"/>
          </a:p>
        </p:txBody>
      </p:sp>
      <p:sp>
        <p:nvSpPr>
          <p:cNvPr id="43" name="文本框 68"/>
          <p:cNvSpPr txBox="1"/>
          <p:nvPr/>
        </p:nvSpPr>
        <p:spPr>
          <a:xfrm>
            <a:off x="6065229" y="5843152"/>
            <a:ext cx="199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en-US" altLang="zh-CN" baseline="30000" dirty="0"/>
              <a:t>nd</a:t>
            </a:r>
            <a:r>
              <a:rPr lang="en-US" altLang="zh-CN" dirty="0"/>
              <a:t> harmonic cavity</a:t>
            </a:r>
            <a:endParaRPr lang="zh-CN" altLang="en-US" dirty="0"/>
          </a:p>
        </p:txBody>
      </p:sp>
      <p:sp>
        <p:nvSpPr>
          <p:cNvPr id="44" name="文本框 69"/>
          <p:cNvSpPr txBox="1"/>
          <p:nvPr/>
        </p:nvSpPr>
        <p:spPr>
          <a:xfrm>
            <a:off x="1793894" y="3510712"/>
            <a:ext cx="2306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 LLRF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add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71"/>
          <p:cNvSpPr txBox="1"/>
          <p:nvPr/>
        </p:nvSpPr>
        <p:spPr>
          <a:xfrm>
            <a:off x="4401636" y="5076545"/>
            <a:ext cx="4324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3 additional 2nd harmonic (MA) cavities</a:t>
            </a:r>
            <a:endParaRPr lang="zh-CN" altLang="en-US" dirty="0"/>
          </a:p>
        </p:txBody>
      </p:sp>
      <p:sp>
        <p:nvSpPr>
          <p:cNvPr id="46" name="矩形 72"/>
          <p:cNvSpPr/>
          <p:nvPr/>
        </p:nvSpPr>
        <p:spPr bwMode="auto">
          <a:xfrm>
            <a:off x="4222498" y="5080050"/>
            <a:ext cx="6317209" cy="14795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7" name="文本框 51"/>
          <p:cNvSpPr txBox="1"/>
          <p:nvPr/>
        </p:nvSpPr>
        <p:spPr>
          <a:xfrm>
            <a:off x="8953070" y="5650737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1.6GeV</a:t>
            </a:r>
            <a:endParaRPr lang="zh-CN" altLang="en-US" dirty="0"/>
          </a:p>
        </p:txBody>
      </p:sp>
      <p:cxnSp>
        <p:nvCxnSpPr>
          <p:cNvPr id="48" name="直接连接符 29"/>
          <p:cNvCxnSpPr/>
          <p:nvPr/>
        </p:nvCxnSpPr>
        <p:spPr bwMode="auto">
          <a:xfrm>
            <a:off x="8377952" y="4116025"/>
            <a:ext cx="695531" cy="0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直接连接符 29"/>
          <p:cNvCxnSpPr/>
          <p:nvPr/>
        </p:nvCxnSpPr>
        <p:spPr bwMode="auto">
          <a:xfrm>
            <a:off x="9015192" y="4116025"/>
            <a:ext cx="72541" cy="16846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/>
          <p:cNvCxnSpPr>
            <a:endCxn id="30" idx="1"/>
          </p:cNvCxnSpPr>
          <p:nvPr/>
        </p:nvCxnSpPr>
        <p:spPr>
          <a:xfrm>
            <a:off x="9073478" y="4132871"/>
            <a:ext cx="488112" cy="1006212"/>
          </a:xfrm>
          <a:prstGeom prst="straightConnector1">
            <a:avLst/>
          </a:prstGeom>
          <a:ln w="2222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69"/>
          <p:cNvSpPr txBox="1"/>
          <p:nvPr/>
        </p:nvSpPr>
        <p:spPr>
          <a:xfrm>
            <a:off x="1793889" y="4900417"/>
            <a:ext cx="247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RCS LLRF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upgrade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9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1A69C3-366D-40D5-B88C-53197905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086"/>
            <a:ext cx="10667999" cy="582619"/>
          </a:xfrm>
        </p:spPr>
        <p:txBody>
          <a:bodyPr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General design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CSNS-II Timing System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75B0160-A11B-4251-9F72-B50423F55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12" y="4548178"/>
            <a:ext cx="3602437" cy="219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21">
            <a:extLst>
              <a:ext uri="{FF2B5EF4-FFF2-40B4-BE49-F238E27FC236}">
                <a16:creationId xmlns:a16="http://schemas.microsoft.com/office/drawing/2014/main" id="{878792C8-3F4B-4473-A65F-9920FBDDA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066" y="4751141"/>
            <a:ext cx="1655173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TM*2</a:t>
            </a:r>
          </a:p>
        </p:txBody>
      </p:sp>
      <p:sp>
        <p:nvSpPr>
          <p:cNvPr id="53" name="Rectangle 140">
            <a:extLst>
              <a:ext uri="{FF2B5EF4-FFF2-40B4-BE49-F238E27FC236}">
                <a16:creationId xmlns:a16="http://schemas.microsoft.com/office/drawing/2014/main" id="{DADCB7D2-86C2-4A62-847A-4A65999D383A}"/>
              </a:ext>
            </a:extLst>
          </p:cNvPr>
          <p:cNvSpPr/>
          <p:nvPr/>
        </p:nvSpPr>
        <p:spPr bwMode="auto">
          <a:xfrm>
            <a:off x="1187178" y="2355175"/>
            <a:ext cx="3828702" cy="717393"/>
          </a:xfrm>
          <a:prstGeom prst="rect">
            <a:avLst/>
          </a:prstGeom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54" name="Straight Connector 141">
            <a:extLst>
              <a:ext uri="{FF2B5EF4-FFF2-40B4-BE49-F238E27FC236}">
                <a16:creationId xmlns:a16="http://schemas.microsoft.com/office/drawing/2014/main" id="{C05EEC66-C4F4-4424-AF38-B5E72567E303}"/>
              </a:ext>
            </a:extLst>
          </p:cNvPr>
          <p:cNvCxnSpPr/>
          <p:nvPr/>
        </p:nvCxnSpPr>
        <p:spPr bwMode="auto">
          <a:xfrm>
            <a:off x="1259185" y="2701028"/>
            <a:ext cx="3613359" cy="0"/>
          </a:xfrm>
          <a:prstGeom prst="line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142">
            <a:extLst>
              <a:ext uri="{FF2B5EF4-FFF2-40B4-BE49-F238E27FC236}">
                <a16:creationId xmlns:a16="http://schemas.microsoft.com/office/drawing/2014/main" id="{46983561-944E-435D-90F0-989DF3324491}"/>
              </a:ext>
            </a:extLst>
          </p:cNvPr>
          <p:cNvCxnSpPr/>
          <p:nvPr/>
        </p:nvCxnSpPr>
        <p:spPr bwMode="auto">
          <a:xfrm>
            <a:off x="1259185" y="2849158"/>
            <a:ext cx="3613359" cy="0"/>
          </a:xfrm>
          <a:prstGeom prst="line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43">
            <a:extLst>
              <a:ext uri="{FF2B5EF4-FFF2-40B4-BE49-F238E27FC236}">
                <a16:creationId xmlns:a16="http://schemas.microsoft.com/office/drawing/2014/main" id="{FEB65158-C168-4D0B-8F30-8A5435E48D8A}"/>
              </a:ext>
            </a:extLst>
          </p:cNvPr>
          <p:cNvCxnSpPr/>
          <p:nvPr/>
        </p:nvCxnSpPr>
        <p:spPr bwMode="auto">
          <a:xfrm>
            <a:off x="1259185" y="2971791"/>
            <a:ext cx="361335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47">
            <a:extLst>
              <a:ext uri="{FF2B5EF4-FFF2-40B4-BE49-F238E27FC236}">
                <a16:creationId xmlns:a16="http://schemas.microsoft.com/office/drawing/2014/main" id="{D9B86D97-18CB-4E98-906A-27FCE602CB6F}"/>
              </a:ext>
            </a:extLst>
          </p:cNvPr>
          <p:cNvCxnSpPr>
            <a:cxnSpLocks/>
          </p:cNvCxnSpPr>
          <p:nvPr/>
        </p:nvCxnSpPr>
        <p:spPr bwMode="auto">
          <a:xfrm>
            <a:off x="1259185" y="2426945"/>
            <a:ext cx="3613359" cy="0"/>
          </a:xfrm>
          <a:prstGeom prst="line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48">
            <a:extLst>
              <a:ext uri="{FF2B5EF4-FFF2-40B4-BE49-F238E27FC236}">
                <a16:creationId xmlns:a16="http://schemas.microsoft.com/office/drawing/2014/main" id="{2C546DD3-A087-4AB6-BBCB-60AC1325D695}"/>
              </a:ext>
            </a:extLst>
          </p:cNvPr>
          <p:cNvCxnSpPr/>
          <p:nvPr/>
        </p:nvCxnSpPr>
        <p:spPr bwMode="auto">
          <a:xfrm>
            <a:off x="1259185" y="2575075"/>
            <a:ext cx="3613359" cy="0"/>
          </a:xfrm>
          <a:prstGeom prst="line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193">
            <a:extLst>
              <a:ext uri="{FF2B5EF4-FFF2-40B4-BE49-F238E27FC236}">
                <a16:creationId xmlns:a16="http://schemas.microsoft.com/office/drawing/2014/main" id="{4BCB06FC-7F8D-43AB-A87A-58C1E11E55D8}"/>
              </a:ext>
            </a:extLst>
          </p:cNvPr>
          <p:cNvSpPr txBox="1"/>
          <p:nvPr/>
        </p:nvSpPr>
        <p:spPr>
          <a:xfrm>
            <a:off x="1962099" y="3927431"/>
            <a:ext cx="2702911" cy="3385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buFontTx/>
              <a:buNone/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CN"/>
              <a:t>RTM output 8*2 channel</a:t>
            </a:r>
            <a:endParaRPr lang="en-US" altLang="zh-CN" dirty="0"/>
          </a:p>
        </p:txBody>
      </p:sp>
      <p:pic>
        <p:nvPicPr>
          <p:cNvPr id="61" name="Picture 69">
            <a:extLst>
              <a:ext uri="{FF2B5EF4-FFF2-40B4-BE49-F238E27FC236}">
                <a16:creationId xmlns:a16="http://schemas.microsoft.com/office/drawing/2014/main" id="{0C311522-BF29-4C78-96D0-A2671C2A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392144" y="1411609"/>
            <a:ext cx="2730872" cy="2354570"/>
          </a:xfrm>
          <a:prstGeom prst="rect">
            <a:avLst/>
          </a:prstGeom>
        </p:spPr>
      </p:pic>
      <p:sp>
        <p:nvSpPr>
          <p:cNvPr id="62" name="TextBox 22">
            <a:extLst>
              <a:ext uri="{FF2B5EF4-FFF2-40B4-BE49-F238E27FC236}">
                <a16:creationId xmlns:a16="http://schemas.microsoft.com/office/drawing/2014/main" id="{96C4FDBA-4CF8-40AB-896F-6434A099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1360" y="3376997"/>
            <a:ext cx="65511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RTM</a:t>
            </a:r>
          </a:p>
        </p:txBody>
      </p:sp>
      <p:sp>
        <p:nvSpPr>
          <p:cNvPr id="63" name="TextBox 22">
            <a:extLst>
              <a:ext uri="{FF2B5EF4-FFF2-40B4-BE49-F238E27FC236}">
                <a16:creationId xmlns:a16="http://schemas.microsoft.com/office/drawing/2014/main" id="{A85499E5-D3AB-4A71-A900-708E53B30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960" y="3610711"/>
            <a:ext cx="1118288" cy="3385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EVG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4" name="Picture 72">
            <a:extLst>
              <a:ext uri="{FF2B5EF4-FFF2-40B4-BE49-F238E27FC236}">
                <a16:creationId xmlns:a16="http://schemas.microsoft.com/office/drawing/2014/main" id="{5A3E69BA-67CF-44C0-88E8-98971D627C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103" y="4560986"/>
            <a:ext cx="2730872" cy="2180382"/>
          </a:xfrm>
          <a:prstGeom prst="rect">
            <a:avLst/>
          </a:prstGeom>
        </p:spPr>
      </p:pic>
      <p:cxnSp>
        <p:nvCxnSpPr>
          <p:cNvPr id="65" name="Connector: Elbow 74">
            <a:extLst>
              <a:ext uri="{FF2B5EF4-FFF2-40B4-BE49-F238E27FC236}">
                <a16:creationId xmlns:a16="http://schemas.microsoft.com/office/drawing/2014/main" id="{D6A8AC7D-81A1-4612-B00A-CCF609A7A1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31074" y="2790455"/>
            <a:ext cx="2719323" cy="796121"/>
          </a:xfrm>
          <a:prstGeom prst="bentConnector3">
            <a:avLst>
              <a:gd name="adj1" fmla="val -255"/>
            </a:avLst>
          </a:prstGeom>
          <a:ln w="28575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75">
            <a:extLst>
              <a:ext uri="{FF2B5EF4-FFF2-40B4-BE49-F238E27FC236}">
                <a16:creationId xmlns:a16="http://schemas.microsoft.com/office/drawing/2014/main" id="{C3B90C78-DA58-4E98-8700-15C18D0EE17A}"/>
              </a:ext>
            </a:extLst>
          </p:cNvPr>
          <p:cNvSpPr/>
          <p:nvPr/>
        </p:nvSpPr>
        <p:spPr>
          <a:xfrm rot="5400000">
            <a:off x="10763245" y="3288892"/>
            <a:ext cx="233206" cy="225391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TextBox 22">
            <a:extLst>
              <a:ext uri="{FF2B5EF4-FFF2-40B4-BE49-F238E27FC236}">
                <a16:creationId xmlns:a16="http://schemas.microsoft.com/office/drawing/2014/main" id="{BFD5978A-9509-4E7A-8993-C6827F819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6490" y="6334186"/>
            <a:ext cx="48122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OE</a:t>
            </a:r>
          </a:p>
        </p:txBody>
      </p:sp>
      <p:sp>
        <p:nvSpPr>
          <p:cNvPr id="68" name="TextBox 22">
            <a:extLst>
              <a:ext uri="{FF2B5EF4-FFF2-40B4-BE49-F238E27FC236}">
                <a16:creationId xmlns:a16="http://schemas.microsoft.com/office/drawing/2014/main" id="{D23E10A7-3E4E-4222-9604-BE72BDEF8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3304" y="5178678"/>
            <a:ext cx="4940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buFontTx/>
              <a:buNone/>
              <a:defRPr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r>
              <a:rPr lang="en-US" altLang="zh-CN" dirty="0"/>
              <a:t>6</a:t>
            </a:r>
            <a:r>
              <a:rPr lang="zh-CN" altLang="en-US" dirty="0"/>
              <a:t>路</a:t>
            </a:r>
            <a:endParaRPr lang="en-US" altLang="zh-CN" dirty="0"/>
          </a:p>
        </p:txBody>
      </p:sp>
      <p:sp>
        <p:nvSpPr>
          <p:cNvPr id="69" name="Oval 79">
            <a:extLst>
              <a:ext uri="{FF2B5EF4-FFF2-40B4-BE49-F238E27FC236}">
                <a16:creationId xmlns:a16="http://schemas.microsoft.com/office/drawing/2014/main" id="{B1C19D71-B13A-47B8-9CAD-533EA3FA5322}"/>
              </a:ext>
            </a:extLst>
          </p:cNvPr>
          <p:cNvSpPr/>
          <p:nvPr/>
        </p:nvSpPr>
        <p:spPr>
          <a:xfrm rot="5400000">
            <a:off x="10763245" y="3415725"/>
            <a:ext cx="233206" cy="225391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Oval 80">
            <a:extLst>
              <a:ext uri="{FF2B5EF4-FFF2-40B4-BE49-F238E27FC236}">
                <a16:creationId xmlns:a16="http://schemas.microsoft.com/office/drawing/2014/main" id="{340B7894-E872-4A3B-858B-EA9339E78138}"/>
              </a:ext>
            </a:extLst>
          </p:cNvPr>
          <p:cNvSpPr/>
          <p:nvPr/>
        </p:nvSpPr>
        <p:spPr>
          <a:xfrm rot="5400000">
            <a:off x="6092093" y="3321713"/>
            <a:ext cx="233206" cy="225391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Oval 81">
            <a:extLst>
              <a:ext uri="{FF2B5EF4-FFF2-40B4-BE49-F238E27FC236}">
                <a16:creationId xmlns:a16="http://schemas.microsoft.com/office/drawing/2014/main" id="{3E5B7BF9-83DA-4650-B1D8-8BAA547B76E4}"/>
              </a:ext>
            </a:extLst>
          </p:cNvPr>
          <p:cNvSpPr/>
          <p:nvPr/>
        </p:nvSpPr>
        <p:spPr>
          <a:xfrm rot="5400000">
            <a:off x="6224946" y="3321713"/>
            <a:ext cx="233206" cy="225391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2" name="Picture 83">
            <a:extLst>
              <a:ext uri="{FF2B5EF4-FFF2-40B4-BE49-F238E27FC236}">
                <a16:creationId xmlns:a16="http://schemas.microsoft.com/office/drawing/2014/main" id="{C44C2CF8-D541-4FD4-8941-61427EE659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91" y="4560986"/>
            <a:ext cx="2730872" cy="2180381"/>
          </a:xfrm>
          <a:prstGeom prst="rect">
            <a:avLst/>
          </a:prstGeom>
        </p:spPr>
      </p:pic>
      <p:sp>
        <p:nvSpPr>
          <p:cNvPr id="73" name="TextBox 22">
            <a:extLst>
              <a:ext uri="{FF2B5EF4-FFF2-40B4-BE49-F238E27FC236}">
                <a16:creationId xmlns:a16="http://schemas.microsoft.com/office/drawing/2014/main" id="{6B407A49-52CB-4B90-9938-09AE522A5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978" y="6334186"/>
            <a:ext cx="48122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OE</a:t>
            </a:r>
          </a:p>
        </p:txBody>
      </p:sp>
      <p:sp>
        <p:nvSpPr>
          <p:cNvPr id="74" name="TextBox 22">
            <a:extLst>
              <a:ext uri="{FF2B5EF4-FFF2-40B4-BE49-F238E27FC236}">
                <a16:creationId xmlns:a16="http://schemas.microsoft.com/office/drawing/2014/main" id="{C66CC4C9-C7B5-41DE-AC56-433E2FE44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139" y="5178678"/>
            <a:ext cx="4940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buFontTx/>
              <a:buNone/>
              <a:defRPr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r>
              <a:rPr lang="en-US" altLang="zh-CN" dirty="0"/>
              <a:t>6</a:t>
            </a:r>
            <a:r>
              <a:rPr lang="zh-CN" altLang="en-US" dirty="0"/>
              <a:t>路</a:t>
            </a:r>
            <a:endParaRPr lang="en-US" altLang="zh-CN" dirty="0"/>
          </a:p>
        </p:txBody>
      </p:sp>
      <p:sp>
        <p:nvSpPr>
          <p:cNvPr id="75" name="Rounded Rectangular Callout 179">
            <a:extLst>
              <a:ext uri="{FF2B5EF4-FFF2-40B4-BE49-F238E27FC236}">
                <a16:creationId xmlns:a16="http://schemas.microsoft.com/office/drawing/2014/main" id="{CDE6E47F-EF44-4A74-8872-60AA01C2C31B}"/>
              </a:ext>
            </a:extLst>
          </p:cNvPr>
          <p:cNvSpPr/>
          <p:nvPr/>
        </p:nvSpPr>
        <p:spPr>
          <a:xfrm>
            <a:off x="4003257" y="2764570"/>
            <a:ext cx="625999" cy="207221"/>
          </a:xfrm>
          <a:prstGeom prst="wedgeRoundRectCallout">
            <a:avLst>
              <a:gd name="adj1" fmla="val -63713"/>
              <a:gd name="adj2" fmla="val 44988"/>
              <a:gd name="adj3" fmla="val 16667"/>
            </a:avLst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/>
          </a:p>
        </p:txBody>
      </p:sp>
      <p:grpSp>
        <p:nvGrpSpPr>
          <p:cNvPr id="76" name="Group 227">
            <a:extLst>
              <a:ext uri="{FF2B5EF4-FFF2-40B4-BE49-F238E27FC236}">
                <a16:creationId xmlns:a16="http://schemas.microsoft.com/office/drawing/2014/main" id="{1048366A-2D03-4E35-B10C-75ACD3C191F8}"/>
              </a:ext>
            </a:extLst>
          </p:cNvPr>
          <p:cNvGrpSpPr/>
          <p:nvPr/>
        </p:nvGrpSpPr>
        <p:grpSpPr>
          <a:xfrm>
            <a:off x="3754475" y="1520640"/>
            <a:ext cx="884065" cy="2354569"/>
            <a:chOff x="7608171" y="2298700"/>
            <a:chExt cx="1207556" cy="3078512"/>
          </a:xfrm>
        </p:grpSpPr>
        <p:sp>
          <p:nvSpPr>
            <p:cNvPr id="77" name="Cube 228">
              <a:extLst>
                <a:ext uri="{FF2B5EF4-FFF2-40B4-BE49-F238E27FC236}">
                  <a16:creationId xmlns:a16="http://schemas.microsoft.com/office/drawing/2014/main" id="{713206A3-F167-4F2E-9F34-1769C4D8F688}"/>
                </a:ext>
              </a:extLst>
            </p:cNvPr>
            <p:cNvSpPr/>
            <p:nvPr/>
          </p:nvSpPr>
          <p:spPr bwMode="auto">
            <a:xfrm rot="16200000">
              <a:off x="6672693" y="3234178"/>
              <a:ext cx="3078512" cy="1207556"/>
            </a:xfrm>
            <a:prstGeom prst="cube">
              <a:avLst>
                <a:gd name="adj" fmla="val 8609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6350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8" name="Cube 229">
              <a:extLst>
                <a:ext uri="{FF2B5EF4-FFF2-40B4-BE49-F238E27FC236}">
                  <a16:creationId xmlns:a16="http://schemas.microsoft.com/office/drawing/2014/main" id="{74C64291-D088-449B-A4B7-4A86EF63F0C9}"/>
                </a:ext>
              </a:extLst>
            </p:cNvPr>
            <p:cNvSpPr/>
            <p:nvPr/>
          </p:nvSpPr>
          <p:spPr bwMode="auto">
            <a:xfrm rot="16200000">
              <a:off x="7977825" y="4491573"/>
              <a:ext cx="959585" cy="510952"/>
            </a:xfrm>
            <a:prstGeom prst="cube">
              <a:avLst>
                <a:gd name="adj" fmla="val 80575"/>
              </a:avLst>
            </a:prstGeom>
            <a:solidFill>
              <a:schemeClr val="bg1">
                <a:lumMod val="85000"/>
              </a:schemeClr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9" name="Cube 230">
              <a:extLst>
                <a:ext uri="{FF2B5EF4-FFF2-40B4-BE49-F238E27FC236}">
                  <a16:creationId xmlns:a16="http://schemas.microsoft.com/office/drawing/2014/main" id="{BE3967A0-EA0D-4014-BE8B-D2CC7A56701E}"/>
                </a:ext>
              </a:extLst>
            </p:cNvPr>
            <p:cNvSpPr/>
            <p:nvPr/>
          </p:nvSpPr>
          <p:spPr bwMode="auto">
            <a:xfrm rot="16200000">
              <a:off x="8165887" y="3369212"/>
              <a:ext cx="583463" cy="510951"/>
            </a:xfrm>
            <a:prstGeom prst="cube">
              <a:avLst>
                <a:gd name="adj" fmla="val 80575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0" name="Cube 231">
              <a:extLst>
                <a:ext uri="{FF2B5EF4-FFF2-40B4-BE49-F238E27FC236}">
                  <a16:creationId xmlns:a16="http://schemas.microsoft.com/office/drawing/2014/main" id="{AA4F9E03-0A8A-4507-95C5-E3306BC1D6A1}"/>
                </a:ext>
              </a:extLst>
            </p:cNvPr>
            <p:cNvSpPr/>
            <p:nvPr/>
          </p:nvSpPr>
          <p:spPr bwMode="auto">
            <a:xfrm rot="16200000">
              <a:off x="8165887" y="3197879"/>
              <a:ext cx="583463" cy="510951"/>
            </a:xfrm>
            <a:prstGeom prst="cube">
              <a:avLst>
                <a:gd name="adj" fmla="val 80575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1" name="Cube 232">
              <a:extLst>
                <a:ext uri="{FF2B5EF4-FFF2-40B4-BE49-F238E27FC236}">
                  <a16:creationId xmlns:a16="http://schemas.microsoft.com/office/drawing/2014/main" id="{3CFC87C8-760D-4796-A927-467C4094D8C5}"/>
                </a:ext>
              </a:extLst>
            </p:cNvPr>
            <p:cNvSpPr/>
            <p:nvPr/>
          </p:nvSpPr>
          <p:spPr bwMode="auto">
            <a:xfrm rot="16200000">
              <a:off x="7678399" y="3618557"/>
              <a:ext cx="769382" cy="385554"/>
            </a:xfrm>
            <a:prstGeom prst="cube">
              <a:avLst>
                <a:gd name="adj" fmla="val 80575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Up-Down Arrow 144">
              <a:extLst>
                <a:ext uri="{FF2B5EF4-FFF2-40B4-BE49-F238E27FC236}">
                  <a16:creationId xmlns:a16="http://schemas.microsoft.com/office/drawing/2014/main" id="{3E9ECE6D-E36F-4692-8D13-8A138953A23A}"/>
                </a:ext>
              </a:extLst>
            </p:cNvPr>
            <p:cNvSpPr/>
            <p:nvPr/>
          </p:nvSpPr>
          <p:spPr bwMode="auto">
            <a:xfrm rot="18710035">
              <a:off x="7677375" y="3480101"/>
              <a:ext cx="140939" cy="272062"/>
            </a:xfrm>
            <a:prstGeom prst="upDownArrow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3" name="Cube 234">
              <a:extLst>
                <a:ext uri="{FF2B5EF4-FFF2-40B4-BE49-F238E27FC236}">
                  <a16:creationId xmlns:a16="http://schemas.microsoft.com/office/drawing/2014/main" id="{661C931A-076D-4DB3-B377-BFDC39192CEE}"/>
                </a:ext>
              </a:extLst>
            </p:cNvPr>
            <p:cNvSpPr/>
            <p:nvPr/>
          </p:nvSpPr>
          <p:spPr bwMode="auto">
            <a:xfrm rot="16200000">
              <a:off x="7588234" y="3975282"/>
              <a:ext cx="424557" cy="191374"/>
            </a:xfrm>
            <a:prstGeom prst="cube">
              <a:avLst>
                <a:gd name="adj" fmla="val 73884"/>
              </a:avLst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4" name="Rectangle 185">
            <a:extLst>
              <a:ext uri="{FF2B5EF4-FFF2-40B4-BE49-F238E27FC236}">
                <a16:creationId xmlns:a16="http://schemas.microsoft.com/office/drawing/2014/main" id="{84EEC597-5123-47AB-98C7-92D1C444242B}"/>
              </a:ext>
            </a:extLst>
          </p:cNvPr>
          <p:cNvSpPr>
            <a:spLocks noChangeArrowheads="1"/>
          </p:cNvSpPr>
          <p:nvPr/>
        </p:nvSpPr>
        <p:spPr bwMode="auto">
          <a:xfrm rot="2811119">
            <a:off x="4137884" y="2393561"/>
            <a:ext cx="443177" cy="20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QSFP</a:t>
            </a:r>
            <a:endParaRPr lang="zh-CN" altLang="en-US" sz="1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5" name="Rectangle 185">
            <a:extLst>
              <a:ext uri="{FF2B5EF4-FFF2-40B4-BE49-F238E27FC236}">
                <a16:creationId xmlns:a16="http://schemas.microsoft.com/office/drawing/2014/main" id="{7241F59A-C4A7-4DB0-A708-2C3E75C053AF}"/>
              </a:ext>
            </a:extLst>
          </p:cNvPr>
          <p:cNvSpPr>
            <a:spLocks noChangeArrowheads="1"/>
          </p:cNvSpPr>
          <p:nvPr/>
        </p:nvSpPr>
        <p:spPr bwMode="auto">
          <a:xfrm rot="2663056">
            <a:off x="3871066" y="2564585"/>
            <a:ext cx="391036" cy="21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Zynq</a:t>
            </a:r>
            <a:endParaRPr lang="zh-CN" altLang="en-US" sz="1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6" name="Rectangle 185">
            <a:extLst>
              <a:ext uri="{FF2B5EF4-FFF2-40B4-BE49-F238E27FC236}">
                <a16:creationId xmlns:a16="http://schemas.microsoft.com/office/drawing/2014/main" id="{E1CA4F7C-5FEC-489C-8369-A944E500BB6D}"/>
              </a:ext>
            </a:extLst>
          </p:cNvPr>
          <p:cNvSpPr>
            <a:spLocks noChangeArrowheads="1"/>
          </p:cNvSpPr>
          <p:nvPr/>
        </p:nvSpPr>
        <p:spPr bwMode="auto">
          <a:xfrm rot="2875978">
            <a:off x="4154873" y="3334514"/>
            <a:ext cx="409743" cy="20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FMC</a:t>
            </a:r>
            <a:endParaRPr lang="zh-CN" altLang="en-US" sz="1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7" name="Rectangle 175">
            <a:extLst>
              <a:ext uri="{FF2B5EF4-FFF2-40B4-BE49-F238E27FC236}">
                <a16:creationId xmlns:a16="http://schemas.microsoft.com/office/drawing/2014/main" id="{2DCAC8DB-9210-4A93-8028-7A45D0C3C0B0}"/>
              </a:ext>
            </a:extLst>
          </p:cNvPr>
          <p:cNvSpPr>
            <a:spLocks noChangeArrowheads="1"/>
          </p:cNvSpPr>
          <p:nvPr/>
        </p:nvSpPr>
        <p:spPr bwMode="auto">
          <a:xfrm rot="2768598">
            <a:off x="3676574" y="2982328"/>
            <a:ext cx="449248" cy="20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MMC</a:t>
            </a:r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8" name="Rectangle 181">
            <a:extLst>
              <a:ext uri="{FF2B5EF4-FFF2-40B4-BE49-F238E27FC236}">
                <a16:creationId xmlns:a16="http://schemas.microsoft.com/office/drawing/2014/main" id="{EFFC909B-008F-4A95-A39C-D74E384BF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2" y="1066524"/>
            <a:ext cx="2141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TM for </a:t>
            </a:r>
            <a:r>
              <a:rPr lang="en-US" altLang="zh-CN" sz="1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RF Ion Source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9" name="Rectangle 184">
            <a:extLst>
              <a:ext uri="{FF2B5EF4-FFF2-40B4-BE49-F238E27FC236}">
                <a16:creationId xmlns:a16="http://schemas.microsoft.com/office/drawing/2014/main" id="{66BBEDE7-330B-4798-80BC-E1EA833898DD}"/>
              </a:ext>
            </a:extLst>
          </p:cNvPr>
          <p:cNvSpPr>
            <a:spLocks noChangeArrowheads="1"/>
          </p:cNvSpPr>
          <p:nvPr/>
        </p:nvSpPr>
        <p:spPr bwMode="auto">
          <a:xfrm rot="2715153">
            <a:off x="3752314" y="1846087"/>
            <a:ext cx="5741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Zone</a:t>
            </a:r>
            <a:endParaRPr lang="zh-CN" altLang="en-US" sz="1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0" name="Cube 241">
            <a:extLst>
              <a:ext uri="{FF2B5EF4-FFF2-40B4-BE49-F238E27FC236}">
                <a16:creationId xmlns:a16="http://schemas.microsoft.com/office/drawing/2014/main" id="{B515A356-3940-4031-B560-1771766DA7C3}"/>
              </a:ext>
            </a:extLst>
          </p:cNvPr>
          <p:cNvSpPr/>
          <p:nvPr/>
        </p:nvSpPr>
        <p:spPr bwMode="auto">
          <a:xfrm rot="16200000">
            <a:off x="3626184" y="1655012"/>
            <a:ext cx="283517" cy="158437"/>
          </a:xfrm>
          <a:prstGeom prst="cube">
            <a:avLst>
              <a:gd name="adj" fmla="val 73884"/>
            </a:avLst>
          </a:prstGeom>
          <a:solidFill>
            <a:schemeClr val="accent1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1" name="Cube 242">
            <a:extLst>
              <a:ext uri="{FF2B5EF4-FFF2-40B4-BE49-F238E27FC236}">
                <a16:creationId xmlns:a16="http://schemas.microsoft.com/office/drawing/2014/main" id="{EAB8B4AE-26B9-4E2A-A00C-06C5FB6767DD}"/>
              </a:ext>
            </a:extLst>
          </p:cNvPr>
          <p:cNvSpPr/>
          <p:nvPr/>
        </p:nvSpPr>
        <p:spPr bwMode="auto">
          <a:xfrm rot="16200000">
            <a:off x="3626184" y="1846465"/>
            <a:ext cx="283517" cy="158437"/>
          </a:xfrm>
          <a:prstGeom prst="cube">
            <a:avLst>
              <a:gd name="adj" fmla="val 73884"/>
            </a:avLst>
          </a:prstGeom>
          <a:solidFill>
            <a:schemeClr val="accent1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92" name="Connector: Elbow 243">
            <a:extLst>
              <a:ext uri="{FF2B5EF4-FFF2-40B4-BE49-F238E27FC236}">
                <a16:creationId xmlns:a16="http://schemas.microsoft.com/office/drawing/2014/main" id="{AA65DB68-F441-43CD-86CE-3DB2DBD26785}"/>
              </a:ext>
            </a:extLst>
          </p:cNvPr>
          <p:cNvCxnSpPr>
            <a:cxnSpLocks/>
            <a:stCxn id="90" idx="4"/>
          </p:cNvCxnSpPr>
          <p:nvPr/>
        </p:nvCxnSpPr>
        <p:spPr>
          <a:xfrm rot="16200000" flipH="1">
            <a:off x="5414836" y="121167"/>
            <a:ext cx="388943" cy="3565673"/>
          </a:xfrm>
          <a:prstGeom prst="bentConnector4">
            <a:avLst>
              <a:gd name="adj1" fmla="val -58775"/>
              <a:gd name="adj2" fmla="val 51167"/>
            </a:avLst>
          </a:prstGeom>
          <a:ln w="28575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or: Elbow 244">
            <a:extLst>
              <a:ext uri="{FF2B5EF4-FFF2-40B4-BE49-F238E27FC236}">
                <a16:creationId xmlns:a16="http://schemas.microsoft.com/office/drawing/2014/main" id="{8ADBAF7A-0A85-43BD-A92A-FEB744BBD761}"/>
              </a:ext>
            </a:extLst>
          </p:cNvPr>
          <p:cNvCxnSpPr>
            <a:cxnSpLocks/>
            <a:endCxn id="80" idx="3"/>
          </p:cNvCxnSpPr>
          <p:nvPr/>
        </p:nvCxnSpPr>
        <p:spPr>
          <a:xfrm rot="10800000">
            <a:off x="4563403" y="2554471"/>
            <a:ext cx="2094125" cy="1043434"/>
          </a:xfrm>
          <a:prstGeom prst="bentConnector3">
            <a:avLst>
              <a:gd name="adj1" fmla="val 52399"/>
            </a:avLst>
          </a:prstGeom>
          <a:ln w="38100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25">
            <a:extLst>
              <a:ext uri="{FF2B5EF4-FFF2-40B4-BE49-F238E27FC236}">
                <a16:creationId xmlns:a16="http://schemas.microsoft.com/office/drawing/2014/main" id="{150012A4-0461-4672-A32D-9861E9777FA5}"/>
              </a:ext>
            </a:extLst>
          </p:cNvPr>
          <p:cNvCxnSpPr>
            <a:cxnSpLocks/>
          </p:cNvCxnSpPr>
          <p:nvPr/>
        </p:nvCxnSpPr>
        <p:spPr>
          <a:xfrm flipH="1">
            <a:off x="4665010" y="1375155"/>
            <a:ext cx="194575" cy="189567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22">
            <a:extLst>
              <a:ext uri="{FF2B5EF4-FFF2-40B4-BE49-F238E27FC236}">
                <a16:creationId xmlns:a16="http://schemas.microsoft.com/office/drawing/2014/main" id="{80C60C16-351D-4083-A6CF-F939559D0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864" y="1150259"/>
            <a:ext cx="1093056" cy="3385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8-channel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96" name="Connector: Elbow 246">
            <a:extLst>
              <a:ext uri="{FF2B5EF4-FFF2-40B4-BE49-F238E27FC236}">
                <a16:creationId xmlns:a16="http://schemas.microsoft.com/office/drawing/2014/main" id="{A1C2935B-378A-4DC1-B1C7-9C41436FAEB4}"/>
              </a:ext>
            </a:extLst>
          </p:cNvPr>
          <p:cNvCxnSpPr>
            <a:cxnSpLocks/>
          </p:cNvCxnSpPr>
          <p:nvPr/>
        </p:nvCxnSpPr>
        <p:spPr>
          <a:xfrm rot="5400000">
            <a:off x="8112844" y="3097659"/>
            <a:ext cx="1521909" cy="1379132"/>
          </a:xfrm>
          <a:prstGeom prst="bentConnector3">
            <a:avLst>
              <a:gd name="adj1" fmla="val 77070"/>
            </a:avLst>
          </a:prstGeom>
          <a:ln w="28575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247">
            <a:extLst>
              <a:ext uri="{FF2B5EF4-FFF2-40B4-BE49-F238E27FC236}">
                <a16:creationId xmlns:a16="http://schemas.microsoft.com/office/drawing/2014/main" id="{FCF5F73F-4E3F-440C-9E8F-73242D922E61}"/>
              </a:ext>
            </a:extLst>
          </p:cNvPr>
          <p:cNvSpPr/>
          <p:nvPr/>
        </p:nvSpPr>
        <p:spPr>
          <a:xfrm rot="5400000">
            <a:off x="8750848" y="3919781"/>
            <a:ext cx="233206" cy="225391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Oval 248">
            <a:extLst>
              <a:ext uri="{FF2B5EF4-FFF2-40B4-BE49-F238E27FC236}">
                <a16:creationId xmlns:a16="http://schemas.microsoft.com/office/drawing/2014/main" id="{C2D764BB-BE78-4DE1-BDF4-F7337F9B0284}"/>
              </a:ext>
            </a:extLst>
          </p:cNvPr>
          <p:cNvSpPr/>
          <p:nvPr/>
        </p:nvSpPr>
        <p:spPr>
          <a:xfrm rot="5400000">
            <a:off x="8638151" y="3919781"/>
            <a:ext cx="233206" cy="225391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9" name="Group 264">
            <a:extLst>
              <a:ext uri="{FF2B5EF4-FFF2-40B4-BE49-F238E27FC236}">
                <a16:creationId xmlns:a16="http://schemas.microsoft.com/office/drawing/2014/main" id="{72A47852-7539-4297-95BB-CA101F8EB4C4}"/>
              </a:ext>
            </a:extLst>
          </p:cNvPr>
          <p:cNvGrpSpPr/>
          <p:nvPr/>
        </p:nvGrpSpPr>
        <p:grpSpPr>
          <a:xfrm>
            <a:off x="1527248" y="1468054"/>
            <a:ext cx="884065" cy="2354569"/>
            <a:chOff x="7608171" y="2298700"/>
            <a:chExt cx="1207556" cy="3078512"/>
          </a:xfrm>
        </p:grpSpPr>
        <p:sp>
          <p:nvSpPr>
            <p:cNvPr id="100" name="Cube 265">
              <a:extLst>
                <a:ext uri="{FF2B5EF4-FFF2-40B4-BE49-F238E27FC236}">
                  <a16:creationId xmlns:a16="http://schemas.microsoft.com/office/drawing/2014/main" id="{F4ADF90D-3EBB-4849-9144-F07E83777614}"/>
                </a:ext>
              </a:extLst>
            </p:cNvPr>
            <p:cNvSpPr/>
            <p:nvPr/>
          </p:nvSpPr>
          <p:spPr bwMode="auto">
            <a:xfrm rot="16200000">
              <a:off x="6672693" y="3234178"/>
              <a:ext cx="3078512" cy="1207556"/>
            </a:xfrm>
            <a:prstGeom prst="cube">
              <a:avLst>
                <a:gd name="adj" fmla="val 8609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6350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1" name="Cube 266">
              <a:extLst>
                <a:ext uri="{FF2B5EF4-FFF2-40B4-BE49-F238E27FC236}">
                  <a16:creationId xmlns:a16="http://schemas.microsoft.com/office/drawing/2014/main" id="{647E7AED-2BD1-4BD1-8AFF-729BDFAEC0F2}"/>
                </a:ext>
              </a:extLst>
            </p:cNvPr>
            <p:cNvSpPr/>
            <p:nvPr/>
          </p:nvSpPr>
          <p:spPr bwMode="auto">
            <a:xfrm rot="16200000">
              <a:off x="7977825" y="4491573"/>
              <a:ext cx="959585" cy="510952"/>
            </a:xfrm>
            <a:prstGeom prst="cube">
              <a:avLst>
                <a:gd name="adj" fmla="val 80575"/>
              </a:avLst>
            </a:prstGeom>
            <a:solidFill>
              <a:schemeClr val="bg1">
                <a:lumMod val="85000"/>
              </a:schemeClr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2" name="Cube 267">
              <a:extLst>
                <a:ext uri="{FF2B5EF4-FFF2-40B4-BE49-F238E27FC236}">
                  <a16:creationId xmlns:a16="http://schemas.microsoft.com/office/drawing/2014/main" id="{A40B1EF0-6BF6-487E-9A03-258003CE45B4}"/>
                </a:ext>
              </a:extLst>
            </p:cNvPr>
            <p:cNvSpPr/>
            <p:nvPr/>
          </p:nvSpPr>
          <p:spPr bwMode="auto">
            <a:xfrm rot="16200000">
              <a:off x="8165887" y="3369212"/>
              <a:ext cx="583463" cy="510951"/>
            </a:xfrm>
            <a:prstGeom prst="cube">
              <a:avLst>
                <a:gd name="adj" fmla="val 80575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3" name="Cube 268">
              <a:extLst>
                <a:ext uri="{FF2B5EF4-FFF2-40B4-BE49-F238E27FC236}">
                  <a16:creationId xmlns:a16="http://schemas.microsoft.com/office/drawing/2014/main" id="{9E32D2FC-089E-428B-9A6D-75545E495731}"/>
                </a:ext>
              </a:extLst>
            </p:cNvPr>
            <p:cNvSpPr/>
            <p:nvPr/>
          </p:nvSpPr>
          <p:spPr bwMode="auto">
            <a:xfrm rot="16200000">
              <a:off x="8165887" y="3197879"/>
              <a:ext cx="583463" cy="510951"/>
            </a:xfrm>
            <a:prstGeom prst="cube">
              <a:avLst>
                <a:gd name="adj" fmla="val 80575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4" name="Cube 269">
              <a:extLst>
                <a:ext uri="{FF2B5EF4-FFF2-40B4-BE49-F238E27FC236}">
                  <a16:creationId xmlns:a16="http://schemas.microsoft.com/office/drawing/2014/main" id="{4DD90741-975D-4315-BD0C-2493AA23D383}"/>
                </a:ext>
              </a:extLst>
            </p:cNvPr>
            <p:cNvSpPr/>
            <p:nvPr/>
          </p:nvSpPr>
          <p:spPr bwMode="auto">
            <a:xfrm rot="16200000">
              <a:off x="7678399" y="3618557"/>
              <a:ext cx="769382" cy="385554"/>
            </a:xfrm>
            <a:prstGeom prst="cube">
              <a:avLst>
                <a:gd name="adj" fmla="val 80575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Up-Down Arrow 144">
              <a:extLst>
                <a:ext uri="{FF2B5EF4-FFF2-40B4-BE49-F238E27FC236}">
                  <a16:creationId xmlns:a16="http://schemas.microsoft.com/office/drawing/2014/main" id="{5064298F-C0F9-4EC6-837C-F3F654ABD9D9}"/>
                </a:ext>
              </a:extLst>
            </p:cNvPr>
            <p:cNvSpPr/>
            <p:nvPr/>
          </p:nvSpPr>
          <p:spPr bwMode="auto">
            <a:xfrm rot="18710035">
              <a:off x="7677375" y="3480101"/>
              <a:ext cx="140939" cy="272062"/>
            </a:xfrm>
            <a:prstGeom prst="upDownArrow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6" name="Cube 271">
              <a:extLst>
                <a:ext uri="{FF2B5EF4-FFF2-40B4-BE49-F238E27FC236}">
                  <a16:creationId xmlns:a16="http://schemas.microsoft.com/office/drawing/2014/main" id="{9DF9AEDA-7B46-40FA-8001-9C49E03B4AA5}"/>
                </a:ext>
              </a:extLst>
            </p:cNvPr>
            <p:cNvSpPr/>
            <p:nvPr/>
          </p:nvSpPr>
          <p:spPr bwMode="auto">
            <a:xfrm rot="16200000">
              <a:off x="7588234" y="3975282"/>
              <a:ext cx="424557" cy="191374"/>
            </a:xfrm>
            <a:prstGeom prst="cube">
              <a:avLst>
                <a:gd name="adj" fmla="val 73884"/>
              </a:avLst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07" name="Rectangle 185">
            <a:extLst>
              <a:ext uri="{FF2B5EF4-FFF2-40B4-BE49-F238E27FC236}">
                <a16:creationId xmlns:a16="http://schemas.microsoft.com/office/drawing/2014/main" id="{E84F3A11-8E8B-405F-92B4-070B25821489}"/>
              </a:ext>
            </a:extLst>
          </p:cNvPr>
          <p:cNvSpPr>
            <a:spLocks noChangeArrowheads="1"/>
          </p:cNvSpPr>
          <p:nvPr/>
        </p:nvSpPr>
        <p:spPr bwMode="auto">
          <a:xfrm rot="2811119">
            <a:off x="1910656" y="2340975"/>
            <a:ext cx="443177" cy="20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QSFP</a:t>
            </a:r>
            <a:endParaRPr lang="zh-CN" altLang="en-US" sz="1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8" name="Rectangle 185">
            <a:extLst>
              <a:ext uri="{FF2B5EF4-FFF2-40B4-BE49-F238E27FC236}">
                <a16:creationId xmlns:a16="http://schemas.microsoft.com/office/drawing/2014/main" id="{7B24178D-022B-4567-81ED-2EE256A18D79}"/>
              </a:ext>
            </a:extLst>
          </p:cNvPr>
          <p:cNvSpPr>
            <a:spLocks noChangeArrowheads="1"/>
          </p:cNvSpPr>
          <p:nvPr/>
        </p:nvSpPr>
        <p:spPr bwMode="auto">
          <a:xfrm rot="2663056">
            <a:off x="1643838" y="2511999"/>
            <a:ext cx="391036" cy="21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Zynq</a:t>
            </a:r>
            <a:endParaRPr lang="zh-CN" altLang="en-US" sz="1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9" name="Rectangle 185">
            <a:extLst>
              <a:ext uri="{FF2B5EF4-FFF2-40B4-BE49-F238E27FC236}">
                <a16:creationId xmlns:a16="http://schemas.microsoft.com/office/drawing/2014/main" id="{9DA2712F-C28D-465C-AFA9-FBC8CC79A73A}"/>
              </a:ext>
            </a:extLst>
          </p:cNvPr>
          <p:cNvSpPr>
            <a:spLocks noChangeArrowheads="1"/>
          </p:cNvSpPr>
          <p:nvPr/>
        </p:nvSpPr>
        <p:spPr bwMode="auto">
          <a:xfrm rot="2875978">
            <a:off x="1927646" y="3281928"/>
            <a:ext cx="409743" cy="20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FMC</a:t>
            </a:r>
            <a:endParaRPr lang="zh-CN" altLang="en-US" sz="1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0" name="Rectangle 175">
            <a:extLst>
              <a:ext uri="{FF2B5EF4-FFF2-40B4-BE49-F238E27FC236}">
                <a16:creationId xmlns:a16="http://schemas.microsoft.com/office/drawing/2014/main" id="{9C3A5FA9-1F23-4551-848F-C59E026AD696}"/>
              </a:ext>
            </a:extLst>
          </p:cNvPr>
          <p:cNvSpPr>
            <a:spLocks noChangeArrowheads="1"/>
          </p:cNvSpPr>
          <p:nvPr/>
        </p:nvSpPr>
        <p:spPr bwMode="auto">
          <a:xfrm rot="2768598">
            <a:off x="1449346" y="2929742"/>
            <a:ext cx="449248" cy="20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MMC</a:t>
            </a:r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1" name="Rectangle 184">
            <a:extLst>
              <a:ext uri="{FF2B5EF4-FFF2-40B4-BE49-F238E27FC236}">
                <a16:creationId xmlns:a16="http://schemas.microsoft.com/office/drawing/2014/main" id="{CB29AE58-14A7-4FDA-81A7-D507AC9DC172}"/>
              </a:ext>
            </a:extLst>
          </p:cNvPr>
          <p:cNvSpPr>
            <a:spLocks noChangeArrowheads="1"/>
          </p:cNvSpPr>
          <p:nvPr/>
        </p:nvSpPr>
        <p:spPr bwMode="auto">
          <a:xfrm rot="2715153">
            <a:off x="1498225" y="1798951"/>
            <a:ext cx="5741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Zone</a:t>
            </a:r>
            <a:endParaRPr lang="zh-CN" altLang="en-US" sz="1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2" name="Cube 277">
            <a:extLst>
              <a:ext uri="{FF2B5EF4-FFF2-40B4-BE49-F238E27FC236}">
                <a16:creationId xmlns:a16="http://schemas.microsoft.com/office/drawing/2014/main" id="{05273300-463B-4F54-9B48-F2A20901BE9C}"/>
              </a:ext>
            </a:extLst>
          </p:cNvPr>
          <p:cNvSpPr/>
          <p:nvPr/>
        </p:nvSpPr>
        <p:spPr bwMode="auto">
          <a:xfrm rot="16200000">
            <a:off x="1372095" y="1607876"/>
            <a:ext cx="283517" cy="158437"/>
          </a:xfrm>
          <a:prstGeom prst="cube">
            <a:avLst>
              <a:gd name="adj" fmla="val 73884"/>
            </a:avLst>
          </a:prstGeom>
          <a:solidFill>
            <a:schemeClr val="accent1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3" name="Cube 278">
            <a:extLst>
              <a:ext uri="{FF2B5EF4-FFF2-40B4-BE49-F238E27FC236}">
                <a16:creationId xmlns:a16="http://schemas.microsoft.com/office/drawing/2014/main" id="{A29DDF3C-23F9-488C-946C-9230A298BFCA}"/>
              </a:ext>
            </a:extLst>
          </p:cNvPr>
          <p:cNvSpPr/>
          <p:nvPr/>
        </p:nvSpPr>
        <p:spPr bwMode="auto">
          <a:xfrm rot="16200000">
            <a:off x="1372095" y="1799329"/>
            <a:ext cx="283517" cy="158437"/>
          </a:xfrm>
          <a:prstGeom prst="cube">
            <a:avLst>
              <a:gd name="adj" fmla="val 73884"/>
            </a:avLst>
          </a:prstGeom>
          <a:solidFill>
            <a:schemeClr val="accent1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4" name="Rectangle 181">
            <a:extLst>
              <a:ext uri="{FF2B5EF4-FFF2-40B4-BE49-F238E27FC236}">
                <a16:creationId xmlns:a16="http://schemas.microsoft.com/office/drawing/2014/main" id="{DAE937A3-5CA1-419A-80CA-2139EF4D8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367" y="1069961"/>
            <a:ext cx="1093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TM for BI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090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048422" y="1590675"/>
            <a:ext cx="3821906" cy="1874838"/>
            <a:chOff x="881650" y="455715"/>
            <a:chExt cx="6364510" cy="2444449"/>
          </a:xfrm>
        </p:grpSpPr>
        <p:sp>
          <p:nvSpPr>
            <p:cNvPr id="4" name="Rectangle 3"/>
            <p:cNvSpPr/>
            <p:nvPr/>
          </p:nvSpPr>
          <p:spPr>
            <a:xfrm>
              <a:off x="881650" y="1436806"/>
              <a:ext cx="6364510" cy="786529"/>
            </a:xfrm>
            <a:prstGeom prst="rect">
              <a:avLst/>
            </a:prstGeom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956993" y="1604461"/>
              <a:ext cx="4308437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956993" y="1738999"/>
              <a:ext cx="4308437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956993" y="1852839"/>
              <a:ext cx="4308437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56993" y="2055681"/>
              <a:ext cx="4308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99086" y="1604461"/>
              <a:ext cx="3394405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699086" y="1738999"/>
              <a:ext cx="3394405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699086" y="1852839"/>
              <a:ext cx="3394405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699086" y="2055681"/>
              <a:ext cx="339440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29" name="Group 12"/>
            <p:cNvGrpSpPr>
              <a:grpSpLocks/>
            </p:cNvGrpSpPr>
            <p:nvPr/>
          </p:nvGrpSpPr>
          <p:grpSpPr bwMode="auto">
            <a:xfrm rot="-5400000">
              <a:off x="4049907" y="1250129"/>
              <a:ext cx="2433813" cy="844988"/>
              <a:chOff x="5323295" y="3060270"/>
              <a:chExt cx="4343400" cy="1066800"/>
            </a:xfrm>
          </p:grpSpPr>
          <p:sp>
            <p:nvSpPr>
              <p:cNvPr id="59" name="Cube 58"/>
              <p:cNvSpPr/>
              <p:nvPr/>
            </p:nvSpPr>
            <p:spPr>
              <a:xfrm>
                <a:off x="5322788" y="3061249"/>
                <a:ext cx="4343912" cy="1066355"/>
              </a:xfrm>
              <a:prstGeom prst="cube">
                <a:avLst>
                  <a:gd name="adj" fmla="val 8057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0" name="Cube 59"/>
              <p:cNvSpPr/>
              <p:nvPr/>
            </p:nvSpPr>
            <p:spPr>
              <a:xfrm>
                <a:off x="7014549" y="3176396"/>
                <a:ext cx="1193097" cy="265337"/>
              </a:xfrm>
              <a:prstGeom prst="cube">
                <a:avLst>
                  <a:gd name="adj" fmla="val 100000"/>
                </a:avLst>
              </a:prstGeom>
              <a:solidFill>
                <a:schemeClr val="accent4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1" name="Cube 60"/>
              <p:cNvSpPr/>
              <p:nvPr/>
            </p:nvSpPr>
            <p:spPr>
              <a:xfrm>
                <a:off x="8048813" y="3514323"/>
                <a:ext cx="494970" cy="468096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2" name="Cube 61"/>
              <p:cNvSpPr/>
              <p:nvPr/>
            </p:nvSpPr>
            <p:spPr>
              <a:xfrm>
                <a:off x="8155932" y="3514323"/>
                <a:ext cx="494970" cy="468096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3" name="Cube 62"/>
              <p:cNvSpPr/>
              <p:nvPr/>
            </p:nvSpPr>
            <p:spPr>
              <a:xfrm>
                <a:off x="8248278" y="3514323"/>
                <a:ext cx="494970" cy="468096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4" name="Cube 63"/>
              <p:cNvSpPr/>
              <p:nvPr/>
            </p:nvSpPr>
            <p:spPr>
              <a:xfrm>
                <a:off x="8355397" y="3514323"/>
                <a:ext cx="494970" cy="468096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5" name="Up-Down Arrow 64"/>
              <p:cNvSpPr/>
              <p:nvPr/>
            </p:nvSpPr>
            <p:spPr>
              <a:xfrm rot="5400000">
                <a:off x="6866050" y="3051552"/>
                <a:ext cx="167712" cy="417399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6" name="Up-Down Arrow 65"/>
              <p:cNvSpPr/>
              <p:nvPr/>
            </p:nvSpPr>
            <p:spPr>
              <a:xfrm rot="5400000">
                <a:off x="8201359" y="3146016"/>
                <a:ext cx="167714" cy="4137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7" name="Cube 66"/>
              <p:cNvSpPr/>
              <p:nvPr/>
            </p:nvSpPr>
            <p:spPr>
              <a:xfrm>
                <a:off x="6205604" y="3126331"/>
                <a:ext cx="661192" cy="265337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grpSp>
          <p:nvGrpSpPr>
            <p:cNvPr id="8230" name="Group 13"/>
            <p:cNvGrpSpPr>
              <a:grpSpLocks/>
            </p:cNvGrpSpPr>
            <p:nvPr/>
          </p:nvGrpSpPr>
          <p:grpSpPr bwMode="auto">
            <a:xfrm rot="-5400000">
              <a:off x="3135507" y="1250128"/>
              <a:ext cx="2433813" cy="844988"/>
              <a:chOff x="5323295" y="3060270"/>
              <a:chExt cx="4343400" cy="1066800"/>
            </a:xfrm>
          </p:grpSpPr>
          <p:sp>
            <p:nvSpPr>
              <p:cNvPr id="50" name="Cube 49"/>
              <p:cNvSpPr/>
              <p:nvPr/>
            </p:nvSpPr>
            <p:spPr>
              <a:xfrm>
                <a:off x="5322784" y="3059211"/>
                <a:ext cx="4343912" cy="1068858"/>
              </a:xfrm>
              <a:prstGeom prst="cube">
                <a:avLst>
                  <a:gd name="adj" fmla="val 8057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51" name="Cube 50"/>
              <p:cNvSpPr/>
              <p:nvPr/>
            </p:nvSpPr>
            <p:spPr>
              <a:xfrm>
                <a:off x="7014546" y="3174358"/>
                <a:ext cx="1193097" cy="267840"/>
              </a:xfrm>
              <a:prstGeom prst="cube">
                <a:avLst>
                  <a:gd name="adj" fmla="val 100000"/>
                </a:avLst>
              </a:prstGeom>
              <a:solidFill>
                <a:schemeClr val="accent4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52" name="Cube 51"/>
              <p:cNvSpPr/>
              <p:nvPr/>
            </p:nvSpPr>
            <p:spPr>
              <a:xfrm>
                <a:off x="8048809" y="3514789"/>
                <a:ext cx="494970" cy="468094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53" name="Cube 52"/>
              <p:cNvSpPr/>
              <p:nvPr/>
            </p:nvSpPr>
            <p:spPr>
              <a:xfrm>
                <a:off x="8155929" y="3514789"/>
                <a:ext cx="494970" cy="468094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54" name="Cube 53"/>
              <p:cNvSpPr/>
              <p:nvPr/>
            </p:nvSpPr>
            <p:spPr>
              <a:xfrm>
                <a:off x="8248275" y="3514789"/>
                <a:ext cx="494970" cy="468094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8355394" y="3514789"/>
                <a:ext cx="494970" cy="468094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56" name="Up-Down Arrow 55"/>
              <p:cNvSpPr/>
              <p:nvPr/>
            </p:nvSpPr>
            <p:spPr>
              <a:xfrm rot="5400000">
                <a:off x="6866048" y="3049514"/>
                <a:ext cx="167712" cy="417399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57" name="Up-Down Arrow 56"/>
              <p:cNvSpPr/>
              <p:nvPr/>
            </p:nvSpPr>
            <p:spPr>
              <a:xfrm rot="5400000">
                <a:off x="8201357" y="3143978"/>
                <a:ext cx="167714" cy="4137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58" name="Cube 57"/>
              <p:cNvSpPr/>
              <p:nvPr/>
            </p:nvSpPr>
            <p:spPr>
              <a:xfrm>
                <a:off x="6205601" y="3124293"/>
                <a:ext cx="661192" cy="267840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grpSp>
          <p:nvGrpSpPr>
            <p:cNvPr id="8231" name="Group 14"/>
            <p:cNvGrpSpPr>
              <a:grpSpLocks/>
            </p:cNvGrpSpPr>
            <p:nvPr/>
          </p:nvGrpSpPr>
          <p:grpSpPr bwMode="auto">
            <a:xfrm rot="-5400000">
              <a:off x="2214318" y="1260764"/>
              <a:ext cx="2433813" cy="844988"/>
              <a:chOff x="5323295" y="3060270"/>
              <a:chExt cx="4343400" cy="1066800"/>
            </a:xfrm>
          </p:grpSpPr>
          <p:sp>
            <p:nvSpPr>
              <p:cNvPr id="41" name="Cube 40"/>
              <p:cNvSpPr/>
              <p:nvPr/>
            </p:nvSpPr>
            <p:spPr>
              <a:xfrm>
                <a:off x="5323297" y="3060740"/>
                <a:ext cx="4343912" cy="1066355"/>
              </a:xfrm>
              <a:prstGeom prst="cube">
                <a:avLst>
                  <a:gd name="adj" fmla="val 8057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2" name="Cube 41"/>
              <p:cNvSpPr/>
              <p:nvPr/>
            </p:nvSpPr>
            <p:spPr>
              <a:xfrm>
                <a:off x="7015058" y="3175885"/>
                <a:ext cx="1193099" cy="265337"/>
              </a:xfrm>
              <a:prstGeom prst="cube">
                <a:avLst>
                  <a:gd name="adj" fmla="val 100000"/>
                </a:avLst>
              </a:prstGeom>
              <a:solidFill>
                <a:schemeClr val="accent4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3" name="Cube 42"/>
              <p:cNvSpPr/>
              <p:nvPr/>
            </p:nvSpPr>
            <p:spPr>
              <a:xfrm>
                <a:off x="8049323" y="3513814"/>
                <a:ext cx="494970" cy="468096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4" name="Cube 43"/>
              <p:cNvSpPr/>
              <p:nvPr/>
            </p:nvSpPr>
            <p:spPr>
              <a:xfrm>
                <a:off x="8156444" y="3513814"/>
                <a:ext cx="494970" cy="468096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5" name="Cube 44"/>
              <p:cNvSpPr/>
              <p:nvPr/>
            </p:nvSpPr>
            <p:spPr>
              <a:xfrm>
                <a:off x="8248788" y="3513814"/>
                <a:ext cx="494970" cy="468096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6" name="Cube 45"/>
              <p:cNvSpPr/>
              <p:nvPr/>
            </p:nvSpPr>
            <p:spPr>
              <a:xfrm>
                <a:off x="8355909" y="3513814"/>
                <a:ext cx="494970" cy="468096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7" name="Up-Down Arrow 46"/>
              <p:cNvSpPr/>
              <p:nvPr/>
            </p:nvSpPr>
            <p:spPr>
              <a:xfrm rot="5400000">
                <a:off x="6866561" y="3051041"/>
                <a:ext cx="167712" cy="417401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8" name="Up-Down Arrow 47"/>
              <p:cNvSpPr/>
              <p:nvPr/>
            </p:nvSpPr>
            <p:spPr>
              <a:xfrm rot="5400000">
                <a:off x="8201869" y="3145506"/>
                <a:ext cx="167714" cy="4137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9" name="Cube 48"/>
              <p:cNvSpPr/>
              <p:nvPr/>
            </p:nvSpPr>
            <p:spPr>
              <a:xfrm>
                <a:off x="6206117" y="3125823"/>
                <a:ext cx="661190" cy="265337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grpSp>
          <p:nvGrpSpPr>
            <p:cNvPr id="8232" name="Group 15"/>
            <p:cNvGrpSpPr>
              <a:grpSpLocks/>
            </p:cNvGrpSpPr>
            <p:nvPr/>
          </p:nvGrpSpPr>
          <p:grpSpPr bwMode="auto">
            <a:xfrm rot="-5400000">
              <a:off x="1265478" y="1260763"/>
              <a:ext cx="2433813" cy="844988"/>
              <a:chOff x="5323295" y="3060270"/>
              <a:chExt cx="4343400" cy="1066800"/>
            </a:xfrm>
          </p:grpSpPr>
          <p:sp>
            <p:nvSpPr>
              <p:cNvPr id="32" name="Cube 31"/>
              <p:cNvSpPr/>
              <p:nvPr/>
            </p:nvSpPr>
            <p:spPr>
              <a:xfrm>
                <a:off x="5323295" y="3059628"/>
                <a:ext cx="4343912" cy="1066355"/>
              </a:xfrm>
              <a:prstGeom prst="cube">
                <a:avLst>
                  <a:gd name="adj" fmla="val 8057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3" name="Cube 32"/>
              <p:cNvSpPr/>
              <p:nvPr/>
            </p:nvSpPr>
            <p:spPr>
              <a:xfrm>
                <a:off x="7015055" y="3174774"/>
                <a:ext cx="1193099" cy="265337"/>
              </a:xfrm>
              <a:prstGeom prst="cube">
                <a:avLst>
                  <a:gd name="adj" fmla="val 100000"/>
                </a:avLst>
              </a:prstGeom>
              <a:solidFill>
                <a:schemeClr val="accent4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4" name="Cube 33"/>
              <p:cNvSpPr/>
              <p:nvPr/>
            </p:nvSpPr>
            <p:spPr>
              <a:xfrm>
                <a:off x="8049319" y="3512703"/>
                <a:ext cx="494970" cy="468094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5" name="Cube 34"/>
              <p:cNvSpPr/>
              <p:nvPr/>
            </p:nvSpPr>
            <p:spPr>
              <a:xfrm>
                <a:off x="8156440" y="3512703"/>
                <a:ext cx="494970" cy="468094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6" name="Cube 35"/>
              <p:cNvSpPr/>
              <p:nvPr/>
            </p:nvSpPr>
            <p:spPr>
              <a:xfrm>
                <a:off x="8248784" y="3512703"/>
                <a:ext cx="494970" cy="468094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7" name="Cube 36"/>
              <p:cNvSpPr/>
              <p:nvPr/>
            </p:nvSpPr>
            <p:spPr>
              <a:xfrm>
                <a:off x="8355906" y="3512703"/>
                <a:ext cx="494970" cy="468094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8" name="Up-Down Arrow 37"/>
              <p:cNvSpPr/>
              <p:nvPr/>
            </p:nvSpPr>
            <p:spPr>
              <a:xfrm rot="5400000">
                <a:off x="6866558" y="3049930"/>
                <a:ext cx="167714" cy="417401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9" name="Up-Down Arrow 38"/>
              <p:cNvSpPr/>
              <p:nvPr/>
            </p:nvSpPr>
            <p:spPr>
              <a:xfrm rot="5400000">
                <a:off x="8201867" y="3144396"/>
                <a:ext cx="167712" cy="4137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0" name="Cube 39"/>
              <p:cNvSpPr/>
              <p:nvPr/>
            </p:nvSpPr>
            <p:spPr>
              <a:xfrm>
                <a:off x="6206115" y="3124711"/>
                <a:ext cx="661190" cy="265337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grpSp>
          <p:nvGrpSpPr>
            <p:cNvPr id="8233" name="Group 16"/>
            <p:cNvGrpSpPr>
              <a:grpSpLocks/>
            </p:cNvGrpSpPr>
            <p:nvPr/>
          </p:nvGrpSpPr>
          <p:grpSpPr bwMode="auto">
            <a:xfrm>
              <a:off x="6139719" y="455715"/>
              <a:ext cx="844988" cy="2433813"/>
              <a:chOff x="8442588" y="561782"/>
              <a:chExt cx="844988" cy="2433813"/>
            </a:xfrm>
          </p:grpSpPr>
          <p:grpSp>
            <p:nvGrpSpPr>
              <p:cNvPr id="8237" name="Group 20"/>
              <p:cNvGrpSpPr>
                <a:grpSpLocks/>
              </p:cNvGrpSpPr>
              <p:nvPr/>
            </p:nvGrpSpPr>
            <p:grpSpPr bwMode="auto">
              <a:xfrm rot="-5400000">
                <a:off x="7648175" y="1356195"/>
                <a:ext cx="2433813" cy="844988"/>
                <a:chOff x="5323295" y="3060270"/>
                <a:chExt cx="4343400" cy="1066800"/>
              </a:xfrm>
            </p:grpSpPr>
            <p:sp>
              <p:nvSpPr>
                <p:cNvPr id="23" name="Cube 22"/>
                <p:cNvSpPr/>
                <p:nvPr/>
              </p:nvSpPr>
              <p:spPr>
                <a:xfrm>
                  <a:off x="5322785" y="3060382"/>
                  <a:ext cx="4343912" cy="1066355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4" name="Cube 23"/>
                <p:cNvSpPr/>
                <p:nvPr/>
              </p:nvSpPr>
              <p:spPr>
                <a:xfrm>
                  <a:off x="7014547" y="3175528"/>
                  <a:ext cx="1193097" cy="265337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4"/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5" name="Cube 24"/>
                <p:cNvSpPr/>
                <p:nvPr/>
              </p:nvSpPr>
              <p:spPr>
                <a:xfrm>
                  <a:off x="8048809" y="3513457"/>
                  <a:ext cx="494970" cy="468094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bg2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6" name="Cube 25"/>
                <p:cNvSpPr/>
                <p:nvPr/>
              </p:nvSpPr>
              <p:spPr>
                <a:xfrm>
                  <a:off x="8155929" y="3513457"/>
                  <a:ext cx="494970" cy="468094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bg2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7" name="Cube 26"/>
                <p:cNvSpPr/>
                <p:nvPr/>
              </p:nvSpPr>
              <p:spPr>
                <a:xfrm>
                  <a:off x="8248275" y="3513457"/>
                  <a:ext cx="494970" cy="468094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bg2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8" name="Cube 27"/>
                <p:cNvSpPr/>
                <p:nvPr/>
              </p:nvSpPr>
              <p:spPr>
                <a:xfrm>
                  <a:off x="8355394" y="3513457"/>
                  <a:ext cx="494970" cy="468094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bg2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9" name="Up-Down Arrow 28"/>
                <p:cNvSpPr/>
                <p:nvPr/>
              </p:nvSpPr>
              <p:spPr>
                <a:xfrm rot="5400000">
                  <a:off x="6866047" y="3050685"/>
                  <a:ext cx="167714" cy="417399"/>
                </a:xfrm>
                <a:prstGeom prst="upDownArrow">
                  <a:avLst/>
                </a:prstGeom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30" name="Up-Down Arrow 29"/>
                <p:cNvSpPr/>
                <p:nvPr/>
              </p:nvSpPr>
              <p:spPr>
                <a:xfrm rot="5400000">
                  <a:off x="8201358" y="3145149"/>
                  <a:ext cx="167712" cy="413706"/>
                </a:xfrm>
                <a:prstGeom prst="upDownArrow">
                  <a:avLst/>
                </a:prstGeom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31" name="Cube 30"/>
                <p:cNvSpPr/>
                <p:nvPr/>
              </p:nvSpPr>
              <p:spPr>
                <a:xfrm>
                  <a:off x="6205602" y="3125464"/>
                  <a:ext cx="661192" cy="265337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2"/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22" name="Cube 21"/>
              <p:cNvSpPr/>
              <p:nvPr/>
            </p:nvSpPr>
            <p:spPr>
              <a:xfrm rot="16200000">
                <a:off x="8769720" y="2338702"/>
                <a:ext cx="476057" cy="329130"/>
              </a:xfrm>
              <a:prstGeom prst="cube">
                <a:avLst>
                  <a:gd name="adj" fmla="val 80575"/>
                </a:avLst>
              </a:prstGeom>
              <a:solidFill>
                <a:schemeClr val="accent3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grpSp>
          <p:nvGrpSpPr>
            <p:cNvPr id="8234" name="Group 17"/>
            <p:cNvGrpSpPr>
              <a:grpSpLocks/>
            </p:cNvGrpSpPr>
            <p:nvPr/>
          </p:nvGrpSpPr>
          <p:grpSpPr bwMode="auto">
            <a:xfrm rot="-5400000">
              <a:off x="295004" y="1250128"/>
              <a:ext cx="2433813" cy="844988"/>
              <a:chOff x="5323295" y="3060270"/>
              <a:chExt cx="4343400" cy="1066800"/>
            </a:xfrm>
          </p:grpSpPr>
          <p:sp>
            <p:nvSpPr>
              <p:cNvPr id="19" name="Cube 18"/>
              <p:cNvSpPr/>
              <p:nvPr/>
            </p:nvSpPr>
            <p:spPr>
              <a:xfrm>
                <a:off x="5322785" y="3060800"/>
                <a:ext cx="4343912" cy="1066355"/>
              </a:xfrm>
              <a:prstGeom prst="cube">
                <a:avLst>
                  <a:gd name="adj" fmla="val 8057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0" name="Cube 19"/>
              <p:cNvSpPr/>
              <p:nvPr/>
            </p:nvSpPr>
            <p:spPr>
              <a:xfrm>
                <a:off x="6179748" y="3125883"/>
                <a:ext cx="1078590" cy="265337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</p:grpSp>
      <p:sp>
        <p:nvSpPr>
          <p:cNvPr id="8195" name="Rectangle 67"/>
          <p:cNvSpPr>
            <a:spLocks noChangeArrowheads="1"/>
          </p:cNvSpPr>
          <p:nvPr/>
        </p:nvSpPr>
        <p:spPr bwMode="auto">
          <a:xfrm>
            <a:off x="868642" y="3235331"/>
            <a:ext cx="6976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MCMC</a:t>
            </a:r>
            <a:endParaRPr lang="zh-CN" altLang="en-US" sz="1200" b="1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8196" name="Rectangle 68"/>
          <p:cNvSpPr>
            <a:spLocks noChangeArrowheads="1"/>
          </p:cNvSpPr>
          <p:nvPr/>
        </p:nvSpPr>
        <p:spPr bwMode="auto">
          <a:xfrm>
            <a:off x="4072609" y="3235331"/>
            <a:ext cx="58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MMC</a:t>
            </a:r>
            <a:endParaRPr lang="zh-CN" altLang="en-US" sz="1200">
              <a:latin typeface="Arial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8197" name="Rectangle 69"/>
          <p:cNvSpPr>
            <a:spLocks noChangeArrowheads="1"/>
          </p:cNvSpPr>
          <p:nvPr/>
        </p:nvSpPr>
        <p:spPr bwMode="auto">
          <a:xfrm>
            <a:off x="950795" y="1304931"/>
            <a:ext cx="623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MCH</a:t>
            </a:r>
            <a:endParaRPr lang="zh-CN" altLang="en-US" sz="1400">
              <a:latin typeface="Arial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8198" name="Rectangle 70"/>
          <p:cNvSpPr>
            <a:spLocks noChangeArrowheads="1"/>
          </p:cNvSpPr>
          <p:nvPr/>
        </p:nvSpPr>
        <p:spPr bwMode="auto">
          <a:xfrm>
            <a:off x="2217615" y="1063828"/>
            <a:ext cx="10983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AMC(</a:t>
            </a:r>
            <a:r>
              <a:rPr lang="en-US" altLang="zh-CN" sz="11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LLRF)</a:t>
            </a:r>
            <a:endParaRPr lang="zh-CN" altLang="en-US" sz="1100" dirty="0">
              <a:latin typeface="Arial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8199" name="Rectangle 71"/>
          <p:cNvSpPr>
            <a:spLocks noChangeArrowheads="1"/>
          </p:cNvSpPr>
          <p:nvPr/>
        </p:nvSpPr>
        <p:spPr bwMode="auto">
          <a:xfrm>
            <a:off x="4140475" y="1198569"/>
            <a:ext cx="1386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AMC(</a:t>
            </a:r>
            <a:r>
              <a:rPr lang="en-US" altLang="zh-CN" sz="11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TM &amp; FPS)</a:t>
            </a:r>
            <a:endParaRPr lang="zh-CN" altLang="en-US" sz="1100" dirty="0">
              <a:latin typeface="Arial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8200" name="TextBox 72"/>
          <p:cNvSpPr txBox="1">
            <a:spLocks noChangeArrowheads="1"/>
          </p:cNvSpPr>
          <p:nvPr/>
        </p:nvSpPr>
        <p:spPr bwMode="auto">
          <a:xfrm>
            <a:off x="5026299" y="2557468"/>
            <a:ext cx="7409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IPMB-L</a:t>
            </a:r>
            <a:endParaRPr lang="zh-CN" altLang="en-US" sz="1200" b="1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74" name="Rounded Rectangular Callout 73"/>
          <p:cNvSpPr/>
          <p:nvPr/>
        </p:nvSpPr>
        <p:spPr>
          <a:xfrm>
            <a:off x="5048921" y="2582863"/>
            <a:ext cx="606030" cy="246062"/>
          </a:xfrm>
          <a:prstGeom prst="wedgeRoundRectCallout">
            <a:avLst>
              <a:gd name="adj1" fmla="val -98793"/>
              <a:gd name="adj2" fmla="val 57641"/>
              <a:gd name="adj3" fmla="val 16667"/>
            </a:avLst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/>
          </a:p>
        </p:txBody>
      </p:sp>
      <p:sp>
        <p:nvSpPr>
          <p:cNvPr id="8202" name="TextBox 74"/>
          <p:cNvSpPr txBox="1">
            <a:spLocks noChangeArrowheads="1"/>
          </p:cNvSpPr>
          <p:nvPr/>
        </p:nvSpPr>
        <p:spPr bwMode="auto">
          <a:xfrm>
            <a:off x="4800765" y="1903050"/>
            <a:ext cx="10987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M-LVDS(8bit)</a:t>
            </a:r>
            <a:endParaRPr lang="zh-CN" altLang="en-US" sz="12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76" name="Rounded Rectangular Callout 75"/>
          <p:cNvSpPr/>
          <p:nvPr/>
        </p:nvSpPr>
        <p:spPr>
          <a:xfrm>
            <a:off x="4867946" y="1914526"/>
            <a:ext cx="1008458" cy="315912"/>
          </a:xfrm>
          <a:prstGeom prst="wedgeRoundRectCallout">
            <a:avLst>
              <a:gd name="adj1" fmla="val -54766"/>
              <a:gd name="adj2" fmla="val 123380"/>
              <a:gd name="adj3" fmla="val 16667"/>
            </a:avLst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/>
          </a:p>
        </p:txBody>
      </p:sp>
      <p:sp>
        <p:nvSpPr>
          <p:cNvPr id="8204" name="Rectangle 76"/>
          <p:cNvSpPr>
            <a:spLocks noChangeArrowheads="1"/>
          </p:cNvSpPr>
          <p:nvPr/>
        </p:nvSpPr>
        <p:spPr bwMode="auto">
          <a:xfrm>
            <a:off x="4861994" y="3235331"/>
            <a:ext cx="5357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FMC</a:t>
            </a:r>
            <a:endParaRPr lang="zh-CN" altLang="en-US" sz="1200" b="1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cxnSp>
        <p:nvCxnSpPr>
          <p:cNvPr id="78" name="Straight Arrow Connector 77"/>
          <p:cNvCxnSpPr>
            <a:stCxn id="8204" idx="1"/>
          </p:cNvCxnSpPr>
          <p:nvPr/>
        </p:nvCxnSpPr>
        <p:spPr>
          <a:xfrm flipH="1" flipV="1">
            <a:off x="4692926" y="3211520"/>
            <a:ext cx="169068" cy="162311"/>
          </a:xfrm>
          <a:prstGeom prst="straightConnector1">
            <a:avLst/>
          </a:prstGeom>
          <a:ln w="63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6" name="Rectangle 78"/>
          <p:cNvSpPr>
            <a:spLocks noChangeArrowheads="1"/>
          </p:cNvSpPr>
          <p:nvPr/>
        </p:nvSpPr>
        <p:spPr bwMode="auto">
          <a:xfrm>
            <a:off x="4690548" y="1619256"/>
            <a:ext cx="5790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QSFP</a:t>
            </a:r>
            <a:endParaRPr lang="zh-CN" altLang="en-US" sz="1400" b="1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4603628" y="1868488"/>
            <a:ext cx="145256" cy="169862"/>
          </a:xfrm>
          <a:prstGeom prst="straightConnector1">
            <a:avLst/>
          </a:prstGeom>
          <a:ln w="63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4152381" y="3027363"/>
            <a:ext cx="88106" cy="290512"/>
          </a:xfrm>
          <a:prstGeom prst="straightConnector1">
            <a:avLst/>
          </a:prstGeom>
          <a:ln w="63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1119859" y="3013081"/>
            <a:ext cx="88106" cy="290513"/>
          </a:xfrm>
          <a:prstGeom prst="straightConnector1">
            <a:avLst/>
          </a:prstGeom>
          <a:ln w="63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Left Brace 82"/>
          <p:cNvSpPr/>
          <p:nvPr/>
        </p:nvSpPr>
        <p:spPr>
          <a:xfrm rot="5400000">
            <a:off x="2549209" y="603846"/>
            <a:ext cx="204787" cy="1660922"/>
          </a:xfrm>
          <a:prstGeom prst="leftBrace">
            <a:avLst>
              <a:gd name="adj1" fmla="val 8333"/>
              <a:gd name="adj2" fmla="val 50779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211" name="TextBox 83"/>
          <p:cNvSpPr txBox="1">
            <a:spLocks noChangeArrowheads="1"/>
          </p:cNvSpPr>
          <p:nvPr/>
        </p:nvSpPr>
        <p:spPr bwMode="auto">
          <a:xfrm>
            <a:off x="8141489" y="854075"/>
            <a:ext cx="13226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LLRF &amp; TM</a:t>
            </a:r>
          </a:p>
        </p:txBody>
      </p:sp>
      <p:pic>
        <p:nvPicPr>
          <p:cNvPr id="82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6" y="3588529"/>
            <a:ext cx="2503337" cy="169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5" name="标题 1"/>
          <p:cNvSpPr>
            <a:spLocks noGrp="1"/>
          </p:cNvSpPr>
          <p:nvPr>
            <p:ph type="title"/>
          </p:nvPr>
        </p:nvSpPr>
        <p:spPr>
          <a:xfrm>
            <a:off x="0" y="182563"/>
            <a:ext cx="9776222" cy="582612"/>
          </a:xfrm>
        </p:spPr>
        <p:txBody>
          <a:bodyPr/>
          <a:lstStyle/>
          <a:p>
            <a:r>
              <a:rPr lang="en-US" altLang="zh-CN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Design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of LLRF Timing </a:t>
            </a:r>
            <a:r>
              <a:rPr lang="zh-CN" altLang="en-US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 </a:t>
            </a:r>
          </a:p>
        </p:txBody>
      </p:sp>
      <p:pic>
        <p:nvPicPr>
          <p:cNvPr id="82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51" y="1312961"/>
            <a:ext cx="3758449" cy="214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385" y="3900455"/>
            <a:ext cx="2413397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Rounded Rectangle 91"/>
          <p:cNvSpPr/>
          <p:nvPr/>
        </p:nvSpPr>
        <p:spPr>
          <a:xfrm>
            <a:off x="7550944" y="3839723"/>
            <a:ext cx="1350169" cy="2597150"/>
          </a:xfrm>
          <a:prstGeom prst="roundRect">
            <a:avLst/>
          </a:prstGeom>
          <a:solidFill>
            <a:srgbClr val="FF0000">
              <a:alpha val="0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93" name="文本框 2"/>
          <p:cNvSpPr txBox="1"/>
          <p:nvPr/>
        </p:nvSpPr>
        <p:spPr>
          <a:xfrm>
            <a:off x="609600" y="685805"/>
            <a:ext cx="1889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LLRF + TM 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828" y="3557148"/>
            <a:ext cx="2413397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ounded Rectangle 95"/>
          <p:cNvSpPr/>
          <p:nvPr/>
        </p:nvSpPr>
        <p:spPr>
          <a:xfrm>
            <a:off x="8930874" y="3543706"/>
            <a:ext cx="1225648" cy="678675"/>
          </a:xfrm>
          <a:prstGeom prst="roundRect">
            <a:avLst/>
          </a:prstGeom>
          <a:solidFill>
            <a:srgbClr val="FF0000">
              <a:alpha val="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97" name="Picture 4">
            <a:extLst>
              <a:ext uri="{FF2B5EF4-FFF2-40B4-BE49-F238E27FC236}">
                <a16:creationId xmlns:a16="http://schemas.microsoft.com/office/drawing/2014/main" id="{E115A083-D236-401C-812E-799A2287A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40" y="4876314"/>
            <a:ext cx="2985781" cy="184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Rounded Rectangle 97"/>
          <p:cNvSpPr/>
          <p:nvPr/>
        </p:nvSpPr>
        <p:spPr>
          <a:xfrm>
            <a:off x="8226027" y="2532066"/>
            <a:ext cx="345437" cy="678675"/>
          </a:xfrm>
          <a:prstGeom prst="roundRect">
            <a:avLst/>
          </a:prstGeom>
          <a:solidFill>
            <a:srgbClr val="FF0000">
              <a:alpha val="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0" name="Rounded Rectangle 99"/>
          <p:cNvSpPr/>
          <p:nvPr/>
        </p:nvSpPr>
        <p:spPr>
          <a:xfrm>
            <a:off x="7837945" y="2524128"/>
            <a:ext cx="345437" cy="678675"/>
          </a:xfrm>
          <a:prstGeom prst="roundRect">
            <a:avLst/>
          </a:prstGeom>
          <a:solidFill>
            <a:srgbClr val="FF0000">
              <a:alpha val="0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88891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E9130-4AF6-499C-91D3-A4AB2E05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086"/>
            <a:ext cx="10515599" cy="582619"/>
          </a:xfrm>
        </p:spPr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LINAC RF Timing Solution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74">
            <a:extLst>
              <a:ext uri="{FF2B5EF4-FFF2-40B4-BE49-F238E27FC236}">
                <a16:creationId xmlns:a16="http://schemas.microsoft.com/office/drawing/2014/main" id="{1AD7656A-7EF1-4E26-9055-5BE4212B53F6}"/>
              </a:ext>
            </a:extLst>
          </p:cNvPr>
          <p:cNvSpPr/>
          <p:nvPr/>
        </p:nvSpPr>
        <p:spPr>
          <a:xfrm>
            <a:off x="1131329" y="2873466"/>
            <a:ext cx="6976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MCMC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75">
            <a:extLst>
              <a:ext uri="{FF2B5EF4-FFF2-40B4-BE49-F238E27FC236}">
                <a16:creationId xmlns:a16="http://schemas.microsoft.com/office/drawing/2014/main" id="{B3914922-50A4-4825-A1EC-2E485AE48790}"/>
              </a:ext>
            </a:extLst>
          </p:cNvPr>
          <p:cNvSpPr/>
          <p:nvPr/>
        </p:nvSpPr>
        <p:spPr>
          <a:xfrm>
            <a:off x="4163873" y="2873466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MMC</a:t>
            </a:r>
            <a:endParaRPr lang="zh-CN" altLang="en-US" sz="1200" dirty="0"/>
          </a:p>
        </p:txBody>
      </p:sp>
      <p:sp>
        <p:nvSpPr>
          <p:cNvPr id="5" name="Rectangle 176">
            <a:extLst>
              <a:ext uri="{FF2B5EF4-FFF2-40B4-BE49-F238E27FC236}">
                <a16:creationId xmlns:a16="http://schemas.microsoft.com/office/drawing/2014/main" id="{4A6A8A12-219B-408F-A637-76F24E6AA040}"/>
              </a:ext>
            </a:extLst>
          </p:cNvPr>
          <p:cNvSpPr/>
          <p:nvPr/>
        </p:nvSpPr>
        <p:spPr>
          <a:xfrm>
            <a:off x="1317430" y="745655"/>
            <a:ext cx="686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MCH</a:t>
            </a:r>
            <a:endParaRPr lang="zh-CN" altLang="en-US" dirty="0"/>
          </a:p>
        </p:txBody>
      </p:sp>
      <p:sp>
        <p:nvSpPr>
          <p:cNvPr id="6" name="Rectangle 177">
            <a:extLst>
              <a:ext uri="{FF2B5EF4-FFF2-40B4-BE49-F238E27FC236}">
                <a16:creationId xmlns:a16="http://schemas.microsoft.com/office/drawing/2014/main" id="{EAAA82F0-61B4-4025-A638-7EC3B25EDFBA}"/>
              </a:ext>
            </a:extLst>
          </p:cNvPr>
          <p:cNvSpPr/>
          <p:nvPr/>
        </p:nvSpPr>
        <p:spPr>
          <a:xfrm>
            <a:off x="2693294" y="745655"/>
            <a:ext cx="1144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AMC</a:t>
            </a:r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(LLRF)</a:t>
            </a:r>
            <a:endParaRPr lang="zh-CN" altLang="en-US" sz="1100" dirty="0"/>
          </a:p>
        </p:txBody>
      </p:sp>
      <p:sp>
        <p:nvSpPr>
          <p:cNvPr id="7" name="Rectangle 181">
            <a:extLst>
              <a:ext uri="{FF2B5EF4-FFF2-40B4-BE49-F238E27FC236}">
                <a16:creationId xmlns:a16="http://schemas.microsoft.com/office/drawing/2014/main" id="{5AC5A00C-A145-4D26-895A-6B68D9883507}"/>
              </a:ext>
            </a:extLst>
          </p:cNvPr>
          <p:cNvSpPr/>
          <p:nvPr/>
        </p:nvSpPr>
        <p:spPr>
          <a:xfrm>
            <a:off x="4342295" y="745655"/>
            <a:ext cx="1433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AMC</a:t>
            </a:r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(TM &amp; FPS)</a:t>
            </a:r>
            <a:endParaRPr lang="zh-CN" altLang="en-US" sz="1100" dirty="0"/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9ABE7A7-2387-417F-A098-7AF2E48ED6CE}"/>
              </a:ext>
            </a:extLst>
          </p:cNvPr>
          <p:cNvGrpSpPr/>
          <p:nvPr/>
        </p:nvGrpSpPr>
        <p:grpSpPr>
          <a:xfrm>
            <a:off x="1567976" y="1238050"/>
            <a:ext cx="4258178" cy="1912413"/>
            <a:chOff x="562624" y="391202"/>
            <a:chExt cx="4954461" cy="2444449"/>
          </a:xfrm>
        </p:grpSpPr>
        <p:sp>
          <p:nvSpPr>
            <p:cNvPr id="9" name="Rectangle 106">
              <a:extLst>
                <a:ext uri="{FF2B5EF4-FFF2-40B4-BE49-F238E27FC236}">
                  <a16:creationId xmlns:a16="http://schemas.microsoft.com/office/drawing/2014/main" id="{B1C139F7-D859-495B-88C5-96B6CE17E5B5}"/>
                </a:ext>
              </a:extLst>
            </p:cNvPr>
            <p:cNvSpPr/>
            <p:nvPr/>
          </p:nvSpPr>
          <p:spPr>
            <a:xfrm>
              <a:off x="562624" y="1371600"/>
              <a:ext cx="4954461" cy="788203"/>
            </a:xfrm>
            <a:prstGeom prst="rect">
              <a:avLst/>
            </a:prstGeom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Straight Connector 108">
              <a:extLst>
                <a:ext uri="{FF2B5EF4-FFF2-40B4-BE49-F238E27FC236}">
                  <a16:creationId xmlns:a16="http://schemas.microsoft.com/office/drawing/2014/main" id="{08F4099A-412A-45F7-B6A5-63FD713917BF}"/>
                </a:ext>
              </a:extLst>
            </p:cNvPr>
            <p:cNvCxnSpPr/>
            <p:nvPr/>
          </p:nvCxnSpPr>
          <p:spPr>
            <a:xfrm>
              <a:off x="638824" y="1539473"/>
              <a:ext cx="4307110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9">
              <a:extLst>
                <a:ext uri="{FF2B5EF4-FFF2-40B4-BE49-F238E27FC236}">
                  <a16:creationId xmlns:a16="http://schemas.microsoft.com/office/drawing/2014/main" id="{E9AE9700-F512-43D6-9DFD-8536805243AC}"/>
                </a:ext>
              </a:extLst>
            </p:cNvPr>
            <p:cNvCxnSpPr/>
            <p:nvPr/>
          </p:nvCxnSpPr>
          <p:spPr>
            <a:xfrm>
              <a:off x="638824" y="1675492"/>
              <a:ext cx="4307110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0">
              <a:extLst>
                <a:ext uri="{FF2B5EF4-FFF2-40B4-BE49-F238E27FC236}">
                  <a16:creationId xmlns:a16="http://schemas.microsoft.com/office/drawing/2014/main" id="{8A4B947D-9434-435C-A593-E836903FCEEF}"/>
                </a:ext>
              </a:extLst>
            </p:cNvPr>
            <p:cNvCxnSpPr/>
            <p:nvPr/>
          </p:nvCxnSpPr>
          <p:spPr>
            <a:xfrm>
              <a:off x="638824" y="1787581"/>
              <a:ext cx="4307110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11">
              <a:extLst>
                <a:ext uri="{FF2B5EF4-FFF2-40B4-BE49-F238E27FC236}">
                  <a16:creationId xmlns:a16="http://schemas.microsoft.com/office/drawing/2014/main" id="{6E1B99D8-F7EF-44A3-A8D6-17DE28C0AF44}"/>
                </a:ext>
              </a:extLst>
            </p:cNvPr>
            <p:cNvCxnSpPr/>
            <p:nvPr/>
          </p:nvCxnSpPr>
          <p:spPr>
            <a:xfrm>
              <a:off x="638824" y="1991402"/>
              <a:ext cx="430711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12">
              <a:extLst>
                <a:ext uri="{FF2B5EF4-FFF2-40B4-BE49-F238E27FC236}">
                  <a16:creationId xmlns:a16="http://schemas.microsoft.com/office/drawing/2014/main" id="{E835F372-9047-4393-8502-FC29DADA8EA4}"/>
                </a:ext>
              </a:extLst>
            </p:cNvPr>
            <p:cNvCxnSpPr/>
            <p:nvPr/>
          </p:nvCxnSpPr>
          <p:spPr>
            <a:xfrm>
              <a:off x="3379337" y="1539473"/>
              <a:ext cx="2021771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13">
              <a:extLst>
                <a:ext uri="{FF2B5EF4-FFF2-40B4-BE49-F238E27FC236}">
                  <a16:creationId xmlns:a16="http://schemas.microsoft.com/office/drawing/2014/main" id="{14E5483A-025F-499A-9451-023AC418645A}"/>
                </a:ext>
              </a:extLst>
            </p:cNvPr>
            <p:cNvCxnSpPr/>
            <p:nvPr/>
          </p:nvCxnSpPr>
          <p:spPr>
            <a:xfrm>
              <a:off x="3379337" y="1675492"/>
              <a:ext cx="2021771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14">
              <a:extLst>
                <a:ext uri="{FF2B5EF4-FFF2-40B4-BE49-F238E27FC236}">
                  <a16:creationId xmlns:a16="http://schemas.microsoft.com/office/drawing/2014/main" id="{D42874C7-B0B3-4BC2-9B04-6E76EC9ADC04}"/>
                </a:ext>
              </a:extLst>
            </p:cNvPr>
            <p:cNvCxnSpPr/>
            <p:nvPr/>
          </p:nvCxnSpPr>
          <p:spPr>
            <a:xfrm>
              <a:off x="3379337" y="1787581"/>
              <a:ext cx="2021771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15">
              <a:extLst>
                <a:ext uri="{FF2B5EF4-FFF2-40B4-BE49-F238E27FC236}">
                  <a16:creationId xmlns:a16="http://schemas.microsoft.com/office/drawing/2014/main" id="{6B567B0F-AC65-40ED-BD8D-B061F111EB18}"/>
                </a:ext>
              </a:extLst>
            </p:cNvPr>
            <p:cNvCxnSpPr/>
            <p:nvPr/>
          </p:nvCxnSpPr>
          <p:spPr>
            <a:xfrm>
              <a:off x="3379337" y="1991402"/>
              <a:ext cx="202177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36">
              <a:extLst>
                <a:ext uri="{FF2B5EF4-FFF2-40B4-BE49-F238E27FC236}">
                  <a16:creationId xmlns:a16="http://schemas.microsoft.com/office/drawing/2014/main" id="{BC22CD1E-ED63-490B-BDAB-E5461EF16F2F}"/>
                </a:ext>
              </a:extLst>
            </p:cNvPr>
            <p:cNvGrpSpPr/>
            <p:nvPr/>
          </p:nvGrpSpPr>
          <p:grpSpPr>
            <a:xfrm rot="16200000">
              <a:off x="1895292" y="1196251"/>
              <a:ext cx="2433813" cy="844988"/>
              <a:chOff x="5323295" y="3060270"/>
              <a:chExt cx="4343400" cy="1066800"/>
            </a:xfrm>
          </p:grpSpPr>
          <p:sp>
            <p:nvSpPr>
              <p:cNvPr id="46" name="Cube 137">
                <a:extLst>
                  <a:ext uri="{FF2B5EF4-FFF2-40B4-BE49-F238E27FC236}">
                    <a16:creationId xmlns:a16="http://schemas.microsoft.com/office/drawing/2014/main" id="{1CF36E61-825B-4A97-8DE6-6F6C15F7EBCA}"/>
                  </a:ext>
                </a:extLst>
              </p:cNvPr>
              <p:cNvSpPr/>
              <p:nvPr/>
            </p:nvSpPr>
            <p:spPr>
              <a:xfrm>
                <a:off x="5323295" y="3060270"/>
                <a:ext cx="4343400" cy="1066800"/>
              </a:xfrm>
              <a:prstGeom prst="cube">
                <a:avLst>
                  <a:gd name="adj" fmla="val 8057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Cube 138">
                <a:extLst>
                  <a:ext uri="{FF2B5EF4-FFF2-40B4-BE49-F238E27FC236}">
                    <a16:creationId xmlns:a16="http://schemas.microsoft.com/office/drawing/2014/main" id="{C732E4FA-8F02-41E4-B4A7-5DBB423167FB}"/>
                  </a:ext>
                </a:extLst>
              </p:cNvPr>
              <p:cNvSpPr/>
              <p:nvPr/>
            </p:nvSpPr>
            <p:spPr>
              <a:xfrm>
                <a:off x="6988193" y="3174570"/>
                <a:ext cx="1192928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4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Cube 139">
                <a:extLst>
                  <a:ext uri="{FF2B5EF4-FFF2-40B4-BE49-F238E27FC236}">
                    <a16:creationId xmlns:a16="http://schemas.microsoft.com/office/drawing/2014/main" id="{3DC397F0-4F6D-4065-8989-A7BFA4B277B8}"/>
                  </a:ext>
                </a:extLst>
              </p:cNvPr>
              <p:cNvSpPr/>
              <p:nvPr/>
            </p:nvSpPr>
            <p:spPr>
              <a:xfrm>
                <a:off x="8049326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Cube 140">
                <a:extLst>
                  <a:ext uri="{FF2B5EF4-FFF2-40B4-BE49-F238E27FC236}">
                    <a16:creationId xmlns:a16="http://schemas.microsoft.com/office/drawing/2014/main" id="{23AF3E65-605D-430C-97D7-63D39B229DEB}"/>
                  </a:ext>
                </a:extLst>
              </p:cNvPr>
              <p:cNvSpPr/>
              <p:nvPr/>
            </p:nvSpPr>
            <p:spPr>
              <a:xfrm>
                <a:off x="8154802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Cube 141">
                <a:extLst>
                  <a:ext uri="{FF2B5EF4-FFF2-40B4-BE49-F238E27FC236}">
                    <a16:creationId xmlns:a16="http://schemas.microsoft.com/office/drawing/2014/main" id="{7BDD523E-3888-4877-B1C3-D4A732A9FD9F}"/>
                  </a:ext>
                </a:extLst>
              </p:cNvPr>
              <p:cNvSpPr/>
              <p:nvPr/>
            </p:nvSpPr>
            <p:spPr>
              <a:xfrm>
                <a:off x="8248650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Cube 142">
                <a:extLst>
                  <a:ext uri="{FF2B5EF4-FFF2-40B4-BE49-F238E27FC236}">
                    <a16:creationId xmlns:a16="http://schemas.microsoft.com/office/drawing/2014/main" id="{8D3F7D0C-ADC8-4310-AFE4-04D9C22564D7}"/>
                  </a:ext>
                </a:extLst>
              </p:cNvPr>
              <p:cNvSpPr/>
              <p:nvPr/>
            </p:nvSpPr>
            <p:spPr>
              <a:xfrm>
                <a:off x="8354126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Up-Down Arrow 143">
                <a:extLst>
                  <a:ext uri="{FF2B5EF4-FFF2-40B4-BE49-F238E27FC236}">
                    <a16:creationId xmlns:a16="http://schemas.microsoft.com/office/drawing/2014/main" id="{B440967F-9095-4D57-98E4-8D173A20E25F}"/>
                  </a:ext>
                </a:extLst>
              </p:cNvPr>
              <p:cNvSpPr/>
              <p:nvPr/>
            </p:nvSpPr>
            <p:spPr>
              <a:xfrm rot="5400000">
                <a:off x="6841120" y="3050905"/>
                <a:ext cx="168176" cy="4155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Up-Down Arrow 144">
                <a:extLst>
                  <a:ext uri="{FF2B5EF4-FFF2-40B4-BE49-F238E27FC236}">
                    <a16:creationId xmlns:a16="http://schemas.microsoft.com/office/drawing/2014/main" id="{1EE2D70C-B4FB-4238-B1DA-0D8DE6D2D948}"/>
                  </a:ext>
                </a:extLst>
              </p:cNvPr>
              <p:cNvSpPr/>
              <p:nvPr/>
            </p:nvSpPr>
            <p:spPr>
              <a:xfrm rot="5400000">
                <a:off x="8202182" y="3144358"/>
                <a:ext cx="168176" cy="4155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Cube 145">
                <a:extLst>
                  <a:ext uri="{FF2B5EF4-FFF2-40B4-BE49-F238E27FC236}">
                    <a16:creationId xmlns:a16="http://schemas.microsoft.com/office/drawing/2014/main" id="{8016E64F-FBCB-4FCC-AD6F-BE0D8756558A}"/>
                  </a:ext>
                </a:extLst>
              </p:cNvPr>
              <p:cNvSpPr/>
              <p:nvPr/>
            </p:nvSpPr>
            <p:spPr>
              <a:xfrm>
                <a:off x="6181305" y="3125307"/>
                <a:ext cx="658261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Group 146">
              <a:extLst>
                <a:ext uri="{FF2B5EF4-FFF2-40B4-BE49-F238E27FC236}">
                  <a16:creationId xmlns:a16="http://schemas.microsoft.com/office/drawing/2014/main" id="{071254CA-BF10-46A6-AA14-0CA9E5DEA9CA}"/>
                </a:ext>
              </a:extLst>
            </p:cNvPr>
            <p:cNvGrpSpPr/>
            <p:nvPr/>
          </p:nvGrpSpPr>
          <p:grpSpPr>
            <a:xfrm rot="16200000">
              <a:off x="946452" y="1196250"/>
              <a:ext cx="2433813" cy="844988"/>
              <a:chOff x="5323295" y="3060270"/>
              <a:chExt cx="4343400" cy="1066800"/>
            </a:xfrm>
          </p:grpSpPr>
          <p:sp>
            <p:nvSpPr>
              <p:cNvPr id="37" name="Cube 147">
                <a:extLst>
                  <a:ext uri="{FF2B5EF4-FFF2-40B4-BE49-F238E27FC236}">
                    <a16:creationId xmlns:a16="http://schemas.microsoft.com/office/drawing/2014/main" id="{B6D45D46-D721-4311-A50E-38C25DF9FA45}"/>
                  </a:ext>
                </a:extLst>
              </p:cNvPr>
              <p:cNvSpPr/>
              <p:nvPr/>
            </p:nvSpPr>
            <p:spPr>
              <a:xfrm>
                <a:off x="5323295" y="3060270"/>
                <a:ext cx="4343400" cy="1066800"/>
              </a:xfrm>
              <a:prstGeom prst="cube">
                <a:avLst>
                  <a:gd name="adj" fmla="val 8057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Cube 148">
                <a:extLst>
                  <a:ext uri="{FF2B5EF4-FFF2-40B4-BE49-F238E27FC236}">
                    <a16:creationId xmlns:a16="http://schemas.microsoft.com/office/drawing/2014/main" id="{B591AD26-933E-485D-AC3B-C3C3BC4A0D3B}"/>
                  </a:ext>
                </a:extLst>
              </p:cNvPr>
              <p:cNvSpPr/>
              <p:nvPr/>
            </p:nvSpPr>
            <p:spPr>
              <a:xfrm>
                <a:off x="6988193" y="3174570"/>
                <a:ext cx="1192928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4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Cube 149">
                <a:extLst>
                  <a:ext uri="{FF2B5EF4-FFF2-40B4-BE49-F238E27FC236}">
                    <a16:creationId xmlns:a16="http://schemas.microsoft.com/office/drawing/2014/main" id="{4D4397FA-FFCF-4110-9357-2658A9DF5825}"/>
                  </a:ext>
                </a:extLst>
              </p:cNvPr>
              <p:cNvSpPr/>
              <p:nvPr/>
            </p:nvSpPr>
            <p:spPr>
              <a:xfrm>
                <a:off x="8049326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Cube 150">
                <a:extLst>
                  <a:ext uri="{FF2B5EF4-FFF2-40B4-BE49-F238E27FC236}">
                    <a16:creationId xmlns:a16="http://schemas.microsoft.com/office/drawing/2014/main" id="{741DD801-9DD7-428E-9594-570C5E76C51D}"/>
                  </a:ext>
                </a:extLst>
              </p:cNvPr>
              <p:cNvSpPr/>
              <p:nvPr/>
            </p:nvSpPr>
            <p:spPr>
              <a:xfrm>
                <a:off x="8154802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Cube 151">
                <a:extLst>
                  <a:ext uri="{FF2B5EF4-FFF2-40B4-BE49-F238E27FC236}">
                    <a16:creationId xmlns:a16="http://schemas.microsoft.com/office/drawing/2014/main" id="{4339EFA6-F2F9-46D8-9BC9-E914A287CC5B}"/>
                  </a:ext>
                </a:extLst>
              </p:cNvPr>
              <p:cNvSpPr/>
              <p:nvPr/>
            </p:nvSpPr>
            <p:spPr>
              <a:xfrm>
                <a:off x="8248650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Cube 152">
                <a:extLst>
                  <a:ext uri="{FF2B5EF4-FFF2-40B4-BE49-F238E27FC236}">
                    <a16:creationId xmlns:a16="http://schemas.microsoft.com/office/drawing/2014/main" id="{9F74EB38-6C14-45D9-A6E7-AFC7474ACA1D}"/>
                  </a:ext>
                </a:extLst>
              </p:cNvPr>
              <p:cNvSpPr/>
              <p:nvPr/>
            </p:nvSpPr>
            <p:spPr>
              <a:xfrm>
                <a:off x="8354126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Up-Down Arrow 153">
                <a:extLst>
                  <a:ext uri="{FF2B5EF4-FFF2-40B4-BE49-F238E27FC236}">
                    <a16:creationId xmlns:a16="http://schemas.microsoft.com/office/drawing/2014/main" id="{7797CE35-74A8-4523-96E6-EE3C2220589F}"/>
                  </a:ext>
                </a:extLst>
              </p:cNvPr>
              <p:cNvSpPr/>
              <p:nvPr/>
            </p:nvSpPr>
            <p:spPr>
              <a:xfrm rot="5400000">
                <a:off x="6841120" y="3050905"/>
                <a:ext cx="168176" cy="4155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Up-Down Arrow 154">
                <a:extLst>
                  <a:ext uri="{FF2B5EF4-FFF2-40B4-BE49-F238E27FC236}">
                    <a16:creationId xmlns:a16="http://schemas.microsoft.com/office/drawing/2014/main" id="{50BB70B3-1ADC-4893-A72A-64AF71BD6D80}"/>
                  </a:ext>
                </a:extLst>
              </p:cNvPr>
              <p:cNvSpPr/>
              <p:nvPr/>
            </p:nvSpPr>
            <p:spPr>
              <a:xfrm rot="5400000">
                <a:off x="8202182" y="3144358"/>
                <a:ext cx="168176" cy="4155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Cube 155">
                <a:extLst>
                  <a:ext uri="{FF2B5EF4-FFF2-40B4-BE49-F238E27FC236}">
                    <a16:creationId xmlns:a16="http://schemas.microsoft.com/office/drawing/2014/main" id="{A6E7E333-29C3-4056-B87E-962DBDAB2E45}"/>
                  </a:ext>
                </a:extLst>
              </p:cNvPr>
              <p:cNvSpPr/>
              <p:nvPr/>
            </p:nvSpPr>
            <p:spPr>
              <a:xfrm>
                <a:off x="6181305" y="3125307"/>
                <a:ext cx="658261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Group 156">
              <a:extLst>
                <a:ext uri="{FF2B5EF4-FFF2-40B4-BE49-F238E27FC236}">
                  <a16:creationId xmlns:a16="http://schemas.microsoft.com/office/drawing/2014/main" id="{E040B1BC-2748-4531-9548-86FCCCA74A82}"/>
                </a:ext>
              </a:extLst>
            </p:cNvPr>
            <p:cNvGrpSpPr/>
            <p:nvPr/>
          </p:nvGrpSpPr>
          <p:grpSpPr>
            <a:xfrm>
              <a:off x="4177738" y="391202"/>
              <a:ext cx="844988" cy="2433813"/>
              <a:chOff x="8442588" y="561782"/>
              <a:chExt cx="844988" cy="2433813"/>
            </a:xfrm>
          </p:grpSpPr>
          <p:grpSp>
            <p:nvGrpSpPr>
              <p:cNvPr id="26" name="Group 157">
                <a:extLst>
                  <a:ext uri="{FF2B5EF4-FFF2-40B4-BE49-F238E27FC236}">
                    <a16:creationId xmlns:a16="http://schemas.microsoft.com/office/drawing/2014/main" id="{73266631-89D0-42AD-80B0-3C0C7AF4882C}"/>
                  </a:ext>
                </a:extLst>
              </p:cNvPr>
              <p:cNvGrpSpPr/>
              <p:nvPr/>
            </p:nvGrpSpPr>
            <p:grpSpPr>
              <a:xfrm rot="16200000">
                <a:off x="7648175" y="1356195"/>
                <a:ext cx="2433813" cy="844988"/>
                <a:chOff x="5323295" y="3060270"/>
                <a:chExt cx="4343400" cy="1066800"/>
              </a:xfrm>
            </p:grpSpPr>
            <p:sp>
              <p:nvSpPr>
                <p:cNvPr id="28" name="Cube 159">
                  <a:extLst>
                    <a:ext uri="{FF2B5EF4-FFF2-40B4-BE49-F238E27FC236}">
                      <a16:creationId xmlns:a16="http://schemas.microsoft.com/office/drawing/2014/main" id="{FEEB887C-D14C-4E5F-AFD9-FA45601D62AE}"/>
                    </a:ext>
                  </a:extLst>
                </p:cNvPr>
                <p:cNvSpPr/>
                <p:nvPr/>
              </p:nvSpPr>
              <p:spPr>
                <a:xfrm>
                  <a:off x="5323295" y="3060270"/>
                  <a:ext cx="4343400" cy="1066800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Cube 160">
                  <a:extLst>
                    <a:ext uri="{FF2B5EF4-FFF2-40B4-BE49-F238E27FC236}">
                      <a16:creationId xmlns:a16="http://schemas.microsoft.com/office/drawing/2014/main" id="{30478D31-80A0-404A-B8F4-F5C0935C8565}"/>
                    </a:ext>
                  </a:extLst>
                </p:cNvPr>
                <p:cNvSpPr/>
                <p:nvPr/>
              </p:nvSpPr>
              <p:spPr>
                <a:xfrm>
                  <a:off x="6988193" y="3174570"/>
                  <a:ext cx="1192928" cy="266700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4"/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Cube 161">
                  <a:extLst>
                    <a:ext uri="{FF2B5EF4-FFF2-40B4-BE49-F238E27FC236}">
                      <a16:creationId xmlns:a16="http://schemas.microsoft.com/office/drawing/2014/main" id="{4916203B-F509-4171-A846-37C72303860C}"/>
                    </a:ext>
                  </a:extLst>
                </p:cNvPr>
                <p:cNvSpPr/>
                <p:nvPr/>
              </p:nvSpPr>
              <p:spPr>
                <a:xfrm>
                  <a:off x="8049326" y="3514029"/>
                  <a:ext cx="495299" cy="468868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bg2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Cube 162">
                  <a:extLst>
                    <a:ext uri="{FF2B5EF4-FFF2-40B4-BE49-F238E27FC236}">
                      <a16:creationId xmlns:a16="http://schemas.microsoft.com/office/drawing/2014/main" id="{29854EA0-6AFA-46B2-B94B-AA946E1D4A9A}"/>
                    </a:ext>
                  </a:extLst>
                </p:cNvPr>
                <p:cNvSpPr/>
                <p:nvPr/>
              </p:nvSpPr>
              <p:spPr>
                <a:xfrm>
                  <a:off x="8154802" y="3514029"/>
                  <a:ext cx="495299" cy="468868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bg2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Cube 163">
                  <a:extLst>
                    <a:ext uri="{FF2B5EF4-FFF2-40B4-BE49-F238E27FC236}">
                      <a16:creationId xmlns:a16="http://schemas.microsoft.com/office/drawing/2014/main" id="{B6D52C9D-6C3F-4DC3-9F15-B0C9C4EBF491}"/>
                    </a:ext>
                  </a:extLst>
                </p:cNvPr>
                <p:cNvSpPr/>
                <p:nvPr/>
              </p:nvSpPr>
              <p:spPr>
                <a:xfrm>
                  <a:off x="8248650" y="3514029"/>
                  <a:ext cx="495299" cy="468868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bg2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Cube 164">
                  <a:extLst>
                    <a:ext uri="{FF2B5EF4-FFF2-40B4-BE49-F238E27FC236}">
                      <a16:creationId xmlns:a16="http://schemas.microsoft.com/office/drawing/2014/main" id="{D4B77E8F-3612-4924-8B56-8B5E56909799}"/>
                    </a:ext>
                  </a:extLst>
                </p:cNvPr>
                <p:cNvSpPr/>
                <p:nvPr/>
              </p:nvSpPr>
              <p:spPr>
                <a:xfrm>
                  <a:off x="8354126" y="3514029"/>
                  <a:ext cx="495299" cy="468868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bg2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" name="Up-Down Arrow 165">
                  <a:extLst>
                    <a:ext uri="{FF2B5EF4-FFF2-40B4-BE49-F238E27FC236}">
                      <a16:creationId xmlns:a16="http://schemas.microsoft.com/office/drawing/2014/main" id="{742B1A32-29E4-4CCD-8786-FBAEED5B3040}"/>
                    </a:ext>
                  </a:extLst>
                </p:cNvPr>
                <p:cNvSpPr/>
                <p:nvPr/>
              </p:nvSpPr>
              <p:spPr>
                <a:xfrm rot="5400000">
                  <a:off x="6841120" y="3050905"/>
                  <a:ext cx="168176" cy="415506"/>
                </a:xfrm>
                <a:prstGeom prst="upDownArrow">
                  <a:avLst/>
                </a:prstGeom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Up-Down Arrow 166">
                  <a:extLst>
                    <a:ext uri="{FF2B5EF4-FFF2-40B4-BE49-F238E27FC236}">
                      <a16:creationId xmlns:a16="http://schemas.microsoft.com/office/drawing/2014/main" id="{09005694-4251-4332-80B7-C38FC45F7AA7}"/>
                    </a:ext>
                  </a:extLst>
                </p:cNvPr>
                <p:cNvSpPr/>
                <p:nvPr/>
              </p:nvSpPr>
              <p:spPr>
                <a:xfrm rot="5400000">
                  <a:off x="8202182" y="3144358"/>
                  <a:ext cx="168176" cy="415506"/>
                </a:xfrm>
                <a:prstGeom prst="upDownArrow">
                  <a:avLst/>
                </a:prstGeom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Cube 167">
                  <a:extLst>
                    <a:ext uri="{FF2B5EF4-FFF2-40B4-BE49-F238E27FC236}">
                      <a16:creationId xmlns:a16="http://schemas.microsoft.com/office/drawing/2014/main" id="{E6926975-A22C-4AC4-90D6-17C535862D2E}"/>
                    </a:ext>
                  </a:extLst>
                </p:cNvPr>
                <p:cNvSpPr/>
                <p:nvPr/>
              </p:nvSpPr>
              <p:spPr>
                <a:xfrm>
                  <a:off x="6181305" y="3125307"/>
                  <a:ext cx="658261" cy="266700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2"/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7" name="Cube 158">
                <a:extLst>
                  <a:ext uri="{FF2B5EF4-FFF2-40B4-BE49-F238E27FC236}">
                    <a16:creationId xmlns:a16="http://schemas.microsoft.com/office/drawing/2014/main" id="{D9DD4BD7-A45D-4B62-992B-D59C215D3833}"/>
                  </a:ext>
                </a:extLst>
              </p:cNvPr>
              <p:cNvSpPr/>
              <p:nvPr/>
            </p:nvSpPr>
            <p:spPr>
              <a:xfrm rot="16200000">
                <a:off x="8770657" y="2338340"/>
                <a:ext cx="475432" cy="330015"/>
              </a:xfrm>
              <a:prstGeom prst="cube">
                <a:avLst>
                  <a:gd name="adj" fmla="val 80575"/>
                </a:avLst>
              </a:prstGeom>
              <a:solidFill>
                <a:schemeClr val="accent3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Group 171">
              <a:extLst>
                <a:ext uri="{FF2B5EF4-FFF2-40B4-BE49-F238E27FC236}">
                  <a16:creationId xmlns:a16="http://schemas.microsoft.com/office/drawing/2014/main" id="{FFA4DC76-53C1-4225-83FD-47573A3CB405}"/>
                </a:ext>
              </a:extLst>
            </p:cNvPr>
            <p:cNvGrpSpPr/>
            <p:nvPr/>
          </p:nvGrpSpPr>
          <p:grpSpPr>
            <a:xfrm rot="16200000">
              <a:off x="-24022" y="1185615"/>
              <a:ext cx="2433813" cy="844988"/>
              <a:chOff x="5323295" y="3060270"/>
              <a:chExt cx="4343400" cy="1066800"/>
            </a:xfrm>
          </p:grpSpPr>
          <p:sp>
            <p:nvSpPr>
              <p:cNvPr id="24" name="Cube 172">
                <a:extLst>
                  <a:ext uri="{FF2B5EF4-FFF2-40B4-BE49-F238E27FC236}">
                    <a16:creationId xmlns:a16="http://schemas.microsoft.com/office/drawing/2014/main" id="{F3A4B525-080B-4582-917B-662E5C9DC65D}"/>
                  </a:ext>
                </a:extLst>
              </p:cNvPr>
              <p:cNvSpPr/>
              <p:nvPr/>
            </p:nvSpPr>
            <p:spPr>
              <a:xfrm>
                <a:off x="5323295" y="3060270"/>
                <a:ext cx="4343400" cy="1066800"/>
              </a:xfrm>
              <a:prstGeom prst="cube">
                <a:avLst>
                  <a:gd name="adj" fmla="val 8057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Cube 173">
                <a:extLst>
                  <a:ext uri="{FF2B5EF4-FFF2-40B4-BE49-F238E27FC236}">
                    <a16:creationId xmlns:a16="http://schemas.microsoft.com/office/drawing/2014/main" id="{F4AC2339-58E7-47BC-82AA-5ED9311BEE86}"/>
                  </a:ext>
                </a:extLst>
              </p:cNvPr>
              <p:cNvSpPr/>
              <p:nvPr/>
            </p:nvSpPr>
            <p:spPr>
              <a:xfrm>
                <a:off x="6181306" y="3125307"/>
                <a:ext cx="1076377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2" name="Straight Arrow Connector 182">
              <a:extLst>
                <a:ext uri="{FF2B5EF4-FFF2-40B4-BE49-F238E27FC236}">
                  <a16:creationId xmlns:a16="http://schemas.microsoft.com/office/drawing/2014/main" id="{36D33887-0725-451D-8041-5425B2543850}"/>
                </a:ext>
              </a:extLst>
            </p:cNvPr>
            <p:cNvCxnSpPr/>
            <p:nvPr/>
          </p:nvCxnSpPr>
          <p:spPr>
            <a:xfrm flipV="1">
              <a:off x="638824" y="2253823"/>
              <a:ext cx="183081" cy="315864"/>
            </a:xfrm>
            <a:prstGeom prst="straightConnector1">
              <a:avLst/>
            </a:prstGeom>
            <a:ln w="63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183">
              <a:extLst>
                <a:ext uri="{FF2B5EF4-FFF2-40B4-BE49-F238E27FC236}">
                  <a16:creationId xmlns:a16="http://schemas.microsoft.com/office/drawing/2014/main" id="{DE8F29A7-D134-4DDB-AC26-FD8A586A9071}"/>
                </a:ext>
              </a:extLst>
            </p:cNvPr>
            <p:cNvCxnSpPr/>
            <p:nvPr/>
          </p:nvCxnSpPr>
          <p:spPr>
            <a:xfrm flipV="1">
              <a:off x="4041067" y="2230407"/>
              <a:ext cx="183081" cy="315864"/>
            </a:xfrm>
            <a:prstGeom prst="straightConnector1">
              <a:avLst/>
            </a:prstGeom>
            <a:ln w="63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191">
            <a:extLst>
              <a:ext uri="{FF2B5EF4-FFF2-40B4-BE49-F238E27FC236}">
                <a16:creationId xmlns:a16="http://schemas.microsoft.com/office/drawing/2014/main" id="{14AD68A5-6B22-4EA3-85C7-4C954670AAE9}"/>
              </a:ext>
            </a:extLst>
          </p:cNvPr>
          <p:cNvSpPr txBox="1"/>
          <p:nvPr/>
        </p:nvSpPr>
        <p:spPr>
          <a:xfrm>
            <a:off x="6069924" y="2193291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IPMB-L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ounded Rectangular Callout 192">
            <a:extLst>
              <a:ext uri="{FF2B5EF4-FFF2-40B4-BE49-F238E27FC236}">
                <a16:creationId xmlns:a16="http://schemas.microsoft.com/office/drawing/2014/main" id="{4D9E492E-41B5-4067-A694-A8A48A368ACC}"/>
              </a:ext>
            </a:extLst>
          </p:cNvPr>
          <p:cNvSpPr/>
          <p:nvPr/>
        </p:nvSpPr>
        <p:spPr>
          <a:xfrm>
            <a:off x="6099462" y="2218424"/>
            <a:ext cx="695706" cy="246236"/>
          </a:xfrm>
          <a:prstGeom prst="wedgeRoundRectCallout">
            <a:avLst>
              <a:gd name="adj1" fmla="val -98793"/>
              <a:gd name="adj2" fmla="val 57641"/>
              <a:gd name="adj3" fmla="val 16667"/>
            </a:avLst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57" name="图片 4">
            <a:extLst>
              <a:ext uri="{FF2B5EF4-FFF2-40B4-BE49-F238E27FC236}">
                <a16:creationId xmlns:a16="http://schemas.microsoft.com/office/drawing/2014/main" id="{25960B39-5A44-41C5-9C3D-D150CCA73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2" t="5089" r="6667" b="1758"/>
          <a:stretch/>
        </p:blipFill>
        <p:spPr>
          <a:xfrm>
            <a:off x="9039369" y="1266405"/>
            <a:ext cx="1604346" cy="1585032"/>
          </a:xfrm>
          <a:prstGeom prst="rect">
            <a:avLst/>
          </a:prstGeom>
        </p:spPr>
      </p:pic>
      <p:sp>
        <p:nvSpPr>
          <p:cNvPr id="58" name="TextBox 170">
            <a:extLst>
              <a:ext uri="{FF2B5EF4-FFF2-40B4-BE49-F238E27FC236}">
                <a16:creationId xmlns:a16="http://schemas.microsoft.com/office/drawing/2014/main" id="{6800C7AB-A6B5-4185-BEE8-E0A2E70462ED}"/>
              </a:ext>
            </a:extLst>
          </p:cNvPr>
          <p:cNvSpPr txBox="1"/>
          <p:nvPr/>
        </p:nvSpPr>
        <p:spPr>
          <a:xfrm>
            <a:off x="5818746" y="1540081"/>
            <a:ext cx="113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M-LVDS(8bit)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ounded Rectangular Callout 179">
            <a:extLst>
              <a:ext uri="{FF2B5EF4-FFF2-40B4-BE49-F238E27FC236}">
                <a16:creationId xmlns:a16="http://schemas.microsoft.com/office/drawing/2014/main" id="{FED8E9C4-287B-49A7-B655-28F90AD60FF4}"/>
              </a:ext>
            </a:extLst>
          </p:cNvPr>
          <p:cNvSpPr/>
          <p:nvPr/>
        </p:nvSpPr>
        <p:spPr>
          <a:xfrm>
            <a:off x="5826154" y="1539680"/>
            <a:ext cx="1104742" cy="315380"/>
          </a:xfrm>
          <a:prstGeom prst="wedgeRoundRectCallout">
            <a:avLst>
              <a:gd name="adj1" fmla="val -54766"/>
              <a:gd name="adj2" fmla="val 123380"/>
              <a:gd name="adj3" fmla="val 16667"/>
            </a:avLst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60" name="Rectangle 184">
            <a:extLst>
              <a:ext uri="{FF2B5EF4-FFF2-40B4-BE49-F238E27FC236}">
                <a16:creationId xmlns:a16="http://schemas.microsoft.com/office/drawing/2014/main" id="{B7AD5481-97C2-416A-918F-83D302DDF6DF}"/>
              </a:ext>
            </a:extLst>
          </p:cNvPr>
          <p:cNvSpPr/>
          <p:nvPr/>
        </p:nvSpPr>
        <p:spPr>
          <a:xfrm>
            <a:off x="5561241" y="2873466"/>
            <a:ext cx="5357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FMC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Straight Arrow Connector 66">
            <a:extLst>
              <a:ext uri="{FF2B5EF4-FFF2-40B4-BE49-F238E27FC236}">
                <a16:creationId xmlns:a16="http://schemas.microsoft.com/office/drawing/2014/main" id="{E3E847C1-E4FB-4AF0-B246-BEFB8F19CCDE}"/>
              </a:ext>
            </a:extLst>
          </p:cNvPr>
          <p:cNvCxnSpPr>
            <a:stCxn id="60" idx="1"/>
          </p:cNvCxnSpPr>
          <p:nvPr/>
        </p:nvCxnSpPr>
        <p:spPr>
          <a:xfrm flipH="1" flipV="1">
            <a:off x="5335279" y="2873469"/>
            <a:ext cx="225967" cy="138497"/>
          </a:xfrm>
          <a:prstGeom prst="straightConnector1">
            <a:avLst/>
          </a:prstGeom>
          <a:ln w="63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185">
            <a:extLst>
              <a:ext uri="{FF2B5EF4-FFF2-40B4-BE49-F238E27FC236}">
                <a16:creationId xmlns:a16="http://schemas.microsoft.com/office/drawing/2014/main" id="{C3434748-557F-46E0-953D-E068727B5BE9}"/>
              </a:ext>
            </a:extLst>
          </p:cNvPr>
          <p:cNvSpPr/>
          <p:nvPr/>
        </p:nvSpPr>
        <p:spPr>
          <a:xfrm>
            <a:off x="5413669" y="1197066"/>
            <a:ext cx="5790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QSFP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Straight Arrow Connector 186">
            <a:extLst>
              <a:ext uri="{FF2B5EF4-FFF2-40B4-BE49-F238E27FC236}">
                <a16:creationId xmlns:a16="http://schemas.microsoft.com/office/drawing/2014/main" id="{A329D416-11EC-4E59-8137-B0EE7505C7DA}"/>
              </a:ext>
            </a:extLst>
          </p:cNvPr>
          <p:cNvCxnSpPr/>
          <p:nvPr/>
        </p:nvCxnSpPr>
        <p:spPr>
          <a:xfrm flipH="1">
            <a:off x="5298512" y="1446700"/>
            <a:ext cx="193856" cy="169680"/>
          </a:xfrm>
          <a:prstGeom prst="straightConnector1">
            <a:avLst/>
          </a:prstGeom>
          <a:ln w="63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187">
            <a:extLst>
              <a:ext uri="{FF2B5EF4-FFF2-40B4-BE49-F238E27FC236}">
                <a16:creationId xmlns:a16="http://schemas.microsoft.com/office/drawing/2014/main" id="{3997D405-03FD-4CB3-B8ED-8B69744FBB80}"/>
              </a:ext>
            </a:extLst>
          </p:cNvPr>
          <p:cNvSpPr/>
          <p:nvPr/>
        </p:nvSpPr>
        <p:spPr>
          <a:xfrm>
            <a:off x="8558657" y="2851442"/>
            <a:ext cx="22637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Spoke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Cavity: 10 series</a:t>
            </a:r>
          </a:p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Ellipsoidal cavity: 12 series</a:t>
            </a:r>
          </a:p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dispersing cavity: 1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5">
            <a:extLst>
              <a:ext uri="{FF2B5EF4-FFF2-40B4-BE49-F238E27FC236}">
                <a16:creationId xmlns:a16="http://schemas.microsoft.com/office/drawing/2014/main" id="{CF1FB2AA-3E44-4BC4-BDB5-40882677DEB4}"/>
              </a:ext>
            </a:extLst>
          </p:cNvPr>
          <p:cNvSpPr/>
          <p:nvPr/>
        </p:nvSpPr>
        <p:spPr>
          <a:xfrm>
            <a:off x="8558652" y="3501472"/>
            <a:ext cx="23379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RFQ + </a:t>
            </a:r>
            <a:r>
              <a:rPr lang="en-US" altLang="zh-C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buncher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DTL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20D11925-37BF-4736-A5D8-D732FC57E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313470"/>
            <a:ext cx="4797296" cy="343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85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83ACA0-DE8A-4C5A-8E02-E47F1045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086"/>
            <a:ext cx="10591799" cy="582619"/>
          </a:xfrm>
        </p:spPr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RCS RF Timing Solution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6B940840-D919-42EE-89CA-B26091AADD85}"/>
              </a:ext>
            </a:extLst>
          </p:cNvPr>
          <p:cNvGrpSpPr/>
          <p:nvPr/>
        </p:nvGrpSpPr>
        <p:grpSpPr>
          <a:xfrm>
            <a:off x="1537931" y="1748641"/>
            <a:ext cx="5095736" cy="1874803"/>
            <a:chOff x="881650" y="455715"/>
            <a:chExt cx="6364510" cy="24444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A6EF93-8F71-43AF-A84D-389AF7C76472}"/>
                </a:ext>
              </a:extLst>
            </p:cNvPr>
            <p:cNvSpPr/>
            <p:nvPr/>
          </p:nvSpPr>
          <p:spPr>
            <a:xfrm>
              <a:off x="881650" y="1436113"/>
              <a:ext cx="6364510" cy="788203"/>
            </a:xfrm>
            <a:prstGeom prst="rect">
              <a:avLst/>
            </a:prstGeom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Straight Connector 5">
              <a:extLst>
                <a:ext uri="{FF2B5EF4-FFF2-40B4-BE49-F238E27FC236}">
                  <a16:creationId xmlns:a16="http://schemas.microsoft.com/office/drawing/2014/main" id="{715DC193-C33A-4B05-89C1-2B57E6C2DA74}"/>
                </a:ext>
              </a:extLst>
            </p:cNvPr>
            <p:cNvCxnSpPr/>
            <p:nvPr/>
          </p:nvCxnSpPr>
          <p:spPr>
            <a:xfrm>
              <a:off x="957850" y="1603986"/>
              <a:ext cx="4307110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6">
              <a:extLst>
                <a:ext uri="{FF2B5EF4-FFF2-40B4-BE49-F238E27FC236}">
                  <a16:creationId xmlns:a16="http://schemas.microsoft.com/office/drawing/2014/main" id="{374A3FCD-53FA-4F80-B644-6B5339B87588}"/>
                </a:ext>
              </a:extLst>
            </p:cNvPr>
            <p:cNvCxnSpPr/>
            <p:nvPr/>
          </p:nvCxnSpPr>
          <p:spPr>
            <a:xfrm>
              <a:off x="957850" y="1740005"/>
              <a:ext cx="4307110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7">
              <a:extLst>
                <a:ext uri="{FF2B5EF4-FFF2-40B4-BE49-F238E27FC236}">
                  <a16:creationId xmlns:a16="http://schemas.microsoft.com/office/drawing/2014/main" id="{4C8729E4-913D-4C20-B516-A63AA049AEB5}"/>
                </a:ext>
              </a:extLst>
            </p:cNvPr>
            <p:cNvCxnSpPr/>
            <p:nvPr/>
          </p:nvCxnSpPr>
          <p:spPr>
            <a:xfrm>
              <a:off x="957850" y="1852094"/>
              <a:ext cx="4307110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325C6613-C381-4051-B34B-87EAA663193A}"/>
                </a:ext>
              </a:extLst>
            </p:cNvPr>
            <p:cNvCxnSpPr/>
            <p:nvPr/>
          </p:nvCxnSpPr>
          <p:spPr>
            <a:xfrm>
              <a:off x="957850" y="2055915"/>
              <a:ext cx="430711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9">
              <a:extLst>
                <a:ext uri="{FF2B5EF4-FFF2-40B4-BE49-F238E27FC236}">
                  <a16:creationId xmlns:a16="http://schemas.microsoft.com/office/drawing/2014/main" id="{FCA5C3F9-BAF1-4267-8CF7-13E0F73EED57}"/>
                </a:ext>
              </a:extLst>
            </p:cNvPr>
            <p:cNvCxnSpPr/>
            <p:nvPr/>
          </p:nvCxnSpPr>
          <p:spPr>
            <a:xfrm>
              <a:off x="3698363" y="1603986"/>
              <a:ext cx="3395397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0">
              <a:extLst>
                <a:ext uri="{FF2B5EF4-FFF2-40B4-BE49-F238E27FC236}">
                  <a16:creationId xmlns:a16="http://schemas.microsoft.com/office/drawing/2014/main" id="{320A2AA2-29C9-4161-8BEC-FB55F8EB2056}"/>
                </a:ext>
              </a:extLst>
            </p:cNvPr>
            <p:cNvCxnSpPr/>
            <p:nvPr/>
          </p:nvCxnSpPr>
          <p:spPr>
            <a:xfrm>
              <a:off x="3698363" y="1740005"/>
              <a:ext cx="3395397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1">
              <a:extLst>
                <a:ext uri="{FF2B5EF4-FFF2-40B4-BE49-F238E27FC236}">
                  <a16:creationId xmlns:a16="http://schemas.microsoft.com/office/drawing/2014/main" id="{40E7947C-EC7E-4105-BFC0-B6672E3DE193}"/>
                </a:ext>
              </a:extLst>
            </p:cNvPr>
            <p:cNvCxnSpPr/>
            <p:nvPr/>
          </p:nvCxnSpPr>
          <p:spPr>
            <a:xfrm>
              <a:off x="3698363" y="1852094"/>
              <a:ext cx="3395397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2">
              <a:extLst>
                <a:ext uri="{FF2B5EF4-FFF2-40B4-BE49-F238E27FC236}">
                  <a16:creationId xmlns:a16="http://schemas.microsoft.com/office/drawing/2014/main" id="{71F35168-5EA6-46E7-8A6D-1B10DB3F5D51}"/>
                </a:ext>
              </a:extLst>
            </p:cNvPr>
            <p:cNvCxnSpPr/>
            <p:nvPr/>
          </p:nvCxnSpPr>
          <p:spPr>
            <a:xfrm>
              <a:off x="3698363" y="2055915"/>
              <a:ext cx="339539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0840786-6E45-46F4-A35A-BD337AB153CE}"/>
                </a:ext>
              </a:extLst>
            </p:cNvPr>
            <p:cNvGrpSpPr/>
            <p:nvPr/>
          </p:nvGrpSpPr>
          <p:grpSpPr>
            <a:xfrm rot="16200000">
              <a:off x="4049907" y="1250129"/>
              <a:ext cx="2433813" cy="844988"/>
              <a:chOff x="5323295" y="3060270"/>
              <a:chExt cx="4343400" cy="1066800"/>
            </a:xfrm>
          </p:grpSpPr>
          <p:sp>
            <p:nvSpPr>
              <p:cNvPr id="59" name="Cube 14">
                <a:extLst>
                  <a:ext uri="{FF2B5EF4-FFF2-40B4-BE49-F238E27FC236}">
                    <a16:creationId xmlns:a16="http://schemas.microsoft.com/office/drawing/2014/main" id="{7BCAAA49-3B77-4B69-A2D9-3AA5A69143B9}"/>
                  </a:ext>
                </a:extLst>
              </p:cNvPr>
              <p:cNvSpPr/>
              <p:nvPr/>
            </p:nvSpPr>
            <p:spPr>
              <a:xfrm>
                <a:off x="5323295" y="3060270"/>
                <a:ext cx="4343400" cy="1066800"/>
              </a:xfrm>
              <a:prstGeom prst="cube">
                <a:avLst>
                  <a:gd name="adj" fmla="val 8057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Cube 15">
                <a:extLst>
                  <a:ext uri="{FF2B5EF4-FFF2-40B4-BE49-F238E27FC236}">
                    <a16:creationId xmlns:a16="http://schemas.microsoft.com/office/drawing/2014/main" id="{68059DB7-C8D5-4337-80DE-4AF89C6BDB67}"/>
                  </a:ext>
                </a:extLst>
              </p:cNvPr>
              <p:cNvSpPr/>
              <p:nvPr/>
            </p:nvSpPr>
            <p:spPr>
              <a:xfrm>
                <a:off x="6988193" y="3174570"/>
                <a:ext cx="1192928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4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Cube 16">
                <a:extLst>
                  <a:ext uri="{FF2B5EF4-FFF2-40B4-BE49-F238E27FC236}">
                    <a16:creationId xmlns:a16="http://schemas.microsoft.com/office/drawing/2014/main" id="{EA59D844-B8FE-4468-A698-3DE56F26A13C}"/>
                  </a:ext>
                </a:extLst>
              </p:cNvPr>
              <p:cNvSpPr/>
              <p:nvPr/>
            </p:nvSpPr>
            <p:spPr>
              <a:xfrm>
                <a:off x="8049326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Cube 17">
                <a:extLst>
                  <a:ext uri="{FF2B5EF4-FFF2-40B4-BE49-F238E27FC236}">
                    <a16:creationId xmlns:a16="http://schemas.microsoft.com/office/drawing/2014/main" id="{5CCD5887-CEE6-4406-8FDC-D0D9DBB3155D}"/>
                  </a:ext>
                </a:extLst>
              </p:cNvPr>
              <p:cNvSpPr/>
              <p:nvPr/>
            </p:nvSpPr>
            <p:spPr>
              <a:xfrm>
                <a:off x="8154802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Cube 18">
                <a:extLst>
                  <a:ext uri="{FF2B5EF4-FFF2-40B4-BE49-F238E27FC236}">
                    <a16:creationId xmlns:a16="http://schemas.microsoft.com/office/drawing/2014/main" id="{95DAB65B-3F1F-4229-96D0-289B8E76460C}"/>
                  </a:ext>
                </a:extLst>
              </p:cNvPr>
              <p:cNvSpPr/>
              <p:nvPr/>
            </p:nvSpPr>
            <p:spPr>
              <a:xfrm>
                <a:off x="8248650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Cube 19">
                <a:extLst>
                  <a:ext uri="{FF2B5EF4-FFF2-40B4-BE49-F238E27FC236}">
                    <a16:creationId xmlns:a16="http://schemas.microsoft.com/office/drawing/2014/main" id="{8CE42F55-EF73-459A-84F9-7287F1F5505C}"/>
                  </a:ext>
                </a:extLst>
              </p:cNvPr>
              <p:cNvSpPr/>
              <p:nvPr/>
            </p:nvSpPr>
            <p:spPr>
              <a:xfrm>
                <a:off x="8354126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Up-Down Arrow 20">
                <a:extLst>
                  <a:ext uri="{FF2B5EF4-FFF2-40B4-BE49-F238E27FC236}">
                    <a16:creationId xmlns:a16="http://schemas.microsoft.com/office/drawing/2014/main" id="{DE20FEB8-338F-4A6F-9839-B9E782485622}"/>
                  </a:ext>
                </a:extLst>
              </p:cNvPr>
              <p:cNvSpPr/>
              <p:nvPr/>
            </p:nvSpPr>
            <p:spPr>
              <a:xfrm rot="5400000">
                <a:off x="6841120" y="3050905"/>
                <a:ext cx="168176" cy="4155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Up-Down Arrow 21">
                <a:extLst>
                  <a:ext uri="{FF2B5EF4-FFF2-40B4-BE49-F238E27FC236}">
                    <a16:creationId xmlns:a16="http://schemas.microsoft.com/office/drawing/2014/main" id="{196A2D5F-CBCB-4704-B91B-3FC0BD05D7F7}"/>
                  </a:ext>
                </a:extLst>
              </p:cNvPr>
              <p:cNvSpPr/>
              <p:nvPr/>
            </p:nvSpPr>
            <p:spPr>
              <a:xfrm rot="5400000">
                <a:off x="8202182" y="3144358"/>
                <a:ext cx="168176" cy="4155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Cube 22">
                <a:extLst>
                  <a:ext uri="{FF2B5EF4-FFF2-40B4-BE49-F238E27FC236}">
                    <a16:creationId xmlns:a16="http://schemas.microsoft.com/office/drawing/2014/main" id="{C2D86AD7-B5B2-451D-8E6A-40A07DF5109F}"/>
                  </a:ext>
                </a:extLst>
              </p:cNvPr>
              <p:cNvSpPr/>
              <p:nvPr/>
            </p:nvSpPr>
            <p:spPr>
              <a:xfrm>
                <a:off x="6181305" y="3125307"/>
                <a:ext cx="658261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Group 23">
              <a:extLst>
                <a:ext uri="{FF2B5EF4-FFF2-40B4-BE49-F238E27FC236}">
                  <a16:creationId xmlns:a16="http://schemas.microsoft.com/office/drawing/2014/main" id="{40E73377-476D-4608-B900-EBE2A27FA98C}"/>
                </a:ext>
              </a:extLst>
            </p:cNvPr>
            <p:cNvGrpSpPr/>
            <p:nvPr/>
          </p:nvGrpSpPr>
          <p:grpSpPr>
            <a:xfrm rot="16200000">
              <a:off x="3135507" y="1250128"/>
              <a:ext cx="2433813" cy="844988"/>
              <a:chOff x="5323295" y="3060270"/>
              <a:chExt cx="4343400" cy="1066800"/>
            </a:xfrm>
          </p:grpSpPr>
          <p:sp>
            <p:nvSpPr>
              <p:cNvPr id="50" name="Cube 24">
                <a:extLst>
                  <a:ext uri="{FF2B5EF4-FFF2-40B4-BE49-F238E27FC236}">
                    <a16:creationId xmlns:a16="http://schemas.microsoft.com/office/drawing/2014/main" id="{0918CC1B-0561-4AF0-970C-D113D6BCDE98}"/>
                  </a:ext>
                </a:extLst>
              </p:cNvPr>
              <p:cNvSpPr/>
              <p:nvPr/>
            </p:nvSpPr>
            <p:spPr>
              <a:xfrm>
                <a:off x="5323295" y="3060270"/>
                <a:ext cx="4343400" cy="1066800"/>
              </a:xfrm>
              <a:prstGeom prst="cube">
                <a:avLst>
                  <a:gd name="adj" fmla="val 8057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Cube 25">
                <a:extLst>
                  <a:ext uri="{FF2B5EF4-FFF2-40B4-BE49-F238E27FC236}">
                    <a16:creationId xmlns:a16="http://schemas.microsoft.com/office/drawing/2014/main" id="{CF7031AD-704D-4C97-AFBD-2450C13080DE}"/>
                  </a:ext>
                </a:extLst>
              </p:cNvPr>
              <p:cNvSpPr/>
              <p:nvPr/>
            </p:nvSpPr>
            <p:spPr>
              <a:xfrm>
                <a:off x="6988193" y="3174570"/>
                <a:ext cx="1192928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4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Cube 26">
                <a:extLst>
                  <a:ext uri="{FF2B5EF4-FFF2-40B4-BE49-F238E27FC236}">
                    <a16:creationId xmlns:a16="http://schemas.microsoft.com/office/drawing/2014/main" id="{C59053F9-2E9B-4323-AB12-98849B458354}"/>
                  </a:ext>
                </a:extLst>
              </p:cNvPr>
              <p:cNvSpPr/>
              <p:nvPr/>
            </p:nvSpPr>
            <p:spPr>
              <a:xfrm>
                <a:off x="8049326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Cube 27">
                <a:extLst>
                  <a:ext uri="{FF2B5EF4-FFF2-40B4-BE49-F238E27FC236}">
                    <a16:creationId xmlns:a16="http://schemas.microsoft.com/office/drawing/2014/main" id="{15C40E46-F924-47A8-9CC0-1A5D742E0427}"/>
                  </a:ext>
                </a:extLst>
              </p:cNvPr>
              <p:cNvSpPr/>
              <p:nvPr/>
            </p:nvSpPr>
            <p:spPr>
              <a:xfrm>
                <a:off x="8154802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Cube 28">
                <a:extLst>
                  <a:ext uri="{FF2B5EF4-FFF2-40B4-BE49-F238E27FC236}">
                    <a16:creationId xmlns:a16="http://schemas.microsoft.com/office/drawing/2014/main" id="{A5CEEE61-CA0F-4C70-B142-A639C2F8606D}"/>
                  </a:ext>
                </a:extLst>
              </p:cNvPr>
              <p:cNvSpPr/>
              <p:nvPr/>
            </p:nvSpPr>
            <p:spPr>
              <a:xfrm>
                <a:off x="8248650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Cube 29">
                <a:extLst>
                  <a:ext uri="{FF2B5EF4-FFF2-40B4-BE49-F238E27FC236}">
                    <a16:creationId xmlns:a16="http://schemas.microsoft.com/office/drawing/2014/main" id="{D3A0A05B-5EFF-4AB5-A99A-C3DB94DAECAC}"/>
                  </a:ext>
                </a:extLst>
              </p:cNvPr>
              <p:cNvSpPr/>
              <p:nvPr/>
            </p:nvSpPr>
            <p:spPr>
              <a:xfrm>
                <a:off x="8354126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Up-Down Arrow 30">
                <a:extLst>
                  <a:ext uri="{FF2B5EF4-FFF2-40B4-BE49-F238E27FC236}">
                    <a16:creationId xmlns:a16="http://schemas.microsoft.com/office/drawing/2014/main" id="{DF4948D8-C952-42AA-A84C-393F27CB83FC}"/>
                  </a:ext>
                </a:extLst>
              </p:cNvPr>
              <p:cNvSpPr/>
              <p:nvPr/>
            </p:nvSpPr>
            <p:spPr>
              <a:xfrm rot="5400000">
                <a:off x="6841120" y="3050905"/>
                <a:ext cx="168176" cy="4155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Up-Down Arrow 31">
                <a:extLst>
                  <a:ext uri="{FF2B5EF4-FFF2-40B4-BE49-F238E27FC236}">
                    <a16:creationId xmlns:a16="http://schemas.microsoft.com/office/drawing/2014/main" id="{1B125BC0-40AF-4723-8E42-4E805ED8135A}"/>
                  </a:ext>
                </a:extLst>
              </p:cNvPr>
              <p:cNvSpPr/>
              <p:nvPr/>
            </p:nvSpPr>
            <p:spPr>
              <a:xfrm rot="5400000">
                <a:off x="8202182" y="3144358"/>
                <a:ext cx="168176" cy="4155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Cube 32">
                <a:extLst>
                  <a:ext uri="{FF2B5EF4-FFF2-40B4-BE49-F238E27FC236}">
                    <a16:creationId xmlns:a16="http://schemas.microsoft.com/office/drawing/2014/main" id="{5C25F111-1B7D-4A6E-976E-0CCAB78DF437}"/>
                  </a:ext>
                </a:extLst>
              </p:cNvPr>
              <p:cNvSpPr/>
              <p:nvPr/>
            </p:nvSpPr>
            <p:spPr>
              <a:xfrm>
                <a:off x="6181305" y="3125307"/>
                <a:ext cx="658261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Group 33">
              <a:extLst>
                <a:ext uri="{FF2B5EF4-FFF2-40B4-BE49-F238E27FC236}">
                  <a16:creationId xmlns:a16="http://schemas.microsoft.com/office/drawing/2014/main" id="{21B8C44E-27BC-4F8E-A975-344DEC382622}"/>
                </a:ext>
              </a:extLst>
            </p:cNvPr>
            <p:cNvGrpSpPr/>
            <p:nvPr/>
          </p:nvGrpSpPr>
          <p:grpSpPr>
            <a:xfrm rot="16200000">
              <a:off x="2214318" y="1260764"/>
              <a:ext cx="2433813" cy="844988"/>
              <a:chOff x="5323295" y="3060270"/>
              <a:chExt cx="4343400" cy="1066800"/>
            </a:xfrm>
          </p:grpSpPr>
          <p:sp>
            <p:nvSpPr>
              <p:cNvPr id="41" name="Cube 34">
                <a:extLst>
                  <a:ext uri="{FF2B5EF4-FFF2-40B4-BE49-F238E27FC236}">
                    <a16:creationId xmlns:a16="http://schemas.microsoft.com/office/drawing/2014/main" id="{4BD95F1D-AC94-402A-8822-D3C0FD84D955}"/>
                  </a:ext>
                </a:extLst>
              </p:cNvPr>
              <p:cNvSpPr/>
              <p:nvPr/>
            </p:nvSpPr>
            <p:spPr>
              <a:xfrm>
                <a:off x="5323295" y="3060270"/>
                <a:ext cx="4343400" cy="1066800"/>
              </a:xfrm>
              <a:prstGeom prst="cube">
                <a:avLst>
                  <a:gd name="adj" fmla="val 8057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Cube 35">
                <a:extLst>
                  <a:ext uri="{FF2B5EF4-FFF2-40B4-BE49-F238E27FC236}">
                    <a16:creationId xmlns:a16="http://schemas.microsoft.com/office/drawing/2014/main" id="{FF5C6332-D9F6-40F1-A97D-6C0FF93463CB}"/>
                  </a:ext>
                </a:extLst>
              </p:cNvPr>
              <p:cNvSpPr/>
              <p:nvPr/>
            </p:nvSpPr>
            <p:spPr>
              <a:xfrm>
                <a:off x="6988193" y="3174570"/>
                <a:ext cx="1192928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4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Cube 36">
                <a:extLst>
                  <a:ext uri="{FF2B5EF4-FFF2-40B4-BE49-F238E27FC236}">
                    <a16:creationId xmlns:a16="http://schemas.microsoft.com/office/drawing/2014/main" id="{05CB5D3F-B6A0-491B-B3A1-733B1C71652B}"/>
                  </a:ext>
                </a:extLst>
              </p:cNvPr>
              <p:cNvSpPr/>
              <p:nvPr/>
            </p:nvSpPr>
            <p:spPr>
              <a:xfrm>
                <a:off x="8049326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Cube 37">
                <a:extLst>
                  <a:ext uri="{FF2B5EF4-FFF2-40B4-BE49-F238E27FC236}">
                    <a16:creationId xmlns:a16="http://schemas.microsoft.com/office/drawing/2014/main" id="{F0E6792D-EB11-4189-9C1D-82877C43CA9F}"/>
                  </a:ext>
                </a:extLst>
              </p:cNvPr>
              <p:cNvSpPr/>
              <p:nvPr/>
            </p:nvSpPr>
            <p:spPr>
              <a:xfrm>
                <a:off x="8154802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Cube 38">
                <a:extLst>
                  <a:ext uri="{FF2B5EF4-FFF2-40B4-BE49-F238E27FC236}">
                    <a16:creationId xmlns:a16="http://schemas.microsoft.com/office/drawing/2014/main" id="{4BA792C3-24D7-4B86-BA98-37F9EB9FD7B9}"/>
                  </a:ext>
                </a:extLst>
              </p:cNvPr>
              <p:cNvSpPr/>
              <p:nvPr/>
            </p:nvSpPr>
            <p:spPr>
              <a:xfrm>
                <a:off x="8248650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Cube 39">
                <a:extLst>
                  <a:ext uri="{FF2B5EF4-FFF2-40B4-BE49-F238E27FC236}">
                    <a16:creationId xmlns:a16="http://schemas.microsoft.com/office/drawing/2014/main" id="{295CB60C-3560-4EF2-8A56-A632D67B74E6}"/>
                  </a:ext>
                </a:extLst>
              </p:cNvPr>
              <p:cNvSpPr/>
              <p:nvPr/>
            </p:nvSpPr>
            <p:spPr>
              <a:xfrm>
                <a:off x="8354126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Up-Down Arrow 40">
                <a:extLst>
                  <a:ext uri="{FF2B5EF4-FFF2-40B4-BE49-F238E27FC236}">
                    <a16:creationId xmlns:a16="http://schemas.microsoft.com/office/drawing/2014/main" id="{285D3212-B315-46DA-8896-EDA584C44DE7}"/>
                  </a:ext>
                </a:extLst>
              </p:cNvPr>
              <p:cNvSpPr/>
              <p:nvPr/>
            </p:nvSpPr>
            <p:spPr>
              <a:xfrm rot="5400000">
                <a:off x="6841120" y="3050905"/>
                <a:ext cx="168176" cy="4155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Up-Down Arrow 41">
                <a:extLst>
                  <a:ext uri="{FF2B5EF4-FFF2-40B4-BE49-F238E27FC236}">
                    <a16:creationId xmlns:a16="http://schemas.microsoft.com/office/drawing/2014/main" id="{FDBCC2F3-6906-490F-AE8D-64C79C0F2719}"/>
                  </a:ext>
                </a:extLst>
              </p:cNvPr>
              <p:cNvSpPr/>
              <p:nvPr/>
            </p:nvSpPr>
            <p:spPr>
              <a:xfrm rot="5400000">
                <a:off x="8202182" y="3144358"/>
                <a:ext cx="168176" cy="4155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Cube 42">
                <a:extLst>
                  <a:ext uri="{FF2B5EF4-FFF2-40B4-BE49-F238E27FC236}">
                    <a16:creationId xmlns:a16="http://schemas.microsoft.com/office/drawing/2014/main" id="{A3B4A5AE-6633-4E75-B5B9-3A1EB1652900}"/>
                  </a:ext>
                </a:extLst>
              </p:cNvPr>
              <p:cNvSpPr/>
              <p:nvPr/>
            </p:nvSpPr>
            <p:spPr>
              <a:xfrm>
                <a:off x="6181305" y="3125307"/>
                <a:ext cx="658261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43">
              <a:extLst>
                <a:ext uri="{FF2B5EF4-FFF2-40B4-BE49-F238E27FC236}">
                  <a16:creationId xmlns:a16="http://schemas.microsoft.com/office/drawing/2014/main" id="{23833785-4C0D-4221-BFC2-96B9271E5BA4}"/>
                </a:ext>
              </a:extLst>
            </p:cNvPr>
            <p:cNvGrpSpPr/>
            <p:nvPr/>
          </p:nvGrpSpPr>
          <p:grpSpPr>
            <a:xfrm rot="16200000">
              <a:off x="1265478" y="1260763"/>
              <a:ext cx="2433813" cy="844988"/>
              <a:chOff x="5323295" y="3060270"/>
              <a:chExt cx="4343400" cy="1066800"/>
            </a:xfrm>
          </p:grpSpPr>
          <p:sp>
            <p:nvSpPr>
              <p:cNvPr id="32" name="Cube 44">
                <a:extLst>
                  <a:ext uri="{FF2B5EF4-FFF2-40B4-BE49-F238E27FC236}">
                    <a16:creationId xmlns:a16="http://schemas.microsoft.com/office/drawing/2014/main" id="{5AB13FBA-4AF7-466E-81E3-81D5E7E0C198}"/>
                  </a:ext>
                </a:extLst>
              </p:cNvPr>
              <p:cNvSpPr/>
              <p:nvPr/>
            </p:nvSpPr>
            <p:spPr>
              <a:xfrm>
                <a:off x="5323295" y="3060270"/>
                <a:ext cx="4343400" cy="1066800"/>
              </a:xfrm>
              <a:prstGeom prst="cube">
                <a:avLst>
                  <a:gd name="adj" fmla="val 8057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Cube 45">
                <a:extLst>
                  <a:ext uri="{FF2B5EF4-FFF2-40B4-BE49-F238E27FC236}">
                    <a16:creationId xmlns:a16="http://schemas.microsoft.com/office/drawing/2014/main" id="{BF8BAECC-DD7C-483D-A131-0CE8464B9827}"/>
                  </a:ext>
                </a:extLst>
              </p:cNvPr>
              <p:cNvSpPr/>
              <p:nvPr/>
            </p:nvSpPr>
            <p:spPr>
              <a:xfrm>
                <a:off x="6988193" y="3174570"/>
                <a:ext cx="1192928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4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Cube 46">
                <a:extLst>
                  <a:ext uri="{FF2B5EF4-FFF2-40B4-BE49-F238E27FC236}">
                    <a16:creationId xmlns:a16="http://schemas.microsoft.com/office/drawing/2014/main" id="{BB69D60A-14C5-4EC7-939E-20E50C6497D6}"/>
                  </a:ext>
                </a:extLst>
              </p:cNvPr>
              <p:cNvSpPr/>
              <p:nvPr/>
            </p:nvSpPr>
            <p:spPr>
              <a:xfrm>
                <a:off x="8049326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Cube 47">
                <a:extLst>
                  <a:ext uri="{FF2B5EF4-FFF2-40B4-BE49-F238E27FC236}">
                    <a16:creationId xmlns:a16="http://schemas.microsoft.com/office/drawing/2014/main" id="{9A354BDB-AE87-4BF6-B858-A86C57C9C157}"/>
                  </a:ext>
                </a:extLst>
              </p:cNvPr>
              <p:cNvSpPr/>
              <p:nvPr/>
            </p:nvSpPr>
            <p:spPr>
              <a:xfrm>
                <a:off x="8154802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Cube 48">
                <a:extLst>
                  <a:ext uri="{FF2B5EF4-FFF2-40B4-BE49-F238E27FC236}">
                    <a16:creationId xmlns:a16="http://schemas.microsoft.com/office/drawing/2014/main" id="{9141ABD4-07F2-4D7A-92F1-8FDCF645813D}"/>
                  </a:ext>
                </a:extLst>
              </p:cNvPr>
              <p:cNvSpPr/>
              <p:nvPr/>
            </p:nvSpPr>
            <p:spPr>
              <a:xfrm>
                <a:off x="8248650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Cube 49">
                <a:extLst>
                  <a:ext uri="{FF2B5EF4-FFF2-40B4-BE49-F238E27FC236}">
                    <a16:creationId xmlns:a16="http://schemas.microsoft.com/office/drawing/2014/main" id="{84C99542-8D7E-42B1-855D-8F56617128BD}"/>
                  </a:ext>
                </a:extLst>
              </p:cNvPr>
              <p:cNvSpPr/>
              <p:nvPr/>
            </p:nvSpPr>
            <p:spPr>
              <a:xfrm>
                <a:off x="8354126" y="3514029"/>
                <a:ext cx="495299" cy="468868"/>
              </a:xfrm>
              <a:prstGeom prst="cube">
                <a:avLst>
                  <a:gd name="adj" fmla="val 80575"/>
                </a:avLst>
              </a:prstGeom>
              <a:solidFill>
                <a:schemeClr val="bg2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Up-Down Arrow 50">
                <a:extLst>
                  <a:ext uri="{FF2B5EF4-FFF2-40B4-BE49-F238E27FC236}">
                    <a16:creationId xmlns:a16="http://schemas.microsoft.com/office/drawing/2014/main" id="{79BA2702-D27E-42BA-8B65-3FD0DE6E5221}"/>
                  </a:ext>
                </a:extLst>
              </p:cNvPr>
              <p:cNvSpPr/>
              <p:nvPr/>
            </p:nvSpPr>
            <p:spPr>
              <a:xfrm rot="5400000">
                <a:off x="6841120" y="3050905"/>
                <a:ext cx="168176" cy="4155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Up-Down Arrow 51">
                <a:extLst>
                  <a:ext uri="{FF2B5EF4-FFF2-40B4-BE49-F238E27FC236}">
                    <a16:creationId xmlns:a16="http://schemas.microsoft.com/office/drawing/2014/main" id="{207AC2EC-5C39-4492-B25D-3C08DA7D9D53}"/>
                  </a:ext>
                </a:extLst>
              </p:cNvPr>
              <p:cNvSpPr/>
              <p:nvPr/>
            </p:nvSpPr>
            <p:spPr>
              <a:xfrm rot="5400000">
                <a:off x="8202182" y="3144358"/>
                <a:ext cx="168176" cy="415506"/>
              </a:xfrm>
              <a:prstGeom prst="upDownArrow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Cube 52">
                <a:extLst>
                  <a:ext uri="{FF2B5EF4-FFF2-40B4-BE49-F238E27FC236}">
                    <a16:creationId xmlns:a16="http://schemas.microsoft.com/office/drawing/2014/main" id="{C329BA11-0DDE-4704-8BC2-5A2FD2BA364A}"/>
                  </a:ext>
                </a:extLst>
              </p:cNvPr>
              <p:cNvSpPr/>
              <p:nvPr/>
            </p:nvSpPr>
            <p:spPr>
              <a:xfrm>
                <a:off x="6181305" y="3125307"/>
                <a:ext cx="658261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Group 53">
              <a:extLst>
                <a:ext uri="{FF2B5EF4-FFF2-40B4-BE49-F238E27FC236}">
                  <a16:creationId xmlns:a16="http://schemas.microsoft.com/office/drawing/2014/main" id="{12996FAE-CC75-482B-99D4-1796A1C6FAE8}"/>
                </a:ext>
              </a:extLst>
            </p:cNvPr>
            <p:cNvGrpSpPr/>
            <p:nvPr/>
          </p:nvGrpSpPr>
          <p:grpSpPr>
            <a:xfrm>
              <a:off x="6139719" y="455715"/>
              <a:ext cx="844988" cy="2433813"/>
              <a:chOff x="8442588" y="561782"/>
              <a:chExt cx="844988" cy="2433813"/>
            </a:xfrm>
          </p:grpSpPr>
          <p:grpSp>
            <p:nvGrpSpPr>
              <p:cNvPr id="21" name="Group 54">
                <a:extLst>
                  <a:ext uri="{FF2B5EF4-FFF2-40B4-BE49-F238E27FC236}">
                    <a16:creationId xmlns:a16="http://schemas.microsoft.com/office/drawing/2014/main" id="{CD00427D-FB71-4524-8201-B9B52B786FAB}"/>
                  </a:ext>
                </a:extLst>
              </p:cNvPr>
              <p:cNvGrpSpPr/>
              <p:nvPr/>
            </p:nvGrpSpPr>
            <p:grpSpPr>
              <a:xfrm rot="16200000">
                <a:off x="7648175" y="1356195"/>
                <a:ext cx="2433813" cy="844988"/>
                <a:chOff x="5323295" y="3060270"/>
                <a:chExt cx="4343400" cy="1066800"/>
              </a:xfrm>
            </p:grpSpPr>
            <p:sp>
              <p:nvSpPr>
                <p:cNvPr id="23" name="Cube 56">
                  <a:extLst>
                    <a:ext uri="{FF2B5EF4-FFF2-40B4-BE49-F238E27FC236}">
                      <a16:creationId xmlns:a16="http://schemas.microsoft.com/office/drawing/2014/main" id="{98CF4A49-6A2C-422D-94BB-9BCE381D0E87}"/>
                    </a:ext>
                  </a:extLst>
                </p:cNvPr>
                <p:cNvSpPr/>
                <p:nvPr/>
              </p:nvSpPr>
              <p:spPr>
                <a:xfrm>
                  <a:off x="5323295" y="3060270"/>
                  <a:ext cx="4343400" cy="1066800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Cube 57">
                  <a:extLst>
                    <a:ext uri="{FF2B5EF4-FFF2-40B4-BE49-F238E27FC236}">
                      <a16:creationId xmlns:a16="http://schemas.microsoft.com/office/drawing/2014/main" id="{C9009CDD-F47C-4438-9D61-1D6D705EF2C6}"/>
                    </a:ext>
                  </a:extLst>
                </p:cNvPr>
                <p:cNvSpPr/>
                <p:nvPr/>
              </p:nvSpPr>
              <p:spPr>
                <a:xfrm>
                  <a:off x="6988193" y="3174570"/>
                  <a:ext cx="1192928" cy="266700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4"/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Cube 58">
                  <a:extLst>
                    <a:ext uri="{FF2B5EF4-FFF2-40B4-BE49-F238E27FC236}">
                      <a16:creationId xmlns:a16="http://schemas.microsoft.com/office/drawing/2014/main" id="{365C4CC9-BF36-43A5-B45C-186836ED2033}"/>
                    </a:ext>
                  </a:extLst>
                </p:cNvPr>
                <p:cNvSpPr/>
                <p:nvPr/>
              </p:nvSpPr>
              <p:spPr>
                <a:xfrm>
                  <a:off x="8049326" y="3514029"/>
                  <a:ext cx="495299" cy="468868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bg2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Cube 59">
                  <a:extLst>
                    <a:ext uri="{FF2B5EF4-FFF2-40B4-BE49-F238E27FC236}">
                      <a16:creationId xmlns:a16="http://schemas.microsoft.com/office/drawing/2014/main" id="{5C5723C5-F204-4DC7-B9D6-3F52A2016558}"/>
                    </a:ext>
                  </a:extLst>
                </p:cNvPr>
                <p:cNvSpPr/>
                <p:nvPr/>
              </p:nvSpPr>
              <p:spPr>
                <a:xfrm>
                  <a:off x="8154802" y="3514029"/>
                  <a:ext cx="495299" cy="468868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bg2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Cube 60">
                  <a:extLst>
                    <a:ext uri="{FF2B5EF4-FFF2-40B4-BE49-F238E27FC236}">
                      <a16:creationId xmlns:a16="http://schemas.microsoft.com/office/drawing/2014/main" id="{05B22825-CB07-4AEC-98C7-2017A97D5871}"/>
                    </a:ext>
                  </a:extLst>
                </p:cNvPr>
                <p:cNvSpPr/>
                <p:nvPr/>
              </p:nvSpPr>
              <p:spPr>
                <a:xfrm>
                  <a:off x="8248650" y="3514029"/>
                  <a:ext cx="495299" cy="468868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bg2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Cube 61">
                  <a:extLst>
                    <a:ext uri="{FF2B5EF4-FFF2-40B4-BE49-F238E27FC236}">
                      <a16:creationId xmlns:a16="http://schemas.microsoft.com/office/drawing/2014/main" id="{30FB93CC-EE5B-45E6-86BD-2CEE706D564D}"/>
                    </a:ext>
                  </a:extLst>
                </p:cNvPr>
                <p:cNvSpPr/>
                <p:nvPr/>
              </p:nvSpPr>
              <p:spPr>
                <a:xfrm>
                  <a:off x="8354126" y="3514029"/>
                  <a:ext cx="495299" cy="468868"/>
                </a:xfrm>
                <a:prstGeom prst="cube">
                  <a:avLst>
                    <a:gd name="adj" fmla="val 80575"/>
                  </a:avLst>
                </a:prstGeom>
                <a:solidFill>
                  <a:schemeClr val="bg2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Up-Down Arrow 62">
                  <a:extLst>
                    <a:ext uri="{FF2B5EF4-FFF2-40B4-BE49-F238E27FC236}">
                      <a16:creationId xmlns:a16="http://schemas.microsoft.com/office/drawing/2014/main" id="{B9B3CD9A-C311-49F9-802E-CD711C007711}"/>
                    </a:ext>
                  </a:extLst>
                </p:cNvPr>
                <p:cNvSpPr/>
                <p:nvPr/>
              </p:nvSpPr>
              <p:spPr>
                <a:xfrm rot="5400000">
                  <a:off x="6841120" y="3050905"/>
                  <a:ext cx="168176" cy="415506"/>
                </a:xfrm>
                <a:prstGeom prst="upDownArrow">
                  <a:avLst/>
                </a:prstGeom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Up-Down Arrow 63">
                  <a:extLst>
                    <a:ext uri="{FF2B5EF4-FFF2-40B4-BE49-F238E27FC236}">
                      <a16:creationId xmlns:a16="http://schemas.microsoft.com/office/drawing/2014/main" id="{BA685EF0-C13A-483C-B8FB-C36BF6A2DB57}"/>
                    </a:ext>
                  </a:extLst>
                </p:cNvPr>
                <p:cNvSpPr/>
                <p:nvPr/>
              </p:nvSpPr>
              <p:spPr>
                <a:xfrm rot="5400000">
                  <a:off x="8202182" y="3144358"/>
                  <a:ext cx="168176" cy="415506"/>
                </a:xfrm>
                <a:prstGeom prst="upDownArrow">
                  <a:avLst/>
                </a:prstGeom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Cube 64">
                  <a:extLst>
                    <a:ext uri="{FF2B5EF4-FFF2-40B4-BE49-F238E27FC236}">
                      <a16:creationId xmlns:a16="http://schemas.microsoft.com/office/drawing/2014/main" id="{868495E7-B253-4CE5-B126-9C86A378BB02}"/>
                    </a:ext>
                  </a:extLst>
                </p:cNvPr>
                <p:cNvSpPr/>
                <p:nvPr/>
              </p:nvSpPr>
              <p:spPr>
                <a:xfrm>
                  <a:off x="6181305" y="3125307"/>
                  <a:ext cx="658261" cy="266700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2"/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2" name="Cube 55">
                <a:extLst>
                  <a:ext uri="{FF2B5EF4-FFF2-40B4-BE49-F238E27FC236}">
                    <a16:creationId xmlns:a16="http://schemas.microsoft.com/office/drawing/2014/main" id="{0D4A4331-2659-48EE-B6C2-9B9CC1C5020E}"/>
                  </a:ext>
                </a:extLst>
              </p:cNvPr>
              <p:cNvSpPr/>
              <p:nvPr/>
            </p:nvSpPr>
            <p:spPr>
              <a:xfrm rot="16200000">
                <a:off x="8770657" y="2338340"/>
                <a:ext cx="475432" cy="330015"/>
              </a:xfrm>
              <a:prstGeom prst="cube">
                <a:avLst>
                  <a:gd name="adj" fmla="val 80575"/>
                </a:avLst>
              </a:prstGeom>
              <a:solidFill>
                <a:schemeClr val="accent3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Group 74">
              <a:extLst>
                <a:ext uri="{FF2B5EF4-FFF2-40B4-BE49-F238E27FC236}">
                  <a16:creationId xmlns:a16="http://schemas.microsoft.com/office/drawing/2014/main" id="{25C0B20C-7F1B-4FC5-B95D-68FE86D33552}"/>
                </a:ext>
              </a:extLst>
            </p:cNvPr>
            <p:cNvGrpSpPr/>
            <p:nvPr/>
          </p:nvGrpSpPr>
          <p:grpSpPr>
            <a:xfrm rot="16200000">
              <a:off x="295004" y="1250128"/>
              <a:ext cx="2433813" cy="844988"/>
              <a:chOff x="5323295" y="3060270"/>
              <a:chExt cx="4343400" cy="1066800"/>
            </a:xfrm>
          </p:grpSpPr>
          <p:sp>
            <p:nvSpPr>
              <p:cNvPr id="19" name="Cube 75">
                <a:extLst>
                  <a:ext uri="{FF2B5EF4-FFF2-40B4-BE49-F238E27FC236}">
                    <a16:creationId xmlns:a16="http://schemas.microsoft.com/office/drawing/2014/main" id="{45A3E012-7863-408E-B856-11EF3B9BA532}"/>
                  </a:ext>
                </a:extLst>
              </p:cNvPr>
              <p:cNvSpPr/>
              <p:nvPr/>
            </p:nvSpPr>
            <p:spPr>
              <a:xfrm>
                <a:off x="5323295" y="3060270"/>
                <a:ext cx="4343400" cy="1066800"/>
              </a:xfrm>
              <a:prstGeom prst="cube">
                <a:avLst>
                  <a:gd name="adj" fmla="val 8057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Cube 83">
                <a:extLst>
                  <a:ext uri="{FF2B5EF4-FFF2-40B4-BE49-F238E27FC236}">
                    <a16:creationId xmlns:a16="http://schemas.microsoft.com/office/drawing/2014/main" id="{CFC346E5-424A-4C53-9782-4AA88C15146F}"/>
                  </a:ext>
                </a:extLst>
              </p:cNvPr>
              <p:cNvSpPr/>
              <p:nvPr/>
            </p:nvSpPr>
            <p:spPr>
              <a:xfrm>
                <a:off x="6181306" y="3125307"/>
                <a:ext cx="1076377" cy="266700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69" name="Rectangle 179">
            <a:extLst>
              <a:ext uri="{FF2B5EF4-FFF2-40B4-BE49-F238E27FC236}">
                <a16:creationId xmlns:a16="http://schemas.microsoft.com/office/drawing/2014/main" id="{F57798AE-5ABB-43D6-A9D6-18D660E8C4F6}"/>
              </a:ext>
            </a:extLst>
          </p:cNvPr>
          <p:cNvSpPr/>
          <p:nvPr/>
        </p:nvSpPr>
        <p:spPr>
          <a:xfrm>
            <a:off x="1298711" y="3393487"/>
            <a:ext cx="6976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MCMC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180">
            <a:extLst>
              <a:ext uri="{FF2B5EF4-FFF2-40B4-BE49-F238E27FC236}">
                <a16:creationId xmlns:a16="http://schemas.microsoft.com/office/drawing/2014/main" id="{F90ABEA6-2E94-4CA1-86D1-21675A7FDDE2}"/>
              </a:ext>
            </a:extLst>
          </p:cNvPr>
          <p:cNvSpPr/>
          <p:nvPr/>
        </p:nvSpPr>
        <p:spPr>
          <a:xfrm>
            <a:off x="5569838" y="3393487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MMC</a:t>
            </a:r>
            <a:endParaRPr lang="zh-CN" altLang="en-US" sz="1200" dirty="0"/>
          </a:p>
        </p:txBody>
      </p:sp>
      <p:sp>
        <p:nvSpPr>
          <p:cNvPr id="71" name="Rectangle 184">
            <a:extLst>
              <a:ext uri="{FF2B5EF4-FFF2-40B4-BE49-F238E27FC236}">
                <a16:creationId xmlns:a16="http://schemas.microsoft.com/office/drawing/2014/main" id="{1087DABA-C4A6-4F8A-91E3-DCA11D9F3E89}"/>
              </a:ext>
            </a:extLst>
          </p:cNvPr>
          <p:cNvSpPr/>
          <p:nvPr/>
        </p:nvSpPr>
        <p:spPr>
          <a:xfrm>
            <a:off x="1407714" y="1463226"/>
            <a:ext cx="623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MCH</a:t>
            </a:r>
            <a:endParaRPr lang="zh-CN" altLang="en-US" dirty="0"/>
          </a:p>
        </p:txBody>
      </p:sp>
      <p:sp>
        <p:nvSpPr>
          <p:cNvPr id="72" name="Rectangle 185">
            <a:extLst>
              <a:ext uri="{FF2B5EF4-FFF2-40B4-BE49-F238E27FC236}">
                <a16:creationId xmlns:a16="http://schemas.microsoft.com/office/drawing/2014/main" id="{92A23646-F3EE-456E-8A4A-800CF1AEDDE8}"/>
              </a:ext>
            </a:extLst>
          </p:cNvPr>
          <p:cNvSpPr/>
          <p:nvPr/>
        </p:nvSpPr>
        <p:spPr>
          <a:xfrm>
            <a:off x="3200416" y="1136769"/>
            <a:ext cx="1274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AMC</a:t>
            </a:r>
            <a:r>
              <a: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LLRF</a:t>
            </a:r>
            <a:r>
              <a: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sz="1100" dirty="0"/>
          </a:p>
        </p:txBody>
      </p:sp>
      <p:sp>
        <p:nvSpPr>
          <p:cNvPr id="73" name="Rectangle 186">
            <a:extLst>
              <a:ext uri="{FF2B5EF4-FFF2-40B4-BE49-F238E27FC236}">
                <a16:creationId xmlns:a16="http://schemas.microsoft.com/office/drawing/2014/main" id="{1E260F70-FD4A-4CF1-8944-68DC01DF7E53}"/>
              </a:ext>
            </a:extLst>
          </p:cNvPr>
          <p:cNvSpPr/>
          <p:nvPr/>
        </p:nvSpPr>
        <p:spPr>
          <a:xfrm>
            <a:off x="5660808" y="1356997"/>
            <a:ext cx="13740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AMC</a:t>
            </a:r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(TM &amp; FPS)</a:t>
            </a:r>
            <a:endParaRPr lang="zh-CN" altLang="en-US" sz="1100" dirty="0"/>
          </a:p>
        </p:txBody>
      </p:sp>
      <p:sp>
        <p:nvSpPr>
          <p:cNvPr id="74" name="TextBox 187">
            <a:extLst>
              <a:ext uri="{FF2B5EF4-FFF2-40B4-BE49-F238E27FC236}">
                <a16:creationId xmlns:a16="http://schemas.microsoft.com/office/drawing/2014/main" id="{CAB9FFFD-13F3-43FB-80FA-A852AA74EB57}"/>
              </a:ext>
            </a:extLst>
          </p:cNvPr>
          <p:cNvSpPr txBox="1"/>
          <p:nvPr/>
        </p:nvSpPr>
        <p:spPr>
          <a:xfrm>
            <a:off x="6739010" y="2688021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IPMB-L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ounded Rectangular Callout 188">
            <a:extLst>
              <a:ext uri="{FF2B5EF4-FFF2-40B4-BE49-F238E27FC236}">
                <a16:creationId xmlns:a16="http://schemas.microsoft.com/office/drawing/2014/main" id="{D9A9F2DA-9268-435F-826A-25B355260EDB}"/>
              </a:ext>
            </a:extLst>
          </p:cNvPr>
          <p:cNvSpPr/>
          <p:nvPr/>
        </p:nvSpPr>
        <p:spPr>
          <a:xfrm>
            <a:off x="6778833" y="2693918"/>
            <a:ext cx="659366" cy="246236"/>
          </a:xfrm>
          <a:prstGeom prst="wedgeRoundRectCallout">
            <a:avLst>
              <a:gd name="adj1" fmla="val -98793"/>
              <a:gd name="adj2" fmla="val 57641"/>
              <a:gd name="adj3" fmla="val 16667"/>
            </a:avLst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76" name="TextBox 189">
            <a:extLst>
              <a:ext uri="{FF2B5EF4-FFF2-40B4-BE49-F238E27FC236}">
                <a16:creationId xmlns:a16="http://schemas.microsoft.com/office/drawing/2014/main" id="{7D4F9030-70DA-4064-AAAC-B3840E31F968}"/>
              </a:ext>
            </a:extLst>
          </p:cNvPr>
          <p:cNvSpPr txBox="1"/>
          <p:nvPr/>
        </p:nvSpPr>
        <p:spPr>
          <a:xfrm>
            <a:off x="6590581" y="2063019"/>
            <a:ext cx="113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M-LVDS(8bit)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ounded Rectangular Callout 190">
            <a:extLst>
              <a:ext uri="{FF2B5EF4-FFF2-40B4-BE49-F238E27FC236}">
                <a16:creationId xmlns:a16="http://schemas.microsoft.com/office/drawing/2014/main" id="{88142153-4C63-4AD8-B4B8-8993E4FF6C27}"/>
              </a:ext>
            </a:extLst>
          </p:cNvPr>
          <p:cNvSpPr/>
          <p:nvPr/>
        </p:nvSpPr>
        <p:spPr>
          <a:xfrm>
            <a:off x="6597989" y="2062618"/>
            <a:ext cx="1104742" cy="315380"/>
          </a:xfrm>
          <a:prstGeom prst="wedgeRoundRectCallout">
            <a:avLst>
              <a:gd name="adj1" fmla="val -54766"/>
              <a:gd name="adj2" fmla="val 123380"/>
              <a:gd name="adj3" fmla="val 16667"/>
            </a:avLst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78" name="Rectangle 194">
            <a:extLst>
              <a:ext uri="{FF2B5EF4-FFF2-40B4-BE49-F238E27FC236}">
                <a16:creationId xmlns:a16="http://schemas.microsoft.com/office/drawing/2014/main" id="{209CACF3-41BE-4CD8-9089-89C3D016A627}"/>
              </a:ext>
            </a:extLst>
          </p:cNvPr>
          <p:cNvSpPr/>
          <p:nvPr/>
        </p:nvSpPr>
        <p:spPr>
          <a:xfrm>
            <a:off x="6622633" y="3393487"/>
            <a:ext cx="5357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FMC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Straight Arrow Connector 195">
            <a:extLst>
              <a:ext uri="{FF2B5EF4-FFF2-40B4-BE49-F238E27FC236}">
                <a16:creationId xmlns:a16="http://schemas.microsoft.com/office/drawing/2014/main" id="{ABD7AB24-0C38-48A9-AF2E-16D4ABF8C607}"/>
              </a:ext>
            </a:extLst>
          </p:cNvPr>
          <p:cNvCxnSpPr>
            <a:stCxn id="78" idx="1"/>
          </p:cNvCxnSpPr>
          <p:nvPr/>
        </p:nvCxnSpPr>
        <p:spPr>
          <a:xfrm flipH="1" flipV="1">
            <a:off x="6396663" y="3370586"/>
            <a:ext cx="225970" cy="161401"/>
          </a:xfrm>
          <a:prstGeom prst="straightConnector1">
            <a:avLst/>
          </a:prstGeom>
          <a:ln w="63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196">
            <a:extLst>
              <a:ext uri="{FF2B5EF4-FFF2-40B4-BE49-F238E27FC236}">
                <a16:creationId xmlns:a16="http://schemas.microsoft.com/office/drawing/2014/main" id="{9F7903F2-3E55-4FA7-8C1E-1F7A4A1FEAC9}"/>
              </a:ext>
            </a:extLst>
          </p:cNvPr>
          <p:cNvSpPr/>
          <p:nvPr/>
        </p:nvSpPr>
        <p:spPr>
          <a:xfrm>
            <a:off x="6393389" y="1777486"/>
            <a:ext cx="5790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QSFP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Straight Arrow Connector 197">
            <a:extLst>
              <a:ext uri="{FF2B5EF4-FFF2-40B4-BE49-F238E27FC236}">
                <a16:creationId xmlns:a16="http://schemas.microsoft.com/office/drawing/2014/main" id="{83C4CEE2-A3D0-427E-AFC6-F3DDB5D9F2FF}"/>
              </a:ext>
            </a:extLst>
          </p:cNvPr>
          <p:cNvCxnSpPr/>
          <p:nvPr/>
        </p:nvCxnSpPr>
        <p:spPr>
          <a:xfrm flipH="1">
            <a:off x="6278232" y="2027120"/>
            <a:ext cx="193856" cy="169680"/>
          </a:xfrm>
          <a:prstGeom prst="straightConnector1">
            <a:avLst/>
          </a:prstGeom>
          <a:ln w="63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198">
            <a:extLst>
              <a:ext uri="{FF2B5EF4-FFF2-40B4-BE49-F238E27FC236}">
                <a16:creationId xmlns:a16="http://schemas.microsoft.com/office/drawing/2014/main" id="{7FA182DA-75B4-4F04-8D39-AF5012975BF5}"/>
              </a:ext>
            </a:extLst>
          </p:cNvPr>
          <p:cNvCxnSpPr/>
          <p:nvPr/>
        </p:nvCxnSpPr>
        <p:spPr>
          <a:xfrm flipV="1">
            <a:off x="5676174" y="3185453"/>
            <a:ext cx="118308" cy="291337"/>
          </a:xfrm>
          <a:prstGeom prst="straightConnector1">
            <a:avLst/>
          </a:prstGeom>
          <a:ln w="63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199">
            <a:extLst>
              <a:ext uri="{FF2B5EF4-FFF2-40B4-BE49-F238E27FC236}">
                <a16:creationId xmlns:a16="http://schemas.microsoft.com/office/drawing/2014/main" id="{3F1D8ADF-8389-42EC-B94A-59FB2C3E181D}"/>
              </a:ext>
            </a:extLst>
          </p:cNvPr>
          <p:cNvCxnSpPr/>
          <p:nvPr/>
        </p:nvCxnSpPr>
        <p:spPr>
          <a:xfrm flipV="1">
            <a:off x="1632602" y="3171173"/>
            <a:ext cx="118308" cy="291337"/>
          </a:xfrm>
          <a:prstGeom prst="straightConnector1">
            <a:avLst/>
          </a:prstGeom>
          <a:ln w="63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200">
            <a:extLst>
              <a:ext uri="{FF2B5EF4-FFF2-40B4-BE49-F238E27FC236}">
                <a16:creationId xmlns:a16="http://schemas.microsoft.com/office/drawing/2014/main" id="{5C1DF6FE-D645-410A-B066-C3C3FA32EB40}"/>
              </a:ext>
            </a:extLst>
          </p:cNvPr>
          <p:cNvSpPr/>
          <p:nvPr/>
        </p:nvSpPr>
        <p:spPr>
          <a:xfrm>
            <a:off x="9166342" y="4093174"/>
            <a:ext cx="18826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RCS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RF: 1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Left Brace 66">
            <a:extLst>
              <a:ext uri="{FF2B5EF4-FFF2-40B4-BE49-F238E27FC236}">
                <a16:creationId xmlns:a16="http://schemas.microsoft.com/office/drawing/2014/main" id="{D03168BA-5C9C-45A4-A513-26730CDF79D2}"/>
              </a:ext>
            </a:extLst>
          </p:cNvPr>
          <p:cNvSpPr/>
          <p:nvPr/>
        </p:nvSpPr>
        <p:spPr>
          <a:xfrm rot="5400000">
            <a:off x="3573147" y="485567"/>
            <a:ext cx="204859" cy="2215105"/>
          </a:xfrm>
          <a:prstGeom prst="leftBrace">
            <a:avLst>
              <a:gd name="adj1" fmla="val 8333"/>
              <a:gd name="adj2" fmla="val 50779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8" name="图片 87">
            <a:extLst>
              <a:ext uri="{FF2B5EF4-FFF2-40B4-BE49-F238E27FC236}">
                <a16:creationId xmlns:a16="http://schemas.microsoft.com/office/drawing/2014/main" id="{09EFB4C0-46AA-423C-AC26-BE084312A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231674"/>
            <a:ext cx="6147858" cy="2433424"/>
          </a:xfrm>
          <a:prstGeom prst="rect">
            <a:avLst/>
          </a:prstGeom>
        </p:spPr>
      </p:pic>
      <p:pic>
        <p:nvPicPr>
          <p:cNvPr id="89" name="图片 4">
            <a:extLst>
              <a:ext uri="{FF2B5EF4-FFF2-40B4-BE49-F238E27FC236}">
                <a16:creationId xmlns:a16="http://schemas.microsoft.com/office/drawing/2014/main" id="{D555EF1D-627A-4BFC-A130-767CF781C7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72" t="5089" r="6667" b="1758"/>
          <a:stretch/>
        </p:blipFill>
        <p:spPr>
          <a:xfrm>
            <a:off x="8987454" y="2508854"/>
            <a:ext cx="1604346" cy="15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95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6DB160-9C3C-41ED-8170-61DD6D3F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5"/>
            <a:ext cx="10511222" cy="582619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R&amp;D of synchronous timing based on AMC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877791B-A35B-4B72-89B4-CE5322F82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706450"/>
            <a:ext cx="2045414" cy="200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02894"/>
            <a:ext cx="6277441" cy="473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Elbow Connector 12"/>
          <p:cNvCxnSpPr>
            <a:cxnSpLocks/>
          </p:cNvCxnSpPr>
          <p:nvPr/>
        </p:nvCxnSpPr>
        <p:spPr>
          <a:xfrm>
            <a:off x="4191000" y="4910679"/>
            <a:ext cx="4114800" cy="858714"/>
          </a:xfrm>
          <a:prstGeom prst="bentConnector3">
            <a:avLst>
              <a:gd name="adj1" fmla="val 842"/>
            </a:avLst>
          </a:prstGeom>
          <a:ln w="539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792" y="1752600"/>
            <a:ext cx="236543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Elbow Connector 21"/>
          <p:cNvCxnSpPr/>
          <p:nvPr/>
        </p:nvCxnSpPr>
        <p:spPr>
          <a:xfrm rot="16200000" flipV="1">
            <a:off x="9038678" y="3762927"/>
            <a:ext cx="1658446" cy="228601"/>
          </a:xfrm>
          <a:prstGeom prst="bentConnector3">
            <a:avLst>
              <a:gd name="adj1" fmla="val 50000"/>
            </a:avLst>
          </a:prstGeom>
          <a:ln w="539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97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861F7D-818A-4E59-9A09-30321E6EE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086"/>
            <a:ext cx="10591799" cy="582619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functions of FMC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409952-8A30-4FAB-930F-26CAF195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91" y="2364602"/>
            <a:ext cx="4500675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3">
            <a:extLst>
              <a:ext uri="{FF2B5EF4-FFF2-40B4-BE49-F238E27FC236}">
                <a16:creationId xmlns:a16="http://schemas.microsoft.com/office/drawing/2014/main" id="{6CDD1A8C-D233-4F02-ACCF-A288B78B67C1}"/>
              </a:ext>
            </a:extLst>
          </p:cNvPr>
          <p:cNvSpPr txBox="1"/>
          <p:nvPr/>
        </p:nvSpPr>
        <p:spPr>
          <a:xfrm>
            <a:off x="304800" y="954964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 FMC_QSFP signal reserved by AMC is used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for Timing/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FPS interface or standby;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Two linear delay chips, which are used for fine adjustment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of Timing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and subsequent research on global timing delay compensation;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4-way single LEMO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for Timing/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FPS and associated signal debugging and performance testing.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77869-C6B5-4B4D-951C-152AC9C7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4602"/>
            <a:ext cx="3971925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n 56">
            <a:extLst>
              <a:ext uri="{FF2B5EF4-FFF2-40B4-BE49-F238E27FC236}">
                <a16:creationId xmlns:a16="http://schemas.microsoft.com/office/drawing/2014/main" id="{9CCB703D-90C0-485F-ABE5-45985CD062FA}"/>
              </a:ext>
            </a:extLst>
          </p:cNvPr>
          <p:cNvSpPr/>
          <p:nvPr/>
        </p:nvSpPr>
        <p:spPr>
          <a:xfrm rot="16200000">
            <a:off x="1708152" y="2736131"/>
            <a:ext cx="355599" cy="57150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n 57">
            <a:extLst>
              <a:ext uri="{FF2B5EF4-FFF2-40B4-BE49-F238E27FC236}">
                <a16:creationId xmlns:a16="http://schemas.microsoft.com/office/drawing/2014/main" id="{54A489B4-D232-4E98-BB7A-6FDCAF4B59C0}"/>
              </a:ext>
            </a:extLst>
          </p:cNvPr>
          <p:cNvSpPr/>
          <p:nvPr/>
        </p:nvSpPr>
        <p:spPr>
          <a:xfrm rot="16200000">
            <a:off x="1726125" y="3249879"/>
            <a:ext cx="355599" cy="57150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n 58">
            <a:extLst>
              <a:ext uri="{FF2B5EF4-FFF2-40B4-BE49-F238E27FC236}">
                <a16:creationId xmlns:a16="http://schemas.microsoft.com/office/drawing/2014/main" id="{2B8378C1-3C7D-46A6-908B-D821AFFF0889}"/>
              </a:ext>
            </a:extLst>
          </p:cNvPr>
          <p:cNvSpPr/>
          <p:nvPr/>
        </p:nvSpPr>
        <p:spPr>
          <a:xfrm rot="16200000">
            <a:off x="1694137" y="4779391"/>
            <a:ext cx="355599" cy="57150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n 59">
            <a:extLst>
              <a:ext uri="{FF2B5EF4-FFF2-40B4-BE49-F238E27FC236}">
                <a16:creationId xmlns:a16="http://schemas.microsoft.com/office/drawing/2014/main" id="{B41DEE4B-18A2-4E12-97D0-DAB2304EA5F3}"/>
              </a:ext>
            </a:extLst>
          </p:cNvPr>
          <p:cNvSpPr/>
          <p:nvPr/>
        </p:nvSpPr>
        <p:spPr>
          <a:xfrm rot="16200000">
            <a:off x="1694138" y="5321185"/>
            <a:ext cx="355599" cy="57150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0">
            <a:extLst>
              <a:ext uri="{FF2B5EF4-FFF2-40B4-BE49-F238E27FC236}">
                <a16:creationId xmlns:a16="http://schemas.microsoft.com/office/drawing/2014/main" id="{B1F32DBB-6990-4813-8F47-A6302D17356E}"/>
              </a:ext>
            </a:extLst>
          </p:cNvPr>
          <p:cNvSpPr/>
          <p:nvPr/>
        </p:nvSpPr>
        <p:spPr>
          <a:xfrm>
            <a:off x="2450277" y="2803119"/>
            <a:ext cx="1524000" cy="7972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61">
            <a:extLst>
              <a:ext uri="{FF2B5EF4-FFF2-40B4-BE49-F238E27FC236}">
                <a16:creationId xmlns:a16="http://schemas.microsoft.com/office/drawing/2014/main" id="{60176979-28AC-4A5A-89D2-C5C2D814A675}"/>
              </a:ext>
            </a:extLst>
          </p:cNvPr>
          <p:cNvSpPr/>
          <p:nvPr/>
        </p:nvSpPr>
        <p:spPr>
          <a:xfrm>
            <a:off x="2423031" y="2839140"/>
            <a:ext cx="16241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delay chip</a:t>
            </a:r>
          </a:p>
        </p:txBody>
      </p:sp>
      <p:sp>
        <p:nvSpPr>
          <p:cNvPr id="12" name="Rectangle 62">
            <a:extLst>
              <a:ext uri="{FF2B5EF4-FFF2-40B4-BE49-F238E27FC236}">
                <a16:creationId xmlns:a16="http://schemas.microsoft.com/office/drawing/2014/main" id="{19BDCF86-BB13-4497-9D44-F900FB0C4F2D}"/>
              </a:ext>
            </a:extLst>
          </p:cNvPr>
          <p:cNvSpPr/>
          <p:nvPr/>
        </p:nvSpPr>
        <p:spPr>
          <a:xfrm>
            <a:off x="2377299" y="5065148"/>
            <a:ext cx="1524000" cy="7195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63">
            <a:extLst>
              <a:ext uri="{FF2B5EF4-FFF2-40B4-BE49-F238E27FC236}">
                <a16:creationId xmlns:a16="http://schemas.microsoft.com/office/drawing/2014/main" id="{42D9828A-FF8D-4A6B-BD6C-DA092B59790A}"/>
              </a:ext>
            </a:extLst>
          </p:cNvPr>
          <p:cNvSpPr/>
          <p:nvPr/>
        </p:nvSpPr>
        <p:spPr>
          <a:xfrm>
            <a:off x="2350053" y="5101164"/>
            <a:ext cx="16241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delay chip</a:t>
            </a:r>
          </a:p>
        </p:txBody>
      </p:sp>
      <p:sp>
        <p:nvSpPr>
          <p:cNvPr id="14" name="TextBox 64">
            <a:extLst>
              <a:ext uri="{FF2B5EF4-FFF2-40B4-BE49-F238E27FC236}">
                <a16:creationId xmlns:a16="http://schemas.microsoft.com/office/drawing/2014/main" id="{51679C72-6AB9-4F63-B082-DA46F3FCE427}"/>
              </a:ext>
            </a:extLst>
          </p:cNvPr>
          <p:cNvSpPr txBox="1"/>
          <p:nvPr/>
        </p:nvSpPr>
        <p:spPr>
          <a:xfrm>
            <a:off x="2286023" y="3193955"/>
            <a:ext cx="1914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10ps/1024 steps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5" name="TextBox 65">
            <a:extLst>
              <a:ext uri="{FF2B5EF4-FFF2-40B4-BE49-F238E27FC236}">
                <a16:creationId xmlns:a16="http://schemas.microsoft.com/office/drawing/2014/main" id="{32FB0DF1-76FB-4147-8C68-F55A308CFC0B}"/>
              </a:ext>
            </a:extLst>
          </p:cNvPr>
          <p:cNvSpPr txBox="1"/>
          <p:nvPr/>
        </p:nvSpPr>
        <p:spPr>
          <a:xfrm>
            <a:off x="2275576" y="5424939"/>
            <a:ext cx="1709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5ns/256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cxnSp>
        <p:nvCxnSpPr>
          <p:cNvPr id="16" name="Straight Arrow Connector 66">
            <a:extLst>
              <a:ext uri="{FF2B5EF4-FFF2-40B4-BE49-F238E27FC236}">
                <a16:creationId xmlns:a16="http://schemas.microsoft.com/office/drawing/2014/main" id="{FD1CB918-ED40-4BC0-AAF6-6395D78FFD0D}"/>
              </a:ext>
            </a:extLst>
          </p:cNvPr>
          <p:cNvCxnSpPr/>
          <p:nvPr/>
        </p:nvCxnSpPr>
        <p:spPr>
          <a:xfrm>
            <a:off x="3974283" y="2980918"/>
            <a:ext cx="29291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67">
            <a:extLst>
              <a:ext uri="{FF2B5EF4-FFF2-40B4-BE49-F238E27FC236}">
                <a16:creationId xmlns:a16="http://schemas.microsoft.com/office/drawing/2014/main" id="{01613F63-2983-4919-A621-F58C3DB306E9}"/>
              </a:ext>
            </a:extLst>
          </p:cNvPr>
          <p:cNvCxnSpPr/>
          <p:nvPr/>
        </p:nvCxnSpPr>
        <p:spPr>
          <a:xfrm>
            <a:off x="3980224" y="3423240"/>
            <a:ext cx="292917" cy="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68">
            <a:extLst>
              <a:ext uri="{FF2B5EF4-FFF2-40B4-BE49-F238E27FC236}">
                <a16:creationId xmlns:a16="http://schemas.microsoft.com/office/drawing/2014/main" id="{8AE8B21D-D136-4569-AA6F-F1EC26303BAC}"/>
              </a:ext>
            </a:extLst>
          </p:cNvPr>
          <p:cNvCxnSpPr/>
          <p:nvPr/>
        </p:nvCxnSpPr>
        <p:spPr>
          <a:xfrm>
            <a:off x="3941025" y="5208320"/>
            <a:ext cx="29291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69">
            <a:extLst>
              <a:ext uri="{FF2B5EF4-FFF2-40B4-BE49-F238E27FC236}">
                <a16:creationId xmlns:a16="http://schemas.microsoft.com/office/drawing/2014/main" id="{286EF4FD-A940-4BB4-8D4A-60B3793A3558}"/>
              </a:ext>
            </a:extLst>
          </p:cNvPr>
          <p:cNvCxnSpPr/>
          <p:nvPr/>
        </p:nvCxnSpPr>
        <p:spPr>
          <a:xfrm>
            <a:off x="3946966" y="5650641"/>
            <a:ext cx="292917" cy="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70">
            <a:extLst>
              <a:ext uri="{FF2B5EF4-FFF2-40B4-BE49-F238E27FC236}">
                <a16:creationId xmlns:a16="http://schemas.microsoft.com/office/drawing/2014/main" id="{0B702FF5-47D9-4543-9261-4115802AB53A}"/>
              </a:ext>
            </a:extLst>
          </p:cNvPr>
          <p:cNvCxnSpPr/>
          <p:nvPr/>
        </p:nvCxnSpPr>
        <p:spPr>
          <a:xfrm>
            <a:off x="2285994" y="4835118"/>
            <a:ext cx="1993082" cy="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71">
            <a:extLst>
              <a:ext uri="{FF2B5EF4-FFF2-40B4-BE49-F238E27FC236}">
                <a16:creationId xmlns:a16="http://schemas.microsoft.com/office/drawing/2014/main" id="{3E1EE550-8984-43F7-8772-290472946425}"/>
              </a:ext>
            </a:extLst>
          </p:cNvPr>
          <p:cNvCxnSpPr>
            <a:stCxn id="8" idx="3"/>
          </p:cNvCxnSpPr>
          <p:nvPr/>
        </p:nvCxnSpPr>
        <p:spPr>
          <a:xfrm flipV="1">
            <a:off x="2157682" y="4887349"/>
            <a:ext cx="137664" cy="177799"/>
          </a:xfrm>
          <a:prstGeom prst="bentConnector3">
            <a:avLst>
              <a:gd name="adj1" fmla="val 93864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72">
            <a:extLst>
              <a:ext uri="{FF2B5EF4-FFF2-40B4-BE49-F238E27FC236}">
                <a16:creationId xmlns:a16="http://schemas.microsoft.com/office/drawing/2014/main" id="{886E903C-72D8-4FC0-9FF7-CB5F68043BC6}"/>
              </a:ext>
            </a:extLst>
          </p:cNvPr>
          <p:cNvCxnSpPr/>
          <p:nvPr/>
        </p:nvCxnSpPr>
        <p:spPr>
          <a:xfrm rot="5400000" flipH="1" flipV="1">
            <a:off x="1869050" y="5189993"/>
            <a:ext cx="719596" cy="114298"/>
          </a:xfrm>
          <a:prstGeom prst="bentConnector3">
            <a:avLst>
              <a:gd name="adj1" fmla="val 450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73">
            <a:extLst>
              <a:ext uri="{FF2B5EF4-FFF2-40B4-BE49-F238E27FC236}">
                <a16:creationId xmlns:a16="http://schemas.microsoft.com/office/drawing/2014/main" id="{B243776D-8C82-4B8A-9F4B-AEE7AD46BF31}"/>
              </a:ext>
            </a:extLst>
          </p:cNvPr>
          <p:cNvCxnSpPr/>
          <p:nvPr/>
        </p:nvCxnSpPr>
        <p:spPr>
          <a:xfrm>
            <a:off x="2332192" y="3819118"/>
            <a:ext cx="1993082" cy="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74">
            <a:extLst>
              <a:ext uri="{FF2B5EF4-FFF2-40B4-BE49-F238E27FC236}">
                <a16:creationId xmlns:a16="http://schemas.microsoft.com/office/drawing/2014/main" id="{E62E1266-CA86-4286-8684-7D361E6C41E5}"/>
              </a:ext>
            </a:extLst>
          </p:cNvPr>
          <p:cNvCxnSpPr>
            <a:stCxn id="6" idx="3"/>
          </p:cNvCxnSpPr>
          <p:nvPr/>
        </p:nvCxnSpPr>
        <p:spPr>
          <a:xfrm>
            <a:off x="2171703" y="3021883"/>
            <a:ext cx="160497" cy="797236"/>
          </a:xfrm>
          <a:prstGeom prst="bentConnector2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75">
            <a:extLst>
              <a:ext uri="{FF2B5EF4-FFF2-40B4-BE49-F238E27FC236}">
                <a16:creationId xmlns:a16="http://schemas.microsoft.com/office/drawing/2014/main" id="{4C3FC1BA-6BDF-4BB6-AAE0-8B6AFD9EF282}"/>
              </a:ext>
            </a:extLst>
          </p:cNvPr>
          <p:cNvCxnSpPr>
            <a:stCxn id="7" idx="3"/>
          </p:cNvCxnSpPr>
          <p:nvPr/>
        </p:nvCxnSpPr>
        <p:spPr>
          <a:xfrm>
            <a:off x="2189670" y="3535636"/>
            <a:ext cx="142524" cy="32361"/>
          </a:xfrm>
          <a:prstGeom prst="bentConnector3">
            <a:avLst>
              <a:gd name="adj1" fmla="val 50000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eft-Right Arrow 76">
            <a:extLst>
              <a:ext uri="{FF2B5EF4-FFF2-40B4-BE49-F238E27FC236}">
                <a16:creationId xmlns:a16="http://schemas.microsoft.com/office/drawing/2014/main" id="{7BD71D58-89CE-40FD-B6C1-21B05AE0EDDE}"/>
              </a:ext>
            </a:extLst>
          </p:cNvPr>
          <p:cNvSpPr/>
          <p:nvPr/>
        </p:nvSpPr>
        <p:spPr>
          <a:xfrm>
            <a:off x="3456317" y="4142602"/>
            <a:ext cx="810883" cy="304800"/>
          </a:xfrm>
          <a:prstGeom prst="leftRightArrow">
            <a:avLst/>
          </a:prstGeom>
          <a:solidFill>
            <a:srgbClr val="7030A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77">
            <a:extLst>
              <a:ext uri="{FF2B5EF4-FFF2-40B4-BE49-F238E27FC236}">
                <a16:creationId xmlns:a16="http://schemas.microsoft.com/office/drawing/2014/main" id="{3A975B57-DA20-4303-A17B-612A98515370}"/>
              </a:ext>
            </a:extLst>
          </p:cNvPr>
          <p:cNvSpPr txBox="1"/>
          <p:nvPr/>
        </p:nvSpPr>
        <p:spPr>
          <a:xfrm>
            <a:off x="3582811" y="3843597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QSFP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78">
            <a:extLst>
              <a:ext uri="{FF2B5EF4-FFF2-40B4-BE49-F238E27FC236}">
                <a16:creationId xmlns:a16="http://schemas.microsoft.com/office/drawing/2014/main" id="{F67CDA87-01CD-4E72-ACDA-94413E63607B}"/>
              </a:ext>
            </a:extLst>
          </p:cNvPr>
          <p:cNvSpPr txBox="1"/>
          <p:nvPr/>
        </p:nvSpPr>
        <p:spPr>
          <a:xfrm>
            <a:off x="852878" y="3021883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LEMO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79">
            <a:extLst>
              <a:ext uri="{FF2B5EF4-FFF2-40B4-BE49-F238E27FC236}">
                <a16:creationId xmlns:a16="http://schemas.microsoft.com/office/drawing/2014/main" id="{059262EC-B422-470D-928E-7A436E31375A}"/>
              </a:ext>
            </a:extLst>
          </p:cNvPr>
          <p:cNvSpPr txBox="1"/>
          <p:nvPr/>
        </p:nvSpPr>
        <p:spPr>
          <a:xfrm>
            <a:off x="838863" y="5101164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LEMO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80">
            <a:extLst>
              <a:ext uri="{FF2B5EF4-FFF2-40B4-BE49-F238E27FC236}">
                <a16:creationId xmlns:a16="http://schemas.microsoft.com/office/drawing/2014/main" id="{F23AB8A3-24CC-4FF9-B6DA-E97A685B69EA}"/>
              </a:ext>
            </a:extLst>
          </p:cNvPr>
          <p:cNvCxnSpPr/>
          <p:nvPr/>
        </p:nvCxnSpPr>
        <p:spPr>
          <a:xfrm flipH="1">
            <a:off x="3545471" y="3687783"/>
            <a:ext cx="189747" cy="276772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1">
            <a:extLst>
              <a:ext uri="{FF2B5EF4-FFF2-40B4-BE49-F238E27FC236}">
                <a16:creationId xmlns:a16="http://schemas.microsoft.com/office/drawing/2014/main" id="{5966B739-0ED7-43FA-AD8A-E4AD8A4BDE7B}"/>
              </a:ext>
            </a:extLst>
          </p:cNvPr>
          <p:cNvCxnSpPr/>
          <p:nvPr/>
        </p:nvCxnSpPr>
        <p:spPr>
          <a:xfrm flipH="1">
            <a:off x="3792744" y="4683408"/>
            <a:ext cx="189747" cy="276772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859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1361</Words>
  <Application>Microsoft Office PowerPoint</Application>
  <PresentationFormat>宽屏</PresentationFormat>
  <Paragraphs>183</Paragraphs>
  <Slides>19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等线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Theme</vt:lpstr>
      <vt:lpstr>PowerPoint 演示文稿</vt:lpstr>
      <vt:lpstr>CSNS Timing System</vt:lpstr>
      <vt:lpstr>Requirements of CSNS-II Timing System</vt:lpstr>
      <vt:lpstr>General design of CSNS-II Timing System</vt:lpstr>
      <vt:lpstr>Design of LLRF Timing  </vt:lpstr>
      <vt:lpstr>LINAC RF Timing Solution </vt:lpstr>
      <vt:lpstr>RCS RF Timing Solution</vt:lpstr>
      <vt:lpstr>R&amp;D of synchronous timing based on AMC</vt:lpstr>
      <vt:lpstr>Main functions of FMC</vt:lpstr>
      <vt:lpstr>FMC Performance Testing</vt:lpstr>
      <vt:lpstr>AMC Performance Testing</vt:lpstr>
      <vt:lpstr>AMC Performance Testing</vt:lpstr>
      <vt:lpstr>Realized Register Read and Write Function</vt:lpstr>
      <vt:lpstr>Realized Register Read and Write Function</vt:lpstr>
      <vt:lpstr>Realized Register Read and Write Function</vt:lpstr>
      <vt:lpstr>Realized Register Read and Write Function</vt:lpstr>
      <vt:lpstr>Control Registers Via EPICS 7</vt:lpstr>
      <vt:lpstr>Using the Timing AMC in LLRF substation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嵌入式EVR进展</dc:title>
  <dc:creator>DELL</dc:creator>
  <cp:lastModifiedBy>chengsn</cp:lastModifiedBy>
  <cp:revision>82</cp:revision>
  <dcterms:created xsi:type="dcterms:W3CDTF">2006-08-16T00:00:00Z</dcterms:created>
  <dcterms:modified xsi:type="dcterms:W3CDTF">2025-09-17T02:51:14Z</dcterms:modified>
</cp:coreProperties>
</file>