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0"/>
  </p:notesMasterIdLst>
  <p:sldIdLst>
    <p:sldId id="2339" r:id="rId3"/>
    <p:sldId id="2296" r:id="rId4"/>
    <p:sldId id="2327" r:id="rId5"/>
    <p:sldId id="2297" r:id="rId6"/>
    <p:sldId id="2313" r:id="rId7"/>
    <p:sldId id="2340" r:id="rId8"/>
    <p:sldId id="2329" r:id="rId9"/>
    <p:sldId id="2315" r:id="rId10"/>
    <p:sldId id="2343" r:id="rId11"/>
    <p:sldId id="2341" r:id="rId12"/>
    <p:sldId id="2348" r:id="rId13"/>
    <p:sldId id="2346" r:id="rId14"/>
    <p:sldId id="2323" r:id="rId15"/>
    <p:sldId id="2345" r:id="rId16"/>
    <p:sldId id="2330" r:id="rId17"/>
    <p:sldId id="2319" r:id="rId18"/>
    <p:sldId id="2332" r:id="rId19"/>
    <p:sldId id="2347" r:id="rId20"/>
    <p:sldId id="2333" r:id="rId21"/>
    <p:sldId id="2331" r:id="rId22"/>
    <p:sldId id="2336" r:id="rId23"/>
    <p:sldId id="2324" r:id="rId24"/>
    <p:sldId id="2334" r:id="rId25"/>
    <p:sldId id="2335" r:id="rId26"/>
    <p:sldId id="2337" r:id="rId27"/>
    <p:sldId id="2338" r:id="rId28"/>
    <p:sldId id="2290"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351F6CBD-6A76-4CE6-A18C-A51EE77BD626}">
          <p14:sldIdLst>
            <p14:sldId id="2339"/>
            <p14:sldId id="2296"/>
            <p14:sldId id="2327"/>
            <p14:sldId id="2297"/>
            <p14:sldId id="2313"/>
            <p14:sldId id="2340"/>
            <p14:sldId id="2329"/>
            <p14:sldId id="2315"/>
            <p14:sldId id="2343"/>
            <p14:sldId id="2341"/>
            <p14:sldId id="2348"/>
            <p14:sldId id="2346"/>
            <p14:sldId id="2323"/>
            <p14:sldId id="2345"/>
            <p14:sldId id="2330"/>
            <p14:sldId id="2319"/>
            <p14:sldId id="2332"/>
            <p14:sldId id="2347"/>
            <p14:sldId id="2333"/>
            <p14:sldId id="2331"/>
            <p14:sldId id="2336"/>
            <p14:sldId id="2324"/>
            <p14:sldId id="2334"/>
            <p14:sldId id="2335"/>
            <p14:sldId id="2337"/>
            <p14:sldId id="2338"/>
            <p14:sldId id="229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431453729@qq.com" initials="4" lastIdx="1" clrIdx="0">
    <p:extLst>
      <p:ext uri="{19B8F6BF-5375-455C-9EA6-DF929625EA0E}">
        <p15:presenceInfo xmlns:p15="http://schemas.microsoft.com/office/powerpoint/2012/main" userId="843042d75d59ad9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909"/>
    <a:srgbClr val="2C2EFF"/>
    <a:srgbClr val="FF5252"/>
    <a:srgbClr val="87BE7C"/>
    <a:srgbClr val="9C9C00"/>
    <a:srgbClr val="FFFF01"/>
    <a:srgbClr val="12FF4E"/>
    <a:srgbClr val="2121FF"/>
    <a:srgbClr val="03D0ED"/>
    <a:srgbClr val="2C74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548" autoAdjust="0"/>
  </p:normalViewPr>
  <p:slideViewPr>
    <p:cSldViewPr snapToGrid="0">
      <p:cViewPr>
        <p:scale>
          <a:sx n="93" d="100"/>
          <a:sy n="93" d="100"/>
        </p:scale>
        <p:origin x="624" y="124"/>
      </p:cViewPr>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85DD8-D2BD-43A9-B9BA-DC927408D9DF}" type="datetimeFigureOut">
              <a:rPr lang="zh-CN" altLang="en-US" smtClean="0"/>
              <a:t>2025/9/15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14437-1B86-49B5-8454-B252443E4CF2}" type="slidenum">
              <a:rPr lang="zh-CN" altLang="en-US" smtClean="0"/>
              <a:t>‹#›</a:t>
            </a:fld>
            <a:endParaRPr lang="zh-CN" altLang="en-US"/>
          </a:p>
        </p:txBody>
      </p:sp>
    </p:spTree>
    <p:extLst>
      <p:ext uri="{BB962C8B-B14F-4D97-AF65-F5344CB8AC3E}">
        <p14:creationId xmlns:p14="http://schemas.microsoft.com/office/powerpoint/2010/main" val="3191191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F323-DCF0-7463-BDF0-D57A464B8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4CF628-C0F2-F658-0CA5-F6388F1F3BB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694EAD-D6EB-14C1-889B-419E2E29BA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Based on requirements and simulations, we have developed an LLRF control platform.</a:t>
            </a:r>
            <a:endParaRPr lang="zh-CN" altLang="en-US" dirty="0"/>
          </a:p>
        </p:txBody>
      </p:sp>
      <p:sp>
        <p:nvSpPr>
          <p:cNvPr id="4" name="灯片编号占位符 3">
            <a:extLst>
              <a:ext uri="{FF2B5EF4-FFF2-40B4-BE49-F238E27FC236}">
                <a16:creationId xmlns:a16="http://schemas.microsoft.com/office/drawing/2014/main" id="{A3BF6101-72E7-5049-C0F4-C1056E90F33F}"/>
              </a:ext>
            </a:extLst>
          </p:cNvPr>
          <p:cNvSpPr>
            <a:spLocks noGrp="1"/>
          </p:cNvSpPr>
          <p:nvPr>
            <p:ph type="sldNum" sz="quarter" idx="5"/>
          </p:nvPr>
        </p:nvSpPr>
        <p:spPr/>
        <p:txBody>
          <a:bodyPr/>
          <a:lstStyle/>
          <a:p>
            <a:fld id="{B2614437-1B86-49B5-8454-B252443E4CF2}" type="slidenum">
              <a:rPr lang="zh-CN" altLang="en-US" smtClean="0"/>
              <a:t>10</a:t>
            </a:fld>
            <a:endParaRPr lang="zh-CN" altLang="en-US"/>
          </a:p>
        </p:txBody>
      </p:sp>
    </p:spTree>
    <p:extLst>
      <p:ext uri="{BB962C8B-B14F-4D97-AF65-F5344CB8AC3E}">
        <p14:creationId xmlns:p14="http://schemas.microsoft.com/office/powerpoint/2010/main" val="1511697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F323-DCF0-7463-BDF0-D57A464B8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4CF628-C0F2-F658-0CA5-F6388F1F3BB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694EAD-D6EB-14C1-889B-419E2E29BA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Based on requirements and simulations, we have developed an LLRF control platform.</a:t>
            </a:r>
            <a:endParaRPr lang="zh-CN" altLang="en-US" dirty="0"/>
          </a:p>
        </p:txBody>
      </p:sp>
      <p:sp>
        <p:nvSpPr>
          <p:cNvPr id="4" name="灯片编号占位符 3">
            <a:extLst>
              <a:ext uri="{FF2B5EF4-FFF2-40B4-BE49-F238E27FC236}">
                <a16:creationId xmlns:a16="http://schemas.microsoft.com/office/drawing/2014/main" id="{A3BF6101-72E7-5049-C0F4-C1056E90F33F}"/>
              </a:ext>
            </a:extLst>
          </p:cNvPr>
          <p:cNvSpPr>
            <a:spLocks noGrp="1"/>
          </p:cNvSpPr>
          <p:nvPr>
            <p:ph type="sldNum" sz="quarter" idx="5"/>
          </p:nvPr>
        </p:nvSpPr>
        <p:spPr/>
        <p:txBody>
          <a:bodyPr/>
          <a:lstStyle/>
          <a:p>
            <a:fld id="{B2614437-1B86-49B5-8454-B252443E4CF2}" type="slidenum">
              <a:rPr lang="zh-CN" altLang="en-US" smtClean="0"/>
              <a:t>11</a:t>
            </a:fld>
            <a:endParaRPr lang="zh-CN" altLang="en-US"/>
          </a:p>
        </p:txBody>
      </p:sp>
    </p:spTree>
    <p:extLst>
      <p:ext uri="{BB962C8B-B14F-4D97-AF65-F5344CB8AC3E}">
        <p14:creationId xmlns:p14="http://schemas.microsoft.com/office/powerpoint/2010/main" val="4245124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F323-DCF0-7463-BDF0-D57A464B8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4CF628-C0F2-F658-0CA5-F6388F1F3BB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694EAD-D6EB-14C1-889B-419E2E29BA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amplitude and phase stability of the VM signal generated by the LLRF system are relatively poor in open-loop control mode, as it is susceptible to environmental factors (e.g., temperature, humidity) and internal equipment noise.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introduced drift and jitter in the simulation to emulate real-world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0F1115"/>
                </a:solidFill>
                <a:effectLst/>
                <a:latin typeface="quote-cjk-patch"/>
              </a:rPr>
              <a:t>The resonant frequency drift is converted into a phase drift slope, which is computed by the CPU to adjust the water-cooling temperature for fine-tuning the cavity dimensions, thereby achieving resonant frequency tunning.</a:t>
            </a:r>
            <a:endParaRPr lang="zh-CN" altLang="en-US" dirty="0"/>
          </a:p>
        </p:txBody>
      </p:sp>
      <p:sp>
        <p:nvSpPr>
          <p:cNvPr id="4" name="灯片编号占位符 3">
            <a:extLst>
              <a:ext uri="{FF2B5EF4-FFF2-40B4-BE49-F238E27FC236}">
                <a16:creationId xmlns:a16="http://schemas.microsoft.com/office/drawing/2014/main" id="{A3BF6101-72E7-5049-C0F4-C1056E90F33F}"/>
              </a:ext>
            </a:extLst>
          </p:cNvPr>
          <p:cNvSpPr>
            <a:spLocks noGrp="1"/>
          </p:cNvSpPr>
          <p:nvPr>
            <p:ph type="sldNum" sz="quarter" idx="5"/>
          </p:nvPr>
        </p:nvSpPr>
        <p:spPr/>
        <p:txBody>
          <a:bodyPr/>
          <a:lstStyle/>
          <a:p>
            <a:fld id="{B2614437-1B86-49B5-8454-B252443E4CF2}" type="slidenum">
              <a:rPr lang="zh-CN" altLang="en-US" smtClean="0"/>
              <a:t>12</a:t>
            </a:fld>
            <a:endParaRPr lang="zh-CN" altLang="en-US"/>
          </a:p>
        </p:txBody>
      </p:sp>
    </p:spTree>
    <p:extLst>
      <p:ext uri="{BB962C8B-B14F-4D97-AF65-F5344CB8AC3E}">
        <p14:creationId xmlns:p14="http://schemas.microsoft.com/office/powerpoint/2010/main" val="459906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F323-DCF0-7463-BDF0-D57A464B8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4CF628-C0F2-F658-0CA5-F6388F1F3BB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694EAD-D6EB-14C1-889B-419E2E29BA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amplitude and phase stability of the VM signal generated by the LLRF system are relatively poor in open-loop control mode, as it is susceptible to environmental factors (e.g., temperature, humidity) and internal equipment noise.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introduced drift and jitter in the simulation to emulate real-world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0F1115"/>
                </a:solidFill>
                <a:effectLst/>
                <a:latin typeface="quote-cjk-patch"/>
              </a:rPr>
              <a:t>The resonant frequency drift is converted into a phase drift slope, which is computed by the CPU to adjust the water-cooling temperature for fine-tuning the cavity dimensions, thereby achieving resonant frequency tunning.</a:t>
            </a:r>
            <a:endParaRPr lang="zh-CN" altLang="en-US" dirty="0"/>
          </a:p>
        </p:txBody>
      </p:sp>
      <p:sp>
        <p:nvSpPr>
          <p:cNvPr id="4" name="灯片编号占位符 3">
            <a:extLst>
              <a:ext uri="{FF2B5EF4-FFF2-40B4-BE49-F238E27FC236}">
                <a16:creationId xmlns:a16="http://schemas.microsoft.com/office/drawing/2014/main" id="{A3BF6101-72E7-5049-C0F4-C1056E90F33F}"/>
              </a:ext>
            </a:extLst>
          </p:cNvPr>
          <p:cNvSpPr>
            <a:spLocks noGrp="1"/>
          </p:cNvSpPr>
          <p:nvPr>
            <p:ph type="sldNum" sz="quarter" idx="5"/>
          </p:nvPr>
        </p:nvSpPr>
        <p:spPr/>
        <p:txBody>
          <a:bodyPr/>
          <a:lstStyle/>
          <a:p>
            <a:fld id="{B2614437-1B86-49B5-8454-B252443E4CF2}" type="slidenum">
              <a:rPr lang="zh-CN" altLang="en-US" smtClean="0"/>
              <a:t>13</a:t>
            </a:fld>
            <a:endParaRPr lang="zh-CN" altLang="en-US"/>
          </a:p>
        </p:txBody>
      </p:sp>
    </p:spTree>
    <p:extLst>
      <p:ext uri="{BB962C8B-B14F-4D97-AF65-F5344CB8AC3E}">
        <p14:creationId xmlns:p14="http://schemas.microsoft.com/office/powerpoint/2010/main" val="389154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F323-DCF0-7463-BDF0-D57A464B8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4CF628-C0F2-F658-0CA5-F6388F1F3BB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694EAD-D6EB-14C1-889B-419E2E29BA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three-stage attenuation link, composed of a directional coupler, RF Cable, and attenuator, acquires RF signals.</a:t>
            </a:r>
            <a:endParaRPr lang="zh-CN" altLang="en-US" dirty="0"/>
          </a:p>
        </p:txBody>
      </p:sp>
      <p:sp>
        <p:nvSpPr>
          <p:cNvPr id="4" name="灯片编号占位符 3">
            <a:extLst>
              <a:ext uri="{FF2B5EF4-FFF2-40B4-BE49-F238E27FC236}">
                <a16:creationId xmlns:a16="http://schemas.microsoft.com/office/drawing/2014/main" id="{A3BF6101-72E7-5049-C0F4-C1056E90F33F}"/>
              </a:ext>
            </a:extLst>
          </p:cNvPr>
          <p:cNvSpPr>
            <a:spLocks noGrp="1"/>
          </p:cNvSpPr>
          <p:nvPr>
            <p:ph type="sldNum" sz="quarter" idx="5"/>
          </p:nvPr>
        </p:nvSpPr>
        <p:spPr/>
        <p:txBody>
          <a:bodyPr/>
          <a:lstStyle/>
          <a:p>
            <a:fld id="{B2614437-1B86-49B5-8454-B252443E4CF2}" type="slidenum">
              <a:rPr lang="zh-CN" altLang="en-US" smtClean="0"/>
              <a:t>14</a:t>
            </a:fld>
            <a:endParaRPr lang="zh-CN" altLang="en-US"/>
          </a:p>
        </p:txBody>
      </p:sp>
    </p:spTree>
    <p:extLst>
      <p:ext uri="{BB962C8B-B14F-4D97-AF65-F5344CB8AC3E}">
        <p14:creationId xmlns:p14="http://schemas.microsoft.com/office/powerpoint/2010/main" val="2601910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接下来我将分为</a:t>
            </a:r>
            <a:r>
              <a:rPr lang="en-US" altLang="zh-CN" dirty="0"/>
              <a:t>5</a:t>
            </a:r>
            <a:r>
              <a:rPr lang="zh-CN" altLang="en-US" dirty="0"/>
              <a:t>个部分进行汇报</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E0E0E2-7263-44C4-AAA9-733DBA7BD20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087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F323-DCF0-7463-BDF0-D57A464B8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4CF628-C0F2-F658-0CA5-F6388F1F3BB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694EAD-D6EB-14C1-889B-419E2E29BA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laser pulse must be synchronized to irradiate the photocathode precisely when the RF field in the accelerating cavity reaches the optimal injection phase. This enables the electron beam to achieve higher acceleration energy while simultaneously compressing its time-of-flight (TOF) to nearly the minimum value.</a:t>
            </a:r>
            <a:endParaRPr lang="zh-CN" altLang="en-US" dirty="0"/>
          </a:p>
        </p:txBody>
      </p:sp>
      <p:sp>
        <p:nvSpPr>
          <p:cNvPr id="4" name="灯片编号占位符 3">
            <a:extLst>
              <a:ext uri="{FF2B5EF4-FFF2-40B4-BE49-F238E27FC236}">
                <a16:creationId xmlns:a16="http://schemas.microsoft.com/office/drawing/2014/main" id="{A3BF6101-72E7-5049-C0F4-C1056E90F33F}"/>
              </a:ext>
            </a:extLst>
          </p:cNvPr>
          <p:cNvSpPr>
            <a:spLocks noGrp="1"/>
          </p:cNvSpPr>
          <p:nvPr>
            <p:ph type="sldNum" sz="quarter" idx="5"/>
          </p:nvPr>
        </p:nvSpPr>
        <p:spPr/>
        <p:txBody>
          <a:bodyPr/>
          <a:lstStyle/>
          <a:p>
            <a:fld id="{B2614437-1B86-49B5-8454-B252443E4CF2}" type="slidenum">
              <a:rPr lang="zh-CN" altLang="en-US" smtClean="0"/>
              <a:t>16</a:t>
            </a:fld>
            <a:endParaRPr lang="zh-CN" altLang="en-US"/>
          </a:p>
        </p:txBody>
      </p:sp>
    </p:spTree>
    <p:extLst>
      <p:ext uri="{BB962C8B-B14F-4D97-AF65-F5344CB8AC3E}">
        <p14:creationId xmlns:p14="http://schemas.microsoft.com/office/powerpoint/2010/main" val="970745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F323-DCF0-7463-BDF0-D57A464B8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4CF628-C0F2-F658-0CA5-F6388F1F3BB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694EAD-D6EB-14C1-889B-419E2E29BA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 2856 MHz signal from the master oscillator's power divider output is divided by 36 to 79.3 MHz, which is then used for phase-locking with the Vitara seed source inside the laser system. This signal achieves precise synchronization with the </a:t>
            </a:r>
            <a:r>
              <a:rPr lang="en-US" altLang="zh-CN" dirty="0" err="1"/>
              <a:t>Ti:sapphire</a:t>
            </a:r>
            <a:r>
              <a:rPr lang="en-US" altLang="zh-CN" dirty="0"/>
              <a:t> oscillator's optical pulses through a three-stage closed-loop system.</a:t>
            </a:r>
            <a:endParaRPr lang="zh-CN" altLang="en-US" dirty="0"/>
          </a:p>
        </p:txBody>
      </p:sp>
      <p:sp>
        <p:nvSpPr>
          <p:cNvPr id="4" name="灯片编号占位符 3">
            <a:extLst>
              <a:ext uri="{FF2B5EF4-FFF2-40B4-BE49-F238E27FC236}">
                <a16:creationId xmlns:a16="http://schemas.microsoft.com/office/drawing/2014/main" id="{A3BF6101-72E7-5049-C0F4-C1056E90F33F}"/>
              </a:ext>
            </a:extLst>
          </p:cNvPr>
          <p:cNvSpPr>
            <a:spLocks noGrp="1"/>
          </p:cNvSpPr>
          <p:nvPr>
            <p:ph type="sldNum" sz="quarter" idx="5"/>
          </p:nvPr>
        </p:nvSpPr>
        <p:spPr/>
        <p:txBody>
          <a:bodyPr/>
          <a:lstStyle/>
          <a:p>
            <a:fld id="{B2614437-1B86-49B5-8454-B252443E4CF2}" type="slidenum">
              <a:rPr lang="zh-CN" altLang="en-US" smtClean="0"/>
              <a:t>17</a:t>
            </a:fld>
            <a:endParaRPr lang="zh-CN" altLang="en-US"/>
          </a:p>
        </p:txBody>
      </p:sp>
    </p:spTree>
    <p:extLst>
      <p:ext uri="{BB962C8B-B14F-4D97-AF65-F5344CB8AC3E}">
        <p14:creationId xmlns:p14="http://schemas.microsoft.com/office/powerpoint/2010/main" val="3652469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F323-DCF0-7463-BDF0-D57A464B8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4CF628-C0F2-F658-0CA5-F6388F1F3BB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694EAD-D6EB-14C1-889B-419E2E29BA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 2856 MHz signal from the master oscillator's power divider output is divided by 36 to 79.3 MHz, which is then used for phase-locking with the Vitara seed source inside the laser system. This signal achieves precise synchronization with the </a:t>
            </a:r>
            <a:r>
              <a:rPr lang="en-US" altLang="zh-CN" dirty="0" err="1"/>
              <a:t>Ti:sapphire</a:t>
            </a:r>
            <a:r>
              <a:rPr lang="en-US" altLang="zh-CN" dirty="0"/>
              <a:t> oscillator's optical pulses through a three-stage closed-loop system.</a:t>
            </a:r>
            <a:endParaRPr lang="zh-CN" altLang="en-US" dirty="0"/>
          </a:p>
        </p:txBody>
      </p:sp>
      <p:sp>
        <p:nvSpPr>
          <p:cNvPr id="4" name="灯片编号占位符 3">
            <a:extLst>
              <a:ext uri="{FF2B5EF4-FFF2-40B4-BE49-F238E27FC236}">
                <a16:creationId xmlns:a16="http://schemas.microsoft.com/office/drawing/2014/main" id="{A3BF6101-72E7-5049-C0F4-C1056E90F33F}"/>
              </a:ext>
            </a:extLst>
          </p:cNvPr>
          <p:cNvSpPr>
            <a:spLocks noGrp="1"/>
          </p:cNvSpPr>
          <p:nvPr>
            <p:ph type="sldNum" sz="quarter" idx="5"/>
          </p:nvPr>
        </p:nvSpPr>
        <p:spPr/>
        <p:txBody>
          <a:bodyPr/>
          <a:lstStyle/>
          <a:p>
            <a:fld id="{B2614437-1B86-49B5-8454-B252443E4CF2}" type="slidenum">
              <a:rPr lang="zh-CN" altLang="en-US" smtClean="0"/>
              <a:t>18</a:t>
            </a:fld>
            <a:endParaRPr lang="zh-CN" altLang="en-US"/>
          </a:p>
        </p:txBody>
      </p:sp>
    </p:spTree>
    <p:extLst>
      <p:ext uri="{BB962C8B-B14F-4D97-AF65-F5344CB8AC3E}">
        <p14:creationId xmlns:p14="http://schemas.microsoft.com/office/powerpoint/2010/main" val="2775905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F323-DCF0-7463-BDF0-D57A464B8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4CF628-C0F2-F658-0CA5-F6388F1F3BB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694EAD-D6EB-14C1-889B-419E2E29BA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pulse width of the output trigger signal from the DG645 delay generator is adjusted.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output signal waveform precisely follows variations in the trigger pulse width while maintaining high temporal synchronization.</a:t>
            </a:r>
            <a:endParaRPr lang="zh-CN" altLang="en-US" dirty="0"/>
          </a:p>
        </p:txBody>
      </p:sp>
      <p:sp>
        <p:nvSpPr>
          <p:cNvPr id="4" name="灯片编号占位符 3">
            <a:extLst>
              <a:ext uri="{FF2B5EF4-FFF2-40B4-BE49-F238E27FC236}">
                <a16:creationId xmlns:a16="http://schemas.microsoft.com/office/drawing/2014/main" id="{A3BF6101-72E7-5049-C0F4-C1056E90F33F}"/>
              </a:ext>
            </a:extLst>
          </p:cNvPr>
          <p:cNvSpPr>
            <a:spLocks noGrp="1"/>
          </p:cNvSpPr>
          <p:nvPr>
            <p:ph type="sldNum" sz="quarter" idx="5"/>
          </p:nvPr>
        </p:nvSpPr>
        <p:spPr/>
        <p:txBody>
          <a:bodyPr/>
          <a:lstStyle/>
          <a:p>
            <a:fld id="{B2614437-1B86-49B5-8454-B252443E4CF2}" type="slidenum">
              <a:rPr lang="zh-CN" altLang="en-US" smtClean="0"/>
              <a:t>19</a:t>
            </a:fld>
            <a:endParaRPr lang="zh-CN" altLang="en-US"/>
          </a:p>
        </p:txBody>
      </p:sp>
    </p:spTree>
    <p:extLst>
      <p:ext uri="{BB962C8B-B14F-4D97-AF65-F5344CB8AC3E}">
        <p14:creationId xmlns:p14="http://schemas.microsoft.com/office/powerpoint/2010/main" val="148132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接下来我将分为</a:t>
            </a:r>
            <a:r>
              <a:rPr lang="en-US" altLang="zh-CN" dirty="0"/>
              <a:t>5</a:t>
            </a:r>
            <a:r>
              <a:rPr lang="zh-CN" altLang="en-US" dirty="0"/>
              <a:t>个部分进行汇报</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E0E0E2-7263-44C4-AAA9-733DBA7BD20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接下来我将分为</a:t>
            </a:r>
            <a:r>
              <a:rPr lang="en-US" altLang="zh-CN" dirty="0"/>
              <a:t>5</a:t>
            </a:r>
            <a:r>
              <a:rPr lang="zh-CN" altLang="en-US" dirty="0"/>
              <a:t>个部分进行汇报</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E0E0E2-7263-44C4-AAA9-733DBA7BD20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8857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F323-DCF0-7463-BDF0-D57A464B8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4CF628-C0F2-F658-0CA5-F6388F1F3BB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694EAD-D6EB-14C1-889B-419E2E29BA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a:extLst>
              <a:ext uri="{FF2B5EF4-FFF2-40B4-BE49-F238E27FC236}">
                <a16:creationId xmlns:a16="http://schemas.microsoft.com/office/drawing/2014/main" id="{A3BF6101-72E7-5049-C0F4-C1056E90F33F}"/>
              </a:ext>
            </a:extLst>
          </p:cNvPr>
          <p:cNvSpPr>
            <a:spLocks noGrp="1"/>
          </p:cNvSpPr>
          <p:nvPr>
            <p:ph type="sldNum" sz="quarter" idx="5"/>
          </p:nvPr>
        </p:nvSpPr>
        <p:spPr/>
        <p:txBody>
          <a:bodyPr/>
          <a:lstStyle/>
          <a:p>
            <a:fld id="{B2614437-1B86-49B5-8454-B252443E4CF2}" type="slidenum">
              <a:rPr lang="zh-CN" altLang="en-US" smtClean="0"/>
              <a:t>21</a:t>
            </a:fld>
            <a:endParaRPr lang="zh-CN" altLang="en-US"/>
          </a:p>
        </p:txBody>
      </p:sp>
    </p:spTree>
    <p:extLst>
      <p:ext uri="{BB962C8B-B14F-4D97-AF65-F5344CB8AC3E}">
        <p14:creationId xmlns:p14="http://schemas.microsoft.com/office/powerpoint/2010/main" val="3454039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F323-DCF0-7463-BDF0-D57A464B8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4CF628-C0F2-F658-0CA5-F6388F1F3BB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694EAD-D6EB-14C1-889B-419E2E29BA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fed power is largely absorbed by the electron gun and is subsequently released after the feeding process is completed.</a:t>
            </a:r>
            <a:endParaRPr lang="zh-CN" altLang="en-US" dirty="0"/>
          </a:p>
        </p:txBody>
      </p:sp>
      <p:sp>
        <p:nvSpPr>
          <p:cNvPr id="4" name="灯片编号占位符 3">
            <a:extLst>
              <a:ext uri="{FF2B5EF4-FFF2-40B4-BE49-F238E27FC236}">
                <a16:creationId xmlns:a16="http://schemas.microsoft.com/office/drawing/2014/main" id="{A3BF6101-72E7-5049-C0F4-C1056E90F33F}"/>
              </a:ext>
            </a:extLst>
          </p:cNvPr>
          <p:cNvSpPr>
            <a:spLocks noGrp="1"/>
          </p:cNvSpPr>
          <p:nvPr>
            <p:ph type="sldNum" sz="quarter" idx="5"/>
          </p:nvPr>
        </p:nvSpPr>
        <p:spPr/>
        <p:txBody>
          <a:bodyPr/>
          <a:lstStyle/>
          <a:p>
            <a:fld id="{B2614437-1B86-49B5-8454-B252443E4CF2}" type="slidenum">
              <a:rPr lang="zh-CN" altLang="en-US" smtClean="0"/>
              <a:t>22</a:t>
            </a:fld>
            <a:endParaRPr lang="zh-CN" altLang="en-US"/>
          </a:p>
        </p:txBody>
      </p:sp>
    </p:spTree>
    <p:extLst>
      <p:ext uri="{BB962C8B-B14F-4D97-AF65-F5344CB8AC3E}">
        <p14:creationId xmlns:p14="http://schemas.microsoft.com/office/powerpoint/2010/main" val="3090560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F323-DCF0-7463-BDF0-D57A464B8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4CF628-C0F2-F658-0CA5-F6388F1F3BB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694EAD-D6EB-14C1-889B-419E2E29BA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Root Mean Square </a:t>
            </a:r>
            <a:endParaRPr lang="zh-CN" altLang="en-US" dirty="0"/>
          </a:p>
        </p:txBody>
      </p:sp>
      <p:sp>
        <p:nvSpPr>
          <p:cNvPr id="4" name="灯片编号占位符 3">
            <a:extLst>
              <a:ext uri="{FF2B5EF4-FFF2-40B4-BE49-F238E27FC236}">
                <a16:creationId xmlns:a16="http://schemas.microsoft.com/office/drawing/2014/main" id="{A3BF6101-72E7-5049-C0F4-C1056E90F33F}"/>
              </a:ext>
            </a:extLst>
          </p:cNvPr>
          <p:cNvSpPr>
            <a:spLocks noGrp="1"/>
          </p:cNvSpPr>
          <p:nvPr>
            <p:ph type="sldNum" sz="quarter" idx="5"/>
          </p:nvPr>
        </p:nvSpPr>
        <p:spPr/>
        <p:txBody>
          <a:bodyPr/>
          <a:lstStyle/>
          <a:p>
            <a:fld id="{B2614437-1B86-49B5-8454-B252443E4CF2}" type="slidenum">
              <a:rPr lang="zh-CN" altLang="en-US" smtClean="0"/>
              <a:t>23</a:t>
            </a:fld>
            <a:endParaRPr lang="zh-CN" altLang="en-US"/>
          </a:p>
        </p:txBody>
      </p:sp>
    </p:spTree>
    <p:extLst>
      <p:ext uri="{BB962C8B-B14F-4D97-AF65-F5344CB8AC3E}">
        <p14:creationId xmlns:p14="http://schemas.microsoft.com/office/powerpoint/2010/main" val="728084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F323-DCF0-7463-BDF0-D57A464B8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4CF628-C0F2-F658-0CA5-F6388F1F3BB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694EAD-D6EB-14C1-889B-419E2E29BA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a:extLst>
              <a:ext uri="{FF2B5EF4-FFF2-40B4-BE49-F238E27FC236}">
                <a16:creationId xmlns:a16="http://schemas.microsoft.com/office/drawing/2014/main" id="{A3BF6101-72E7-5049-C0F4-C1056E90F33F}"/>
              </a:ext>
            </a:extLst>
          </p:cNvPr>
          <p:cNvSpPr>
            <a:spLocks noGrp="1"/>
          </p:cNvSpPr>
          <p:nvPr>
            <p:ph type="sldNum" sz="quarter" idx="5"/>
          </p:nvPr>
        </p:nvSpPr>
        <p:spPr/>
        <p:txBody>
          <a:bodyPr/>
          <a:lstStyle/>
          <a:p>
            <a:fld id="{B2614437-1B86-49B5-8454-B252443E4CF2}" type="slidenum">
              <a:rPr lang="zh-CN" altLang="en-US" smtClean="0"/>
              <a:t>24</a:t>
            </a:fld>
            <a:endParaRPr lang="zh-CN" altLang="en-US"/>
          </a:p>
        </p:txBody>
      </p:sp>
    </p:spTree>
    <p:extLst>
      <p:ext uri="{BB962C8B-B14F-4D97-AF65-F5344CB8AC3E}">
        <p14:creationId xmlns:p14="http://schemas.microsoft.com/office/powerpoint/2010/main" val="973423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9C12E-B09E-90F1-D999-F00136BAE54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906D503-BEEC-E71E-31E4-2E16B83B209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2DFB8EA-641E-3307-340D-A54902A5C3AD}"/>
              </a:ext>
            </a:extLst>
          </p:cNvPr>
          <p:cNvSpPr>
            <a:spLocks noGrp="1"/>
          </p:cNvSpPr>
          <p:nvPr>
            <p:ph type="body" idx="1"/>
          </p:nvPr>
        </p:nvSpPr>
        <p:spPr/>
        <p:txBody>
          <a:bodyPr/>
          <a:lstStyle/>
          <a:p>
            <a:r>
              <a:rPr lang="zh-CN" altLang="en-US" dirty="0"/>
              <a:t>接下来我将分为</a:t>
            </a:r>
            <a:r>
              <a:rPr lang="en-US" altLang="zh-CN" dirty="0"/>
              <a:t>5</a:t>
            </a:r>
            <a:r>
              <a:rPr lang="zh-CN" altLang="en-US" dirty="0"/>
              <a:t>个部分进行汇报</a:t>
            </a:r>
          </a:p>
        </p:txBody>
      </p:sp>
      <p:sp>
        <p:nvSpPr>
          <p:cNvPr id="4" name="灯片编号占位符 3">
            <a:extLst>
              <a:ext uri="{FF2B5EF4-FFF2-40B4-BE49-F238E27FC236}">
                <a16:creationId xmlns:a16="http://schemas.microsoft.com/office/drawing/2014/main" id="{956F0E19-45E9-03DB-678B-90BE77E6DE4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E0E0E2-7263-44C4-AAA9-733DBA7BD20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13205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5322E-0CCD-E1F4-85B7-B8AF41CA0D8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0B93608-05D4-933C-5AD2-163964EF1DC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0189EED-214D-23E4-F4CD-FC23271F2D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a:extLst>
              <a:ext uri="{FF2B5EF4-FFF2-40B4-BE49-F238E27FC236}">
                <a16:creationId xmlns:a16="http://schemas.microsoft.com/office/drawing/2014/main" id="{56B4A47A-1EF0-B955-916D-43A088319DF7}"/>
              </a:ext>
            </a:extLst>
          </p:cNvPr>
          <p:cNvSpPr>
            <a:spLocks noGrp="1"/>
          </p:cNvSpPr>
          <p:nvPr>
            <p:ph type="sldNum" sz="quarter" idx="5"/>
          </p:nvPr>
        </p:nvSpPr>
        <p:spPr/>
        <p:txBody>
          <a:bodyPr/>
          <a:lstStyle/>
          <a:p>
            <a:fld id="{B2614437-1B86-49B5-8454-B252443E4CF2}" type="slidenum">
              <a:rPr lang="zh-CN" altLang="en-US" smtClean="0"/>
              <a:t>26</a:t>
            </a:fld>
            <a:endParaRPr lang="zh-CN" altLang="en-US"/>
          </a:p>
        </p:txBody>
      </p:sp>
    </p:spTree>
    <p:extLst>
      <p:ext uri="{BB962C8B-B14F-4D97-AF65-F5344CB8AC3E}">
        <p14:creationId xmlns:p14="http://schemas.microsoft.com/office/powerpoint/2010/main" val="3765838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D80470A-4597-4319-87FD-3AB9665446AB}" type="slidenum">
              <a:rPr lang="zh-CN" altLang="en-US" smtClean="0"/>
              <a:t>27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接下来我将分为</a:t>
            </a:r>
            <a:r>
              <a:rPr lang="en-US" altLang="zh-CN" dirty="0"/>
              <a:t>5</a:t>
            </a:r>
            <a:r>
              <a:rPr lang="zh-CN" altLang="en-US" dirty="0"/>
              <a:t>个部分进行汇报</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E0E0E2-7263-44C4-AAA9-733DBA7BD20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34572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Ultrafast electron diffraction (UED) employs a pump-probe strategy, where a femtosecond laser pump transiently excites the sample and an ultrashort electron beam serves as the probe to capture instantaneous diffraction patterns. </a:t>
            </a:r>
          </a:p>
          <a:p>
            <a:endParaRPr lang="en-US" altLang="zh-CN" dirty="0"/>
          </a:p>
          <a:p>
            <a:r>
              <a:rPr lang="en-US" altLang="zh-CN" dirty="0"/>
              <a:t>This approach simultaneously achieves femtosecond-level temporal resolution and sub-nanometer-scale spatial resolution. </a:t>
            </a:r>
          </a:p>
          <a:p>
            <a:endParaRPr lang="en-US" altLang="zh-CN" dirty="0"/>
          </a:p>
          <a:p>
            <a:r>
              <a:rPr lang="en-US" altLang="zh-CN" dirty="0"/>
              <a:t>The characteristic timescale of atomic motion in matter is approximately 100 femtoseconds. Therefore, to accurately observe the dynamic processes of structural changes, the temporal resolution of a UED setup must be better than 100 fs.</a:t>
            </a:r>
            <a:endParaRPr lang="zh-CN" altLang="en-US" dirty="0"/>
          </a:p>
        </p:txBody>
      </p:sp>
      <p:sp>
        <p:nvSpPr>
          <p:cNvPr id="4" name="灯片编号占位符 3"/>
          <p:cNvSpPr>
            <a:spLocks noGrp="1"/>
          </p:cNvSpPr>
          <p:nvPr>
            <p:ph type="sldNum" sz="quarter" idx="5"/>
          </p:nvPr>
        </p:nvSpPr>
        <p:spPr/>
        <p:txBody>
          <a:bodyPr/>
          <a:lstStyle/>
          <a:p>
            <a:fld id="{B2614437-1B86-49B5-8454-B252443E4CF2}" type="slidenum">
              <a:rPr lang="zh-CN" altLang="en-US" smtClean="0"/>
              <a:t>4</a:t>
            </a:fld>
            <a:endParaRPr lang="zh-CN" altLang="en-US"/>
          </a:p>
        </p:txBody>
      </p:sp>
    </p:spTree>
    <p:extLst>
      <p:ext uri="{BB962C8B-B14F-4D97-AF65-F5344CB8AC3E}">
        <p14:creationId xmlns:p14="http://schemas.microsoft.com/office/powerpoint/2010/main" val="3033577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BF4BA-D984-727C-AA52-E5FBB04DAB3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EB4A282-C4BF-BDF9-F053-6DB4F65133E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E0682E8-5EC9-5ECE-F6E6-D15B73B9A2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i="0" dirty="0">
                <a:solidFill>
                  <a:srgbClr val="0F1115"/>
                </a:solidFill>
                <a:effectLst/>
                <a:latin typeface="quote-cjk-patch"/>
              </a:rPr>
              <a:t>UV laser irradiation of the photocathode</a:t>
            </a:r>
            <a:endParaRPr lang="en-US" altLang="zh-CN" sz="1200" b="1" dirty="0">
              <a:solidFill>
                <a:srgbClr val="2C74B3"/>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rgbClr val="2C74B3"/>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2C74B3"/>
                </a:solidFill>
                <a:latin typeface="微软雅黑" panose="020B0503020204020204" pitchFamily="34" charset="-122"/>
                <a:ea typeface="微软雅黑" panose="020B0503020204020204" pitchFamily="34" charset="-122"/>
              </a:rPr>
              <a:t>The high-gradient electric field rapidly accelerates the electron beam to </a:t>
            </a:r>
            <a:r>
              <a:rPr lang="en-US" altLang="zh-CN" sz="1200" b="1" dirty="0">
                <a:solidFill>
                  <a:srgbClr val="FF0000"/>
                </a:solidFill>
                <a:latin typeface="微软雅黑" panose="020B0503020204020204" pitchFamily="34" charset="-122"/>
                <a:ea typeface="微软雅黑" panose="020B0503020204020204" pitchFamily="34" charset="-122"/>
              </a:rPr>
              <a:t>relativistic speeds</a:t>
            </a:r>
            <a:r>
              <a:rPr lang="en-US" altLang="zh-CN" sz="1200" b="1" dirty="0">
                <a:solidFill>
                  <a:srgbClr val="2C74B3"/>
                </a:solidFill>
                <a:latin typeface="微软雅黑" panose="020B0503020204020204" pitchFamily="34" charset="-122"/>
                <a:ea typeface="微软雅黑" panose="020B0503020204020204" pitchFamily="34" charset="-122"/>
              </a:rPr>
              <a:t>, suppressing the space charge effect</a:t>
            </a:r>
            <a:endParaRPr lang="zh-CN" altLang="en-US" sz="1200" b="1" dirty="0">
              <a:solidFill>
                <a:srgbClr val="2C74B3"/>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a:extLst>
              <a:ext uri="{FF2B5EF4-FFF2-40B4-BE49-F238E27FC236}">
                <a16:creationId xmlns:a16="http://schemas.microsoft.com/office/drawing/2014/main" id="{24172616-94F8-F22B-6903-28B6474A889A}"/>
              </a:ext>
            </a:extLst>
          </p:cNvPr>
          <p:cNvSpPr>
            <a:spLocks noGrp="1"/>
          </p:cNvSpPr>
          <p:nvPr>
            <p:ph type="sldNum" sz="quarter" idx="5"/>
          </p:nvPr>
        </p:nvSpPr>
        <p:spPr/>
        <p:txBody>
          <a:bodyPr/>
          <a:lstStyle/>
          <a:p>
            <a:fld id="{B2614437-1B86-49B5-8454-B252443E4CF2}" type="slidenum">
              <a:rPr lang="zh-CN" altLang="en-US" smtClean="0"/>
              <a:t>5</a:t>
            </a:fld>
            <a:endParaRPr lang="zh-CN" altLang="en-US"/>
          </a:p>
        </p:txBody>
      </p:sp>
    </p:spTree>
    <p:extLst>
      <p:ext uri="{BB962C8B-B14F-4D97-AF65-F5344CB8AC3E}">
        <p14:creationId xmlns:p14="http://schemas.microsoft.com/office/powerpoint/2010/main" val="802046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F323-DCF0-7463-BDF0-D57A464B8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4CF628-C0F2-F658-0CA5-F6388F1F3BB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694EAD-D6EB-14C1-889B-419E2E29BA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microwave power is generated by a klystron and transmitted to the electron gun via a waveguide..</a:t>
            </a:r>
            <a:endParaRPr lang="zh-CN" altLang="en-US" dirty="0"/>
          </a:p>
        </p:txBody>
      </p:sp>
      <p:sp>
        <p:nvSpPr>
          <p:cNvPr id="4" name="灯片编号占位符 3">
            <a:extLst>
              <a:ext uri="{FF2B5EF4-FFF2-40B4-BE49-F238E27FC236}">
                <a16:creationId xmlns:a16="http://schemas.microsoft.com/office/drawing/2014/main" id="{A3BF6101-72E7-5049-C0F4-C1056E90F33F}"/>
              </a:ext>
            </a:extLst>
          </p:cNvPr>
          <p:cNvSpPr>
            <a:spLocks noGrp="1"/>
          </p:cNvSpPr>
          <p:nvPr>
            <p:ph type="sldNum" sz="quarter" idx="5"/>
          </p:nvPr>
        </p:nvSpPr>
        <p:spPr/>
        <p:txBody>
          <a:bodyPr/>
          <a:lstStyle/>
          <a:p>
            <a:fld id="{B2614437-1B86-49B5-8454-B252443E4CF2}" type="slidenum">
              <a:rPr lang="zh-CN" altLang="en-US" smtClean="0"/>
              <a:t>6</a:t>
            </a:fld>
            <a:endParaRPr lang="zh-CN" altLang="en-US"/>
          </a:p>
        </p:txBody>
      </p:sp>
    </p:spTree>
    <p:extLst>
      <p:ext uri="{BB962C8B-B14F-4D97-AF65-F5344CB8AC3E}">
        <p14:creationId xmlns:p14="http://schemas.microsoft.com/office/powerpoint/2010/main" val="2890433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接下来我将分为</a:t>
            </a:r>
            <a:r>
              <a:rPr lang="en-US" altLang="zh-CN" dirty="0"/>
              <a:t>5</a:t>
            </a:r>
            <a:r>
              <a:rPr lang="zh-CN" altLang="en-US" dirty="0"/>
              <a:t>个部分进行汇报</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E0E0E2-7263-44C4-AAA9-733DBA7BD20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366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F323-DCF0-7463-BDF0-D57A464B8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4CF628-C0F2-F658-0CA5-F6388F1F3BB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694EAD-D6EB-14C1-889B-419E2E29BA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Based on requirements and simulations, we have developed an LLRF control platform.</a:t>
            </a:r>
            <a:endParaRPr lang="zh-CN" altLang="en-US" dirty="0"/>
          </a:p>
        </p:txBody>
      </p:sp>
      <p:sp>
        <p:nvSpPr>
          <p:cNvPr id="4" name="灯片编号占位符 3">
            <a:extLst>
              <a:ext uri="{FF2B5EF4-FFF2-40B4-BE49-F238E27FC236}">
                <a16:creationId xmlns:a16="http://schemas.microsoft.com/office/drawing/2014/main" id="{A3BF6101-72E7-5049-C0F4-C1056E90F33F}"/>
              </a:ext>
            </a:extLst>
          </p:cNvPr>
          <p:cNvSpPr>
            <a:spLocks noGrp="1"/>
          </p:cNvSpPr>
          <p:nvPr>
            <p:ph type="sldNum" sz="quarter" idx="5"/>
          </p:nvPr>
        </p:nvSpPr>
        <p:spPr/>
        <p:txBody>
          <a:bodyPr/>
          <a:lstStyle/>
          <a:p>
            <a:fld id="{B2614437-1B86-49B5-8454-B252443E4CF2}" type="slidenum">
              <a:rPr lang="zh-CN" altLang="en-US" smtClean="0"/>
              <a:t>8</a:t>
            </a:fld>
            <a:endParaRPr lang="zh-CN" altLang="en-US"/>
          </a:p>
        </p:txBody>
      </p:sp>
    </p:spTree>
    <p:extLst>
      <p:ext uri="{BB962C8B-B14F-4D97-AF65-F5344CB8AC3E}">
        <p14:creationId xmlns:p14="http://schemas.microsoft.com/office/powerpoint/2010/main" val="1250417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F323-DCF0-7463-BDF0-D57A464B8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4CF628-C0F2-F658-0CA5-F6388F1F3BB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694EAD-D6EB-14C1-889B-419E2E29BA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Based on requirements and simulations, we have developed an LLRF control platform.</a:t>
            </a:r>
            <a:endParaRPr lang="zh-CN" altLang="en-US" dirty="0"/>
          </a:p>
        </p:txBody>
      </p:sp>
      <p:sp>
        <p:nvSpPr>
          <p:cNvPr id="4" name="灯片编号占位符 3">
            <a:extLst>
              <a:ext uri="{FF2B5EF4-FFF2-40B4-BE49-F238E27FC236}">
                <a16:creationId xmlns:a16="http://schemas.microsoft.com/office/drawing/2014/main" id="{A3BF6101-72E7-5049-C0F4-C1056E90F33F}"/>
              </a:ext>
            </a:extLst>
          </p:cNvPr>
          <p:cNvSpPr>
            <a:spLocks noGrp="1"/>
          </p:cNvSpPr>
          <p:nvPr>
            <p:ph type="sldNum" sz="quarter" idx="5"/>
          </p:nvPr>
        </p:nvSpPr>
        <p:spPr/>
        <p:txBody>
          <a:bodyPr/>
          <a:lstStyle/>
          <a:p>
            <a:fld id="{B2614437-1B86-49B5-8454-B252443E4CF2}" type="slidenum">
              <a:rPr lang="zh-CN" altLang="en-US" smtClean="0"/>
              <a:t>9</a:t>
            </a:fld>
            <a:endParaRPr lang="zh-CN" altLang="en-US"/>
          </a:p>
        </p:txBody>
      </p:sp>
    </p:spTree>
    <p:extLst>
      <p:ext uri="{BB962C8B-B14F-4D97-AF65-F5344CB8AC3E}">
        <p14:creationId xmlns:p14="http://schemas.microsoft.com/office/powerpoint/2010/main" val="2455541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D58F64-EB47-4C4E-BC90-22FCBCAA2B1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92EF4B4-57C0-447C-88FC-AA649601BA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55B3B32-777A-4921-9CF5-F13D66ACD47B}"/>
              </a:ext>
            </a:extLst>
          </p:cNvPr>
          <p:cNvSpPr>
            <a:spLocks noGrp="1"/>
          </p:cNvSpPr>
          <p:nvPr>
            <p:ph type="dt" sz="half" idx="10"/>
          </p:nvPr>
        </p:nvSpPr>
        <p:spPr/>
        <p:txBody>
          <a:bodyPr/>
          <a:lstStyle/>
          <a:p>
            <a:fld id="{5C3D43F2-AB62-4989-B1BF-0349D699124E}" type="datetimeFigureOut">
              <a:rPr lang="zh-CN" altLang="en-US" smtClean="0"/>
              <a:t>2025/9/15</a:t>
            </a:fld>
            <a:endParaRPr lang="zh-CN" altLang="en-US"/>
          </a:p>
        </p:txBody>
      </p:sp>
      <p:sp>
        <p:nvSpPr>
          <p:cNvPr id="5" name="页脚占位符 4">
            <a:extLst>
              <a:ext uri="{FF2B5EF4-FFF2-40B4-BE49-F238E27FC236}">
                <a16:creationId xmlns:a16="http://schemas.microsoft.com/office/drawing/2014/main" id="{E52B07E1-35C2-4316-BD22-639D440172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C4C280-3CFF-4636-A684-B5263BBB92EB}"/>
              </a:ext>
            </a:extLst>
          </p:cNvPr>
          <p:cNvSpPr>
            <a:spLocks noGrp="1"/>
          </p:cNvSpPr>
          <p:nvPr>
            <p:ph type="sldNum" sz="quarter" idx="12"/>
          </p:nvPr>
        </p:nvSpPr>
        <p:spPr/>
        <p:txBody>
          <a:bodyPr/>
          <a:lstStyle/>
          <a:p>
            <a:fld id="{E02A4B98-B8E0-4296-8C5C-DB8CBF080F19}" type="slidenum">
              <a:rPr lang="zh-CN" altLang="en-US" smtClean="0"/>
              <a:t>‹#›</a:t>
            </a:fld>
            <a:endParaRPr lang="zh-CN" altLang="en-US"/>
          </a:p>
        </p:txBody>
      </p:sp>
    </p:spTree>
    <p:extLst>
      <p:ext uri="{BB962C8B-B14F-4D97-AF65-F5344CB8AC3E}">
        <p14:creationId xmlns:p14="http://schemas.microsoft.com/office/powerpoint/2010/main" val="1242618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B60C00-4335-4425-A6F1-F91E9FD2165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97396B-5D38-4F3A-9C3C-724BAF067C2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5DC244D-8048-4ECB-8A4F-0A88955E41FF}"/>
              </a:ext>
            </a:extLst>
          </p:cNvPr>
          <p:cNvSpPr>
            <a:spLocks noGrp="1"/>
          </p:cNvSpPr>
          <p:nvPr>
            <p:ph type="dt" sz="half" idx="10"/>
          </p:nvPr>
        </p:nvSpPr>
        <p:spPr/>
        <p:txBody>
          <a:bodyPr/>
          <a:lstStyle/>
          <a:p>
            <a:fld id="{5C3D43F2-AB62-4989-B1BF-0349D699124E}" type="datetimeFigureOut">
              <a:rPr lang="zh-CN" altLang="en-US" smtClean="0"/>
              <a:t>2025/9/15</a:t>
            </a:fld>
            <a:endParaRPr lang="zh-CN" altLang="en-US"/>
          </a:p>
        </p:txBody>
      </p:sp>
      <p:sp>
        <p:nvSpPr>
          <p:cNvPr id="5" name="页脚占位符 4">
            <a:extLst>
              <a:ext uri="{FF2B5EF4-FFF2-40B4-BE49-F238E27FC236}">
                <a16:creationId xmlns:a16="http://schemas.microsoft.com/office/drawing/2014/main" id="{041058FA-D63D-4725-84E4-7E35B21CB5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611B5C-8BC1-461A-BC3A-C906E1638F91}"/>
              </a:ext>
            </a:extLst>
          </p:cNvPr>
          <p:cNvSpPr>
            <a:spLocks noGrp="1"/>
          </p:cNvSpPr>
          <p:nvPr>
            <p:ph type="sldNum" sz="quarter" idx="12"/>
          </p:nvPr>
        </p:nvSpPr>
        <p:spPr/>
        <p:txBody>
          <a:bodyPr/>
          <a:lstStyle/>
          <a:p>
            <a:fld id="{E02A4B98-B8E0-4296-8C5C-DB8CBF080F19}" type="slidenum">
              <a:rPr lang="zh-CN" altLang="en-US" smtClean="0"/>
              <a:t>‹#›</a:t>
            </a:fld>
            <a:endParaRPr lang="zh-CN" altLang="en-US"/>
          </a:p>
        </p:txBody>
      </p:sp>
    </p:spTree>
    <p:extLst>
      <p:ext uri="{BB962C8B-B14F-4D97-AF65-F5344CB8AC3E}">
        <p14:creationId xmlns:p14="http://schemas.microsoft.com/office/powerpoint/2010/main" val="1759740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78FFCAD-10FE-42C9-8F84-5C823FD9840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48F8360-6A42-4955-BE8C-E0D21757FC9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F1C88F1-2FCA-4097-A1A6-EA8CE34F7FD7}"/>
              </a:ext>
            </a:extLst>
          </p:cNvPr>
          <p:cNvSpPr>
            <a:spLocks noGrp="1"/>
          </p:cNvSpPr>
          <p:nvPr>
            <p:ph type="dt" sz="half" idx="10"/>
          </p:nvPr>
        </p:nvSpPr>
        <p:spPr/>
        <p:txBody>
          <a:bodyPr/>
          <a:lstStyle/>
          <a:p>
            <a:fld id="{5C3D43F2-AB62-4989-B1BF-0349D699124E}" type="datetimeFigureOut">
              <a:rPr lang="zh-CN" altLang="en-US" smtClean="0"/>
              <a:t>2025/9/15</a:t>
            </a:fld>
            <a:endParaRPr lang="zh-CN" altLang="en-US"/>
          </a:p>
        </p:txBody>
      </p:sp>
      <p:sp>
        <p:nvSpPr>
          <p:cNvPr id="5" name="页脚占位符 4">
            <a:extLst>
              <a:ext uri="{FF2B5EF4-FFF2-40B4-BE49-F238E27FC236}">
                <a16:creationId xmlns:a16="http://schemas.microsoft.com/office/drawing/2014/main" id="{E3F4E7DB-3900-4698-89A7-D19368B4196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83D622-DAD5-4523-9170-D6B2BE8C60D4}"/>
              </a:ext>
            </a:extLst>
          </p:cNvPr>
          <p:cNvSpPr>
            <a:spLocks noGrp="1"/>
          </p:cNvSpPr>
          <p:nvPr>
            <p:ph type="sldNum" sz="quarter" idx="12"/>
          </p:nvPr>
        </p:nvSpPr>
        <p:spPr/>
        <p:txBody>
          <a:bodyPr/>
          <a:lstStyle/>
          <a:p>
            <a:fld id="{E02A4B98-B8E0-4296-8C5C-DB8CBF080F19}" type="slidenum">
              <a:rPr lang="zh-CN" altLang="en-US" smtClean="0"/>
              <a:t>‹#›</a:t>
            </a:fld>
            <a:endParaRPr lang="zh-CN" altLang="en-US"/>
          </a:p>
        </p:txBody>
      </p:sp>
    </p:spTree>
    <p:extLst>
      <p:ext uri="{BB962C8B-B14F-4D97-AF65-F5344CB8AC3E}">
        <p14:creationId xmlns:p14="http://schemas.microsoft.com/office/powerpoint/2010/main" val="3955209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alphaModFix amt="30000"/>
          </a:blip>
          <a:srcRect/>
          <a:stretch>
            <a:fillRect/>
          </a:stretch>
        </p:blipFill>
        <p:spPr>
          <a:xfrm>
            <a:off x="0" y="0"/>
            <a:ext cx="12192000" cy="6858000"/>
          </a:xfrm>
          <a:prstGeom prst="rect">
            <a:avLst/>
          </a:prstGeom>
        </p:spPr>
      </p:pic>
      <p:sp>
        <p:nvSpPr>
          <p:cNvPr id="8" name="Date Placeholder 3"/>
          <p:cNvSpPr>
            <a:spLocks noGrp="1"/>
          </p:cNvSpPr>
          <p:nvPr>
            <p:ph type="dt" sz="half" idx="10"/>
          </p:nvPr>
        </p:nvSpPr>
        <p:spPr/>
        <p:txBody>
          <a:bodyPr/>
          <a:lstStyle/>
          <a:p>
            <a:endParaRPr lang="zh-CN" altLang="en-US"/>
          </a:p>
        </p:txBody>
      </p:sp>
      <p:sp>
        <p:nvSpPr>
          <p:cNvPr id="9" name="Footer Placeholder 4"/>
          <p:cNvSpPr>
            <a:spLocks noGrp="1"/>
          </p:cNvSpPr>
          <p:nvPr>
            <p:ph type="ftr" sz="quarter" idx="11"/>
          </p:nvPr>
        </p:nvSpPr>
        <p:spPr/>
        <p:txBody>
          <a:bodyPr/>
          <a:lstStyle/>
          <a:p>
            <a:endParaRPr lang="zh-CN" altLang="en-US"/>
          </a:p>
        </p:txBody>
      </p:sp>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85894" y="131139"/>
            <a:ext cx="1260000" cy="965406"/>
          </a:xfrm>
          <a:prstGeom prst="rect">
            <a:avLst/>
          </a:prstGeom>
          <a:effectLst>
            <a:outerShdw blurRad="63500" sx="102000" sy="102000" algn="ctr" rotWithShape="0">
              <a:prstClr val="black">
                <a:alpha val="40000"/>
              </a:prstClr>
            </a:outerShdw>
          </a:effectLst>
        </p:spPr>
      </p:pic>
      <p:sp>
        <p:nvSpPr>
          <p:cNvPr id="12" name="矩形 11"/>
          <p:cNvSpPr/>
          <p:nvPr userDrawn="1"/>
        </p:nvSpPr>
        <p:spPr>
          <a:xfrm>
            <a:off x="0" y="1167751"/>
            <a:ext cx="12192000" cy="127358"/>
          </a:xfrm>
          <a:prstGeom prst="rect">
            <a:avLst/>
          </a:prstGeom>
          <a:gradFill>
            <a:gsLst>
              <a:gs pos="0">
                <a:srgbClr val="1F4E79"/>
              </a:gs>
              <a:gs pos="100000">
                <a:srgbClr val="02549D">
                  <a:alpha val="52000"/>
                </a:srgbClr>
              </a:gs>
            </a:gsLst>
            <a:lin ang="27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userDrawn="1"/>
        </p:nvGrpSpPr>
        <p:grpSpPr>
          <a:xfrm>
            <a:off x="191770" y="331902"/>
            <a:ext cx="1607185" cy="563880"/>
            <a:chOff x="173600" y="250777"/>
            <a:chExt cx="1169955" cy="410261"/>
          </a:xfrm>
        </p:grpSpPr>
        <p:sp>
          <p:nvSpPr>
            <p:cNvPr id="17" name="任意多边形: 形状 9"/>
            <p:cNvSpPr/>
            <p:nvPr userDrawn="1"/>
          </p:nvSpPr>
          <p:spPr>
            <a:xfrm>
              <a:off x="173600" y="250777"/>
              <a:ext cx="1102504" cy="410261"/>
            </a:xfrm>
            <a:custGeom>
              <a:avLst/>
              <a:gdLst/>
              <a:ahLst/>
              <a:cxnLst/>
              <a:rect l="l" t="t" r="r" b="b"/>
              <a:pathLst>
                <a:path w="1102504" h="410261">
                  <a:moveTo>
                    <a:pt x="1027995" y="205131"/>
                  </a:moveTo>
                  <a:lnTo>
                    <a:pt x="1102504" y="205131"/>
                  </a:lnTo>
                  <a:lnTo>
                    <a:pt x="1088398" y="246583"/>
                  </a:lnTo>
                  <a:lnTo>
                    <a:pt x="1030033" y="246583"/>
                  </a:lnTo>
                  <a:cubicBezTo>
                    <a:pt x="1016044" y="246583"/>
                    <a:pt x="1005645" y="247513"/>
                    <a:pt x="998834" y="249372"/>
                  </a:cubicBezTo>
                  <a:cubicBezTo>
                    <a:pt x="992024" y="251231"/>
                    <a:pt x="985763" y="254756"/>
                    <a:pt x="980051" y="259947"/>
                  </a:cubicBezTo>
                  <a:cubicBezTo>
                    <a:pt x="976031" y="263630"/>
                    <a:pt x="972885" y="267312"/>
                    <a:pt x="970612" y="270994"/>
                  </a:cubicBezTo>
                  <a:cubicBezTo>
                    <a:pt x="968338" y="274675"/>
                    <a:pt x="965590" y="280153"/>
                    <a:pt x="962368" y="287427"/>
                  </a:cubicBezTo>
                  <a:lnTo>
                    <a:pt x="1074496" y="287427"/>
                  </a:lnTo>
                  <a:lnTo>
                    <a:pt x="1060390" y="328879"/>
                  </a:lnTo>
                  <a:lnTo>
                    <a:pt x="948261" y="328879"/>
                  </a:lnTo>
                  <a:cubicBezTo>
                    <a:pt x="944921" y="343091"/>
                    <a:pt x="946180" y="353298"/>
                    <a:pt x="952038" y="359502"/>
                  </a:cubicBezTo>
                  <a:cubicBezTo>
                    <a:pt x="957896" y="365706"/>
                    <a:pt x="970728" y="368808"/>
                    <a:pt x="990533" y="368808"/>
                  </a:cubicBezTo>
                  <a:lnTo>
                    <a:pt x="1046802" y="368808"/>
                  </a:lnTo>
                  <a:lnTo>
                    <a:pt x="1032696" y="410261"/>
                  </a:lnTo>
                  <a:lnTo>
                    <a:pt x="974331" y="410261"/>
                  </a:lnTo>
                  <a:cubicBezTo>
                    <a:pt x="959063" y="410261"/>
                    <a:pt x="945691" y="409304"/>
                    <a:pt x="934217" y="407389"/>
                  </a:cubicBezTo>
                  <a:cubicBezTo>
                    <a:pt x="917294" y="404398"/>
                    <a:pt x="905572" y="396224"/>
                    <a:pt x="899050" y="382867"/>
                  </a:cubicBezTo>
                  <a:cubicBezTo>
                    <a:pt x="889875" y="364001"/>
                    <a:pt x="890740" y="338544"/>
                    <a:pt x="901646" y="306496"/>
                  </a:cubicBezTo>
                  <a:cubicBezTo>
                    <a:pt x="913695" y="271088"/>
                    <a:pt x="934109" y="243420"/>
                    <a:pt x="962887" y="223490"/>
                  </a:cubicBezTo>
                  <a:cubicBezTo>
                    <a:pt x="972885" y="216654"/>
                    <a:pt x="982656" y="211885"/>
                    <a:pt x="992200" y="209183"/>
                  </a:cubicBezTo>
                  <a:cubicBezTo>
                    <a:pt x="1001744" y="206482"/>
                    <a:pt x="1013676" y="205131"/>
                    <a:pt x="1027995" y="205131"/>
                  </a:cubicBezTo>
                  <a:close/>
                  <a:moveTo>
                    <a:pt x="808920" y="205131"/>
                  </a:moveTo>
                  <a:lnTo>
                    <a:pt x="883429" y="205131"/>
                  </a:lnTo>
                  <a:lnTo>
                    <a:pt x="869323" y="246583"/>
                  </a:lnTo>
                  <a:lnTo>
                    <a:pt x="810958" y="246583"/>
                  </a:lnTo>
                  <a:cubicBezTo>
                    <a:pt x="796969" y="246583"/>
                    <a:pt x="786570" y="247513"/>
                    <a:pt x="779759" y="249372"/>
                  </a:cubicBezTo>
                  <a:cubicBezTo>
                    <a:pt x="772949" y="251231"/>
                    <a:pt x="766688" y="254756"/>
                    <a:pt x="760976" y="259947"/>
                  </a:cubicBezTo>
                  <a:cubicBezTo>
                    <a:pt x="756956" y="263630"/>
                    <a:pt x="753810" y="267312"/>
                    <a:pt x="751537" y="270994"/>
                  </a:cubicBezTo>
                  <a:cubicBezTo>
                    <a:pt x="749263" y="274675"/>
                    <a:pt x="746515" y="280153"/>
                    <a:pt x="743293" y="287427"/>
                  </a:cubicBezTo>
                  <a:lnTo>
                    <a:pt x="855421" y="287427"/>
                  </a:lnTo>
                  <a:lnTo>
                    <a:pt x="841315" y="328879"/>
                  </a:lnTo>
                  <a:lnTo>
                    <a:pt x="729186" y="328879"/>
                  </a:lnTo>
                  <a:cubicBezTo>
                    <a:pt x="725846" y="343091"/>
                    <a:pt x="727105" y="353298"/>
                    <a:pt x="732963" y="359502"/>
                  </a:cubicBezTo>
                  <a:cubicBezTo>
                    <a:pt x="738821" y="365706"/>
                    <a:pt x="751653" y="368808"/>
                    <a:pt x="771458" y="368808"/>
                  </a:cubicBezTo>
                  <a:lnTo>
                    <a:pt x="827727" y="368808"/>
                  </a:lnTo>
                  <a:lnTo>
                    <a:pt x="813621" y="410261"/>
                  </a:lnTo>
                  <a:lnTo>
                    <a:pt x="755256" y="410261"/>
                  </a:lnTo>
                  <a:cubicBezTo>
                    <a:pt x="739988" y="410261"/>
                    <a:pt x="726616" y="409304"/>
                    <a:pt x="715142" y="407389"/>
                  </a:cubicBezTo>
                  <a:cubicBezTo>
                    <a:pt x="698219" y="404398"/>
                    <a:pt x="686497" y="396224"/>
                    <a:pt x="679975" y="382867"/>
                  </a:cubicBezTo>
                  <a:cubicBezTo>
                    <a:pt x="670800" y="364001"/>
                    <a:pt x="671665" y="338544"/>
                    <a:pt x="682571" y="306496"/>
                  </a:cubicBezTo>
                  <a:cubicBezTo>
                    <a:pt x="694620" y="271088"/>
                    <a:pt x="715034" y="243420"/>
                    <a:pt x="743812" y="223490"/>
                  </a:cubicBezTo>
                  <a:cubicBezTo>
                    <a:pt x="753810" y="216654"/>
                    <a:pt x="763581" y="211885"/>
                    <a:pt x="773125" y="209183"/>
                  </a:cubicBezTo>
                  <a:cubicBezTo>
                    <a:pt x="782669" y="206482"/>
                    <a:pt x="794601" y="205131"/>
                    <a:pt x="808920" y="205131"/>
                  </a:cubicBezTo>
                  <a:close/>
                  <a:moveTo>
                    <a:pt x="580320" y="205131"/>
                  </a:moveTo>
                  <a:lnTo>
                    <a:pt x="654829" y="205131"/>
                  </a:lnTo>
                  <a:lnTo>
                    <a:pt x="640723" y="246583"/>
                  </a:lnTo>
                  <a:lnTo>
                    <a:pt x="582358" y="246583"/>
                  </a:lnTo>
                  <a:cubicBezTo>
                    <a:pt x="568369" y="246583"/>
                    <a:pt x="557970" y="247513"/>
                    <a:pt x="551159" y="249372"/>
                  </a:cubicBezTo>
                  <a:cubicBezTo>
                    <a:pt x="544349" y="251231"/>
                    <a:pt x="538088" y="254756"/>
                    <a:pt x="532376" y="259947"/>
                  </a:cubicBezTo>
                  <a:cubicBezTo>
                    <a:pt x="528356" y="263630"/>
                    <a:pt x="525210" y="267312"/>
                    <a:pt x="522937" y="270994"/>
                  </a:cubicBezTo>
                  <a:cubicBezTo>
                    <a:pt x="520663" y="274675"/>
                    <a:pt x="517915" y="280153"/>
                    <a:pt x="514693" y="287427"/>
                  </a:cubicBezTo>
                  <a:lnTo>
                    <a:pt x="626821" y="287427"/>
                  </a:lnTo>
                  <a:lnTo>
                    <a:pt x="612715" y="328879"/>
                  </a:lnTo>
                  <a:lnTo>
                    <a:pt x="500586" y="328879"/>
                  </a:lnTo>
                  <a:cubicBezTo>
                    <a:pt x="497246" y="343091"/>
                    <a:pt x="498505" y="353298"/>
                    <a:pt x="504363" y="359502"/>
                  </a:cubicBezTo>
                  <a:cubicBezTo>
                    <a:pt x="510221" y="365706"/>
                    <a:pt x="523053" y="368808"/>
                    <a:pt x="542858" y="368808"/>
                  </a:cubicBezTo>
                  <a:lnTo>
                    <a:pt x="599127" y="368808"/>
                  </a:lnTo>
                  <a:lnTo>
                    <a:pt x="585021" y="410261"/>
                  </a:lnTo>
                  <a:lnTo>
                    <a:pt x="526656" y="410261"/>
                  </a:lnTo>
                  <a:cubicBezTo>
                    <a:pt x="511388" y="410261"/>
                    <a:pt x="498016" y="409304"/>
                    <a:pt x="486542" y="407389"/>
                  </a:cubicBezTo>
                  <a:cubicBezTo>
                    <a:pt x="469619" y="404398"/>
                    <a:pt x="457897" y="396224"/>
                    <a:pt x="451375" y="382867"/>
                  </a:cubicBezTo>
                  <a:cubicBezTo>
                    <a:pt x="442200" y="364001"/>
                    <a:pt x="443065" y="338544"/>
                    <a:pt x="453971" y="306496"/>
                  </a:cubicBezTo>
                  <a:cubicBezTo>
                    <a:pt x="466020" y="271088"/>
                    <a:pt x="486434" y="243420"/>
                    <a:pt x="515212" y="223490"/>
                  </a:cubicBezTo>
                  <a:cubicBezTo>
                    <a:pt x="525210" y="216654"/>
                    <a:pt x="534981" y="211885"/>
                    <a:pt x="544525" y="209183"/>
                  </a:cubicBezTo>
                  <a:cubicBezTo>
                    <a:pt x="554069" y="206482"/>
                    <a:pt x="566001" y="205131"/>
                    <a:pt x="580320" y="205131"/>
                  </a:cubicBezTo>
                  <a:close/>
                  <a:moveTo>
                    <a:pt x="281511" y="0"/>
                  </a:moveTo>
                  <a:lnTo>
                    <a:pt x="485546" y="0"/>
                  </a:lnTo>
                  <a:lnTo>
                    <a:pt x="457333" y="82906"/>
                  </a:lnTo>
                  <a:lnTo>
                    <a:pt x="272434" y="82906"/>
                  </a:lnTo>
                  <a:cubicBezTo>
                    <a:pt x="246234" y="83293"/>
                    <a:pt x="228987" y="84357"/>
                    <a:pt x="220694" y="86097"/>
                  </a:cubicBezTo>
                  <a:cubicBezTo>
                    <a:pt x="203822" y="89875"/>
                    <a:pt x="192100" y="101416"/>
                    <a:pt x="185528" y="120720"/>
                  </a:cubicBezTo>
                  <a:cubicBezTo>
                    <a:pt x="179851" y="137395"/>
                    <a:pt x="182270" y="148292"/>
                    <a:pt x="192786" y="153410"/>
                  </a:cubicBezTo>
                  <a:cubicBezTo>
                    <a:pt x="200895" y="158020"/>
                    <a:pt x="216265" y="160325"/>
                    <a:pt x="238896" y="160325"/>
                  </a:cubicBezTo>
                  <a:lnTo>
                    <a:pt x="302876" y="160325"/>
                  </a:lnTo>
                  <a:cubicBezTo>
                    <a:pt x="336245" y="160325"/>
                    <a:pt x="361150" y="163595"/>
                    <a:pt x="377590" y="170136"/>
                  </a:cubicBezTo>
                  <a:cubicBezTo>
                    <a:pt x="402355" y="179610"/>
                    <a:pt x="416007" y="196003"/>
                    <a:pt x="418547" y="219313"/>
                  </a:cubicBezTo>
                  <a:cubicBezTo>
                    <a:pt x="420675" y="241367"/>
                    <a:pt x="417909" y="263646"/>
                    <a:pt x="410251" y="286150"/>
                  </a:cubicBezTo>
                  <a:cubicBezTo>
                    <a:pt x="401583" y="311620"/>
                    <a:pt x="386486" y="335407"/>
                    <a:pt x="364960" y="357512"/>
                  </a:cubicBezTo>
                  <a:cubicBezTo>
                    <a:pt x="341636" y="384258"/>
                    <a:pt x="311105" y="400622"/>
                    <a:pt x="273367" y="406603"/>
                  </a:cubicBezTo>
                  <a:cubicBezTo>
                    <a:pt x="260070" y="409042"/>
                    <a:pt x="237760" y="410261"/>
                    <a:pt x="206435" y="410261"/>
                  </a:cubicBezTo>
                  <a:lnTo>
                    <a:pt x="0" y="410261"/>
                  </a:lnTo>
                  <a:lnTo>
                    <a:pt x="28213" y="327355"/>
                  </a:lnTo>
                  <a:lnTo>
                    <a:pt x="216703" y="327355"/>
                  </a:lnTo>
                  <a:cubicBezTo>
                    <a:pt x="244592" y="327355"/>
                    <a:pt x="265598" y="324361"/>
                    <a:pt x="279721" y="318373"/>
                  </a:cubicBezTo>
                  <a:cubicBezTo>
                    <a:pt x="290427" y="312157"/>
                    <a:pt x="298307" y="301625"/>
                    <a:pt x="303362" y="286779"/>
                  </a:cubicBezTo>
                  <a:cubicBezTo>
                    <a:pt x="309166" y="269729"/>
                    <a:pt x="306695" y="257601"/>
                    <a:pt x="295951" y="250393"/>
                  </a:cubicBezTo>
                  <a:cubicBezTo>
                    <a:pt x="288331" y="245212"/>
                    <a:pt x="274926" y="242621"/>
                    <a:pt x="255737" y="242621"/>
                  </a:cubicBezTo>
                  <a:lnTo>
                    <a:pt x="181594" y="242621"/>
                  </a:lnTo>
                  <a:cubicBezTo>
                    <a:pt x="135036" y="242621"/>
                    <a:pt x="103826" y="232902"/>
                    <a:pt x="87963" y="213465"/>
                  </a:cubicBezTo>
                  <a:cubicBezTo>
                    <a:pt x="79276" y="204785"/>
                    <a:pt x="74044" y="192283"/>
                    <a:pt x="72266" y="175960"/>
                  </a:cubicBezTo>
                  <a:cubicBezTo>
                    <a:pt x="70488" y="159638"/>
                    <a:pt x="72819" y="142021"/>
                    <a:pt x="79257" y="123111"/>
                  </a:cubicBezTo>
                  <a:cubicBezTo>
                    <a:pt x="89100" y="94187"/>
                    <a:pt x="108890" y="66688"/>
                    <a:pt x="138627" y="40615"/>
                  </a:cubicBezTo>
                  <a:cubicBezTo>
                    <a:pt x="158991" y="19018"/>
                    <a:pt x="188157" y="6147"/>
                    <a:pt x="226123" y="2000"/>
                  </a:cubicBezTo>
                  <a:cubicBezTo>
                    <a:pt x="239655" y="667"/>
                    <a:pt x="258118" y="0"/>
                    <a:pt x="281511" y="0"/>
                  </a:cubicBezTo>
                  <a:close/>
                </a:path>
              </a:pathLst>
            </a:custGeom>
            <a:solidFill>
              <a:schemeClr val="accent5">
                <a:lumMod val="50000"/>
              </a:schemeClr>
            </a:solidFill>
            <a:ln>
              <a:noFill/>
            </a:ln>
            <a:effectLst>
              <a:outerShdw blurRad="12700" dist="12700" dir="2700000" algn="tl" rotWithShape="0">
                <a:schemeClr val="accent1">
                  <a:lumMod val="50000"/>
                  <a:alpha val="60000"/>
                </a:scheme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3200" i="1" kern="1400" spc="200" baseline="0" dirty="0">
                <a:solidFill>
                  <a:schemeClr val="accent5">
                    <a:lumMod val="50000"/>
                  </a:schemeClr>
                </a:solidFill>
                <a:effectLst/>
              </a:endParaRPr>
            </a:p>
          </p:txBody>
        </p:sp>
        <p:sp>
          <p:nvSpPr>
            <p:cNvPr id="18" name="文本框 17"/>
            <p:cNvSpPr txBox="1"/>
            <p:nvPr userDrawn="1"/>
          </p:nvSpPr>
          <p:spPr>
            <a:xfrm>
              <a:off x="669739" y="257162"/>
              <a:ext cx="673816" cy="145921"/>
            </a:xfrm>
            <a:custGeom>
              <a:avLst/>
              <a:gdLst/>
              <a:ahLst/>
              <a:cxnLst/>
              <a:rect l="l" t="t" r="r" b="b"/>
              <a:pathLst>
                <a:path w="626234" h="135617">
                  <a:moveTo>
                    <a:pt x="509467" y="0"/>
                  </a:moveTo>
                  <a:lnTo>
                    <a:pt x="626234" y="0"/>
                  </a:lnTo>
                  <a:lnTo>
                    <a:pt x="616977" y="27204"/>
                  </a:lnTo>
                  <a:lnTo>
                    <a:pt x="573612" y="27204"/>
                  </a:lnTo>
                  <a:lnTo>
                    <a:pt x="537057" y="134617"/>
                  </a:lnTo>
                  <a:lnTo>
                    <a:pt x="505253" y="134617"/>
                  </a:lnTo>
                  <a:lnTo>
                    <a:pt x="541808" y="27204"/>
                  </a:lnTo>
                  <a:lnTo>
                    <a:pt x="500209" y="27204"/>
                  </a:lnTo>
                  <a:close/>
                  <a:moveTo>
                    <a:pt x="405955" y="0"/>
                  </a:moveTo>
                  <a:lnTo>
                    <a:pt x="472904" y="0"/>
                  </a:lnTo>
                  <a:lnTo>
                    <a:pt x="463647" y="27204"/>
                  </a:lnTo>
                  <a:lnTo>
                    <a:pt x="402976" y="27204"/>
                  </a:lnTo>
                  <a:cubicBezTo>
                    <a:pt x="394380" y="27331"/>
                    <a:pt x="388721" y="27680"/>
                    <a:pt x="385999" y="28251"/>
                  </a:cubicBezTo>
                  <a:cubicBezTo>
                    <a:pt x="380463" y="29490"/>
                    <a:pt x="376617" y="33277"/>
                    <a:pt x="374460" y="39611"/>
                  </a:cubicBezTo>
                  <a:cubicBezTo>
                    <a:pt x="372598" y="45083"/>
                    <a:pt x="373392" y="48658"/>
                    <a:pt x="376842" y="50338"/>
                  </a:cubicBezTo>
                  <a:cubicBezTo>
                    <a:pt x="379503" y="51850"/>
                    <a:pt x="384546" y="52607"/>
                    <a:pt x="391972" y="52607"/>
                  </a:cubicBezTo>
                  <a:lnTo>
                    <a:pt x="412965" y="52607"/>
                  </a:lnTo>
                  <a:cubicBezTo>
                    <a:pt x="423915" y="52607"/>
                    <a:pt x="432086" y="53680"/>
                    <a:pt x="437481" y="55826"/>
                  </a:cubicBezTo>
                  <a:cubicBezTo>
                    <a:pt x="445607" y="58935"/>
                    <a:pt x="450087" y="64313"/>
                    <a:pt x="450920" y="71962"/>
                  </a:cubicBezTo>
                  <a:cubicBezTo>
                    <a:pt x="451618" y="79199"/>
                    <a:pt x="450711" y="86509"/>
                    <a:pt x="448198" y="93893"/>
                  </a:cubicBezTo>
                  <a:cubicBezTo>
                    <a:pt x="445354" y="102250"/>
                    <a:pt x="440400" y="110056"/>
                    <a:pt x="433337" y="117309"/>
                  </a:cubicBezTo>
                  <a:cubicBezTo>
                    <a:pt x="425684" y="126085"/>
                    <a:pt x="415666" y="131454"/>
                    <a:pt x="403283" y="133417"/>
                  </a:cubicBezTo>
                  <a:cubicBezTo>
                    <a:pt x="398920" y="134217"/>
                    <a:pt x="391599" y="134617"/>
                    <a:pt x="381321" y="134617"/>
                  </a:cubicBezTo>
                  <a:lnTo>
                    <a:pt x="313584" y="134617"/>
                  </a:lnTo>
                  <a:lnTo>
                    <a:pt x="322841" y="107414"/>
                  </a:lnTo>
                  <a:lnTo>
                    <a:pt x="384690" y="107414"/>
                  </a:lnTo>
                  <a:cubicBezTo>
                    <a:pt x="393841" y="107414"/>
                    <a:pt x="400734" y="106431"/>
                    <a:pt x="405367" y="104466"/>
                  </a:cubicBezTo>
                  <a:cubicBezTo>
                    <a:pt x="408880" y="102427"/>
                    <a:pt x="411466" y="98971"/>
                    <a:pt x="413125" y="94099"/>
                  </a:cubicBezTo>
                  <a:cubicBezTo>
                    <a:pt x="415029" y="88505"/>
                    <a:pt x="414218" y="84525"/>
                    <a:pt x="410693" y="82160"/>
                  </a:cubicBezTo>
                  <a:cubicBezTo>
                    <a:pt x="408193" y="80460"/>
                    <a:pt x="403794" y="79610"/>
                    <a:pt x="397498" y="79610"/>
                  </a:cubicBezTo>
                  <a:lnTo>
                    <a:pt x="373170" y="79610"/>
                  </a:lnTo>
                  <a:cubicBezTo>
                    <a:pt x="357893" y="79610"/>
                    <a:pt x="347652" y="76421"/>
                    <a:pt x="342447" y="70043"/>
                  </a:cubicBezTo>
                  <a:cubicBezTo>
                    <a:pt x="339597" y="67195"/>
                    <a:pt x="337880" y="63093"/>
                    <a:pt x="337296" y="57737"/>
                  </a:cubicBezTo>
                  <a:cubicBezTo>
                    <a:pt x="336713" y="52381"/>
                    <a:pt x="337478" y="46601"/>
                    <a:pt x="339590" y="40396"/>
                  </a:cubicBezTo>
                  <a:cubicBezTo>
                    <a:pt x="342820" y="30905"/>
                    <a:pt x="349314" y="21882"/>
                    <a:pt x="359071" y="13327"/>
                  </a:cubicBezTo>
                  <a:cubicBezTo>
                    <a:pt x="365753" y="6241"/>
                    <a:pt x="375323" y="2017"/>
                    <a:pt x="387781" y="657"/>
                  </a:cubicBezTo>
                  <a:cubicBezTo>
                    <a:pt x="392221" y="219"/>
                    <a:pt x="398279" y="0"/>
                    <a:pt x="405955" y="0"/>
                  </a:cubicBezTo>
                  <a:close/>
                  <a:moveTo>
                    <a:pt x="196612" y="0"/>
                  </a:moveTo>
                  <a:lnTo>
                    <a:pt x="228216" y="0"/>
                  </a:lnTo>
                  <a:lnTo>
                    <a:pt x="200909" y="80241"/>
                  </a:lnTo>
                  <a:cubicBezTo>
                    <a:pt x="198817" y="86386"/>
                    <a:pt x="197710" y="91076"/>
                    <a:pt x="197588" y="94312"/>
                  </a:cubicBezTo>
                  <a:cubicBezTo>
                    <a:pt x="197466" y="97548"/>
                    <a:pt x="198193" y="100719"/>
                    <a:pt x="199768" y="103826"/>
                  </a:cubicBezTo>
                  <a:cubicBezTo>
                    <a:pt x="203087" y="107951"/>
                    <a:pt x="209388" y="110014"/>
                    <a:pt x="218671" y="110014"/>
                  </a:cubicBezTo>
                  <a:cubicBezTo>
                    <a:pt x="224646" y="110014"/>
                    <a:pt x="230120" y="109019"/>
                    <a:pt x="235093" y="107028"/>
                  </a:cubicBezTo>
                  <a:cubicBezTo>
                    <a:pt x="240065" y="105037"/>
                    <a:pt x="243949" y="102383"/>
                    <a:pt x="246743" y="99066"/>
                  </a:cubicBezTo>
                  <a:cubicBezTo>
                    <a:pt x="249614" y="95655"/>
                    <a:pt x="252605" y="89380"/>
                    <a:pt x="255716" y="80241"/>
                  </a:cubicBezTo>
                  <a:lnTo>
                    <a:pt x="283022" y="0"/>
                  </a:lnTo>
                  <a:lnTo>
                    <a:pt x="314826" y="0"/>
                  </a:lnTo>
                  <a:lnTo>
                    <a:pt x="287979" y="78888"/>
                  </a:lnTo>
                  <a:cubicBezTo>
                    <a:pt x="284452" y="89252"/>
                    <a:pt x="280380" y="97893"/>
                    <a:pt x="275765" y="104810"/>
                  </a:cubicBezTo>
                  <a:cubicBezTo>
                    <a:pt x="271150" y="111728"/>
                    <a:pt x="265728" y="117352"/>
                    <a:pt x="259498" y="121684"/>
                  </a:cubicBezTo>
                  <a:cubicBezTo>
                    <a:pt x="245700" y="130973"/>
                    <a:pt x="229056" y="135617"/>
                    <a:pt x="209566" y="135617"/>
                  </a:cubicBezTo>
                  <a:cubicBezTo>
                    <a:pt x="188720" y="135617"/>
                    <a:pt x="175120" y="130177"/>
                    <a:pt x="168767" y="119296"/>
                  </a:cubicBezTo>
                  <a:cubicBezTo>
                    <a:pt x="165175" y="116119"/>
                    <a:pt x="163435" y="111555"/>
                    <a:pt x="163545" y="105604"/>
                  </a:cubicBezTo>
                  <a:cubicBezTo>
                    <a:pt x="163655" y="99653"/>
                    <a:pt x="165506" y="91402"/>
                    <a:pt x="169096" y="80851"/>
                  </a:cubicBezTo>
                  <a:close/>
                  <a:moveTo>
                    <a:pt x="45812" y="0"/>
                  </a:moveTo>
                  <a:lnTo>
                    <a:pt x="77616" y="0"/>
                  </a:lnTo>
                  <a:lnTo>
                    <a:pt x="59510" y="53207"/>
                  </a:lnTo>
                  <a:lnTo>
                    <a:pt x="106116" y="53207"/>
                  </a:lnTo>
                  <a:lnTo>
                    <a:pt x="124222" y="0"/>
                  </a:lnTo>
                  <a:lnTo>
                    <a:pt x="155826" y="0"/>
                  </a:lnTo>
                  <a:lnTo>
                    <a:pt x="110014" y="134617"/>
                  </a:lnTo>
                  <a:lnTo>
                    <a:pt x="78410" y="134617"/>
                  </a:lnTo>
                  <a:lnTo>
                    <a:pt x="96856" y="80410"/>
                  </a:lnTo>
                  <a:lnTo>
                    <a:pt x="50250" y="80410"/>
                  </a:lnTo>
                  <a:lnTo>
                    <a:pt x="31804" y="134617"/>
                  </a:lnTo>
                  <a:lnTo>
                    <a:pt x="0" y="134617"/>
                  </a:lnTo>
                  <a:close/>
                </a:path>
              </a:pathLst>
            </a:custGeom>
            <a:solidFill>
              <a:srgbClr val="C00000"/>
            </a:solidFill>
            <a:ln>
              <a:noFill/>
            </a:ln>
            <a:effectLst>
              <a:outerShdw blurRad="12700" dist="12700" dir="2700000" algn="tl" rotWithShape="0">
                <a:srgbClr val="700000">
                  <a:alpha val="60000"/>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3200" i="1" kern="1400" spc="200" baseline="0">
                  <a:solidFill>
                    <a:schemeClr val="accent5">
                      <a:lumMod val="50000"/>
                    </a:schemeClr>
                  </a:solidFill>
                  <a:effectLst/>
                </a:defRPr>
              </a:lvl1pPr>
            </a:lstStyle>
            <a:p>
              <a:pPr lvl="0"/>
              <a:endParaRPr lang="en-US" altLang="zh-CN" dirty="0"/>
            </a:p>
          </p:txBody>
        </p:sp>
      </p:grpSp>
      <p:sp>
        <p:nvSpPr>
          <p:cNvPr id="4" name="灯片编号占位符 4"/>
          <p:cNvSpPr>
            <a:spLocks noGrp="1"/>
          </p:cNvSpPr>
          <p:nvPr>
            <p:ph type="sldNum" sz="quarter" idx="12"/>
          </p:nvPr>
        </p:nvSpPr>
        <p:spPr>
          <a:xfrm>
            <a:off x="11483340" y="6405245"/>
            <a:ext cx="628650" cy="365125"/>
          </a:xfrm>
          <a:prstGeom prst="rect">
            <a:avLst/>
          </a:prstGeom>
        </p:spPr>
        <p:txBody>
          <a:bodyPr/>
          <a:lstStyle>
            <a:lvl1pPr>
              <a:defRPr sz="1600" b="1">
                <a:solidFill>
                  <a:srgbClr val="02549D"/>
                </a:solidFill>
                <a:latin typeface="Arial" panose="020B0604020202020204" pitchFamily="34" charset="0"/>
                <a:ea typeface="微软雅黑" panose="020B0503020204020204" pitchFamily="34" charset="-122"/>
                <a:cs typeface="Arial" panose="020B0604020202020204" pitchFamily="34" charset="0"/>
              </a:defRPr>
            </a:lvl1pPr>
          </a:lstStyle>
          <a:p>
            <a:fld id="{5E2EABFD-C142-48D2-8272-3C2D8BEF2F38}" type="slidenum">
              <a:rPr lang="zh-CN" altLang="en-US" smtClean="0"/>
              <a:t>‹#›</a:t>
            </a:fld>
            <a:endParaRPr lang="zh-CN" altLang="en-US" dirty="0"/>
          </a:p>
        </p:txBody>
      </p:sp>
    </p:spTree>
    <p:extLst>
      <p:ext uri="{BB962C8B-B14F-4D97-AF65-F5344CB8AC3E}">
        <p14:creationId xmlns:p14="http://schemas.microsoft.com/office/powerpoint/2010/main" val="1763501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7" name="灯片编号占位符 4"/>
          <p:cNvSpPr>
            <a:spLocks noGrp="1"/>
          </p:cNvSpPr>
          <p:nvPr>
            <p:ph type="sldNum" sz="quarter" idx="12"/>
          </p:nvPr>
        </p:nvSpPr>
        <p:spPr>
          <a:xfrm>
            <a:off x="11483340" y="6405245"/>
            <a:ext cx="628650" cy="365125"/>
          </a:xfrm>
          <a:prstGeom prst="rect">
            <a:avLst/>
          </a:prstGeom>
        </p:spPr>
        <p:txBody>
          <a:bodyPr/>
          <a:lstStyle>
            <a:lvl1pPr>
              <a:defRPr sz="1600" b="1">
                <a:solidFill>
                  <a:srgbClr val="02549D"/>
                </a:solidFill>
                <a:latin typeface="Arial" panose="020B0604020202020204" pitchFamily="34" charset="0"/>
                <a:ea typeface="微软雅黑" panose="020B0503020204020204" pitchFamily="34" charset="-122"/>
                <a:cs typeface="Arial" panose="020B0604020202020204" pitchFamily="34" charset="0"/>
              </a:defRPr>
            </a:lvl1pPr>
          </a:lstStyle>
          <a:p>
            <a:fld id="{5E2EABFD-C142-48D2-8272-3C2D8BEF2F38}" type="slidenum">
              <a:rPr lang="zh-CN" altLang="en-US" smtClean="0"/>
              <a:t>‹#›</a:t>
            </a:fld>
            <a:endParaRPr lang="zh-CN" altLang="en-US" dirty="0"/>
          </a:p>
        </p:txBody>
      </p:sp>
    </p:spTree>
    <p:extLst>
      <p:ext uri="{BB962C8B-B14F-4D97-AF65-F5344CB8AC3E}">
        <p14:creationId xmlns:p14="http://schemas.microsoft.com/office/powerpoint/2010/main" val="2072827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8" name="灯片编号占位符 4"/>
          <p:cNvSpPr>
            <a:spLocks noGrp="1"/>
          </p:cNvSpPr>
          <p:nvPr>
            <p:ph type="sldNum" sz="quarter" idx="12"/>
          </p:nvPr>
        </p:nvSpPr>
        <p:spPr>
          <a:xfrm>
            <a:off x="11483340" y="6405245"/>
            <a:ext cx="628650" cy="365125"/>
          </a:xfrm>
          <a:prstGeom prst="rect">
            <a:avLst/>
          </a:prstGeom>
        </p:spPr>
        <p:txBody>
          <a:bodyPr/>
          <a:lstStyle>
            <a:lvl1pPr>
              <a:defRPr sz="1600" b="1">
                <a:solidFill>
                  <a:srgbClr val="02549D"/>
                </a:solidFill>
                <a:latin typeface="Arial" panose="020B0604020202020204" pitchFamily="34" charset="0"/>
                <a:ea typeface="微软雅黑" panose="020B0503020204020204" pitchFamily="34" charset="-122"/>
                <a:cs typeface="Arial" panose="020B0604020202020204" pitchFamily="34" charset="0"/>
              </a:defRPr>
            </a:lvl1pPr>
          </a:lstStyle>
          <a:p>
            <a:fld id="{5E2EABFD-C142-48D2-8272-3C2D8BEF2F38}" type="slidenum">
              <a:rPr lang="zh-CN" altLang="en-US" smtClean="0"/>
              <a:t>‹#›</a:t>
            </a:fld>
            <a:endParaRPr lang="zh-CN" altLang="en-US" dirty="0"/>
          </a:p>
        </p:txBody>
      </p:sp>
    </p:spTree>
    <p:extLst>
      <p:ext uri="{BB962C8B-B14F-4D97-AF65-F5344CB8AC3E}">
        <p14:creationId xmlns:p14="http://schemas.microsoft.com/office/powerpoint/2010/main" val="1251004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10" name="灯片编号占位符 4"/>
          <p:cNvSpPr>
            <a:spLocks noGrp="1"/>
          </p:cNvSpPr>
          <p:nvPr>
            <p:ph type="sldNum" sz="quarter" idx="12"/>
          </p:nvPr>
        </p:nvSpPr>
        <p:spPr>
          <a:xfrm>
            <a:off x="11483340" y="6405245"/>
            <a:ext cx="628650" cy="365125"/>
          </a:xfrm>
          <a:prstGeom prst="rect">
            <a:avLst/>
          </a:prstGeom>
        </p:spPr>
        <p:txBody>
          <a:bodyPr/>
          <a:lstStyle>
            <a:lvl1pPr>
              <a:defRPr sz="1600" b="1">
                <a:solidFill>
                  <a:srgbClr val="02549D"/>
                </a:solidFill>
                <a:latin typeface="Arial" panose="020B0604020202020204" pitchFamily="34" charset="0"/>
                <a:ea typeface="微软雅黑" panose="020B0503020204020204" pitchFamily="34" charset="-122"/>
                <a:cs typeface="Arial" panose="020B0604020202020204" pitchFamily="34" charset="0"/>
              </a:defRPr>
            </a:lvl1pPr>
          </a:lstStyle>
          <a:p>
            <a:fld id="{5E2EABFD-C142-48D2-8272-3C2D8BEF2F38}" type="slidenum">
              <a:rPr lang="zh-CN" altLang="en-US" smtClean="0"/>
              <a:t>‹#›</a:t>
            </a:fld>
            <a:endParaRPr lang="zh-CN" altLang="en-US" dirty="0"/>
          </a:p>
        </p:txBody>
      </p:sp>
    </p:spTree>
    <p:extLst>
      <p:ext uri="{BB962C8B-B14F-4D97-AF65-F5344CB8AC3E}">
        <p14:creationId xmlns:p14="http://schemas.microsoft.com/office/powerpoint/2010/main" val="2389463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6" name="灯片编号占位符 4"/>
          <p:cNvSpPr>
            <a:spLocks noGrp="1"/>
          </p:cNvSpPr>
          <p:nvPr>
            <p:ph type="sldNum" sz="quarter" idx="12"/>
          </p:nvPr>
        </p:nvSpPr>
        <p:spPr>
          <a:xfrm>
            <a:off x="11483340" y="6405245"/>
            <a:ext cx="628650" cy="365125"/>
          </a:xfrm>
          <a:prstGeom prst="rect">
            <a:avLst/>
          </a:prstGeom>
        </p:spPr>
        <p:txBody>
          <a:bodyPr/>
          <a:lstStyle>
            <a:lvl1pPr>
              <a:defRPr sz="1600" b="1">
                <a:solidFill>
                  <a:srgbClr val="02549D"/>
                </a:solidFill>
                <a:latin typeface="Arial" panose="020B0604020202020204" pitchFamily="34" charset="0"/>
                <a:ea typeface="微软雅黑" panose="020B0503020204020204" pitchFamily="34" charset="-122"/>
                <a:cs typeface="Arial" panose="020B0604020202020204" pitchFamily="34" charset="0"/>
              </a:defRPr>
            </a:lvl1pPr>
          </a:lstStyle>
          <a:p>
            <a:fld id="{5E2EABFD-C142-48D2-8272-3C2D8BEF2F38}" type="slidenum">
              <a:rPr lang="zh-CN" altLang="en-US" smtClean="0"/>
              <a:t>‹#›</a:t>
            </a:fld>
            <a:endParaRPr lang="zh-CN" altLang="en-US" dirty="0"/>
          </a:p>
        </p:txBody>
      </p:sp>
    </p:spTree>
    <p:extLst>
      <p:ext uri="{BB962C8B-B14F-4D97-AF65-F5344CB8AC3E}">
        <p14:creationId xmlns:p14="http://schemas.microsoft.com/office/powerpoint/2010/main" val="511440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8" name="灯片编号占位符 4"/>
          <p:cNvSpPr>
            <a:spLocks noGrp="1"/>
          </p:cNvSpPr>
          <p:nvPr>
            <p:ph type="sldNum" sz="quarter" idx="12"/>
          </p:nvPr>
        </p:nvSpPr>
        <p:spPr>
          <a:xfrm>
            <a:off x="11483340" y="6405245"/>
            <a:ext cx="628650" cy="365125"/>
          </a:xfrm>
          <a:prstGeom prst="rect">
            <a:avLst/>
          </a:prstGeom>
        </p:spPr>
        <p:txBody>
          <a:bodyPr/>
          <a:lstStyle>
            <a:lvl1pPr>
              <a:defRPr sz="1600" b="1">
                <a:solidFill>
                  <a:srgbClr val="02549D"/>
                </a:solidFill>
                <a:latin typeface="Arial" panose="020B0604020202020204" pitchFamily="34" charset="0"/>
                <a:ea typeface="微软雅黑" panose="020B0503020204020204" pitchFamily="34" charset="-122"/>
                <a:cs typeface="Arial" panose="020B0604020202020204" pitchFamily="34" charset="0"/>
              </a:defRPr>
            </a:lvl1pPr>
          </a:lstStyle>
          <a:p>
            <a:fld id="{5E2EABFD-C142-48D2-8272-3C2D8BEF2F38}" type="slidenum">
              <a:rPr lang="zh-CN" altLang="en-US" smtClean="0"/>
              <a:t>‹#›</a:t>
            </a:fld>
            <a:endParaRPr lang="zh-CN" altLang="en-US" dirty="0"/>
          </a:p>
        </p:txBody>
      </p:sp>
    </p:spTree>
    <p:extLst>
      <p:ext uri="{BB962C8B-B14F-4D97-AF65-F5344CB8AC3E}">
        <p14:creationId xmlns:p14="http://schemas.microsoft.com/office/powerpoint/2010/main" val="66225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8" name="灯片编号占位符 4"/>
          <p:cNvSpPr>
            <a:spLocks noGrp="1"/>
          </p:cNvSpPr>
          <p:nvPr>
            <p:ph type="sldNum" sz="quarter" idx="12"/>
          </p:nvPr>
        </p:nvSpPr>
        <p:spPr>
          <a:xfrm>
            <a:off x="11483340" y="6405245"/>
            <a:ext cx="628650" cy="365125"/>
          </a:xfrm>
          <a:prstGeom prst="rect">
            <a:avLst/>
          </a:prstGeom>
        </p:spPr>
        <p:txBody>
          <a:bodyPr/>
          <a:lstStyle>
            <a:lvl1pPr>
              <a:defRPr sz="1600" b="1">
                <a:solidFill>
                  <a:srgbClr val="02549D"/>
                </a:solidFill>
                <a:latin typeface="Arial" panose="020B0604020202020204" pitchFamily="34" charset="0"/>
                <a:ea typeface="微软雅黑" panose="020B0503020204020204" pitchFamily="34" charset="-122"/>
                <a:cs typeface="Arial" panose="020B0604020202020204" pitchFamily="34" charset="0"/>
              </a:defRPr>
            </a:lvl1pPr>
          </a:lstStyle>
          <a:p>
            <a:fld id="{5E2EABFD-C142-48D2-8272-3C2D8BEF2F38}" type="slidenum">
              <a:rPr lang="zh-CN" altLang="en-US" smtClean="0"/>
              <a:t>‹#›</a:t>
            </a:fld>
            <a:endParaRPr lang="zh-CN" altLang="en-US" dirty="0"/>
          </a:p>
        </p:txBody>
      </p:sp>
    </p:spTree>
    <p:extLst>
      <p:ext uri="{BB962C8B-B14F-4D97-AF65-F5344CB8AC3E}">
        <p14:creationId xmlns:p14="http://schemas.microsoft.com/office/powerpoint/2010/main" val="1548330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7" name="灯片编号占位符 4"/>
          <p:cNvSpPr>
            <a:spLocks noGrp="1"/>
          </p:cNvSpPr>
          <p:nvPr>
            <p:ph type="sldNum" sz="quarter" idx="12"/>
          </p:nvPr>
        </p:nvSpPr>
        <p:spPr>
          <a:xfrm>
            <a:off x="11483340" y="6405245"/>
            <a:ext cx="628650" cy="365125"/>
          </a:xfrm>
          <a:prstGeom prst="rect">
            <a:avLst/>
          </a:prstGeom>
        </p:spPr>
        <p:txBody>
          <a:bodyPr/>
          <a:lstStyle>
            <a:lvl1pPr>
              <a:defRPr sz="1600" b="1">
                <a:solidFill>
                  <a:srgbClr val="02549D"/>
                </a:solidFill>
                <a:latin typeface="Arial" panose="020B0604020202020204" pitchFamily="34" charset="0"/>
                <a:ea typeface="微软雅黑" panose="020B0503020204020204" pitchFamily="34" charset="-122"/>
                <a:cs typeface="Arial" panose="020B0604020202020204" pitchFamily="34" charset="0"/>
              </a:defRPr>
            </a:lvl1pPr>
          </a:lstStyle>
          <a:p>
            <a:fld id="{5E2EABFD-C142-48D2-8272-3C2D8BEF2F38}" type="slidenum">
              <a:rPr lang="zh-CN" altLang="en-US" smtClean="0"/>
              <a:t>‹#›</a:t>
            </a:fld>
            <a:endParaRPr lang="zh-CN" altLang="en-US" dirty="0"/>
          </a:p>
        </p:txBody>
      </p:sp>
    </p:spTree>
    <p:extLst>
      <p:ext uri="{BB962C8B-B14F-4D97-AF65-F5344CB8AC3E}">
        <p14:creationId xmlns:p14="http://schemas.microsoft.com/office/powerpoint/2010/main" val="2262544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28267D-A097-40A4-BDFD-C4CC71D736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40CDB62-C86B-4CC8-A10A-DC3C340C35C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1AFAEB-24BB-4D31-B188-6155EB24D584}"/>
              </a:ext>
            </a:extLst>
          </p:cNvPr>
          <p:cNvSpPr>
            <a:spLocks noGrp="1"/>
          </p:cNvSpPr>
          <p:nvPr>
            <p:ph type="dt" sz="half" idx="10"/>
          </p:nvPr>
        </p:nvSpPr>
        <p:spPr/>
        <p:txBody>
          <a:bodyPr/>
          <a:lstStyle/>
          <a:p>
            <a:fld id="{5C3D43F2-AB62-4989-B1BF-0349D699124E}" type="datetimeFigureOut">
              <a:rPr lang="zh-CN" altLang="en-US" smtClean="0"/>
              <a:t>2025/9/15</a:t>
            </a:fld>
            <a:endParaRPr lang="zh-CN" altLang="en-US"/>
          </a:p>
        </p:txBody>
      </p:sp>
      <p:sp>
        <p:nvSpPr>
          <p:cNvPr id="5" name="页脚占位符 4">
            <a:extLst>
              <a:ext uri="{FF2B5EF4-FFF2-40B4-BE49-F238E27FC236}">
                <a16:creationId xmlns:a16="http://schemas.microsoft.com/office/drawing/2014/main" id="{D0382DD8-F1C7-4415-9470-162A3EBD02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37C615-9D3E-442F-91EE-0BD9B69344D8}"/>
              </a:ext>
            </a:extLst>
          </p:cNvPr>
          <p:cNvSpPr>
            <a:spLocks noGrp="1"/>
          </p:cNvSpPr>
          <p:nvPr>
            <p:ph type="sldNum" sz="quarter" idx="12"/>
          </p:nvPr>
        </p:nvSpPr>
        <p:spPr/>
        <p:txBody>
          <a:bodyPr/>
          <a:lstStyle/>
          <a:p>
            <a:fld id="{E02A4B98-B8E0-4296-8C5C-DB8CBF080F19}" type="slidenum">
              <a:rPr lang="zh-CN" altLang="en-US" smtClean="0"/>
              <a:t>‹#›</a:t>
            </a:fld>
            <a:endParaRPr lang="zh-CN" altLang="en-US"/>
          </a:p>
        </p:txBody>
      </p:sp>
    </p:spTree>
    <p:extLst>
      <p:ext uri="{BB962C8B-B14F-4D97-AF65-F5344CB8AC3E}">
        <p14:creationId xmlns:p14="http://schemas.microsoft.com/office/powerpoint/2010/main" val="1483832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7" name="灯片编号占位符 4"/>
          <p:cNvSpPr>
            <a:spLocks noGrp="1"/>
          </p:cNvSpPr>
          <p:nvPr>
            <p:ph type="sldNum" sz="quarter" idx="12"/>
          </p:nvPr>
        </p:nvSpPr>
        <p:spPr>
          <a:xfrm>
            <a:off x="11483340" y="6405245"/>
            <a:ext cx="628650" cy="365125"/>
          </a:xfrm>
          <a:prstGeom prst="rect">
            <a:avLst/>
          </a:prstGeom>
        </p:spPr>
        <p:txBody>
          <a:bodyPr/>
          <a:lstStyle>
            <a:lvl1pPr>
              <a:defRPr sz="1600" b="1">
                <a:solidFill>
                  <a:srgbClr val="02549D"/>
                </a:solidFill>
                <a:latin typeface="Arial" panose="020B0604020202020204" pitchFamily="34" charset="0"/>
                <a:ea typeface="微软雅黑" panose="020B0503020204020204" pitchFamily="34" charset="-122"/>
                <a:cs typeface="Arial" panose="020B0604020202020204" pitchFamily="34" charset="0"/>
              </a:defRPr>
            </a:lvl1pPr>
          </a:lstStyle>
          <a:p>
            <a:fld id="{5E2EABFD-C142-48D2-8272-3C2D8BEF2F38}" type="slidenum">
              <a:rPr lang="zh-CN" altLang="en-US" smtClean="0"/>
              <a:t>‹#›</a:t>
            </a:fld>
            <a:endParaRPr lang="zh-CN" altLang="en-US" dirty="0"/>
          </a:p>
        </p:txBody>
      </p:sp>
    </p:spTree>
    <p:extLst>
      <p:ext uri="{BB962C8B-B14F-4D97-AF65-F5344CB8AC3E}">
        <p14:creationId xmlns:p14="http://schemas.microsoft.com/office/powerpoint/2010/main" val="757632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12725" y="2302510"/>
            <a:ext cx="10515600" cy="1325563"/>
          </a:xfrm>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5894" y="131139"/>
            <a:ext cx="1260000" cy="965406"/>
          </a:xfrm>
          <a:prstGeom prst="rect">
            <a:avLst/>
          </a:prstGeom>
          <a:effectLst>
            <a:outerShdw blurRad="63500" sx="102000" sy="102000" algn="ctr" rotWithShape="0">
              <a:prstClr val="black">
                <a:alpha val="40000"/>
              </a:prstClr>
            </a:outerShdw>
          </a:effectLst>
        </p:spPr>
      </p:pic>
      <p:sp>
        <p:nvSpPr>
          <p:cNvPr id="12" name="矩形 11"/>
          <p:cNvSpPr/>
          <p:nvPr userDrawn="1"/>
        </p:nvSpPr>
        <p:spPr>
          <a:xfrm>
            <a:off x="0" y="1167751"/>
            <a:ext cx="12192000" cy="127358"/>
          </a:xfrm>
          <a:prstGeom prst="rect">
            <a:avLst/>
          </a:prstGeom>
          <a:gradFill>
            <a:gsLst>
              <a:gs pos="0">
                <a:srgbClr val="1F4E79"/>
              </a:gs>
              <a:gs pos="100000">
                <a:srgbClr val="02549D">
                  <a:alpha val="52000"/>
                </a:srgbClr>
              </a:gs>
            </a:gsLst>
            <a:lin ang="27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userDrawn="1"/>
        </p:nvGrpSpPr>
        <p:grpSpPr>
          <a:xfrm>
            <a:off x="191770" y="331902"/>
            <a:ext cx="1607185" cy="563880"/>
            <a:chOff x="173600" y="250777"/>
            <a:chExt cx="1169955" cy="410261"/>
          </a:xfrm>
        </p:grpSpPr>
        <p:sp>
          <p:nvSpPr>
            <p:cNvPr id="17" name="任意多边形: 形状 9"/>
            <p:cNvSpPr/>
            <p:nvPr userDrawn="1"/>
          </p:nvSpPr>
          <p:spPr>
            <a:xfrm>
              <a:off x="173600" y="250777"/>
              <a:ext cx="1102504" cy="410261"/>
            </a:xfrm>
            <a:custGeom>
              <a:avLst/>
              <a:gdLst/>
              <a:ahLst/>
              <a:cxnLst/>
              <a:rect l="l" t="t" r="r" b="b"/>
              <a:pathLst>
                <a:path w="1102504" h="410261">
                  <a:moveTo>
                    <a:pt x="1027995" y="205131"/>
                  </a:moveTo>
                  <a:lnTo>
                    <a:pt x="1102504" y="205131"/>
                  </a:lnTo>
                  <a:lnTo>
                    <a:pt x="1088398" y="246583"/>
                  </a:lnTo>
                  <a:lnTo>
                    <a:pt x="1030033" y="246583"/>
                  </a:lnTo>
                  <a:cubicBezTo>
                    <a:pt x="1016044" y="246583"/>
                    <a:pt x="1005645" y="247513"/>
                    <a:pt x="998834" y="249372"/>
                  </a:cubicBezTo>
                  <a:cubicBezTo>
                    <a:pt x="992024" y="251231"/>
                    <a:pt x="985763" y="254756"/>
                    <a:pt x="980051" y="259947"/>
                  </a:cubicBezTo>
                  <a:cubicBezTo>
                    <a:pt x="976031" y="263630"/>
                    <a:pt x="972885" y="267312"/>
                    <a:pt x="970612" y="270994"/>
                  </a:cubicBezTo>
                  <a:cubicBezTo>
                    <a:pt x="968338" y="274675"/>
                    <a:pt x="965590" y="280153"/>
                    <a:pt x="962368" y="287427"/>
                  </a:cubicBezTo>
                  <a:lnTo>
                    <a:pt x="1074496" y="287427"/>
                  </a:lnTo>
                  <a:lnTo>
                    <a:pt x="1060390" y="328879"/>
                  </a:lnTo>
                  <a:lnTo>
                    <a:pt x="948261" y="328879"/>
                  </a:lnTo>
                  <a:cubicBezTo>
                    <a:pt x="944921" y="343091"/>
                    <a:pt x="946180" y="353298"/>
                    <a:pt x="952038" y="359502"/>
                  </a:cubicBezTo>
                  <a:cubicBezTo>
                    <a:pt x="957896" y="365706"/>
                    <a:pt x="970728" y="368808"/>
                    <a:pt x="990533" y="368808"/>
                  </a:cubicBezTo>
                  <a:lnTo>
                    <a:pt x="1046802" y="368808"/>
                  </a:lnTo>
                  <a:lnTo>
                    <a:pt x="1032696" y="410261"/>
                  </a:lnTo>
                  <a:lnTo>
                    <a:pt x="974331" y="410261"/>
                  </a:lnTo>
                  <a:cubicBezTo>
                    <a:pt x="959063" y="410261"/>
                    <a:pt x="945691" y="409304"/>
                    <a:pt x="934217" y="407389"/>
                  </a:cubicBezTo>
                  <a:cubicBezTo>
                    <a:pt x="917294" y="404398"/>
                    <a:pt x="905572" y="396224"/>
                    <a:pt x="899050" y="382867"/>
                  </a:cubicBezTo>
                  <a:cubicBezTo>
                    <a:pt x="889875" y="364001"/>
                    <a:pt x="890740" y="338544"/>
                    <a:pt x="901646" y="306496"/>
                  </a:cubicBezTo>
                  <a:cubicBezTo>
                    <a:pt x="913695" y="271088"/>
                    <a:pt x="934109" y="243420"/>
                    <a:pt x="962887" y="223490"/>
                  </a:cubicBezTo>
                  <a:cubicBezTo>
                    <a:pt x="972885" y="216654"/>
                    <a:pt x="982656" y="211885"/>
                    <a:pt x="992200" y="209183"/>
                  </a:cubicBezTo>
                  <a:cubicBezTo>
                    <a:pt x="1001744" y="206482"/>
                    <a:pt x="1013676" y="205131"/>
                    <a:pt x="1027995" y="205131"/>
                  </a:cubicBezTo>
                  <a:close/>
                  <a:moveTo>
                    <a:pt x="808920" y="205131"/>
                  </a:moveTo>
                  <a:lnTo>
                    <a:pt x="883429" y="205131"/>
                  </a:lnTo>
                  <a:lnTo>
                    <a:pt x="869323" y="246583"/>
                  </a:lnTo>
                  <a:lnTo>
                    <a:pt x="810958" y="246583"/>
                  </a:lnTo>
                  <a:cubicBezTo>
                    <a:pt x="796969" y="246583"/>
                    <a:pt x="786570" y="247513"/>
                    <a:pt x="779759" y="249372"/>
                  </a:cubicBezTo>
                  <a:cubicBezTo>
                    <a:pt x="772949" y="251231"/>
                    <a:pt x="766688" y="254756"/>
                    <a:pt x="760976" y="259947"/>
                  </a:cubicBezTo>
                  <a:cubicBezTo>
                    <a:pt x="756956" y="263630"/>
                    <a:pt x="753810" y="267312"/>
                    <a:pt x="751537" y="270994"/>
                  </a:cubicBezTo>
                  <a:cubicBezTo>
                    <a:pt x="749263" y="274675"/>
                    <a:pt x="746515" y="280153"/>
                    <a:pt x="743293" y="287427"/>
                  </a:cubicBezTo>
                  <a:lnTo>
                    <a:pt x="855421" y="287427"/>
                  </a:lnTo>
                  <a:lnTo>
                    <a:pt x="841315" y="328879"/>
                  </a:lnTo>
                  <a:lnTo>
                    <a:pt x="729186" y="328879"/>
                  </a:lnTo>
                  <a:cubicBezTo>
                    <a:pt x="725846" y="343091"/>
                    <a:pt x="727105" y="353298"/>
                    <a:pt x="732963" y="359502"/>
                  </a:cubicBezTo>
                  <a:cubicBezTo>
                    <a:pt x="738821" y="365706"/>
                    <a:pt x="751653" y="368808"/>
                    <a:pt x="771458" y="368808"/>
                  </a:cubicBezTo>
                  <a:lnTo>
                    <a:pt x="827727" y="368808"/>
                  </a:lnTo>
                  <a:lnTo>
                    <a:pt x="813621" y="410261"/>
                  </a:lnTo>
                  <a:lnTo>
                    <a:pt x="755256" y="410261"/>
                  </a:lnTo>
                  <a:cubicBezTo>
                    <a:pt x="739988" y="410261"/>
                    <a:pt x="726616" y="409304"/>
                    <a:pt x="715142" y="407389"/>
                  </a:cubicBezTo>
                  <a:cubicBezTo>
                    <a:pt x="698219" y="404398"/>
                    <a:pt x="686497" y="396224"/>
                    <a:pt x="679975" y="382867"/>
                  </a:cubicBezTo>
                  <a:cubicBezTo>
                    <a:pt x="670800" y="364001"/>
                    <a:pt x="671665" y="338544"/>
                    <a:pt x="682571" y="306496"/>
                  </a:cubicBezTo>
                  <a:cubicBezTo>
                    <a:pt x="694620" y="271088"/>
                    <a:pt x="715034" y="243420"/>
                    <a:pt x="743812" y="223490"/>
                  </a:cubicBezTo>
                  <a:cubicBezTo>
                    <a:pt x="753810" y="216654"/>
                    <a:pt x="763581" y="211885"/>
                    <a:pt x="773125" y="209183"/>
                  </a:cubicBezTo>
                  <a:cubicBezTo>
                    <a:pt x="782669" y="206482"/>
                    <a:pt x="794601" y="205131"/>
                    <a:pt x="808920" y="205131"/>
                  </a:cubicBezTo>
                  <a:close/>
                  <a:moveTo>
                    <a:pt x="580320" y="205131"/>
                  </a:moveTo>
                  <a:lnTo>
                    <a:pt x="654829" y="205131"/>
                  </a:lnTo>
                  <a:lnTo>
                    <a:pt x="640723" y="246583"/>
                  </a:lnTo>
                  <a:lnTo>
                    <a:pt x="582358" y="246583"/>
                  </a:lnTo>
                  <a:cubicBezTo>
                    <a:pt x="568369" y="246583"/>
                    <a:pt x="557970" y="247513"/>
                    <a:pt x="551159" y="249372"/>
                  </a:cubicBezTo>
                  <a:cubicBezTo>
                    <a:pt x="544349" y="251231"/>
                    <a:pt x="538088" y="254756"/>
                    <a:pt x="532376" y="259947"/>
                  </a:cubicBezTo>
                  <a:cubicBezTo>
                    <a:pt x="528356" y="263630"/>
                    <a:pt x="525210" y="267312"/>
                    <a:pt x="522937" y="270994"/>
                  </a:cubicBezTo>
                  <a:cubicBezTo>
                    <a:pt x="520663" y="274675"/>
                    <a:pt x="517915" y="280153"/>
                    <a:pt x="514693" y="287427"/>
                  </a:cubicBezTo>
                  <a:lnTo>
                    <a:pt x="626821" y="287427"/>
                  </a:lnTo>
                  <a:lnTo>
                    <a:pt x="612715" y="328879"/>
                  </a:lnTo>
                  <a:lnTo>
                    <a:pt x="500586" y="328879"/>
                  </a:lnTo>
                  <a:cubicBezTo>
                    <a:pt x="497246" y="343091"/>
                    <a:pt x="498505" y="353298"/>
                    <a:pt x="504363" y="359502"/>
                  </a:cubicBezTo>
                  <a:cubicBezTo>
                    <a:pt x="510221" y="365706"/>
                    <a:pt x="523053" y="368808"/>
                    <a:pt x="542858" y="368808"/>
                  </a:cubicBezTo>
                  <a:lnTo>
                    <a:pt x="599127" y="368808"/>
                  </a:lnTo>
                  <a:lnTo>
                    <a:pt x="585021" y="410261"/>
                  </a:lnTo>
                  <a:lnTo>
                    <a:pt x="526656" y="410261"/>
                  </a:lnTo>
                  <a:cubicBezTo>
                    <a:pt x="511388" y="410261"/>
                    <a:pt x="498016" y="409304"/>
                    <a:pt x="486542" y="407389"/>
                  </a:cubicBezTo>
                  <a:cubicBezTo>
                    <a:pt x="469619" y="404398"/>
                    <a:pt x="457897" y="396224"/>
                    <a:pt x="451375" y="382867"/>
                  </a:cubicBezTo>
                  <a:cubicBezTo>
                    <a:pt x="442200" y="364001"/>
                    <a:pt x="443065" y="338544"/>
                    <a:pt x="453971" y="306496"/>
                  </a:cubicBezTo>
                  <a:cubicBezTo>
                    <a:pt x="466020" y="271088"/>
                    <a:pt x="486434" y="243420"/>
                    <a:pt x="515212" y="223490"/>
                  </a:cubicBezTo>
                  <a:cubicBezTo>
                    <a:pt x="525210" y="216654"/>
                    <a:pt x="534981" y="211885"/>
                    <a:pt x="544525" y="209183"/>
                  </a:cubicBezTo>
                  <a:cubicBezTo>
                    <a:pt x="554069" y="206482"/>
                    <a:pt x="566001" y="205131"/>
                    <a:pt x="580320" y="205131"/>
                  </a:cubicBezTo>
                  <a:close/>
                  <a:moveTo>
                    <a:pt x="281511" y="0"/>
                  </a:moveTo>
                  <a:lnTo>
                    <a:pt x="485546" y="0"/>
                  </a:lnTo>
                  <a:lnTo>
                    <a:pt x="457333" y="82906"/>
                  </a:lnTo>
                  <a:lnTo>
                    <a:pt x="272434" y="82906"/>
                  </a:lnTo>
                  <a:cubicBezTo>
                    <a:pt x="246234" y="83293"/>
                    <a:pt x="228987" y="84357"/>
                    <a:pt x="220694" y="86097"/>
                  </a:cubicBezTo>
                  <a:cubicBezTo>
                    <a:pt x="203822" y="89875"/>
                    <a:pt x="192100" y="101416"/>
                    <a:pt x="185528" y="120720"/>
                  </a:cubicBezTo>
                  <a:cubicBezTo>
                    <a:pt x="179851" y="137395"/>
                    <a:pt x="182270" y="148292"/>
                    <a:pt x="192786" y="153410"/>
                  </a:cubicBezTo>
                  <a:cubicBezTo>
                    <a:pt x="200895" y="158020"/>
                    <a:pt x="216265" y="160325"/>
                    <a:pt x="238896" y="160325"/>
                  </a:cubicBezTo>
                  <a:lnTo>
                    <a:pt x="302876" y="160325"/>
                  </a:lnTo>
                  <a:cubicBezTo>
                    <a:pt x="336245" y="160325"/>
                    <a:pt x="361150" y="163595"/>
                    <a:pt x="377590" y="170136"/>
                  </a:cubicBezTo>
                  <a:cubicBezTo>
                    <a:pt x="402355" y="179610"/>
                    <a:pt x="416007" y="196003"/>
                    <a:pt x="418547" y="219313"/>
                  </a:cubicBezTo>
                  <a:cubicBezTo>
                    <a:pt x="420675" y="241367"/>
                    <a:pt x="417909" y="263646"/>
                    <a:pt x="410251" y="286150"/>
                  </a:cubicBezTo>
                  <a:cubicBezTo>
                    <a:pt x="401583" y="311620"/>
                    <a:pt x="386486" y="335407"/>
                    <a:pt x="364960" y="357512"/>
                  </a:cubicBezTo>
                  <a:cubicBezTo>
                    <a:pt x="341636" y="384258"/>
                    <a:pt x="311105" y="400622"/>
                    <a:pt x="273367" y="406603"/>
                  </a:cubicBezTo>
                  <a:cubicBezTo>
                    <a:pt x="260070" y="409042"/>
                    <a:pt x="237760" y="410261"/>
                    <a:pt x="206435" y="410261"/>
                  </a:cubicBezTo>
                  <a:lnTo>
                    <a:pt x="0" y="410261"/>
                  </a:lnTo>
                  <a:lnTo>
                    <a:pt x="28213" y="327355"/>
                  </a:lnTo>
                  <a:lnTo>
                    <a:pt x="216703" y="327355"/>
                  </a:lnTo>
                  <a:cubicBezTo>
                    <a:pt x="244592" y="327355"/>
                    <a:pt x="265598" y="324361"/>
                    <a:pt x="279721" y="318373"/>
                  </a:cubicBezTo>
                  <a:cubicBezTo>
                    <a:pt x="290427" y="312157"/>
                    <a:pt x="298307" y="301625"/>
                    <a:pt x="303362" y="286779"/>
                  </a:cubicBezTo>
                  <a:cubicBezTo>
                    <a:pt x="309166" y="269729"/>
                    <a:pt x="306695" y="257601"/>
                    <a:pt x="295951" y="250393"/>
                  </a:cubicBezTo>
                  <a:cubicBezTo>
                    <a:pt x="288331" y="245212"/>
                    <a:pt x="274926" y="242621"/>
                    <a:pt x="255737" y="242621"/>
                  </a:cubicBezTo>
                  <a:lnTo>
                    <a:pt x="181594" y="242621"/>
                  </a:lnTo>
                  <a:cubicBezTo>
                    <a:pt x="135036" y="242621"/>
                    <a:pt x="103826" y="232902"/>
                    <a:pt x="87963" y="213465"/>
                  </a:cubicBezTo>
                  <a:cubicBezTo>
                    <a:pt x="79276" y="204785"/>
                    <a:pt x="74044" y="192283"/>
                    <a:pt x="72266" y="175960"/>
                  </a:cubicBezTo>
                  <a:cubicBezTo>
                    <a:pt x="70488" y="159638"/>
                    <a:pt x="72819" y="142021"/>
                    <a:pt x="79257" y="123111"/>
                  </a:cubicBezTo>
                  <a:cubicBezTo>
                    <a:pt x="89100" y="94187"/>
                    <a:pt x="108890" y="66688"/>
                    <a:pt x="138627" y="40615"/>
                  </a:cubicBezTo>
                  <a:cubicBezTo>
                    <a:pt x="158991" y="19018"/>
                    <a:pt x="188157" y="6147"/>
                    <a:pt x="226123" y="2000"/>
                  </a:cubicBezTo>
                  <a:cubicBezTo>
                    <a:pt x="239655" y="667"/>
                    <a:pt x="258118" y="0"/>
                    <a:pt x="281511" y="0"/>
                  </a:cubicBezTo>
                  <a:close/>
                </a:path>
              </a:pathLst>
            </a:custGeom>
            <a:solidFill>
              <a:schemeClr val="accent5">
                <a:lumMod val="50000"/>
              </a:schemeClr>
            </a:solidFill>
            <a:ln>
              <a:noFill/>
            </a:ln>
            <a:effectLst>
              <a:outerShdw blurRad="12700" dist="12700" dir="2700000" algn="tl" rotWithShape="0">
                <a:schemeClr val="accent1">
                  <a:lumMod val="50000"/>
                  <a:alpha val="60000"/>
                </a:scheme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3200" i="1" kern="1400" spc="200" baseline="0" dirty="0">
                <a:solidFill>
                  <a:schemeClr val="accent5">
                    <a:lumMod val="50000"/>
                  </a:schemeClr>
                </a:solidFill>
                <a:effectLst/>
              </a:endParaRPr>
            </a:p>
          </p:txBody>
        </p:sp>
        <p:sp>
          <p:nvSpPr>
            <p:cNvPr id="18" name="文本框 17"/>
            <p:cNvSpPr txBox="1"/>
            <p:nvPr userDrawn="1"/>
          </p:nvSpPr>
          <p:spPr>
            <a:xfrm>
              <a:off x="669739" y="257162"/>
              <a:ext cx="673816" cy="145921"/>
            </a:xfrm>
            <a:custGeom>
              <a:avLst/>
              <a:gdLst/>
              <a:ahLst/>
              <a:cxnLst/>
              <a:rect l="l" t="t" r="r" b="b"/>
              <a:pathLst>
                <a:path w="626234" h="135617">
                  <a:moveTo>
                    <a:pt x="509467" y="0"/>
                  </a:moveTo>
                  <a:lnTo>
                    <a:pt x="626234" y="0"/>
                  </a:lnTo>
                  <a:lnTo>
                    <a:pt x="616977" y="27204"/>
                  </a:lnTo>
                  <a:lnTo>
                    <a:pt x="573612" y="27204"/>
                  </a:lnTo>
                  <a:lnTo>
                    <a:pt x="537057" y="134617"/>
                  </a:lnTo>
                  <a:lnTo>
                    <a:pt x="505253" y="134617"/>
                  </a:lnTo>
                  <a:lnTo>
                    <a:pt x="541808" y="27204"/>
                  </a:lnTo>
                  <a:lnTo>
                    <a:pt x="500209" y="27204"/>
                  </a:lnTo>
                  <a:close/>
                  <a:moveTo>
                    <a:pt x="405955" y="0"/>
                  </a:moveTo>
                  <a:lnTo>
                    <a:pt x="472904" y="0"/>
                  </a:lnTo>
                  <a:lnTo>
                    <a:pt x="463647" y="27204"/>
                  </a:lnTo>
                  <a:lnTo>
                    <a:pt x="402976" y="27204"/>
                  </a:lnTo>
                  <a:cubicBezTo>
                    <a:pt x="394380" y="27331"/>
                    <a:pt x="388721" y="27680"/>
                    <a:pt x="385999" y="28251"/>
                  </a:cubicBezTo>
                  <a:cubicBezTo>
                    <a:pt x="380463" y="29490"/>
                    <a:pt x="376617" y="33277"/>
                    <a:pt x="374460" y="39611"/>
                  </a:cubicBezTo>
                  <a:cubicBezTo>
                    <a:pt x="372598" y="45083"/>
                    <a:pt x="373392" y="48658"/>
                    <a:pt x="376842" y="50338"/>
                  </a:cubicBezTo>
                  <a:cubicBezTo>
                    <a:pt x="379503" y="51850"/>
                    <a:pt x="384546" y="52607"/>
                    <a:pt x="391972" y="52607"/>
                  </a:cubicBezTo>
                  <a:lnTo>
                    <a:pt x="412965" y="52607"/>
                  </a:lnTo>
                  <a:cubicBezTo>
                    <a:pt x="423915" y="52607"/>
                    <a:pt x="432086" y="53680"/>
                    <a:pt x="437481" y="55826"/>
                  </a:cubicBezTo>
                  <a:cubicBezTo>
                    <a:pt x="445607" y="58935"/>
                    <a:pt x="450087" y="64313"/>
                    <a:pt x="450920" y="71962"/>
                  </a:cubicBezTo>
                  <a:cubicBezTo>
                    <a:pt x="451618" y="79199"/>
                    <a:pt x="450711" y="86509"/>
                    <a:pt x="448198" y="93893"/>
                  </a:cubicBezTo>
                  <a:cubicBezTo>
                    <a:pt x="445354" y="102250"/>
                    <a:pt x="440400" y="110056"/>
                    <a:pt x="433337" y="117309"/>
                  </a:cubicBezTo>
                  <a:cubicBezTo>
                    <a:pt x="425684" y="126085"/>
                    <a:pt x="415666" y="131454"/>
                    <a:pt x="403283" y="133417"/>
                  </a:cubicBezTo>
                  <a:cubicBezTo>
                    <a:pt x="398920" y="134217"/>
                    <a:pt x="391599" y="134617"/>
                    <a:pt x="381321" y="134617"/>
                  </a:cubicBezTo>
                  <a:lnTo>
                    <a:pt x="313584" y="134617"/>
                  </a:lnTo>
                  <a:lnTo>
                    <a:pt x="322841" y="107414"/>
                  </a:lnTo>
                  <a:lnTo>
                    <a:pt x="384690" y="107414"/>
                  </a:lnTo>
                  <a:cubicBezTo>
                    <a:pt x="393841" y="107414"/>
                    <a:pt x="400734" y="106431"/>
                    <a:pt x="405367" y="104466"/>
                  </a:cubicBezTo>
                  <a:cubicBezTo>
                    <a:pt x="408880" y="102427"/>
                    <a:pt x="411466" y="98971"/>
                    <a:pt x="413125" y="94099"/>
                  </a:cubicBezTo>
                  <a:cubicBezTo>
                    <a:pt x="415029" y="88505"/>
                    <a:pt x="414218" y="84525"/>
                    <a:pt x="410693" y="82160"/>
                  </a:cubicBezTo>
                  <a:cubicBezTo>
                    <a:pt x="408193" y="80460"/>
                    <a:pt x="403794" y="79610"/>
                    <a:pt x="397498" y="79610"/>
                  </a:cubicBezTo>
                  <a:lnTo>
                    <a:pt x="373170" y="79610"/>
                  </a:lnTo>
                  <a:cubicBezTo>
                    <a:pt x="357893" y="79610"/>
                    <a:pt x="347652" y="76421"/>
                    <a:pt x="342447" y="70043"/>
                  </a:cubicBezTo>
                  <a:cubicBezTo>
                    <a:pt x="339597" y="67195"/>
                    <a:pt x="337880" y="63093"/>
                    <a:pt x="337296" y="57737"/>
                  </a:cubicBezTo>
                  <a:cubicBezTo>
                    <a:pt x="336713" y="52381"/>
                    <a:pt x="337478" y="46601"/>
                    <a:pt x="339590" y="40396"/>
                  </a:cubicBezTo>
                  <a:cubicBezTo>
                    <a:pt x="342820" y="30905"/>
                    <a:pt x="349314" y="21882"/>
                    <a:pt x="359071" y="13327"/>
                  </a:cubicBezTo>
                  <a:cubicBezTo>
                    <a:pt x="365753" y="6241"/>
                    <a:pt x="375323" y="2017"/>
                    <a:pt x="387781" y="657"/>
                  </a:cubicBezTo>
                  <a:cubicBezTo>
                    <a:pt x="392221" y="219"/>
                    <a:pt x="398279" y="0"/>
                    <a:pt x="405955" y="0"/>
                  </a:cubicBezTo>
                  <a:close/>
                  <a:moveTo>
                    <a:pt x="196612" y="0"/>
                  </a:moveTo>
                  <a:lnTo>
                    <a:pt x="228216" y="0"/>
                  </a:lnTo>
                  <a:lnTo>
                    <a:pt x="200909" y="80241"/>
                  </a:lnTo>
                  <a:cubicBezTo>
                    <a:pt x="198817" y="86386"/>
                    <a:pt x="197710" y="91076"/>
                    <a:pt x="197588" y="94312"/>
                  </a:cubicBezTo>
                  <a:cubicBezTo>
                    <a:pt x="197466" y="97548"/>
                    <a:pt x="198193" y="100719"/>
                    <a:pt x="199768" y="103826"/>
                  </a:cubicBezTo>
                  <a:cubicBezTo>
                    <a:pt x="203087" y="107951"/>
                    <a:pt x="209388" y="110014"/>
                    <a:pt x="218671" y="110014"/>
                  </a:cubicBezTo>
                  <a:cubicBezTo>
                    <a:pt x="224646" y="110014"/>
                    <a:pt x="230120" y="109019"/>
                    <a:pt x="235093" y="107028"/>
                  </a:cubicBezTo>
                  <a:cubicBezTo>
                    <a:pt x="240065" y="105037"/>
                    <a:pt x="243949" y="102383"/>
                    <a:pt x="246743" y="99066"/>
                  </a:cubicBezTo>
                  <a:cubicBezTo>
                    <a:pt x="249614" y="95655"/>
                    <a:pt x="252605" y="89380"/>
                    <a:pt x="255716" y="80241"/>
                  </a:cubicBezTo>
                  <a:lnTo>
                    <a:pt x="283022" y="0"/>
                  </a:lnTo>
                  <a:lnTo>
                    <a:pt x="314826" y="0"/>
                  </a:lnTo>
                  <a:lnTo>
                    <a:pt x="287979" y="78888"/>
                  </a:lnTo>
                  <a:cubicBezTo>
                    <a:pt x="284452" y="89252"/>
                    <a:pt x="280380" y="97893"/>
                    <a:pt x="275765" y="104810"/>
                  </a:cubicBezTo>
                  <a:cubicBezTo>
                    <a:pt x="271150" y="111728"/>
                    <a:pt x="265728" y="117352"/>
                    <a:pt x="259498" y="121684"/>
                  </a:cubicBezTo>
                  <a:cubicBezTo>
                    <a:pt x="245700" y="130973"/>
                    <a:pt x="229056" y="135617"/>
                    <a:pt x="209566" y="135617"/>
                  </a:cubicBezTo>
                  <a:cubicBezTo>
                    <a:pt x="188720" y="135617"/>
                    <a:pt x="175120" y="130177"/>
                    <a:pt x="168767" y="119296"/>
                  </a:cubicBezTo>
                  <a:cubicBezTo>
                    <a:pt x="165175" y="116119"/>
                    <a:pt x="163435" y="111555"/>
                    <a:pt x="163545" y="105604"/>
                  </a:cubicBezTo>
                  <a:cubicBezTo>
                    <a:pt x="163655" y="99653"/>
                    <a:pt x="165506" y="91402"/>
                    <a:pt x="169096" y="80851"/>
                  </a:cubicBezTo>
                  <a:close/>
                  <a:moveTo>
                    <a:pt x="45812" y="0"/>
                  </a:moveTo>
                  <a:lnTo>
                    <a:pt x="77616" y="0"/>
                  </a:lnTo>
                  <a:lnTo>
                    <a:pt x="59510" y="53207"/>
                  </a:lnTo>
                  <a:lnTo>
                    <a:pt x="106116" y="53207"/>
                  </a:lnTo>
                  <a:lnTo>
                    <a:pt x="124222" y="0"/>
                  </a:lnTo>
                  <a:lnTo>
                    <a:pt x="155826" y="0"/>
                  </a:lnTo>
                  <a:lnTo>
                    <a:pt x="110014" y="134617"/>
                  </a:lnTo>
                  <a:lnTo>
                    <a:pt x="78410" y="134617"/>
                  </a:lnTo>
                  <a:lnTo>
                    <a:pt x="96856" y="80410"/>
                  </a:lnTo>
                  <a:lnTo>
                    <a:pt x="50250" y="80410"/>
                  </a:lnTo>
                  <a:lnTo>
                    <a:pt x="31804" y="134617"/>
                  </a:lnTo>
                  <a:lnTo>
                    <a:pt x="0" y="134617"/>
                  </a:lnTo>
                  <a:close/>
                </a:path>
              </a:pathLst>
            </a:custGeom>
            <a:solidFill>
              <a:srgbClr val="C00000"/>
            </a:solidFill>
            <a:ln>
              <a:noFill/>
            </a:ln>
            <a:effectLst>
              <a:outerShdw blurRad="12700" dist="12700" dir="2700000" algn="tl" rotWithShape="0">
                <a:srgbClr val="700000">
                  <a:alpha val="60000"/>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3200" i="1" kern="1400" spc="200" baseline="0">
                  <a:solidFill>
                    <a:schemeClr val="accent5">
                      <a:lumMod val="50000"/>
                    </a:schemeClr>
                  </a:solidFill>
                  <a:effectLst/>
                </a:defRPr>
              </a:lvl1pPr>
            </a:lstStyle>
            <a:p>
              <a:pPr lvl="0"/>
              <a:endParaRPr lang="en-US" altLang="zh-CN" dirty="0"/>
            </a:p>
          </p:txBody>
        </p:sp>
      </p:grpSp>
      <p:pic>
        <p:nvPicPr>
          <p:cNvPr id="23" name="图片 2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hotocopy trans="0" detail="1"/>
                    </a14:imgEffect>
                  </a14:imgLayer>
                </a14:imgProps>
              </a:ext>
            </a:extLst>
          </a:blip>
          <a:srcRect/>
          <a:stretch>
            <a:fillRect/>
          </a:stretch>
        </p:blipFill>
        <p:spPr>
          <a:xfrm>
            <a:off x="0" y="3793093"/>
            <a:ext cx="12192000" cy="3064907"/>
          </a:xfrm>
          <a:prstGeom prst="rect">
            <a:avLst/>
          </a:prstGeom>
        </p:spPr>
      </p:pic>
      <p:sp>
        <p:nvSpPr>
          <p:cNvPr id="6" name="灯片编号占位符 4"/>
          <p:cNvSpPr>
            <a:spLocks noGrp="1"/>
          </p:cNvSpPr>
          <p:nvPr>
            <p:ph type="sldNum" sz="quarter" idx="12"/>
          </p:nvPr>
        </p:nvSpPr>
        <p:spPr>
          <a:xfrm>
            <a:off x="11483340" y="6405245"/>
            <a:ext cx="628650" cy="365125"/>
          </a:xfrm>
          <a:prstGeom prst="rect">
            <a:avLst/>
          </a:prstGeom>
        </p:spPr>
        <p:txBody>
          <a:bodyPr/>
          <a:lstStyle>
            <a:lvl1pPr>
              <a:defRPr sz="1600" b="1">
                <a:solidFill>
                  <a:srgbClr val="02549D"/>
                </a:solidFill>
                <a:latin typeface="Arial" panose="020B0604020202020204" pitchFamily="34" charset="0"/>
                <a:ea typeface="微软雅黑" panose="020B0503020204020204" pitchFamily="34" charset="-122"/>
                <a:cs typeface="Arial" panose="020B0604020202020204" pitchFamily="34" charset="0"/>
              </a:defRPr>
            </a:lvl1pPr>
          </a:lstStyle>
          <a:p>
            <a:fld id="{5E2EABFD-C142-48D2-8272-3C2D8BEF2F38}" type="slidenum">
              <a:rPr lang="zh-CN" altLang="en-US" smtClean="0"/>
              <a:t>‹#›</a:t>
            </a:fld>
            <a:endParaRPr lang="zh-CN" altLang="en-US" dirty="0"/>
          </a:p>
        </p:txBody>
      </p:sp>
    </p:spTree>
    <p:extLst>
      <p:ext uri="{BB962C8B-B14F-4D97-AF65-F5344CB8AC3E}">
        <p14:creationId xmlns:p14="http://schemas.microsoft.com/office/powerpoint/2010/main" val="1729292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alphaModFix amt="30000"/>
          </a:blip>
          <a:srcRect/>
          <a:stretch>
            <a:fillRect/>
          </a:stretch>
        </p:blipFill>
        <p:spPr>
          <a:xfrm>
            <a:off x="0" y="0"/>
            <a:ext cx="12192000" cy="6858000"/>
          </a:xfrm>
          <a:prstGeom prst="rect">
            <a:avLst/>
          </a:prstGeom>
        </p:spPr>
      </p:pic>
      <p:sp>
        <p:nvSpPr>
          <p:cNvPr id="8" name="Date Placeholder 3"/>
          <p:cNvSpPr>
            <a:spLocks noGrp="1"/>
          </p:cNvSpPr>
          <p:nvPr>
            <p:ph type="dt" sz="half" idx="10"/>
          </p:nvPr>
        </p:nvSpPr>
        <p:spPr/>
        <p:txBody>
          <a:bodyPr/>
          <a:lstStyle/>
          <a:p>
            <a:endParaRPr lang="zh-CN" altLang="en-US"/>
          </a:p>
        </p:txBody>
      </p:sp>
      <p:sp>
        <p:nvSpPr>
          <p:cNvPr id="9" name="Footer Placeholder 4"/>
          <p:cNvSpPr>
            <a:spLocks noGrp="1"/>
          </p:cNvSpPr>
          <p:nvPr>
            <p:ph type="ftr" sz="quarter" idx="11"/>
          </p:nvPr>
        </p:nvSpPr>
        <p:spPr/>
        <p:txBody>
          <a:bodyPr/>
          <a:lstStyle/>
          <a:p>
            <a:endParaRPr lang="zh-CN" altLang="en-US"/>
          </a:p>
        </p:txBody>
      </p:sp>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85894" y="131139"/>
            <a:ext cx="1260000" cy="965406"/>
          </a:xfrm>
          <a:prstGeom prst="rect">
            <a:avLst/>
          </a:prstGeom>
          <a:effectLst>
            <a:outerShdw blurRad="63500" sx="102000" sy="102000" algn="ctr" rotWithShape="0">
              <a:prstClr val="black">
                <a:alpha val="40000"/>
              </a:prstClr>
            </a:outerShdw>
          </a:effectLst>
        </p:spPr>
      </p:pic>
      <p:sp>
        <p:nvSpPr>
          <p:cNvPr id="12" name="矩形 11"/>
          <p:cNvSpPr/>
          <p:nvPr userDrawn="1"/>
        </p:nvSpPr>
        <p:spPr>
          <a:xfrm>
            <a:off x="0" y="1167751"/>
            <a:ext cx="12192000" cy="127358"/>
          </a:xfrm>
          <a:prstGeom prst="rect">
            <a:avLst/>
          </a:prstGeom>
          <a:gradFill>
            <a:gsLst>
              <a:gs pos="0">
                <a:srgbClr val="1F4E79"/>
              </a:gs>
              <a:gs pos="100000">
                <a:srgbClr val="02549D">
                  <a:alpha val="52000"/>
                </a:srgbClr>
              </a:gs>
            </a:gsLst>
            <a:lin ang="27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userDrawn="1"/>
        </p:nvGrpSpPr>
        <p:grpSpPr>
          <a:xfrm>
            <a:off x="191770" y="331902"/>
            <a:ext cx="1607185" cy="563880"/>
            <a:chOff x="173600" y="250777"/>
            <a:chExt cx="1169955" cy="410261"/>
          </a:xfrm>
        </p:grpSpPr>
        <p:sp>
          <p:nvSpPr>
            <p:cNvPr id="17" name="任意多边形: 形状 9"/>
            <p:cNvSpPr/>
            <p:nvPr userDrawn="1"/>
          </p:nvSpPr>
          <p:spPr>
            <a:xfrm>
              <a:off x="173600" y="250777"/>
              <a:ext cx="1102504" cy="410261"/>
            </a:xfrm>
            <a:custGeom>
              <a:avLst/>
              <a:gdLst/>
              <a:ahLst/>
              <a:cxnLst/>
              <a:rect l="l" t="t" r="r" b="b"/>
              <a:pathLst>
                <a:path w="1102504" h="410261">
                  <a:moveTo>
                    <a:pt x="1027995" y="205131"/>
                  </a:moveTo>
                  <a:lnTo>
                    <a:pt x="1102504" y="205131"/>
                  </a:lnTo>
                  <a:lnTo>
                    <a:pt x="1088398" y="246583"/>
                  </a:lnTo>
                  <a:lnTo>
                    <a:pt x="1030033" y="246583"/>
                  </a:lnTo>
                  <a:cubicBezTo>
                    <a:pt x="1016044" y="246583"/>
                    <a:pt x="1005645" y="247513"/>
                    <a:pt x="998834" y="249372"/>
                  </a:cubicBezTo>
                  <a:cubicBezTo>
                    <a:pt x="992024" y="251231"/>
                    <a:pt x="985763" y="254756"/>
                    <a:pt x="980051" y="259947"/>
                  </a:cubicBezTo>
                  <a:cubicBezTo>
                    <a:pt x="976031" y="263630"/>
                    <a:pt x="972885" y="267312"/>
                    <a:pt x="970612" y="270994"/>
                  </a:cubicBezTo>
                  <a:cubicBezTo>
                    <a:pt x="968338" y="274675"/>
                    <a:pt x="965590" y="280153"/>
                    <a:pt x="962368" y="287427"/>
                  </a:cubicBezTo>
                  <a:lnTo>
                    <a:pt x="1074496" y="287427"/>
                  </a:lnTo>
                  <a:lnTo>
                    <a:pt x="1060390" y="328879"/>
                  </a:lnTo>
                  <a:lnTo>
                    <a:pt x="948261" y="328879"/>
                  </a:lnTo>
                  <a:cubicBezTo>
                    <a:pt x="944921" y="343091"/>
                    <a:pt x="946180" y="353298"/>
                    <a:pt x="952038" y="359502"/>
                  </a:cubicBezTo>
                  <a:cubicBezTo>
                    <a:pt x="957896" y="365706"/>
                    <a:pt x="970728" y="368808"/>
                    <a:pt x="990533" y="368808"/>
                  </a:cubicBezTo>
                  <a:lnTo>
                    <a:pt x="1046802" y="368808"/>
                  </a:lnTo>
                  <a:lnTo>
                    <a:pt x="1032696" y="410261"/>
                  </a:lnTo>
                  <a:lnTo>
                    <a:pt x="974331" y="410261"/>
                  </a:lnTo>
                  <a:cubicBezTo>
                    <a:pt x="959063" y="410261"/>
                    <a:pt x="945691" y="409304"/>
                    <a:pt x="934217" y="407389"/>
                  </a:cubicBezTo>
                  <a:cubicBezTo>
                    <a:pt x="917294" y="404398"/>
                    <a:pt x="905572" y="396224"/>
                    <a:pt x="899050" y="382867"/>
                  </a:cubicBezTo>
                  <a:cubicBezTo>
                    <a:pt x="889875" y="364001"/>
                    <a:pt x="890740" y="338544"/>
                    <a:pt x="901646" y="306496"/>
                  </a:cubicBezTo>
                  <a:cubicBezTo>
                    <a:pt x="913695" y="271088"/>
                    <a:pt x="934109" y="243420"/>
                    <a:pt x="962887" y="223490"/>
                  </a:cubicBezTo>
                  <a:cubicBezTo>
                    <a:pt x="972885" y="216654"/>
                    <a:pt x="982656" y="211885"/>
                    <a:pt x="992200" y="209183"/>
                  </a:cubicBezTo>
                  <a:cubicBezTo>
                    <a:pt x="1001744" y="206482"/>
                    <a:pt x="1013676" y="205131"/>
                    <a:pt x="1027995" y="205131"/>
                  </a:cubicBezTo>
                  <a:close/>
                  <a:moveTo>
                    <a:pt x="808920" y="205131"/>
                  </a:moveTo>
                  <a:lnTo>
                    <a:pt x="883429" y="205131"/>
                  </a:lnTo>
                  <a:lnTo>
                    <a:pt x="869323" y="246583"/>
                  </a:lnTo>
                  <a:lnTo>
                    <a:pt x="810958" y="246583"/>
                  </a:lnTo>
                  <a:cubicBezTo>
                    <a:pt x="796969" y="246583"/>
                    <a:pt x="786570" y="247513"/>
                    <a:pt x="779759" y="249372"/>
                  </a:cubicBezTo>
                  <a:cubicBezTo>
                    <a:pt x="772949" y="251231"/>
                    <a:pt x="766688" y="254756"/>
                    <a:pt x="760976" y="259947"/>
                  </a:cubicBezTo>
                  <a:cubicBezTo>
                    <a:pt x="756956" y="263630"/>
                    <a:pt x="753810" y="267312"/>
                    <a:pt x="751537" y="270994"/>
                  </a:cubicBezTo>
                  <a:cubicBezTo>
                    <a:pt x="749263" y="274675"/>
                    <a:pt x="746515" y="280153"/>
                    <a:pt x="743293" y="287427"/>
                  </a:cubicBezTo>
                  <a:lnTo>
                    <a:pt x="855421" y="287427"/>
                  </a:lnTo>
                  <a:lnTo>
                    <a:pt x="841315" y="328879"/>
                  </a:lnTo>
                  <a:lnTo>
                    <a:pt x="729186" y="328879"/>
                  </a:lnTo>
                  <a:cubicBezTo>
                    <a:pt x="725846" y="343091"/>
                    <a:pt x="727105" y="353298"/>
                    <a:pt x="732963" y="359502"/>
                  </a:cubicBezTo>
                  <a:cubicBezTo>
                    <a:pt x="738821" y="365706"/>
                    <a:pt x="751653" y="368808"/>
                    <a:pt x="771458" y="368808"/>
                  </a:cubicBezTo>
                  <a:lnTo>
                    <a:pt x="827727" y="368808"/>
                  </a:lnTo>
                  <a:lnTo>
                    <a:pt x="813621" y="410261"/>
                  </a:lnTo>
                  <a:lnTo>
                    <a:pt x="755256" y="410261"/>
                  </a:lnTo>
                  <a:cubicBezTo>
                    <a:pt x="739988" y="410261"/>
                    <a:pt x="726616" y="409304"/>
                    <a:pt x="715142" y="407389"/>
                  </a:cubicBezTo>
                  <a:cubicBezTo>
                    <a:pt x="698219" y="404398"/>
                    <a:pt x="686497" y="396224"/>
                    <a:pt x="679975" y="382867"/>
                  </a:cubicBezTo>
                  <a:cubicBezTo>
                    <a:pt x="670800" y="364001"/>
                    <a:pt x="671665" y="338544"/>
                    <a:pt x="682571" y="306496"/>
                  </a:cubicBezTo>
                  <a:cubicBezTo>
                    <a:pt x="694620" y="271088"/>
                    <a:pt x="715034" y="243420"/>
                    <a:pt x="743812" y="223490"/>
                  </a:cubicBezTo>
                  <a:cubicBezTo>
                    <a:pt x="753810" y="216654"/>
                    <a:pt x="763581" y="211885"/>
                    <a:pt x="773125" y="209183"/>
                  </a:cubicBezTo>
                  <a:cubicBezTo>
                    <a:pt x="782669" y="206482"/>
                    <a:pt x="794601" y="205131"/>
                    <a:pt x="808920" y="205131"/>
                  </a:cubicBezTo>
                  <a:close/>
                  <a:moveTo>
                    <a:pt x="580320" y="205131"/>
                  </a:moveTo>
                  <a:lnTo>
                    <a:pt x="654829" y="205131"/>
                  </a:lnTo>
                  <a:lnTo>
                    <a:pt x="640723" y="246583"/>
                  </a:lnTo>
                  <a:lnTo>
                    <a:pt x="582358" y="246583"/>
                  </a:lnTo>
                  <a:cubicBezTo>
                    <a:pt x="568369" y="246583"/>
                    <a:pt x="557970" y="247513"/>
                    <a:pt x="551159" y="249372"/>
                  </a:cubicBezTo>
                  <a:cubicBezTo>
                    <a:pt x="544349" y="251231"/>
                    <a:pt x="538088" y="254756"/>
                    <a:pt x="532376" y="259947"/>
                  </a:cubicBezTo>
                  <a:cubicBezTo>
                    <a:pt x="528356" y="263630"/>
                    <a:pt x="525210" y="267312"/>
                    <a:pt x="522937" y="270994"/>
                  </a:cubicBezTo>
                  <a:cubicBezTo>
                    <a:pt x="520663" y="274675"/>
                    <a:pt x="517915" y="280153"/>
                    <a:pt x="514693" y="287427"/>
                  </a:cubicBezTo>
                  <a:lnTo>
                    <a:pt x="626821" y="287427"/>
                  </a:lnTo>
                  <a:lnTo>
                    <a:pt x="612715" y="328879"/>
                  </a:lnTo>
                  <a:lnTo>
                    <a:pt x="500586" y="328879"/>
                  </a:lnTo>
                  <a:cubicBezTo>
                    <a:pt x="497246" y="343091"/>
                    <a:pt x="498505" y="353298"/>
                    <a:pt x="504363" y="359502"/>
                  </a:cubicBezTo>
                  <a:cubicBezTo>
                    <a:pt x="510221" y="365706"/>
                    <a:pt x="523053" y="368808"/>
                    <a:pt x="542858" y="368808"/>
                  </a:cubicBezTo>
                  <a:lnTo>
                    <a:pt x="599127" y="368808"/>
                  </a:lnTo>
                  <a:lnTo>
                    <a:pt x="585021" y="410261"/>
                  </a:lnTo>
                  <a:lnTo>
                    <a:pt x="526656" y="410261"/>
                  </a:lnTo>
                  <a:cubicBezTo>
                    <a:pt x="511388" y="410261"/>
                    <a:pt x="498016" y="409304"/>
                    <a:pt x="486542" y="407389"/>
                  </a:cubicBezTo>
                  <a:cubicBezTo>
                    <a:pt x="469619" y="404398"/>
                    <a:pt x="457897" y="396224"/>
                    <a:pt x="451375" y="382867"/>
                  </a:cubicBezTo>
                  <a:cubicBezTo>
                    <a:pt x="442200" y="364001"/>
                    <a:pt x="443065" y="338544"/>
                    <a:pt x="453971" y="306496"/>
                  </a:cubicBezTo>
                  <a:cubicBezTo>
                    <a:pt x="466020" y="271088"/>
                    <a:pt x="486434" y="243420"/>
                    <a:pt x="515212" y="223490"/>
                  </a:cubicBezTo>
                  <a:cubicBezTo>
                    <a:pt x="525210" y="216654"/>
                    <a:pt x="534981" y="211885"/>
                    <a:pt x="544525" y="209183"/>
                  </a:cubicBezTo>
                  <a:cubicBezTo>
                    <a:pt x="554069" y="206482"/>
                    <a:pt x="566001" y="205131"/>
                    <a:pt x="580320" y="205131"/>
                  </a:cubicBezTo>
                  <a:close/>
                  <a:moveTo>
                    <a:pt x="281511" y="0"/>
                  </a:moveTo>
                  <a:lnTo>
                    <a:pt x="485546" y="0"/>
                  </a:lnTo>
                  <a:lnTo>
                    <a:pt x="457333" y="82906"/>
                  </a:lnTo>
                  <a:lnTo>
                    <a:pt x="272434" y="82906"/>
                  </a:lnTo>
                  <a:cubicBezTo>
                    <a:pt x="246234" y="83293"/>
                    <a:pt x="228987" y="84357"/>
                    <a:pt x="220694" y="86097"/>
                  </a:cubicBezTo>
                  <a:cubicBezTo>
                    <a:pt x="203822" y="89875"/>
                    <a:pt x="192100" y="101416"/>
                    <a:pt x="185528" y="120720"/>
                  </a:cubicBezTo>
                  <a:cubicBezTo>
                    <a:pt x="179851" y="137395"/>
                    <a:pt x="182270" y="148292"/>
                    <a:pt x="192786" y="153410"/>
                  </a:cubicBezTo>
                  <a:cubicBezTo>
                    <a:pt x="200895" y="158020"/>
                    <a:pt x="216265" y="160325"/>
                    <a:pt x="238896" y="160325"/>
                  </a:cubicBezTo>
                  <a:lnTo>
                    <a:pt x="302876" y="160325"/>
                  </a:lnTo>
                  <a:cubicBezTo>
                    <a:pt x="336245" y="160325"/>
                    <a:pt x="361150" y="163595"/>
                    <a:pt x="377590" y="170136"/>
                  </a:cubicBezTo>
                  <a:cubicBezTo>
                    <a:pt x="402355" y="179610"/>
                    <a:pt x="416007" y="196003"/>
                    <a:pt x="418547" y="219313"/>
                  </a:cubicBezTo>
                  <a:cubicBezTo>
                    <a:pt x="420675" y="241367"/>
                    <a:pt x="417909" y="263646"/>
                    <a:pt x="410251" y="286150"/>
                  </a:cubicBezTo>
                  <a:cubicBezTo>
                    <a:pt x="401583" y="311620"/>
                    <a:pt x="386486" y="335407"/>
                    <a:pt x="364960" y="357512"/>
                  </a:cubicBezTo>
                  <a:cubicBezTo>
                    <a:pt x="341636" y="384258"/>
                    <a:pt x="311105" y="400622"/>
                    <a:pt x="273367" y="406603"/>
                  </a:cubicBezTo>
                  <a:cubicBezTo>
                    <a:pt x="260070" y="409042"/>
                    <a:pt x="237760" y="410261"/>
                    <a:pt x="206435" y="410261"/>
                  </a:cubicBezTo>
                  <a:lnTo>
                    <a:pt x="0" y="410261"/>
                  </a:lnTo>
                  <a:lnTo>
                    <a:pt x="28213" y="327355"/>
                  </a:lnTo>
                  <a:lnTo>
                    <a:pt x="216703" y="327355"/>
                  </a:lnTo>
                  <a:cubicBezTo>
                    <a:pt x="244592" y="327355"/>
                    <a:pt x="265598" y="324361"/>
                    <a:pt x="279721" y="318373"/>
                  </a:cubicBezTo>
                  <a:cubicBezTo>
                    <a:pt x="290427" y="312157"/>
                    <a:pt x="298307" y="301625"/>
                    <a:pt x="303362" y="286779"/>
                  </a:cubicBezTo>
                  <a:cubicBezTo>
                    <a:pt x="309166" y="269729"/>
                    <a:pt x="306695" y="257601"/>
                    <a:pt x="295951" y="250393"/>
                  </a:cubicBezTo>
                  <a:cubicBezTo>
                    <a:pt x="288331" y="245212"/>
                    <a:pt x="274926" y="242621"/>
                    <a:pt x="255737" y="242621"/>
                  </a:cubicBezTo>
                  <a:lnTo>
                    <a:pt x="181594" y="242621"/>
                  </a:lnTo>
                  <a:cubicBezTo>
                    <a:pt x="135036" y="242621"/>
                    <a:pt x="103826" y="232902"/>
                    <a:pt x="87963" y="213465"/>
                  </a:cubicBezTo>
                  <a:cubicBezTo>
                    <a:pt x="79276" y="204785"/>
                    <a:pt x="74044" y="192283"/>
                    <a:pt x="72266" y="175960"/>
                  </a:cubicBezTo>
                  <a:cubicBezTo>
                    <a:pt x="70488" y="159638"/>
                    <a:pt x="72819" y="142021"/>
                    <a:pt x="79257" y="123111"/>
                  </a:cubicBezTo>
                  <a:cubicBezTo>
                    <a:pt x="89100" y="94187"/>
                    <a:pt x="108890" y="66688"/>
                    <a:pt x="138627" y="40615"/>
                  </a:cubicBezTo>
                  <a:cubicBezTo>
                    <a:pt x="158991" y="19018"/>
                    <a:pt x="188157" y="6147"/>
                    <a:pt x="226123" y="2000"/>
                  </a:cubicBezTo>
                  <a:cubicBezTo>
                    <a:pt x="239655" y="667"/>
                    <a:pt x="258118" y="0"/>
                    <a:pt x="281511" y="0"/>
                  </a:cubicBezTo>
                  <a:close/>
                </a:path>
              </a:pathLst>
            </a:custGeom>
            <a:solidFill>
              <a:schemeClr val="accent5">
                <a:lumMod val="50000"/>
              </a:schemeClr>
            </a:solidFill>
            <a:ln>
              <a:noFill/>
            </a:ln>
            <a:effectLst>
              <a:outerShdw blurRad="12700" dist="12700" dir="2700000" algn="tl" rotWithShape="0">
                <a:schemeClr val="accent1">
                  <a:lumMod val="50000"/>
                  <a:alpha val="60000"/>
                </a:scheme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3200" i="1" kern="1400" spc="200" baseline="0" dirty="0">
                <a:solidFill>
                  <a:schemeClr val="accent5">
                    <a:lumMod val="50000"/>
                  </a:schemeClr>
                </a:solidFill>
                <a:effectLst/>
              </a:endParaRPr>
            </a:p>
          </p:txBody>
        </p:sp>
        <p:sp>
          <p:nvSpPr>
            <p:cNvPr id="18" name="文本框 17"/>
            <p:cNvSpPr txBox="1"/>
            <p:nvPr userDrawn="1"/>
          </p:nvSpPr>
          <p:spPr>
            <a:xfrm>
              <a:off x="669739" y="257162"/>
              <a:ext cx="673816" cy="145921"/>
            </a:xfrm>
            <a:custGeom>
              <a:avLst/>
              <a:gdLst/>
              <a:ahLst/>
              <a:cxnLst/>
              <a:rect l="l" t="t" r="r" b="b"/>
              <a:pathLst>
                <a:path w="626234" h="135617">
                  <a:moveTo>
                    <a:pt x="509467" y="0"/>
                  </a:moveTo>
                  <a:lnTo>
                    <a:pt x="626234" y="0"/>
                  </a:lnTo>
                  <a:lnTo>
                    <a:pt x="616977" y="27204"/>
                  </a:lnTo>
                  <a:lnTo>
                    <a:pt x="573612" y="27204"/>
                  </a:lnTo>
                  <a:lnTo>
                    <a:pt x="537057" y="134617"/>
                  </a:lnTo>
                  <a:lnTo>
                    <a:pt x="505253" y="134617"/>
                  </a:lnTo>
                  <a:lnTo>
                    <a:pt x="541808" y="27204"/>
                  </a:lnTo>
                  <a:lnTo>
                    <a:pt x="500209" y="27204"/>
                  </a:lnTo>
                  <a:close/>
                  <a:moveTo>
                    <a:pt x="405955" y="0"/>
                  </a:moveTo>
                  <a:lnTo>
                    <a:pt x="472904" y="0"/>
                  </a:lnTo>
                  <a:lnTo>
                    <a:pt x="463647" y="27204"/>
                  </a:lnTo>
                  <a:lnTo>
                    <a:pt x="402976" y="27204"/>
                  </a:lnTo>
                  <a:cubicBezTo>
                    <a:pt x="394380" y="27331"/>
                    <a:pt x="388721" y="27680"/>
                    <a:pt x="385999" y="28251"/>
                  </a:cubicBezTo>
                  <a:cubicBezTo>
                    <a:pt x="380463" y="29490"/>
                    <a:pt x="376617" y="33277"/>
                    <a:pt x="374460" y="39611"/>
                  </a:cubicBezTo>
                  <a:cubicBezTo>
                    <a:pt x="372598" y="45083"/>
                    <a:pt x="373392" y="48658"/>
                    <a:pt x="376842" y="50338"/>
                  </a:cubicBezTo>
                  <a:cubicBezTo>
                    <a:pt x="379503" y="51850"/>
                    <a:pt x="384546" y="52607"/>
                    <a:pt x="391972" y="52607"/>
                  </a:cubicBezTo>
                  <a:lnTo>
                    <a:pt x="412965" y="52607"/>
                  </a:lnTo>
                  <a:cubicBezTo>
                    <a:pt x="423915" y="52607"/>
                    <a:pt x="432086" y="53680"/>
                    <a:pt x="437481" y="55826"/>
                  </a:cubicBezTo>
                  <a:cubicBezTo>
                    <a:pt x="445607" y="58935"/>
                    <a:pt x="450087" y="64313"/>
                    <a:pt x="450920" y="71962"/>
                  </a:cubicBezTo>
                  <a:cubicBezTo>
                    <a:pt x="451618" y="79199"/>
                    <a:pt x="450711" y="86509"/>
                    <a:pt x="448198" y="93893"/>
                  </a:cubicBezTo>
                  <a:cubicBezTo>
                    <a:pt x="445354" y="102250"/>
                    <a:pt x="440400" y="110056"/>
                    <a:pt x="433337" y="117309"/>
                  </a:cubicBezTo>
                  <a:cubicBezTo>
                    <a:pt x="425684" y="126085"/>
                    <a:pt x="415666" y="131454"/>
                    <a:pt x="403283" y="133417"/>
                  </a:cubicBezTo>
                  <a:cubicBezTo>
                    <a:pt x="398920" y="134217"/>
                    <a:pt x="391599" y="134617"/>
                    <a:pt x="381321" y="134617"/>
                  </a:cubicBezTo>
                  <a:lnTo>
                    <a:pt x="313584" y="134617"/>
                  </a:lnTo>
                  <a:lnTo>
                    <a:pt x="322841" y="107414"/>
                  </a:lnTo>
                  <a:lnTo>
                    <a:pt x="384690" y="107414"/>
                  </a:lnTo>
                  <a:cubicBezTo>
                    <a:pt x="393841" y="107414"/>
                    <a:pt x="400734" y="106431"/>
                    <a:pt x="405367" y="104466"/>
                  </a:cubicBezTo>
                  <a:cubicBezTo>
                    <a:pt x="408880" y="102427"/>
                    <a:pt x="411466" y="98971"/>
                    <a:pt x="413125" y="94099"/>
                  </a:cubicBezTo>
                  <a:cubicBezTo>
                    <a:pt x="415029" y="88505"/>
                    <a:pt x="414218" y="84525"/>
                    <a:pt x="410693" y="82160"/>
                  </a:cubicBezTo>
                  <a:cubicBezTo>
                    <a:pt x="408193" y="80460"/>
                    <a:pt x="403794" y="79610"/>
                    <a:pt x="397498" y="79610"/>
                  </a:cubicBezTo>
                  <a:lnTo>
                    <a:pt x="373170" y="79610"/>
                  </a:lnTo>
                  <a:cubicBezTo>
                    <a:pt x="357893" y="79610"/>
                    <a:pt x="347652" y="76421"/>
                    <a:pt x="342447" y="70043"/>
                  </a:cubicBezTo>
                  <a:cubicBezTo>
                    <a:pt x="339597" y="67195"/>
                    <a:pt x="337880" y="63093"/>
                    <a:pt x="337296" y="57737"/>
                  </a:cubicBezTo>
                  <a:cubicBezTo>
                    <a:pt x="336713" y="52381"/>
                    <a:pt x="337478" y="46601"/>
                    <a:pt x="339590" y="40396"/>
                  </a:cubicBezTo>
                  <a:cubicBezTo>
                    <a:pt x="342820" y="30905"/>
                    <a:pt x="349314" y="21882"/>
                    <a:pt x="359071" y="13327"/>
                  </a:cubicBezTo>
                  <a:cubicBezTo>
                    <a:pt x="365753" y="6241"/>
                    <a:pt x="375323" y="2017"/>
                    <a:pt x="387781" y="657"/>
                  </a:cubicBezTo>
                  <a:cubicBezTo>
                    <a:pt x="392221" y="219"/>
                    <a:pt x="398279" y="0"/>
                    <a:pt x="405955" y="0"/>
                  </a:cubicBezTo>
                  <a:close/>
                  <a:moveTo>
                    <a:pt x="196612" y="0"/>
                  </a:moveTo>
                  <a:lnTo>
                    <a:pt x="228216" y="0"/>
                  </a:lnTo>
                  <a:lnTo>
                    <a:pt x="200909" y="80241"/>
                  </a:lnTo>
                  <a:cubicBezTo>
                    <a:pt x="198817" y="86386"/>
                    <a:pt x="197710" y="91076"/>
                    <a:pt x="197588" y="94312"/>
                  </a:cubicBezTo>
                  <a:cubicBezTo>
                    <a:pt x="197466" y="97548"/>
                    <a:pt x="198193" y="100719"/>
                    <a:pt x="199768" y="103826"/>
                  </a:cubicBezTo>
                  <a:cubicBezTo>
                    <a:pt x="203087" y="107951"/>
                    <a:pt x="209388" y="110014"/>
                    <a:pt x="218671" y="110014"/>
                  </a:cubicBezTo>
                  <a:cubicBezTo>
                    <a:pt x="224646" y="110014"/>
                    <a:pt x="230120" y="109019"/>
                    <a:pt x="235093" y="107028"/>
                  </a:cubicBezTo>
                  <a:cubicBezTo>
                    <a:pt x="240065" y="105037"/>
                    <a:pt x="243949" y="102383"/>
                    <a:pt x="246743" y="99066"/>
                  </a:cubicBezTo>
                  <a:cubicBezTo>
                    <a:pt x="249614" y="95655"/>
                    <a:pt x="252605" y="89380"/>
                    <a:pt x="255716" y="80241"/>
                  </a:cubicBezTo>
                  <a:lnTo>
                    <a:pt x="283022" y="0"/>
                  </a:lnTo>
                  <a:lnTo>
                    <a:pt x="314826" y="0"/>
                  </a:lnTo>
                  <a:lnTo>
                    <a:pt x="287979" y="78888"/>
                  </a:lnTo>
                  <a:cubicBezTo>
                    <a:pt x="284452" y="89252"/>
                    <a:pt x="280380" y="97893"/>
                    <a:pt x="275765" y="104810"/>
                  </a:cubicBezTo>
                  <a:cubicBezTo>
                    <a:pt x="271150" y="111728"/>
                    <a:pt x="265728" y="117352"/>
                    <a:pt x="259498" y="121684"/>
                  </a:cubicBezTo>
                  <a:cubicBezTo>
                    <a:pt x="245700" y="130973"/>
                    <a:pt x="229056" y="135617"/>
                    <a:pt x="209566" y="135617"/>
                  </a:cubicBezTo>
                  <a:cubicBezTo>
                    <a:pt x="188720" y="135617"/>
                    <a:pt x="175120" y="130177"/>
                    <a:pt x="168767" y="119296"/>
                  </a:cubicBezTo>
                  <a:cubicBezTo>
                    <a:pt x="165175" y="116119"/>
                    <a:pt x="163435" y="111555"/>
                    <a:pt x="163545" y="105604"/>
                  </a:cubicBezTo>
                  <a:cubicBezTo>
                    <a:pt x="163655" y="99653"/>
                    <a:pt x="165506" y="91402"/>
                    <a:pt x="169096" y="80851"/>
                  </a:cubicBezTo>
                  <a:close/>
                  <a:moveTo>
                    <a:pt x="45812" y="0"/>
                  </a:moveTo>
                  <a:lnTo>
                    <a:pt x="77616" y="0"/>
                  </a:lnTo>
                  <a:lnTo>
                    <a:pt x="59510" y="53207"/>
                  </a:lnTo>
                  <a:lnTo>
                    <a:pt x="106116" y="53207"/>
                  </a:lnTo>
                  <a:lnTo>
                    <a:pt x="124222" y="0"/>
                  </a:lnTo>
                  <a:lnTo>
                    <a:pt x="155826" y="0"/>
                  </a:lnTo>
                  <a:lnTo>
                    <a:pt x="110014" y="134617"/>
                  </a:lnTo>
                  <a:lnTo>
                    <a:pt x="78410" y="134617"/>
                  </a:lnTo>
                  <a:lnTo>
                    <a:pt x="96856" y="80410"/>
                  </a:lnTo>
                  <a:lnTo>
                    <a:pt x="50250" y="80410"/>
                  </a:lnTo>
                  <a:lnTo>
                    <a:pt x="31804" y="134617"/>
                  </a:lnTo>
                  <a:lnTo>
                    <a:pt x="0" y="134617"/>
                  </a:lnTo>
                  <a:close/>
                </a:path>
              </a:pathLst>
            </a:custGeom>
            <a:solidFill>
              <a:srgbClr val="C00000"/>
            </a:solidFill>
            <a:ln>
              <a:noFill/>
            </a:ln>
            <a:effectLst>
              <a:outerShdw blurRad="12700" dist="12700" dir="2700000" algn="tl" rotWithShape="0">
                <a:srgbClr val="700000">
                  <a:alpha val="60000"/>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3200" i="1" kern="1400" spc="200" baseline="0">
                  <a:solidFill>
                    <a:schemeClr val="accent5">
                      <a:lumMod val="50000"/>
                    </a:schemeClr>
                  </a:solidFill>
                  <a:effectLst/>
                </a:defRPr>
              </a:lvl1pPr>
            </a:lstStyle>
            <a:p>
              <a:pPr lvl="0"/>
              <a:endParaRPr lang="en-US" altLang="zh-CN" dirty="0"/>
            </a:p>
          </p:txBody>
        </p:sp>
      </p:grpSp>
      <p:sp>
        <p:nvSpPr>
          <p:cNvPr id="4" name="灯片编号占位符 4"/>
          <p:cNvSpPr>
            <a:spLocks noGrp="1"/>
          </p:cNvSpPr>
          <p:nvPr>
            <p:ph type="sldNum" sz="quarter" idx="12"/>
          </p:nvPr>
        </p:nvSpPr>
        <p:spPr>
          <a:xfrm>
            <a:off x="11483340" y="6405245"/>
            <a:ext cx="628650" cy="365125"/>
          </a:xfrm>
          <a:prstGeom prst="rect">
            <a:avLst/>
          </a:prstGeom>
        </p:spPr>
        <p:txBody>
          <a:bodyPr/>
          <a:lstStyle>
            <a:lvl1pPr>
              <a:defRPr sz="1600" b="1">
                <a:solidFill>
                  <a:srgbClr val="02549D"/>
                </a:solidFill>
                <a:latin typeface="Arial" panose="020B0604020202020204" pitchFamily="34" charset="0"/>
                <a:ea typeface="微软雅黑" panose="020B0503020204020204" pitchFamily="34" charset="-122"/>
                <a:cs typeface="Arial" panose="020B0604020202020204" pitchFamily="34" charset="0"/>
              </a:defRPr>
            </a:lvl1pPr>
          </a:lstStyle>
          <a:p>
            <a:fld id="{5E2EABFD-C142-48D2-8272-3C2D8BEF2F38}" type="slidenum">
              <a:rPr lang="zh-CN" altLang="en-US" smtClean="0"/>
              <a:t>‹#›</a:t>
            </a:fld>
            <a:endParaRPr lang="zh-CN" altLang="en-US" dirty="0"/>
          </a:p>
        </p:txBody>
      </p:sp>
    </p:spTree>
    <p:extLst>
      <p:ext uri="{BB962C8B-B14F-4D97-AF65-F5344CB8AC3E}">
        <p14:creationId xmlns:p14="http://schemas.microsoft.com/office/powerpoint/2010/main" val="3000396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zh-CN" altLang="en-US"/>
          </a:p>
        </p:txBody>
      </p:sp>
      <p:sp>
        <p:nvSpPr>
          <p:cNvPr id="9" name="Footer Placeholder 4"/>
          <p:cNvSpPr>
            <a:spLocks noGrp="1"/>
          </p:cNvSpPr>
          <p:nvPr>
            <p:ph type="ftr" sz="quarter" idx="11"/>
          </p:nvPr>
        </p:nvSpPr>
        <p:spPr/>
        <p:txBody>
          <a:bodyPr/>
          <a:lstStyle/>
          <a:p>
            <a:endParaRPr lang="zh-CN" altLang="en-US"/>
          </a:p>
        </p:txBody>
      </p:sp>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5894" y="131139"/>
            <a:ext cx="1260000" cy="965406"/>
          </a:xfrm>
          <a:prstGeom prst="rect">
            <a:avLst/>
          </a:prstGeom>
          <a:effectLst>
            <a:outerShdw blurRad="63500" sx="102000" sy="102000" algn="ctr" rotWithShape="0">
              <a:prstClr val="black">
                <a:alpha val="40000"/>
              </a:prstClr>
            </a:outerShdw>
          </a:effectLst>
        </p:spPr>
      </p:pic>
      <p:sp>
        <p:nvSpPr>
          <p:cNvPr id="12" name="矩形 11"/>
          <p:cNvSpPr/>
          <p:nvPr userDrawn="1"/>
        </p:nvSpPr>
        <p:spPr>
          <a:xfrm>
            <a:off x="0" y="1167751"/>
            <a:ext cx="12192000" cy="127358"/>
          </a:xfrm>
          <a:prstGeom prst="rect">
            <a:avLst/>
          </a:prstGeom>
          <a:gradFill>
            <a:gsLst>
              <a:gs pos="0">
                <a:srgbClr val="1F4E79"/>
              </a:gs>
              <a:gs pos="100000">
                <a:srgbClr val="02549D">
                  <a:alpha val="52000"/>
                </a:srgbClr>
              </a:gs>
            </a:gsLst>
            <a:lin ang="27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userDrawn="1"/>
        </p:nvGrpSpPr>
        <p:grpSpPr>
          <a:xfrm>
            <a:off x="191770" y="331902"/>
            <a:ext cx="1607185" cy="563880"/>
            <a:chOff x="173600" y="250777"/>
            <a:chExt cx="1169955" cy="410261"/>
          </a:xfrm>
        </p:grpSpPr>
        <p:sp>
          <p:nvSpPr>
            <p:cNvPr id="17" name="任意多边形: 形状 9"/>
            <p:cNvSpPr/>
            <p:nvPr userDrawn="1"/>
          </p:nvSpPr>
          <p:spPr>
            <a:xfrm>
              <a:off x="173600" y="250777"/>
              <a:ext cx="1102504" cy="410261"/>
            </a:xfrm>
            <a:custGeom>
              <a:avLst/>
              <a:gdLst/>
              <a:ahLst/>
              <a:cxnLst/>
              <a:rect l="l" t="t" r="r" b="b"/>
              <a:pathLst>
                <a:path w="1102504" h="410261">
                  <a:moveTo>
                    <a:pt x="1027995" y="205131"/>
                  </a:moveTo>
                  <a:lnTo>
                    <a:pt x="1102504" y="205131"/>
                  </a:lnTo>
                  <a:lnTo>
                    <a:pt x="1088398" y="246583"/>
                  </a:lnTo>
                  <a:lnTo>
                    <a:pt x="1030033" y="246583"/>
                  </a:lnTo>
                  <a:cubicBezTo>
                    <a:pt x="1016044" y="246583"/>
                    <a:pt x="1005645" y="247513"/>
                    <a:pt x="998834" y="249372"/>
                  </a:cubicBezTo>
                  <a:cubicBezTo>
                    <a:pt x="992024" y="251231"/>
                    <a:pt x="985763" y="254756"/>
                    <a:pt x="980051" y="259947"/>
                  </a:cubicBezTo>
                  <a:cubicBezTo>
                    <a:pt x="976031" y="263630"/>
                    <a:pt x="972885" y="267312"/>
                    <a:pt x="970612" y="270994"/>
                  </a:cubicBezTo>
                  <a:cubicBezTo>
                    <a:pt x="968338" y="274675"/>
                    <a:pt x="965590" y="280153"/>
                    <a:pt x="962368" y="287427"/>
                  </a:cubicBezTo>
                  <a:lnTo>
                    <a:pt x="1074496" y="287427"/>
                  </a:lnTo>
                  <a:lnTo>
                    <a:pt x="1060390" y="328879"/>
                  </a:lnTo>
                  <a:lnTo>
                    <a:pt x="948261" y="328879"/>
                  </a:lnTo>
                  <a:cubicBezTo>
                    <a:pt x="944921" y="343091"/>
                    <a:pt x="946180" y="353298"/>
                    <a:pt x="952038" y="359502"/>
                  </a:cubicBezTo>
                  <a:cubicBezTo>
                    <a:pt x="957896" y="365706"/>
                    <a:pt x="970728" y="368808"/>
                    <a:pt x="990533" y="368808"/>
                  </a:cubicBezTo>
                  <a:lnTo>
                    <a:pt x="1046802" y="368808"/>
                  </a:lnTo>
                  <a:lnTo>
                    <a:pt x="1032696" y="410261"/>
                  </a:lnTo>
                  <a:lnTo>
                    <a:pt x="974331" y="410261"/>
                  </a:lnTo>
                  <a:cubicBezTo>
                    <a:pt x="959063" y="410261"/>
                    <a:pt x="945691" y="409304"/>
                    <a:pt x="934217" y="407389"/>
                  </a:cubicBezTo>
                  <a:cubicBezTo>
                    <a:pt x="917294" y="404398"/>
                    <a:pt x="905572" y="396224"/>
                    <a:pt x="899050" y="382867"/>
                  </a:cubicBezTo>
                  <a:cubicBezTo>
                    <a:pt x="889875" y="364001"/>
                    <a:pt x="890740" y="338544"/>
                    <a:pt x="901646" y="306496"/>
                  </a:cubicBezTo>
                  <a:cubicBezTo>
                    <a:pt x="913695" y="271088"/>
                    <a:pt x="934109" y="243420"/>
                    <a:pt x="962887" y="223490"/>
                  </a:cubicBezTo>
                  <a:cubicBezTo>
                    <a:pt x="972885" y="216654"/>
                    <a:pt x="982656" y="211885"/>
                    <a:pt x="992200" y="209183"/>
                  </a:cubicBezTo>
                  <a:cubicBezTo>
                    <a:pt x="1001744" y="206482"/>
                    <a:pt x="1013676" y="205131"/>
                    <a:pt x="1027995" y="205131"/>
                  </a:cubicBezTo>
                  <a:close/>
                  <a:moveTo>
                    <a:pt x="808920" y="205131"/>
                  </a:moveTo>
                  <a:lnTo>
                    <a:pt x="883429" y="205131"/>
                  </a:lnTo>
                  <a:lnTo>
                    <a:pt x="869323" y="246583"/>
                  </a:lnTo>
                  <a:lnTo>
                    <a:pt x="810958" y="246583"/>
                  </a:lnTo>
                  <a:cubicBezTo>
                    <a:pt x="796969" y="246583"/>
                    <a:pt x="786570" y="247513"/>
                    <a:pt x="779759" y="249372"/>
                  </a:cubicBezTo>
                  <a:cubicBezTo>
                    <a:pt x="772949" y="251231"/>
                    <a:pt x="766688" y="254756"/>
                    <a:pt x="760976" y="259947"/>
                  </a:cubicBezTo>
                  <a:cubicBezTo>
                    <a:pt x="756956" y="263630"/>
                    <a:pt x="753810" y="267312"/>
                    <a:pt x="751537" y="270994"/>
                  </a:cubicBezTo>
                  <a:cubicBezTo>
                    <a:pt x="749263" y="274675"/>
                    <a:pt x="746515" y="280153"/>
                    <a:pt x="743293" y="287427"/>
                  </a:cubicBezTo>
                  <a:lnTo>
                    <a:pt x="855421" y="287427"/>
                  </a:lnTo>
                  <a:lnTo>
                    <a:pt x="841315" y="328879"/>
                  </a:lnTo>
                  <a:lnTo>
                    <a:pt x="729186" y="328879"/>
                  </a:lnTo>
                  <a:cubicBezTo>
                    <a:pt x="725846" y="343091"/>
                    <a:pt x="727105" y="353298"/>
                    <a:pt x="732963" y="359502"/>
                  </a:cubicBezTo>
                  <a:cubicBezTo>
                    <a:pt x="738821" y="365706"/>
                    <a:pt x="751653" y="368808"/>
                    <a:pt x="771458" y="368808"/>
                  </a:cubicBezTo>
                  <a:lnTo>
                    <a:pt x="827727" y="368808"/>
                  </a:lnTo>
                  <a:lnTo>
                    <a:pt x="813621" y="410261"/>
                  </a:lnTo>
                  <a:lnTo>
                    <a:pt x="755256" y="410261"/>
                  </a:lnTo>
                  <a:cubicBezTo>
                    <a:pt x="739988" y="410261"/>
                    <a:pt x="726616" y="409304"/>
                    <a:pt x="715142" y="407389"/>
                  </a:cubicBezTo>
                  <a:cubicBezTo>
                    <a:pt x="698219" y="404398"/>
                    <a:pt x="686497" y="396224"/>
                    <a:pt x="679975" y="382867"/>
                  </a:cubicBezTo>
                  <a:cubicBezTo>
                    <a:pt x="670800" y="364001"/>
                    <a:pt x="671665" y="338544"/>
                    <a:pt x="682571" y="306496"/>
                  </a:cubicBezTo>
                  <a:cubicBezTo>
                    <a:pt x="694620" y="271088"/>
                    <a:pt x="715034" y="243420"/>
                    <a:pt x="743812" y="223490"/>
                  </a:cubicBezTo>
                  <a:cubicBezTo>
                    <a:pt x="753810" y="216654"/>
                    <a:pt x="763581" y="211885"/>
                    <a:pt x="773125" y="209183"/>
                  </a:cubicBezTo>
                  <a:cubicBezTo>
                    <a:pt x="782669" y="206482"/>
                    <a:pt x="794601" y="205131"/>
                    <a:pt x="808920" y="205131"/>
                  </a:cubicBezTo>
                  <a:close/>
                  <a:moveTo>
                    <a:pt x="580320" y="205131"/>
                  </a:moveTo>
                  <a:lnTo>
                    <a:pt x="654829" y="205131"/>
                  </a:lnTo>
                  <a:lnTo>
                    <a:pt x="640723" y="246583"/>
                  </a:lnTo>
                  <a:lnTo>
                    <a:pt x="582358" y="246583"/>
                  </a:lnTo>
                  <a:cubicBezTo>
                    <a:pt x="568369" y="246583"/>
                    <a:pt x="557970" y="247513"/>
                    <a:pt x="551159" y="249372"/>
                  </a:cubicBezTo>
                  <a:cubicBezTo>
                    <a:pt x="544349" y="251231"/>
                    <a:pt x="538088" y="254756"/>
                    <a:pt x="532376" y="259947"/>
                  </a:cubicBezTo>
                  <a:cubicBezTo>
                    <a:pt x="528356" y="263630"/>
                    <a:pt x="525210" y="267312"/>
                    <a:pt x="522937" y="270994"/>
                  </a:cubicBezTo>
                  <a:cubicBezTo>
                    <a:pt x="520663" y="274675"/>
                    <a:pt x="517915" y="280153"/>
                    <a:pt x="514693" y="287427"/>
                  </a:cubicBezTo>
                  <a:lnTo>
                    <a:pt x="626821" y="287427"/>
                  </a:lnTo>
                  <a:lnTo>
                    <a:pt x="612715" y="328879"/>
                  </a:lnTo>
                  <a:lnTo>
                    <a:pt x="500586" y="328879"/>
                  </a:lnTo>
                  <a:cubicBezTo>
                    <a:pt x="497246" y="343091"/>
                    <a:pt x="498505" y="353298"/>
                    <a:pt x="504363" y="359502"/>
                  </a:cubicBezTo>
                  <a:cubicBezTo>
                    <a:pt x="510221" y="365706"/>
                    <a:pt x="523053" y="368808"/>
                    <a:pt x="542858" y="368808"/>
                  </a:cubicBezTo>
                  <a:lnTo>
                    <a:pt x="599127" y="368808"/>
                  </a:lnTo>
                  <a:lnTo>
                    <a:pt x="585021" y="410261"/>
                  </a:lnTo>
                  <a:lnTo>
                    <a:pt x="526656" y="410261"/>
                  </a:lnTo>
                  <a:cubicBezTo>
                    <a:pt x="511388" y="410261"/>
                    <a:pt x="498016" y="409304"/>
                    <a:pt x="486542" y="407389"/>
                  </a:cubicBezTo>
                  <a:cubicBezTo>
                    <a:pt x="469619" y="404398"/>
                    <a:pt x="457897" y="396224"/>
                    <a:pt x="451375" y="382867"/>
                  </a:cubicBezTo>
                  <a:cubicBezTo>
                    <a:pt x="442200" y="364001"/>
                    <a:pt x="443065" y="338544"/>
                    <a:pt x="453971" y="306496"/>
                  </a:cubicBezTo>
                  <a:cubicBezTo>
                    <a:pt x="466020" y="271088"/>
                    <a:pt x="486434" y="243420"/>
                    <a:pt x="515212" y="223490"/>
                  </a:cubicBezTo>
                  <a:cubicBezTo>
                    <a:pt x="525210" y="216654"/>
                    <a:pt x="534981" y="211885"/>
                    <a:pt x="544525" y="209183"/>
                  </a:cubicBezTo>
                  <a:cubicBezTo>
                    <a:pt x="554069" y="206482"/>
                    <a:pt x="566001" y="205131"/>
                    <a:pt x="580320" y="205131"/>
                  </a:cubicBezTo>
                  <a:close/>
                  <a:moveTo>
                    <a:pt x="281511" y="0"/>
                  </a:moveTo>
                  <a:lnTo>
                    <a:pt x="485546" y="0"/>
                  </a:lnTo>
                  <a:lnTo>
                    <a:pt x="457333" y="82906"/>
                  </a:lnTo>
                  <a:lnTo>
                    <a:pt x="272434" y="82906"/>
                  </a:lnTo>
                  <a:cubicBezTo>
                    <a:pt x="246234" y="83293"/>
                    <a:pt x="228987" y="84357"/>
                    <a:pt x="220694" y="86097"/>
                  </a:cubicBezTo>
                  <a:cubicBezTo>
                    <a:pt x="203822" y="89875"/>
                    <a:pt x="192100" y="101416"/>
                    <a:pt x="185528" y="120720"/>
                  </a:cubicBezTo>
                  <a:cubicBezTo>
                    <a:pt x="179851" y="137395"/>
                    <a:pt x="182270" y="148292"/>
                    <a:pt x="192786" y="153410"/>
                  </a:cubicBezTo>
                  <a:cubicBezTo>
                    <a:pt x="200895" y="158020"/>
                    <a:pt x="216265" y="160325"/>
                    <a:pt x="238896" y="160325"/>
                  </a:cubicBezTo>
                  <a:lnTo>
                    <a:pt x="302876" y="160325"/>
                  </a:lnTo>
                  <a:cubicBezTo>
                    <a:pt x="336245" y="160325"/>
                    <a:pt x="361150" y="163595"/>
                    <a:pt x="377590" y="170136"/>
                  </a:cubicBezTo>
                  <a:cubicBezTo>
                    <a:pt x="402355" y="179610"/>
                    <a:pt x="416007" y="196003"/>
                    <a:pt x="418547" y="219313"/>
                  </a:cubicBezTo>
                  <a:cubicBezTo>
                    <a:pt x="420675" y="241367"/>
                    <a:pt x="417909" y="263646"/>
                    <a:pt x="410251" y="286150"/>
                  </a:cubicBezTo>
                  <a:cubicBezTo>
                    <a:pt x="401583" y="311620"/>
                    <a:pt x="386486" y="335407"/>
                    <a:pt x="364960" y="357512"/>
                  </a:cubicBezTo>
                  <a:cubicBezTo>
                    <a:pt x="341636" y="384258"/>
                    <a:pt x="311105" y="400622"/>
                    <a:pt x="273367" y="406603"/>
                  </a:cubicBezTo>
                  <a:cubicBezTo>
                    <a:pt x="260070" y="409042"/>
                    <a:pt x="237760" y="410261"/>
                    <a:pt x="206435" y="410261"/>
                  </a:cubicBezTo>
                  <a:lnTo>
                    <a:pt x="0" y="410261"/>
                  </a:lnTo>
                  <a:lnTo>
                    <a:pt x="28213" y="327355"/>
                  </a:lnTo>
                  <a:lnTo>
                    <a:pt x="216703" y="327355"/>
                  </a:lnTo>
                  <a:cubicBezTo>
                    <a:pt x="244592" y="327355"/>
                    <a:pt x="265598" y="324361"/>
                    <a:pt x="279721" y="318373"/>
                  </a:cubicBezTo>
                  <a:cubicBezTo>
                    <a:pt x="290427" y="312157"/>
                    <a:pt x="298307" y="301625"/>
                    <a:pt x="303362" y="286779"/>
                  </a:cubicBezTo>
                  <a:cubicBezTo>
                    <a:pt x="309166" y="269729"/>
                    <a:pt x="306695" y="257601"/>
                    <a:pt x="295951" y="250393"/>
                  </a:cubicBezTo>
                  <a:cubicBezTo>
                    <a:pt x="288331" y="245212"/>
                    <a:pt x="274926" y="242621"/>
                    <a:pt x="255737" y="242621"/>
                  </a:cubicBezTo>
                  <a:lnTo>
                    <a:pt x="181594" y="242621"/>
                  </a:lnTo>
                  <a:cubicBezTo>
                    <a:pt x="135036" y="242621"/>
                    <a:pt x="103826" y="232902"/>
                    <a:pt x="87963" y="213465"/>
                  </a:cubicBezTo>
                  <a:cubicBezTo>
                    <a:pt x="79276" y="204785"/>
                    <a:pt x="74044" y="192283"/>
                    <a:pt x="72266" y="175960"/>
                  </a:cubicBezTo>
                  <a:cubicBezTo>
                    <a:pt x="70488" y="159638"/>
                    <a:pt x="72819" y="142021"/>
                    <a:pt x="79257" y="123111"/>
                  </a:cubicBezTo>
                  <a:cubicBezTo>
                    <a:pt x="89100" y="94187"/>
                    <a:pt x="108890" y="66688"/>
                    <a:pt x="138627" y="40615"/>
                  </a:cubicBezTo>
                  <a:cubicBezTo>
                    <a:pt x="158991" y="19018"/>
                    <a:pt x="188157" y="6147"/>
                    <a:pt x="226123" y="2000"/>
                  </a:cubicBezTo>
                  <a:cubicBezTo>
                    <a:pt x="239655" y="667"/>
                    <a:pt x="258118" y="0"/>
                    <a:pt x="281511" y="0"/>
                  </a:cubicBezTo>
                  <a:close/>
                </a:path>
              </a:pathLst>
            </a:custGeom>
            <a:solidFill>
              <a:schemeClr val="accent5">
                <a:lumMod val="50000"/>
              </a:schemeClr>
            </a:solidFill>
            <a:ln>
              <a:noFill/>
            </a:ln>
            <a:effectLst>
              <a:outerShdw blurRad="12700" dist="12700" dir="2700000" algn="tl" rotWithShape="0">
                <a:schemeClr val="accent1">
                  <a:lumMod val="50000"/>
                  <a:alpha val="60000"/>
                </a:scheme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3200" i="1" kern="1400" spc="200" baseline="0" dirty="0">
                <a:solidFill>
                  <a:schemeClr val="accent5">
                    <a:lumMod val="50000"/>
                  </a:schemeClr>
                </a:solidFill>
                <a:effectLst/>
              </a:endParaRPr>
            </a:p>
          </p:txBody>
        </p:sp>
        <p:sp>
          <p:nvSpPr>
            <p:cNvPr id="18" name="文本框 17"/>
            <p:cNvSpPr txBox="1"/>
            <p:nvPr userDrawn="1"/>
          </p:nvSpPr>
          <p:spPr>
            <a:xfrm>
              <a:off x="669739" y="257162"/>
              <a:ext cx="673816" cy="145921"/>
            </a:xfrm>
            <a:custGeom>
              <a:avLst/>
              <a:gdLst/>
              <a:ahLst/>
              <a:cxnLst/>
              <a:rect l="l" t="t" r="r" b="b"/>
              <a:pathLst>
                <a:path w="626234" h="135617">
                  <a:moveTo>
                    <a:pt x="509467" y="0"/>
                  </a:moveTo>
                  <a:lnTo>
                    <a:pt x="626234" y="0"/>
                  </a:lnTo>
                  <a:lnTo>
                    <a:pt x="616977" y="27204"/>
                  </a:lnTo>
                  <a:lnTo>
                    <a:pt x="573612" y="27204"/>
                  </a:lnTo>
                  <a:lnTo>
                    <a:pt x="537057" y="134617"/>
                  </a:lnTo>
                  <a:lnTo>
                    <a:pt x="505253" y="134617"/>
                  </a:lnTo>
                  <a:lnTo>
                    <a:pt x="541808" y="27204"/>
                  </a:lnTo>
                  <a:lnTo>
                    <a:pt x="500209" y="27204"/>
                  </a:lnTo>
                  <a:close/>
                  <a:moveTo>
                    <a:pt x="405955" y="0"/>
                  </a:moveTo>
                  <a:lnTo>
                    <a:pt x="472904" y="0"/>
                  </a:lnTo>
                  <a:lnTo>
                    <a:pt x="463647" y="27204"/>
                  </a:lnTo>
                  <a:lnTo>
                    <a:pt x="402976" y="27204"/>
                  </a:lnTo>
                  <a:cubicBezTo>
                    <a:pt x="394380" y="27331"/>
                    <a:pt x="388721" y="27680"/>
                    <a:pt x="385999" y="28251"/>
                  </a:cubicBezTo>
                  <a:cubicBezTo>
                    <a:pt x="380463" y="29490"/>
                    <a:pt x="376617" y="33277"/>
                    <a:pt x="374460" y="39611"/>
                  </a:cubicBezTo>
                  <a:cubicBezTo>
                    <a:pt x="372598" y="45083"/>
                    <a:pt x="373392" y="48658"/>
                    <a:pt x="376842" y="50338"/>
                  </a:cubicBezTo>
                  <a:cubicBezTo>
                    <a:pt x="379503" y="51850"/>
                    <a:pt x="384546" y="52607"/>
                    <a:pt x="391972" y="52607"/>
                  </a:cubicBezTo>
                  <a:lnTo>
                    <a:pt x="412965" y="52607"/>
                  </a:lnTo>
                  <a:cubicBezTo>
                    <a:pt x="423915" y="52607"/>
                    <a:pt x="432086" y="53680"/>
                    <a:pt x="437481" y="55826"/>
                  </a:cubicBezTo>
                  <a:cubicBezTo>
                    <a:pt x="445607" y="58935"/>
                    <a:pt x="450087" y="64313"/>
                    <a:pt x="450920" y="71962"/>
                  </a:cubicBezTo>
                  <a:cubicBezTo>
                    <a:pt x="451618" y="79199"/>
                    <a:pt x="450711" y="86509"/>
                    <a:pt x="448198" y="93893"/>
                  </a:cubicBezTo>
                  <a:cubicBezTo>
                    <a:pt x="445354" y="102250"/>
                    <a:pt x="440400" y="110056"/>
                    <a:pt x="433337" y="117309"/>
                  </a:cubicBezTo>
                  <a:cubicBezTo>
                    <a:pt x="425684" y="126085"/>
                    <a:pt x="415666" y="131454"/>
                    <a:pt x="403283" y="133417"/>
                  </a:cubicBezTo>
                  <a:cubicBezTo>
                    <a:pt x="398920" y="134217"/>
                    <a:pt x="391599" y="134617"/>
                    <a:pt x="381321" y="134617"/>
                  </a:cubicBezTo>
                  <a:lnTo>
                    <a:pt x="313584" y="134617"/>
                  </a:lnTo>
                  <a:lnTo>
                    <a:pt x="322841" y="107414"/>
                  </a:lnTo>
                  <a:lnTo>
                    <a:pt x="384690" y="107414"/>
                  </a:lnTo>
                  <a:cubicBezTo>
                    <a:pt x="393841" y="107414"/>
                    <a:pt x="400734" y="106431"/>
                    <a:pt x="405367" y="104466"/>
                  </a:cubicBezTo>
                  <a:cubicBezTo>
                    <a:pt x="408880" y="102427"/>
                    <a:pt x="411466" y="98971"/>
                    <a:pt x="413125" y="94099"/>
                  </a:cubicBezTo>
                  <a:cubicBezTo>
                    <a:pt x="415029" y="88505"/>
                    <a:pt x="414218" y="84525"/>
                    <a:pt x="410693" y="82160"/>
                  </a:cubicBezTo>
                  <a:cubicBezTo>
                    <a:pt x="408193" y="80460"/>
                    <a:pt x="403794" y="79610"/>
                    <a:pt x="397498" y="79610"/>
                  </a:cubicBezTo>
                  <a:lnTo>
                    <a:pt x="373170" y="79610"/>
                  </a:lnTo>
                  <a:cubicBezTo>
                    <a:pt x="357893" y="79610"/>
                    <a:pt x="347652" y="76421"/>
                    <a:pt x="342447" y="70043"/>
                  </a:cubicBezTo>
                  <a:cubicBezTo>
                    <a:pt x="339597" y="67195"/>
                    <a:pt x="337880" y="63093"/>
                    <a:pt x="337296" y="57737"/>
                  </a:cubicBezTo>
                  <a:cubicBezTo>
                    <a:pt x="336713" y="52381"/>
                    <a:pt x="337478" y="46601"/>
                    <a:pt x="339590" y="40396"/>
                  </a:cubicBezTo>
                  <a:cubicBezTo>
                    <a:pt x="342820" y="30905"/>
                    <a:pt x="349314" y="21882"/>
                    <a:pt x="359071" y="13327"/>
                  </a:cubicBezTo>
                  <a:cubicBezTo>
                    <a:pt x="365753" y="6241"/>
                    <a:pt x="375323" y="2017"/>
                    <a:pt x="387781" y="657"/>
                  </a:cubicBezTo>
                  <a:cubicBezTo>
                    <a:pt x="392221" y="219"/>
                    <a:pt x="398279" y="0"/>
                    <a:pt x="405955" y="0"/>
                  </a:cubicBezTo>
                  <a:close/>
                  <a:moveTo>
                    <a:pt x="196612" y="0"/>
                  </a:moveTo>
                  <a:lnTo>
                    <a:pt x="228216" y="0"/>
                  </a:lnTo>
                  <a:lnTo>
                    <a:pt x="200909" y="80241"/>
                  </a:lnTo>
                  <a:cubicBezTo>
                    <a:pt x="198817" y="86386"/>
                    <a:pt x="197710" y="91076"/>
                    <a:pt x="197588" y="94312"/>
                  </a:cubicBezTo>
                  <a:cubicBezTo>
                    <a:pt x="197466" y="97548"/>
                    <a:pt x="198193" y="100719"/>
                    <a:pt x="199768" y="103826"/>
                  </a:cubicBezTo>
                  <a:cubicBezTo>
                    <a:pt x="203087" y="107951"/>
                    <a:pt x="209388" y="110014"/>
                    <a:pt x="218671" y="110014"/>
                  </a:cubicBezTo>
                  <a:cubicBezTo>
                    <a:pt x="224646" y="110014"/>
                    <a:pt x="230120" y="109019"/>
                    <a:pt x="235093" y="107028"/>
                  </a:cubicBezTo>
                  <a:cubicBezTo>
                    <a:pt x="240065" y="105037"/>
                    <a:pt x="243949" y="102383"/>
                    <a:pt x="246743" y="99066"/>
                  </a:cubicBezTo>
                  <a:cubicBezTo>
                    <a:pt x="249614" y="95655"/>
                    <a:pt x="252605" y="89380"/>
                    <a:pt x="255716" y="80241"/>
                  </a:cubicBezTo>
                  <a:lnTo>
                    <a:pt x="283022" y="0"/>
                  </a:lnTo>
                  <a:lnTo>
                    <a:pt x="314826" y="0"/>
                  </a:lnTo>
                  <a:lnTo>
                    <a:pt x="287979" y="78888"/>
                  </a:lnTo>
                  <a:cubicBezTo>
                    <a:pt x="284452" y="89252"/>
                    <a:pt x="280380" y="97893"/>
                    <a:pt x="275765" y="104810"/>
                  </a:cubicBezTo>
                  <a:cubicBezTo>
                    <a:pt x="271150" y="111728"/>
                    <a:pt x="265728" y="117352"/>
                    <a:pt x="259498" y="121684"/>
                  </a:cubicBezTo>
                  <a:cubicBezTo>
                    <a:pt x="245700" y="130973"/>
                    <a:pt x="229056" y="135617"/>
                    <a:pt x="209566" y="135617"/>
                  </a:cubicBezTo>
                  <a:cubicBezTo>
                    <a:pt x="188720" y="135617"/>
                    <a:pt x="175120" y="130177"/>
                    <a:pt x="168767" y="119296"/>
                  </a:cubicBezTo>
                  <a:cubicBezTo>
                    <a:pt x="165175" y="116119"/>
                    <a:pt x="163435" y="111555"/>
                    <a:pt x="163545" y="105604"/>
                  </a:cubicBezTo>
                  <a:cubicBezTo>
                    <a:pt x="163655" y="99653"/>
                    <a:pt x="165506" y="91402"/>
                    <a:pt x="169096" y="80851"/>
                  </a:cubicBezTo>
                  <a:close/>
                  <a:moveTo>
                    <a:pt x="45812" y="0"/>
                  </a:moveTo>
                  <a:lnTo>
                    <a:pt x="77616" y="0"/>
                  </a:lnTo>
                  <a:lnTo>
                    <a:pt x="59510" y="53207"/>
                  </a:lnTo>
                  <a:lnTo>
                    <a:pt x="106116" y="53207"/>
                  </a:lnTo>
                  <a:lnTo>
                    <a:pt x="124222" y="0"/>
                  </a:lnTo>
                  <a:lnTo>
                    <a:pt x="155826" y="0"/>
                  </a:lnTo>
                  <a:lnTo>
                    <a:pt x="110014" y="134617"/>
                  </a:lnTo>
                  <a:lnTo>
                    <a:pt x="78410" y="134617"/>
                  </a:lnTo>
                  <a:lnTo>
                    <a:pt x="96856" y="80410"/>
                  </a:lnTo>
                  <a:lnTo>
                    <a:pt x="50250" y="80410"/>
                  </a:lnTo>
                  <a:lnTo>
                    <a:pt x="31804" y="134617"/>
                  </a:lnTo>
                  <a:lnTo>
                    <a:pt x="0" y="134617"/>
                  </a:lnTo>
                  <a:close/>
                </a:path>
              </a:pathLst>
            </a:custGeom>
            <a:solidFill>
              <a:srgbClr val="C00000"/>
            </a:solidFill>
            <a:ln>
              <a:noFill/>
            </a:ln>
            <a:effectLst>
              <a:outerShdw blurRad="12700" dist="12700" dir="2700000" algn="tl" rotWithShape="0">
                <a:srgbClr val="700000">
                  <a:alpha val="60000"/>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3200" i="1" kern="1400" spc="200" baseline="0">
                  <a:solidFill>
                    <a:schemeClr val="accent5">
                      <a:lumMod val="50000"/>
                    </a:schemeClr>
                  </a:solidFill>
                  <a:effectLst/>
                </a:defRPr>
              </a:lvl1pPr>
            </a:lstStyle>
            <a:p>
              <a:pPr lvl="0"/>
              <a:endParaRPr lang="en-US" altLang="zh-CN" dirty="0"/>
            </a:p>
          </p:txBody>
        </p:sp>
      </p:grpSp>
      <p:sp>
        <p:nvSpPr>
          <p:cNvPr id="4" name="灯片编号占位符 4"/>
          <p:cNvSpPr>
            <a:spLocks noGrp="1"/>
          </p:cNvSpPr>
          <p:nvPr>
            <p:ph type="sldNum" sz="quarter" idx="12"/>
          </p:nvPr>
        </p:nvSpPr>
        <p:spPr>
          <a:xfrm>
            <a:off x="11483340" y="6405245"/>
            <a:ext cx="628650" cy="365125"/>
          </a:xfrm>
          <a:prstGeom prst="rect">
            <a:avLst/>
          </a:prstGeom>
        </p:spPr>
        <p:txBody>
          <a:bodyPr/>
          <a:lstStyle>
            <a:lvl1pPr>
              <a:defRPr sz="1600" b="1">
                <a:solidFill>
                  <a:srgbClr val="02549D"/>
                </a:solidFill>
                <a:latin typeface="Arial" panose="020B0604020202020204" pitchFamily="34" charset="0"/>
                <a:ea typeface="微软雅黑" panose="020B0503020204020204" pitchFamily="34" charset="-122"/>
                <a:cs typeface="Arial" panose="020B0604020202020204" pitchFamily="34" charset="0"/>
              </a:defRPr>
            </a:lvl1pPr>
          </a:lstStyle>
          <a:p>
            <a:fld id="{5E2EABFD-C142-48D2-8272-3C2D8BEF2F38}" type="slidenum">
              <a:rPr lang="zh-CN" altLang="en-US" smtClean="0"/>
              <a:t>‹#›</a:t>
            </a:fld>
            <a:endParaRPr lang="zh-CN" altLang="en-US" dirty="0"/>
          </a:p>
        </p:txBody>
      </p:sp>
    </p:spTree>
    <p:extLst>
      <p:ext uri="{BB962C8B-B14F-4D97-AF65-F5344CB8AC3E}">
        <p14:creationId xmlns:p14="http://schemas.microsoft.com/office/powerpoint/2010/main" val="1852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pic>
        <p:nvPicPr>
          <p:cNvPr id="7" name="图片 6"/>
          <p:cNvPicPr>
            <a:picLocks noChangeAspect="1"/>
          </p:cNvPicPr>
          <p:nvPr userDrawn="1"/>
        </p:nvPicPr>
        <p:blipFill rotWithShape="1">
          <a:blip r:embed="rId2" cstate="screen"/>
          <a:srcRect/>
          <a:stretch>
            <a:fillRect/>
          </a:stretch>
        </p:blipFill>
        <p:spPr>
          <a:xfrm>
            <a:off x="0" y="0"/>
            <a:ext cx="12191999" cy="4910133"/>
          </a:xfrm>
          <a:prstGeom prst="rect">
            <a:avLst/>
          </a:prstGeom>
        </p:spPr>
      </p:pic>
      <p:sp>
        <p:nvSpPr>
          <p:cNvPr id="6" name="矩形 5"/>
          <p:cNvSpPr/>
          <p:nvPr userDrawn="1"/>
        </p:nvSpPr>
        <p:spPr>
          <a:xfrm>
            <a:off x="1" y="-1900555"/>
            <a:ext cx="12191999" cy="6810173"/>
          </a:xfrm>
          <a:prstGeom prst="rect">
            <a:avLst/>
          </a:prstGeom>
          <a:gradFill>
            <a:gsLst>
              <a:gs pos="60000">
                <a:srgbClr val="1F4E79">
                  <a:alpha val="0"/>
                  <a:lumMod val="50000"/>
                </a:srgbClr>
              </a:gs>
              <a:gs pos="75000">
                <a:srgbClr val="1F4E79">
                  <a:alpha val="60000"/>
                  <a:lumMod val="50000"/>
                </a:srgbClr>
              </a:gs>
              <a:gs pos="100000">
                <a:srgbClr val="1F4E79">
                  <a:lumMod val="50000"/>
                </a:srgbClr>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灯片编号占位符 4"/>
          <p:cNvSpPr>
            <a:spLocks noGrp="1"/>
          </p:cNvSpPr>
          <p:nvPr>
            <p:ph type="sldNum" sz="quarter" idx="12"/>
          </p:nvPr>
        </p:nvSpPr>
        <p:spPr>
          <a:xfrm>
            <a:off x="11483340" y="6405245"/>
            <a:ext cx="628650" cy="365125"/>
          </a:xfrm>
          <a:prstGeom prst="rect">
            <a:avLst/>
          </a:prstGeom>
        </p:spPr>
        <p:txBody>
          <a:bodyPr/>
          <a:lstStyle>
            <a:lvl1pPr>
              <a:defRPr sz="1600" b="1">
                <a:solidFill>
                  <a:srgbClr val="02549D"/>
                </a:solidFill>
                <a:latin typeface="Arial" panose="020B0604020202020204" pitchFamily="34" charset="0"/>
                <a:ea typeface="微软雅黑" panose="020B0503020204020204" pitchFamily="34" charset="-122"/>
                <a:cs typeface="Arial" panose="020B0604020202020204" pitchFamily="34" charset="0"/>
              </a:defRPr>
            </a:lvl1pPr>
          </a:lstStyle>
          <a:p>
            <a:fld id="{5E2EABFD-C142-48D2-8272-3C2D8BEF2F38}" type="slidenum">
              <a:rPr lang="zh-CN" altLang="en-US" smtClean="0"/>
              <a:t>‹#›</a:t>
            </a:fld>
            <a:endParaRPr lang="zh-CN" altLang="en-US" dirty="0"/>
          </a:p>
        </p:txBody>
      </p:sp>
    </p:spTree>
    <p:extLst>
      <p:ext uri="{BB962C8B-B14F-4D97-AF65-F5344CB8AC3E}">
        <p14:creationId xmlns:p14="http://schemas.microsoft.com/office/powerpoint/2010/main" val="3766916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板式">
    <p:spTree>
      <p:nvGrpSpPr>
        <p:cNvPr id="1" name=""/>
        <p:cNvGrpSpPr/>
        <p:nvPr/>
      </p:nvGrpSpPr>
      <p:grpSpPr>
        <a:xfrm>
          <a:off x="0" y="0"/>
          <a:ext cx="0" cy="0"/>
          <a:chOff x="0" y="0"/>
          <a:chExt cx="0" cy="0"/>
        </a:xfrm>
      </p:grpSpPr>
      <p:sp>
        <p:nvSpPr>
          <p:cNvPr id="4" name="矩形 3"/>
          <p:cNvSpPr/>
          <p:nvPr userDrawn="1"/>
        </p:nvSpPr>
        <p:spPr>
          <a:xfrm>
            <a:off x="0" y="0"/>
            <a:ext cx="2448000" cy="654312"/>
          </a:xfrm>
          <a:prstGeom prst="rect">
            <a:avLst/>
          </a:prstGeom>
          <a:solidFill>
            <a:schemeClr val="bg1"/>
          </a:solidFill>
          <a:ln>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36000" rIns="36000" rtlCol="0" anchor="ctr"/>
          <a:lstStyle/>
          <a:p>
            <a:pPr algn="ct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rPr>
              <a:t>研究背景与意义</a:t>
            </a:r>
          </a:p>
        </p:txBody>
      </p:sp>
      <p:sp>
        <p:nvSpPr>
          <p:cNvPr id="5" name="矩形 4"/>
          <p:cNvSpPr/>
          <p:nvPr userDrawn="1"/>
        </p:nvSpPr>
        <p:spPr>
          <a:xfrm>
            <a:off x="2448000" y="0"/>
            <a:ext cx="2448000" cy="654312"/>
          </a:xfrm>
          <a:prstGeom prst="rect">
            <a:avLst/>
          </a:prstGeom>
          <a:solidFill>
            <a:schemeClr val="bg1"/>
          </a:solidFill>
          <a:ln>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36000" rIns="36000" rtlCol="0" anchor="ctr"/>
          <a:lstStyle/>
          <a:p>
            <a:pPr algn="ct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rPr>
              <a:t>暗电流产生与传输</a:t>
            </a:r>
          </a:p>
        </p:txBody>
      </p:sp>
      <p:sp>
        <p:nvSpPr>
          <p:cNvPr id="6" name="矩形 5"/>
          <p:cNvSpPr/>
          <p:nvPr userDrawn="1"/>
        </p:nvSpPr>
        <p:spPr>
          <a:xfrm>
            <a:off x="4896000" y="0"/>
            <a:ext cx="2448000" cy="654312"/>
          </a:xfrm>
          <a:prstGeom prst="rect">
            <a:avLst/>
          </a:prstGeom>
          <a:solidFill>
            <a:schemeClr val="bg1"/>
          </a:solidFill>
          <a:ln>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36000" rIns="36000" rtlCol="0" anchor="ctr"/>
          <a:lstStyle/>
          <a:p>
            <a:pPr algn="ct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rPr>
              <a:t>暗电流测量方法</a:t>
            </a:r>
          </a:p>
        </p:txBody>
      </p:sp>
      <p:sp>
        <p:nvSpPr>
          <p:cNvPr id="7" name="矩形 6"/>
          <p:cNvSpPr/>
          <p:nvPr userDrawn="1"/>
        </p:nvSpPr>
        <p:spPr>
          <a:xfrm>
            <a:off x="7344000" y="0"/>
            <a:ext cx="2448000" cy="654312"/>
          </a:xfrm>
          <a:prstGeom prst="rect">
            <a:avLst/>
          </a:prstGeom>
          <a:solidFill>
            <a:schemeClr val="bg1"/>
          </a:solidFill>
          <a:ln>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36000" rIns="36000" rtlCol="0" anchor="ctr"/>
          <a:lstStyle/>
          <a:p>
            <a:pPr algn="ct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rPr>
              <a:t>暗电流抑制策略</a:t>
            </a:r>
          </a:p>
        </p:txBody>
      </p:sp>
      <p:sp>
        <p:nvSpPr>
          <p:cNvPr id="8" name="矩形 7"/>
          <p:cNvSpPr/>
          <p:nvPr userDrawn="1"/>
        </p:nvSpPr>
        <p:spPr>
          <a:xfrm>
            <a:off x="9792000" y="0"/>
            <a:ext cx="2400000" cy="654312"/>
          </a:xfrm>
          <a:prstGeom prst="rect">
            <a:avLst/>
          </a:prstGeom>
          <a:solidFill>
            <a:schemeClr val="bg1"/>
          </a:solidFill>
          <a:ln>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36000" rIns="36000" rtlCol="0" anchor="ctr"/>
          <a:lstStyle/>
          <a:p>
            <a:pPr algn="ct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rPr>
              <a:t>总结与展望</a:t>
            </a:r>
          </a:p>
        </p:txBody>
      </p:sp>
      <p:sp>
        <p:nvSpPr>
          <p:cNvPr id="1073742882" name="任意多边形 1073742881"/>
          <p:cNvSpPr/>
          <p:nvPr userDrawn="1"/>
        </p:nvSpPr>
        <p:spPr>
          <a:xfrm>
            <a:off x="172085" y="6454140"/>
            <a:ext cx="1502410" cy="267335"/>
          </a:xfrm>
          <a:custGeom>
            <a:avLst/>
            <a:gdLst/>
            <a:ahLst/>
            <a:cxnLst/>
            <a:rect l="0" t="0" r="0" b="0"/>
            <a:pathLst>
              <a:path w="2436" h="432">
                <a:moveTo>
                  <a:pt x="993" y="314"/>
                </a:moveTo>
                <a:lnTo>
                  <a:pt x="991" y="316"/>
                </a:lnTo>
                <a:lnTo>
                  <a:pt x="986" y="319"/>
                </a:lnTo>
                <a:lnTo>
                  <a:pt x="976" y="324"/>
                </a:lnTo>
                <a:lnTo>
                  <a:pt x="969" y="329"/>
                </a:lnTo>
                <a:lnTo>
                  <a:pt x="956" y="335"/>
                </a:lnTo>
                <a:lnTo>
                  <a:pt x="951" y="340"/>
                </a:lnTo>
                <a:lnTo>
                  <a:pt x="951" y="341"/>
                </a:lnTo>
                <a:lnTo>
                  <a:pt x="954" y="341"/>
                </a:lnTo>
                <a:lnTo>
                  <a:pt x="965" y="338"/>
                </a:lnTo>
                <a:lnTo>
                  <a:pt x="979" y="333"/>
                </a:lnTo>
                <a:lnTo>
                  <a:pt x="990" y="329"/>
                </a:lnTo>
                <a:lnTo>
                  <a:pt x="995" y="326"/>
                </a:lnTo>
                <a:lnTo>
                  <a:pt x="996" y="323"/>
                </a:lnTo>
                <a:lnTo>
                  <a:pt x="996" y="317"/>
                </a:lnTo>
                <a:lnTo>
                  <a:pt x="995" y="315"/>
                </a:lnTo>
                <a:lnTo>
                  <a:pt x="993" y="314"/>
                </a:lnTo>
                <a:close/>
                <a:moveTo>
                  <a:pt x="1027" y="298"/>
                </a:moveTo>
                <a:lnTo>
                  <a:pt x="1026" y="299"/>
                </a:lnTo>
                <a:lnTo>
                  <a:pt x="1024" y="301"/>
                </a:lnTo>
                <a:lnTo>
                  <a:pt x="1024" y="303"/>
                </a:lnTo>
                <a:lnTo>
                  <a:pt x="1025" y="306"/>
                </a:lnTo>
                <a:lnTo>
                  <a:pt x="1024" y="308"/>
                </a:lnTo>
                <a:lnTo>
                  <a:pt x="1024" y="312"/>
                </a:lnTo>
                <a:lnTo>
                  <a:pt x="1026" y="315"/>
                </a:lnTo>
                <a:lnTo>
                  <a:pt x="1026" y="316"/>
                </a:lnTo>
                <a:lnTo>
                  <a:pt x="1030" y="316"/>
                </a:lnTo>
                <a:lnTo>
                  <a:pt x="1035" y="312"/>
                </a:lnTo>
                <a:lnTo>
                  <a:pt x="1035" y="310"/>
                </a:lnTo>
                <a:lnTo>
                  <a:pt x="1032" y="305"/>
                </a:lnTo>
                <a:lnTo>
                  <a:pt x="1029" y="301"/>
                </a:lnTo>
                <a:lnTo>
                  <a:pt x="1027" y="298"/>
                </a:lnTo>
                <a:close/>
                <a:moveTo>
                  <a:pt x="2080" y="291"/>
                </a:moveTo>
                <a:lnTo>
                  <a:pt x="2083" y="291"/>
                </a:lnTo>
                <a:lnTo>
                  <a:pt x="2085" y="293"/>
                </a:lnTo>
                <a:lnTo>
                  <a:pt x="2088" y="296"/>
                </a:lnTo>
                <a:lnTo>
                  <a:pt x="2092" y="303"/>
                </a:lnTo>
                <a:lnTo>
                  <a:pt x="2101" y="315"/>
                </a:lnTo>
                <a:lnTo>
                  <a:pt x="2114" y="328"/>
                </a:lnTo>
                <a:lnTo>
                  <a:pt x="2125" y="336"/>
                </a:lnTo>
                <a:lnTo>
                  <a:pt x="2132" y="341"/>
                </a:lnTo>
                <a:lnTo>
                  <a:pt x="2142" y="344"/>
                </a:lnTo>
                <a:lnTo>
                  <a:pt x="2151" y="347"/>
                </a:lnTo>
                <a:lnTo>
                  <a:pt x="2160" y="347"/>
                </a:lnTo>
                <a:lnTo>
                  <a:pt x="2169" y="348"/>
                </a:lnTo>
                <a:lnTo>
                  <a:pt x="2173" y="350"/>
                </a:lnTo>
                <a:lnTo>
                  <a:pt x="2174" y="353"/>
                </a:lnTo>
                <a:lnTo>
                  <a:pt x="2171" y="356"/>
                </a:lnTo>
                <a:lnTo>
                  <a:pt x="2167" y="358"/>
                </a:lnTo>
                <a:lnTo>
                  <a:pt x="2161" y="360"/>
                </a:lnTo>
                <a:lnTo>
                  <a:pt x="2153" y="363"/>
                </a:lnTo>
                <a:lnTo>
                  <a:pt x="2145" y="366"/>
                </a:lnTo>
                <a:lnTo>
                  <a:pt x="2140" y="369"/>
                </a:lnTo>
                <a:lnTo>
                  <a:pt x="2132" y="371"/>
                </a:lnTo>
                <a:lnTo>
                  <a:pt x="2125" y="375"/>
                </a:lnTo>
                <a:lnTo>
                  <a:pt x="2121" y="376"/>
                </a:lnTo>
                <a:lnTo>
                  <a:pt x="2117" y="376"/>
                </a:lnTo>
                <a:lnTo>
                  <a:pt x="2113" y="374"/>
                </a:lnTo>
                <a:lnTo>
                  <a:pt x="2110" y="372"/>
                </a:lnTo>
                <a:lnTo>
                  <a:pt x="2106" y="369"/>
                </a:lnTo>
                <a:lnTo>
                  <a:pt x="2104" y="365"/>
                </a:lnTo>
                <a:lnTo>
                  <a:pt x="2102" y="360"/>
                </a:lnTo>
                <a:lnTo>
                  <a:pt x="2096" y="348"/>
                </a:lnTo>
                <a:lnTo>
                  <a:pt x="2093" y="340"/>
                </a:lnTo>
                <a:lnTo>
                  <a:pt x="2087" y="328"/>
                </a:lnTo>
                <a:lnTo>
                  <a:pt x="2082" y="317"/>
                </a:lnTo>
                <a:lnTo>
                  <a:pt x="2079" y="309"/>
                </a:lnTo>
                <a:lnTo>
                  <a:pt x="2076" y="301"/>
                </a:lnTo>
                <a:lnTo>
                  <a:pt x="2074" y="298"/>
                </a:lnTo>
                <a:lnTo>
                  <a:pt x="2074" y="295"/>
                </a:lnTo>
                <a:lnTo>
                  <a:pt x="2077" y="291"/>
                </a:lnTo>
                <a:lnTo>
                  <a:pt x="2080" y="291"/>
                </a:lnTo>
                <a:close/>
                <a:moveTo>
                  <a:pt x="1062" y="264"/>
                </a:moveTo>
                <a:lnTo>
                  <a:pt x="1056" y="265"/>
                </a:lnTo>
                <a:lnTo>
                  <a:pt x="1048" y="269"/>
                </a:lnTo>
                <a:lnTo>
                  <a:pt x="1040" y="272"/>
                </a:lnTo>
                <a:lnTo>
                  <a:pt x="1031" y="275"/>
                </a:lnTo>
                <a:lnTo>
                  <a:pt x="1026" y="278"/>
                </a:lnTo>
                <a:lnTo>
                  <a:pt x="1024" y="280"/>
                </a:lnTo>
                <a:lnTo>
                  <a:pt x="1025" y="282"/>
                </a:lnTo>
                <a:lnTo>
                  <a:pt x="1027" y="284"/>
                </a:lnTo>
                <a:lnTo>
                  <a:pt x="1031" y="285"/>
                </a:lnTo>
                <a:lnTo>
                  <a:pt x="1034" y="285"/>
                </a:lnTo>
                <a:lnTo>
                  <a:pt x="1041" y="279"/>
                </a:lnTo>
                <a:lnTo>
                  <a:pt x="1048" y="276"/>
                </a:lnTo>
                <a:lnTo>
                  <a:pt x="1053" y="272"/>
                </a:lnTo>
                <a:lnTo>
                  <a:pt x="1058" y="271"/>
                </a:lnTo>
                <a:lnTo>
                  <a:pt x="1063" y="267"/>
                </a:lnTo>
                <a:lnTo>
                  <a:pt x="1064" y="265"/>
                </a:lnTo>
                <a:lnTo>
                  <a:pt x="1062" y="264"/>
                </a:lnTo>
                <a:close/>
                <a:moveTo>
                  <a:pt x="1027" y="234"/>
                </a:moveTo>
                <a:lnTo>
                  <a:pt x="1025" y="236"/>
                </a:lnTo>
                <a:lnTo>
                  <a:pt x="1024" y="239"/>
                </a:lnTo>
                <a:lnTo>
                  <a:pt x="1024" y="244"/>
                </a:lnTo>
                <a:lnTo>
                  <a:pt x="1024" y="250"/>
                </a:lnTo>
                <a:lnTo>
                  <a:pt x="1023" y="260"/>
                </a:lnTo>
                <a:lnTo>
                  <a:pt x="1024" y="264"/>
                </a:lnTo>
                <a:lnTo>
                  <a:pt x="1025" y="265"/>
                </a:lnTo>
                <a:lnTo>
                  <a:pt x="1029" y="264"/>
                </a:lnTo>
                <a:lnTo>
                  <a:pt x="1034" y="262"/>
                </a:lnTo>
                <a:lnTo>
                  <a:pt x="1037" y="258"/>
                </a:lnTo>
                <a:lnTo>
                  <a:pt x="1040" y="253"/>
                </a:lnTo>
                <a:lnTo>
                  <a:pt x="1041" y="247"/>
                </a:lnTo>
                <a:lnTo>
                  <a:pt x="1042" y="242"/>
                </a:lnTo>
                <a:lnTo>
                  <a:pt x="1042" y="239"/>
                </a:lnTo>
                <a:lnTo>
                  <a:pt x="1041" y="236"/>
                </a:lnTo>
                <a:lnTo>
                  <a:pt x="1039" y="236"/>
                </a:lnTo>
                <a:lnTo>
                  <a:pt x="1034" y="235"/>
                </a:lnTo>
                <a:lnTo>
                  <a:pt x="1032" y="235"/>
                </a:lnTo>
                <a:lnTo>
                  <a:pt x="1030" y="234"/>
                </a:lnTo>
                <a:lnTo>
                  <a:pt x="1027" y="234"/>
                </a:lnTo>
                <a:close/>
                <a:moveTo>
                  <a:pt x="1275" y="217"/>
                </a:moveTo>
                <a:lnTo>
                  <a:pt x="1272" y="217"/>
                </a:lnTo>
                <a:lnTo>
                  <a:pt x="1266" y="221"/>
                </a:lnTo>
                <a:lnTo>
                  <a:pt x="1257" y="228"/>
                </a:lnTo>
                <a:lnTo>
                  <a:pt x="1249" y="235"/>
                </a:lnTo>
                <a:lnTo>
                  <a:pt x="1247" y="239"/>
                </a:lnTo>
                <a:lnTo>
                  <a:pt x="1247" y="244"/>
                </a:lnTo>
                <a:lnTo>
                  <a:pt x="1248" y="251"/>
                </a:lnTo>
                <a:lnTo>
                  <a:pt x="1247" y="259"/>
                </a:lnTo>
                <a:lnTo>
                  <a:pt x="1247" y="262"/>
                </a:lnTo>
                <a:lnTo>
                  <a:pt x="1250" y="264"/>
                </a:lnTo>
                <a:lnTo>
                  <a:pt x="1251" y="264"/>
                </a:lnTo>
                <a:lnTo>
                  <a:pt x="1256" y="262"/>
                </a:lnTo>
                <a:lnTo>
                  <a:pt x="1262" y="258"/>
                </a:lnTo>
                <a:lnTo>
                  <a:pt x="1267" y="254"/>
                </a:lnTo>
                <a:lnTo>
                  <a:pt x="1269" y="247"/>
                </a:lnTo>
                <a:lnTo>
                  <a:pt x="1271" y="239"/>
                </a:lnTo>
                <a:lnTo>
                  <a:pt x="1274" y="228"/>
                </a:lnTo>
                <a:lnTo>
                  <a:pt x="1276" y="220"/>
                </a:lnTo>
                <a:lnTo>
                  <a:pt x="1275" y="217"/>
                </a:lnTo>
                <a:close/>
                <a:moveTo>
                  <a:pt x="1461" y="202"/>
                </a:moveTo>
                <a:lnTo>
                  <a:pt x="1464" y="202"/>
                </a:lnTo>
                <a:lnTo>
                  <a:pt x="1469" y="205"/>
                </a:lnTo>
                <a:lnTo>
                  <a:pt x="1476" y="210"/>
                </a:lnTo>
                <a:lnTo>
                  <a:pt x="1478" y="213"/>
                </a:lnTo>
                <a:lnTo>
                  <a:pt x="1481" y="217"/>
                </a:lnTo>
                <a:lnTo>
                  <a:pt x="1485" y="223"/>
                </a:lnTo>
                <a:lnTo>
                  <a:pt x="1485" y="227"/>
                </a:lnTo>
                <a:lnTo>
                  <a:pt x="1482" y="232"/>
                </a:lnTo>
                <a:lnTo>
                  <a:pt x="1476" y="242"/>
                </a:lnTo>
                <a:lnTo>
                  <a:pt x="1471" y="254"/>
                </a:lnTo>
                <a:lnTo>
                  <a:pt x="1468" y="268"/>
                </a:lnTo>
                <a:lnTo>
                  <a:pt x="1466" y="275"/>
                </a:lnTo>
                <a:lnTo>
                  <a:pt x="1467" y="277"/>
                </a:lnTo>
                <a:lnTo>
                  <a:pt x="1470" y="277"/>
                </a:lnTo>
                <a:lnTo>
                  <a:pt x="1472" y="274"/>
                </a:lnTo>
                <a:lnTo>
                  <a:pt x="1482" y="265"/>
                </a:lnTo>
                <a:lnTo>
                  <a:pt x="1489" y="257"/>
                </a:lnTo>
                <a:lnTo>
                  <a:pt x="1496" y="250"/>
                </a:lnTo>
                <a:lnTo>
                  <a:pt x="1497" y="249"/>
                </a:lnTo>
                <a:lnTo>
                  <a:pt x="1499" y="254"/>
                </a:lnTo>
                <a:lnTo>
                  <a:pt x="1498" y="258"/>
                </a:lnTo>
                <a:lnTo>
                  <a:pt x="1492" y="268"/>
                </a:lnTo>
                <a:lnTo>
                  <a:pt x="1483" y="282"/>
                </a:lnTo>
                <a:lnTo>
                  <a:pt x="1472" y="296"/>
                </a:lnTo>
                <a:lnTo>
                  <a:pt x="1468" y="302"/>
                </a:lnTo>
                <a:lnTo>
                  <a:pt x="1466" y="306"/>
                </a:lnTo>
                <a:lnTo>
                  <a:pt x="1465" y="312"/>
                </a:lnTo>
                <a:lnTo>
                  <a:pt x="1465" y="319"/>
                </a:lnTo>
                <a:lnTo>
                  <a:pt x="1466" y="325"/>
                </a:lnTo>
                <a:lnTo>
                  <a:pt x="1466" y="329"/>
                </a:lnTo>
                <a:lnTo>
                  <a:pt x="1465" y="333"/>
                </a:lnTo>
                <a:lnTo>
                  <a:pt x="1466" y="337"/>
                </a:lnTo>
                <a:lnTo>
                  <a:pt x="1467" y="341"/>
                </a:lnTo>
                <a:lnTo>
                  <a:pt x="1466" y="343"/>
                </a:lnTo>
                <a:lnTo>
                  <a:pt x="1462" y="346"/>
                </a:lnTo>
                <a:lnTo>
                  <a:pt x="1458" y="347"/>
                </a:lnTo>
                <a:lnTo>
                  <a:pt x="1454" y="347"/>
                </a:lnTo>
                <a:lnTo>
                  <a:pt x="1451" y="345"/>
                </a:lnTo>
                <a:lnTo>
                  <a:pt x="1445" y="343"/>
                </a:lnTo>
                <a:lnTo>
                  <a:pt x="1444" y="340"/>
                </a:lnTo>
                <a:lnTo>
                  <a:pt x="1444" y="334"/>
                </a:lnTo>
                <a:lnTo>
                  <a:pt x="1443" y="327"/>
                </a:lnTo>
                <a:lnTo>
                  <a:pt x="1442" y="326"/>
                </a:lnTo>
                <a:lnTo>
                  <a:pt x="1440" y="326"/>
                </a:lnTo>
                <a:lnTo>
                  <a:pt x="1431" y="335"/>
                </a:lnTo>
                <a:lnTo>
                  <a:pt x="1422" y="344"/>
                </a:lnTo>
                <a:lnTo>
                  <a:pt x="1418" y="346"/>
                </a:lnTo>
                <a:lnTo>
                  <a:pt x="1415" y="347"/>
                </a:lnTo>
                <a:lnTo>
                  <a:pt x="1414" y="345"/>
                </a:lnTo>
                <a:lnTo>
                  <a:pt x="1411" y="341"/>
                </a:lnTo>
                <a:lnTo>
                  <a:pt x="1411" y="338"/>
                </a:lnTo>
                <a:lnTo>
                  <a:pt x="1410" y="334"/>
                </a:lnTo>
                <a:lnTo>
                  <a:pt x="1408" y="327"/>
                </a:lnTo>
                <a:lnTo>
                  <a:pt x="1409" y="321"/>
                </a:lnTo>
                <a:lnTo>
                  <a:pt x="1411" y="316"/>
                </a:lnTo>
                <a:lnTo>
                  <a:pt x="1416" y="309"/>
                </a:lnTo>
                <a:lnTo>
                  <a:pt x="1424" y="300"/>
                </a:lnTo>
                <a:lnTo>
                  <a:pt x="1430" y="291"/>
                </a:lnTo>
                <a:lnTo>
                  <a:pt x="1432" y="291"/>
                </a:lnTo>
                <a:lnTo>
                  <a:pt x="1435" y="291"/>
                </a:lnTo>
                <a:lnTo>
                  <a:pt x="1437" y="297"/>
                </a:lnTo>
                <a:lnTo>
                  <a:pt x="1438" y="303"/>
                </a:lnTo>
                <a:lnTo>
                  <a:pt x="1436" y="304"/>
                </a:lnTo>
                <a:lnTo>
                  <a:pt x="1436" y="307"/>
                </a:lnTo>
                <a:lnTo>
                  <a:pt x="1439" y="307"/>
                </a:lnTo>
                <a:lnTo>
                  <a:pt x="1444" y="301"/>
                </a:lnTo>
                <a:lnTo>
                  <a:pt x="1445" y="280"/>
                </a:lnTo>
                <a:lnTo>
                  <a:pt x="1445" y="272"/>
                </a:lnTo>
                <a:lnTo>
                  <a:pt x="1446" y="267"/>
                </a:lnTo>
                <a:lnTo>
                  <a:pt x="1447" y="251"/>
                </a:lnTo>
                <a:lnTo>
                  <a:pt x="1446" y="249"/>
                </a:lnTo>
                <a:lnTo>
                  <a:pt x="1443" y="250"/>
                </a:lnTo>
                <a:lnTo>
                  <a:pt x="1431" y="261"/>
                </a:lnTo>
                <a:lnTo>
                  <a:pt x="1422" y="271"/>
                </a:lnTo>
                <a:lnTo>
                  <a:pt x="1409" y="283"/>
                </a:lnTo>
                <a:lnTo>
                  <a:pt x="1403" y="286"/>
                </a:lnTo>
                <a:lnTo>
                  <a:pt x="1399" y="287"/>
                </a:lnTo>
                <a:lnTo>
                  <a:pt x="1396" y="285"/>
                </a:lnTo>
                <a:lnTo>
                  <a:pt x="1393" y="285"/>
                </a:lnTo>
                <a:lnTo>
                  <a:pt x="1389" y="286"/>
                </a:lnTo>
                <a:lnTo>
                  <a:pt x="1385" y="284"/>
                </a:lnTo>
                <a:lnTo>
                  <a:pt x="1381" y="283"/>
                </a:lnTo>
                <a:lnTo>
                  <a:pt x="1377" y="280"/>
                </a:lnTo>
                <a:lnTo>
                  <a:pt x="1374" y="277"/>
                </a:lnTo>
                <a:lnTo>
                  <a:pt x="1373" y="275"/>
                </a:lnTo>
                <a:lnTo>
                  <a:pt x="1375" y="273"/>
                </a:lnTo>
                <a:lnTo>
                  <a:pt x="1387" y="265"/>
                </a:lnTo>
                <a:lnTo>
                  <a:pt x="1404" y="256"/>
                </a:lnTo>
                <a:lnTo>
                  <a:pt x="1421" y="245"/>
                </a:lnTo>
                <a:lnTo>
                  <a:pt x="1438" y="233"/>
                </a:lnTo>
                <a:lnTo>
                  <a:pt x="1447" y="224"/>
                </a:lnTo>
                <a:lnTo>
                  <a:pt x="1450" y="219"/>
                </a:lnTo>
                <a:lnTo>
                  <a:pt x="1452" y="212"/>
                </a:lnTo>
                <a:lnTo>
                  <a:pt x="1455" y="205"/>
                </a:lnTo>
                <a:lnTo>
                  <a:pt x="1461" y="202"/>
                </a:lnTo>
                <a:close/>
                <a:moveTo>
                  <a:pt x="2336" y="189"/>
                </a:moveTo>
                <a:lnTo>
                  <a:pt x="2334" y="189"/>
                </a:lnTo>
                <a:lnTo>
                  <a:pt x="2331" y="190"/>
                </a:lnTo>
                <a:lnTo>
                  <a:pt x="2326" y="196"/>
                </a:lnTo>
                <a:lnTo>
                  <a:pt x="2325" y="201"/>
                </a:lnTo>
                <a:lnTo>
                  <a:pt x="2326" y="204"/>
                </a:lnTo>
                <a:lnTo>
                  <a:pt x="2328" y="207"/>
                </a:lnTo>
                <a:lnTo>
                  <a:pt x="2333" y="209"/>
                </a:lnTo>
                <a:lnTo>
                  <a:pt x="2338" y="209"/>
                </a:lnTo>
                <a:lnTo>
                  <a:pt x="2340" y="207"/>
                </a:lnTo>
                <a:lnTo>
                  <a:pt x="2342" y="204"/>
                </a:lnTo>
                <a:lnTo>
                  <a:pt x="2341" y="200"/>
                </a:lnTo>
                <a:lnTo>
                  <a:pt x="2341" y="195"/>
                </a:lnTo>
                <a:lnTo>
                  <a:pt x="2338" y="191"/>
                </a:lnTo>
                <a:lnTo>
                  <a:pt x="2336" y="189"/>
                </a:lnTo>
                <a:close/>
                <a:moveTo>
                  <a:pt x="1057" y="158"/>
                </a:moveTo>
                <a:lnTo>
                  <a:pt x="1054" y="159"/>
                </a:lnTo>
                <a:lnTo>
                  <a:pt x="1052" y="162"/>
                </a:lnTo>
                <a:lnTo>
                  <a:pt x="1047" y="171"/>
                </a:lnTo>
                <a:lnTo>
                  <a:pt x="1047" y="173"/>
                </a:lnTo>
                <a:lnTo>
                  <a:pt x="1047" y="175"/>
                </a:lnTo>
                <a:lnTo>
                  <a:pt x="1050" y="176"/>
                </a:lnTo>
                <a:lnTo>
                  <a:pt x="1053" y="175"/>
                </a:lnTo>
                <a:lnTo>
                  <a:pt x="1058" y="172"/>
                </a:lnTo>
                <a:lnTo>
                  <a:pt x="1062" y="168"/>
                </a:lnTo>
                <a:lnTo>
                  <a:pt x="1062" y="165"/>
                </a:lnTo>
                <a:lnTo>
                  <a:pt x="1061" y="161"/>
                </a:lnTo>
                <a:lnTo>
                  <a:pt x="1058" y="159"/>
                </a:lnTo>
                <a:lnTo>
                  <a:pt x="1057" y="158"/>
                </a:lnTo>
                <a:close/>
                <a:moveTo>
                  <a:pt x="2050" y="156"/>
                </a:moveTo>
                <a:lnTo>
                  <a:pt x="2054" y="157"/>
                </a:lnTo>
                <a:lnTo>
                  <a:pt x="2065" y="166"/>
                </a:lnTo>
                <a:lnTo>
                  <a:pt x="2080" y="177"/>
                </a:lnTo>
                <a:lnTo>
                  <a:pt x="2086" y="184"/>
                </a:lnTo>
                <a:lnTo>
                  <a:pt x="2088" y="189"/>
                </a:lnTo>
                <a:lnTo>
                  <a:pt x="2088" y="195"/>
                </a:lnTo>
                <a:lnTo>
                  <a:pt x="2086" y="200"/>
                </a:lnTo>
                <a:lnTo>
                  <a:pt x="2084" y="210"/>
                </a:lnTo>
                <a:lnTo>
                  <a:pt x="2080" y="228"/>
                </a:lnTo>
                <a:lnTo>
                  <a:pt x="2079" y="248"/>
                </a:lnTo>
                <a:lnTo>
                  <a:pt x="2081" y="251"/>
                </a:lnTo>
                <a:lnTo>
                  <a:pt x="2084" y="250"/>
                </a:lnTo>
                <a:lnTo>
                  <a:pt x="2100" y="239"/>
                </a:lnTo>
                <a:lnTo>
                  <a:pt x="2105" y="232"/>
                </a:lnTo>
                <a:lnTo>
                  <a:pt x="2112" y="229"/>
                </a:lnTo>
                <a:lnTo>
                  <a:pt x="2119" y="228"/>
                </a:lnTo>
                <a:lnTo>
                  <a:pt x="2128" y="231"/>
                </a:lnTo>
                <a:lnTo>
                  <a:pt x="2134" y="237"/>
                </a:lnTo>
                <a:lnTo>
                  <a:pt x="2135" y="242"/>
                </a:lnTo>
                <a:lnTo>
                  <a:pt x="2132" y="247"/>
                </a:lnTo>
                <a:lnTo>
                  <a:pt x="2124" y="250"/>
                </a:lnTo>
                <a:lnTo>
                  <a:pt x="2113" y="255"/>
                </a:lnTo>
                <a:lnTo>
                  <a:pt x="2085" y="271"/>
                </a:lnTo>
                <a:lnTo>
                  <a:pt x="2078" y="276"/>
                </a:lnTo>
                <a:lnTo>
                  <a:pt x="2072" y="280"/>
                </a:lnTo>
                <a:lnTo>
                  <a:pt x="2070" y="283"/>
                </a:lnTo>
                <a:lnTo>
                  <a:pt x="2060" y="314"/>
                </a:lnTo>
                <a:lnTo>
                  <a:pt x="2047" y="341"/>
                </a:lnTo>
                <a:lnTo>
                  <a:pt x="2035" y="358"/>
                </a:lnTo>
                <a:lnTo>
                  <a:pt x="2021" y="371"/>
                </a:lnTo>
                <a:lnTo>
                  <a:pt x="2012" y="376"/>
                </a:lnTo>
                <a:lnTo>
                  <a:pt x="2003" y="380"/>
                </a:lnTo>
                <a:lnTo>
                  <a:pt x="1992" y="383"/>
                </a:lnTo>
                <a:lnTo>
                  <a:pt x="1977" y="384"/>
                </a:lnTo>
                <a:lnTo>
                  <a:pt x="1959" y="383"/>
                </a:lnTo>
                <a:lnTo>
                  <a:pt x="1957" y="381"/>
                </a:lnTo>
                <a:lnTo>
                  <a:pt x="1957" y="379"/>
                </a:lnTo>
                <a:lnTo>
                  <a:pt x="1960" y="377"/>
                </a:lnTo>
                <a:lnTo>
                  <a:pt x="1969" y="374"/>
                </a:lnTo>
                <a:lnTo>
                  <a:pt x="1985" y="366"/>
                </a:lnTo>
                <a:lnTo>
                  <a:pt x="1990" y="364"/>
                </a:lnTo>
                <a:lnTo>
                  <a:pt x="2003" y="356"/>
                </a:lnTo>
                <a:lnTo>
                  <a:pt x="2024" y="333"/>
                </a:lnTo>
                <a:lnTo>
                  <a:pt x="2030" y="324"/>
                </a:lnTo>
                <a:lnTo>
                  <a:pt x="2035" y="314"/>
                </a:lnTo>
                <a:lnTo>
                  <a:pt x="2035" y="310"/>
                </a:lnTo>
                <a:lnTo>
                  <a:pt x="2034" y="308"/>
                </a:lnTo>
                <a:lnTo>
                  <a:pt x="2031" y="308"/>
                </a:lnTo>
                <a:lnTo>
                  <a:pt x="2021" y="316"/>
                </a:lnTo>
                <a:lnTo>
                  <a:pt x="2009" y="326"/>
                </a:lnTo>
                <a:lnTo>
                  <a:pt x="1999" y="335"/>
                </a:lnTo>
                <a:lnTo>
                  <a:pt x="1994" y="336"/>
                </a:lnTo>
                <a:lnTo>
                  <a:pt x="1987" y="334"/>
                </a:lnTo>
                <a:lnTo>
                  <a:pt x="1979" y="329"/>
                </a:lnTo>
                <a:lnTo>
                  <a:pt x="1969" y="322"/>
                </a:lnTo>
                <a:lnTo>
                  <a:pt x="1959" y="315"/>
                </a:lnTo>
                <a:lnTo>
                  <a:pt x="1958" y="311"/>
                </a:lnTo>
                <a:lnTo>
                  <a:pt x="1960" y="307"/>
                </a:lnTo>
                <a:lnTo>
                  <a:pt x="1971" y="304"/>
                </a:lnTo>
                <a:lnTo>
                  <a:pt x="1985" y="302"/>
                </a:lnTo>
                <a:lnTo>
                  <a:pt x="1999" y="296"/>
                </a:lnTo>
                <a:lnTo>
                  <a:pt x="2022" y="283"/>
                </a:lnTo>
                <a:lnTo>
                  <a:pt x="2044" y="270"/>
                </a:lnTo>
                <a:lnTo>
                  <a:pt x="2046" y="257"/>
                </a:lnTo>
                <a:lnTo>
                  <a:pt x="2049" y="229"/>
                </a:lnTo>
                <a:lnTo>
                  <a:pt x="2049" y="211"/>
                </a:lnTo>
                <a:lnTo>
                  <a:pt x="2048" y="183"/>
                </a:lnTo>
                <a:lnTo>
                  <a:pt x="2046" y="175"/>
                </a:lnTo>
                <a:lnTo>
                  <a:pt x="2046" y="172"/>
                </a:lnTo>
                <a:lnTo>
                  <a:pt x="2045" y="167"/>
                </a:lnTo>
                <a:lnTo>
                  <a:pt x="2046" y="161"/>
                </a:lnTo>
                <a:lnTo>
                  <a:pt x="2050" y="156"/>
                </a:lnTo>
                <a:close/>
                <a:moveTo>
                  <a:pt x="1230" y="148"/>
                </a:moveTo>
                <a:lnTo>
                  <a:pt x="1236" y="152"/>
                </a:lnTo>
                <a:lnTo>
                  <a:pt x="1243" y="155"/>
                </a:lnTo>
                <a:lnTo>
                  <a:pt x="1251" y="161"/>
                </a:lnTo>
                <a:lnTo>
                  <a:pt x="1256" y="165"/>
                </a:lnTo>
                <a:lnTo>
                  <a:pt x="1256" y="172"/>
                </a:lnTo>
                <a:lnTo>
                  <a:pt x="1253" y="181"/>
                </a:lnTo>
                <a:lnTo>
                  <a:pt x="1252" y="187"/>
                </a:lnTo>
                <a:lnTo>
                  <a:pt x="1252" y="192"/>
                </a:lnTo>
                <a:lnTo>
                  <a:pt x="1252" y="197"/>
                </a:lnTo>
                <a:lnTo>
                  <a:pt x="1251" y="202"/>
                </a:lnTo>
                <a:lnTo>
                  <a:pt x="1250" y="210"/>
                </a:lnTo>
                <a:lnTo>
                  <a:pt x="1252" y="212"/>
                </a:lnTo>
                <a:lnTo>
                  <a:pt x="1254" y="212"/>
                </a:lnTo>
                <a:lnTo>
                  <a:pt x="1260" y="208"/>
                </a:lnTo>
                <a:lnTo>
                  <a:pt x="1270" y="200"/>
                </a:lnTo>
                <a:lnTo>
                  <a:pt x="1281" y="194"/>
                </a:lnTo>
                <a:lnTo>
                  <a:pt x="1293" y="186"/>
                </a:lnTo>
                <a:lnTo>
                  <a:pt x="1301" y="183"/>
                </a:lnTo>
                <a:lnTo>
                  <a:pt x="1313" y="183"/>
                </a:lnTo>
                <a:lnTo>
                  <a:pt x="1318" y="183"/>
                </a:lnTo>
                <a:lnTo>
                  <a:pt x="1325" y="185"/>
                </a:lnTo>
                <a:lnTo>
                  <a:pt x="1329" y="189"/>
                </a:lnTo>
                <a:lnTo>
                  <a:pt x="1331" y="195"/>
                </a:lnTo>
                <a:lnTo>
                  <a:pt x="1330" y="199"/>
                </a:lnTo>
                <a:lnTo>
                  <a:pt x="1327" y="205"/>
                </a:lnTo>
                <a:lnTo>
                  <a:pt x="1320" y="210"/>
                </a:lnTo>
                <a:lnTo>
                  <a:pt x="1315" y="213"/>
                </a:lnTo>
                <a:lnTo>
                  <a:pt x="1306" y="217"/>
                </a:lnTo>
                <a:lnTo>
                  <a:pt x="1297" y="225"/>
                </a:lnTo>
                <a:lnTo>
                  <a:pt x="1288" y="234"/>
                </a:lnTo>
                <a:lnTo>
                  <a:pt x="1285" y="241"/>
                </a:lnTo>
                <a:lnTo>
                  <a:pt x="1285" y="246"/>
                </a:lnTo>
                <a:lnTo>
                  <a:pt x="1286" y="248"/>
                </a:lnTo>
                <a:lnTo>
                  <a:pt x="1295" y="255"/>
                </a:lnTo>
                <a:lnTo>
                  <a:pt x="1298" y="258"/>
                </a:lnTo>
                <a:lnTo>
                  <a:pt x="1298" y="262"/>
                </a:lnTo>
                <a:lnTo>
                  <a:pt x="1290" y="270"/>
                </a:lnTo>
                <a:lnTo>
                  <a:pt x="1286" y="272"/>
                </a:lnTo>
                <a:lnTo>
                  <a:pt x="1277" y="275"/>
                </a:lnTo>
                <a:lnTo>
                  <a:pt x="1266" y="281"/>
                </a:lnTo>
                <a:lnTo>
                  <a:pt x="1260" y="283"/>
                </a:lnTo>
                <a:lnTo>
                  <a:pt x="1255" y="283"/>
                </a:lnTo>
                <a:lnTo>
                  <a:pt x="1253" y="283"/>
                </a:lnTo>
                <a:lnTo>
                  <a:pt x="1250" y="283"/>
                </a:lnTo>
                <a:lnTo>
                  <a:pt x="1248" y="284"/>
                </a:lnTo>
                <a:lnTo>
                  <a:pt x="1247" y="287"/>
                </a:lnTo>
                <a:lnTo>
                  <a:pt x="1247" y="320"/>
                </a:lnTo>
                <a:lnTo>
                  <a:pt x="1246" y="324"/>
                </a:lnTo>
                <a:lnTo>
                  <a:pt x="1246" y="325"/>
                </a:lnTo>
                <a:lnTo>
                  <a:pt x="1247" y="326"/>
                </a:lnTo>
                <a:lnTo>
                  <a:pt x="1247" y="328"/>
                </a:lnTo>
                <a:lnTo>
                  <a:pt x="1248" y="345"/>
                </a:lnTo>
                <a:lnTo>
                  <a:pt x="1248" y="347"/>
                </a:lnTo>
                <a:lnTo>
                  <a:pt x="1248" y="370"/>
                </a:lnTo>
                <a:lnTo>
                  <a:pt x="1249" y="374"/>
                </a:lnTo>
                <a:lnTo>
                  <a:pt x="1250" y="398"/>
                </a:lnTo>
                <a:lnTo>
                  <a:pt x="1248" y="407"/>
                </a:lnTo>
                <a:lnTo>
                  <a:pt x="1245" y="414"/>
                </a:lnTo>
                <a:lnTo>
                  <a:pt x="1239" y="418"/>
                </a:lnTo>
                <a:lnTo>
                  <a:pt x="1236" y="418"/>
                </a:lnTo>
                <a:lnTo>
                  <a:pt x="1233" y="417"/>
                </a:lnTo>
                <a:lnTo>
                  <a:pt x="1225" y="408"/>
                </a:lnTo>
                <a:lnTo>
                  <a:pt x="1223" y="403"/>
                </a:lnTo>
                <a:lnTo>
                  <a:pt x="1220" y="399"/>
                </a:lnTo>
                <a:lnTo>
                  <a:pt x="1219" y="395"/>
                </a:lnTo>
                <a:lnTo>
                  <a:pt x="1217" y="387"/>
                </a:lnTo>
                <a:lnTo>
                  <a:pt x="1217" y="378"/>
                </a:lnTo>
                <a:lnTo>
                  <a:pt x="1218" y="363"/>
                </a:lnTo>
                <a:lnTo>
                  <a:pt x="1220" y="350"/>
                </a:lnTo>
                <a:lnTo>
                  <a:pt x="1222" y="341"/>
                </a:lnTo>
                <a:lnTo>
                  <a:pt x="1224" y="282"/>
                </a:lnTo>
                <a:lnTo>
                  <a:pt x="1223" y="262"/>
                </a:lnTo>
                <a:lnTo>
                  <a:pt x="1221" y="260"/>
                </a:lnTo>
                <a:lnTo>
                  <a:pt x="1220" y="261"/>
                </a:lnTo>
                <a:lnTo>
                  <a:pt x="1218" y="263"/>
                </a:lnTo>
                <a:lnTo>
                  <a:pt x="1206" y="274"/>
                </a:lnTo>
                <a:lnTo>
                  <a:pt x="1198" y="285"/>
                </a:lnTo>
                <a:lnTo>
                  <a:pt x="1190" y="295"/>
                </a:lnTo>
                <a:lnTo>
                  <a:pt x="1185" y="303"/>
                </a:lnTo>
                <a:lnTo>
                  <a:pt x="1179" y="304"/>
                </a:lnTo>
                <a:lnTo>
                  <a:pt x="1174" y="303"/>
                </a:lnTo>
                <a:lnTo>
                  <a:pt x="1166" y="298"/>
                </a:lnTo>
                <a:lnTo>
                  <a:pt x="1159" y="293"/>
                </a:lnTo>
                <a:lnTo>
                  <a:pt x="1153" y="287"/>
                </a:lnTo>
                <a:lnTo>
                  <a:pt x="1151" y="280"/>
                </a:lnTo>
                <a:lnTo>
                  <a:pt x="1152" y="273"/>
                </a:lnTo>
                <a:lnTo>
                  <a:pt x="1154" y="265"/>
                </a:lnTo>
                <a:lnTo>
                  <a:pt x="1158" y="252"/>
                </a:lnTo>
                <a:lnTo>
                  <a:pt x="1160" y="243"/>
                </a:lnTo>
                <a:lnTo>
                  <a:pt x="1164" y="233"/>
                </a:lnTo>
                <a:lnTo>
                  <a:pt x="1168" y="224"/>
                </a:lnTo>
                <a:lnTo>
                  <a:pt x="1172" y="222"/>
                </a:lnTo>
                <a:lnTo>
                  <a:pt x="1177" y="223"/>
                </a:lnTo>
                <a:lnTo>
                  <a:pt x="1178" y="228"/>
                </a:lnTo>
                <a:lnTo>
                  <a:pt x="1182" y="234"/>
                </a:lnTo>
                <a:lnTo>
                  <a:pt x="1184" y="241"/>
                </a:lnTo>
                <a:lnTo>
                  <a:pt x="1187" y="251"/>
                </a:lnTo>
                <a:lnTo>
                  <a:pt x="1191" y="260"/>
                </a:lnTo>
                <a:lnTo>
                  <a:pt x="1193" y="262"/>
                </a:lnTo>
                <a:lnTo>
                  <a:pt x="1196" y="262"/>
                </a:lnTo>
                <a:lnTo>
                  <a:pt x="1224" y="235"/>
                </a:lnTo>
                <a:lnTo>
                  <a:pt x="1225" y="231"/>
                </a:lnTo>
                <a:lnTo>
                  <a:pt x="1224" y="226"/>
                </a:lnTo>
                <a:lnTo>
                  <a:pt x="1222" y="209"/>
                </a:lnTo>
                <a:lnTo>
                  <a:pt x="1221" y="193"/>
                </a:lnTo>
                <a:lnTo>
                  <a:pt x="1219" y="188"/>
                </a:lnTo>
                <a:lnTo>
                  <a:pt x="1215" y="179"/>
                </a:lnTo>
                <a:lnTo>
                  <a:pt x="1212" y="172"/>
                </a:lnTo>
                <a:lnTo>
                  <a:pt x="1210" y="167"/>
                </a:lnTo>
                <a:lnTo>
                  <a:pt x="1211" y="165"/>
                </a:lnTo>
                <a:lnTo>
                  <a:pt x="1220" y="155"/>
                </a:lnTo>
                <a:lnTo>
                  <a:pt x="1226" y="149"/>
                </a:lnTo>
                <a:lnTo>
                  <a:pt x="1230" y="148"/>
                </a:lnTo>
                <a:close/>
                <a:moveTo>
                  <a:pt x="1545" y="147"/>
                </a:moveTo>
                <a:lnTo>
                  <a:pt x="1551" y="149"/>
                </a:lnTo>
                <a:lnTo>
                  <a:pt x="1557" y="151"/>
                </a:lnTo>
                <a:lnTo>
                  <a:pt x="1564" y="154"/>
                </a:lnTo>
                <a:lnTo>
                  <a:pt x="1571" y="160"/>
                </a:lnTo>
                <a:lnTo>
                  <a:pt x="1576" y="168"/>
                </a:lnTo>
                <a:lnTo>
                  <a:pt x="1577" y="176"/>
                </a:lnTo>
                <a:lnTo>
                  <a:pt x="1575" y="193"/>
                </a:lnTo>
                <a:lnTo>
                  <a:pt x="1572" y="206"/>
                </a:lnTo>
                <a:lnTo>
                  <a:pt x="1571" y="218"/>
                </a:lnTo>
                <a:lnTo>
                  <a:pt x="1568" y="233"/>
                </a:lnTo>
                <a:lnTo>
                  <a:pt x="1568" y="244"/>
                </a:lnTo>
                <a:lnTo>
                  <a:pt x="1568" y="247"/>
                </a:lnTo>
                <a:lnTo>
                  <a:pt x="1570" y="248"/>
                </a:lnTo>
                <a:lnTo>
                  <a:pt x="1572" y="247"/>
                </a:lnTo>
                <a:lnTo>
                  <a:pt x="1577" y="241"/>
                </a:lnTo>
                <a:lnTo>
                  <a:pt x="1581" y="233"/>
                </a:lnTo>
                <a:lnTo>
                  <a:pt x="1584" y="225"/>
                </a:lnTo>
                <a:lnTo>
                  <a:pt x="1584" y="215"/>
                </a:lnTo>
                <a:lnTo>
                  <a:pt x="1586" y="214"/>
                </a:lnTo>
                <a:lnTo>
                  <a:pt x="1589" y="216"/>
                </a:lnTo>
                <a:lnTo>
                  <a:pt x="1589" y="226"/>
                </a:lnTo>
                <a:lnTo>
                  <a:pt x="1593" y="232"/>
                </a:lnTo>
                <a:lnTo>
                  <a:pt x="1598" y="240"/>
                </a:lnTo>
                <a:lnTo>
                  <a:pt x="1600" y="245"/>
                </a:lnTo>
                <a:lnTo>
                  <a:pt x="1600" y="248"/>
                </a:lnTo>
                <a:lnTo>
                  <a:pt x="1597" y="252"/>
                </a:lnTo>
                <a:lnTo>
                  <a:pt x="1577" y="270"/>
                </a:lnTo>
                <a:lnTo>
                  <a:pt x="1570" y="276"/>
                </a:lnTo>
                <a:lnTo>
                  <a:pt x="1568" y="280"/>
                </a:lnTo>
                <a:lnTo>
                  <a:pt x="1567" y="288"/>
                </a:lnTo>
                <a:lnTo>
                  <a:pt x="1567" y="308"/>
                </a:lnTo>
                <a:lnTo>
                  <a:pt x="1566" y="312"/>
                </a:lnTo>
                <a:lnTo>
                  <a:pt x="1566" y="326"/>
                </a:lnTo>
                <a:lnTo>
                  <a:pt x="1566" y="329"/>
                </a:lnTo>
                <a:lnTo>
                  <a:pt x="1566" y="335"/>
                </a:lnTo>
                <a:lnTo>
                  <a:pt x="1567" y="341"/>
                </a:lnTo>
                <a:lnTo>
                  <a:pt x="1567" y="347"/>
                </a:lnTo>
                <a:lnTo>
                  <a:pt x="1566" y="354"/>
                </a:lnTo>
                <a:lnTo>
                  <a:pt x="1566" y="362"/>
                </a:lnTo>
                <a:lnTo>
                  <a:pt x="1567" y="364"/>
                </a:lnTo>
                <a:lnTo>
                  <a:pt x="1567" y="370"/>
                </a:lnTo>
                <a:lnTo>
                  <a:pt x="1566" y="376"/>
                </a:lnTo>
                <a:lnTo>
                  <a:pt x="1565" y="383"/>
                </a:lnTo>
                <a:lnTo>
                  <a:pt x="1563" y="391"/>
                </a:lnTo>
                <a:lnTo>
                  <a:pt x="1562" y="396"/>
                </a:lnTo>
                <a:lnTo>
                  <a:pt x="1561" y="401"/>
                </a:lnTo>
                <a:lnTo>
                  <a:pt x="1556" y="409"/>
                </a:lnTo>
                <a:lnTo>
                  <a:pt x="1552" y="413"/>
                </a:lnTo>
                <a:lnTo>
                  <a:pt x="1550" y="414"/>
                </a:lnTo>
                <a:lnTo>
                  <a:pt x="1544" y="413"/>
                </a:lnTo>
                <a:lnTo>
                  <a:pt x="1542" y="410"/>
                </a:lnTo>
                <a:lnTo>
                  <a:pt x="1542" y="400"/>
                </a:lnTo>
                <a:lnTo>
                  <a:pt x="1542" y="359"/>
                </a:lnTo>
                <a:lnTo>
                  <a:pt x="1542" y="328"/>
                </a:lnTo>
                <a:lnTo>
                  <a:pt x="1542" y="301"/>
                </a:lnTo>
                <a:lnTo>
                  <a:pt x="1542" y="299"/>
                </a:lnTo>
                <a:lnTo>
                  <a:pt x="1540" y="299"/>
                </a:lnTo>
                <a:lnTo>
                  <a:pt x="1533" y="306"/>
                </a:lnTo>
                <a:lnTo>
                  <a:pt x="1522" y="315"/>
                </a:lnTo>
                <a:lnTo>
                  <a:pt x="1514" y="317"/>
                </a:lnTo>
                <a:lnTo>
                  <a:pt x="1508" y="317"/>
                </a:lnTo>
                <a:lnTo>
                  <a:pt x="1504" y="316"/>
                </a:lnTo>
                <a:lnTo>
                  <a:pt x="1501" y="312"/>
                </a:lnTo>
                <a:lnTo>
                  <a:pt x="1501" y="308"/>
                </a:lnTo>
                <a:lnTo>
                  <a:pt x="1504" y="302"/>
                </a:lnTo>
                <a:lnTo>
                  <a:pt x="1510" y="291"/>
                </a:lnTo>
                <a:lnTo>
                  <a:pt x="1512" y="285"/>
                </a:lnTo>
                <a:lnTo>
                  <a:pt x="1513" y="278"/>
                </a:lnTo>
                <a:lnTo>
                  <a:pt x="1511" y="270"/>
                </a:lnTo>
                <a:lnTo>
                  <a:pt x="1509" y="263"/>
                </a:lnTo>
                <a:lnTo>
                  <a:pt x="1507" y="255"/>
                </a:lnTo>
                <a:lnTo>
                  <a:pt x="1505" y="248"/>
                </a:lnTo>
                <a:lnTo>
                  <a:pt x="1506" y="242"/>
                </a:lnTo>
                <a:lnTo>
                  <a:pt x="1508" y="237"/>
                </a:lnTo>
                <a:lnTo>
                  <a:pt x="1510" y="227"/>
                </a:lnTo>
                <a:lnTo>
                  <a:pt x="1509" y="224"/>
                </a:lnTo>
                <a:lnTo>
                  <a:pt x="1504" y="217"/>
                </a:lnTo>
                <a:lnTo>
                  <a:pt x="1496" y="206"/>
                </a:lnTo>
                <a:lnTo>
                  <a:pt x="1491" y="195"/>
                </a:lnTo>
                <a:lnTo>
                  <a:pt x="1490" y="191"/>
                </a:lnTo>
                <a:lnTo>
                  <a:pt x="1490" y="189"/>
                </a:lnTo>
                <a:lnTo>
                  <a:pt x="1490" y="184"/>
                </a:lnTo>
                <a:lnTo>
                  <a:pt x="1493" y="181"/>
                </a:lnTo>
                <a:lnTo>
                  <a:pt x="1498" y="181"/>
                </a:lnTo>
                <a:lnTo>
                  <a:pt x="1504" y="183"/>
                </a:lnTo>
                <a:lnTo>
                  <a:pt x="1511" y="189"/>
                </a:lnTo>
                <a:lnTo>
                  <a:pt x="1520" y="198"/>
                </a:lnTo>
                <a:lnTo>
                  <a:pt x="1524" y="205"/>
                </a:lnTo>
                <a:lnTo>
                  <a:pt x="1525" y="213"/>
                </a:lnTo>
                <a:lnTo>
                  <a:pt x="1523" y="221"/>
                </a:lnTo>
                <a:lnTo>
                  <a:pt x="1520" y="231"/>
                </a:lnTo>
                <a:lnTo>
                  <a:pt x="1517" y="238"/>
                </a:lnTo>
                <a:lnTo>
                  <a:pt x="1516" y="243"/>
                </a:lnTo>
                <a:lnTo>
                  <a:pt x="1519" y="248"/>
                </a:lnTo>
                <a:lnTo>
                  <a:pt x="1523" y="254"/>
                </a:lnTo>
                <a:lnTo>
                  <a:pt x="1527" y="261"/>
                </a:lnTo>
                <a:lnTo>
                  <a:pt x="1528" y="268"/>
                </a:lnTo>
                <a:lnTo>
                  <a:pt x="1528" y="275"/>
                </a:lnTo>
                <a:lnTo>
                  <a:pt x="1526" y="280"/>
                </a:lnTo>
                <a:lnTo>
                  <a:pt x="1523" y="284"/>
                </a:lnTo>
                <a:lnTo>
                  <a:pt x="1523" y="286"/>
                </a:lnTo>
                <a:lnTo>
                  <a:pt x="1524" y="286"/>
                </a:lnTo>
                <a:lnTo>
                  <a:pt x="1528" y="284"/>
                </a:lnTo>
                <a:lnTo>
                  <a:pt x="1541" y="276"/>
                </a:lnTo>
                <a:lnTo>
                  <a:pt x="1543" y="273"/>
                </a:lnTo>
                <a:lnTo>
                  <a:pt x="1543" y="267"/>
                </a:lnTo>
                <a:lnTo>
                  <a:pt x="1543" y="253"/>
                </a:lnTo>
                <a:lnTo>
                  <a:pt x="1543" y="226"/>
                </a:lnTo>
                <a:lnTo>
                  <a:pt x="1544" y="219"/>
                </a:lnTo>
                <a:lnTo>
                  <a:pt x="1544" y="202"/>
                </a:lnTo>
                <a:lnTo>
                  <a:pt x="1543" y="188"/>
                </a:lnTo>
                <a:lnTo>
                  <a:pt x="1542" y="178"/>
                </a:lnTo>
                <a:lnTo>
                  <a:pt x="1540" y="171"/>
                </a:lnTo>
                <a:lnTo>
                  <a:pt x="1539" y="164"/>
                </a:lnTo>
                <a:lnTo>
                  <a:pt x="1539" y="156"/>
                </a:lnTo>
                <a:lnTo>
                  <a:pt x="1541" y="151"/>
                </a:lnTo>
                <a:lnTo>
                  <a:pt x="1545" y="147"/>
                </a:lnTo>
                <a:close/>
                <a:moveTo>
                  <a:pt x="1826" y="141"/>
                </a:moveTo>
                <a:lnTo>
                  <a:pt x="1831" y="141"/>
                </a:lnTo>
                <a:lnTo>
                  <a:pt x="1842" y="147"/>
                </a:lnTo>
                <a:lnTo>
                  <a:pt x="1848" y="152"/>
                </a:lnTo>
                <a:lnTo>
                  <a:pt x="1852" y="158"/>
                </a:lnTo>
                <a:lnTo>
                  <a:pt x="1853" y="162"/>
                </a:lnTo>
                <a:lnTo>
                  <a:pt x="1855" y="163"/>
                </a:lnTo>
                <a:lnTo>
                  <a:pt x="1859" y="164"/>
                </a:lnTo>
                <a:lnTo>
                  <a:pt x="1865" y="172"/>
                </a:lnTo>
                <a:lnTo>
                  <a:pt x="1865" y="175"/>
                </a:lnTo>
                <a:lnTo>
                  <a:pt x="1863" y="178"/>
                </a:lnTo>
                <a:lnTo>
                  <a:pt x="1855" y="184"/>
                </a:lnTo>
                <a:lnTo>
                  <a:pt x="1852" y="187"/>
                </a:lnTo>
                <a:lnTo>
                  <a:pt x="1847" y="189"/>
                </a:lnTo>
                <a:lnTo>
                  <a:pt x="1841" y="194"/>
                </a:lnTo>
                <a:lnTo>
                  <a:pt x="1837" y="202"/>
                </a:lnTo>
                <a:lnTo>
                  <a:pt x="1831" y="216"/>
                </a:lnTo>
                <a:lnTo>
                  <a:pt x="1823" y="231"/>
                </a:lnTo>
                <a:lnTo>
                  <a:pt x="1823" y="238"/>
                </a:lnTo>
                <a:lnTo>
                  <a:pt x="1822" y="244"/>
                </a:lnTo>
                <a:lnTo>
                  <a:pt x="1824" y="244"/>
                </a:lnTo>
                <a:lnTo>
                  <a:pt x="1827" y="243"/>
                </a:lnTo>
                <a:lnTo>
                  <a:pt x="1831" y="243"/>
                </a:lnTo>
                <a:lnTo>
                  <a:pt x="1835" y="244"/>
                </a:lnTo>
                <a:lnTo>
                  <a:pt x="1841" y="247"/>
                </a:lnTo>
                <a:lnTo>
                  <a:pt x="1848" y="253"/>
                </a:lnTo>
                <a:lnTo>
                  <a:pt x="1849" y="256"/>
                </a:lnTo>
                <a:lnTo>
                  <a:pt x="1848" y="258"/>
                </a:lnTo>
                <a:lnTo>
                  <a:pt x="1847" y="264"/>
                </a:lnTo>
                <a:lnTo>
                  <a:pt x="1842" y="269"/>
                </a:lnTo>
                <a:lnTo>
                  <a:pt x="1835" y="281"/>
                </a:lnTo>
                <a:lnTo>
                  <a:pt x="1827" y="296"/>
                </a:lnTo>
                <a:lnTo>
                  <a:pt x="1828" y="297"/>
                </a:lnTo>
                <a:lnTo>
                  <a:pt x="1848" y="313"/>
                </a:lnTo>
                <a:lnTo>
                  <a:pt x="1859" y="320"/>
                </a:lnTo>
                <a:lnTo>
                  <a:pt x="1865" y="322"/>
                </a:lnTo>
                <a:lnTo>
                  <a:pt x="1872" y="324"/>
                </a:lnTo>
                <a:lnTo>
                  <a:pt x="1888" y="325"/>
                </a:lnTo>
                <a:lnTo>
                  <a:pt x="1901" y="324"/>
                </a:lnTo>
                <a:lnTo>
                  <a:pt x="1906" y="323"/>
                </a:lnTo>
                <a:lnTo>
                  <a:pt x="1909" y="325"/>
                </a:lnTo>
                <a:lnTo>
                  <a:pt x="1907" y="329"/>
                </a:lnTo>
                <a:lnTo>
                  <a:pt x="1899" y="333"/>
                </a:lnTo>
                <a:lnTo>
                  <a:pt x="1882" y="341"/>
                </a:lnTo>
                <a:lnTo>
                  <a:pt x="1869" y="347"/>
                </a:lnTo>
                <a:lnTo>
                  <a:pt x="1858" y="351"/>
                </a:lnTo>
                <a:lnTo>
                  <a:pt x="1849" y="353"/>
                </a:lnTo>
                <a:lnTo>
                  <a:pt x="1842" y="353"/>
                </a:lnTo>
                <a:lnTo>
                  <a:pt x="1839" y="352"/>
                </a:lnTo>
                <a:lnTo>
                  <a:pt x="1835" y="349"/>
                </a:lnTo>
                <a:lnTo>
                  <a:pt x="1831" y="342"/>
                </a:lnTo>
                <a:lnTo>
                  <a:pt x="1823" y="332"/>
                </a:lnTo>
                <a:lnTo>
                  <a:pt x="1814" y="322"/>
                </a:lnTo>
                <a:lnTo>
                  <a:pt x="1811" y="321"/>
                </a:lnTo>
                <a:lnTo>
                  <a:pt x="1809" y="322"/>
                </a:lnTo>
                <a:lnTo>
                  <a:pt x="1802" y="333"/>
                </a:lnTo>
                <a:lnTo>
                  <a:pt x="1783" y="350"/>
                </a:lnTo>
                <a:lnTo>
                  <a:pt x="1768" y="362"/>
                </a:lnTo>
                <a:lnTo>
                  <a:pt x="1758" y="368"/>
                </a:lnTo>
                <a:lnTo>
                  <a:pt x="1755" y="368"/>
                </a:lnTo>
                <a:lnTo>
                  <a:pt x="1753" y="367"/>
                </a:lnTo>
                <a:lnTo>
                  <a:pt x="1748" y="364"/>
                </a:lnTo>
                <a:lnTo>
                  <a:pt x="1745" y="359"/>
                </a:lnTo>
                <a:lnTo>
                  <a:pt x="1743" y="360"/>
                </a:lnTo>
                <a:lnTo>
                  <a:pt x="1741" y="368"/>
                </a:lnTo>
                <a:lnTo>
                  <a:pt x="1734" y="376"/>
                </a:lnTo>
                <a:lnTo>
                  <a:pt x="1729" y="379"/>
                </a:lnTo>
                <a:lnTo>
                  <a:pt x="1726" y="378"/>
                </a:lnTo>
                <a:lnTo>
                  <a:pt x="1724" y="375"/>
                </a:lnTo>
                <a:lnTo>
                  <a:pt x="1720" y="372"/>
                </a:lnTo>
                <a:lnTo>
                  <a:pt x="1716" y="369"/>
                </a:lnTo>
                <a:lnTo>
                  <a:pt x="1710" y="367"/>
                </a:lnTo>
                <a:lnTo>
                  <a:pt x="1702" y="362"/>
                </a:lnTo>
                <a:lnTo>
                  <a:pt x="1698" y="360"/>
                </a:lnTo>
                <a:lnTo>
                  <a:pt x="1694" y="358"/>
                </a:lnTo>
                <a:lnTo>
                  <a:pt x="1689" y="356"/>
                </a:lnTo>
                <a:lnTo>
                  <a:pt x="1685" y="354"/>
                </a:lnTo>
                <a:lnTo>
                  <a:pt x="1685" y="351"/>
                </a:lnTo>
                <a:lnTo>
                  <a:pt x="1690" y="348"/>
                </a:lnTo>
                <a:lnTo>
                  <a:pt x="1692" y="348"/>
                </a:lnTo>
                <a:lnTo>
                  <a:pt x="1702" y="350"/>
                </a:lnTo>
                <a:lnTo>
                  <a:pt x="1708" y="350"/>
                </a:lnTo>
                <a:lnTo>
                  <a:pt x="1714" y="350"/>
                </a:lnTo>
                <a:lnTo>
                  <a:pt x="1717" y="347"/>
                </a:lnTo>
                <a:lnTo>
                  <a:pt x="1718" y="343"/>
                </a:lnTo>
                <a:lnTo>
                  <a:pt x="1719" y="300"/>
                </a:lnTo>
                <a:lnTo>
                  <a:pt x="1721" y="282"/>
                </a:lnTo>
                <a:lnTo>
                  <a:pt x="1722" y="275"/>
                </a:lnTo>
                <a:lnTo>
                  <a:pt x="1720" y="275"/>
                </a:lnTo>
                <a:lnTo>
                  <a:pt x="1719" y="277"/>
                </a:lnTo>
                <a:lnTo>
                  <a:pt x="1713" y="287"/>
                </a:lnTo>
                <a:lnTo>
                  <a:pt x="1706" y="298"/>
                </a:lnTo>
                <a:lnTo>
                  <a:pt x="1701" y="306"/>
                </a:lnTo>
                <a:lnTo>
                  <a:pt x="1698" y="314"/>
                </a:lnTo>
                <a:lnTo>
                  <a:pt x="1691" y="323"/>
                </a:lnTo>
                <a:lnTo>
                  <a:pt x="1678" y="334"/>
                </a:lnTo>
                <a:lnTo>
                  <a:pt x="1675" y="336"/>
                </a:lnTo>
                <a:lnTo>
                  <a:pt x="1669" y="335"/>
                </a:lnTo>
                <a:lnTo>
                  <a:pt x="1664" y="333"/>
                </a:lnTo>
                <a:lnTo>
                  <a:pt x="1655" y="324"/>
                </a:lnTo>
                <a:lnTo>
                  <a:pt x="1654" y="322"/>
                </a:lnTo>
                <a:lnTo>
                  <a:pt x="1655" y="319"/>
                </a:lnTo>
                <a:lnTo>
                  <a:pt x="1664" y="312"/>
                </a:lnTo>
                <a:lnTo>
                  <a:pt x="1669" y="310"/>
                </a:lnTo>
                <a:lnTo>
                  <a:pt x="1674" y="305"/>
                </a:lnTo>
                <a:lnTo>
                  <a:pt x="1688" y="290"/>
                </a:lnTo>
                <a:lnTo>
                  <a:pt x="1700" y="275"/>
                </a:lnTo>
                <a:lnTo>
                  <a:pt x="1711" y="263"/>
                </a:lnTo>
                <a:lnTo>
                  <a:pt x="1721" y="252"/>
                </a:lnTo>
                <a:lnTo>
                  <a:pt x="1723" y="245"/>
                </a:lnTo>
                <a:lnTo>
                  <a:pt x="1725" y="231"/>
                </a:lnTo>
                <a:lnTo>
                  <a:pt x="1726" y="227"/>
                </a:lnTo>
                <a:lnTo>
                  <a:pt x="1727" y="224"/>
                </a:lnTo>
                <a:lnTo>
                  <a:pt x="1724" y="224"/>
                </a:lnTo>
                <a:lnTo>
                  <a:pt x="1721" y="228"/>
                </a:lnTo>
                <a:lnTo>
                  <a:pt x="1717" y="229"/>
                </a:lnTo>
                <a:lnTo>
                  <a:pt x="1713" y="228"/>
                </a:lnTo>
                <a:lnTo>
                  <a:pt x="1705" y="220"/>
                </a:lnTo>
                <a:lnTo>
                  <a:pt x="1699" y="212"/>
                </a:lnTo>
                <a:lnTo>
                  <a:pt x="1699" y="209"/>
                </a:lnTo>
                <a:lnTo>
                  <a:pt x="1704" y="206"/>
                </a:lnTo>
                <a:lnTo>
                  <a:pt x="1710" y="205"/>
                </a:lnTo>
                <a:lnTo>
                  <a:pt x="1732" y="191"/>
                </a:lnTo>
                <a:lnTo>
                  <a:pt x="1734" y="179"/>
                </a:lnTo>
                <a:lnTo>
                  <a:pt x="1736" y="164"/>
                </a:lnTo>
                <a:lnTo>
                  <a:pt x="1737" y="155"/>
                </a:lnTo>
                <a:lnTo>
                  <a:pt x="1742" y="151"/>
                </a:lnTo>
                <a:lnTo>
                  <a:pt x="1745" y="150"/>
                </a:lnTo>
                <a:lnTo>
                  <a:pt x="1756" y="157"/>
                </a:lnTo>
                <a:lnTo>
                  <a:pt x="1767" y="168"/>
                </a:lnTo>
                <a:lnTo>
                  <a:pt x="1769" y="173"/>
                </a:lnTo>
                <a:lnTo>
                  <a:pt x="1767" y="175"/>
                </a:lnTo>
                <a:lnTo>
                  <a:pt x="1769" y="176"/>
                </a:lnTo>
                <a:lnTo>
                  <a:pt x="1772" y="174"/>
                </a:lnTo>
                <a:lnTo>
                  <a:pt x="1774" y="174"/>
                </a:lnTo>
                <a:lnTo>
                  <a:pt x="1780" y="183"/>
                </a:lnTo>
                <a:lnTo>
                  <a:pt x="1780" y="187"/>
                </a:lnTo>
                <a:lnTo>
                  <a:pt x="1774" y="192"/>
                </a:lnTo>
                <a:lnTo>
                  <a:pt x="1764" y="201"/>
                </a:lnTo>
                <a:lnTo>
                  <a:pt x="1756" y="208"/>
                </a:lnTo>
                <a:lnTo>
                  <a:pt x="1754" y="215"/>
                </a:lnTo>
                <a:lnTo>
                  <a:pt x="1752" y="229"/>
                </a:lnTo>
                <a:lnTo>
                  <a:pt x="1747" y="252"/>
                </a:lnTo>
                <a:lnTo>
                  <a:pt x="1745" y="275"/>
                </a:lnTo>
                <a:lnTo>
                  <a:pt x="1744" y="303"/>
                </a:lnTo>
                <a:lnTo>
                  <a:pt x="1743" y="345"/>
                </a:lnTo>
                <a:lnTo>
                  <a:pt x="1745" y="348"/>
                </a:lnTo>
                <a:lnTo>
                  <a:pt x="1749" y="349"/>
                </a:lnTo>
                <a:lnTo>
                  <a:pt x="1758" y="347"/>
                </a:lnTo>
                <a:lnTo>
                  <a:pt x="1768" y="340"/>
                </a:lnTo>
                <a:lnTo>
                  <a:pt x="1776" y="333"/>
                </a:lnTo>
                <a:lnTo>
                  <a:pt x="1792" y="313"/>
                </a:lnTo>
                <a:lnTo>
                  <a:pt x="1795" y="305"/>
                </a:lnTo>
                <a:lnTo>
                  <a:pt x="1796" y="303"/>
                </a:lnTo>
                <a:lnTo>
                  <a:pt x="1795" y="301"/>
                </a:lnTo>
                <a:lnTo>
                  <a:pt x="1791" y="295"/>
                </a:lnTo>
                <a:lnTo>
                  <a:pt x="1787" y="289"/>
                </a:lnTo>
                <a:lnTo>
                  <a:pt x="1780" y="279"/>
                </a:lnTo>
                <a:lnTo>
                  <a:pt x="1778" y="275"/>
                </a:lnTo>
                <a:lnTo>
                  <a:pt x="1778" y="271"/>
                </a:lnTo>
                <a:lnTo>
                  <a:pt x="1782" y="269"/>
                </a:lnTo>
                <a:lnTo>
                  <a:pt x="1786" y="271"/>
                </a:lnTo>
                <a:lnTo>
                  <a:pt x="1795" y="275"/>
                </a:lnTo>
                <a:lnTo>
                  <a:pt x="1799" y="277"/>
                </a:lnTo>
                <a:lnTo>
                  <a:pt x="1806" y="283"/>
                </a:lnTo>
                <a:lnTo>
                  <a:pt x="1807" y="283"/>
                </a:lnTo>
                <a:lnTo>
                  <a:pt x="1816" y="268"/>
                </a:lnTo>
                <a:lnTo>
                  <a:pt x="1817" y="262"/>
                </a:lnTo>
                <a:lnTo>
                  <a:pt x="1817" y="259"/>
                </a:lnTo>
                <a:lnTo>
                  <a:pt x="1814" y="258"/>
                </a:lnTo>
                <a:lnTo>
                  <a:pt x="1810" y="261"/>
                </a:lnTo>
                <a:lnTo>
                  <a:pt x="1805" y="265"/>
                </a:lnTo>
                <a:lnTo>
                  <a:pt x="1803" y="266"/>
                </a:lnTo>
                <a:lnTo>
                  <a:pt x="1800" y="264"/>
                </a:lnTo>
                <a:lnTo>
                  <a:pt x="1797" y="261"/>
                </a:lnTo>
                <a:lnTo>
                  <a:pt x="1795" y="258"/>
                </a:lnTo>
                <a:lnTo>
                  <a:pt x="1794" y="254"/>
                </a:lnTo>
                <a:lnTo>
                  <a:pt x="1794" y="250"/>
                </a:lnTo>
                <a:lnTo>
                  <a:pt x="1797" y="242"/>
                </a:lnTo>
                <a:lnTo>
                  <a:pt x="1802" y="227"/>
                </a:lnTo>
                <a:lnTo>
                  <a:pt x="1805" y="217"/>
                </a:lnTo>
                <a:lnTo>
                  <a:pt x="1806" y="213"/>
                </a:lnTo>
                <a:lnTo>
                  <a:pt x="1805" y="212"/>
                </a:lnTo>
                <a:lnTo>
                  <a:pt x="1802" y="214"/>
                </a:lnTo>
                <a:lnTo>
                  <a:pt x="1788" y="226"/>
                </a:lnTo>
                <a:lnTo>
                  <a:pt x="1784" y="228"/>
                </a:lnTo>
                <a:lnTo>
                  <a:pt x="1780" y="230"/>
                </a:lnTo>
                <a:lnTo>
                  <a:pt x="1776" y="230"/>
                </a:lnTo>
                <a:lnTo>
                  <a:pt x="1772" y="229"/>
                </a:lnTo>
                <a:lnTo>
                  <a:pt x="1766" y="228"/>
                </a:lnTo>
                <a:lnTo>
                  <a:pt x="1763" y="227"/>
                </a:lnTo>
                <a:lnTo>
                  <a:pt x="1759" y="224"/>
                </a:lnTo>
                <a:lnTo>
                  <a:pt x="1758" y="221"/>
                </a:lnTo>
                <a:lnTo>
                  <a:pt x="1769" y="214"/>
                </a:lnTo>
                <a:lnTo>
                  <a:pt x="1781" y="207"/>
                </a:lnTo>
                <a:lnTo>
                  <a:pt x="1794" y="197"/>
                </a:lnTo>
                <a:lnTo>
                  <a:pt x="1806" y="189"/>
                </a:lnTo>
                <a:lnTo>
                  <a:pt x="1809" y="188"/>
                </a:lnTo>
                <a:lnTo>
                  <a:pt x="1816" y="181"/>
                </a:lnTo>
                <a:lnTo>
                  <a:pt x="1819" y="169"/>
                </a:lnTo>
                <a:lnTo>
                  <a:pt x="1821" y="158"/>
                </a:lnTo>
                <a:lnTo>
                  <a:pt x="1821" y="149"/>
                </a:lnTo>
                <a:lnTo>
                  <a:pt x="1822" y="143"/>
                </a:lnTo>
                <a:lnTo>
                  <a:pt x="1826" y="141"/>
                </a:lnTo>
                <a:close/>
                <a:moveTo>
                  <a:pt x="1480" y="137"/>
                </a:moveTo>
                <a:lnTo>
                  <a:pt x="1484" y="138"/>
                </a:lnTo>
                <a:lnTo>
                  <a:pt x="1490" y="145"/>
                </a:lnTo>
                <a:lnTo>
                  <a:pt x="1493" y="151"/>
                </a:lnTo>
                <a:lnTo>
                  <a:pt x="1495" y="157"/>
                </a:lnTo>
                <a:lnTo>
                  <a:pt x="1494" y="167"/>
                </a:lnTo>
                <a:lnTo>
                  <a:pt x="1490" y="173"/>
                </a:lnTo>
                <a:lnTo>
                  <a:pt x="1486" y="177"/>
                </a:lnTo>
                <a:lnTo>
                  <a:pt x="1481" y="178"/>
                </a:lnTo>
                <a:lnTo>
                  <a:pt x="1476" y="179"/>
                </a:lnTo>
                <a:lnTo>
                  <a:pt x="1466" y="181"/>
                </a:lnTo>
                <a:lnTo>
                  <a:pt x="1459" y="183"/>
                </a:lnTo>
                <a:lnTo>
                  <a:pt x="1441" y="192"/>
                </a:lnTo>
                <a:lnTo>
                  <a:pt x="1427" y="199"/>
                </a:lnTo>
                <a:lnTo>
                  <a:pt x="1419" y="203"/>
                </a:lnTo>
                <a:lnTo>
                  <a:pt x="1413" y="204"/>
                </a:lnTo>
                <a:lnTo>
                  <a:pt x="1409" y="205"/>
                </a:lnTo>
                <a:lnTo>
                  <a:pt x="1406" y="206"/>
                </a:lnTo>
                <a:lnTo>
                  <a:pt x="1405" y="205"/>
                </a:lnTo>
                <a:lnTo>
                  <a:pt x="1405" y="204"/>
                </a:lnTo>
                <a:lnTo>
                  <a:pt x="1411" y="199"/>
                </a:lnTo>
                <a:lnTo>
                  <a:pt x="1423" y="186"/>
                </a:lnTo>
                <a:lnTo>
                  <a:pt x="1437" y="173"/>
                </a:lnTo>
                <a:lnTo>
                  <a:pt x="1451" y="162"/>
                </a:lnTo>
                <a:lnTo>
                  <a:pt x="1475" y="146"/>
                </a:lnTo>
                <a:lnTo>
                  <a:pt x="1475" y="140"/>
                </a:lnTo>
                <a:lnTo>
                  <a:pt x="1480" y="137"/>
                </a:lnTo>
                <a:close/>
                <a:moveTo>
                  <a:pt x="980" y="127"/>
                </a:moveTo>
                <a:cubicBezTo>
                  <a:pt x="981" y="127"/>
                  <a:pt x="987" y="128"/>
                  <a:pt x="987" y="128"/>
                </a:cubicBezTo>
                <a:cubicBezTo>
                  <a:pt x="987" y="128"/>
                  <a:pt x="995" y="131"/>
                  <a:pt x="1000" y="135"/>
                </a:cubicBezTo>
                <a:cubicBezTo>
                  <a:pt x="1005" y="138"/>
                  <a:pt x="1014" y="145"/>
                  <a:pt x="1014" y="145"/>
                </a:cubicBezTo>
                <a:cubicBezTo>
                  <a:pt x="1014" y="145"/>
                  <a:pt x="1015" y="148"/>
                  <a:pt x="1015" y="149"/>
                </a:cubicBezTo>
                <a:cubicBezTo>
                  <a:pt x="1015" y="150"/>
                  <a:pt x="1015" y="159"/>
                  <a:pt x="1015" y="159"/>
                </a:cubicBezTo>
                <a:lnTo>
                  <a:pt x="1014" y="161"/>
                </a:lnTo>
                <a:lnTo>
                  <a:pt x="1013" y="171"/>
                </a:lnTo>
                <a:lnTo>
                  <a:pt x="1010" y="178"/>
                </a:lnTo>
                <a:lnTo>
                  <a:pt x="1010" y="182"/>
                </a:lnTo>
                <a:lnTo>
                  <a:pt x="1011" y="183"/>
                </a:lnTo>
                <a:lnTo>
                  <a:pt x="1018" y="182"/>
                </a:lnTo>
                <a:lnTo>
                  <a:pt x="1024" y="180"/>
                </a:lnTo>
                <a:lnTo>
                  <a:pt x="1028" y="174"/>
                </a:lnTo>
                <a:lnTo>
                  <a:pt x="1033" y="163"/>
                </a:lnTo>
                <a:lnTo>
                  <a:pt x="1038" y="151"/>
                </a:lnTo>
                <a:lnTo>
                  <a:pt x="1043" y="144"/>
                </a:lnTo>
                <a:lnTo>
                  <a:pt x="1050" y="135"/>
                </a:lnTo>
                <a:lnTo>
                  <a:pt x="1055" y="133"/>
                </a:lnTo>
                <a:lnTo>
                  <a:pt x="1058" y="134"/>
                </a:lnTo>
                <a:lnTo>
                  <a:pt x="1067" y="140"/>
                </a:lnTo>
                <a:lnTo>
                  <a:pt x="1082" y="158"/>
                </a:lnTo>
                <a:lnTo>
                  <a:pt x="1083" y="163"/>
                </a:lnTo>
                <a:lnTo>
                  <a:pt x="1082" y="170"/>
                </a:lnTo>
                <a:lnTo>
                  <a:pt x="1076" y="178"/>
                </a:lnTo>
                <a:lnTo>
                  <a:pt x="1061" y="187"/>
                </a:lnTo>
                <a:lnTo>
                  <a:pt x="1051" y="192"/>
                </a:lnTo>
                <a:lnTo>
                  <a:pt x="1037" y="194"/>
                </a:lnTo>
                <a:lnTo>
                  <a:pt x="1035" y="195"/>
                </a:lnTo>
                <a:lnTo>
                  <a:pt x="1024" y="206"/>
                </a:lnTo>
                <a:lnTo>
                  <a:pt x="1015" y="216"/>
                </a:lnTo>
                <a:lnTo>
                  <a:pt x="1015" y="217"/>
                </a:lnTo>
                <a:lnTo>
                  <a:pt x="1019" y="221"/>
                </a:lnTo>
                <a:lnTo>
                  <a:pt x="1024" y="227"/>
                </a:lnTo>
                <a:lnTo>
                  <a:pt x="1028" y="230"/>
                </a:lnTo>
                <a:lnTo>
                  <a:pt x="1030" y="230"/>
                </a:lnTo>
                <a:lnTo>
                  <a:pt x="1035" y="228"/>
                </a:lnTo>
                <a:lnTo>
                  <a:pt x="1042" y="225"/>
                </a:lnTo>
                <a:lnTo>
                  <a:pt x="1046" y="220"/>
                </a:lnTo>
                <a:lnTo>
                  <a:pt x="1050" y="212"/>
                </a:lnTo>
                <a:lnTo>
                  <a:pt x="1051" y="207"/>
                </a:lnTo>
                <a:lnTo>
                  <a:pt x="1051" y="199"/>
                </a:lnTo>
                <a:lnTo>
                  <a:pt x="1054" y="196"/>
                </a:lnTo>
                <a:lnTo>
                  <a:pt x="1056" y="194"/>
                </a:lnTo>
                <a:lnTo>
                  <a:pt x="1060" y="194"/>
                </a:lnTo>
                <a:lnTo>
                  <a:pt x="1067" y="199"/>
                </a:lnTo>
                <a:lnTo>
                  <a:pt x="1073" y="205"/>
                </a:lnTo>
                <a:lnTo>
                  <a:pt x="1075" y="207"/>
                </a:lnTo>
                <a:lnTo>
                  <a:pt x="1079" y="208"/>
                </a:lnTo>
                <a:lnTo>
                  <a:pt x="1083" y="210"/>
                </a:lnTo>
                <a:lnTo>
                  <a:pt x="1086" y="214"/>
                </a:lnTo>
                <a:lnTo>
                  <a:pt x="1086" y="216"/>
                </a:lnTo>
                <a:lnTo>
                  <a:pt x="1083" y="222"/>
                </a:lnTo>
                <a:lnTo>
                  <a:pt x="1076" y="226"/>
                </a:lnTo>
                <a:lnTo>
                  <a:pt x="1071" y="229"/>
                </a:lnTo>
                <a:lnTo>
                  <a:pt x="1066" y="231"/>
                </a:lnTo>
                <a:lnTo>
                  <a:pt x="1062" y="234"/>
                </a:lnTo>
                <a:lnTo>
                  <a:pt x="1050" y="250"/>
                </a:lnTo>
                <a:lnTo>
                  <a:pt x="1049" y="252"/>
                </a:lnTo>
                <a:lnTo>
                  <a:pt x="1050" y="254"/>
                </a:lnTo>
                <a:lnTo>
                  <a:pt x="1052" y="254"/>
                </a:lnTo>
                <a:lnTo>
                  <a:pt x="1060" y="250"/>
                </a:lnTo>
                <a:lnTo>
                  <a:pt x="1074" y="242"/>
                </a:lnTo>
                <a:lnTo>
                  <a:pt x="1083" y="238"/>
                </a:lnTo>
                <a:lnTo>
                  <a:pt x="1089" y="237"/>
                </a:lnTo>
                <a:lnTo>
                  <a:pt x="1094" y="238"/>
                </a:lnTo>
                <a:lnTo>
                  <a:pt x="1099" y="241"/>
                </a:lnTo>
                <a:lnTo>
                  <a:pt x="1105" y="248"/>
                </a:lnTo>
                <a:lnTo>
                  <a:pt x="1108" y="253"/>
                </a:lnTo>
                <a:lnTo>
                  <a:pt x="1108" y="257"/>
                </a:lnTo>
                <a:lnTo>
                  <a:pt x="1105" y="260"/>
                </a:lnTo>
                <a:lnTo>
                  <a:pt x="1100" y="263"/>
                </a:lnTo>
                <a:lnTo>
                  <a:pt x="1086" y="269"/>
                </a:lnTo>
                <a:lnTo>
                  <a:pt x="1071" y="276"/>
                </a:lnTo>
                <a:lnTo>
                  <a:pt x="1055" y="283"/>
                </a:lnTo>
                <a:cubicBezTo>
                  <a:pt x="1055" y="283"/>
                  <a:pt x="1051" y="284"/>
                  <a:pt x="1047" y="286"/>
                </a:cubicBezTo>
                <a:cubicBezTo>
                  <a:pt x="1044" y="288"/>
                  <a:pt x="1041" y="290"/>
                  <a:pt x="1041" y="290"/>
                </a:cubicBezTo>
                <a:lnTo>
                  <a:pt x="1040" y="292"/>
                </a:lnTo>
                <a:lnTo>
                  <a:pt x="1042" y="294"/>
                </a:lnTo>
                <a:lnTo>
                  <a:pt x="1046" y="296"/>
                </a:lnTo>
                <a:lnTo>
                  <a:pt x="1058" y="304"/>
                </a:lnTo>
                <a:lnTo>
                  <a:pt x="1069" y="311"/>
                </a:lnTo>
                <a:lnTo>
                  <a:pt x="1070" y="314"/>
                </a:lnTo>
                <a:lnTo>
                  <a:pt x="1069" y="318"/>
                </a:lnTo>
                <a:lnTo>
                  <a:pt x="1064" y="322"/>
                </a:lnTo>
                <a:lnTo>
                  <a:pt x="1057" y="325"/>
                </a:lnTo>
                <a:lnTo>
                  <a:pt x="1040" y="330"/>
                </a:lnTo>
                <a:lnTo>
                  <a:pt x="1034" y="332"/>
                </a:lnTo>
                <a:lnTo>
                  <a:pt x="1028" y="335"/>
                </a:lnTo>
                <a:lnTo>
                  <a:pt x="1025" y="337"/>
                </a:lnTo>
                <a:lnTo>
                  <a:pt x="1025" y="342"/>
                </a:lnTo>
                <a:lnTo>
                  <a:pt x="1024" y="361"/>
                </a:lnTo>
                <a:lnTo>
                  <a:pt x="1024" y="366"/>
                </a:lnTo>
                <a:lnTo>
                  <a:pt x="1024" y="369"/>
                </a:lnTo>
                <a:lnTo>
                  <a:pt x="1025" y="390"/>
                </a:lnTo>
                <a:lnTo>
                  <a:pt x="1024" y="394"/>
                </a:lnTo>
                <a:lnTo>
                  <a:pt x="1023" y="397"/>
                </a:lnTo>
                <a:lnTo>
                  <a:pt x="1023" y="405"/>
                </a:lnTo>
                <a:lnTo>
                  <a:pt x="1022" y="408"/>
                </a:lnTo>
                <a:lnTo>
                  <a:pt x="1021" y="412"/>
                </a:lnTo>
                <a:lnTo>
                  <a:pt x="1019" y="417"/>
                </a:lnTo>
                <a:lnTo>
                  <a:pt x="1016" y="422"/>
                </a:lnTo>
                <a:lnTo>
                  <a:pt x="1007" y="431"/>
                </a:lnTo>
                <a:lnTo>
                  <a:pt x="1004" y="432"/>
                </a:lnTo>
                <a:lnTo>
                  <a:pt x="1001" y="429"/>
                </a:lnTo>
                <a:lnTo>
                  <a:pt x="996" y="424"/>
                </a:lnTo>
                <a:lnTo>
                  <a:pt x="995" y="419"/>
                </a:lnTo>
                <a:lnTo>
                  <a:pt x="994" y="414"/>
                </a:lnTo>
                <a:lnTo>
                  <a:pt x="994" y="405"/>
                </a:lnTo>
                <a:lnTo>
                  <a:pt x="995" y="401"/>
                </a:lnTo>
                <a:lnTo>
                  <a:pt x="995" y="398"/>
                </a:lnTo>
                <a:lnTo>
                  <a:pt x="994" y="393"/>
                </a:lnTo>
                <a:lnTo>
                  <a:pt x="994" y="385"/>
                </a:lnTo>
                <a:lnTo>
                  <a:pt x="994" y="380"/>
                </a:lnTo>
                <a:cubicBezTo>
                  <a:pt x="994" y="380"/>
                  <a:pt x="994" y="375"/>
                  <a:pt x="994" y="374"/>
                </a:cubicBezTo>
                <a:cubicBezTo>
                  <a:pt x="994" y="373"/>
                  <a:pt x="995" y="370"/>
                  <a:pt x="995" y="370"/>
                </a:cubicBezTo>
                <a:lnTo>
                  <a:pt x="994" y="365"/>
                </a:lnTo>
                <a:lnTo>
                  <a:pt x="995" y="359"/>
                </a:lnTo>
                <a:lnTo>
                  <a:pt x="995" y="357"/>
                </a:lnTo>
                <a:lnTo>
                  <a:pt x="993" y="355"/>
                </a:lnTo>
                <a:lnTo>
                  <a:pt x="994" y="352"/>
                </a:lnTo>
                <a:lnTo>
                  <a:pt x="995" y="350"/>
                </a:lnTo>
                <a:lnTo>
                  <a:pt x="995" y="347"/>
                </a:lnTo>
                <a:lnTo>
                  <a:pt x="993" y="346"/>
                </a:lnTo>
                <a:lnTo>
                  <a:pt x="971" y="354"/>
                </a:lnTo>
                <a:lnTo>
                  <a:pt x="953" y="362"/>
                </a:lnTo>
                <a:lnTo>
                  <a:pt x="936" y="367"/>
                </a:lnTo>
                <a:lnTo>
                  <a:pt x="929" y="368"/>
                </a:lnTo>
                <a:lnTo>
                  <a:pt x="924" y="367"/>
                </a:lnTo>
                <a:lnTo>
                  <a:pt x="919" y="364"/>
                </a:lnTo>
                <a:lnTo>
                  <a:pt x="915" y="361"/>
                </a:lnTo>
                <a:lnTo>
                  <a:pt x="915" y="358"/>
                </a:lnTo>
                <a:lnTo>
                  <a:pt x="922" y="352"/>
                </a:lnTo>
                <a:lnTo>
                  <a:pt x="932" y="343"/>
                </a:lnTo>
                <a:lnTo>
                  <a:pt x="948" y="329"/>
                </a:lnTo>
                <a:lnTo>
                  <a:pt x="964" y="320"/>
                </a:lnTo>
                <a:lnTo>
                  <a:pt x="975" y="313"/>
                </a:lnTo>
                <a:lnTo>
                  <a:pt x="983" y="309"/>
                </a:lnTo>
                <a:lnTo>
                  <a:pt x="990" y="306"/>
                </a:lnTo>
                <a:lnTo>
                  <a:pt x="994" y="301"/>
                </a:lnTo>
                <a:lnTo>
                  <a:pt x="995" y="298"/>
                </a:lnTo>
                <a:lnTo>
                  <a:pt x="995" y="291"/>
                </a:lnTo>
                <a:lnTo>
                  <a:pt x="993" y="290"/>
                </a:lnTo>
                <a:lnTo>
                  <a:pt x="989" y="290"/>
                </a:lnTo>
                <a:lnTo>
                  <a:pt x="984" y="293"/>
                </a:lnTo>
                <a:lnTo>
                  <a:pt x="971" y="298"/>
                </a:lnTo>
                <a:lnTo>
                  <a:pt x="952" y="308"/>
                </a:lnTo>
                <a:lnTo>
                  <a:pt x="942" y="312"/>
                </a:lnTo>
                <a:lnTo>
                  <a:pt x="933" y="316"/>
                </a:lnTo>
                <a:lnTo>
                  <a:pt x="922" y="323"/>
                </a:lnTo>
                <a:lnTo>
                  <a:pt x="913" y="327"/>
                </a:lnTo>
                <a:lnTo>
                  <a:pt x="908" y="328"/>
                </a:lnTo>
                <a:lnTo>
                  <a:pt x="903" y="327"/>
                </a:lnTo>
                <a:lnTo>
                  <a:pt x="894" y="325"/>
                </a:lnTo>
                <a:lnTo>
                  <a:pt x="876" y="315"/>
                </a:lnTo>
                <a:lnTo>
                  <a:pt x="873" y="312"/>
                </a:lnTo>
                <a:lnTo>
                  <a:pt x="874" y="307"/>
                </a:lnTo>
                <a:lnTo>
                  <a:pt x="874" y="304"/>
                </a:lnTo>
                <a:lnTo>
                  <a:pt x="879" y="303"/>
                </a:lnTo>
                <a:lnTo>
                  <a:pt x="891" y="301"/>
                </a:lnTo>
                <a:lnTo>
                  <a:pt x="902" y="299"/>
                </a:lnTo>
                <a:lnTo>
                  <a:pt x="914" y="297"/>
                </a:lnTo>
                <a:lnTo>
                  <a:pt x="925" y="294"/>
                </a:lnTo>
                <a:lnTo>
                  <a:pt x="936" y="292"/>
                </a:lnTo>
                <a:lnTo>
                  <a:pt x="945" y="290"/>
                </a:lnTo>
                <a:lnTo>
                  <a:pt x="957" y="287"/>
                </a:lnTo>
                <a:lnTo>
                  <a:pt x="971" y="282"/>
                </a:lnTo>
                <a:lnTo>
                  <a:pt x="982" y="279"/>
                </a:lnTo>
                <a:lnTo>
                  <a:pt x="987" y="278"/>
                </a:lnTo>
                <a:lnTo>
                  <a:pt x="991" y="276"/>
                </a:lnTo>
                <a:lnTo>
                  <a:pt x="993" y="275"/>
                </a:lnTo>
                <a:lnTo>
                  <a:pt x="994" y="263"/>
                </a:lnTo>
                <a:lnTo>
                  <a:pt x="994" y="258"/>
                </a:lnTo>
                <a:lnTo>
                  <a:pt x="991" y="255"/>
                </a:lnTo>
                <a:lnTo>
                  <a:pt x="988" y="257"/>
                </a:lnTo>
                <a:lnTo>
                  <a:pt x="979" y="264"/>
                </a:lnTo>
                <a:lnTo>
                  <a:pt x="971" y="273"/>
                </a:lnTo>
                <a:lnTo>
                  <a:pt x="960" y="281"/>
                </a:lnTo>
                <a:lnTo>
                  <a:pt x="956" y="281"/>
                </a:lnTo>
                <a:lnTo>
                  <a:pt x="945" y="270"/>
                </a:lnTo>
                <a:lnTo>
                  <a:pt x="936" y="262"/>
                </a:lnTo>
                <a:lnTo>
                  <a:pt x="932" y="259"/>
                </a:lnTo>
                <a:lnTo>
                  <a:pt x="933" y="257"/>
                </a:lnTo>
                <a:lnTo>
                  <a:pt x="940" y="254"/>
                </a:lnTo>
                <a:lnTo>
                  <a:pt x="943" y="251"/>
                </a:lnTo>
                <a:lnTo>
                  <a:pt x="944" y="249"/>
                </a:lnTo>
                <a:lnTo>
                  <a:pt x="942" y="241"/>
                </a:lnTo>
                <a:lnTo>
                  <a:pt x="938" y="230"/>
                </a:lnTo>
                <a:lnTo>
                  <a:pt x="936" y="224"/>
                </a:lnTo>
                <a:lnTo>
                  <a:pt x="937" y="220"/>
                </a:lnTo>
                <a:lnTo>
                  <a:pt x="939" y="218"/>
                </a:lnTo>
                <a:lnTo>
                  <a:pt x="941" y="217"/>
                </a:lnTo>
                <a:lnTo>
                  <a:pt x="944" y="219"/>
                </a:lnTo>
                <a:lnTo>
                  <a:pt x="948" y="222"/>
                </a:lnTo>
                <a:lnTo>
                  <a:pt x="957" y="229"/>
                </a:lnTo>
                <a:lnTo>
                  <a:pt x="963" y="234"/>
                </a:lnTo>
                <a:lnTo>
                  <a:pt x="968" y="239"/>
                </a:lnTo>
                <a:lnTo>
                  <a:pt x="970" y="241"/>
                </a:lnTo>
                <a:lnTo>
                  <a:pt x="971" y="242"/>
                </a:lnTo>
                <a:lnTo>
                  <a:pt x="974" y="240"/>
                </a:lnTo>
                <a:lnTo>
                  <a:pt x="977" y="234"/>
                </a:lnTo>
                <a:lnTo>
                  <a:pt x="979" y="233"/>
                </a:lnTo>
                <a:lnTo>
                  <a:pt x="982" y="235"/>
                </a:lnTo>
                <a:lnTo>
                  <a:pt x="986" y="238"/>
                </a:lnTo>
                <a:lnTo>
                  <a:pt x="989" y="240"/>
                </a:lnTo>
                <a:lnTo>
                  <a:pt x="991" y="242"/>
                </a:lnTo>
                <a:lnTo>
                  <a:pt x="993" y="241"/>
                </a:lnTo>
                <a:lnTo>
                  <a:pt x="993" y="233"/>
                </a:lnTo>
                <a:lnTo>
                  <a:pt x="992" y="227"/>
                </a:lnTo>
                <a:lnTo>
                  <a:pt x="989" y="219"/>
                </a:lnTo>
                <a:lnTo>
                  <a:pt x="990" y="215"/>
                </a:lnTo>
                <a:lnTo>
                  <a:pt x="995" y="211"/>
                </a:lnTo>
                <a:lnTo>
                  <a:pt x="996" y="210"/>
                </a:lnTo>
                <a:lnTo>
                  <a:pt x="998" y="210"/>
                </a:lnTo>
                <a:lnTo>
                  <a:pt x="1001" y="211"/>
                </a:lnTo>
                <a:lnTo>
                  <a:pt x="1005" y="213"/>
                </a:lnTo>
                <a:lnTo>
                  <a:pt x="1007" y="214"/>
                </a:lnTo>
                <a:lnTo>
                  <a:pt x="1009" y="213"/>
                </a:lnTo>
                <a:lnTo>
                  <a:pt x="1016" y="202"/>
                </a:lnTo>
                <a:lnTo>
                  <a:pt x="1016" y="201"/>
                </a:lnTo>
                <a:lnTo>
                  <a:pt x="1014" y="198"/>
                </a:lnTo>
                <a:lnTo>
                  <a:pt x="1010" y="198"/>
                </a:lnTo>
                <a:lnTo>
                  <a:pt x="1000" y="200"/>
                </a:lnTo>
                <a:lnTo>
                  <a:pt x="978" y="205"/>
                </a:lnTo>
                <a:lnTo>
                  <a:pt x="962" y="211"/>
                </a:lnTo>
                <a:lnTo>
                  <a:pt x="956" y="213"/>
                </a:lnTo>
                <a:lnTo>
                  <a:pt x="951" y="213"/>
                </a:lnTo>
                <a:lnTo>
                  <a:pt x="947" y="211"/>
                </a:lnTo>
                <a:lnTo>
                  <a:pt x="939" y="204"/>
                </a:lnTo>
                <a:lnTo>
                  <a:pt x="932" y="195"/>
                </a:lnTo>
                <a:lnTo>
                  <a:pt x="931" y="191"/>
                </a:lnTo>
                <a:lnTo>
                  <a:pt x="933" y="186"/>
                </a:lnTo>
                <a:lnTo>
                  <a:pt x="936" y="184"/>
                </a:lnTo>
                <a:lnTo>
                  <a:pt x="948" y="185"/>
                </a:lnTo>
                <a:lnTo>
                  <a:pt x="954" y="184"/>
                </a:lnTo>
                <a:lnTo>
                  <a:pt x="959" y="185"/>
                </a:lnTo>
                <a:lnTo>
                  <a:pt x="962" y="185"/>
                </a:lnTo>
                <a:lnTo>
                  <a:pt x="968" y="185"/>
                </a:lnTo>
                <a:lnTo>
                  <a:pt x="974" y="184"/>
                </a:lnTo>
                <a:lnTo>
                  <a:pt x="978" y="185"/>
                </a:lnTo>
                <a:lnTo>
                  <a:pt x="987" y="185"/>
                </a:lnTo>
                <a:lnTo>
                  <a:pt x="1002" y="184"/>
                </a:lnTo>
                <a:lnTo>
                  <a:pt x="1004" y="183"/>
                </a:lnTo>
                <a:lnTo>
                  <a:pt x="1005" y="182"/>
                </a:lnTo>
                <a:lnTo>
                  <a:pt x="1005" y="180"/>
                </a:lnTo>
                <a:cubicBezTo>
                  <a:pt x="1005" y="180"/>
                  <a:pt x="1000" y="177"/>
                  <a:pt x="998" y="173"/>
                </a:cubicBezTo>
                <a:cubicBezTo>
                  <a:pt x="997" y="170"/>
                  <a:pt x="995" y="164"/>
                  <a:pt x="993" y="161"/>
                </a:cubicBezTo>
                <a:cubicBezTo>
                  <a:pt x="992" y="158"/>
                  <a:pt x="977" y="139"/>
                  <a:pt x="977" y="139"/>
                </a:cubicBezTo>
                <a:lnTo>
                  <a:pt x="975" y="135"/>
                </a:lnTo>
                <a:lnTo>
                  <a:pt x="976" y="128"/>
                </a:lnTo>
                <a:cubicBezTo>
                  <a:pt x="976" y="128"/>
                  <a:pt x="979" y="127"/>
                  <a:pt x="980" y="127"/>
                </a:cubicBezTo>
                <a:moveTo>
                  <a:pt x="2331" y="120"/>
                </a:moveTo>
                <a:lnTo>
                  <a:pt x="2335" y="121"/>
                </a:lnTo>
                <a:lnTo>
                  <a:pt x="2341" y="124"/>
                </a:lnTo>
                <a:lnTo>
                  <a:pt x="2349" y="131"/>
                </a:lnTo>
                <a:lnTo>
                  <a:pt x="2354" y="137"/>
                </a:lnTo>
                <a:lnTo>
                  <a:pt x="2356" y="140"/>
                </a:lnTo>
                <a:lnTo>
                  <a:pt x="2356" y="143"/>
                </a:lnTo>
                <a:lnTo>
                  <a:pt x="2353" y="147"/>
                </a:lnTo>
                <a:lnTo>
                  <a:pt x="2349" y="151"/>
                </a:lnTo>
                <a:lnTo>
                  <a:pt x="2343" y="158"/>
                </a:lnTo>
                <a:lnTo>
                  <a:pt x="2340" y="160"/>
                </a:lnTo>
                <a:lnTo>
                  <a:pt x="2339" y="162"/>
                </a:lnTo>
                <a:lnTo>
                  <a:pt x="2341" y="164"/>
                </a:lnTo>
                <a:lnTo>
                  <a:pt x="2343" y="164"/>
                </a:lnTo>
                <a:lnTo>
                  <a:pt x="2347" y="163"/>
                </a:lnTo>
                <a:lnTo>
                  <a:pt x="2353" y="156"/>
                </a:lnTo>
                <a:lnTo>
                  <a:pt x="2363" y="151"/>
                </a:lnTo>
                <a:lnTo>
                  <a:pt x="2372" y="146"/>
                </a:lnTo>
                <a:lnTo>
                  <a:pt x="2386" y="139"/>
                </a:lnTo>
                <a:lnTo>
                  <a:pt x="2397" y="133"/>
                </a:lnTo>
                <a:lnTo>
                  <a:pt x="2401" y="132"/>
                </a:lnTo>
                <a:lnTo>
                  <a:pt x="2408" y="133"/>
                </a:lnTo>
                <a:lnTo>
                  <a:pt x="2416" y="137"/>
                </a:lnTo>
                <a:lnTo>
                  <a:pt x="2423" y="140"/>
                </a:lnTo>
                <a:lnTo>
                  <a:pt x="2428" y="146"/>
                </a:lnTo>
                <a:lnTo>
                  <a:pt x="2432" y="152"/>
                </a:lnTo>
                <a:lnTo>
                  <a:pt x="2435" y="159"/>
                </a:lnTo>
                <a:lnTo>
                  <a:pt x="2435" y="165"/>
                </a:lnTo>
                <a:lnTo>
                  <a:pt x="2435" y="172"/>
                </a:lnTo>
                <a:lnTo>
                  <a:pt x="2431" y="178"/>
                </a:lnTo>
                <a:lnTo>
                  <a:pt x="2426" y="181"/>
                </a:lnTo>
                <a:lnTo>
                  <a:pt x="2419" y="185"/>
                </a:lnTo>
                <a:lnTo>
                  <a:pt x="2410" y="189"/>
                </a:lnTo>
                <a:lnTo>
                  <a:pt x="2403" y="193"/>
                </a:lnTo>
                <a:lnTo>
                  <a:pt x="2396" y="197"/>
                </a:lnTo>
                <a:lnTo>
                  <a:pt x="2391" y="202"/>
                </a:lnTo>
                <a:lnTo>
                  <a:pt x="2380" y="212"/>
                </a:lnTo>
                <a:lnTo>
                  <a:pt x="2377" y="215"/>
                </a:lnTo>
                <a:lnTo>
                  <a:pt x="2375" y="218"/>
                </a:lnTo>
                <a:lnTo>
                  <a:pt x="2377" y="219"/>
                </a:lnTo>
                <a:lnTo>
                  <a:pt x="2381" y="222"/>
                </a:lnTo>
                <a:lnTo>
                  <a:pt x="2388" y="227"/>
                </a:lnTo>
                <a:lnTo>
                  <a:pt x="2394" y="233"/>
                </a:lnTo>
                <a:lnTo>
                  <a:pt x="2395" y="237"/>
                </a:lnTo>
                <a:lnTo>
                  <a:pt x="2394" y="241"/>
                </a:lnTo>
                <a:lnTo>
                  <a:pt x="2391" y="244"/>
                </a:lnTo>
                <a:lnTo>
                  <a:pt x="2380" y="253"/>
                </a:lnTo>
                <a:lnTo>
                  <a:pt x="2368" y="262"/>
                </a:lnTo>
                <a:lnTo>
                  <a:pt x="2361" y="268"/>
                </a:lnTo>
                <a:lnTo>
                  <a:pt x="2360" y="270"/>
                </a:lnTo>
                <a:lnTo>
                  <a:pt x="2362" y="272"/>
                </a:lnTo>
                <a:lnTo>
                  <a:pt x="2364" y="272"/>
                </a:lnTo>
                <a:lnTo>
                  <a:pt x="2370" y="271"/>
                </a:lnTo>
                <a:lnTo>
                  <a:pt x="2372" y="270"/>
                </a:lnTo>
                <a:lnTo>
                  <a:pt x="2380" y="271"/>
                </a:lnTo>
                <a:lnTo>
                  <a:pt x="2388" y="274"/>
                </a:lnTo>
                <a:lnTo>
                  <a:pt x="2397" y="279"/>
                </a:lnTo>
                <a:lnTo>
                  <a:pt x="2404" y="285"/>
                </a:lnTo>
                <a:lnTo>
                  <a:pt x="2405" y="287"/>
                </a:lnTo>
                <a:lnTo>
                  <a:pt x="2404" y="291"/>
                </a:lnTo>
                <a:lnTo>
                  <a:pt x="2400" y="296"/>
                </a:lnTo>
                <a:lnTo>
                  <a:pt x="2397" y="299"/>
                </a:lnTo>
                <a:lnTo>
                  <a:pt x="2394" y="300"/>
                </a:lnTo>
                <a:lnTo>
                  <a:pt x="2388" y="302"/>
                </a:lnTo>
                <a:lnTo>
                  <a:pt x="2377" y="308"/>
                </a:lnTo>
                <a:lnTo>
                  <a:pt x="2371" y="311"/>
                </a:lnTo>
                <a:lnTo>
                  <a:pt x="2369" y="313"/>
                </a:lnTo>
                <a:lnTo>
                  <a:pt x="2367" y="314"/>
                </a:lnTo>
                <a:lnTo>
                  <a:pt x="2365" y="312"/>
                </a:lnTo>
                <a:lnTo>
                  <a:pt x="2365" y="302"/>
                </a:lnTo>
                <a:lnTo>
                  <a:pt x="2365" y="296"/>
                </a:lnTo>
                <a:lnTo>
                  <a:pt x="2363" y="293"/>
                </a:lnTo>
                <a:lnTo>
                  <a:pt x="2361" y="291"/>
                </a:lnTo>
                <a:lnTo>
                  <a:pt x="2356" y="292"/>
                </a:lnTo>
                <a:lnTo>
                  <a:pt x="2353" y="294"/>
                </a:lnTo>
                <a:lnTo>
                  <a:pt x="2349" y="297"/>
                </a:lnTo>
                <a:lnTo>
                  <a:pt x="2348" y="310"/>
                </a:lnTo>
                <a:lnTo>
                  <a:pt x="2348" y="341"/>
                </a:lnTo>
                <a:lnTo>
                  <a:pt x="2350" y="355"/>
                </a:lnTo>
                <a:lnTo>
                  <a:pt x="2349" y="362"/>
                </a:lnTo>
                <a:lnTo>
                  <a:pt x="2350" y="366"/>
                </a:lnTo>
                <a:lnTo>
                  <a:pt x="2351" y="370"/>
                </a:lnTo>
                <a:lnTo>
                  <a:pt x="2350" y="374"/>
                </a:lnTo>
                <a:lnTo>
                  <a:pt x="2351" y="379"/>
                </a:lnTo>
                <a:lnTo>
                  <a:pt x="2351" y="384"/>
                </a:lnTo>
                <a:lnTo>
                  <a:pt x="2353" y="390"/>
                </a:lnTo>
                <a:lnTo>
                  <a:pt x="2353" y="395"/>
                </a:lnTo>
                <a:lnTo>
                  <a:pt x="2354" y="403"/>
                </a:lnTo>
                <a:lnTo>
                  <a:pt x="2353" y="412"/>
                </a:lnTo>
                <a:lnTo>
                  <a:pt x="2351" y="419"/>
                </a:lnTo>
                <a:lnTo>
                  <a:pt x="2346" y="425"/>
                </a:lnTo>
                <a:lnTo>
                  <a:pt x="2339" y="428"/>
                </a:lnTo>
                <a:lnTo>
                  <a:pt x="2331" y="427"/>
                </a:lnTo>
                <a:lnTo>
                  <a:pt x="2317" y="422"/>
                </a:lnTo>
                <a:lnTo>
                  <a:pt x="2304" y="416"/>
                </a:lnTo>
                <a:lnTo>
                  <a:pt x="2291" y="412"/>
                </a:lnTo>
                <a:lnTo>
                  <a:pt x="2282" y="409"/>
                </a:lnTo>
                <a:lnTo>
                  <a:pt x="2279" y="407"/>
                </a:lnTo>
                <a:lnTo>
                  <a:pt x="2281" y="404"/>
                </a:lnTo>
                <a:lnTo>
                  <a:pt x="2282" y="404"/>
                </a:lnTo>
                <a:lnTo>
                  <a:pt x="2302" y="403"/>
                </a:lnTo>
                <a:lnTo>
                  <a:pt x="2314" y="402"/>
                </a:lnTo>
                <a:lnTo>
                  <a:pt x="2321" y="398"/>
                </a:lnTo>
                <a:lnTo>
                  <a:pt x="2325" y="394"/>
                </a:lnTo>
                <a:lnTo>
                  <a:pt x="2326" y="375"/>
                </a:lnTo>
                <a:lnTo>
                  <a:pt x="2327" y="348"/>
                </a:lnTo>
                <a:lnTo>
                  <a:pt x="2326" y="330"/>
                </a:lnTo>
                <a:lnTo>
                  <a:pt x="2326" y="322"/>
                </a:lnTo>
                <a:lnTo>
                  <a:pt x="2326" y="316"/>
                </a:lnTo>
                <a:lnTo>
                  <a:pt x="2326" y="313"/>
                </a:lnTo>
                <a:lnTo>
                  <a:pt x="2324" y="310"/>
                </a:lnTo>
                <a:lnTo>
                  <a:pt x="2320" y="311"/>
                </a:lnTo>
                <a:lnTo>
                  <a:pt x="2314" y="314"/>
                </a:lnTo>
                <a:lnTo>
                  <a:pt x="2297" y="329"/>
                </a:lnTo>
                <a:lnTo>
                  <a:pt x="2286" y="339"/>
                </a:lnTo>
                <a:lnTo>
                  <a:pt x="2273" y="353"/>
                </a:lnTo>
                <a:lnTo>
                  <a:pt x="2263" y="364"/>
                </a:lnTo>
                <a:lnTo>
                  <a:pt x="2257" y="369"/>
                </a:lnTo>
                <a:lnTo>
                  <a:pt x="2253" y="373"/>
                </a:lnTo>
                <a:lnTo>
                  <a:pt x="2246" y="373"/>
                </a:lnTo>
                <a:lnTo>
                  <a:pt x="2240" y="370"/>
                </a:lnTo>
                <a:lnTo>
                  <a:pt x="2226" y="363"/>
                </a:lnTo>
                <a:lnTo>
                  <a:pt x="2213" y="354"/>
                </a:lnTo>
                <a:lnTo>
                  <a:pt x="2209" y="351"/>
                </a:lnTo>
                <a:lnTo>
                  <a:pt x="2209" y="348"/>
                </a:lnTo>
                <a:lnTo>
                  <a:pt x="2212" y="346"/>
                </a:lnTo>
                <a:lnTo>
                  <a:pt x="2218" y="344"/>
                </a:lnTo>
                <a:lnTo>
                  <a:pt x="2225" y="341"/>
                </a:lnTo>
                <a:lnTo>
                  <a:pt x="2230" y="339"/>
                </a:lnTo>
                <a:lnTo>
                  <a:pt x="2238" y="335"/>
                </a:lnTo>
                <a:lnTo>
                  <a:pt x="2250" y="329"/>
                </a:lnTo>
                <a:lnTo>
                  <a:pt x="2263" y="322"/>
                </a:lnTo>
                <a:lnTo>
                  <a:pt x="2288" y="308"/>
                </a:lnTo>
                <a:lnTo>
                  <a:pt x="2303" y="300"/>
                </a:lnTo>
                <a:lnTo>
                  <a:pt x="2307" y="298"/>
                </a:lnTo>
                <a:lnTo>
                  <a:pt x="2317" y="291"/>
                </a:lnTo>
                <a:lnTo>
                  <a:pt x="2325" y="287"/>
                </a:lnTo>
                <a:lnTo>
                  <a:pt x="2329" y="284"/>
                </a:lnTo>
                <a:lnTo>
                  <a:pt x="2333" y="281"/>
                </a:lnTo>
                <a:lnTo>
                  <a:pt x="2336" y="275"/>
                </a:lnTo>
                <a:lnTo>
                  <a:pt x="2341" y="267"/>
                </a:lnTo>
                <a:lnTo>
                  <a:pt x="2344" y="260"/>
                </a:lnTo>
                <a:lnTo>
                  <a:pt x="2347" y="252"/>
                </a:lnTo>
                <a:lnTo>
                  <a:pt x="2348" y="249"/>
                </a:lnTo>
                <a:lnTo>
                  <a:pt x="2346" y="247"/>
                </a:lnTo>
                <a:lnTo>
                  <a:pt x="2342" y="246"/>
                </a:lnTo>
                <a:lnTo>
                  <a:pt x="2338" y="249"/>
                </a:lnTo>
                <a:lnTo>
                  <a:pt x="2331" y="253"/>
                </a:lnTo>
                <a:lnTo>
                  <a:pt x="2324" y="257"/>
                </a:lnTo>
                <a:lnTo>
                  <a:pt x="2317" y="260"/>
                </a:lnTo>
                <a:lnTo>
                  <a:pt x="2308" y="267"/>
                </a:lnTo>
                <a:lnTo>
                  <a:pt x="2299" y="273"/>
                </a:lnTo>
                <a:lnTo>
                  <a:pt x="2295" y="274"/>
                </a:lnTo>
                <a:lnTo>
                  <a:pt x="2292" y="276"/>
                </a:lnTo>
                <a:lnTo>
                  <a:pt x="2287" y="276"/>
                </a:lnTo>
                <a:lnTo>
                  <a:pt x="2279" y="274"/>
                </a:lnTo>
                <a:lnTo>
                  <a:pt x="2272" y="271"/>
                </a:lnTo>
                <a:lnTo>
                  <a:pt x="2271" y="269"/>
                </a:lnTo>
                <a:lnTo>
                  <a:pt x="2271" y="266"/>
                </a:lnTo>
                <a:lnTo>
                  <a:pt x="2278" y="263"/>
                </a:lnTo>
                <a:lnTo>
                  <a:pt x="2290" y="258"/>
                </a:lnTo>
                <a:lnTo>
                  <a:pt x="2303" y="251"/>
                </a:lnTo>
                <a:lnTo>
                  <a:pt x="2317" y="245"/>
                </a:lnTo>
                <a:lnTo>
                  <a:pt x="2330" y="239"/>
                </a:lnTo>
                <a:lnTo>
                  <a:pt x="2342" y="232"/>
                </a:lnTo>
                <a:lnTo>
                  <a:pt x="2352" y="228"/>
                </a:lnTo>
                <a:lnTo>
                  <a:pt x="2359" y="222"/>
                </a:lnTo>
                <a:lnTo>
                  <a:pt x="2366" y="212"/>
                </a:lnTo>
                <a:lnTo>
                  <a:pt x="2373" y="199"/>
                </a:lnTo>
                <a:lnTo>
                  <a:pt x="2381" y="185"/>
                </a:lnTo>
                <a:lnTo>
                  <a:pt x="2388" y="174"/>
                </a:lnTo>
                <a:lnTo>
                  <a:pt x="2390" y="167"/>
                </a:lnTo>
                <a:lnTo>
                  <a:pt x="2390" y="164"/>
                </a:lnTo>
                <a:lnTo>
                  <a:pt x="2387" y="161"/>
                </a:lnTo>
                <a:lnTo>
                  <a:pt x="2382" y="160"/>
                </a:lnTo>
                <a:lnTo>
                  <a:pt x="2373" y="163"/>
                </a:lnTo>
                <a:lnTo>
                  <a:pt x="2364" y="167"/>
                </a:lnTo>
                <a:lnTo>
                  <a:pt x="2359" y="169"/>
                </a:lnTo>
                <a:lnTo>
                  <a:pt x="2353" y="172"/>
                </a:lnTo>
                <a:lnTo>
                  <a:pt x="2349" y="174"/>
                </a:lnTo>
                <a:lnTo>
                  <a:pt x="2349" y="176"/>
                </a:lnTo>
                <a:lnTo>
                  <a:pt x="2350" y="178"/>
                </a:lnTo>
                <a:lnTo>
                  <a:pt x="2353" y="182"/>
                </a:lnTo>
                <a:lnTo>
                  <a:pt x="2356" y="189"/>
                </a:lnTo>
                <a:lnTo>
                  <a:pt x="2358" y="196"/>
                </a:lnTo>
                <a:lnTo>
                  <a:pt x="2358" y="202"/>
                </a:lnTo>
                <a:lnTo>
                  <a:pt x="2356" y="211"/>
                </a:lnTo>
                <a:lnTo>
                  <a:pt x="2349" y="219"/>
                </a:lnTo>
                <a:lnTo>
                  <a:pt x="2341" y="226"/>
                </a:lnTo>
                <a:lnTo>
                  <a:pt x="2335" y="229"/>
                </a:lnTo>
                <a:lnTo>
                  <a:pt x="2325" y="228"/>
                </a:lnTo>
                <a:lnTo>
                  <a:pt x="2317" y="226"/>
                </a:lnTo>
                <a:lnTo>
                  <a:pt x="2309" y="221"/>
                </a:lnTo>
                <a:lnTo>
                  <a:pt x="2307" y="214"/>
                </a:lnTo>
                <a:lnTo>
                  <a:pt x="2306" y="209"/>
                </a:lnTo>
                <a:lnTo>
                  <a:pt x="2306" y="200"/>
                </a:lnTo>
                <a:lnTo>
                  <a:pt x="2311" y="190"/>
                </a:lnTo>
                <a:lnTo>
                  <a:pt x="2316" y="183"/>
                </a:lnTo>
                <a:lnTo>
                  <a:pt x="2316" y="180"/>
                </a:lnTo>
                <a:lnTo>
                  <a:pt x="2313" y="179"/>
                </a:lnTo>
                <a:lnTo>
                  <a:pt x="2308" y="181"/>
                </a:lnTo>
                <a:lnTo>
                  <a:pt x="2296" y="189"/>
                </a:lnTo>
                <a:lnTo>
                  <a:pt x="2289" y="195"/>
                </a:lnTo>
                <a:lnTo>
                  <a:pt x="2289" y="197"/>
                </a:lnTo>
                <a:lnTo>
                  <a:pt x="2292" y="201"/>
                </a:lnTo>
                <a:lnTo>
                  <a:pt x="2296" y="211"/>
                </a:lnTo>
                <a:lnTo>
                  <a:pt x="2298" y="216"/>
                </a:lnTo>
                <a:lnTo>
                  <a:pt x="2301" y="220"/>
                </a:lnTo>
                <a:lnTo>
                  <a:pt x="2302" y="225"/>
                </a:lnTo>
                <a:lnTo>
                  <a:pt x="2300" y="233"/>
                </a:lnTo>
                <a:lnTo>
                  <a:pt x="2297" y="237"/>
                </a:lnTo>
                <a:lnTo>
                  <a:pt x="2293" y="239"/>
                </a:lnTo>
                <a:lnTo>
                  <a:pt x="2287" y="237"/>
                </a:lnTo>
                <a:lnTo>
                  <a:pt x="2280" y="231"/>
                </a:lnTo>
                <a:lnTo>
                  <a:pt x="2275" y="226"/>
                </a:lnTo>
                <a:lnTo>
                  <a:pt x="2273" y="225"/>
                </a:lnTo>
                <a:lnTo>
                  <a:pt x="2271" y="226"/>
                </a:lnTo>
                <a:lnTo>
                  <a:pt x="2269" y="228"/>
                </a:lnTo>
                <a:lnTo>
                  <a:pt x="2270" y="231"/>
                </a:lnTo>
                <a:lnTo>
                  <a:pt x="2271" y="241"/>
                </a:lnTo>
                <a:lnTo>
                  <a:pt x="2270" y="247"/>
                </a:lnTo>
                <a:lnTo>
                  <a:pt x="2268" y="249"/>
                </a:lnTo>
                <a:lnTo>
                  <a:pt x="2265" y="250"/>
                </a:lnTo>
                <a:lnTo>
                  <a:pt x="2262" y="247"/>
                </a:lnTo>
                <a:lnTo>
                  <a:pt x="2257" y="240"/>
                </a:lnTo>
                <a:lnTo>
                  <a:pt x="2256" y="239"/>
                </a:lnTo>
                <a:lnTo>
                  <a:pt x="2242" y="208"/>
                </a:lnTo>
                <a:lnTo>
                  <a:pt x="2239" y="200"/>
                </a:lnTo>
                <a:lnTo>
                  <a:pt x="2229" y="187"/>
                </a:lnTo>
                <a:lnTo>
                  <a:pt x="2228" y="183"/>
                </a:lnTo>
                <a:lnTo>
                  <a:pt x="2228" y="180"/>
                </a:lnTo>
                <a:lnTo>
                  <a:pt x="2232" y="179"/>
                </a:lnTo>
                <a:lnTo>
                  <a:pt x="2238" y="180"/>
                </a:lnTo>
                <a:lnTo>
                  <a:pt x="2243" y="183"/>
                </a:lnTo>
                <a:lnTo>
                  <a:pt x="2249" y="188"/>
                </a:lnTo>
                <a:lnTo>
                  <a:pt x="2255" y="193"/>
                </a:lnTo>
                <a:lnTo>
                  <a:pt x="2259" y="198"/>
                </a:lnTo>
                <a:lnTo>
                  <a:pt x="2260" y="200"/>
                </a:lnTo>
                <a:lnTo>
                  <a:pt x="2263" y="200"/>
                </a:lnTo>
                <a:lnTo>
                  <a:pt x="2263" y="198"/>
                </a:lnTo>
                <a:lnTo>
                  <a:pt x="2262" y="194"/>
                </a:lnTo>
                <a:lnTo>
                  <a:pt x="2258" y="184"/>
                </a:lnTo>
                <a:lnTo>
                  <a:pt x="2250" y="170"/>
                </a:lnTo>
                <a:lnTo>
                  <a:pt x="2240" y="159"/>
                </a:lnTo>
                <a:lnTo>
                  <a:pt x="2231" y="150"/>
                </a:lnTo>
                <a:lnTo>
                  <a:pt x="2230" y="147"/>
                </a:lnTo>
                <a:lnTo>
                  <a:pt x="2230" y="144"/>
                </a:lnTo>
                <a:lnTo>
                  <a:pt x="2233" y="142"/>
                </a:lnTo>
                <a:lnTo>
                  <a:pt x="2238" y="142"/>
                </a:lnTo>
                <a:lnTo>
                  <a:pt x="2244" y="145"/>
                </a:lnTo>
                <a:lnTo>
                  <a:pt x="2251" y="148"/>
                </a:lnTo>
                <a:lnTo>
                  <a:pt x="2257" y="154"/>
                </a:lnTo>
                <a:lnTo>
                  <a:pt x="2264" y="160"/>
                </a:lnTo>
                <a:lnTo>
                  <a:pt x="2271" y="168"/>
                </a:lnTo>
                <a:lnTo>
                  <a:pt x="2277" y="177"/>
                </a:lnTo>
                <a:lnTo>
                  <a:pt x="2279" y="181"/>
                </a:lnTo>
                <a:lnTo>
                  <a:pt x="2281" y="184"/>
                </a:lnTo>
                <a:lnTo>
                  <a:pt x="2283" y="185"/>
                </a:lnTo>
                <a:lnTo>
                  <a:pt x="2285" y="184"/>
                </a:lnTo>
                <a:lnTo>
                  <a:pt x="2289" y="182"/>
                </a:lnTo>
                <a:lnTo>
                  <a:pt x="2300" y="172"/>
                </a:lnTo>
                <a:lnTo>
                  <a:pt x="2302" y="169"/>
                </a:lnTo>
                <a:lnTo>
                  <a:pt x="2300" y="166"/>
                </a:lnTo>
                <a:lnTo>
                  <a:pt x="2295" y="162"/>
                </a:lnTo>
                <a:lnTo>
                  <a:pt x="2288" y="157"/>
                </a:lnTo>
                <a:lnTo>
                  <a:pt x="2284" y="154"/>
                </a:lnTo>
                <a:lnTo>
                  <a:pt x="2283" y="150"/>
                </a:lnTo>
                <a:lnTo>
                  <a:pt x="2285" y="146"/>
                </a:lnTo>
                <a:lnTo>
                  <a:pt x="2288" y="145"/>
                </a:lnTo>
                <a:lnTo>
                  <a:pt x="2293" y="146"/>
                </a:lnTo>
                <a:lnTo>
                  <a:pt x="2304" y="148"/>
                </a:lnTo>
                <a:lnTo>
                  <a:pt x="2310" y="149"/>
                </a:lnTo>
                <a:lnTo>
                  <a:pt x="2313" y="149"/>
                </a:lnTo>
                <a:lnTo>
                  <a:pt x="2317" y="145"/>
                </a:lnTo>
                <a:lnTo>
                  <a:pt x="2323" y="134"/>
                </a:lnTo>
                <a:lnTo>
                  <a:pt x="2324" y="128"/>
                </a:lnTo>
                <a:lnTo>
                  <a:pt x="2324" y="124"/>
                </a:lnTo>
                <a:lnTo>
                  <a:pt x="2327" y="120"/>
                </a:lnTo>
                <a:lnTo>
                  <a:pt x="2331" y="120"/>
                </a:lnTo>
                <a:close/>
              </a:path>
              <a:path w="2436" h="432">
                <a:moveTo>
                  <a:pt x="290" y="217"/>
                </a:moveTo>
                <a:lnTo>
                  <a:pt x="354" y="217"/>
                </a:lnTo>
                <a:lnTo>
                  <a:pt x="314" y="355"/>
                </a:lnTo>
                <a:lnTo>
                  <a:pt x="335" y="355"/>
                </a:lnTo>
                <a:lnTo>
                  <a:pt x="375" y="217"/>
                </a:lnTo>
                <a:lnTo>
                  <a:pt x="439" y="217"/>
                </a:lnTo>
                <a:lnTo>
                  <a:pt x="393" y="374"/>
                </a:lnTo>
                <a:lnTo>
                  <a:pt x="244" y="374"/>
                </a:lnTo>
                <a:lnTo>
                  <a:pt x="290" y="217"/>
                </a:lnTo>
                <a:close/>
                <a:moveTo>
                  <a:pt x="121" y="217"/>
                </a:moveTo>
                <a:lnTo>
                  <a:pt x="185" y="217"/>
                </a:lnTo>
                <a:lnTo>
                  <a:pt x="157" y="314"/>
                </a:lnTo>
                <a:lnTo>
                  <a:pt x="179" y="314"/>
                </a:lnTo>
                <a:lnTo>
                  <a:pt x="207" y="217"/>
                </a:lnTo>
                <a:lnTo>
                  <a:pt x="270" y="217"/>
                </a:lnTo>
                <a:lnTo>
                  <a:pt x="224" y="374"/>
                </a:lnTo>
                <a:lnTo>
                  <a:pt x="161" y="374"/>
                </a:lnTo>
                <a:lnTo>
                  <a:pt x="173" y="333"/>
                </a:lnTo>
                <a:lnTo>
                  <a:pt x="152" y="333"/>
                </a:lnTo>
                <a:lnTo>
                  <a:pt x="140" y="374"/>
                </a:lnTo>
                <a:lnTo>
                  <a:pt x="76" y="374"/>
                </a:lnTo>
                <a:lnTo>
                  <a:pt x="121" y="217"/>
                </a:lnTo>
                <a:close/>
                <a:moveTo>
                  <a:pt x="561" y="0"/>
                </a:moveTo>
                <a:cubicBezTo>
                  <a:pt x="577" y="0"/>
                  <a:pt x="595" y="0"/>
                  <a:pt x="613" y="1"/>
                </a:cubicBezTo>
                <a:cubicBezTo>
                  <a:pt x="782" y="23"/>
                  <a:pt x="803" y="51"/>
                  <a:pt x="803" y="51"/>
                </a:cubicBezTo>
                <a:cubicBezTo>
                  <a:pt x="803" y="51"/>
                  <a:pt x="821" y="63"/>
                  <a:pt x="826" y="74"/>
                </a:cubicBezTo>
                <a:cubicBezTo>
                  <a:pt x="832" y="86"/>
                  <a:pt x="829" y="103"/>
                  <a:pt x="829" y="103"/>
                </a:cubicBezTo>
                <a:cubicBezTo>
                  <a:pt x="829" y="103"/>
                  <a:pt x="828" y="112"/>
                  <a:pt x="825" y="121"/>
                </a:cubicBezTo>
                <a:cubicBezTo>
                  <a:pt x="822" y="131"/>
                  <a:pt x="817" y="140"/>
                  <a:pt x="817" y="140"/>
                </a:cubicBezTo>
                <a:cubicBezTo>
                  <a:pt x="817" y="140"/>
                  <a:pt x="802" y="158"/>
                  <a:pt x="786" y="176"/>
                </a:cubicBezTo>
                <a:cubicBezTo>
                  <a:pt x="766" y="198"/>
                  <a:pt x="744" y="220"/>
                  <a:pt x="744" y="220"/>
                </a:cubicBezTo>
                <a:lnTo>
                  <a:pt x="698" y="220"/>
                </a:lnTo>
                <a:lnTo>
                  <a:pt x="639" y="424"/>
                </a:lnTo>
                <a:lnTo>
                  <a:pt x="563" y="424"/>
                </a:lnTo>
                <a:lnTo>
                  <a:pt x="622" y="218"/>
                </a:lnTo>
                <a:lnTo>
                  <a:pt x="556" y="218"/>
                </a:lnTo>
                <a:cubicBezTo>
                  <a:pt x="556" y="218"/>
                  <a:pt x="561" y="210"/>
                  <a:pt x="567" y="202"/>
                </a:cubicBezTo>
                <a:cubicBezTo>
                  <a:pt x="571" y="196"/>
                  <a:pt x="576" y="191"/>
                  <a:pt x="576" y="191"/>
                </a:cubicBezTo>
                <a:cubicBezTo>
                  <a:pt x="576" y="191"/>
                  <a:pt x="585" y="182"/>
                  <a:pt x="596" y="177"/>
                </a:cubicBezTo>
                <a:cubicBezTo>
                  <a:pt x="605" y="173"/>
                  <a:pt x="617" y="172"/>
                  <a:pt x="617" y="172"/>
                </a:cubicBezTo>
                <a:lnTo>
                  <a:pt x="742" y="171"/>
                </a:lnTo>
                <a:cubicBezTo>
                  <a:pt x="742" y="171"/>
                  <a:pt x="754" y="171"/>
                  <a:pt x="755" y="165"/>
                </a:cubicBezTo>
                <a:cubicBezTo>
                  <a:pt x="756" y="160"/>
                  <a:pt x="746" y="155"/>
                  <a:pt x="746" y="155"/>
                </a:cubicBezTo>
                <a:cubicBezTo>
                  <a:pt x="746" y="155"/>
                  <a:pt x="693" y="122"/>
                  <a:pt x="539" y="86"/>
                </a:cubicBezTo>
                <a:cubicBezTo>
                  <a:pt x="385" y="53"/>
                  <a:pt x="332" y="59"/>
                  <a:pt x="332" y="59"/>
                </a:cubicBezTo>
                <a:cubicBezTo>
                  <a:pt x="332" y="59"/>
                  <a:pt x="315" y="62"/>
                  <a:pt x="310" y="73"/>
                </a:cubicBezTo>
                <a:cubicBezTo>
                  <a:pt x="305" y="84"/>
                  <a:pt x="315" y="95"/>
                  <a:pt x="315" y="95"/>
                </a:cubicBezTo>
                <a:lnTo>
                  <a:pt x="459" y="193"/>
                </a:lnTo>
                <a:lnTo>
                  <a:pt x="501" y="238"/>
                </a:lnTo>
                <a:lnTo>
                  <a:pt x="580" y="313"/>
                </a:lnTo>
                <a:cubicBezTo>
                  <a:pt x="580" y="313"/>
                  <a:pt x="581" y="341"/>
                  <a:pt x="567" y="366"/>
                </a:cubicBezTo>
                <a:cubicBezTo>
                  <a:pt x="550" y="396"/>
                  <a:pt x="517" y="424"/>
                  <a:pt x="517" y="424"/>
                </a:cubicBezTo>
                <a:lnTo>
                  <a:pt x="0" y="424"/>
                </a:lnTo>
                <a:cubicBezTo>
                  <a:pt x="0" y="424"/>
                  <a:pt x="18" y="414"/>
                  <a:pt x="36" y="405"/>
                </a:cubicBezTo>
                <a:cubicBezTo>
                  <a:pt x="53" y="398"/>
                  <a:pt x="70" y="391"/>
                  <a:pt x="70" y="391"/>
                </a:cubicBezTo>
                <a:cubicBezTo>
                  <a:pt x="70" y="391"/>
                  <a:pt x="117" y="395"/>
                  <a:pt x="164" y="397"/>
                </a:cubicBezTo>
                <a:cubicBezTo>
                  <a:pt x="209" y="399"/>
                  <a:pt x="254" y="399"/>
                  <a:pt x="254" y="399"/>
                </a:cubicBezTo>
                <a:cubicBezTo>
                  <a:pt x="254" y="399"/>
                  <a:pt x="299" y="397"/>
                  <a:pt x="337" y="392"/>
                </a:cubicBezTo>
                <a:cubicBezTo>
                  <a:pt x="370" y="387"/>
                  <a:pt x="396" y="378"/>
                  <a:pt x="396" y="378"/>
                </a:cubicBezTo>
                <a:cubicBezTo>
                  <a:pt x="396" y="378"/>
                  <a:pt x="478" y="356"/>
                  <a:pt x="487" y="275"/>
                </a:cubicBezTo>
                <a:cubicBezTo>
                  <a:pt x="483" y="225"/>
                  <a:pt x="434" y="207"/>
                  <a:pt x="434" y="207"/>
                </a:cubicBezTo>
                <a:cubicBezTo>
                  <a:pt x="434" y="207"/>
                  <a:pt x="394" y="192"/>
                  <a:pt x="355" y="176"/>
                </a:cubicBezTo>
                <a:cubicBezTo>
                  <a:pt x="316" y="160"/>
                  <a:pt x="279" y="143"/>
                  <a:pt x="279" y="143"/>
                </a:cubicBezTo>
                <a:cubicBezTo>
                  <a:pt x="279" y="143"/>
                  <a:pt x="227" y="119"/>
                  <a:pt x="228" y="90"/>
                </a:cubicBezTo>
                <a:cubicBezTo>
                  <a:pt x="235" y="47"/>
                  <a:pt x="310" y="54"/>
                  <a:pt x="310" y="54"/>
                </a:cubicBezTo>
                <a:cubicBezTo>
                  <a:pt x="310" y="54"/>
                  <a:pt x="332" y="32"/>
                  <a:pt x="355" y="24"/>
                </a:cubicBezTo>
                <a:cubicBezTo>
                  <a:pt x="373" y="18"/>
                  <a:pt x="426" y="4"/>
                  <a:pt x="514" y="0"/>
                </a:cubicBezTo>
                <a:cubicBezTo>
                  <a:pt x="528" y="0"/>
                  <a:pt x="544" y="0"/>
                  <a:pt x="561" y="0"/>
                </a:cubicBezTo>
              </a:path>
            </a:pathLst>
          </a:custGeom>
          <a:solidFill>
            <a:srgbClr val="02549D"/>
          </a:solidFill>
          <a:ln w="9525">
            <a:noFill/>
          </a:ln>
        </p:spPr>
        <p:txBody>
          <a:bodyPr/>
          <a:lstStyle/>
          <a:p>
            <a:endParaRPr lang="zh-CN" altLang="en-US"/>
          </a:p>
        </p:txBody>
      </p:sp>
      <p:sp>
        <p:nvSpPr>
          <p:cNvPr id="3" name="灯片编号占位符 4"/>
          <p:cNvSpPr>
            <a:spLocks noGrp="1"/>
          </p:cNvSpPr>
          <p:nvPr>
            <p:ph type="sldNum" sz="quarter" idx="12"/>
          </p:nvPr>
        </p:nvSpPr>
        <p:spPr>
          <a:xfrm>
            <a:off x="11483340" y="6405245"/>
            <a:ext cx="628650" cy="365125"/>
          </a:xfrm>
          <a:prstGeom prst="rect">
            <a:avLst/>
          </a:prstGeom>
        </p:spPr>
        <p:txBody>
          <a:bodyPr/>
          <a:lstStyle>
            <a:lvl1pPr>
              <a:defRPr sz="1600" b="1">
                <a:solidFill>
                  <a:srgbClr val="02549D"/>
                </a:solidFill>
                <a:latin typeface="Arial" panose="020B0604020202020204" pitchFamily="34" charset="0"/>
                <a:ea typeface="微软雅黑" panose="020B0503020204020204" pitchFamily="34" charset="-122"/>
                <a:cs typeface="Arial" panose="020B0604020202020204" pitchFamily="34" charset="0"/>
              </a:defRPr>
            </a:lvl1pPr>
          </a:lstStyle>
          <a:p>
            <a:fld id="{5E2EABFD-C142-48D2-8272-3C2D8BEF2F38}" type="slidenum">
              <a:rPr lang="zh-CN" altLang="en-US" smtClean="0"/>
              <a:t>‹#›</a:t>
            </a:fld>
            <a:endParaRPr lang="zh-CN" altLang="en-US" dirty="0"/>
          </a:p>
        </p:txBody>
      </p:sp>
    </p:spTree>
    <p:extLst>
      <p:ext uri="{BB962C8B-B14F-4D97-AF65-F5344CB8AC3E}">
        <p14:creationId xmlns:p14="http://schemas.microsoft.com/office/powerpoint/2010/main" val="1881475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876150-3F22-40C9-BFA0-FFB9E5EBB78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91E5C26-F63D-4208-957C-DEE827499D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4AE1B6-C5EB-4FB9-9A4C-7669B4378CCD}"/>
              </a:ext>
            </a:extLst>
          </p:cNvPr>
          <p:cNvSpPr>
            <a:spLocks noGrp="1"/>
          </p:cNvSpPr>
          <p:nvPr>
            <p:ph type="dt" sz="half" idx="10"/>
          </p:nvPr>
        </p:nvSpPr>
        <p:spPr/>
        <p:txBody>
          <a:bodyPr/>
          <a:lstStyle/>
          <a:p>
            <a:fld id="{5C3D43F2-AB62-4989-B1BF-0349D699124E}" type="datetimeFigureOut">
              <a:rPr lang="zh-CN" altLang="en-US" smtClean="0"/>
              <a:t>2025/9/15</a:t>
            </a:fld>
            <a:endParaRPr lang="zh-CN" altLang="en-US"/>
          </a:p>
        </p:txBody>
      </p:sp>
      <p:sp>
        <p:nvSpPr>
          <p:cNvPr id="5" name="页脚占位符 4">
            <a:extLst>
              <a:ext uri="{FF2B5EF4-FFF2-40B4-BE49-F238E27FC236}">
                <a16:creationId xmlns:a16="http://schemas.microsoft.com/office/drawing/2014/main" id="{9974E9BB-16E4-46AF-9C72-B4DD6FEDB5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D0A247-997C-4C68-B005-C1F752BBA443}"/>
              </a:ext>
            </a:extLst>
          </p:cNvPr>
          <p:cNvSpPr>
            <a:spLocks noGrp="1"/>
          </p:cNvSpPr>
          <p:nvPr>
            <p:ph type="sldNum" sz="quarter" idx="12"/>
          </p:nvPr>
        </p:nvSpPr>
        <p:spPr/>
        <p:txBody>
          <a:bodyPr/>
          <a:lstStyle/>
          <a:p>
            <a:fld id="{E02A4B98-B8E0-4296-8C5C-DB8CBF080F19}" type="slidenum">
              <a:rPr lang="zh-CN" altLang="en-US" smtClean="0"/>
              <a:t>‹#›</a:t>
            </a:fld>
            <a:endParaRPr lang="zh-CN" altLang="en-US"/>
          </a:p>
        </p:txBody>
      </p:sp>
    </p:spTree>
    <p:extLst>
      <p:ext uri="{BB962C8B-B14F-4D97-AF65-F5344CB8AC3E}">
        <p14:creationId xmlns:p14="http://schemas.microsoft.com/office/powerpoint/2010/main" val="52298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455F05-75BD-4FDE-8B22-0081C1941C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C0F955A-8BFF-4780-B1AF-8543368FD7E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89E3DC8-F147-4040-A25E-768A05A9D32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D2FB41C-FE0D-4A06-849E-63B4B8053604}"/>
              </a:ext>
            </a:extLst>
          </p:cNvPr>
          <p:cNvSpPr>
            <a:spLocks noGrp="1"/>
          </p:cNvSpPr>
          <p:nvPr>
            <p:ph type="dt" sz="half" idx="10"/>
          </p:nvPr>
        </p:nvSpPr>
        <p:spPr/>
        <p:txBody>
          <a:bodyPr/>
          <a:lstStyle/>
          <a:p>
            <a:fld id="{5C3D43F2-AB62-4989-B1BF-0349D699124E}" type="datetimeFigureOut">
              <a:rPr lang="zh-CN" altLang="en-US" smtClean="0"/>
              <a:t>2025/9/15</a:t>
            </a:fld>
            <a:endParaRPr lang="zh-CN" altLang="en-US"/>
          </a:p>
        </p:txBody>
      </p:sp>
      <p:sp>
        <p:nvSpPr>
          <p:cNvPr id="6" name="页脚占位符 5">
            <a:extLst>
              <a:ext uri="{FF2B5EF4-FFF2-40B4-BE49-F238E27FC236}">
                <a16:creationId xmlns:a16="http://schemas.microsoft.com/office/drawing/2014/main" id="{7B127857-513E-4AEC-91B9-E3E45B131FE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483B7DE-FAC7-4DBA-BDFF-6ED4BAC6A49C}"/>
              </a:ext>
            </a:extLst>
          </p:cNvPr>
          <p:cNvSpPr>
            <a:spLocks noGrp="1"/>
          </p:cNvSpPr>
          <p:nvPr>
            <p:ph type="sldNum" sz="quarter" idx="12"/>
          </p:nvPr>
        </p:nvSpPr>
        <p:spPr/>
        <p:txBody>
          <a:bodyPr/>
          <a:lstStyle/>
          <a:p>
            <a:fld id="{E02A4B98-B8E0-4296-8C5C-DB8CBF080F19}" type="slidenum">
              <a:rPr lang="zh-CN" altLang="en-US" smtClean="0"/>
              <a:t>‹#›</a:t>
            </a:fld>
            <a:endParaRPr lang="zh-CN" altLang="en-US"/>
          </a:p>
        </p:txBody>
      </p:sp>
    </p:spTree>
    <p:extLst>
      <p:ext uri="{BB962C8B-B14F-4D97-AF65-F5344CB8AC3E}">
        <p14:creationId xmlns:p14="http://schemas.microsoft.com/office/powerpoint/2010/main" val="248062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0F5E3-ABB9-4C6D-8706-5AFF7437C82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D889933-F328-4A0F-8718-D28122FE92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DF5162A-3EC7-4845-89F6-DCCEBE0DB68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5D707E0-AF6D-494D-8F44-FB2C3DAECF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0B2BC08-7DB8-408C-A149-524725C5A3C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CB08B3C-5522-4876-AAC1-407712FF2B73}"/>
              </a:ext>
            </a:extLst>
          </p:cNvPr>
          <p:cNvSpPr>
            <a:spLocks noGrp="1"/>
          </p:cNvSpPr>
          <p:nvPr>
            <p:ph type="dt" sz="half" idx="10"/>
          </p:nvPr>
        </p:nvSpPr>
        <p:spPr/>
        <p:txBody>
          <a:bodyPr/>
          <a:lstStyle/>
          <a:p>
            <a:fld id="{5C3D43F2-AB62-4989-B1BF-0349D699124E}" type="datetimeFigureOut">
              <a:rPr lang="zh-CN" altLang="en-US" smtClean="0"/>
              <a:t>2025/9/15</a:t>
            </a:fld>
            <a:endParaRPr lang="zh-CN" altLang="en-US"/>
          </a:p>
        </p:txBody>
      </p:sp>
      <p:sp>
        <p:nvSpPr>
          <p:cNvPr id="8" name="页脚占位符 7">
            <a:extLst>
              <a:ext uri="{FF2B5EF4-FFF2-40B4-BE49-F238E27FC236}">
                <a16:creationId xmlns:a16="http://schemas.microsoft.com/office/drawing/2014/main" id="{362B56F7-D946-4F43-A5C7-4B2AF379DA1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F338E8B-74FB-46EE-9444-0E8041888551}"/>
              </a:ext>
            </a:extLst>
          </p:cNvPr>
          <p:cNvSpPr>
            <a:spLocks noGrp="1"/>
          </p:cNvSpPr>
          <p:nvPr>
            <p:ph type="sldNum" sz="quarter" idx="12"/>
          </p:nvPr>
        </p:nvSpPr>
        <p:spPr/>
        <p:txBody>
          <a:bodyPr/>
          <a:lstStyle/>
          <a:p>
            <a:fld id="{E02A4B98-B8E0-4296-8C5C-DB8CBF080F19}" type="slidenum">
              <a:rPr lang="zh-CN" altLang="en-US" smtClean="0"/>
              <a:t>‹#›</a:t>
            </a:fld>
            <a:endParaRPr lang="zh-CN" altLang="en-US"/>
          </a:p>
        </p:txBody>
      </p:sp>
    </p:spTree>
    <p:extLst>
      <p:ext uri="{BB962C8B-B14F-4D97-AF65-F5344CB8AC3E}">
        <p14:creationId xmlns:p14="http://schemas.microsoft.com/office/powerpoint/2010/main" val="215846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D96884-420E-4E21-8864-7CB77FD5DE4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EA826EB-B1C1-41AB-A718-43E29FBAD696}"/>
              </a:ext>
            </a:extLst>
          </p:cNvPr>
          <p:cNvSpPr>
            <a:spLocks noGrp="1"/>
          </p:cNvSpPr>
          <p:nvPr>
            <p:ph type="dt" sz="half" idx="10"/>
          </p:nvPr>
        </p:nvSpPr>
        <p:spPr/>
        <p:txBody>
          <a:bodyPr/>
          <a:lstStyle/>
          <a:p>
            <a:fld id="{5C3D43F2-AB62-4989-B1BF-0349D699124E}" type="datetimeFigureOut">
              <a:rPr lang="zh-CN" altLang="en-US" smtClean="0"/>
              <a:t>2025/9/15</a:t>
            </a:fld>
            <a:endParaRPr lang="zh-CN" altLang="en-US"/>
          </a:p>
        </p:txBody>
      </p:sp>
      <p:sp>
        <p:nvSpPr>
          <p:cNvPr id="4" name="页脚占位符 3">
            <a:extLst>
              <a:ext uri="{FF2B5EF4-FFF2-40B4-BE49-F238E27FC236}">
                <a16:creationId xmlns:a16="http://schemas.microsoft.com/office/drawing/2014/main" id="{60AC4C20-AE0D-4CD1-9872-F9B8769879F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90F12E6-3509-42EE-BC1A-64B689E357D7}"/>
              </a:ext>
            </a:extLst>
          </p:cNvPr>
          <p:cNvSpPr>
            <a:spLocks noGrp="1"/>
          </p:cNvSpPr>
          <p:nvPr>
            <p:ph type="sldNum" sz="quarter" idx="12"/>
          </p:nvPr>
        </p:nvSpPr>
        <p:spPr/>
        <p:txBody>
          <a:bodyPr/>
          <a:lstStyle/>
          <a:p>
            <a:fld id="{E02A4B98-B8E0-4296-8C5C-DB8CBF080F19}" type="slidenum">
              <a:rPr lang="zh-CN" altLang="en-US" smtClean="0"/>
              <a:t>‹#›</a:t>
            </a:fld>
            <a:endParaRPr lang="zh-CN" altLang="en-US"/>
          </a:p>
        </p:txBody>
      </p:sp>
    </p:spTree>
    <p:extLst>
      <p:ext uri="{BB962C8B-B14F-4D97-AF65-F5344CB8AC3E}">
        <p14:creationId xmlns:p14="http://schemas.microsoft.com/office/powerpoint/2010/main" val="1034508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46858D7-7323-47A4-A497-2174E44A2739}"/>
              </a:ext>
            </a:extLst>
          </p:cNvPr>
          <p:cNvSpPr>
            <a:spLocks noGrp="1"/>
          </p:cNvSpPr>
          <p:nvPr>
            <p:ph type="dt" sz="half" idx="10"/>
          </p:nvPr>
        </p:nvSpPr>
        <p:spPr/>
        <p:txBody>
          <a:bodyPr/>
          <a:lstStyle/>
          <a:p>
            <a:fld id="{5C3D43F2-AB62-4989-B1BF-0349D699124E}" type="datetimeFigureOut">
              <a:rPr lang="zh-CN" altLang="en-US" smtClean="0"/>
              <a:t>2025/9/15</a:t>
            </a:fld>
            <a:endParaRPr lang="zh-CN" altLang="en-US"/>
          </a:p>
        </p:txBody>
      </p:sp>
      <p:sp>
        <p:nvSpPr>
          <p:cNvPr id="3" name="页脚占位符 2">
            <a:extLst>
              <a:ext uri="{FF2B5EF4-FFF2-40B4-BE49-F238E27FC236}">
                <a16:creationId xmlns:a16="http://schemas.microsoft.com/office/drawing/2014/main" id="{194E97DE-61E3-481B-9D16-C6E9B7143A3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8209F68-C98F-40DD-A60E-CE6EBC0E9F42}"/>
              </a:ext>
            </a:extLst>
          </p:cNvPr>
          <p:cNvSpPr>
            <a:spLocks noGrp="1"/>
          </p:cNvSpPr>
          <p:nvPr>
            <p:ph type="sldNum" sz="quarter" idx="12"/>
          </p:nvPr>
        </p:nvSpPr>
        <p:spPr/>
        <p:txBody>
          <a:bodyPr/>
          <a:lstStyle/>
          <a:p>
            <a:fld id="{E02A4B98-B8E0-4296-8C5C-DB8CBF080F19}" type="slidenum">
              <a:rPr lang="zh-CN" altLang="en-US" smtClean="0"/>
              <a:t>‹#›</a:t>
            </a:fld>
            <a:endParaRPr lang="zh-CN" altLang="en-US"/>
          </a:p>
        </p:txBody>
      </p:sp>
    </p:spTree>
    <p:extLst>
      <p:ext uri="{BB962C8B-B14F-4D97-AF65-F5344CB8AC3E}">
        <p14:creationId xmlns:p14="http://schemas.microsoft.com/office/powerpoint/2010/main" val="1550094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2EE499-C5E1-44AE-8599-EF8943037AF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FAF36F4-AC6A-44F1-ABCC-63728A2907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FBE5857-1D95-49A8-94D8-D1D0F5C43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75D4F0F-2E21-4DCD-83B1-8BBBCCA80562}"/>
              </a:ext>
            </a:extLst>
          </p:cNvPr>
          <p:cNvSpPr>
            <a:spLocks noGrp="1"/>
          </p:cNvSpPr>
          <p:nvPr>
            <p:ph type="dt" sz="half" idx="10"/>
          </p:nvPr>
        </p:nvSpPr>
        <p:spPr/>
        <p:txBody>
          <a:bodyPr/>
          <a:lstStyle/>
          <a:p>
            <a:fld id="{5C3D43F2-AB62-4989-B1BF-0349D699124E}" type="datetimeFigureOut">
              <a:rPr lang="zh-CN" altLang="en-US" smtClean="0"/>
              <a:t>2025/9/15</a:t>
            </a:fld>
            <a:endParaRPr lang="zh-CN" altLang="en-US"/>
          </a:p>
        </p:txBody>
      </p:sp>
      <p:sp>
        <p:nvSpPr>
          <p:cNvPr id="6" name="页脚占位符 5">
            <a:extLst>
              <a:ext uri="{FF2B5EF4-FFF2-40B4-BE49-F238E27FC236}">
                <a16:creationId xmlns:a16="http://schemas.microsoft.com/office/drawing/2014/main" id="{B1ABE405-66CB-4405-88FD-168425F083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B5A0BA-D7FD-41B7-A181-5D8DBD408147}"/>
              </a:ext>
            </a:extLst>
          </p:cNvPr>
          <p:cNvSpPr>
            <a:spLocks noGrp="1"/>
          </p:cNvSpPr>
          <p:nvPr>
            <p:ph type="sldNum" sz="quarter" idx="12"/>
          </p:nvPr>
        </p:nvSpPr>
        <p:spPr/>
        <p:txBody>
          <a:bodyPr/>
          <a:lstStyle/>
          <a:p>
            <a:fld id="{E02A4B98-B8E0-4296-8C5C-DB8CBF080F19}" type="slidenum">
              <a:rPr lang="zh-CN" altLang="en-US" smtClean="0"/>
              <a:t>‹#›</a:t>
            </a:fld>
            <a:endParaRPr lang="zh-CN" altLang="en-US"/>
          </a:p>
        </p:txBody>
      </p:sp>
    </p:spTree>
    <p:extLst>
      <p:ext uri="{BB962C8B-B14F-4D97-AF65-F5344CB8AC3E}">
        <p14:creationId xmlns:p14="http://schemas.microsoft.com/office/powerpoint/2010/main" val="577629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73E845-09AC-4714-B38F-84C1C7ADFDF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89A5AA-3E90-432B-8BB0-39530BFF6F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A88A443-4909-4826-877F-D2D486955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F45A5B-9D00-41E5-B713-EC3DD34D3AFE}"/>
              </a:ext>
            </a:extLst>
          </p:cNvPr>
          <p:cNvSpPr>
            <a:spLocks noGrp="1"/>
          </p:cNvSpPr>
          <p:nvPr>
            <p:ph type="dt" sz="half" idx="10"/>
          </p:nvPr>
        </p:nvSpPr>
        <p:spPr/>
        <p:txBody>
          <a:bodyPr/>
          <a:lstStyle/>
          <a:p>
            <a:fld id="{5C3D43F2-AB62-4989-B1BF-0349D699124E}" type="datetimeFigureOut">
              <a:rPr lang="zh-CN" altLang="en-US" smtClean="0"/>
              <a:t>2025/9/15</a:t>
            </a:fld>
            <a:endParaRPr lang="zh-CN" altLang="en-US"/>
          </a:p>
        </p:txBody>
      </p:sp>
      <p:sp>
        <p:nvSpPr>
          <p:cNvPr id="6" name="页脚占位符 5">
            <a:extLst>
              <a:ext uri="{FF2B5EF4-FFF2-40B4-BE49-F238E27FC236}">
                <a16:creationId xmlns:a16="http://schemas.microsoft.com/office/drawing/2014/main" id="{8B0546DC-0275-4D2B-BAFC-822E80464F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D0FCFB-46AA-4FF8-BF16-5AF1BFC6C7B0}"/>
              </a:ext>
            </a:extLst>
          </p:cNvPr>
          <p:cNvSpPr>
            <a:spLocks noGrp="1"/>
          </p:cNvSpPr>
          <p:nvPr>
            <p:ph type="sldNum" sz="quarter" idx="12"/>
          </p:nvPr>
        </p:nvSpPr>
        <p:spPr/>
        <p:txBody>
          <a:bodyPr/>
          <a:lstStyle/>
          <a:p>
            <a:fld id="{E02A4B98-B8E0-4296-8C5C-DB8CBF080F19}" type="slidenum">
              <a:rPr lang="zh-CN" altLang="en-US" smtClean="0"/>
              <a:t>‹#›</a:t>
            </a:fld>
            <a:endParaRPr lang="zh-CN" altLang="en-US"/>
          </a:p>
        </p:txBody>
      </p:sp>
    </p:spTree>
    <p:extLst>
      <p:ext uri="{BB962C8B-B14F-4D97-AF65-F5344CB8AC3E}">
        <p14:creationId xmlns:p14="http://schemas.microsoft.com/office/powerpoint/2010/main" val="2227444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AB90B27-E2F1-4107-86EB-F39546C91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900FF09-D7ED-4E9F-92C3-064F3C8F74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43F482A-0846-407E-8CAF-A37A228741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3D43F2-AB62-4989-B1BF-0349D699124E}" type="datetimeFigureOut">
              <a:rPr lang="zh-CN" altLang="en-US" smtClean="0"/>
              <a:t>2025/9/15</a:t>
            </a:fld>
            <a:endParaRPr lang="zh-CN" altLang="en-US"/>
          </a:p>
        </p:txBody>
      </p:sp>
      <p:sp>
        <p:nvSpPr>
          <p:cNvPr id="5" name="页脚占位符 4">
            <a:extLst>
              <a:ext uri="{FF2B5EF4-FFF2-40B4-BE49-F238E27FC236}">
                <a16:creationId xmlns:a16="http://schemas.microsoft.com/office/drawing/2014/main" id="{FCC218D1-3A21-4794-8602-0399E998E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6833E8D-D756-4B3B-BB39-284F76316F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2A4B98-B8E0-4296-8C5C-DB8CBF080F19}" type="slidenum">
              <a:rPr lang="zh-CN" altLang="en-US" smtClean="0"/>
              <a:t>‹#›</a:t>
            </a:fld>
            <a:endParaRPr lang="zh-CN" altLang="en-US"/>
          </a:p>
        </p:txBody>
      </p:sp>
    </p:spTree>
    <p:extLst>
      <p:ext uri="{BB962C8B-B14F-4D97-AF65-F5344CB8AC3E}">
        <p14:creationId xmlns:p14="http://schemas.microsoft.com/office/powerpoint/2010/main" val="2937220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4"/>
          <p:cNvSpPr>
            <a:spLocks noGrp="1"/>
          </p:cNvSpPr>
          <p:nvPr>
            <p:ph type="sldNum" sz="quarter" idx="12"/>
          </p:nvPr>
        </p:nvSpPr>
        <p:spPr>
          <a:xfrm>
            <a:off x="11483340" y="6405245"/>
            <a:ext cx="628650" cy="365125"/>
          </a:xfrm>
          <a:prstGeom prst="rect">
            <a:avLst/>
          </a:prstGeom>
        </p:spPr>
        <p:txBody>
          <a:bodyPr/>
          <a:lstStyle>
            <a:lvl1pPr>
              <a:defRPr sz="1600" b="1">
                <a:solidFill>
                  <a:srgbClr val="02549D"/>
                </a:solidFill>
                <a:latin typeface="Arial" panose="020B0604020202020204" pitchFamily="34" charset="0"/>
                <a:ea typeface="微软雅黑" panose="020B0503020204020204" pitchFamily="34" charset="-122"/>
                <a:cs typeface="Arial" panose="020B0604020202020204" pitchFamily="34" charset="0"/>
              </a:defRPr>
            </a:lvl1pPr>
          </a:lstStyle>
          <a:p>
            <a:fld id="{5E2EABFD-C142-48D2-8272-3C2D8BEF2F38}" type="slidenum">
              <a:rPr lang="zh-CN" altLang="en-US" smtClean="0"/>
              <a:t>‹#›</a:t>
            </a:fld>
            <a:endParaRPr lang="zh-CN" altLang="en-US" dirty="0"/>
          </a:p>
        </p:txBody>
      </p:sp>
    </p:spTree>
    <p:extLst>
      <p:ext uri="{BB962C8B-B14F-4D97-AF65-F5344CB8AC3E}">
        <p14:creationId xmlns:p14="http://schemas.microsoft.com/office/powerpoint/2010/main" val="31627700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3.emf"/><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0.wmf"/><Relationship Id="rId3" Type="http://schemas.openxmlformats.org/officeDocument/2006/relationships/notesSlide" Target="../notesSlides/notesSlide16.xml"/><Relationship Id="rId7" Type="http://schemas.openxmlformats.org/officeDocument/2006/relationships/image" Target="../media/image27.wmf"/><Relationship Id="rId12"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29.wmf"/><Relationship Id="rId5" Type="http://schemas.openxmlformats.org/officeDocument/2006/relationships/image" Target="../media/image31.emf"/><Relationship Id="rId10" Type="http://schemas.openxmlformats.org/officeDocument/2006/relationships/oleObject" Target="../embeddings/oleObject4.bin"/><Relationship Id="rId4" Type="http://schemas.openxmlformats.org/officeDocument/2006/relationships/image" Target="../media/image6.png"/><Relationship Id="rId9" Type="http://schemas.openxmlformats.org/officeDocument/2006/relationships/image" Target="../media/image28.wmf"/><Relationship Id="rId1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5.emf"/><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notesSlide" Target="../notesSlides/notesSlide2.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slideLayout" Target="../slideLayouts/slideLayout2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3.emf"/><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2220595"/>
            <a:ext cx="12192000" cy="2032635"/>
          </a:xfrm>
          <a:prstGeom prst="rect">
            <a:avLst/>
          </a:prstGeom>
          <a:gradFill>
            <a:gsLst>
              <a:gs pos="0">
                <a:srgbClr val="1F4E79"/>
              </a:gs>
              <a:gs pos="100000">
                <a:srgbClr val="02549D">
                  <a:alpha val="52000"/>
                </a:srgbClr>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endParaRPr lang="zh-CN" altLang="zh-CN" sz="4000" dirty="0">
              <a:solidFill>
                <a:schemeClr val="bg2"/>
              </a:solidFill>
              <a:effectLst/>
              <a:latin typeface="微软雅黑" panose="020B0503020204020204" pitchFamily="34" charset="-122"/>
              <a:ea typeface="微软雅黑" panose="020B0503020204020204" pitchFamily="34" charset="-122"/>
            </a:endParaRPr>
          </a:p>
        </p:txBody>
      </p:sp>
      <p:sp>
        <p:nvSpPr>
          <p:cNvPr id="9" name="文本框 8"/>
          <p:cNvSpPr txBox="1"/>
          <p:nvPr/>
        </p:nvSpPr>
        <p:spPr>
          <a:xfrm>
            <a:off x="0" y="2408704"/>
            <a:ext cx="12192635" cy="1656415"/>
          </a:xfrm>
          <a:prstGeom prst="rect">
            <a:avLst/>
          </a:prstGeom>
          <a:noFill/>
        </p:spPr>
        <p:txBody>
          <a:bodyPr wrap="square" rtlCol="0">
            <a:spAutoFit/>
          </a:bodyPr>
          <a:lstStyle/>
          <a:p>
            <a:pPr algn="ctr">
              <a:lnSpc>
                <a:spcPct val="150000"/>
              </a:lnSpc>
            </a:pPr>
            <a:r>
              <a:rPr lang="en-US" altLang="zh-CN" sz="3600" b="1" dirty="0">
                <a:solidFill>
                  <a:schemeClr val="bg1"/>
                </a:solidFill>
                <a:latin typeface="微软雅黑" panose="020B0503020204020204" pitchFamily="34" charset="-122"/>
                <a:ea typeface="微软雅黑" panose="020B0503020204020204" pitchFamily="34" charset="-122"/>
              </a:rPr>
              <a:t>Low-Level Radio Frequency Control System </a:t>
            </a:r>
          </a:p>
          <a:p>
            <a:pPr algn="ctr">
              <a:lnSpc>
                <a:spcPct val="150000"/>
              </a:lnSpc>
            </a:pPr>
            <a:r>
              <a:rPr lang="en-US" altLang="zh-CN" sz="3600" b="1" dirty="0">
                <a:solidFill>
                  <a:schemeClr val="bg1"/>
                </a:solidFill>
                <a:latin typeface="微软雅黑" panose="020B0503020204020204" pitchFamily="34" charset="-122"/>
                <a:ea typeface="微软雅黑" panose="020B0503020204020204" pitchFamily="34" charset="-122"/>
              </a:rPr>
              <a:t>for HUST-UED</a:t>
            </a:r>
          </a:p>
        </p:txBody>
      </p:sp>
      <p:sp>
        <p:nvSpPr>
          <p:cNvPr id="4" name="文本框 3">
            <a:extLst>
              <a:ext uri="{FF2B5EF4-FFF2-40B4-BE49-F238E27FC236}">
                <a16:creationId xmlns:a16="http://schemas.microsoft.com/office/drawing/2014/main" id="{F3B595BF-C376-484B-B806-351B57E68BC5}"/>
              </a:ext>
            </a:extLst>
          </p:cNvPr>
          <p:cNvSpPr txBox="1"/>
          <p:nvPr/>
        </p:nvSpPr>
        <p:spPr>
          <a:xfrm>
            <a:off x="1429475" y="4221845"/>
            <a:ext cx="9333049" cy="1227387"/>
          </a:xfrm>
          <a:prstGeom prst="rect">
            <a:avLst/>
          </a:prstGeom>
          <a:noFill/>
        </p:spPr>
        <p:txBody>
          <a:bodyPr wrap="square" rtlCol="0">
            <a:spAutoFit/>
          </a:bodyPr>
          <a:lstStyle/>
          <a:p>
            <a:pPr algn="ctr">
              <a:lnSpc>
                <a:spcPct val="150000"/>
              </a:lnSpc>
            </a:pPr>
            <a:r>
              <a:rPr lang="en-US" altLang="zh-CN" sz="28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Reporter: </a:t>
            </a:r>
            <a:r>
              <a:rPr lang="en-US" altLang="zh-CN" sz="2800" b="1" dirty="0" err="1">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Changda</a:t>
            </a:r>
            <a:r>
              <a:rPr lang="en-US" altLang="zh-CN" sz="28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 Peng</a:t>
            </a:r>
          </a:p>
          <a:p>
            <a:pPr algn="ctr">
              <a:lnSpc>
                <a:spcPct val="150000"/>
              </a:lnSpc>
            </a:pPr>
            <a:r>
              <a:rPr lang="en-US" altLang="zh-CN" sz="24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Huazhong University of Science and Technology</a:t>
            </a:r>
          </a:p>
        </p:txBody>
      </p:sp>
      <p:pic>
        <p:nvPicPr>
          <p:cNvPr id="2" name="图片 1">
            <a:extLst>
              <a:ext uri="{FF2B5EF4-FFF2-40B4-BE49-F238E27FC236}">
                <a16:creationId xmlns:a16="http://schemas.microsoft.com/office/drawing/2014/main" id="{D7A3ED9B-F4B6-4972-89D0-569DB15DD414}"/>
              </a:ext>
            </a:extLst>
          </p:cNvPr>
          <p:cNvPicPr>
            <a:picLocks noChangeAspect="1"/>
          </p:cNvPicPr>
          <p:nvPr/>
        </p:nvPicPr>
        <p:blipFill rotWithShape="1">
          <a:blip r:embed="rId3">
            <a:alphaModFix amt="80000"/>
          </a:blip>
          <a:srcRect l="8593" t="36989"/>
          <a:stretch/>
        </p:blipFill>
        <p:spPr>
          <a:xfrm>
            <a:off x="3092422" y="1284593"/>
            <a:ext cx="6007154" cy="936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1352"/>
    </mc:Choice>
    <mc:Fallback xmlns="">
      <p:transition advTm="2135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D27FC-66FD-C6DF-8D7C-4F8933D0F866}"/>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9D57182-406E-A8E4-819C-7DBE440E77ED}"/>
              </a:ext>
            </a:extLst>
          </p:cNvPr>
          <p:cNvSpPr>
            <a:spLocks noGrp="1"/>
          </p:cNvSpPr>
          <p:nvPr>
            <p:ph type="sldNum" sz="quarter" idx="12"/>
          </p:nvPr>
        </p:nvSpPr>
        <p:spPr>
          <a:xfrm>
            <a:off x="11386969" y="6405245"/>
            <a:ext cx="725021" cy="365125"/>
          </a:xfrm>
        </p:spPr>
        <p:txBody>
          <a:bodyPr/>
          <a:lstStyle/>
          <a:p>
            <a:r>
              <a:rPr lang="en-US" altLang="zh-CN" dirty="0"/>
              <a:t>9/18</a:t>
            </a:r>
            <a:endParaRPr lang="zh-CN" altLang="en-US" dirty="0"/>
          </a:p>
        </p:txBody>
      </p:sp>
      <p:pic>
        <p:nvPicPr>
          <p:cNvPr id="46" name="图片 45">
            <a:extLst>
              <a:ext uri="{FF2B5EF4-FFF2-40B4-BE49-F238E27FC236}">
                <a16:creationId xmlns:a16="http://schemas.microsoft.com/office/drawing/2014/main" id="{A385D2D7-CDA4-C8EC-A402-1A207047F9B7}"/>
              </a:ext>
            </a:extLst>
          </p:cNvPr>
          <p:cNvPicPr>
            <a:picLocks noChangeAspect="1"/>
          </p:cNvPicPr>
          <p:nvPr/>
        </p:nvPicPr>
        <p:blipFill>
          <a:blip r:embed="rId3"/>
          <a:stretch>
            <a:fillRect/>
          </a:stretch>
        </p:blipFill>
        <p:spPr>
          <a:xfrm>
            <a:off x="0" y="-16049"/>
            <a:ext cx="12192000" cy="1312112"/>
          </a:xfrm>
          <a:prstGeom prst="rect">
            <a:avLst/>
          </a:prstGeom>
        </p:spPr>
      </p:pic>
      <p:sp>
        <p:nvSpPr>
          <p:cNvPr id="2" name="文本框 1">
            <a:extLst>
              <a:ext uri="{FF2B5EF4-FFF2-40B4-BE49-F238E27FC236}">
                <a16:creationId xmlns:a16="http://schemas.microsoft.com/office/drawing/2014/main" id="{9BAF0632-2543-9332-B7BD-FF6A94267FA7}"/>
              </a:ext>
            </a:extLst>
          </p:cNvPr>
          <p:cNvSpPr txBox="1"/>
          <p:nvPr/>
        </p:nvSpPr>
        <p:spPr>
          <a:xfrm>
            <a:off x="2898019" y="645153"/>
            <a:ext cx="6395961"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fr-FR"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HUST-UED LLRF Control Platform</a:t>
            </a:r>
          </a:p>
        </p:txBody>
      </p:sp>
      <p:sp>
        <p:nvSpPr>
          <p:cNvPr id="12" name="文本框 11">
            <a:extLst>
              <a:ext uri="{FF2B5EF4-FFF2-40B4-BE49-F238E27FC236}">
                <a16:creationId xmlns:a16="http://schemas.microsoft.com/office/drawing/2014/main" id="{63773E7F-D12F-44BA-81A0-1B23CBBB7169}"/>
              </a:ext>
            </a:extLst>
          </p:cNvPr>
          <p:cNvSpPr txBox="1"/>
          <p:nvPr/>
        </p:nvSpPr>
        <p:spPr>
          <a:xfrm>
            <a:off x="6226793" y="4917811"/>
            <a:ext cx="5239494" cy="1359155"/>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Digital signal processing module :</a:t>
            </a:r>
          </a:p>
          <a:p>
            <a:pPr marL="540000" algn="just" defTabSz="266700">
              <a:lnSpc>
                <a:spcPct val="135000"/>
              </a:lnSpc>
              <a:spcBef>
                <a:spcPts val="300"/>
              </a:spcBef>
              <a:spcAft>
                <a:spcPts val="200"/>
              </a:spcAft>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High-speed signal acquisition, Amplitude and phase calculation, Feedback control </a:t>
            </a:r>
            <a:endPar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文本框 21">
            <a:extLst>
              <a:ext uri="{FF2B5EF4-FFF2-40B4-BE49-F238E27FC236}">
                <a16:creationId xmlns:a16="http://schemas.microsoft.com/office/drawing/2014/main" id="{C49113BD-090E-4E94-BA00-7BC9A28FAF48}"/>
              </a:ext>
            </a:extLst>
          </p:cNvPr>
          <p:cNvSpPr txBox="1"/>
          <p:nvPr/>
        </p:nvSpPr>
        <p:spPr>
          <a:xfrm>
            <a:off x="668230" y="4917811"/>
            <a:ext cx="5841426" cy="1359155"/>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RF front-end module:</a:t>
            </a:r>
          </a:p>
          <a:p>
            <a:pPr marL="540000" algn="just" defTabSz="266700">
              <a:lnSpc>
                <a:spcPct val="135000"/>
              </a:lnSpc>
              <a:spcBef>
                <a:spcPts val="300"/>
              </a:spcBef>
              <a:spcAft>
                <a:spcPts val="200"/>
              </a:spcAft>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Down-conversion of RF signals, Output signal conditioning, Signal attenuation  </a:t>
            </a:r>
          </a:p>
        </p:txBody>
      </p:sp>
      <p:pic>
        <p:nvPicPr>
          <p:cNvPr id="5" name="图片 4">
            <a:extLst>
              <a:ext uri="{FF2B5EF4-FFF2-40B4-BE49-F238E27FC236}">
                <a16:creationId xmlns:a16="http://schemas.microsoft.com/office/drawing/2014/main" id="{0BCCF684-B7C2-4B90-9CE3-2F830E1FA412}"/>
              </a:ext>
            </a:extLst>
          </p:cNvPr>
          <p:cNvPicPr>
            <a:picLocks noChangeAspect="1"/>
          </p:cNvPicPr>
          <p:nvPr/>
        </p:nvPicPr>
        <p:blipFill>
          <a:blip r:embed="rId4"/>
          <a:stretch>
            <a:fillRect/>
          </a:stretch>
        </p:blipFill>
        <p:spPr>
          <a:xfrm>
            <a:off x="2098907" y="1418097"/>
            <a:ext cx="7994184" cy="3420000"/>
          </a:xfrm>
          <a:prstGeom prst="rect">
            <a:avLst/>
          </a:prstGeom>
        </p:spPr>
      </p:pic>
    </p:spTree>
    <p:extLst>
      <p:ext uri="{BB962C8B-B14F-4D97-AF65-F5344CB8AC3E}">
        <p14:creationId xmlns:p14="http://schemas.microsoft.com/office/powerpoint/2010/main" val="937109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D27FC-66FD-C6DF-8D7C-4F8933D0F866}"/>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9D57182-406E-A8E4-819C-7DBE440E77ED}"/>
              </a:ext>
            </a:extLst>
          </p:cNvPr>
          <p:cNvSpPr>
            <a:spLocks noGrp="1"/>
          </p:cNvSpPr>
          <p:nvPr>
            <p:ph type="sldNum" sz="quarter" idx="12"/>
          </p:nvPr>
        </p:nvSpPr>
        <p:spPr>
          <a:xfrm>
            <a:off x="11386969" y="6405245"/>
            <a:ext cx="725021" cy="365125"/>
          </a:xfrm>
        </p:spPr>
        <p:txBody>
          <a:bodyPr/>
          <a:lstStyle/>
          <a:p>
            <a:r>
              <a:rPr lang="en-US" altLang="zh-CN" dirty="0"/>
              <a:t>10/20</a:t>
            </a:r>
            <a:endParaRPr lang="zh-CN" altLang="en-US" dirty="0"/>
          </a:p>
        </p:txBody>
      </p:sp>
      <p:pic>
        <p:nvPicPr>
          <p:cNvPr id="46" name="图片 45">
            <a:extLst>
              <a:ext uri="{FF2B5EF4-FFF2-40B4-BE49-F238E27FC236}">
                <a16:creationId xmlns:a16="http://schemas.microsoft.com/office/drawing/2014/main" id="{A385D2D7-CDA4-C8EC-A402-1A207047F9B7}"/>
              </a:ext>
            </a:extLst>
          </p:cNvPr>
          <p:cNvPicPr>
            <a:picLocks noChangeAspect="1"/>
          </p:cNvPicPr>
          <p:nvPr/>
        </p:nvPicPr>
        <p:blipFill>
          <a:blip r:embed="rId3"/>
          <a:stretch>
            <a:fillRect/>
          </a:stretch>
        </p:blipFill>
        <p:spPr>
          <a:xfrm>
            <a:off x="0" y="-69837"/>
            <a:ext cx="12192000" cy="1312112"/>
          </a:xfrm>
          <a:prstGeom prst="rect">
            <a:avLst/>
          </a:prstGeom>
        </p:spPr>
      </p:pic>
      <p:sp>
        <p:nvSpPr>
          <p:cNvPr id="2" name="文本框 1">
            <a:extLst>
              <a:ext uri="{FF2B5EF4-FFF2-40B4-BE49-F238E27FC236}">
                <a16:creationId xmlns:a16="http://schemas.microsoft.com/office/drawing/2014/main" id="{9BAF0632-2543-9332-B7BD-FF6A94267FA7}"/>
              </a:ext>
            </a:extLst>
          </p:cNvPr>
          <p:cNvSpPr txBox="1"/>
          <p:nvPr/>
        </p:nvSpPr>
        <p:spPr>
          <a:xfrm>
            <a:off x="3780596" y="587202"/>
            <a:ext cx="5288038"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fr-FR"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Signal Processing Algorithm </a:t>
            </a:r>
          </a:p>
        </p:txBody>
      </p:sp>
      <p:sp>
        <p:nvSpPr>
          <p:cNvPr id="12" name="文本框 11">
            <a:extLst>
              <a:ext uri="{FF2B5EF4-FFF2-40B4-BE49-F238E27FC236}">
                <a16:creationId xmlns:a16="http://schemas.microsoft.com/office/drawing/2014/main" id="{63773E7F-D12F-44BA-81A0-1B23CBBB7169}"/>
              </a:ext>
            </a:extLst>
          </p:cNvPr>
          <p:cNvSpPr txBox="1"/>
          <p:nvPr/>
        </p:nvSpPr>
        <p:spPr>
          <a:xfrm>
            <a:off x="-405632" y="2574097"/>
            <a:ext cx="2994506" cy="800860"/>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Mix RF Signal with LO Signal</a:t>
            </a:r>
          </a:p>
        </p:txBody>
      </p:sp>
      <p:pic>
        <p:nvPicPr>
          <p:cNvPr id="15" name="图片 14">
            <a:extLst>
              <a:ext uri="{FF2B5EF4-FFF2-40B4-BE49-F238E27FC236}">
                <a16:creationId xmlns:a16="http://schemas.microsoft.com/office/drawing/2014/main" id="{68C2C489-EE4D-49A9-951A-DCEC3A77622F}"/>
              </a:ext>
            </a:extLst>
          </p:cNvPr>
          <p:cNvPicPr>
            <a:picLocks noChangeAspect="1"/>
          </p:cNvPicPr>
          <p:nvPr/>
        </p:nvPicPr>
        <p:blipFill>
          <a:blip r:embed="rId4"/>
          <a:stretch>
            <a:fillRect/>
          </a:stretch>
        </p:blipFill>
        <p:spPr>
          <a:xfrm>
            <a:off x="2644979" y="1947432"/>
            <a:ext cx="7298022" cy="3600000"/>
          </a:xfrm>
          <a:prstGeom prst="rect">
            <a:avLst/>
          </a:prstGeom>
        </p:spPr>
      </p:pic>
      <p:sp>
        <p:nvSpPr>
          <p:cNvPr id="22" name="文本框 21">
            <a:extLst>
              <a:ext uri="{FF2B5EF4-FFF2-40B4-BE49-F238E27FC236}">
                <a16:creationId xmlns:a16="http://schemas.microsoft.com/office/drawing/2014/main" id="{C49113BD-090E-4E94-BA00-7BC9A28FAF48}"/>
              </a:ext>
            </a:extLst>
          </p:cNvPr>
          <p:cNvSpPr txBox="1"/>
          <p:nvPr/>
        </p:nvSpPr>
        <p:spPr>
          <a:xfrm>
            <a:off x="6149620" y="5721863"/>
            <a:ext cx="4352760" cy="800860"/>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Adjust the vector angle based on the received Φ</a:t>
            </a:r>
          </a:p>
        </p:txBody>
      </p:sp>
      <p:grpSp>
        <p:nvGrpSpPr>
          <p:cNvPr id="20" name="组合 19">
            <a:extLst>
              <a:ext uri="{FF2B5EF4-FFF2-40B4-BE49-F238E27FC236}">
                <a16:creationId xmlns:a16="http://schemas.microsoft.com/office/drawing/2014/main" id="{DB82840F-A32A-4903-A433-259B465F738C}"/>
              </a:ext>
            </a:extLst>
          </p:cNvPr>
          <p:cNvGrpSpPr/>
          <p:nvPr/>
        </p:nvGrpSpPr>
        <p:grpSpPr>
          <a:xfrm>
            <a:off x="2921766" y="2960961"/>
            <a:ext cx="2499203" cy="683501"/>
            <a:chOff x="2007700" y="3203508"/>
            <a:chExt cx="2330984" cy="683501"/>
          </a:xfrm>
        </p:grpSpPr>
        <p:sp>
          <p:nvSpPr>
            <p:cNvPr id="23" name="矩形 22">
              <a:extLst>
                <a:ext uri="{FF2B5EF4-FFF2-40B4-BE49-F238E27FC236}">
                  <a16:creationId xmlns:a16="http://schemas.microsoft.com/office/drawing/2014/main" id="{A55AA8D9-18FE-4576-BAC8-3D1DED34F177}"/>
                </a:ext>
              </a:extLst>
            </p:cNvPr>
            <p:cNvSpPr/>
            <p:nvPr/>
          </p:nvSpPr>
          <p:spPr>
            <a:xfrm>
              <a:off x="2547821" y="3203508"/>
              <a:ext cx="1739706" cy="452165"/>
            </a:xfrm>
            <a:prstGeom prst="rect">
              <a:avLst/>
            </a:prstGeom>
            <a:solidFill>
              <a:srgbClr val="DBE2EF">
                <a:alpha val="90000"/>
              </a:srgbClr>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endParaRPr lang="en-US" altLang="zh-CN" sz="12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a:extLst>
                <a:ext uri="{FF2B5EF4-FFF2-40B4-BE49-F238E27FC236}">
                  <a16:creationId xmlns:a16="http://schemas.microsoft.com/office/drawing/2014/main" id="{71B4A028-4FA3-44F9-BF0E-4EF3D36E5A3C}"/>
                </a:ext>
              </a:extLst>
            </p:cNvPr>
            <p:cNvSpPr txBox="1"/>
            <p:nvPr/>
          </p:nvSpPr>
          <p:spPr>
            <a:xfrm>
              <a:off x="2007700" y="3240678"/>
              <a:ext cx="2330984" cy="646331"/>
            </a:xfrm>
            <a:prstGeom prst="rect">
              <a:avLst/>
            </a:prstGeom>
            <a:noFill/>
          </p:spPr>
          <p:txBody>
            <a:bodyPr wrap="square">
              <a:spAutoFit/>
            </a:bodyPr>
            <a:lstStyle/>
            <a:p>
              <a:pPr marL="540000" algn="ctr" defTabSz="266700">
                <a:spcBef>
                  <a:spcPts val="300"/>
                </a:spcBef>
                <a:spcAft>
                  <a:spcPts val="200"/>
                </a:spcAft>
              </a:pPr>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rPr>
                <a:t>Down-conversion</a:t>
              </a:r>
            </a:p>
          </p:txBody>
        </p:sp>
      </p:grpSp>
      <p:cxnSp>
        <p:nvCxnSpPr>
          <p:cNvPr id="25" name="直接箭头连接符 24">
            <a:extLst>
              <a:ext uri="{FF2B5EF4-FFF2-40B4-BE49-F238E27FC236}">
                <a16:creationId xmlns:a16="http://schemas.microsoft.com/office/drawing/2014/main" id="{021A8A5E-D498-4F99-B03E-00EC66E0AD6A}"/>
              </a:ext>
            </a:extLst>
          </p:cNvPr>
          <p:cNvCxnSpPr>
            <a:cxnSpLocks/>
          </p:cNvCxnSpPr>
          <p:nvPr/>
        </p:nvCxnSpPr>
        <p:spPr>
          <a:xfrm flipH="1">
            <a:off x="2644980" y="3195996"/>
            <a:ext cx="855886" cy="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id="{0DC0EB2A-5D70-4AAA-997F-5E7612CFCCDC}"/>
              </a:ext>
            </a:extLst>
          </p:cNvPr>
          <p:cNvGrpSpPr/>
          <p:nvPr/>
        </p:nvGrpSpPr>
        <p:grpSpPr>
          <a:xfrm>
            <a:off x="6129570" y="2976832"/>
            <a:ext cx="2387090" cy="489336"/>
            <a:chOff x="1978768" y="3203508"/>
            <a:chExt cx="2387090" cy="399695"/>
          </a:xfrm>
        </p:grpSpPr>
        <p:sp>
          <p:nvSpPr>
            <p:cNvPr id="27" name="矩形 26">
              <a:extLst>
                <a:ext uri="{FF2B5EF4-FFF2-40B4-BE49-F238E27FC236}">
                  <a16:creationId xmlns:a16="http://schemas.microsoft.com/office/drawing/2014/main" id="{37F22598-3605-40DD-A1DF-291C5217617F}"/>
                </a:ext>
              </a:extLst>
            </p:cNvPr>
            <p:cNvSpPr/>
            <p:nvPr/>
          </p:nvSpPr>
          <p:spPr>
            <a:xfrm>
              <a:off x="2547821" y="3203508"/>
              <a:ext cx="1739706" cy="369333"/>
            </a:xfrm>
            <a:prstGeom prst="rect">
              <a:avLst/>
            </a:prstGeom>
            <a:solidFill>
              <a:srgbClr val="DBE2EF">
                <a:alpha val="90000"/>
              </a:srgbClr>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endParaRPr lang="en-US" altLang="zh-CN" sz="12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文本框 27">
              <a:extLst>
                <a:ext uri="{FF2B5EF4-FFF2-40B4-BE49-F238E27FC236}">
                  <a16:creationId xmlns:a16="http://schemas.microsoft.com/office/drawing/2014/main" id="{28BE4844-EE7C-4012-9B38-D0369DD74F9D}"/>
                </a:ext>
              </a:extLst>
            </p:cNvPr>
            <p:cNvSpPr txBox="1"/>
            <p:nvPr/>
          </p:nvSpPr>
          <p:spPr>
            <a:xfrm>
              <a:off x="1978768" y="3233871"/>
              <a:ext cx="2387090" cy="369332"/>
            </a:xfrm>
            <a:prstGeom prst="rect">
              <a:avLst/>
            </a:prstGeom>
            <a:noFill/>
          </p:spPr>
          <p:txBody>
            <a:bodyPr wrap="square">
              <a:spAutoFit/>
            </a:bodyPr>
            <a:lstStyle/>
            <a:p>
              <a:pPr marL="540000" algn="ctr" defTabSz="266700">
                <a:spcBef>
                  <a:spcPts val="300"/>
                </a:spcBef>
                <a:spcAft>
                  <a:spcPts val="200"/>
                </a:spcAft>
              </a:pPr>
              <a:r>
                <a:rPr lang="en-US" altLang="zh-CN" sz="1800" b="1" kern="100" dirty="0">
                  <a:latin typeface="Times New Roman" panose="02020603050405020304" pitchFamily="18" charset="0"/>
                  <a:ea typeface="微软雅黑" panose="020B0503020204020204" pitchFamily="34" charset="-122"/>
                  <a:cs typeface="Times New Roman" panose="02020603050405020304" pitchFamily="18" charset="0"/>
                </a:rPr>
                <a:t>IQ Modulation</a:t>
              </a:r>
              <a:endPar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29" name="直接箭头连接符 28">
            <a:extLst>
              <a:ext uri="{FF2B5EF4-FFF2-40B4-BE49-F238E27FC236}">
                <a16:creationId xmlns:a16="http://schemas.microsoft.com/office/drawing/2014/main" id="{F5B2F6E7-8ADC-4194-BB1E-4D5FF8494CF0}"/>
              </a:ext>
            </a:extLst>
          </p:cNvPr>
          <p:cNvCxnSpPr>
            <a:cxnSpLocks/>
          </p:cNvCxnSpPr>
          <p:nvPr/>
        </p:nvCxnSpPr>
        <p:spPr>
          <a:xfrm flipV="1">
            <a:off x="7568477" y="2288613"/>
            <a:ext cx="0" cy="68821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68A1BF90-AAE9-47E0-BBC6-72240F774162}"/>
              </a:ext>
            </a:extLst>
          </p:cNvPr>
          <p:cNvSpPr txBox="1"/>
          <p:nvPr/>
        </p:nvSpPr>
        <p:spPr>
          <a:xfrm>
            <a:off x="6107345" y="1394862"/>
            <a:ext cx="3778529" cy="800860"/>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Decompose the signal into I and Q components</a:t>
            </a:r>
          </a:p>
        </p:txBody>
      </p:sp>
      <p:grpSp>
        <p:nvGrpSpPr>
          <p:cNvPr id="33" name="组合 32">
            <a:extLst>
              <a:ext uri="{FF2B5EF4-FFF2-40B4-BE49-F238E27FC236}">
                <a16:creationId xmlns:a16="http://schemas.microsoft.com/office/drawing/2014/main" id="{002EC226-4602-4653-8AC3-84A8C2040BD9}"/>
              </a:ext>
            </a:extLst>
          </p:cNvPr>
          <p:cNvGrpSpPr/>
          <p:nvPr/>
        </p:nvGrpSpPr>
        <p:grpSpPr>
          <a:xfrm>
            <a:off x="8048288" y="4018738"/>
            <a:ext cx="1403238" cy="452165"/>
            <a:chOff x="1390848" y="3203514"/>
            <a:chExt cx="2590288" cy="369334"/>
          </a:xfrm>
        </p:grpSpPr>
        <p:sp>
          <p:nvSpPr>
            <p:cNvPr id="34" name="矩形 33">
              <a:extLst>
                <a:ext uri="{FF2B5EF4-FFF2-40B4-BE49-F238E27FC236}">
                  <a16:creationId xmlns:a16="http://schemas.microsoft.com/office/drawing/2014/main" id="{47965DBD-8B7A-40AC-A491-E093217EBCC3}"/>
                </a:ext>
              </a:extLst>
            </p:cNvPr>
            <p:cNvSpPr/>
            <p:nvPr/>
          </p:nvSpPr>
          <p:spPr>
            <a:xfrm>
              <a:off x="2241431" y="3203514"/>
              <a:ext cx="1739705" cy="369334"/>
            </a:xfrm>
            <a:prstGeom prst="rect">
              <a:avLst/>
            </a:prstGeom>
            <a:solidFill>
              <a:srgbClr val="DBE2EF">
                <a:alpha val="90000"/>
              </a:srgbClr>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endParaRPr lang="en-US" altLang="zh-CN" sz="12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文本框 34">
              <a:extLst>
                <a:ext uri="{FF2B5EF4-FFF2-40B4-BE49-F238E27FC236}">
                  <a16:creationId xmlns:a16="http://schemas.microsoft.com/office/drawing/2014/main" id="{950CD55A-3ADD-42E8-8F7E-9374AB9CF6A2}"/>
                </a:ext>
              </a:extLst>
            </p:cNvPr>
            <p:cNvSpPr txBox="1"/>
            <p:nvPr/>
          </p:nvSpPr>
          <p:spPr>
            <a:xfrm>
              <a:off x="1390848" y="3253853"/>
              <a:ext cx="2387090" cy="301675"/>
            </a:xfrm>
            <a:prstGeom prst="rect">
              <a:avLst/>
            </a:prstGeom>
            <a:noFill/>
          </p:spPr>
          <p:txBody>
            <a:bodyPr wrap="square">
              <a:spAutoFit/>
            </a:bodyPr>
            <a:lstStyle/>
            <a:p>
              <a:pPr marL="540000" algn="ctr" defTabSz="266700">
                <a:spcBef>
                  <a:spcPts val="300"/>
                </a:spcBef>
                <a:spcAft>
                  <a:spcPts val="200"/>
                </a:spcAft>
              </a:pPr>
              <a:r>
                <a:rPr lang="en-US" altLang="zh-CN" sz="1800" b="1" kern="100" dirty="0">
                  <a:latin typeface="Times New Roman" panose="02020603050405020304" pitchFamily="18" charset="0"/>
                  <a:ea typeface="微软雅黑" panose="020B0503020204020204" pitchFamily="34" charset="-122"/>
                  <a:cs typeface="Times New Roman" panose="02020603050405020304" pitchFamily="18" charset="0"/>
                </a:rPr>
                <a:t>PI</a:t>
              </a:r>
              <a:endPar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6" name="组合 35">
            <a:extLst>
              <a:ext uri="{FF2B5EF4-FFF2-40B4-BE49-F238E27FC236}">
                <a16:creationId xmlns:a16="http://schemas.microsoft.com/office/drawing/2014/main" id="{DAD83569-6898-448A-8FED-05BC7377FBB2}"/>
              </a:ext>
            </a:extLst>
          </p:cNvPr>
          <p:cNvGrpSpPr/>
          <p:nvPr/>
        </p:nvGrpSpPr>
        <p:grpSpPr>
          <a:xfrm>
            <a:off x="7315530" y="4783085"/>
            <a:ext cx="2387090" cy="452165"/>
            <a:chOff x="1978768" y="3203508"/>
            <a:chExt cx="2387090" cy="369333"/>
          </a:xfrm>
        </p:grpSpPr>
        <p:sp>
          <p:nvSpPr>
            <p:cNvPr id="37" name="矩形 36">
              <a:extLst>
                <a:ext uri="{FF2B5EF4-FFF2-40B4-BE49-F238E27FC236}">
                  <a16:creationId xmlns:a16="http://schemas.microsoft.com/office/drawing/2014/main" id="{C85DFF90-F398-4678-8702-5F71148E17A9}"/>
                </a:ext>
              </a:extLst>
            </p:cNvPr>
            <p:cNvSpPr/>
            <p:nvPr/>
          </p:nvSpPr>
          <p:spPr>
            <a:xfrm>
              <a:off x="2547821" y="3203508"/>
              <a:ext cx="1739706" cy="369333"/>
            </a:xfrm>
            <a:prstGeom prst="rect">
              <a:avLst/>
            </a:prstGeom>
            <a:solidFill>
              <a:srgbClr val="DBE2EF">
                <a:alpha val="90000"/>
              </a:srgbClr>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endParaRPr lang="en-US" altLang="zh-CN" sz="12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文本框 37">
              <a:extLst>
                <a:ext uri="{FF2B5EF4-FFF2-40B4-BE49-F238E27FC236}">
                  <a16:creationId xmlns:a16="http://schemas.microsoft.com/office/drawing/2014/main" id="{2F871505-62B9-491E-A17C-45EC3DC115EA}"/>
                </a:ext>
              </a:extLst>
            </p:cNvPr>
            <p:cNvSpPr txBox="1"/>
            <p:nvPr/>
          </p:nvSpPr>
          <p:spPr>
            <a:xfrm>
              <a:off x="1978768" y="3233871"/>
              <a:ext cx="2387090" cy="301674"/>
            </a:xfrm>
            <a:prstGeom prst="rect">
              <a:avLst/>
            </a:prstGeom>
            <a:noFill/>
          </p:spPr>
          <p:txBody>
            <a:bodyPr wrap="square">
              <a:spAutoFit/>
            </a:bodyPr>
            <a:lstStyle/>
            <a:p>
              <a:pPr marL="540000" algn="ctr" defTabSz="266700">
                <a:spcBef>
                  <a:spcPts val="300"/>
                </a:spcBef>
                <a:spcAft>
                  <a:spcPts val="200"/>
                </a:spcAft>
              </a:pPr>
              <a:r>
                <a:rPr lang="en-US" altLang="zh-CN" b="1" kern="100" dirty="0">
                  <a:latin typeface="Times New Roman" panose="02020603050405020304" pitchFamily="18" charset="0"/>
                  <a:ea typeface="微软雅黑" panose="020B0503020204020204" pitchFamily="34" charset="-122"/>
                  <a:cs typeface="Times New Roman" panose="02020603050405020304" pitchFamily="18" charset="0"/>
                </a:rPr>
                <a:t>Vector  Rotation </a:t>
              </a:r>
              <a:endPar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39" name="直接箭头连接符 38">
            <a:extLst>
              <a:ext uri="{FF2B5EF4-FFF2-40B4-BE49-F238E27FC236}">
                <a16:creationId xmlns:a16="http://schemas.microsoft.com/office/drawing/2014/main" id="{9EC46B06-FBEF-4585-8C80-8661D3344B46}"/>
              </a:ext>
            </a:extLst>
          </p:cNvPr>
          <p:cNvCxnSpPr>
            <a:cxnSpLocks/>
          </p:cNvCxnSpPr>
          <p:nvPr/>
        </p:nvCxnSpPr>
        <p:spPr>
          <a:xfrm>
            <a:off x="8754436" y="5235250"/>
            <a:ext cx="0" cy="58135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40" name="组合 39">
            <a:extLst>
              <a:ext uri="{FF2B5EF4-FFF2-40B4-BE49-F238E27FC236}">
                <a16:creationId xmlns:a16="http://schemas.microsoft.com/office/drawing/2014/main" id="{A6A553AD-8A47-4C07-8652-DF81428C692F}"/>
              </a:ext>
            </a:extLst>
          </p:cNvPr>
          <p:cNvGrpSpPr/>
          <p:nvPr/>
        </p:nvGrpSpPr>
        <p:grpSpPr>
          <a:xfrm>
            <a:off x="2992257" y="4775033"/>
            <a:ext cx="2795855" cy="452165"/>
            <a:chOff x="1926830" y="3203508"/>
            <a:chExt cx="2482871" cy="369333"/>
          </a:xfrm>
        </p:grpSpPr>
        <p:sp>
          <p:nvSpPr>
            <p:cNvPr id="41" name="矩形 40">
              <a:extLst>
                <a:ext uri="{FF2B5EF4-FFF2-40B4-BE49-F238E27FC236}">
                  <a16:creationId xmlns:a16="http://schemas.microsoft.com/office/drawing/2014/main" id="{9757F326-EB06-407D-A091-47A45CDA164A}"/>
                </a:ext>
              </a:extLst>
            </p:cNvPr>
            <p:cNvSpPr/>
            <p:nvPr/>
          </p:nvSpPr>
          <p:spPr>
            <a:xfrm>
              <a:off x="2547821" y="3203508"/>
              <a:ext cx="1739706" cy="369333"/>
            </a:xfrm>
            <a:prstGeom prst="rect">
              <a:avLst/>
            </a:prstGeom>
            <a:solidFill>
              <a:srgbClr val="DBE2EF">
                <a:alpha val="90000"/>
              </a:srgbClr>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endParaRPr lang="en-US" altLang="zh-CN" sz="12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文本框 41">
              <a:extLst>
                <a:ext uri="{FF2B5EF4-FFF2-40B4-BE49-F238E27FC236}">
                  <a16:creationId xmlns:a16="http://schemas.microsoft.com/office/drawing/2014/main" id="{3164699A-5242-4EED-B8AD-F64EDE8FD415}"/>
                </a:ext>
              </a:extLst>
            </p:cNvPr>
            <p:cNvSpPr txBox="1"/>
            <p:nvPr/>
          </p:nvSpPr>
          <p:spPr>
            <a:xfrm>
              <a:off x="1926830" y="3237337"/>
              <a:ext cx="2482871" cy="301674"/>
            </a:xfrm>
            <a:prstGeom prst="rect">
              <a:avLst/>
            </a:prstGeom>
            <a:noFill/>
          </p:spPr>
          <p:txBody>
            <a:bodyPr wrap="square">
              <a:spAutoFit/>
            </a:bodyPr>
            <a:lstStyle/>
            <a:p>
              <a:pPr marL="540000" algn="ctr" defTabSz="266700">
                <a:spcBef>
                  <a:spcPts val="300"/>
                </a:spcBef>
                <a:spcAft>
                  <a:spcPts val="200"/>
                </a:spcAft>
              </a:pPr>
              <a:r>
                <a:rPr lang="en-US" altLang="zh-CN" b="1" kern="100" dirty="0">
                  <a:latin typeface="Times New Roman" panose="02020603050405020304" pitchFamily="18" charset="0"/>
                  <a:ea typeface="微软雅黑" panose="020B0503020204020204" pitchFamily="34" charset="-122"/>
                  <a:cs typeface="Times New Roman" panose="02020603050405020304" pitchFamily="18" charset="0"/>
                </a:rPr>
                <a:t>Vector  Modulator</a:t>
              </a:r>
              <a:endPar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43" name="直接箭头连接符 42">
            <a:extLst>
              <a:ext uri="{FF2B5EF4-FFF2-40B4-BE49-F238E27FC236}">
                <a16:creationId xmlns:a16="http://schemas.microsoft.com/office/drawing/2014/main" id="{52526578-A5B3-4B35-8920-B8BA755D0E71}"/>
              </a:ext>
            </a:extLst>
          </p:cNvPr>
          <p:cNvCxnSpPr>
            <a:cxnSpLocks/>
          </p:cNvCxnSpPr>
          <p:nvPr/>
        </p:nvCxnSpPr>
        <p:spPr>
          <a:xfrm flipH="1">
            <a:off x="2700397" y="5009167"/>
            <a:ext cx="991131"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528A34A9-BAEB-46C7-BC6F-2FF82AFB09D5}"/>
              </a:ext>
            </a:extLst>
          </p:cNvPr>
          <p:cNvSpPr txBox="1"/>
          <p:nvPr/>
        </p:nvSpPr>
        <p:spPr>
          <a:xfrm>
            <a:off x="-494411" y="4439535"/>
            <a:ext cx="3083285" cy="1174809"/>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Conversion from I/Q signals to a sinusoidal signal</a:t>
            </a:r>
          </a:p>
        </p:txBody>
      </p:sp>
      <p:cxnSp>
        <p:nvCxnSpPr>
          <p:cNvPr id="45" name="直接箭头连接符 44">
            <a:extLst>
              <a:ext uri="{FF2B5EF4-FFF2-40B4-BE49-F238E27FC236}">
                <a16:creationId xmlns:a16="http://schemas.microsoft.com/office/drawing/2014/main" id="{C765355D-01B9-4B0F-BF2B-906C40C426BF}"/>
              </a:ext>
            </a:extLst>
          </p:cNvPr>
          <p:cNvCxnSpPr>
            <a:cxnSpLocks/>
          </p:cNvCxnSpPr>
          <p:nvPr/>
        </p:nvCxnSpPr>
        <p:spPr>
          <a:xfrm>
            <a:off x="9438124" y="4265033"/>
            <a:ext cx="729137"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AC3538D7-9672-46E3-867F-F87D7C6D04D4}"/>
              </a:ext>
            </a:extLst>
          </p:cNvPr>
          <p:cNvSpPr txBox="1"/>
          <p:nvPr/>
        </p:nvSpPr>
        <p:spPr>
          <a:xfrm>
            <a:off x="9574283" y="3982199"/>
            <a:ext cx="2487092" cy="800860"/>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Generate correction value</a:t>
            </a:r>
          </a:p>
        </p:txBody>
      </p:sp>
      <p:grpSp>
        <p:nvGrpSpPr>
          <p:cNvPr id="31" name="组合 30">
            <a:extLst>
              <a:ext uri="{FF2B5EF4-FFF2-40B4-BE49-F238E27FC236}">
                <a16:creationId xmlns:a16="http://schemas.microsoft.com/office/drawing/2014/main" id="{0AF50490-B2B9-44D2-A09E-F52AEF8C8DEF}"/>
              </a:ext>
            </a:extLst>
          </p:cNvPr>
          <p:cNvGrpSpPr/>
          <p:nvPr/>
        </p:nvGrpSpPr>
        <p:grpSpPr>
          <a:xfrm>
            <a:off x="7746776" y="3384507"/>
            <a:ext cx="1958175" cy="452165"/>
            <a:chOff x="1103422" y="3203514"/>
            <a:chExt cx="3211388" cy="369334"/>
          </a:xfrm>
        </p:grpSpPr>
        <p:sp>
          <p:nvSpPr>
            <p:cNvPr id="32" name="矩形 31">
              <a:extLst>
                <a:ext uri="{FF2B5EF4-FFF2-40B4-BE49-F238E27FC236}">
                  <a16:creationId xmlns:a16="http://schemas.microsoft.com/office/drawing/2014/main" id="{3978ABC8-8B4A-4163-A387-FAADFB9AD9DD}"/>
                </a:ext>
              </a:extLst>
            </p:cNvPr>
            <p:cNvSpPr/>
            <p:nvPr/>
          </p:nvSpPr>
          <p:spPr>
            <a:xfrm>
              <a:off x="2241431" y="3203514"/>
              <a:ext cx="1739705" cy="369334"/>
            </a:xfrm>
            <a:prstGeom prst="rect">
              <a:avLst/>
            </a:prstGeom>
            <a:solidFill>
              <a:srgbClr val="DBE2EF">
                <a:alpha val="90000"/>
              </a:srgbClr>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endParaRPr lang="en-US" altLang="zh-CN" sz="12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文本框 46">
              <a:extLst>
                <a:ext uri="{FF2B5EF4-FFF2-40B4-BE49-F238E27FC236}">
                  <a16:creationId xmlns:a16="http://schemas.microsoft.com/office/drawing/2014/main" id="{E7FF7A5F-8C70-45FB-925C-DE1A5300EE2E}"/>
                </a:ext>
              </a:extLst>
            </p:cNvPr>
            <p:cNvSpPr txBox="1"/>
            <p:nvPr/>
          </p:nvSpPr>
          <p:spPr>
            <a:xfrm>
              <a:off x="1103422" y="3247833"/>
              <a:ext cx="3211388" cy="301675"/>
            </a:xfrm>
            <a:prstGeom prst="rect">
              <a:avLst/>
            </a:prstGeom>
            <a:noFill/>
          </p:spPr>
          <p:txBody>
            <a:bodyPr wrap="square">
              <a:spAutoFit/>
            </a:bodyPr>
            <a:lstStyle/>
            <a:p>
              <a:pPr marL="540000" algn="ctr" defTabSz="266700">
                <a:spcBef>
                  <a:spcPts val="300"/>
                </a:spcBef>
                <a:spcAft>
                  <a:spcPts val="200"/>
                </a:spcAft>
              </a:pPr>
              <a:r>
                <a:rPr lang="en-US" altLang="zh-CN" sz="1800" b="1" kern="100" dirty="0">
                  <a:latin typeface="Times New Roman" panose="02020603050405020304" pitchFamily="18" charset="0"/>
                  <a:ea typeface="微软雅黑" panose="020B0503020204020204" pitchFamily="34" charset="-122"/>
                  <a:cs typeface="Times New Roman" panose="02020603050405020304" pitchFamily="18" charset="0"/>
                </a:rPr>
                <a:t>CORDIC</a:t>
              </a:r>
              <a:endPar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48" name="直接箭头连接符 47">
            <a:extLst>
              <a:ext uri="{FF2B5EF4-FFF2-40B4-BE49-F238E27FC236}">
                <a16:creationId xmlns:a16="http://schemas.microsoft.com/office/drawing/2014/main" id="{D277DCA3-6029-4827-AAF0-02CE2760FF29}"/>
              </a:ext>
            </a:extLst>
          </p:cNvPr>
          <p:cNvCxnSpPr>
            <a:cxnSpLocks/>
          </p:cNvCxnSpPr>
          <p:nvPr/>
        </p:nvCxnSpPr>
        <p:spPr>
          <a:xfrm flipV="1">
            <a:off x="9493621" y="3610589"/>
            <a:ext cx="673640" cy="12842"/>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BC77CA40-A4FA-49BE-BDDD-06A8B2ED07B9}"/>
              </a:ext>
            </a:extLst>
          </p:cNvPr>
          <p:cNvSpPr txBox="1"/>
          <p:nvPr/>
        </p:nvSpPr>
        <p:spPr>
          <a:xfrm>
            <a:off x="9589489" y="2780715"/>
            <a:ext cx="2133366" cy="1174809"/>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Clockwise rotation of the IQ vector</a:t>
            </a:r>
          </a:p>
        </p:txBody>
      </p:sp>
    </p:spTree>
    <p:extLst>
      <p:ext uri="{BB962C8B-B14F-4D97-AF65-F5344CB8AC3E}">
        <p14:creationId xmlns:p14="http://schemas.microsoft.com/office/powerpoint/2010/main" val="2453389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D27FC-66FD-C6DF-8D7C-4F8933D0F866}"/>
            </a:ext>
          </a:extLst>
        </p:cNvPr>
        <p:cNvGrpSpPr/>
        <p:nvPr/>
      </p:nvGrpSpPr>
      <p:grpSpPr>
        <a:xfrm>
          <a:off x="0" y="0"/>
          <a:ext cx="0" cy="0"/>
          <a:chOff x="0" y="0"/>
          <a:chExt cx="0" cy="0"/>
        </a:xfrm>
      </p:grpSpPr>
      <p:pic>
        <p:nvPicPr>
          <p:cNvPr id="12" name="图片 11">
            <a:extLst>
              <a:ext uri="{FF2B5EF4-FFF2-40B4-BE49-F238E27FC236}">
                <a16:creationId xmlns:a16="http://schemas.microsoft.com/office/drawing/2014/main" id="{C649D4DE-86FA-49CE-8F74-9101187834C4}"/>
              </a:ext>
            </a:extLst>
          </p:cNvPr>
          <p:cNvPicPr>
            <a:picLocks noChangeAspect="1"/>
          </p:cNvPicPr>
          <p:nvPr/>
        </p:nvPicPr>
        <p:blipFill>
          <a:blip r:embed="rId3"/>
          <a:stretch>
            <a:fillRect/>
          </a:stretch>
        </p:blipFill>
        <p:spPr>
          <a:xfrm>
            <a:off x="7298914" y="2538179"/>
            <a:ext cx="4432396" cy="3600000"/>
          </a:xfrm>
          <a:prstGeom prst="rect">
            <a:avLst/>
          </a:prstGeom>
        </p:spPr>
      </p:pic>
      <p:sp>
        <p:nvSpPr>
          <p:cNvPr id="4" name="灯片编号占位符 3">
            <a:extLst>
              <a:ext uri="{FF2B5EF4-FFF2-40B4-BE49-F238E27FC236}">
                <a16:creationId xmlns:a16="http://schemas.microsoft.com/office/drawing/2014/main" id="{C9D57182-406E-A8E4-819C-7DBE440E77ED}"/>
              </a:ext>
            </a:extLst>
          </p:cNvPr>
          <p:cNvSpPr>
            <a:spLocks noGrp="1"/>
          </p:cNvSpPr>
          <p:nvPr>
            <p:ph type="sldNum" sz="quarter" idx="12"/>
          </p:nvPr>
        </p:nvSpPr>
        <p:spPr>
          <a:xfrm>
            <a:off x="11419242" y="6405245"/>
            <a:ext cx="692748" cy="365125"/>
          </a:xfrm>
        </p:spPr>
        <p:txBody>
          <a:bodyPr/>
          <a:lstStyle/>
          <a:p>
            <a:r>
              <a:rPr lang="en-US" altLang="zh-CN" dirty="0"/>
              <a:t>11/20</a:t>
            </a:r>
            <a:endParaRPr lang="zh-CN" altLang="en-US" dirty="0"/>
          </a:p>
        </p:txBody>
      </p:sp>
      <p:pic>
        <p:nvPicPr>
          <p:cNvPr id="46" name="图片 45">
            <a:extLst>
              <a:ext uri="{FF2B5EF4-FFF2-40B4-BE49-F238E27FC236}">
                <a16:creationId xmlns:a16="http://schemas.microsoft.com/office/drawing/2014/main" id="{A385D2D7-CDA4-C8EC-A402-1A207047F9B7}"/>
              </a:ext>
            </a:extLst>
          </p:cNvPr>
          <p:cNvPicPr>
            <a:picLocks noChangeAspect="1"/>
          </p:cNvPicPr>
          <p:nvPr/>
        </p:nvPicPr>
        <p:blipFill>
          <a:blip r:embed="rId4"/>
          <a:stretch>
            <a:fillRect/>
          </a:stretch>
        </p:blipFill>
        <p:spPr>
          <a:xfrm>
            <a:off x="0" y="-16049"/>
            <a:ext cx="12192000" cy="1312112"/>
          </a:xfrm>
          <a:prstGeom prst="rect">
            <a:avLst/>
          </a:prstGeom>
        </p:spPr>
      </p:pic>
      <p:sp>
        <p:nvSpPr>
          <p:cNvPr id="2" name="文本框 1">
            <a:extLst>
              <a:ext uri="{FF2B5EF4-FFF2-40B4-BE49-F238E27FC236}">
                <a16:creationId xmlns:a16="http://schemas.microsoft.com/office/drawing/2014/main" id="{9BAF0632-2543-9332-B7BD-FF6A94267FA7}"/>
              </a:ext>
            </a:extLst>
          </p:cNvPr>
          <p:cNvSpPr txBox="1"/>
          <p:nvPr/>
        </p:nvSpPr>
        <p:spPr>
          <a:xfrm>
            <a:off x="3321553" y="640007"/>
            <a:ext cx="6341011"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en-US"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Two-Stage PI Closed-Loop Control</a:t>
            </a:r>
          </a:p>
        </p:txBody>
      </p:sp>
      <p:grpSp>
        <p:nvGrpSpPr>
          <p:cNvPr id="41" name="组合 40">
            <a:extLst>
              <a:ext uri="{FF2B5EF4-FFF2-40B4-BE49-F238E27FC236}">
                <a16:creationId xmlns:a16="http://schemas.microsoft.com/office/drawing/2014/main" id="{60F448CD-9CFF-4E26-AB85-9D6A8A29FBB6}"/>
              </a:ext>
            </a:extLst>
          </p:cNvPr>
          <p:cNvGrpSpPr/>
          <p:nvPr/>
        </p:nvGrpSpPr>
        <p:grpSpPr>
          <a:xfrm>
            <a:off x="423310" y="5122004"/>
            <a:ext cx="4198970" cy="707886"/>
            <a:chOff x="416984" y="5091760"/>
            <a:chExt cx="2942913" cy="707886"/>
          </a:xfrm>
        </p:grpSpPr>
        <p:sp>
          <p:nvSpPr>
            <p:cNvPr id="42" name="矩形 41">
              <a:extLst>
                <a:ext uri="{FF2B5EF4-FFF2-40B4-BE49-F238E27FC236}">
                  <a16:creationId xmlns:a16="http://schemas.microsoft.com/office/drawing/2014/main" id="{7F1BF50A-94CC-4CEF-8498-F3CE9452F8BB}"/>
                </a:ext>
              </a:extLst>
            </p:cNvPr>
            <p:cNvSpPr/>
            <p:nvPr/>
          </p:nvSpPr>
          <p:spPr>
            <a:xfrm>
              <a:off x="416984" y="5122523"/>
              <a:ext cx="2809701" cy="348719"/>
            </a:xfrm>
            <a:prstGeom prst="rect">
              <a:avLst/>
            </a:prstGeom>
            <a:solidFill>
              <a:srgbClr val="0070C0"/>
            </a:solidFill>
            <a:ln w="12700">
              <a:noFill/>
              <a:prstDash val="sysDash"/>
            </a:ln>
          </p:spPr>
          <p:style>
            <a:lnRef idx="2">
              <a:schemeClr val="accent1"/>
            </a:lnRef>
            <a:fillRef idx="0">
              <a:srgbClr val="FFFFFF"/>
            </a:fillRef>
            <a:effectRef idx="0">
              <a:srgbClr val="FFFFFF"/>
            </a:effectRef>
            <a:fontRef idx="minor">
              <a:schemeClr val="tx1"/>
            </a:fontRef>
          </p:style>
          <p:txBody>
            <a:bodyPr rtlCol="0" anchor="ctr"/>
            <a:lstStyle/>
            <a:p>
              <a:pPr indent="0" algn="ctr" fontAlgn="auto">
                <a:lnSpc>
                  <a:spcPct val="125000"/>
                </a:lnSpc>
              </a:pPr>
              <a:endParaRPr lang="zh-CN" altLang="en-US" sz="1600" b="1" dirty="0">
                <a:solidFill>
                  <a:srgbClr val="D00000"/>
                </a:solidFill>
                <a:latin typeface="微软雅黑" panose="020B0503020204020204" pitchFamily="34" charset="-122"/>
                <a:ea typeface="微软雅黑" panose="020B0503020204020204" pitchFamily="34" charset="-122"/>
                <a:sym typeface="+mn-ea"/>
              </a:endParaRPr>
            </a:p>
          </p:txBody>
        </p:sp>
        <p:sp>
          <p:nvSpPr>
            <p:cNvPr id="43" name="文本框 42">
              <a:extLst>
                <a:ext uri="{FF2B5EF4-FFF2-40B4-BE49-F238E27FC236}">
                  <a16:creationId xmlns:a16="http://schemas.microsoft.com/office/drawing/2014/main" id="{0CA927BD-715B-4F07-8D5F-06EC768DFF9E}"/>
                </a:ext>
              </a:extLst>
            </p:cNvPr>
            <p:cNvSpPr txBox="1"/>
            <p:nvPr/>
          </p:nvSpPr>
          <p:spPr>
            <a:xfrm>
              <a:off x="530875" y="5091760"/>
              <a:ext cx="2829022" cy="707886"/>
            </a:xfrm>
            <a:prstGeom prst="rect">
              <a:avLst/>
            </a:prstGeom>
            <a:noFill/>
          </p:spPr>
          <p:txBody>
            <a:bodyPr wrap="square">
              <a:spAutoFit/>
            </a:bodyPr>
            <a:lstStyle/>
            <a:p>
              <a:pPr algn="just"/>
              <a:r>
                <a:rPr kumimoji="0" lang="nn-NO" altLang="zh-CN" sz="2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"Fast Loop" running on FPGA</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grpSp>
      <p:sp>
        <p:nvSpPr>
          <p:cNvPr id="44" name="文本框 43">
            <a:extLst>
              <a:ext uri="{FF2B5EF4-FFF2-40B4-BE49-F238E27FC236}">
                <a16:creationId xmlns:a16="http://schemas.microsoft.com/office/drawing/2014/main" id="{63C385FE-EC33-47E4-A255-9DA70A5E34EE}"/>
              </a:ext>
            </a:extLst>
          </p:cNvPr>
          <p:cNvSpPr txBox="1"/>
          <p:nvPr/>
        </p:nvSpPr>
        <p:spPr>
          <a:xfrm>
            <a:off x="-153854" y="5655523"/>
            <a:ext cx="6950813" cy="458074"/>
          </a:xfrm>
          <a:prstGeom prst="rect">
            <a:avLst/>
          </a:prstGeom>
          <a:noFill/>
        </p:spPr>
        <p:txBody>
          <a:bodyPr wrap="square">
            <a:spAutoFit/>
          </a:bodyPr>
          <a:lstStyle/>
          <a:p>
            <a:pPr marL="540000" indent="288000" algn="just" defTabSz="266700">
              <a:lnSpc>
                <a:spcPct val="150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Direct I/Q vector control for real-time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RF field stabilization</a:t>
            </a:r>
          </a:p>
        </p:txBody>
      </p:sp>
      <p:grpSp>
        <p:nvGrpSpPr>
          <p:cNvPr id="45" name="组合 44">
            <a:extLst>
              <a:ext uri="{FF2B5EF4-FFF2-40B4-BE49-F238E27FC236}">
                <a16:creationId xmlns:a16="http://schemas.microsoft.com/office/drawing/2014/main" id="{5F9377F5-1FB3-4D8A-8319-CFF816268111}"/>
              </a:ext>
            </a:extLst>
          </p:cNvPr>
          <p:cNvGrpSpPr/>
          <p:nvPr/>
        </p:nvGrpSpPr>
        <p:grpSpPr>
          <a:xfrm>
            <a:off x="7298914" y="1665204"/>
            <a:ext cx="3692901" cy="400110"/>
            <a:chOff x="7085556" y="1963301"/>
            <a:chExt cx="2809701" cy="400110"/>
          </a:xfrm>
        </p:grpSpPr>
        <p:sp>
          <p:nvSpPr>
            <p:cNvPr id="47" name="矩形 46">
              <a:extLst>
                <a:ext uri="{FF2B5EF4-FFF2-40B4-BE49-F238E27FC236}">
                  <a16:creationId xmlns:a16="http://schemas.microsoft.com/office/drawing/2014/main" id="{F3B5617A-C635-42C1-A19D-7ED87A2FFD36}"/>
                </a:ext>
              </a:extLst>
            </p:cNvPr>
            <p:cNvSpPr/>
            <p:nvPr/>
          </p:nvSpPr>
          <p:spPr>
            <a:xfrm>
              <a:off x="7085556" y="1978153"/>
              <a:ext cx="2809701" cy="348719"/>
            </a:xfrm>
            <a:prstGeom prst="rect">
              <a:avLst/>
            </a:prstGeom>
            <a:solidFill>
              <a:srgbClr val="2C74B3"/>
            </a:solidFill>
            <a:ln w="12700">
              <a:noFill/>
              <a:prstDash val="sysDash"/>
            </a:ln>
          </p:spPr>
          <p:style>
            <a:lnRef idx="2">
              <a:schemeClr val="accent1"/>
            </a:lnRef>
            <a:fillRef idx="0">
              <a:srgbClr val="FFFFFF"/>
            </a:fillRef>
            <a:effectRef idx="0">
              <a:srgbClr val="FFFFFF"/>
            </a:effectRef>
            <a:fontRef idx="minor">
              <a:schemeClr val="tx1"/>
            </a:fontRef>
          </p:style>
          <p:txBody>
            <a:bodyPr rtlCol="0" anchor="ctr"/>
            <a:lstStyle/>
            <a:p>
              <a:pPr indent="0" algn="ctr" fontAlgn="auto">
                <a:lnSpc>
                  <a:spcPct val="125000"/>
                </a:lnSpc>
              </a:pPr>
              <a:endParaRPr lang="zh-CN" altLang="en-US" sz="1600" b="1" dirty="0">
                <a:solidFill>
                  <a:srgbClr val="D00000"/>
                </a:solidFill>
                <a:latin typeface="微软雅黑" panose="020B0503020204020204" pitchFamily="34" charset="-122"/>
                <a:ea typeface="微软雅黑" panose="020B0503020204020204" pitchFamily="34" charset="-122"/>
                <a:sym typeface="+mn-ea"/>
              </a:endParaRPr>
            </a:p>
          </p:txBody>
        </p:sp>
        <p:sp>
          <p:nvSpPr>
            <p:cNvPr id="55" name="文本框 54">
              <a:extLst>
                <a:ext uri="{FF2B5EF4-FFF2-40B4-BE49-F238E27FC236}">
                  <a16:creationId xmlns:a16="http://schemas.microsoft.com/office/drawing/2014/main" id="{E991F461-92A5-413E-8FDE-9AC8B661D414}"/>
                </a:ext>
              </a:extLst>
            </p:cNvPr>
            <p:cNvSpPr txBox="1"/>
            <p:nvPr/>
          </p:nvSpPr>
          <p:spPr>
            <a:xfrm>
              <a:off x="7163641" y="1963301"/>
              <a:ext cx="2731616"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n-NO" altLang="zh-CN" sz="2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"Slow Loop" running on CPU</a:t>
              </a:r>
              <a:endParaRPr kumimoji="0" lang="zh-CN" altLang="en-US" sz="2000" b="0" i="0" u="none" strike="noStrike" kern="1200" cap="none" spc="0" normalizeH="0" baseline="0" noProof="0" dirty="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57" name="文本框 56">
            <a:extLst>
              <a:ext uri="{FF2B5EF4-FFF2-40B4-BE49-F238E27FC236}">
                <a16:creationId xmlns:a16="http://schemas.microsoft.com/office/drawing/2014/main" id="{77829479-7AEC-4563-8869-5178182383E1}"/>
              </a:ext>
            </a:extLst>
          </p:cNvPr>
          <p:cNvSpPr txBox="1"/>
          <p:nvPr/>
        </p:nvSpPr>
        <p:spPr>
          <a:xfrm>
            <a:off x="7298914" y="2054440"/>
            <a:ext cx="4004084" cy="458074"/>
          </a:xfrm>
          <a:prstGeom prst="rect">
            <a:avLst/>
          </a:prstGeom>
          <a:noFill/>
        </p:spPr>
        <p:txBody>
          <a:bodyPr wrap="square">
            <a:spAutoFit/>
          </a:bodyPr>
          <a:lstStyle/>
          <a:p>
            <a:pPr>
              <a:lnSpc>
                <a:spcPct val="150000"/>
              </a:lnSpc>
            </a:pP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Addressing RF </a:t>
            </a:r>
            <a:r>
              <a:rPr kumimoji="0" lang="en-US" altLang="zh-CN"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Cavity Detuning</a:t>
            </a:r>
          </a:p>
        </p:txBody>
      </p:sp>
      <p:pic>
        <p:nvPicPr>
          <p:cNvPr id="7" name="图片 6">
            <a:extLst>
              <a:ext uri="{FF2B5EF4-FFF2-40B4-BE49-F238E27FC236}">
                <a16:creationId xmlns:a16="http://schemas.microsoft.com/office/drawing/2014/main" id="{FCC24A15-C2FC-45A1-9F42-9A093C5984D4}"/>
              </a:ext>
            </a:extLst>
          </p:cNvPr>
          <p:cNvPicPr>
            <a:picLocks noChangeAspect="1"/>
          </p:cNvPicPr>
          <p:nvPr/>
        </p:nvPicPr>
        <p:blipFill>
          <a:blip r:embed="rId5"/>
          <a:stretch>
            <a:fillRect/>
          </a:stretch>
        </p:blipFill>
        <p:spPr>
          <a:xfrm>
            <a:off x="394335" y="1865259"/>
            <a:ext cx="6375105" cy="2880000"/>
          </a:xfrm>
          <a:prstGeom prst="rect">
            <a:avLst/>
          </a:prstGeom>
        </p:spPr>
      </p:pic>
    </p:spTree>
    <p:extLst>
      <p:ext uri="{BB962C8B-B14F-4D97-AF65-F5344CB8AC3E}">
        <p14:creationId xmlns:p14="http://schemas.microsoft.com/office/powerpoint/2010/main" val="2747194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D27FC-66FD-C6DF-8D7C-4F8933D0F866}"/>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9D57182-406E-A8E4-819C-7DBE440E77ED}"/>
              </a:ext>
            </a:extLst>
          </p:cNvPr>
          <p:cNvSpPr>
            <a:spLocks noGrp="1"/>
          </p:cNvSpPr>
          <p:nvPr>
            <p:ph type="sldNum" sz="quarter" idx="12"/>
          </p:nvPr>
        </p:nvSpPr>
        <p:spPr>
          <a:xfrm>
            <a:off x="11419242" y="6405245"/>
            <a:ext cx="692748" cy="365125"/>
          </a:xfrm>
        </p:spPr>
        <p:txBody>
          <a:bodyPr/>
          <a:lstStyle/>
          <a:p>
            <a:r>
              <a:rPr lang="en-US" altLang="zh-CN" dirty="0"/>
              <a:t>11/20</a:t>
            </a:r>
            <a:endParaRPr lang="zh-CN" altLang="en-US" dirty="0"/>
          </a:p>
        </p:txBody>
      </p:sp>
      <p:pic>
        <p:nvPicPr>
          <p:cNvPr id="46" name="图片 45">
            <a:extLst>
              <a:ext uri="{FF2B5EF4-FFF2-40B4-BE49-F238E27FC236}">
                <a16:creationId xmlns:a16="http://schemas.microsoft.com/office/drawing/2014/main" id="{A385D2D7-CDA4-C8EC-A402-1A207047F9B7}"/>
              </a:ext>
            </a:extLst>
          </p:cNvPr>
          <p:cNvPicPr>
            <a:picLocks noChangeAspect="1"/>
          </p:cNvPicPr>
          <p:nvPr/>
        </p:nvPicPr>
        <p:blipFill>
          <a:blip r:embed="rId3"/>
          <a:stretch>
            <a:fillRect/>
          </a:stretch>
        </p:blipFill>
        <p:spPr>
          <a:xfrm>
            <a:off x="0" y="-16049"/>
            <a:ext cx="12192000" cy="1312112"/>
          </a:xfrm>
          <a:prstGeom prst="rect">
            <a:avLst/>
          </a:prstGeom>
        </p:spPr>
      </p:pic>
      <p:sp>
        <p:nvSpPr>
          <p:cNvPr id="2" name="文本框 1">
            <a:extLst>
              <a:ext uri="{FF2B5EF4-FFF2-40B4-BE49-F238E27FC236}">
                <a16:creationId xmlns:a16="http://schemas.microsoft.com/office/drawing/2014/main" id="{9BAF0632-2543-9332-B7BD-FF6A94267FA7}"/>
              </a:ext>
            </a:extLst>
          </p:cNvPr>
          <p:cNvSpPr txBox="1"/>
          <p:nvPr/>
        </p:nvSpPr>
        <p:spPr>
          <a:xfrm>
            <a:off x="3321553" y="640007"/>
            <a:ext cx="6341011"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en-US"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Two-Stage PI Closed-Loop Control</a:t>
            </a:r>
          </a:p>
        </p:txBody>
      </p:sp>
      <p:grpSp>
        <p:nvGrpSpPr>
          <p:cNvPr id="41" name="组合 40">
            <a:extLst>
              <a:ext uri="{FF2B5EF4-FFF2-40B4-BE49-F238E27FC236}">
                <a16:creationId xmlns:a16="http://schemas.microsoft.com/office/drawing/2014/main" id="{60F448CD-9CFF-4E26-AB85-9D6A8A29FBB6}"/>
              </a:ext>
            </a:extLst>
          </p:cNvPr>
          <p:cNvGrpSpPr/>
          <p:nvPr/>
        </p:nvGrpSpPr>
        <p:grpSpPr>
          <a:xfrm>
            <a:off x="423310" y="5122004"/>
            <a:ext cx="4198970" cy="707886"/>
            <a:chOff x="416984" y="5091760"/>
            <a:chExt cx="2942913" cy="707886"/>
          </a:xfrm>
        </p:grpSpPr>
        <p:sp>
          <p:nvSpPr>
            <p:cNvPr id="42" name="矩形 41">
              <a:extLst>
                <a:ext uri="{FF2B5EF4-FFF2-40B4-BE49-F238E27FC236}">
                  <a16:creationId xmlns:a16="http://schemas.microsoft.com/office/drawing/2014/main" id="{7F1BF50A-94CC-4CEF-8498-F3CE9452F8BB}"/>
                </a:ext>
              </a:extLst>
            </p:cNvPr>
            <p:cNvSpPr/>
            <p:nvPr/>
          </p:nvSpPr>
          <p:spPr>
            <a:xfrm>
              <a:off x="416984" y="5122523"/>
              <a:ext cx="2809701" cy="348719"/>
            </a:xfrm>
            <a:prstGeom prst="rect">
              <a:avLst/>
            </a:prstGeom>
            <a:solidFill>
              <a:srgbClr val="0070C0"/>
            </a:solidFill>
            <a:ln w="12700">
              <a:noFill/>
              <a:prstDash val="sysDash"/>
            </a:ln>
          </p:spPr>
          <p:style>
            <a:lnRef idx="2">
              <a:schemeClr val="accent1"/>
            </a:lnRef>
            <a:fillRef idx="0">
              <a:srgbClr val="FFFFFF"/>
            </a:fillRef>
            <a:effectRef idx="0">
              <a:srgbClr val="FFFFFF"/>
            </a:effectRef>
            <a:fontRef idx="minor">
              <a:schemeClr val="tx1"/>
            </a:fontRef>
          </p:style>
          <p:txBody>
            <a:bodyPr rtlCol="0" anchor="ctr"/>
            <a:lstStyle/>
            <a:p>
              <a:pPr indent="0" algn="ctr" fontAlgn="auto">
                <a:lnSpc>
                  <a:spcPct val="125000"/>
                </a:lnSpc>
              </a:pPr>
              <a:endParaRPr lang="zh-CN" altLang="en-US" sz="1600" b="1" dirty="0">
                <a:solidFill>
                  <a:srgbClr val="D00000"/>
                </a:solidFill>
                <a:latin typeface="微软雅黑" panose="020B0503020204020204" pitchFamily="34" charset="-122"/>
                <a:ea typeface="微软雅黑" panose="020B0503020204020204" pitchFamily="34" charset="-122"/>
                <a:sym typeface="+mn-ea"/>
              </a:endParaRPr>
            </a:p>
          </p:txBody>
        </p:sp>
        <p:sp>
          <p:nvSpPr>
            <p:cNvPr id="43" name="文本框 42">
              <a:extLst>
                <a:ext uri="{FF2B5EF4-FFF2-40B4-BE49-F238E27FC236}">
                  <a16:creationId xmlns:a16="http://schemas.microsoft.com/office/drawing/2014/main" id="{0CA927BD-715B-4F07-8D5F-06EC768DFF9E}"/>
                </a:ext>
              </a:extLst>
            </p:cNvPr>
            <p:cNvSpPr txBox="1"/>
            <p:nvPr/>
          </p:nvSpPr>
          <p:spPr>
            <a:xfrm>
              <a:off x="530875" y="5091760"/>
              <a:ext cx="2829022" cy="707886"/>
            </a:xfrm>
            <a:prstGeom prst="rect">
              <a:avLst/>
            </a:prstGeom>
            <a:noFill/>
          </p:spPr>
          <p:txBody>
            <a:bodyPr wrap="square">
              <a:spAutoFit/>
            </a:bodyPr>
            <a:lstStyle/>
            <a:p>
              <a:pPr algn="just"/>
              <a:r>
                <a:rPr kumimoji="0" lang="nn-NO" altLang="zh-CN" sz="2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"Fast Loop" running on FPGA</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grpSp>
      <p:sp>
        <p:nvSpPr>
          <p:cNvPr id="44" name="文本框 43">
            <a:extLst>
              <a:ext uri="{FF2B5EF4-FFF2-40B4-BE49-F238E27FC236}">
                <a16:creationId xmlns:a16="http://schemas.microsoft.com/office/drawing/2014/main" id="{63C385FE-EC33-47E4-A255-9DA70A5E34EE}"/>
              </a:ext>
            </a:extLst>
          </p:cNvPr>
          <p:cNvSpPr txBox="1"/>
          <p:nvPr/>
        </p:nvSpPr>
        <p:spPr>
          <a:xfrm>
            <a:off x="-153854" y="5655523"/>
            <a:ext cx="6950813" cy="458074"/>
          </a:xfrm>
          <a:prstGeom prst="rect">
            <a:avLst/>
          </a:prstGeom>
          <a:noFill/>
        </p:spPr>
        <p:txBody>
          <a:bodyPr wrap="square">
            <a:spAutoFit/>
          </a:bodyPr>
          <a:lstStyle/>
          <a:p>
            <a:pPr marL="540000" indent="288000" algn="just" defTabSz="266700">
              <a:lnSpc>
                <a:spcPct val="150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Direct I/Q vector control for real-time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RF field stabilization</a:t>
            </a:r>
          </a:p>
        </p:txBody>
      </p:sp>
      <p:grpSp>
        <p:nvGrpSpPr>
          <p:cNvPr id="45" name="组合 44">
            <a:extLst>
              <a:ext uri="{FF2B5EF4-FFF2-40B4-BE49-F238E27FC236}">
                <a16:creationId xmlns:a16="http://schemas.microsoft.com/office/drawing/2014/main" id="{5F9377F5-1FB3-4D8A-8319-CFF816268111}"/>
              </a:ext>
            </a:extLst>
          </p:cNvPr>
          <p:cNvGrpSpPr/>
          <p:nvPr/>
        </p:nvGrpSpPr>
        <p:grpSpPr>
          <a:xfrm>
            <a:off x="7298914" y="1665204"/>
            <a:ext cx="3692901" cy="400110"/>
            <a:chOff x="7085556" y="1963301"/>
            <a:chExt cx="2809701" cy="400110"/>
          </a:xfrm>
        </p:grpSpPr>
        <p:sp>
          <p:nvSpPr>
            <p:cNvPr id="47" name="矩形 46">
              <a:extLst>
                <a:ext uri="{FF2B5EF4-FFF2-40B4-BE49-F238E27FC236}">
                  <a16:creationId xmlns:a16="http://schemas.microsoft.com/office/drawing/2014/main" id="{F3B5617A-C635-42C1-A19D-7ED87A2FFD36}"/>
                </a:ext>
              </a:extLst>
            </p:cNvPr>
            <p:cNvSpPr/>
            <p:nvPr/>
          </p:nvSpPr>
          <p:spPr>
            <a:xfrm>
              <a:off x="7085556" y="1978153"/>
              <a:ext cx="2809701" cy="348719"/>
            </a:xfrm>
            <a:prstGeom prst="rect">
              <a:avLst/>
            </a:prstGeom>
            <a:solidFill>
              <a:srgbClr val="2C74B3"/>
            </a:solidFill>
            <a:ln w="12700">
              <a:noFill/>
              <a:prstDash val="sysDash"/>
            </a:ln>
          </p:spPr>
          <p:style>
            <a:lnRef idx="2">
              <a:schemeClr val="accent1"/>
            </a:lnRef>
            <a:fillRef idx="0">
              <a:srgbClr val="FFFFFF"/>
            </a:fillRef>
            <a:effectRef idx="0">
              <a:srgbClr val="FFFFFF"/>
            </a:effectRef>
            <a:fontRef idx="minor">
              <a:schemeClr val="tx1"/>
            </a:fontRef>
          </p:style>
          <p:txBody>
            <a:bodyPr rtlCol="0" anchor="ctr"/>
            <a:lstStyle/>
            <a:p>
              <a:pPr indent="0" algn="ctr" fontAlgn="auto">
                <a:lnSpc>
                  <a:spcPct val="125000"/>
                </a:lnSpc>
              </a:pPr>
              <a:endParaRPr lang="zh-CN" altLang="en-US" sz="1600" b="1" dirty="0">
                <a:solidFill>
                  <a:srgbClr val="D00000"/>
                </a:solidFill>
                <a:latin typeface="微软雅黑" panose="020B0503020204020204" pitchFamily="34" charset="-122"/>
                <a:ea typeface="微软雅黑" panose="020B0503020204020204" pitchFamily="34" charset="-122"/>
                <a:sym typeface="+mn-ea"/>
              </a:endParaRPr>
            </a:p>
          </p:txBody>
        </p:sp>
        <p:sp>
          <p:nvSpPr>
            <p:cNvPr id="55" name="文本框 54">
              <a:extLst>
                <a:ext uri="{FF2B5EF4-FFF2-40B4-BE49-F238E27FC236}">
                  <a16:creationId xmlns:a16="http://schemas.microsoft.com/office/drawing/2014/main" id="{E991F461-92A5-413E-8FDE-9AC8B661D414}"/>
                </a:ext>
              </a:extLst>
            </p:cNvPr>
            <p:cNvSpPr txBox="1"/>
            <p:nvPr/>
          </p:nvSpPr>
          <p:spPr>
            <a:xfrm>
              <a:off x="7163641" y="1963301"/>
              <a:ext cx="2731616"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n-NO" altLang="zh-CN" sz="2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"Slow Loop" running on CPU</a:t>
              </a:r>
              <a:endParaRPr kumimoji="0" lang="zh-CN" altLang="en-US" sz="2000" b="0" i="0" u="none" strike="noStrike" kern="1200" cap="none" spc="0" normalizeH="0" baseline="0" noProof="0" dirty="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56" name="图片 55">
            <a:extLst>
              <a:ext uri="{FF2B5EF4-FFF2-40B4-BE49-F238E27FC236}">
                <a16:creationId xmlns:a16="http://schemas.microsoft.com/office/drawing/2014/main" id="{1B543FFA-6B1B-4AD9-9A04-869F7AE2C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6679" y="2735769"/>
            <a:ext cx="2400000" cy="1800000"/>
          </a:xfrm>
          <a:prstGeom prst="rect">
            <a:avLst/>
          </a:prstGeom>
        </p:spPr>
      </p:pic>
      <p:sp>
        <p:nvSpPr>
          <p:cNvPr id="57" name="文本框 56">
            <a:extLst>
              <a:ext uri="{FF2B5EF4-FFF2-40B4-BE49-F238E27FC236}">
                <a16:creationId xmlns:a16="http://schemas.microsoft.com/office/drawing/2014/main" id="{77829479-7AEC-4563-8869-5178182383E1}"/>
              </a:ext>
            </a:extLst>
          </p:cNvPr>
          <p:cNvSpPr txBox="1"/>
          <p:nvPr/>
        </p:nvSpPr>
        <p:spPr>
          <a:xfrm>
            <a:off x="7298914" y="2054440"/>
            <a:ext cx="4004084" cy="458074"/>
          </a:xfrm>
          <a:prstGeom prst="rect">
            <a:avLst/>
          </a:prstGeom>
          <a:noFill/>
        </p:spPr>
        <p:txBody>
          <a:bodyPr wrap="square">
            <a:spAutoFit/>
          </a:bodyPr>
          <a:lstStyle/>
          <a:p>
            <a:pPr>
              <a:lnSpc>
                <a:spcPct val="150000"/>
              </a:lnSpc>
            </a:pP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Address RF </a:t>
            </a:r>
            <a:r>
              <a:rPr kumimoji="0" lang="en-US" altLang="zh-CN"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Cavity Detuning</a:t>
            </a:r>
          </a:p>
        </p:txBody>
      </p:sp>
      <p:sp>
        <p:nvSpPr>
          <p:cNvPr id="69" name="文本框 68">
            <a:extLst>
              <a:ext uri="{FF2B5EF4-FFF2-40B4-BE49-F238E27FC236}">
                <a16:creationId xmlns:a16="http://schemas.microsoft.com/office/drawing/2014/main" id="{5B471C2A-85AA-4F74-9468-E1F3931F3233}"/>
              </a:ext>
            </a:extLst>
          </p:cNvPr>
          <p:cNvSpPr txBox="1"/>
          <p:nvPr/>
        </p:nvSpPr>
        <p:spPr>
          <a:xfrm>
            <a:off x="8495472" y="4700676"/>
            <a:ext cx="3302193" cy="1704569"/>
          </a:xfrm>
          <a:prstGeom prst="rect">
            <a:avLst/>
          </a:prstGeom>
          <a:noFill/>
        </p:spPr>
        <p:txBody>
          <a:bodyPr wrap="square">
            <a:spAutoFit/>
          </a:bodyPr>
          <a:lstStyle/>
          <a:p>
            <a:pPr marL="540000" indent="288000" algn="just" defTabSz="266700">
              <a:lnSpc>
                <a:spcPct val="150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The thread sleeps for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 seconds</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after completing a full measurement and control cycle</a:t>
            </a:r>
          </a:p>
        </p:txBody>
      </p:sp>
      <p:pic>
        <p:nvPicPr>
          <p:cNvPr id="8" name="图片 7">
            <a:extLst>
              <a:ext uri="{FF2B5EF4-FFF2-40B4-BE49-F238E27FC236}">
                <a16:creationId xmlns:a16="http://schemas.microsoft.com/office/drawing/2014/main" id="{7D89BEF3-8C91-4D05-8CB0-0EEFBF97F267}"/>
              </a:ext>
            </a:extLst>
          </p:cNvPr>
          <p:cNvPicPr>
            <a:picLocks noChangeAspect="1"/>
          </p:cNvPicPr>
          <p:nvPr/>
        </p:nvPicPr>
        <p:blipFill>
          <a:blip r:embed="rId5"/>
          <a:stretch>
            <a:fillRect/>
          </a:stretch>
        </p:blipFill>
        <p:spPr>
          <a:xfrm>
            <a:off x="7240162" y="2555769"/>
            <a:ext cx="1784036" cy="3960000"/>
          </a:xfrm>
          <a:prstGeom prst="rect">
            <a:avLst/>
          </a:prstGeom>
        </p:spPr>
      </p:pic>
      <p:pic>
        <p:nvPicPr>
          <p:cNvPr id="7" name="图片 6">
            <a:extLst>
              <a:ext uri="{FF2B5EF4-FFF2-40B4-BE49-F238E27FC236}">
                <a16:creationId xmlns:a16="http://schemas.microsoft.com/office/drawing/2014/main" id="{FCC24A15-C2FC-45A1-9F42-9A093C5984D4}"/>
              </a:ext>
            </a:extLst>
          </p:cNvPr>
          <p:cNvPicPr>
            <a:picLocks noChangeAspect="1"/>
          </p:cNvPicPr>
          <p:nvPr/>
        </p:nvPicPr>
        <p:blipFill>
          <a:blip r:embed="rId6"/>
          <a:stretch>
            <a:fillRect/>
          </a:stretch>
        </p:blipFill>
        <p:spPr>
          <a:xfrm>
            <a:off x="394335" y="1865259"/>
            <a:ext cx="6375105" cy="2880000"/>
          </a:xfrm>
          <a:prstGeom prst="rect">
            <a:avLst/>
          </a:prstGeom>
        </p:spPr>
      </p:pic>
    </p:spTree>
    <p:extLst>
      <p:ext uri="{BB962C8B-B14F-4D97-AF65-F5344CB8AC3E}">
        <p14:creationId xmlns:p14="http://schemas.microsoft.com/office/powerpoint/2010/main" val="2453204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D27FC-66FD-C6DF-8D7C-4F8933D0F866}"/>
            </a:ext>
          </a:extLst>
        </p:cNvPr>
        <p:cNvGrpSpPr/>
        <p:nvPr/>
      </p:nvGrpSpPr>
      <p:grpSpPr>
        <a:xfrm>
          <a:off x="0" y="0"/>
          <a:ext cx="0" cy="0"/>
          <a:chOff x="0" y="0"/>
          <a:chExt cx="0" cy="0"/>
        </a:xfrm>
      </p:grpSpPr>
      <p:pic>
        <p:nvPicPr>
          <p:cNvPr id="11" name="图片 10">
            <a:extLst>
              <a:ext uri="{FF2B5EF4-FFF2-40B4-BE49-F238E27FC236}">
                <a16:creationId xmlns:a16="http://schemas.microsoft.com/office/drawing/2014/main" id="{B91E40DF-6672-4FB5-9C8C-7E1515840A1A}"/>
              </a:ext>
            </a:extLst>
          </p:cNvPr>
          <p:cNvPicPr>
            <a:picLocks noChangeAspect="1"/>
          </p:cNvPicPr>
          <p:nvPr/>
        </p:nvPicPr>
        <p:blipFill>
          <a:blip r:embed="rId3"/>
          <a:stretch>
            <a:fillRect/>
          </a:stretch>
        </p:blipFill>
        <p:spPr>
          <a:xfrm>
            <a:off x="6247880" y="1969474"/>
            <a:ext cx="5280001" cy="1980000"/>
          </a:xfrm>
          <a:prstGeom prst="rect">
            <a:avLst/>
          </a:prstGeom>
        </p:spPr>
      </p:pic>
      <p:pic>
        <p:nvPicPr>
          <p:cNvPr id="56" name="图片 55">
            <a:extLst>
              <a:ext uri="{FF2B5EF4-FFF2-40B4-BE49-F238E27FC236}">
                <a16:creationId xmlns:a16="http://schemas.microsoft.com/office/drawing/2014/main" id="{B70D7C26-BA52-426E-BC54-0E427DC457FE}"/>
              </a:ext>
            </a:extLst>
          </p:cNvPr>
          <p:cNvPicPr>
            <a:picLocks noChangeAspect="1"/>
          </p:cNvPicPr>
          <p:nvPr/>
        </p:nvPicPr>
        <p:blipFill rotWithShape="1">
          <a:blip r:embed="rId4">
            <a:extLst>
              <a:ext uri="{28A0092B-C50C-407E-A947-70E740481C1C}">
                <a14:useLocalDpi xmlns:a14="http://schemas.microsoft.com/office/drawing/2010/main" val="0"/>
              </a:ext>
            </a:extLst>
          </a:blip>
          <a:srcRect l="64052" t="43043" r="24232" b="22204"/>
          <a:stretch/>
        </p:blipFill>
        <p:spPr>
          <a:xfrm>
            <a:off x="2574237" y="4526770"/>
            <a:ext cx="1291659" cy="2155105"/>
          </a:xfrm>
          <a:prstGeom prst="rect">
            <a:avLst/>
          </a:prstGeom>
        </p:spPr>
      </p:pic>
      <p:pic>
        <p:nvPicPr>
          <p:cNvPr id="7" name="图片 6">
            <a:extLst>
              <a:ext uri="{FF2B5EF4-FFF2-40B4-BE49-F238E27FC236}">
                <a16:creationId xmlns:a16="http://schemas.microsoft.com/office/drawing/2014/main" id="{24FE6C47-F755-4A6B-8FC8-BEC5CA590D5D}"/>
              </a:ext>
            </a:extLst>
          </p:cNvPr>
          <p:cNvPicPr>
            <a:picLocks noChangeAspect="1"/>
          </p:cNvPicPr>
          <p:nvPr/>
        </p:nvPicPr>
        <p:blipFill rotWithShape="1">
          <a:blip r:embed="rId4">
            <a:extLst>
              <a:ext uri="{28A0092B-C50C-407E-A947-70E740481C1C}">
                <a14:useLocalDpi xmlns:a14="http://schemas.microsoft.com/office/drawing/2010/main" val="0"/>
              </a:ext>
            </a:extLst>
          </a:blip>
          <a:srcRect l="51454" t="43043" r="36004" b="22204"/>
          <a:stretch/>
        </p:blipFill>
        <p:spPr>
          <a:xfrm>
            <a:off x="900518" y="4528750"/>
            <a:ext cx="1385868" cy="2160000"/>
          </a:xfrm>
          <a:prstGeom prst="rect">
            <a:avLst/>
          </a:prstGeom>
        </p:spPr>
      </p:pic>
      <p:sp>
        <p:nvSpPr>
          <p:cNvPr id="4" name="灯片编号占位符 3">
            <a:extLst>
              <a:ext uri="{FF2B5EF4-FFF2-40B4-BE49-F238E27FC236}">
                <a16:creationId xmlns:a16="http://schemas.microsoft.com/office/drawing/2014/main" id="{C9D57182-406E-A8E4-819C-7DBE440E77ED}"/>
              </a:ext>
            </a:extLst>
          </p:cNvPr>
          <p:cNvSpPr>
            <a:spLocks noGrp="1"/>
          </p:cNvSpPr>
          <p:nvPr>
            <p:ph type="sldNum" sz="quarter" idx="12"/>
          </p:nvPr>
        </p:nvSpPr>
        <p:spPr>
          <a:xfrm>
            <a:off x="11408485" y="6405245"/>
            <a:ext cx="703505" cy="365125"/>
          </a:xfrm>
        </p:spPr>
        <p:txBody>
          <a:bodyPr/>
          <a:lstStyle/>
          <a:p>
            <a:r>
              <a:rPr lang="en-US" altLang="zh-CN" dirty="0"/>
              <a:t>12/20</a:t>
            </a:r>
            <a:endParaRPr lang="zh-CN" altLang="en-US" dirty="0"/>
          </a:p>
        </p:txBody>
      </p:sp>
      <p:pic>
        <p:nvPicPr>
          <p:cNvPr id="46" name="图片 45">
            <a:extLst>
              <a:ext uri="{FF2B5EF4-FFF2-40B4-BE49-F238E27FC236}">
                <a16:creationId xmlns:a16="http://schemas.microsoft.com/office/drawing/2014/main" id="{A385D2D7-CDA4-C8EC-A402-1A207047F9B7}"/>
              </a:ext>
            </a:extLst>
          </p:cNvPr>
          <p:cNvPicPr>
            <a:picLocks noChangeAspect="1"/>
          </p:cNvPicPr>
          <p:nvPr/>
        </p:nvPicPr>
        <p:blipFill>
          <a:blip r:embed="rId5"/>
          <a:stretch>
            <a:fillRect/>
          </a:stretch>
        </p:blipFill>
        <p:spPr>
          <a:xfrm>
            <a:off x="0" y="-16049"/>
            <a:ext cx="12192000" cy="1312112"/>
          </a:xfrm>
          <a:prstGeom prst="rect">
            <a:avLst/>
          </a:prstGeom>
        </p:spPr>
      </p:pic>
      <p:sp>
        <p:nvSpPr>
          <p:cNvPr id="2" name="文本框 1">
            <a:extLst>
              <a:ext uri="{FF2B5EF4-FFF2-40B4-BE49-F238E27FC236}">
                <a16:creationId xmlns:a16="http://schemas.microsoft.com/office/drawing/2014/main" id="{9BAF0632-2543-9332-B7BD-FF6A94267FA7}"/>
              </a:ext>
            </a:extLst>
          </p:cNvPr>
          <p:cNvSpPr txBox="1"/>
          <p:nvPr/>
        </p:nvSpPr>
        <p:spPr>
          <a:xfrm>
            <a:off x="2089151" y="588272"/>
            <a:ext cx="8317458"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en-US"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Signal Attenuation Calibration and Matching</a:t>
            </a:r>
          </a:p>
        </p:txBody>
      </p:sp>
      <p:grpSp>
        <p:nvGrpSpPr>
          <p:cNvPr id="8" name="组合 7">
            <a:extLst>
              <a:ext uri="{FF2B5EF4-FFF2-40B4-BE49-F238E27FC236}">
                <a16:creationId xmlns:a16="http://schemas.microsoft.com/office/drawing/2014/main" id="{8A4294FD-6DA4-4E50-9180-E3C3710B1BE7}"/>
              </a:ext>
            </a:extLst>
          </p:cNvPr>
          <p:cNvGrpSpPr/>
          <p:nvPr/>
        </p:nvGrpSpPr>
        <p:grpSpPr>
          <a:xfrm>
            <a:off x="3646166" y="5016437"/>
            <a:ext cx="8286188" cy="1110914"/>
            <a:chOff x="3267001" y="4978511"/>
            <a:chExt cx="8286188" cy="1110914"/>
          </a:xfrm>
        </p:grpSpPr>
        <p:sp>
          <p:nvSpPr>
            <p:cNvPr id="36" name="文本框 35">
              <a:extLst>
                <a:ext uri="{FF2B5EF4-FFF2-40B4-BE49-F238E27FC236}">
                  <a16:creationId xmlns:a16="http://schemas.microsoft.com/office/drawing/2014/main" id="{A442283B-1A36-4752-B912-E224E27BC7F5}"/>
                </a:ext>
              </a:extLst>
            </p:cNvPr>
            <p:cNvSpPr txBox="1"/>
            <p:nvPr/>
          </p:nvSpPr>
          <p:spPr>
            <a:xfrm>
              <a:off x="3267001" y="4978511"/>
              <a:ext cx="8027531" cy="464038"/>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Digital attenuation limits all channels to within </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input range</a:t>
              </a:r>
            </a:p>
          </p:txBody>
        </p:sp>
        <p:sp>
          <p:nvSpPr>
            <p:cNvPr id="37" name="文本框 36">
              <a:extLst>
                <a:ext uri="{FF2B5EF4-FFF2-40B4-BE49-F238E27FC236}">
                  <a16:creationId xmlns:a16="http://schemas.microsoft.com/office/drawing/2014/main" id="{279A8553-B056-4B92-BD06-D208152E714E}"/>
                </a:ext>
              </a:extLst>
            </p:cNvPr>
            <p:cNvSpPr txBox="1"/>
            <p:nvPr/>
          </p:nvSpPr>
          <p:spPr>
            <a:xfrm>
              <a:off x="3267001" y="5625387"/>
              <a:ext cx="8286188" cy="464038"/>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Real-time attenuation compensation with embedded algorithms</a:t>
              </a:r>
            </a:p>
          </p:txBody>
        </p:sp>
      </p:grpSp>
      <p:grpSp>
        <p:nvGrpSpPr>
          <p:cNvPr id="5" name="组合 4">
            <a:extLst>
              <a:ext uri="{FF2B5EF4-FFF2-40B4-BE49-F238E27FC236}">
                <a16:creationId xmlns:a16="http://schemas.microsoft.com/office/drawing/2014/main" id="{6211938E-1E41-4920-A459-8DC90CF6D480}"/>
              </a:ext>
            </a:extLst>
          </p:cNvPr>
          <p:cNvGrpSpPr/>
          <p:nvPr/>
        </p:nvGrpSpPr>
        <p:grpSpPr>
          <a:xfrm>
            <a:off x="5700952" y="1428241"/>
            <a:ext cx="6411038" cy="3682597"/>
            <a:chOff x="5557019" y="1264810"/>
            <a:chExt cx="6411038" cy="3682597"/>
          </a:xfrm>
        </p:grpSpPr>
        <p:sp>
          <p:nvSpPr>
            <p:cNvPr id="43" name="文本框 42">
              <a:extLst>
                <a:ext uri="{FF2B5EF4-FFF2-40B4-BE49-F238E27FC236}">
                  <a16:creationId xmlns:a16="http://schemas.microsoft.com/office/drawing/2014/main" id="{7A9135AC-954F-4EAF-8F1D-40E7EA2452F7}"/>
                </a:ext>
              </a:extLst>
            </p:cNvPr>
            <p:cNvSpPr txBox="1"/>
            <p:nvPr/>
          </p:nvSpPr>
          <p:spPr>
            <a:xfrm>
              <a:off x="5995664" y="1264810"/>
              <a:ext cx="5972393" cy="498663"/>
            </a:xfrm>
            <a:prstGeom prst="rect">
              <a:avLst/>
            </a:prstGeom>
            <a:noFill/>
          </p:spPr>
          <p:txBody>
            <a:bodyPr wrap="square">
              <a:spAutoFit/>
            </a:bodyPr>
            <a:lstStyle/>
            <a:p>
              <a:pPr>
                <a:lnSpc>
                  <a:spcPct val="150000"/>
                </a:lnSpc>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Logarithmic detector </a:t>
              </a:r>
            </a:p>
          </p:txBody>
        </p:sp>
        <p:sp>
          <p:nvSpPr>
            <p:cNvPr id="47" name="文本框 46">
              <a:extLst>
                <a:ext uri="{FF2B5EF4-FFF2-40B4-BE49-F238E27FC236}">
                  <a16:creationId xmlns:a16="http://schemas.microsoft.com/office/drawing/2014/main" id="{267AF35D-BE0B-4FE0-9202-37103352D53E}"/>
                </a:ext>
              </a:extLst>
            </p:cNvPr>
            <p:cNvSpPr txBox="1"/>
            <p:nvPr/>
          </p:nvSpPr>
          <p:spPr>
            <a:xfrm>
              <a:off x="5557019" y="3820047"/>
              <a:ext cx="6113744" cy="1127360"/>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Provides accurate mathematical basis for real-time power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feedback and closed-loop control</a:t>
              </a:r>
            </a:p>
            <a:p>
              <a:pPr marL="540000" indent="288000" algn="just" defTabSz="266700">
                <a:lnSpc>
                  <a:spcPct val="135000"/>
                </a:lnSpc>
                <a:spcBef>
                  <a:spcPts val="300"/>
                </a:spcBef>
                <a:spcAft>
                  <a:spcPts val="200"/>
                </a:spcAft>
                <a:buFont typeface="Wingdings" panose="05000000000000000000" charset="0"/>
                <a:buChar char="n"/>
              </a:pPr>
              <a:endPar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4" name="矩形 53">
            <a:extLst>
              <a:ext uri="{FF2B5EF4-FFF2-40B4-BE49-F238E27FC236}">
                <a16:creationId xmlns:a16="http://schemas.microsoft.com/office/drawing/2014/main" id="{C6592763-ADBC-47C4-A6D0-B1EB24545B26}"/>
              </a:ext>
            </a:extLst>
          </p:cNvPr>
          <p:cNvSpPr/>
          <p:nvPr/>
        </p:nvSpPr>
        <p:spPr>
          <a:xfrm>
            <a:off x="900518" y="5273730"/>
            <a:ext cx="1386929" cy="692915"/>
          </a:xfrm>
          <a:prstGeom prst="rect">
            <a:avLst/>
          </a:prstGeom>
          <a:solidFill>
            <a:srgbClr val="DBE2EF">
              <a:alpha val="80000"/>
            </a:srgbClr>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vert="horz" rtlCol="0" anchor="ctr"/>
          <a:lstStyle/>
          <a:p>
            <a:pPr algn="ctr">
              <a:buClrTx/>
              <a:buSzTx/>
              <a:buFontTx/>
            </a:pPr>
            <a:r>
              <a:rPr lang="en-US" altLang="zh-CN" sz="16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Digital attenuation </a:t>
            </a:r>
          </a:p>
        </p:txBody>
      </p:sp>
      <p:sp>
        <p:nvSpPr>
          <p:cNvPr id="55" name="矩形 54">
            <a:extLst>
              <a:ext uri="{FF2B5EF4-FFF2-40B4-BE49-F238E27FC236}">
                <a16:creationId xmlns:a16="http://schemas.microsoft.com/office/drawing/2014/main" id="{64C4134E-A3D8-412E-8F25-501DF671418D}"/>
              </a:ext>
            </a:extLst>
          </p:cNvPr>
          <p:cNvSpPr/>
          <p:nvPr/>
        </p:nvSpPr>
        <p:spPr>
          <a:xfrm>
            <a:off x="2526601" y="5289498"/>
            <a:ext cx="1386929" cy="692915"/>
          </a:xfrm>
          <a:prstGeom prst="rect">
            <a:avLst/>
          </a:prstGeom>
          <a:solidFill>
            <a:srgbClr val="DBE2EF">
              <a:alpha val="80000"/>
            </a:srgbClr>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vert="horz" rtlCol="0" anchor="ctr"/>
          <a:lstStyle/>
          <a:p>
            <a:pPr algn="ctr">
              <a:buClrTx/>
              <a:buSzTx/>
              <a:buFontTx/>
            </a:pPr>
            <a:r>
              <a:rPr lang="en-US" altLang="zh-CN" sz="16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Attenuation compensation</a:t>
            </a:r>
          </a:p>
        </p:txBody>
      </p:sp>
      <p:pic>
        <p:nvPicPr>
          <p:cNvPr id="9" name="图片 8">
            <a:extLst>
              <a:ext uri="{FF2B5EF4-FFF2-40B4-BE49-F238E27FC236}">
                <a16:creationId xmlns:a16="http://schemas.microsoft.com/office/drawing/2014/main" id="{3F615673-AEC4-4A1F-A8A2-6FA03A13C46D}"/>
              </a:ext>
            </a:extLst>
          </p:cNvPr>
          <p:cNvPicPr>
            <a:picLocks noChangeAspect="1"/>
          </p:cNvPicPr>
          <p:nvPr/>
        </p:nvPicPr>
        <p:blipFill>
          <a:blip r:embed="rId6"/>
          <a:stretch>
            <a:fillRect/>
          </a:stretch>
        </p:blipFill>
        <p:spPr>
          <a:xfrm>
            <a:off x="900518" y="1971492"/>
            <a:ext cx="4179904" cy="2520000"/>
          </a:xfrm>
          <a:prstGeom prst="rect">
            <a:avLst/>
          </a:prstGeom>
        </p:spPr>
      </p:pic>
      <p:sp>
        <p:nvSpPr>
          <p:cNvPr id="57" name="文本框 56">
            <a:extLst>
              <a:ext uri="{FF2B5EF4-FFF2-40B4-BE49-F238E27FC236}">
                <a16:creationId xmlns:a16="http://schemas.microsoft.com/office/drawing/2014/main" id="{B0E1344F-A9CB-4198-AA75-D7FFC3E41CF8}"/>
              </a:ext>
            </a:extLst>
          </p:cNvPr>
          <p:cNvSpPr txBox="1"/>
          <p:nvPr/>
        </p:nvSpPr>
        <p:spPr>
          <a:xfrm>
            <a:off x="900518" y="1524580"/>
            <a:ext cx="3142343" cy="400110"/>
          </a:xfrm>
          <a:prstGeom prst="rect">
            <a:avLst/>
          </a:prstGeom>
          <a:noFill/>
        </p:spPr>
        <p:txBody>
          <a:bodyPr wrap="square">
            <a:spAutoFit/>
          </a:bodyPr>
          <a:lstStyle/>
          <a:p>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Digital attenuation </a:t>
            </a:r>
            <a:endParaRPr lang="zh-CN" altLang="en-US" sz="2000" dirty="0"/>
          </a:p>
        </p:txBody>
      </p:sp>
    </p:spTree>
    <p:extLst>
      <p:ext uri="{BB962C8B-B14F-4D97-AF65-F5344CB8AC3E}">
        <p14:creationId xmlns:p14="http://schemas.microsoft.com/office/powerpoint/2010/main" val="117707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1">
            <a:extLst>
              <a:ext uri="{FF2B5EF4-FFF2-40B4-BE49-F238E27FC236}">
                <a16:creationId xmlns:a16="http://schemas.microsoft.com/office/drawing/2014/main" id="{DD68AC67-8A95-4CAC-9906-FE61C38202C2}"/>
              </a:ext>
            </a:extLst>
          </p:cNvPr>
          <p:cNvSpPr txBox="1"/>
          <p:nvPr>
            <p:custDataLst>
              <p:tags r:id="rId1"/>
            </p:custDataLst>
          </p:nvPr>
        </p:nvSpPr>
        <p:spPr>
          <a:xfrm rot="21427277">
            <a:off x="5731673" y="2297368"/>
            <a:ext cx="728653" cy="73787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Tx/>
              <a:buNone/>
              <a:defRPr sz="3000" b="1" kern="1200">
                <a:solidFill>
                  <a:schemeClr val="accent5">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i="1" dirty="0">
                <a:solidFill>
                  <a:srgbClr val="1F4E79"/>
                </a:solidFill>
              </a:rPr>
              <a:t>3</a:t>
            </a:r>
            <a:endParaRPr kumimoji="0" lang="en-US" altLang="zh-CN" sz="6000" b="1" i="1" u="none" strike="noStrike" kern="1200" cap="none" spc="0" normalizeH="0" baseline="0" noProof="0" dirty="0">
              <a:ln>
                <a:noFill/>
              </a:ln>
              <a:solidFill>
                <a:srgbClr val="1F4E7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4" name="文本框 13"/>
          <p:cNvSpPr txBox="1"/>
          <p:nvPr>
            <p:custDataLst>
              <p:tags r:id="rId2"/>
            </p:custDataLst>
          </p:nvPr>
        </p:nvSpPr>
        <p:spPr>
          <a:xfrm>
            <a:off x="2377933" y="3220720"/>
            <a:ext cx="7714333" cy="91884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1F4E79"/>
                </a:solidFill>
                <a:effectLst/>
                <a:uLnTx/>
                <a:uFillTx/>
                <a:latin typeface="黑体" panose="02010609060101010101" pitchFamily="49" charset="-122"/>
                <a:ea typeface="黑体" panose="02010609060101010101" pitchFamily="49" charset="-122"/>
                <a:cs typeface="+mn-cs"/>
              </a:rPr>
              <a:t>Laser-RF Synchronization</a:t>
            </a:r>
          </a:p>
        </p:txBody>
      </p:sp>
      <p:sp>
        <p:nvSpPr>
          <p:cNvPr id="23" name="灯片编号占位符 22"/>
          <p:cNvSpPr>
            <a:spLocks noGrp="1"/>
          </p:cNvSpPr>
          <p:nvPr>
            <p:ph type="sldNum" sz="quarter" idx="4294967295"/>
          </p:nvPr>
        </p:nvSpPr>
        <p:spPr>
          <a:xfrm>
            <a:off x="11467652" y="6486525"/>
            <a:ext cx="725936"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rPr>
              <a:t>13/20</a:t>
            </a:r>
            <a:endParaRPr kumimoji="0" lang="zh-CN" altLang="en-US"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60938301"/>
      </p:ext>
    </p:extLst>
  </p:cSld>
  <p:clrMapOvr>
    <a:masterClrMapping/>
  </p:clrMapOvr>
  <mc:AlternateContent xmlns:mc="http://schemas.openxmlformats.org/markup-compatibility/2006" xmlns:p14="http://schemas.microsoft.com/office/powerpoint/2010/main">
    <mc:Choice Requires="p14">
      <p:transition p14:dur="10" advTm="21352"/>
    </mc:Choice>
    <mc:Fallback xmlns="">
      <p:transition advTm="2135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D27FC-66FD-C6DF-8D7C-4F8933D0F866}"/>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9D57182-406E-A8E4-819C-7DBE440E77ED}"/>
              </a:ext>
            </a:extLst>
          </p:cNvPr>
          <p:cNvSpPr>
            <a:spLocks noGrp="1"/>
          </p:cNvSpPr>
          <p:nvPr>
            <p:ph type="sldNum" sz="quarter" idx="12"/>
          </p:nvPr>
        </p:nvSpPr>
        <p:spPr>
          <a:xfrm>
            <a:off x="11413864" y="6405245"/>
            <a:ext cx="698126" cy="365125"/>
          </a:xfrm>
        </p:spPr>
        <p:txBody>
          <a:bodyPr/>
          <a:lstStyle/>
          <a:p>
            <a:r>
              <a:rPr lang="en-US" altLang="zh-CN" dirty="0"/>
              <a:t>14/20</a:t>
            </a:r>
            <a:endParaRPr lang="zh-CN" altLang="en-US" dirty="0"/>
          </a:p>
        </p:txBody>
      </p:sp>
      <p:pic>
        <p:nvPicPr>
          <p:cNvPr id="46" name="图片 45">
            <a:extLst>
              <a:ext uri="{FF2B5EF4-FFF2-40B4-BE49-F238E27FC236}">
                <a16:creationId xmlns:a16="http://schemas.microsoft.com/office/drawing/2014/main" id="{A385D2D7-CDA4-C8EC-A402-1A207047F9B7}"/>
              </a:ext>
            </a:extLst>
          </p:cNvPr>
          <p:cNvPicPr>
            <a:picLocks noChangeAspect="1"/>
          </p:cNvPicPr>
          <p:nvPr/>
        </p:nvPicPr>
        <p:blipFill>
          <a:blip r:embed="rId4"/>
          <a:stretch>
            <a:fillRect/>
          </a:stretch>
        </p:blipFill>
        <p:spPr>
          <a:xfrm>
            <a:off x="0" y="-16049"/>
            <a:ext cx="12192000" cy="1312112"/>
          </a:xfrm>
          <a:prstGeom prst="rect">
            <a:avLst/>
          </a:prstGeom>
        </p:spPr>
      </p:pic>
      <p:sp>
        <p:nvSpPr>
          <p:cNvPr id="2" name="文本框 1">
            <a:extLst>
              <a:ext uri="{FF2B5EF4-FFF2-40B4-BE49-F238E27FC236}">
                <a16:creationId xmlns:a16="http://schemas.microsoft.com/office/drawing/2014/main" id="{9BAF0632-2543-9332-B7BD-FF6A94267FA7}"/>
              </a:ext>
            </a:extLst>
          </p:cNvPr>
          <p:cNvSpPr txBox="1"/>
          <p:nvPr/>
        </p:nvSpPr>
        <p:spPr>
          <a:xfrm>
            <a:off x="2740920" y="640007"/>
            <a:ext cx="6887959"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en-US"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HUST-UED Laser-RF Synchronization</a:t>
            </a:r>
          </a:p>
        </p:txBody>
      </p:sp>
      <p:pic>
        <p:nvPicPr>
          <p:cNvPr id="24" name="图片 23">
            <a:extLst>
              <a:ext uri="{FF2B5EF4-FFF2-40B4-BE49-F238E27FC236}">
                <a16:creationId xmlns:a16="http://schemas.microsoft.com/office/drawing/2014/main" id="{41D3D280-86DE-49BF-B770-83A612173D81}"/>
              </a:ext>
            </a:extLst>
          </p:cNvPr>
          <p:cNvPicPr>
            <a:picLocks noChangeAspect="1"/>
          </p:cNvPicPr>
          <p:nvPr/>
        </p:nvPicPr>
        <p:blipFill>
          <a:blip r:embed="rId5"/>
          <a:stretch>
            <a:fillRect/>
          </a:stretch>
        </p:blipFill>
        <p:spPr>
          <a:xfrm>
            <a:off x="399040" y="2008663"/>
            <a:ext cx="7004434" cy="3240000"/>
          </a:xfrm>
          <a:prstGeom prst="rect">
            <a:avLst/>
          </a:prstGeom>
        </p:spPr>
      </p:pic>
      <p:grpSp>
        <p:nvGrpSpPr>
          <p:cNvPr id="25" name="组合 24">
            <a:extLst>
              <a:ext uri="{FF2B5EF4-FFF2-40B4-BE49-F238E27FC236}">
                <a16:creationId xmlns:a16="http://schemas.microsoft.com/office/drawing/2014/main" id="{764EA01F-DB76-4292-974D-819AF6D4A1E0}"/>
              </a:ext>
            </a:extLst>
          </p:cNvPr>
          <p:cNvGrpSpPr/>
          <p:nvPr/>
        </p:nvGrpSpPr>
        <p:grpSpPr>
          <a:xfrm>
            <a:off x="1377201" y="5419960"/>
            <a:ext cx="6026273" cy="1123467"/>
            <a:chOff x="2148858" y="5210032"/>
            <a:chExt cx="6026273" cy="1123467"/>
          </a:xfrm>
        </p:grpSpPr>
        <p:sp>
          <p:nvSpPr>
            <p:cNvPr id="26" name="文本框 25">
              <a:extLst>
                <a:ext uri="{FF2B5EF4-FFF2-40B4-BE49-F238E27FC236}">
                  <a16:creationId xmlns:a16="http://schemas.microsoft.com/office/drawing/2014/main" id="{47750DE7-7EF6-4DDE-AE03-DDBD93A1CC58}"/>
                </a:ext>
              </a:extLst>
            </p:cNvPr>
            <p:cNvSpPr txBox="1"/>
            <p:nvPr/>
          </p:nvSpPr>
          <p:spPr>
            <a:xfrm>
              <a:off x="2504458" y="5210032"/>
              <a:ext cx="1574800" cy="369332"/>
            </a:xfrm>
            <a:prstGeom prst="rect">
              <a:avLst/>
            </a:prstGeom>
            <a:solidFill>
              <a:srgbClr val="2C74B3"/>
            </a:solidFill>
            <a:ln>
              <a:solidFill>
                <a:srgbClr val="0070C0"/>
              </a:solidFill>
            </a:ln>
          </p:spPr>
          <p:txBody>
            <a:bodyPr wrap="square" rtlCol="0" anchor="ctr" anchorCtr="0">
              <a:spAutoFit/>
            </a:bodyPr>
            <a:lstStyle/>
            <a:p>
              <a:pPr indent="0" algn="ctr" fontAlgn="ctr">
                <a:lnSpc>
                  <a:spcPct val="100000"/>
                </a:lnSpc>
              </a:pPr>
              <a:r>
                <a:rPr lang="en-US" altLang="zh-CN"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Laser Phase</a:t>
              </a:r>
              <a:endParaRPr lang="zh-CN" altLang="en-US"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7" name="文本框 26">
              <a:extLst>
                <a:ext uri="{FF2B5EF4-FFF2-40B4-BE49-F238E27FC236}">
                  <a16:creationId xmlns:a16="http://schemas.microsoft.com/office/drawing/2014/main" id="{8FCDFB1B-5339-4B00-BD09-97B196F0D9E4}"/>
                </a:ext>
              </a:extLst>
            </p:cNvPr>
            <p:cNvSpPr txBox="1"/>
            <p:nvPr/>
          </p:nvSpPr>
          <p:spPr>
            <a:xfrm>
              <a:off x="4822888" y="5220421"/>
              <a:ext cx="1573685" cy="369332"/>
            </a:xfrm>
            <a:prstGeom prst="rect">
              <a:avLst/>
            </a:prstGeom>
            <a:solidFill>
              <a:srgbClr val="2C74B3"/>
            </a:solidFill>
            <a:ln>
              <a:solidFill>
                <a:srgbClr val="0070C0"/>
              </a:solidFill>
            </a:ln>
          </p:spPr>
          <p:txBody>
            <a:bodyPr wrap="square" rtlCol="0" anchor="ctr" anchorCtr="0">
              <a:spAutoFit/>
            </a:bodyPr>
            <a:lstStyle/>
            <a:p>
              <a:pPr indent="0" algn="ctr" fontAlgn="ctr">
                <a:lnSpc>
                  <a:spcPct val="100000"/>
                </a:lnSpc>
              </a:pPr>
              <a:r>
                <a:rPr lang="en-US" altLang="zh-CN"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RF Phase</a:t>
              </a:r>
              <a:endParaRPr lang="zh-CN" altLang="en-US"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cxnSp>
          <p:nvCxnSpPr>
            <p:cNvPr id="48" name="直接箭头连接符 47">
              <a:extLst>
                <a:ext uri="{FF2B5EF4-FFF2-40B4-BE49-F238E27FC236}">
                  <a16:creationId xmlns:a16="http://schemas.microsoft.com/office/drawing/2014/main" id="{85352327-A439-43F4-9823-71E43FB8550E}"/>
                </a:ext>
              </a:extLst>
            </p:cNvPr>
            <p:cNvCxnSpPr>
              <a:cxnSpLocks/>
            </p:cNvCxnSpPr>
            <p:nvPr/>
          </p:nvCxnSpPr>
          <p:spPr>
            <a:xfrm>
              <a:off x="4216400" y="5396941"/>
              <a:ext cx="474974" cy="0"/>
            </a:xfrm>
            <a:prstGeom prst="straightConnector1">
              <a:avLst/>
            </a:prstGeom>
            <a:ln w="28575">
              <a:solidFill>
                <a:srgbClr val="2C74B3"/>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49" name="对象 48">
              <a:extLst>
                <a:ext uri="{FF2B5EF4-FFF2-40B4-BE49-F238E27FC236}">
                  <a16:creationId xmlns:a16="http://schemas.microsoft.com/office/drawing/2014/main" id="{49A82331-0C64-41DE-83FE-4C963802A0BE}"/>
                </a:ext>
              </a:extLst>
            </p:cNvPr>
            <p:cNvGraphicFramePr>
              <a:graphicFrameLocks noChangeAspect="1"/>
            </p:cNvGraphicFramePr>
            <p:nvPr>
              <p:extLst>
                <p:ext uri="{D42A27DB-BD31-4B8C-83A1-F6EECF244321}">
                  <p14:modId xmlns:p14="http://schemas.microsoft.com/office/powerpoint/2010/main" val="2649830775"/>
                </p:ext>
              </p:extLst>
            </p:nvPr>
          </p:nvGraphicFramePr>
          <p:xfrm>
            <a:off x="3012458" y="5651849"/>
            <a:ext cx="1117600" cy="317500"/>
          </p:xfrm>
          <a:graphic>
            <a:graphicData uri="http://schemas.openxmlformats.org/presentationml/2006/ole">
              <mc:AlternateContent xmlns:mc="http://schemas.openxmlformats.org/markup-compatibility/2006">
                <mc:Choice xmlns:v="urn:schemas-microsoft-com:vml" Requires="v">
                  <p:oleObj spid="_x0000_s5198" name="Equation" r:id="rId6" imgW="1117440" imgH="317160" progId="Equation.DSMT4">
                    <p:embed/>
                  </p:oleObj>
                </mc:Choice>
                <mc:Fallback>
                  <p:oleObj name="Equation" r:id="rId6" imgW="1117440" imgH="317160" progId="Equation.DSMT4">
                    <p:embed/>
                    <p:pic>
                      <p:nvPicPr>
                        <p:cNvPr id="19" name="对象 18">
                          <a:extLst>
                            <a:ext uri="{FF2B5EF4-FFF2-40B4-BE49-F238E27FC236}">
                              <a16:creationId xmlns:a16="http://schemas.microsoft.com/office/drawing/2014/main" id="{F0D662E7-5DDD-4262-B29D-E8A42819F7F6}"/>
                            </a:ext>
                          </a:extLst>
                        </p:cNvPr>
                        <p:cNvPicPr/>
                        <p:nvPr/>
                      </p:nvPicPr>
                      <p:blipFill>
                        <a:blip r:embed="rId7"/>
                        <a:stretch>
                          <a:fillRect/>
                        </a:stretch>
                      </p:blipFill>
                      <p:spPr>
                        <a:xfrm>
                          <a:off x="3012458" y="5651849"/>
                          <a:ext cx="1117600" cy="317500"/>
                        </a:xfrm>
                        <a:prstGeom prst="rect">
                          <a:avLst/>
                        </a:prstGeom>
                      </p:spPr>
                    </p:pic>
                  </p:oleObj>
                </mc:Fallback>
              </mc:AlternateContent>
            </a:graphicData>
          </a:graphic>
        </p:graphicFrame>
        <p:graphicFrame>
          <p:nvGraphicFramePr>
            <p:cNvPr id="50" name="对象 49">
              <a:extLst>
                <a:ext uri="{FF2B5EF4-FFF2-40B4-BE49-F238E27FC236}">
                  <a16:creationId xmlns:a16="http://schemas.microsoft.com/office/drawing/2014/main" id="{203FA250-0851-4853-9FEA-0311E60C3383}"/>
                </a:ext>
              </a:extLst>
            </p:cNvPr>
            <p:cNvGraphicFramePr>
              <a:graphicFrameLocks noChangeAspect="1"/>
            </p:cNvGraphicFramePr>
            <p:nvPr>
              <p:extLst>
                <p:ext uri="{D42A27DB-BD31-4B8C-83A1-F6EECF244321}">
                  <p14:modId xmlns:p14="http://schemas.microsoft.com/office/powerpoint/2010/main" val="3786126396"/>
                </p:ext>
              </p:extLst>
            </p:nvPr>
          </p:nvGraphicFramePr>
          <p:xfrm>
            <a:off x="2148858" y="5957858"/>
            <a:ext cx="1981200" cy="368300"/>
          </p:xfrm>
          <a:graphic>
            <a:graphicData uri="http://schemas.openxmlformats.org/presentationml/2006/ole">
              <mc:AlternateContent xmlns:mc="http://schemas.openxmlformats.org/markup-compatibility/2006">
                <mc:Choice xmlns:v="urn:schemas-microsoft-com:vml" Requires="v">
                  <p:oleObj spid="_x0000_s5199" name="Equation" r:id="rId8" imgW="1981080" imgH="368280" progId="Equation.DSMT4">
                    <p:embed/>
                  </p:oleObj>
                </mc:Choice>
                <mc:Fallback>
                  <p:oleObj name="Equation" r:id="rId8" imgW="1981080" imgH="368280" progId="Equation.DSMT4">
                    <p:embed/>
                    <p:pic>
                      <p:nvPicPr>
                        <p:cNvPr id="20" name="对象 19">
                          <a:extLst>
                            <a:ext uri="{FF2B5EF4-FFF2-40B4-BE49-F238E27FC236}">
                              <a16:creationId xmlns:a16="http://schemas.microsoft.com/office/drawing/2014/main" id="{DCD376C6-3CB5-41BC-9CF4-6EAA6D25D7EA}"/>
                            </a:ext>
                          </a:extLst>
                        </p:cNvPr>
                        <p:cNvPicPr/>
                        <p:nvPr/>
                      </p:nvPicPr>
                      <p:blipFill>
                        <a:blip r:embed="rId9"/>
                        <a:stretch>
                          <a:fillRect/>
                        </a:stretch>
                      </p:blipFill>
                      <p:spPr>
                        <a:xfrm>
                          <a:off x="2148858" y="5957858"/>
                          <a:ext cx="1981200" cy="368300"/>
                        </a:xfrm>
                        <a:prstGeom prst="rect">
                          <a:avLst/>
                        </a:prstGeom>
                      </p:spPr>
                    </p:pic>
                  </p:oleObj>
                </mc:Fallback>
              </mc:AlternateContent>
            </a:graphicData>
          </a:graphic>
        </p:graphicFrame>
        <p:graphicFrame>
          <p:nvGraphicFramePr>
            <p:cNvPr id="51" name="对象 50">
              <a:extLst>
                <a:ext uri="{FF2B5EF4-FFF2-40B4-BE49-F238E27FC236}">
                  <a16:creationId xmlns:a16="http://schemas.microsoft.com/office/drawing/2014/main" id="{98400F2F-74A2-4ED4-87A3-B4200D652528}"/>
                </a:ext>
              </a:extLst>
            </p:cNvPr>
            <p:cNvGraphicFramePr>
              <a:graphicFrameLocks noChangeAspect="1"/>
            </p:cNvGraphicFramePr>
            <p:nvPr>
              <p:extLst>
                <p:ext uri="{D42A27DB-BD31-4B8C-83A1-F6EECF244321}">
                  <p14:modId xmlns:p14="http://schemas.microsoft.com/office/powerpoint/2010/main" val="3144018199"/>
                </p:ext>
              </p:extLst>
            </p:nvPr>
          </p:nvGraphicFramePr>
          <p:xfrm>
            <a:off x="4771531" y="5667895"/>
            <a:ext cx="1676400" cy="317500"/>
          </p:xfrm>
          <a:graphic>
            <a:graphicData uri="http://schemas.openxmlformats.org/presentationml/2006/ole">
              <mc:AlternateContent xmlns:mc="http://schemas.openxmlformats.org/markup-compatibility/2006">
                <mc:Choice xmlns:v="urn:schemas-microsoft-com:vml" Requires="v">
                  <p:oleObj spid="_x0000_s5200" name="Equation" r:id="rId10" imgW="1676160" imgH="317160" progId="Equation.DSMT4">
                    <p:embed/>
                  </p:oleObj>
                </mc:Choice>
                <mc:Fallback>
                  <p:oleObj name="Equation" r:id="rId10" imgW="1676160" imgH="317160" progId="Equation.DSMT4">
                    <p:embed/>
                    <p:pic>
                      <p:nvPicPr>
                        <p:cNvPr id="21" name="对象 20">
                          <a:extLst>
                            <a:ext uri="{FF2B5EF4-FFF2-40B4-BE49-F238E27FC236}">
                              <a16:creationId xmlns:a16="http://schemas.microsoft.com/office/drawing/2014/main" id="{23281110-6519-4DAE-ADC3-CDD69D5B975F}"/>
                            </a:ext>
                          </a:extLst>
                        </p:cNvPr>
                        <p:cNvPicPr/>
                        <p:nvPr/>
                      </p:nvPicPr>
                      <p:blipFill>
                        <a:blip r:embed="rId11"/>
                        <a:stretch>
                          <a:fillRect/>
                        </a:stretch>
                      </p:blipFill>
                      <p:spPr>
                        <a:xfrm>
                          <a:off x="4771531" y="5667895"/>
                          <a:ext cx="1676400" cy="317500"/>
                        </a:xfrm>
                        <a:prstGeom prst="rect">
                          <a:avLst/>
                        </a:prstGeom>
                      </p:spPr>
                    </p:pic>
                  </p:oleObj>
                </mc:Fallback>
              </mc:AlternateContent>
            </a:graphicData>
          </a:graphic>
        </p:graphicFrame>
        <p:graphicFrame>
          <p:nvGraphicFramePr>
            <p:cNvPr id="52" name="对象 51">
              <a:extLst>
                <a:ext uri="{FF2B5EF4-FFF2-40B4-BE49-F238E27FC236}">
                  <a16:creationId xmlns:a16="http://schemas.microsoft.com/office/drawing/2014/main" id="{97C53F5D-E9E0-404B-B2E6-BB928915C0C6}"/>
                </a:ext>
              </a:extLst>
            </p:cNvPr>
            <p:cNvGraphicFramePr>
              <a:graphicFrameLocks noChangeAspect="1"/>
            </p:cNvGraphicFramePr>
            <p:nvPr>
              <p:extLst>
                <p:ext uri="{D42A27DB-BD31-4B8C-83A1-F6EECF244321}">
                  <p14:modId xmlns:p14="http://schemas.microsoft.com/office/powerpoint/2010/main" val="3704853110"/>
                </p:ext>
              </p:extLst>
            </p:nvPr>
          </p:nvGraphicFramePr>
          <p:xfrm>
            <a:off x="4771531" y="5965199"/>
            <a:ext cx="3403600" cy="368300"/>
          </p:xfrm>
          <a:graphic>
            <a:graphicData uri="http://schemas.openxmlformats.org/presentationml/2006/ole">
              <mc:AlternateContent xmlns:mc="http://schemas.openxmlformats.org/markup-compatibility/2006">
                <mc:Choice xmlns:v="urn:schemas-microsoft-com:vml" Requires="v">
                  <p:oleObj spid="_x0000_s5201" name="Equation" r:id="rId12" imgW="3403440" imgH="368280" progId="Equation.DSMT4">
                    <p:embed/>
                  </p:oleObj>
                </mc:Choice>
                <mc:Fallback>
                  <p:oleObj name="Equation" r:id="rId12" imgW="3403440" imgH="368280" progId="Equation.DSMT4">
                    <p:embed/>
                    <p:pic>
                      <p:nvPicPr>
                        <p:cNvPr id="24" name="对象 23">
                          <a:extLst>
                            <a:ext uri="{FF2B5EF4-FFF2-40B4-BE49-F238E27FC236}">
                              <a16:creationId xmlns:a16="http://schemas.microsoft.com/office/drawing/2014/main" id="{8864FBA9-6A11-4B95-AAEA-4A4F3D5FDE06}"/>
                            </a:ext>
                          </a:extLst>
                        </p:cNvPr>
                        <p:cNvPicPr/>
                        <p:nvPr/>
                      </p:nvPicPr>
                      <p:blipFill>
                        <a:blip r:embed="rId13"/>
                        <a:stretch>
                          <a:fillRect/>
                        </a:stretch>
                      </p:blipFill>
                      <p:spPr>
                        <a:xfrm>
                          <a:off x="4771531" y="5965199"/>
                          <a:ext cx="3403600" cy="368300"/>
                        </a:xfrm>
                        <a:prstGeom prst="rect">
                          <a:avLst/>
                        </a:prstGeom>
                      </p:spPr>
                    </p:pic>
                  </p:oleObj>
                </mc:Fallback>
              </mc:AlternateContent>
            </a:graphicData>
          </a:graphic>
        </p:graphicFrame>
        <p:cxnSp>
          <p:nvCxnSpPr>
            <p:cNvPr id="53" name="直接箭头连接符 52">
              <a:extLst>
                <a:ext uri="{FF2B5EF4-FFF2-40B4-BE49-F238E27FC236}">
                  <a16:creationId xmlns:a16="http://schemas.microsoft.com/office/drawing/2014/main" id="{316F2153-4743-441E-9978-C02FD16FC6C3}"/>
                </a:ext>
              </a:extLst>
            </p:cNvPr>
            <p:cNvCxnSpPr>
              <a:cxnSpLocks/>
            </p:cNvCxnSpPr>
            <p:nvPr/>
          </p:nvCxnSpPr>
          <p:spPr>
            <a:xfrm>
              <a:off x="4216400" y="5814457"/>
              <a:ext cx="474974" cy="0"/>
            </a:xfrm>
            <a:prstGeom prst="straightConnector1">
              <a:avLst/>
            </a:prstGeom>
            <a:ln w="28575">
              <a:solidFill>
                <a:srgbClr val="2C74B3"/>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0565D4E6-6480-4E84-BDAE-6AA078747A4B}"/>
                </a:ext>
              </a:extLst>
            </p:cNvPr>
            <p:cNvCxnSpPr>
              <a:cxnSpLocks/>
            </p:cNvCxnSpPr>
            <p:nvPr/>
          </p:nvCxnSpPr>
          <p:spPr>
            <a:xfrm>
              <a:off x="4216400" y="6142008"/>
              <a:ext cx="474974" cy="0"/>
            </a:xfrm>
            <a:prstGeom prst="straightConnector1">
              <a:avLst/>
            </a:prstGeom>
            <a:ln w="28575">
              <a:solidFill>
                <a:srgbClr val="2C74B3"/>
              </a:solidFill>
              <a:headEnd type="stealth"/>
              <a:tailEnd type="triangle"/>
            </a:ln>
          </p:spPr>
          <p:style>
            <a:lnRef idx="1">
              <a:schemeClr val="accent1"/>
            </a:lnRef>
            <a:fillRef idx="0">
              <a:schemeClr val="accent1"/>
            </a:fillRef>
            <a:effectRef idx="0">
              <a:schemeClr val="accent1"/>
            </a:effectRef>
            <a:fontRef idx="minor">
              <a:schemeClr val="tx1"/>
            </a:fontRef>
          </p:style>
        </p:cxnSp>
      </p:grpSp>
      <p:grpSp>
        <p:nvGrpSpPr>
          <p:cNvPr id="55" name="组合 54">
            <a:extLst>
              <a:ext uri="{FF2B5EF4-FFF2-40B4-BE49-F238E27FC236}">
                <a16:creationId xmlns:a16="http://schemas.microsoft.com/office/drawing/2014/main" id="{E7BA00FB-54D3-465B-BD76-3772E2C37AAB}"/>
              </a:ext>
            </a:extLst>
          </p:cNvPr>
          <p:cNvGrpSpPr>
            <a:grpSpLocks noChangeAspect="1"/>
          </p:cNvGrpSpPr>
          <p:nvPr/>
        </p:nvGrpSpPr>
        <p:grpSpPr>
          <a:xfrm>
            <a:off x="7862195" y="1858818"/>
            <a:ext cx="4102999" cy="4680000"/>
            <a:chOff x="8128251" y="1979483"/>
            <a:chExt cx="3787385" cy="4320000"/>
          </a:xfrm>
        </p:grpSpPr>
        <p:pic>
          <p:nvPicPr>
            <p:cNvPr id="56" name="图片 55">
              <a:extLst>
                <a:ext uri="{FF2B5EF4-FFF2-40B4-BE49-F238E27FC236}">
                  <a16:creationId xmlns:a16="http://schemas.microsoft.com/office/drawing/2014/main" id="{512A8591-9706-4A6B-AF56-E1CED6A86DF3}"/>
                </a:ext>
              </a:extLst>
            </p:cNvPr>
            <p:cNvPicPr>
              <a:picLocks noChangeAspect="1"/>
            </p:cNvPicPr>
            <p:nvPr/>
          </p:nvPicPr>
          <p:blipFill rotWithShape="1">
            <a:blip r:embed="rId14">
              <a:extLst>
                <a:ext uri="{28A0092B-C50C-407E-A947-70E740481C1C}">
                  <a14:useLocalDpi xmlns:a14="http://schemas.microsoft.com/office/drawing/2010/main" val="0"/>
                </a:ext>
              </a:extLst>
            </a:blip>
            <a:srcRect l="20655" t="-207" r="21176" b="207"/>
            <a:stretch/>
          </p:blipFill>
          <p:spPr>
            <a:xfrm>
              <a:off x="8128251" y="1979483"/>
              <a:ext cx="1884671" cy="4320000"/>
            </a:xfrm>
            <a:prstGeom prst="rect">
              <a:avLst/>
            </a:prstGeom>
          </p:spPr>
        </p:pic>
        <p:sp>
          <p:nvSpPr>
            <p:cNvPr id="57" name="文本框 56">
              <a:extLst>
                <a:ext uri="{FF2B5EF4-FFF2-40B4-BE49-F238E27FC236}">
                  <a16:creationId xmlns:a16="http://schemas.microsoft.com/office/drawing/2014/main" id="{9F558624-9F9A-4C9C-BFA3-C2580211058E}"/>
                </a:ext>
              </a:extLst>
            </p:cNvPr>
            <p:cNvSpPr txBox="1"/>
            <p:nvPr/>
          </p:nvSpPr>
          <p:spPr>
            <a:xfrm>
              <a:off x="10052467" y="2298311"/>
              <a:ext cx="831850" cy="340922"/>
            </a:xfrm>
            <a:prstGeom prst="rect">
              <a:avLst/>
            </a:prstGeom>
            <a:noFill/>
          </p:spPr>
          <p:txBody>
            <a:bodyPr wrap="square">
              <a:spAutoFit/>
            </a:bodyPr>
            <a:lstStyle/>
            <a:p>
              <a:r>
                <a:rPr lang="en-US" altLang="zh-CN"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DG645</a:t>
              </a:r>
              <a:endParaRPr lang="zh-CN" altLang="en-US" dirty="0">
                <a:solidFill>
                  <a:srgbClr val="2C74B3"/>
                </a:solidFill>
                <a:latin typeface="Times New Roman" panose="02020603050405020304" pitchFamily="18" charset="0"/>
                <a:cs typeface="Times New Roman" panose="02020603050405020304" pitchFamily="18" charset="0"/>
              </a:endParaRPr>
            </a:p>
          </p:txBody>
        </p:sp>
        <p:sp>
          <p:nvSpPr>
            <p:cNvPr id="58" name="文本框 57">
              <a:extLst>
                <a:ext uri="{FF2B5EF4-FFF2-40B4-BE49-F238E27FC236}">
                  <a16:creationId xmlns:a16="http://schemas.microsoft.com/office/drawing/2014/main" id="{767EC938-1DCB-4ABD-B2AB-EEE0EAB696E8}"/>
                </a:ext>
              </a:extLst>
            </p:cNvPr>
            <p:cNvSpPr txBox="1"/>
            <p:nvPr/>
          </p:nvSpPr>
          <p:spPr>
            <a:xfrm>
              <a:off x="10065169" y="2767101"/>
              <a:ext cx="1666604" cy="596613"/>
            </a:xfrm>
            <a:prstGeom prst="rect">
              <a:avLst/>
            </a:prstGeom>
            <a:noFill/>
          </p:spPr>
          <p:txBody>
            <a:bodyPr wrap="square">
              <a:spAutoFit/>
            </a:bodyPr>
            <a:lstStyle/>
            <a:p>
              <a:r>
                <a:rPr lang="en-US" altLang="zh-CN"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1/36 Frequency </a:t>
              </a:r>
            </a:p>
            <a:p>
              <a:r>
                <a:rPr lang="en-US" altLang="zh-CN"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Divider</a:t>
              </a:r>
              <a:endParaRPr lang="zh-CN" altLang="en-US" dirty="0">
                <a:solidFill>
                  <a:srgbClr val="2C74B3"/>
                </a:solidFill>
                <a:latin typeface="Times New Roman" panose="02020603050405020304" pitchFamily="18" charset="0"/>
                <a:cs typeface="Times New Roman" panose="02020603050405020304" pitchFamily="18" charset="0"/>
              </a:endParaRPr>
            </a:p>
          </p:txBody>
        </p:sp>
        <p:sp>
          <p:nvSpPr>
            <p:cNvPr id="59" name="文本框 58">
              <a:extLst>
                <a:ext uri="{FF2B5EF4-FFF2-40B4-BE49-F238E27FC236}">
                  <a16:creationId xmlns:a16="http://schemas.microsoft.com/office/drawing/2014/main" id="{749A22A3-41AA-481E-9752-6F30F4C52931}"/>
                </a:ext>
              </a:extLst>
            </p:cNvPr>
            <p:cNvSpPr txBox="1"/>
            <p:nvPr/>
          </p:nvSpPr>
          <p:spPr>
            <a:xfrm>
              <a:off x="10052467" y="3364878"/>
              <a:ext cx="1511149" cy="340922"/>
            </a:xfrm>
            <a:prstGeom prst="rect">
              <a:avLst/>
            </a:prstGeom>
            <a:noFill/>
          </p:spPr>
          <p:txBody>
            <a:bodyPr wrap="square">
              <a:spAutoFit/>
            </a:bodyPr>
            <a:lstStyle/>
            <a:p>
              <a:r>
                <a:rPr lang="en-US" altLang="zh-CN"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Signal Source</a:t>
              </a:r>
              <a:endParaRPr lang="zh-CN" altLang="en-US" dirty="0">
                <a:solidFill>
                  <a:srgbClr val="2C74B3"/>
                </a:solidFill>
                <a:latin typeface="Times New Roman" panose="02020603050405020304" pitchFamily="18" charset="0"/>
                <a:cs typeface="Times New Roman" panose="02020603050405020304" pitchFamily="18" charset="0"/>
              </a:endParaRPr>
            </a:p>
          </p:txBody>
        </p:sp>
        <p:sp>
          <p:nvSpPr>
            <p:cNvPr id="60" name="文本框 59">
              <a:extLst>
                <a:ext uri="{FF2B5EF4-FFF2-40B4-BE49-F238E27FC236}">
                  <a16:creationId xmlns:a16="http://schemas.microsoft.com/office/drawing/2014/main" id="{B814AA68-7B19-4AB1-8ACA-1DD6E9F5B2A6}"/>
                </a:ext>
              </a:extLst>
            </p:cNvPr>
            <p:cNvSpPr txBox="1"/>
            <p:nvPr/>
          </p:nvSpPr>
          <p:spPr>
            <a:xfrm>
              <a:off x="10065169" y="4225205"/>
              <a:ext cx="1793717" cy="340922"/>
            </a:xfrm>
            <a:prstGeom prst="rect">
              <a:avLst/>
            </a:prstGeom>
            <a:noFill/>
          </p:spPr>
          <p:txBody>
            <a:bodyPr wrap="square">
              <a:spAutoFit/>
            </a:bodyPr>
            <a:lstStyle/>
            <a:p>
              <a:r>
                <a:rPr lang="en-US" altLang="zh-CN"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Low-level chassis</a:t>
              </a:r>
              <a:endParaRPr lang="zh-CN" altLang="en-US"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文本框 60">
              <a:extLst>
                <a:ext uri="{FF2B5EF4-FFF2-40B4-BE49-F238E27FC236}">
                  <a16:creationId xmlns:a16="http://schemas.microsoft.com/office/drawing/2014/main" id="{D92CF34F-B089-4911-8877-195AD2266EE7}"/>
                </a:ext>
              </a:extLst>
            </p:cNvPr>
            <p:cNvSpPr txBox="1"/>
            <p:nvPr/>
          </p:nvSpPr>
          <p:spPr>
            <a:xfrm>
              <a:off x="10052467" y="5152482"/>
              <a:ext cx="1498448" cy="596613"/>
            </a:xfrm>
            <a:prstGeom prst="rect">
              <a:avLst/>
            </a:prstGeom>
            <a:noFill/>
          </p:spPr>
          <p:txBody>
            <a:bodyPr wrap="square">
              <a:spAutoFit/>
            </a:bodyPr>
            <a:lstStyle/>
            <a:p>
              <a:r>
                <a:rPr kumimoji="0" lang="en-US" altLang="zh-CN" b="1" i="0" u="none" strike="noStrike" kern="1200" cap="none" spc="0" normalizeH="0" baseline="0" noProof="0" dirty="0">
                  <a:ln>
                    <a:noFill/>
                  </a:ln>
                  <a:solidFill>
                    <a:srgbClr val="2C74B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Solid-State </a:t>
              </a:r>
            </a:p>
            <a:p>
              <a:r>
                <a:rPr kumimoji="0" lang="en-US" altLang="zh-CN" b="1" i="0" u="none" strike="noStrike" kern="1200" cap="none" spc="0" normalizeH="0" baseline="0" noProof="0" dirty="0">
                  <a:ln>
                    <a:noFill/>
                  </a:ln>
                  <a:solidFill>
                    <a:srgbClr val="2C74B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Amplifier</a:t>
              </a:r>
              <a:endParaRPr lang="zh-CN" altLang="en-US" dirty="0">
                <a:latin typeface="Times New Roman" panose="02020603050405020304" pitchFamily="18" charset="0"/>
                <a:cs typeface="Times New Roman" panose="02020603050405020304" pitchFamily="18" charset="0"/>
              </a:endParaRPr>
            </a:p>
          </p:txBody>
        </p:sp>
        <p:sp>
          <p:nvSpPr>
            <p:cNvPr id="62" name="文本框 61">
              <a:extLst>
                <a:ext uri="{FF2B5EF4-FFF2-40B4-BE49-F238E27FC236}">
                  <a16:creationId xmlns:a16="http://schemas.microsoft.com/office/drawing/2014/main" id="{15BE6807-E65A-4172-915C-0D011939D315}"/>
                </a:ext>
              </a:extLst>
            </p:cNvPr>
            <p:cNvSpPr txBox="1"/>
            <p:nvPr/>
          </p:nvSpPr>
          <p:spPr>
            <a:xfrm>
              <a:off x="10052467" y="5819153"/>
              <a:ext cx="1519767" cy="340922"/>
            </a:xfrm>
            <a:prstGeom prst="rect">
              <a:avLst/>
            </a:prstGeom>
            <a:noFill/>
          </p:spPr>
          <p:txBody>
            <a:bodyPr wrap="square">
              <a:spAutoFit/>
            </a:bodyPr>
            <a:lstStyle/>
            <a:p>
              <a:r>
                <a:rPr kumimoji="0" lang="en-US" altLang="zh-CN" b="1" i="0" u="none" strike="noStrike" kern="1200" cap="none" spc="0" normalizeH="0" baseline="0" noProof="0" dirty="0">
                  <a:ln>
                    <a:noFill/>
                  </a:ln>
                  <a:solidFill>
                    <a:srgbClr val="2C74B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RF Front-End</a:t>
              </a:r>
              <a:endParaRPr lang="zh-CN" altLang="en-US" dirty="0">
                <a:latin typeface="Times New Roman" panose="02020603050405020304" pitchFamily="18" charset="0"/>
                <a:cs typeface="Times New Roman" panose="02020603050405020304" pitchFamily="18" charset="0"/>
              </a:endParaRPr>
            </a:p>
          </p:txBody>
        </p:sp>
        <p:sp>
          <p:nvSpPr>
            <p:cNvPr id="63" name="文本框 62">
              <a:extLst>
                <a:ext uri="{FF2B5EF4-FFF2-40B4-BE49-F238E27FC236}">
                  <a16:creationId xmlns:a16="http://schemas.microsoft.com/office/drawing/2014/main" id="{9534F043-AEDE-4258-AEC9-3242743A1243}"/>
                </a:ext>
              </a:extLst>
            </p:cNvPr>
            <p:cNvSpPr txBox="1"/>
            <p:nvPr/>
          </p:nvSpPr>
          <p:spPr>
            <a:xfrm>
              <a:off x="10047089" y="4567290"/>
              <a:ext cx="1806419" cy="596613"/>
            </a:xfrm>
            <a:prstGeom prst="rect">
              <a:avLst/>
            </a:prstGeom>
            <a:noFill/>
          </p:spPr>
          <p:txBody>
            <a:bodyPr wrap="square">
              <a:spAutoFit/>
            </a:bodyPr>
            <a:lstStyle/>
            <a:p>
              <a:r>
                <a:rPr lang="en-US" altLang="zh-CN"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Clock &amp;</a:t>
              </a:r>
              <a:r>
                <a:rPr lang="zh-CN" altLang="en-US"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local oscillator</a:t>
              </a:r>
              <a:endParaRPr lang="zh-CN" altLang="en-US" dirty="0">
                <a:solidFill>
                  <a:srgbClr val="2C74B3"/>
                </a:solidFill>
                <a:latin typeface="Times New Roman" panose="02020603050405020304" pitchFamily="18" charset="0"/>
                <a:cs typeface="Times New Roman" panose="02020603050405020304" pitchFamily="18" charset="0"/>
              </a:endParaRPr>
            </a:p>
          </p:txBody>
        </p:sp>
        <p:sp>
          <p:nvSpPr>
            <p:cNvPr id="64" name="文本框 63">
              <a:extLst>
                <a:ext uri="{FF2B5EF4-FFF2-40B4-BE49-F238E27FC236}">
                  <a16:creationId xmlns:a16="http://schemas.microsoft.com/office/drawing/2014/main" id="{B4221D1F-E50E-491C-8026-16407670A04B}"/>
                </a:ext>
              </a:extLst>
            </p:cNvPr>
            <p:cNvSpPr txBox="1"/>
            <p:nvPr/>
          </p:nvSpPr>
          <p:spPr>
            <a:xfrm>
              <a:off x="10035363" y="3795041"/>
              <a:ext cx="1880273" cy="340922"/>
            </a:xfrm>
            <a:prstGeom prst="rect">
              <a:avLst/>
            </a:prstGeom>
            <a:noFill/>
          </p:spPr>
          <p:txBody>
            <a:bodyPr wrap="square">
              <a:spAutoFit/>
            </a:bodyPr>
            <a:lstStyle/>
            <a:p>
              <a:r>
                <a:rPr lang="en-US" altLang="zh-CN"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Trigger Transition</a:t>
              </a:r>
              <a:endParaRPr lang="zh-CN" altLang="en-US" dirty="0">
                <a:solidFill>
                  <a:srgbClr val="2C74B3"/>
                </a:solidFill>
                <a:latin typeface="Times New Roman" panose="02020603050405020304" pitchFamily="18" charset="0"/>
                <a:cs typeface="Times New Roman" panose="02020603050405020304" pitchFamily="18" charset="0"/>
              </a:endParaRPr>
            </a:p>
          </p:txBody>
        </p:sp>
      </p:grpSp>
      <p:grpSp>
        <p:nvGrpSpPr>
          <p:cNvPr id="11" name="组合 10">
            <a:extLst>
              <a:ext uri="{FF2B5EF4-FFF2-40B4-BE49-F238E27FC236}">
                <a16:creationId xmlns:a16="http://schemas.microsoft.com/office/drawing/2014/main" id="{1DED7EF3-A85F-4C7E-B403-8860212CE230}"/>
              </a:ext>
            </a:extLst>
          </p:cNvPr>
          <p:cNvGrpSpPr/>
          <p:nvPr/>
        </p:nvGrpSpPr>
        <p:grpSpPr>
          <a:xfrm>
            <a:off x="1730288" y="1917225"/>
            <a:ext cx="6352239" cy="3331438"/>
            <a:chOff x="1766597" y="1687553"/>
            <a:chExt cx="6352239" cy="3331438"/>
          </a:xfrm>
        </p:grpSpPr>
        <p:grpSp>
          <p:nvGrpSpPr>
            <p:cNvPr id="10" name="组合 9">
              <a:extLst>
                <a:ext uri="{FF2B5EF4-FFF2-40B4-BE49-F238E27FC236}">
                  <a16:creationId xmlns:a16="http://schemas.microsoft.com/office/drawing/2014/main" id="{1B115EAD-BD46-48D3-B990-FFD58CD59A48}"/>
                </a:ext>
              </a:extLst>
            </p:cNvPr>
            <p:cNvGrpSpPr/>
            <p:nvPr/>
          </p:nvGrpSpPr>
          <p:grpSpPr>
            <a:xfrm>
              <a:off x="1766597" y="1687553"/>
              <a:ext cx="3161004" cy="3322993"/>
              <a:chOff x="1766597" y="1687553"/>
              <a:chExt cx="3161004" cy="3322993"/>
            </a:xfrm>
          </p:grpSpPr>
          <p:grpSp>
            <p:nvGrpSpPr>
              <p:cNvPr id="9" name="组合 8">
                <a:extLst>
                  <a:ext uri="{FF2B5EF4-FFF2-40B4-BE49-F238E27FC236}">
                    <a16:creationId xmlns:a16="http://schemas.microsoft.com/office/drawing/2014/main" id="{5525C7B2-D001-4B31-8FF9-908243F4F795}"/>
                  </a:ext>
                </a:extLst>
              </p:cNvPr>
              <p:cNvGrpSpPr/>
              <p:nvPr/>
            </p:nvGrpSpPr>
            <p:grpSpPr>
              <a:xfrm>
                <a:off x="1806754" y="2695969"/>
                <a:ext cx="3120847" cy="2314577"/>
                <a:chOff x="1806754" y="2695969"/>
                <a:chExt cx="3120847" cy="2314577"/>
              </a:xfrm>
            </p:grpSpPr>
            <p:sp>
              <p:nvSpPr>
                <p:cNvPr id="3" name="矩形 2">
                  <a:extLst>
                    <a:ext uri="{FF2B5EF4-FFF2-40B4-BE49-F238E27FC236}">
                      <a16:creationId xmlns:a16="http://schemas.microsoft.com/office/drawing/2014/main" id="{7BC2D649-416F-443C-8E3A-CCA9A6FBDA61}"/>
                    </a:ext>
                  </a:extLst>
                </p:cNvPr>
                <p:cNvSpPr/>
                <p:nvPr/>
              </p:nvSpPr>
              <p:spPr>
                <a:xfrm>
                  <a:off x="2133600" y="2695969"/>
                  <a:ext cx="2794001" cy="2314577"/>
                </a:xfrm>
                <a:prstGeom prst="rect">
                  <a:avLst/>
                </a:prstGeom>
                <a:solidFill>
                  <a:srgbClr val="03D0E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2C42B0A4-8C51-4342-AFDD-9AD7FE0F149F}"/>
                    </a:ext>
                  </a:extLst>
                </p:cNvPr>
                <p:cNvSpPr txBox="1"/>
                <p:nvPr/>
              </p:nvSpPr>
              <p:spPr>
                <a:xfrm>
                  <a:off x="1806754" y="3622972"/>
                  <a:ext cx="2802646" cy="400110"/>
                </a:xfrm>
                <a:prstGeom prst="rect">
                  <a:avLst/>
                </a:prstGeom>
                <a:noFill/>
              </p:spPr>
              <p:txBody>
                <a:bodyPr wrap="square">
                  <a:spAutoFit/>
                </a:bodyPr>
                <a:lstStyle/>
                <a:p>
                  <a:pPr marL="540000" algn="ctr" defTabSz="266700">
                    <a:spcBef>
                      <a:spcPts val="300"/>
                    </a:spcBef>
                    <a:spcAft>
                      <a:spcPts val="200"/>
                    </a:spcAft>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LLRF System</a:t>
                  </a:r>
                </a:p>
              </p:txBody>
            </p:sp>
          </p:grpSp>
          <p:sp>
            <p:nvSpPr>
              <p:cNvPr id="30" name="矩形 29">
                <a:extLst>
                  <a:ext uri="{FF2B5EF4-FFF2-40B4-BE49-F238E27FC236}">
                    <a16:creationId xmlns:a16="http://schemas.microsoft.com/office/drawing/2014/main" id="{942AC723-C98A-47F3-A0EF-5CE125F864E0}"/>
                  </a:ext>
                </a:extLst>
              </p:cNvPr>
              <p:cNvSpPr/>
              <p:nvPr/>
            </p:nvSpPr>
            <p:spPr>
              <a:xfrm>
                <a:off x="2011241" y="1687553"/>
                <a:ext cx="2916360" cy="688022"/>
              </a:xfrm>
              <a:prstGeom prst="rect">
                <a:avLst/>
              </a:prstGeom>
              <a:solidFill>
                <a:srgbClr val="7030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1DDCD20C-660D-4A7F-B400-1D40F7703958}"/>
                  </a:ext>
                </a:extLst>
              </p:cNvPr>
              <p:cNvSpPr txBox="1"/>
              <p:nvPr/>
            </p:nvSpPr>
            <p:spPr>
              <a:xfrm>
                <a:off x="1766597" y="1842087"/>
                <a:ext cx="3001468" cy="400110"/>
              </a:xfrm>
              <a:prstGeom prst="rect">
                <a:avLst/>
              </a:prstGeom>
              <a:noFill/>
            </p:spPr>
            <p:txBody>
              <a:bodyPr wrap="square">
                <a:spAutoFit/>
              </a:bodyPr>
              <a:lstStyle/>
              <a:p>
                <a:pPr marL="540000" algn="ctr" defTabSz="266700">
                  <a:spcBef>
                    <a:spcPts val="300"/>
                  </a:spcBef>
                  <a:spcAft>
                    <a:spcPts val="200"/>
                  </a:spcAft>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Laser System</a:t>
                </a:r>
              </a:p>
            </p:txBody>
          </p:sp>
        </p:grpSp>
        <p:grpSp>
          <p:nvGrpSpPr>
            <p:cNvPr id="8" name="组合 7">
              <a:extLst>
                <a:ext uri="{FF2B5EF4-FFF2-40B4-BE49-F238E27FC236}">
                  <a16:creationId xmlns:a16="http://schemas.microsoft.com/office/drawing/2014/main" id="{11A2B853-4618-4CBD-83BD-5E9D7DABB352}"/>
                </a:ext>
              </a:extLst>
            </p:cNvPr>
            <p:cNvGrpSpPr/>
            <p:nvPr/>
          </p:nvGrpSpPr>
          <p:grpSpPr>
            <a:xfrm>
              <a:off x="5153386" y="2367776"/>
              <a:ext cx="2965450" cy="2651215"/>
              <a:chOff x="5153386" y="2367776"/>
              <a:chExt cx="2965450" cy="2651215"/>
            </a:xfrm>
          </p:grpSpPr>
          <p:sp>
            <p:nvSpPr>
              <p:cNvPr id="34" name="矩形 33">
                <a:extLst>
                  <a:ext uri="{FF2B5EF4-FFF2-40B4-BE49-F238E27FC236}">
                    <a16:creationId xmlns:a16="http://schemas.microsoft.com/office/drawing/2014/main" id="{5623CB37-6ED0-46BA-BD23-EA467BE05AC4}"/>
                  </a:ext>
                </a:extLst>
              </p:cNvPr>
              <p:cNvSpPr/>
              <p:nvPr/>
            </p:nvSpPr>
            <p:spPr>
              <a:xfrm>
                <a:off x="6184900" y="2367776"/>
                <a:ext cx="1365250" cy="2651215"/>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文本框 35">
                <a:extLst>
                  <a:ext uri="{FF2B5EF4-FFF2-40B4-BE49-F238E27FC236}">
                    <a16:creationId xmlns:a16="http://schemas.microsoft.com/office/drawing/2014/main" id="{3C943104-24BB-40D9-9F49-B9A9D7EF0716}"/>
                  </a:ext>
                </a:extLst>
              </p:cNvPr>
              <p:cNvSpPr txBox="1"/>
              <p:nvPr/>
            </p:nvSpPr>
            <p:spPr>
              <a:xfrm>
                <a:off x="5153386" y="3429000"/>
                <a:ext cx="2965450" cy="369332"/>
              </a:xfrm>
              <a:prstGeom prst="rect">
                <a:avLst/>
              </a:prstGeom>
              <a:noFill/>
            </p:spPr>
            <p:txBody>
              <a:bodyPr wrap="square">
                <a:spAutoFit/>
              </a:bodyPr>
              <a:lstStyle/>
              <a:p>
                <a:pPr marL="540000" algn="ctr" defTabSz="266700">
                  <a:spcBef>
                    <a:spcPts val="300"/>
                  </a:spcBef>
                  <a:spcAft>
                    <a:spcPts val="200"/>
                  </a:spcAft>
                </a:pPr>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rPr>
                  <a:t>RF System</a:t>
                </a:r>
              </a:p>
            </p:txBody>
          </p:sp>
        </p:grpSp>
      </p:grpSp>
      <p:sp>
        <p:nvSpPr>
          <p:cNvPr id="42" name="文本框 41">
            <a:extLst>
              <a:ext uri="{FF2B5EF4-FFF2-40B4-BE49-F238E27FC236}">
                <a16:creationId xmlns:a16="http://schemas.microsoft.com/office/drawing/2014/main" id="{2545D691-6EAE-48E5-A2CE-42090904EB8A}"/>
              </a:ext>
            </a:extLst>
          </p:cNvPr>
          <p:cNvSpPr txBox="1"/>
          <p:nvPr/>
        </p:nvSpPr>
        <p:spPr>
          <a:xfrm>
            <a:off x="339844" y="1283738"/>
            <a:ext cx="5103013" cy="579967"/>
          </a:xfrm>
          <a:prstGeom prst="rect">
            <a:avLst/>
          </a:prstGeom>
          <a:noFill/>
        </p:spPr>
        <p:txBody>
          <a:bodyPr wrap="square">
            <a:spAutoFit/>
          </a:bodyPr>
          <a:lstStyle/>
          <a:p>
            <a:pPr>
              <a:lnSpc>
                <a:spcPct val="150000"/>
              </a:lnSpc>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Laser-RF System Signal Connection</a:t>
            </a:r>
          </a:p>
        </p:txBody>
      </p:sp>
      <p:sp>
        <p:nvSpPr>
          <p:cNvPr id="43" name="文本框 42">
            <a:extLst>
              <a:ext uri="{FF2B5EF4-FFF2-40B4-BE49-F238E27FC236}">
                <a16:creationId xmlns:a16="http://schemas.microsoft.com/office/drawing/2014/main" id="{7411086B-3E6F-485E-8F00-98932EF27235}"/>
              </a:ext>
            </a:extLst>
          </p:cNvPr>
          <p:cNvSpPr txBox="1"/>
          <p:nvPr/>
        </p:nvSpPr>
        <p:spPr>
          <a:xfrm>
            <a:off x="7522530" y="1281291"/>
            <a:ext cx="3849167" cy="579967"/>
          </a:xfrm>
          <a:prstGeom prst="rect">
            <a:avLst/>
          </a:prstGeom>
          <a:noFill/>
        </p:spPr>
        <p:txBody>
          <a:bodyPr wrap="square">
            <a:spAutoFit/>
          </a:bodyPr>
          <a:lstStyle/>
          <a:p>
            <a:pPr>
              <a:lnSpc>
                <a:spcPct val="150000"/>
              </a:lnSpc>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HUST-UED LLRF Rack</a:t>
            </a:r>
          </a:p>
        </p:txBody>
      </p:sp>
    </p:spTree>
    <p:extLst>
      <p:ext uri="{BB962C8B-B14F-4D97-AF65-F5344CB8AC3E}">
        <p14:creationId xmlns:p14="http://schemas.microsoft.com/office/powerpoint/2010/main" val="366510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D27FC-66FD-C6DF-8D7C-4F8933D0F866}"/>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9D57182-406E-A8E4-819C-7DBE440E77ED}"/>
              </a:ext>
            </a:extLst>
          </p:cNvPr>
          <p:cNvSpPr>
            <a:spLocks noGrp="1"/>
          </p:cNvSpPr>
          <p:nvPr>
            <p:ph type="sldNum" sz="quarter" idx="12"/>
          </p:nvPr>
        </p:nvSpPr>
        <p:spPr>
          <a:xfrm>
            <a:off x="11419242" y="6405245"/>
            <a:ext cx="692748" cy="365125"/>
          </a:xfrm>
        </p:spPr>
        <p:txBody>
          <a:bodyPr/>
          <a:lstStyle/>
          <a:p>
            <a:r>
              <a:rPr lang="en-US" altLang="zh-CN" dirty="0"/>
              <a:t>15/20</a:t>
            </a:r>
            <a:endParaRPr lang="zh-CN" altLang="en-US" dirty="0"/>
          </a:p>
        </p:txBody>
      </p:sp>
      <p:pic>
        <p:nvPicPr>
          <p:cNvPr id="46" name="图片 45">
            <a:extLst>
              <a:ext uri="{FF2B5EF4-FFF2-40B4-BE49-F238E27FC236}">
                <a16:creationId xmlns:a16="http://schemas.microsoft.com/office/drawing/2014/main" id="{A385D2D7-CDA4-C8EC-A402-1A207047F9B7}"/>
              </a:ext>
            </a:extLst>
          </p:cNvPr>
          <p:cNvPicPr>
            <a:picLocks noChangeAspect="1"/>
          </p:cNvPicPr>
          <p:nvPr/>
        </p:nvPicPr>
        <p:blipFill>
          <a:blip r:embed="rId3"/>
          <a:stretch>
            <a:fillRect/>
          </a:stretch>
        </p:blipFill>
        <p:spPr>
          <a:xfrm>
            <a:off x="0" y="-16049"/>
            <a:ext cx="12192000" cy="1312112"/>
          </a:xfrm>
          <a:prstGeom prst="rect">
            <a:avLst/>
          </a:prstGeom>
        </p:spPr>
      </p:pic>
      <p:sp>
        <p:nvSpPr>
          <p:cNvPr id="2" name="文本框 1">
            <a:extLst>
              <a:ext uri="{FF2B5EF4-FFF2-40B4-BE49-F238E27FC236}">
                <a16:creationId xmlns:a16="http://schemas.microsoft.com/office/drawing/2014/main" id="{9BAF0632-2543-9332-B7BD-FF6A94267FA7}"/>
              </a:ext>
            </a:extLst>
          </p:cNvPr>
          <p:cNvSpPr txBox="1"/>
          <p:nvPr/>
        </p:nvSpPr>
        <p:spPr>
          <a:xfrm>
            <a:off x="2740920" y="640007"/>
            <a:ext cx="6887959"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en-US"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HUST-UED Laser-RF Synchronization</a:t>
            </a:r>
          </a:p>
        </p:txBody>
      </p:sp>
      <p:pic>
        <p:nvPicPr>
          <p:cNvPr id="24" name="图片 23">
            <a:extLst>
              <a:ext uri="{FF2B5EF4-FFF2-40B4-BE49-F238E27FC236}">
                <a16:creationId xmlns:a16="http://schemas.microsoft.com/office/drawing/2014/main" id="{41D3D280-86DE-49BF-B770-83A612173D81}"/>
              </a:ext>
            </a:extLst>
          </p:cNvPr>
          <p:cNvPicPr>
            <a:picLocks noChangeAspect="1"/>
          </p:cNvPicPr>
          <p:nvPr/>
        </p:nvPicPr>
        <p:blipFill>
          <a:blip r:embed="rId4"/>
          <a:stretch>
            <a:fillRect/>
          </a:stretch>
        </p:blipFill>
        <p:spPr>
          <a:xfrm>
            <a:off x="399040" y="2008663"/>
            <a:ext cx="7004434" cy="3240000"/>
          </a:xfrm>
          <a:prstGeom prst="rect">
            <a:avLst/>
          </a:prstGeom>
        </p:spPr>
      </p:pic>
      <p:sp>
        <p:nvSpPr>
          <p:cNvPr id="42" name="文本框 41">
            <a:extLst>
              <a:ext uri="{FF2B5EF4-FFF2-40B4-BE49-F238E27FC236}">
                <a16:creationId xmlns:a16="http://schemas.microsoft.com/office/drawing/2014/main" id="{2545D691-6EAE-48E5-A2CE-42090904EB8A}"/>
              </a:ext>
            </a:extLst>
          </p:cNvPr>
          <p:cNvSpPr txBox="1"/>
          <p:nvPr/>
        </p:nvSpPr>
        <p:spPr>
          <a:xfrm>
            <a:off x="339844" y="1283738"/>
            <a:ext cx="5103013" cy="579967"/>
          </a:xfrm>
          <a:prstGeom prst="rect">
            <a:avLst/>
          </a:prstGeom>
          <a:noFill/>
        </p:spPr>
        <p:txBody>
          <a:bodyPr wrap="square">
            <a:spAutoFit/>
          </a:bodyPr>
          <a:lstStyle/>
          <a:p>
            <a:pPr>
              <a:lnSpc>
                <a:spcPct val="150000"/>
              </a:lnSpc>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Laser-RF System Signal Connection</a:t>
            </a:r>
          </a:p>
        </p:txBody>
      </p:sp>
      <p:sp>
        <p:nvSpPr>
          <p:cNvPr id="43" name="文本框 42">
            <a:extLst>
              <a:ext uri="{FF2B5EF4-FFF2-40B4-BE49-F238E27FC236}">
                <a16:creationId xmlns:a16="http://schemas.microsoft.com/office/drawing/2014/main" id="{7411086B-3E6F-485E-8F00-98932EF27235}"/>
              </a:ext>
            </a:extLst>
          </p:cNvPr>
          <p:cNvSpPr txBox="1"/>
          <p:nvPr/>
        </p:nvSpPr>
        <p:spPr>
          <a:xfrm>
            <a:off x="7378442" y="1321567"/>
            <a:ext cx="4245034" cy="579967"/>
          </a:xfrm>
          <a:prstGeom prst="rect">
            <a:avLst/>
          </a:prstGeom>
          <a:noFill/>
        </p:spPr>
        <p:txBody>
          <a:bodyPr wrap="square">
            <a:spAutoFit/>
          </a:bodyPr>
          <a:lstStyle/>
          <a:p>
            <a:pPr>
              <a:lnSpc>
                <a:spcPct val="150000"/>
              </a:lnSpc>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Laser System Synchronization</a:t>
            </a:r>
          </a:p>
        </p:txBody>
      </p:sp>
      <p:sp>
        <p:nvSpPr>
          <p:cNvPr id="40" name="矩形 39">
            <a:extLst>
              <a:ext uri="{FF2B5EF4-FFF2-40B4-BE49-F238E27FC236}">
                <a16:creationId xmlns:a16="http://schemas.microsoft.com/office/drawing/2014/main" id="{8827B005-F44A-4B10-B302-6C9AE5432B55}"/>
              </a:ext>
            </a:extLst>
          </p:cNvPr>
          <p:cNvSpPr/>
          <p:nvPr/>
        </p:nvSpPr>
        <p:spPr>
          <a:xfrm>
            <a:off x="2058527" y="1963750"/>
            <a:ext cx="2599748" cy="6349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连接符: 肘形 40">
            <a:extLst>
              <a:ext uri="{FF2B5EF4-FFF2-40B4-BE49-F238E27FC236}">
                <a16:creationId xmlns:a16="http://schemas.microsoft.com/office/drawing/2014/main" id="{772BFC93-5224-4D9F-B900-7EA0F4A95342}"/>
              </a:ext>
            </a:extLst>
          </p:cNvPr>
          <p:cNvCxnSpPr>
            <a:cxnSpLocks/>
          </p:cNvCxnSpPr>
          <p:nvPr/>
        </p:nvCxnSpPr>
        <p:spPr>
          <a:xfrm>
            <a:off x="4667885" y="2042944"/>
            <a:ext cx="2735589" cy="533361"/>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4" name="图片 43">
            <a:extLst>
              <a:ext uri="{FF2B5EF4-FFF2-40B4-BE49-F238E27FC236}">
                <a16:creationId xmlns:a16="http://schemas.microsoft.com/office/drawing/2014/main" id="{D6A56CFC-CC70-443D-806F-391A80866279}"/>
              </a:ext>
            </a:extLst>
          </p:cNvPr>
          <p:cNvPicPr>
            <a:picLocks noChangeAspect="1"/>
          </p:cNvPicPr>
          <p:nvPr/>
        </p:nvPicPr>
        <p:blipFill rotWithShape="1">
          <a:blip r:embed="rId5"/>
          <a:srcRect t="563"/>
          <a:stretch/>
        </p:blipFill>
        <p:spPr>
          <a:xfrm>
            <a:off x="7468411" y="1987248"/>
            <a:ext cx="4468871" cy="1980000"/>
          </a:xfrm>
          <a:prstGeom prst="rect">
            <a:avLst/>
          </a:prstGeom>
        </p:spPr>
      </p:pic>
      <p:cxnSp>
        <p:nvCxnSpPr>
          <p:cNvPr id="45" name="直接箭头连接符 44">
            <a:extLst>
              <a:ext uri="{FF2B5EF4-FFF2-40B4-BE49-F238E27FC236}">
                <a16:creationId xmlns:a16="http://schemas.microsoft.com/office/drawing/2014/main" id="{621FFA9A-F28D-43D9-A104-1D9360507315}"/>
              </a:ext>
            </a:extLst>
          </p:cNvPr>
          <p:cNvCxnSpPr>
            <a:cxnSpLocks/>
          </p:cNvCxnSpPr>
          <p:nvPr/>
        </p:nvCxnSpPr>
        <p:spPr>
          <a:xfrm>
            <a:off x="9707074" y="3967248"/>
            <a:ext cx="0" cy="442093"/>
          </a:xfrm>
          <a:prstGeom prst="straightConnector1">
            <a:avLst/>
          </a:prstGeom>
          <a:ln w="76200">
            <a:solidFill>
              <a:srgbClr val="2C74B3"/>
            </a:solidFill>
            <a:tailEnd type="triangle"/>
          </a:ln>
        </p:spPr>
        <p:style>
          <a:lnRef idx="1">
            <a:schemeClr val="accent1"/>
          </a:lnRef>
          <a:fillRef idx="0">
            <a:schemeClr val="accent1"/>
          </a:fillRef>
          <a:effectRef idx="0">
            <a:schemeClr val="accent1"/>
          </a:effectRef>
          <a:fontRef idx="minor">
            <a:schemeClr val="tx1"/>
          </a:fontRef>
        </p:style>
      </p:cxnSp>
      <p:pic>
        <p:nvPicPr>
          <p:cNvPr id="47" name="图片 46">
            <a:extLst>
              <a:ext uri="{FF2B5EF4-FFF2-40B4-BE49-F238E27FC236}">
                <a16:creationId xmlns:a16="http://schemas.microsoft.com/office/drawing/2014/main" id="{E846777F-10FD-4FC3-AEC4-E9FD3AABBD45}"/>
              </a:ext>
            </a:extLst>
          </p:cNvPr>
          <p:cNvPicPr>
            <a:picLocks noChangeAspect="1"/>
          </p:cNvPicPr>
          <p:nvPr/>
        </p:nvPicPr>
        <p:blipFill>
          <a:blip r:embed="rId6"/>
          <a:stretch>
            <a:fillRect/>
          </a:stretch>
        </p:blipFill>
        <p:spPr>
          <a:xfrm>
            <a:off x="8147104" y="4404349"/>
            <a:ext cx="3200606" cy="2052000"/>
          </a:xfrm>
          <a:prstGeom prst="rect">
            <a:avLst/>
          </a:prstGeom>
          <a:noFill/>
          <a:ln>
            <a:noFill/>
          </a:ln>
        </p:spPr>
      </p:pic>
      <p:grpSp>
        <p:nvGrpSpPr>
          <p:cNvPr id="13" name="组合 12">
            <a:extLst>
              <a:ext uri="{FF2B5EF4-FFF2-40B4-BE49-F238E27FC236}">
                <a16:creationId xmlns:a16="http://schemas.microsoft.com/office/drawing/2014/main" id="{479707F9-BD99-45F1-88E4-DFCE98711C80}"/>
              </a:ext>
            </a:extLst>
          </p:cNvPr>
          <p:cNvGrpSpPr/>
          <p:nvPr/>
        </p:nvGrpSpPr>
        <p:grpSpPr>
          <a:xfrm>
            <a:off x="3471008" y="5444917"/>
            <a:ext cx="4410764" cy="1011432"/>
            <a:chOff x="3471008" y="5444917"/>
            <a:chExt cx="4410764" cy="1011432"/>
          </a:xfrm>
        </p:grpSpPr>
        <p:sp>
          <p:nvSpPr>
            <p:cNvPr id="69" name="矩形 68">
              <a:extLst>
                <a:ext uri="{FF2B5EF4-FFF2-40B4-BE49-F238E27FC236}">
                  <a16:creationId xmlns:a16="http://schemas.microsoft.com/office/drawing/2014/main" id="{0FF84931-45E7-4682-9BEB-C192D7F02577}"/>
                </a:ext>
              </a:extLst>
            </p:cNvPr>
            <p:cNvSpPr/>
            <p:nvPr/>
          </p:nvSpPr>
          <p:spPr>
            <a:xfrm>
              <a:off x="3471008" y="5496021"/>
              <a:ext cx="4410764" cy="960328"/>
            </a:xfrm>
            <a:prstGeom prst="rect">
              <a:avLst/>
            </a:prstGeom>
            <a:solidFill>
              <a:schemeClr val="bg1">
                <a:lumMod val="85000"/>
              </a:schemeClr>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endParaRPr lang="en-US" altLang="zh-CN" sz="12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a:extLst>
                <a:ext uri="{FF2B5EF4-FFF2-40B4-BE49-F238E27FC236}">
                  <a16:creationId xmlns:a16="http://schemas.microsoft.com/office/drawing/2014/main" id="{15D56C9F-7CB5-4ED2-8CCB-F825DC9C0B63}"/>
                </a:ext>
              </a:extLst>
            </p:cNvPr>
            <p:cNvSpPr txBox="1"/>
            <p:nvPr/>
          </p:nvSpPr>
          <p:spPr>
            <a:xfrm>
              <a:off x="3662290" y="5444917"/>
              <a:ext cx="4180925" cy="960328"/>
            </a:xfrm>
            <a:prstGeom prst="rect">
              <a:avLst/>
            </a:prstGeom>
            <a:noFill/>
          </p:spPr>
          <p:txBody>
            <a:bodyPr wrap="square">
              <a:spAutoFit/>
            </a:bodyPr>
            <a:lstStyle/>
            <a:p>
              <a:pPr marL="457200" indent="-457200">
                <a:lnSpc>
                  <a:spcPct val="150000"/>
                </a:lnSpc>
                <a:buAutoNum type="alphaLcParenBoth"/>
              </a:pPr>
              <a:r>
                <a:rPr kumimoji="0" lang="en-US" altLang="zh-CN" sz="2000" b="1" i="0" u="none" strike="noStrike" kern="1200" cap="none" spc="0" normalizeH="0" baseline="0" noProof="0" dirty="0">
                  <a:ln>
                    <a:noFill/>
                  </a:ln>
                  <a:solidFill>
                    <a:srgbClr val="9C9C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Laser Internal Oscillator Signal</a:t>
              </a:r>
            </a:p>
            <a:p>
              <a:pPr marL="457200" indent="-457200">
                <a:lnSpc>
                  <a:spcPct val="150000"/>
                </a:lnSpc>
                <a:buAutoNum type="alphaLcParenBoth"/>
              </a:pPr>
              <a:r>
                <a:rPr kumimoji="0" lang="en-US" altLang="zh-CN" sz="2000" b="1" i="0" u="none" strike="noStrike" kern="1200" cap="none" spc="0" normalizeH="0" baseline="0" noProof="0" dirty="0">
                  <a:ln>
                    <a:noFill/>
                  </a:ln>
                  <a:solidFill>
                    <a:srgbClr val="87BE7C"/>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1/36 Frequency Division Signal</a:t>
              </a:r>
            </a:p>
          </p:txBody>
        </p:sp>
      </p:grpSp>
      <p:sp>
        <p:nvSpPr>
          <p:cNvPr id="68" name="文本框 67">
            <a:extLst>
              <a:ext uri="{FF2B5EF4-FFF2-40B4-BE49-F238E27FC236}">
                <a16:creationId xmlns:a16="http://schemas.microsoft.com/office/drawing/2014/main" id="{4F42C546-67B3-4BFE-B2F8-39A58EADF2B5}"/>
              </a:ext>
            </a:extLst>
          </p:cNvPr>
          <p:cNvSpPr txBox="1"/>
          <p:nvPr/>
        </p:nvSpPr>
        <p:spPr>
          <a:xfrm>
            <a:off x="0" y="5277563"/>
            <a:ext cx="3200606" cy="1295035"/>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Use </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photodiode</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 to detect the frequency and phase difference</a:t>
            </a:r>
            <a:endPar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248230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D27FC-66FD-C6DF-8D7C-4F8933D0F866}"/>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9D57182-406E-A8E4-819C-7DBE440E77ED}"/>
              </a:ext>
            </a:extLst>
          </p:cNvPr>
          <p:cNvSpPr>
            <a:spLocks noGrp="1"/>
          </p:cNvSpPr>
          <p:nvPr>
            <p:ph type="sldNum" sz="quarter" idx="12"/>
          </p:nvPr>
        </p:nvSpPr>
        <p:spPr>
          <a:xfrm>
            <a:off x="11419242" y="6405245"/>
            <a:ext cx="692748" cy="365125"/>
          </a:xfrm>
        </p:spPr>
        <p:txBody>
          <a:bodyPr/>
          <a:lstStyle/>
          <a:p>
            <a:r>
              <a:rPr lang="en-US" altLang="zh-CN" dirty="0"/>
              <a:t>15/20</a:t>
            </a:r>
            <a:endParaRPr lang="zh-CN" altLang="en-US" dirty="0"/>
          </a:p>
        </p:txBody>
      </p:sp>
      <p:pic>
        <p:nvPicPr>
          <p:cNvPr id="46" name="图片 45">
            <a:extLst>
              <a:ext uri="{FF2B5EF4-FFF2-40B4-BE49-F238E27FC236}">
                <a16:creationId xmlns:a16="http://schemas.microsoft.com/office/drawing/2014/main" id="{A385D2D7-CDA4-C8EC-A402-1A207047F9B7}"/>
              </a:ext>
            </a:extLst>
          </p:cNvPr>
          <p:cNvPicPr>
            <a:picLocks noChangeAspect="1"/>
          </p:cNvPicPr>
          <p:nvPr/>
        </p:nvPicPr>
        <p:blipFill>
          <a:blip r:embed="rId3"/>
          <a:stretch>
            <a:fillRect/>
          </a:stretch>
        </p:blipFill>
        <p:spPr>
          <a:xfrm>
            <a:off x="0" y="-16049"/>
            <a:ext cx="12192000" cy="1312112"/>
          </a:xfrm>
          <a:prstGeom prst="rect">
            <a:avLst/>
          </a:prstGeom>
        </p:spPr>
      </p:pic>
      <p:sp>
        <p:nvSpPr>
          <p:cNvPr id="2" name="文本框 1">
            <a:extLst>
              <a:ext uri="{FF2B5EF4-FFF2-40B4-BE49-F238E27FC236}">
                <a16:creationId xmlns:a16="http://schemas.microsoft.com/office/drawing/2014/main" id="{9BAF0632-2543-9332-B7BD-FF6A94267FA7}"/>
              </a:ext>
            </a:extLst>
          </p:cNvPr>
          <p:cNvSpPr txBox="1"/>
          <p:nvPr/>
        </p:nvSpPr>
        <p:spPr>
          <a:xfrm>
            <a:off x="2740920" y="640007"/>
            <a:ext cx="6887959"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en-US"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HUST-UED Laser-RF Synchronization</a:t>
            </a:r>
          </a:p>
        </p:txBody>
      </p:sp>
      <p:pic>
        <p:nvPicPr>
          <p:cNvPr id="24" name="图片 23">
            <a:extLst>
              <a:ext uri="{FF2B5EF4-FFF2-40B4-BE49-F238E27FC236}">
                <a16:creationId xmlns:a16="http://schemas.microsoft.com/office/drawing/2014/main" id="{41D3D280-86DE-49BF-B770-83A612173D81}"/>
              </a:ext>
            </a:extLst>
          </p:cNvPr>
          <p:cNvPicPr>
            <a:picLocks noChangeAspect="1"/>
          </p:cNvPicPr>
          <p:nvPr/>
        </p:nvPicPr>
        <p:blipFill>
          <a:blip r:embed="rId4"/>
          <a:stretch>
            <a:fillRect/>
          </a:stretch>
        </p:blipFill>
        <p:spPr>
          <a:xfrm>
            <a:off x="399040" y="2008663"/>
            <a:ext cx="7004434" cy="3240000"/>
          </a:xfrm>
          <a:prstGeom prst="rect">
            <a:avLst/>
          </a:prstGeom>
        </p:spPr>
      </p:pic>
      <p:sp>
        <p:nvSpPr>
          <p:cNvPr id="42" name="文本框 41">
            <a:extLst>
              <a:ext uri="{FF2B5EF4-FFF2-40B4-BE49-F238E27FC236}">
                <a16:creationId xmlns:a16="http://schemas.microsoft.com/office/drawing/2014/main" id="{2545D691-6EAE-48E5-A2CE-42090904EB8A}"/>
              </a:ext>
            </a:extLst>
          </p:cNvPr>
          <p:cNvSpPr txBox="1"/>
          <p:nvPr/>
        </p:nvSpPr>
        <p:spPr>
          <a:xfrm>
            <a:off x="339844" y="1283738"/>
            <a:ext cx="5103013" cy="579967"/>
          </a:xfrm>
          <a:prstGeom prst="rect">
            <a:avLst/>
          </a:prstGeom>
          <a:noFill/>
        </p:spPr>
        <p:txBody>
          <a:bodyPr wrap="square">
            <a:spAutoFit/>
          </a:bodyPr>
          <a:lstStyle/>
          <a:p>
            <a:pPr>
              <a:lnSpc>
                <a:spcPct val="150000"/>
              </a:lnSpc>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Laser-RF System Signal Connection</a:t>
            </a:r>
          </a:p>
        </p:txBody>
      </p:sp>
      <p:sp>
        <p:nvSpPr>
          <p:cNvPr id="43" name="文本框 42">
            <a:extLst>
              <a:ext uri="{FF2B5EF4-FFF2-40B4-BE49-F238E27FC236}">
                <a16:creationId xmlns:a16="http://schemas.microsoft.com/office/drawing/2014/main" id="{7411086B-3E6F-485E-8F00-98932EF27235}"/>
              </a:ext>
            </a:extLst>
          </p:cNvPr>
          <p:cNvSpPr txBox="1"/>
          <p:nvPr/>
        </p:nvSpPr>
        <p:spPr>
          <a:xfrm>
            <a:off x="7547926" y="1905096"/>
            <a:ext cx="4245034" cy="579967"/>
          </a:xfrm>
          <a:prstGeom prst="rect">
            <a:avLst/>
          </a:prstGeom>
          <a:noFill/>
        </p:spPr>
        <p:txBody>
          <a:bodyPr wrap="square">
            <a:spAutoFit/>
          </a:bodyPr>
          <a:lstStyle/>
          <a:p>
            <a:pPr>
              <a:lnSpc>
                <a:spcPct val="150000"/>
              </a:lnSpc>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LLRF System Synchronization</a:t>
            </a:r>
          </a:p>
        </p:txBody>
      </p:sp>
      <p:sp>
        <p:nvSpPr>
          <p:cNvPr id="40" name="矩形 39">
            <a:extLst>
              <a:ext uri="{FF2B5EF4-FFF2-40B4-BE49-F238E27FC236}">
                <a16:creationId xmlns:a16="http://schemas.microsoft.com/office/drawing/2014/main" id="{8827B005-F44A-4B10-B302-6C9AE5432B55}"/>
              </a:ext>
            </a:extLst>
          </p:cNvPr>
          <p:cNvSpPr/>
          <p:nvPr/>
        </p:nvSpPr>
        <p:spPr>
          <a:xfrm>
            <a:off x="2240063" y="2884710"/>
            <a:ext cx="3454766" cy="16923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479707F9-BD99-45F1-88E4-DFCE98711C80}"/>
              </a:ext>
            </a:extLst>
          </p:cNvPr>
          <p:cNvGrpSpPr/>
          <p:nvPr/>
        </p:nvGrpSpPr>
        <p:grpSpPr>
          <a:xfrm>
            <a:off x="8345410" y="5277563"/>
            <a:ext cx="2566935" cy="1011432"/>
            <a:chOff x="3471008" y="5444917"/>
            <a:chExt cx="2566935" cy="1011432"/>
          </a:xfrm>
        </p:grpSpPr>
        <p:sp>
          <p:nvSpPr>
            <p:cNvPr id="69" name="矩形 68">
              <a:extLst>
                <a:ext uri="{FF2B5EF4-FFF2-40B4-BE49-F238E27FC236}">
                  <a16:creationId xmlns:a16="http://schemas.microsoft.com/office/drawing/2014/main" id="{0FF84931-45E7-4682-9BEB-C192D7F02577}"/>
                </a:ext>
              </a:extLst>
            </p:cNvPr>
            <p:cNvSpPr/>
            <p:nvPr/>
          </p:nvSpPr>
          <p:spPr>
            <a:xfrm>
              <a:off x="3471008" y="5496021"/>
              <a:ext cx="2566935" cy="960328"/>
            </a:xfrm>
            <a:prstGeom prst="rect">
              <a:avLst/>
            </a:prstGeom>
            <a:solidFill>
              <a:schemeClr val="bg1">
                <a:lumMod val="85000"/>
              </a:schemeClr>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endParaRPr lang="en-US" altLang="zh-CN" sz="12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a:extLst>
                <a:ext uri="{FF2B5EF4-FFF2-40B4-BE49-F238E27FC236}">
                  <a16:creationId xmlns:a16="http://schemas.microsoft.com/office/drawing/2014/main" id="{15D56C9F-7CB5-4ED2-8CCB-F825DC9C0B63}"/>
                </a:ext>
              </a:extLst>
            </p:cNvPr>
            <p:cNvSpPr txBox="1"/>
            <p:nvPr/>
          </p:nvSpPr>
          <p:spPr>
            <a:xfrm>
              <a:off x="3662291" y="5444917"/>
              <a:ext cx="2281310" cy="960328"/>
            </a:xfrm>
            <a:prstGeom prst="rect">
              <a:avLst/>
            </a:prstGeom>
            <a:noFill/>
          </p:spPr>
          <p:txBody>
            <a:bodyPr wrap="square">
              <a:spAutoFit/>
            </a:bodyPr>
            <a:lstStyle/>
            <a:p>
              <a:pPr marL="457200" indent="-457200">
                <a:lnSpc>
                  <a:spcPct val="150000"/>
                </a:lnSpc>
                <a:buAutoNum type="alphaLcParenBoth"/>
              </a:pPr>
              <a:r>
                <a:rPr kumimoji="0" lang="en-US" altLang="zh-CN" sz="2000" b="1" i="0" u="none" strike="noStrike" kern="1200" cap="none" spc="0" normalizeH="0" baseline="0" noProof="0" dirty="0">
                  <a:ln>
                    <a:noFill/>
                  </a:ln>
                  <a:solidFill>
                    <a:srgbClr val="2C2E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Trigger Pulse</a:t>
              </a:r>
            </a:p>
            <a:p>
              <a:pPr marL="457200" indent="-457200">
                <a:lnSpc>
                  <a:spcPct val="150000"/>
                </a:lnSpc>
                <a:buAutoNum type="alphaLcParenBoth"/>
              </a:pPr>
              <a:r>
                <a:rPr kumimoji="0" lang="en-US" altLang="zh-CN" sz="2000" b="1" i="0" u="none" strike="noStrike" kern="1200" cap="none" spc="0" normalizeH="0" baseline="0" noProof="0" dirty="0">
                  <a:ln>
                    <a:noFill/>
                  </a:ln>
                  <a:solidFill>
                    <a:srgbClr val="FF090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SSA Output</a:t>
              </a:r>
            </a:p>
          </p:txBody>
        </p:sp>
      </p:grpSp>
      <p:sp>
        <p:nvSpPr>
          <p:cNvPr id="68" name="文本框 67">
            <a:extLst>
              <a:ext uri="{FF2B5EF4-FFF2-40B4-BE49-F238E27FC236}">
                <a16:creationId xmlns:a16="http://schemas.microsoft.com/office/drawing/2014/main" id="{4F42C546-67B3-4BFE-B2F8-39A58EADF2B5}"/>
              </a:ext>
            </a:extLst>
          </p:cNvPr>
          <p:cNvSpPr txBox="1"/>
          <p:nvPr/>
        </p:nvSpPr>
        <p:spPr>
          <a:xfrm>
            <a:off x="1189867" y="5574262"/>
            <a:ext cx="7155543" cy="464038"/>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Pulse width strictly follows that of the trigger signal</a:t>
            </a:r>
            <a:endPar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5EEB70D1-3012-4DF7-A934-2097F0D9F65A}"/>
              </a:ext>
            </a:extLst>
          </p:cNvPr>
          <p:cNvPicPr>
            <a:picLocks noChangeAspect="1"/>
          </p:cNvPicPr>
          <p:nvPr/>
        </p:nvPicPr>
        <p:blipFill>
          <a:blip r:embed="rId5"/>
          <a:stretch>
            <a:fillRect/>
          </a:stretch>
        </p:blipFill>
        <p:spPr>
          <a:xfrm>
            <a:off x="7601977" y="2680654"/>
            <a:ext cx="4053803" cy="2340000"/>
          </a:xfrm>
          <a:prstGeom prst="rect">
            <a:avLst/>
          </a:prstGeom>
        </p:spPr>
      </p:pic>
      <p:cxnSp>
        <p:nvCxnSpPr>
          <p:cNvPr id="7" name="直接箭头连接符 6">
            <a:extLst>
              <a:ext uri="{FF2B5EF4-FFF2-40B4-BE49-F238E27FC236}">
                <a16:creationId xmlns:a16="http://schemas.microsoft.com/office/drawing/2014/main" id="{C6E05D8D-B7A1-4C34-8D5D-3E8E30813B2C}"/>
              </a:ext>
            </a:extLst>
          </p:cNvPr>
          <p:cNvCxnSpPr>
            <a:cxnSpLocks/>
          </p:cNvCxnSpPr>
          <p:nvPr/>
        </p:nvCxnSpPr>
        <p:spPr>
          <a:xfrm flipV="1">
            <a:off x="5694829" y="3730898"/>
            <a:ext cx="1841023"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545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D27FC-66FD-C6DF-8D7C-4F8933D0F866}"/>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9D57182-406E-A8E4-819C-7DBE440E77ED}"/>
              </a:ext>
            </a:extLst>
          </p:cNvPr>
          <p:cNvSpPr>
            <a:spLocks noGrp="1"/>
          </p:cNvSpPr>
          <p:nvPr>
            <p:ph type="sldNum" sz="quarter" idx="12"/>
          </p:nvPr>
        </p:nvSpPr>
        <p:spPr>
          <a:xfrm>
            <a:off x="11397727" y="6405245"/>
            <a:ext cx="714263" cy="365125"/>
          </a:xfrm>
        </p:spPr>
        <p:txBody>
          <a:bodyPr/>
          <a:lstStyle/>
          <a:p>
            <a:r>
              <a:rPr lang="en-US" altLang="zh-CN" dirty="0"/>
              <a:t>15/20</a:t>
            </a:r>
            <a:endParaRPr lang="zh-CN" altLang="en-US" dirty="0"/>
          </a:p>
        </p:txBody>
      </p:sp>
      <p:pic>
        <p:nvPicPr>
          <p:cNvPr id="46" name="图片 45">
            <a:extLst>
              <a:ext uri="{FF2B5EF4-FFF2-40B4-BE49-F238E27FC236}">
                <a16:creationId xmlns:a16="http://schemas.microsoft.com/office/drawing/2014/main" id="{A385D2D7-CDA4-C8EC-A402-1A207047F9B7}"/>
              </a:ext>
            </a:extLst>
          </p:cNvPr>
          <p:cNvPicPr>
            <a:picLocks noChangeAspect="1"/>
          </p:cNvPicPr>
          <p:nvPr/>
        </p:nvPicPr>
        <p:blipFill>
          <a:blip r:embed="rId3"/>
          <a:stretch>
            <a:fillRect/>
          </a:stretch>
        </p:blipFill>
        <p:spPr>
          <a:xfrm>
            <a:off x="0" y="-16049"/>
            <a:ext cx="12192000" cy="1312112"/>
          </a:xfrm>
          <a:prstGeom prst="rect">
            <a:avLst/>
          </a:prstGeom>
        </p:spPr>
      </p:pic>
      <p:sp>
        <p:nvSpPr>
          <p:cNvPr id="2" name="文本框 1">
            <a:extLst>
              <a:ext uri="{FF2B5EF4-FFF2-40B4-BE49-F238E27FC236}">
                <a16:creationId xmlns:a16="http://schemas.microsoft.com/office/drawing/2014/main" id="{9BAF0632-2543-9332-B7BD-FF6A94267FA7}"/>
              </a:ext>
            </a:extLst>
          </p:cNvPr>
          <p:cNvSpPr txBox="1"/>
          <p:nvPr/>
        </p:nvSpPr>
        <p:spPr>
          <a:xfrm>
            <a:off x="2740920" y="640007"/>
            <a:ext cx="6887959"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en-US"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HUST-UED Laser-RF Synchronization</a:t>
            </a:r>
          </a:p>
        </p:txBody>
      </p:sp>
      <p:pic>
        <p:nvPicPr>
          <p:cNvPr id="24" name="图片 23">
            <a:extLst>
              <a:ext uri="{FF2B5EF4-FFF2-40B4-BE49-F238E27FC236}">
                <a16:creationId xmlns:a16="http://schemas.microsoft.com/office/drawing/2014/main" id="{41D3D280-86DE-49BF-B770-83A612173D81}"/>
              </a:ext>
            </a:extLst>
          </p:cNvPr>
          <p:cNvPicPr>
            <a:picLocks noChangeAspect="1"/>
          </p:cNvPicPr>
          <p:nvPr/>
        </p:nvPicPr>
        <p:blipFill>
          <a:blip r:embed="rId4"/>
          <a:stretch>
            <a:fillRect/>
          </a:stretch>
        </p:blipFill>
        <p:spPr>
          <a:xfrm>
            <a:off x="399040" y="2008663"/>
            <a:ext cx="7004434" cy="3240000"/>
          </a:xfrm>
          <a:prstGeom prst="rect">
            <a:avLst/>
          </a:prstGeom>
        </p:spPr>
      </p:pic>
      <p:sp>
        <p:nvSpPr>
          <p:cNvPr id="42" name="文本框 41">
            <a:extLst>
              <a:ext uri="{FF2B5EF4-FFF2-40B4-BE49-F238E27FC236}">
                <a16:creationId xmlns:a16="http://schemas.microsoft.com/office/drawing/2014/main" id="{2545D691-6EAE-48E5-A2CE-42090904EB8A}"/>
              </a:ext>
            </a:extLst>
          </p:cNvPr>
          <p:cNvSpPr txBox="1"/>
          <p:nvPr/>
        </p:nvSpPr>
        <p:spPr>
          <a:xfrm>
            <a:off x="339844" y="1283738"/>
            <a:ext cx="5103013" cy="579967"/>
          </a:xfrm>
          <a:prstGeom prst="rect">
            <a:avLst/>
          </a:prstGeom>
          <a:noFill/>
        </p:spPr>
        <p:txBody>
          <a:bodyPr wrap="square">
            <a:spAutoFit/>
          </a:bodyPr>
          <a:lstStyle/>
          <a:p>
            <a:pPr>
              <a:lnSpc>
                <a:spcPct val="150000"/>
              </a:lnSpc>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Laser-RF System Signal Connection</a:t>
            </a:r>
          </a:p>
        </p:txBody>
      </p:sp>
      <p:sp>
        <p:nvSpPr>
          <p:cNvPr id="43" name="文本框 42">
            <a:extLst>
              <a:ext uri="{FF2B5EF4-FFF2-40B4-BE49-F238E27FC236}">
                <a16:creationId xmlns:a16="http://schemas.microsoft.com/office/drawing/2014/main" id="{7411086B-3E6F-485E-8F00-98932EF27235}"/>
              </a:ext>
            </a:extLst>
          </p:cNvPr>
          <p:cNvSpPr txBox="1"/>
          <p:nvPr/>
        </p:nvSpPr>
        <p:spPr>
          <a:xfrm>
            <a:off x="7611540" y="1286607"/>
            <a:ext cx="3677619" cy="579967"/>
          </a:xfrm>
          <a:prstGeom prst="rect">
            <a:avLst/>
          </a:prstGeom>
          <a:noFill/>
        </p:spPr>
        <p:txBody>
          <a:bodyPr wrap="square">
            <a:spAutoFit/>
          </a:bodyPr>
          <a:lstStyle/>
          <a:p>
            <a:pPr>
              <a:lnSpc>
                <a:spcPct val="150000"/>
              </a:lnSpc>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Laser-RF Synchronization</a:t>
            </a:r>
          </a:p>
        </p:txBody>
      </p:sp>
      <p:pic>
        <p:nvPicPr>
          <p:cNvPr id="15" name="图片 14">
            <a:extLst>
              <a:ext uri="{FF2B5EF4-FFF2-40B4-BE49-F238E27FC236}">
                <a16:creationId xmlns:a16="http://schemas.microsoft.com/office/drawing/2014/main" id="{7EC32047-ED69-4302-A539-BAD74BBF06C9}"/>
              </a:ext>
            </a:extLst>
          </p:cNvPr>
          <p:cNvPicPr>
            <a:picLocks noChangeAspect="1"/>
          </p:cNvPicPr>
          <p:nvPr/>
        </p:nvPicPr>
        <p:blipFill>
          <a:blip r:embed="rId5"/>
          <a:stretch>
            <a:fillRect/>
          </a:stretch>
        </p:blipFill>
        <p:spPr>
          <a:xfrm>
            <a:off x="7809765" y="1876030"/>
            <a:ext cx="3366000" cy="1980000"/>
          </a:xfrm>
          <a:prstGeom prst="rect">
            <a:avLst/>
          </a:prstGeom>
        </p:spPr>
      </p:pic>
      <p:pic>
        <p:nvPicPr>
          <p:cNvPr id="16" name="图片 15">
            <a:extLst>
              <a:ext uri="{FF2B5EF4-FFF2-40B4-BE49-F238E27FC236}">
                <a16:creationId xmlns:a16="http://schemas.microsoft.com/office/drawing/2014/main" id="{8F70FB63-63A0-4C18-8D2B-1F10097A42B9}"/>
              </a:ext>
            </a:extLst>
          </p:cNvPr>
          <p:cNvPicPr>
            <a:picLocks noChangeAspect="1"/>
          </p:cNvPicPr>
          <p:nvPr/>
        </p:nvPicPr>
        <p:blipFill rotWithShape="1">
          <a:blip r:embed="rId6"/>
          <a:srcRect l="987" t="867" r="734" b="1980"/>
          <a:stretch/>
        </p:blipFill>
        <p:spPr>
          <a:xfrm>
            <a:off x="7864256" y="4435997"/>
            <a:ext cx="3307820" cy="1923629"/>
          </a:xfrm>
          <a:prstGeom prst="rect">
            <a:avLst/>
          </a:prstGeom>
        </p:spPr>
      </p:pic>
      <p:sp>
        <p:nvSpPr>
          <p:cNvPr id="17" name="矩形 16">
            <a:extLst>
              <a:ext uri="{FF2B5EF4-FFF2-40B4-BE49-F238E27FC236}">
                <a16:creationId xmlns:a16="http://schemas.microsoft.com/office/drawing/2014/main" id="{D41B5E5D-6AD2-4587-802C-A87517D8A25D}"/>
              </a:ext>
            </a:extLst>
          </p:cNvPr>
          <p:cNvSpPr/>
          <p:nvPr/>
        </p:nvSpPr>
        <p:spPr>
          <a:xfrm>
            <a:off x="3767655" y="2008663"/>
            <a:ext cx="1850734" cy="5410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连接符: 肘形 17">
            <a:extLst>
              <a:ext uri="{FF2B5EF4-FFF2-40B4-BE49-F238E27FC236}">
                <a16:creationId xmlns:a16="http://schemas.microsoft.com/office/drawing/2014/main" id="{1F6C0856-17DD-4A8F-ACDD-09C539F600CC}"/>
              </a:ext>
            </a:extLst>
          </p:cNvPr>
          <p:cNvCxnSpPr>
            <a:cxnSpLocks/>
            <a:endCxn id="15" idx="1"/>
          </p:cNvCxnSpPr>
          <p:nvPr/>
        </p:nvCxnSpPr>
        <p:spPr>
          <a:xfrm>
            <a:off x="5600512" y="2266644"/>
            <a:ext cx="2209253" cy="599386"/>
          </a:xfrm>
          <a:prstGeom prst="bentConnector3">
            <a:avLst>
              <a:gd name="adj1" fmla="val 8334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476B34F2-4CF9-4331-918E-F91BD57EA736}"/>
              </a:ext>
            </a:extLst>
          </p:cNvPr>
          <p:cNvSpPr/>
          <p:nvPr/>
        </p:nvSpPr>
        <p:spPr>
          <a:xfrm>
            <a:off x="6311900" y="2651722"/>
            <a:ext cx="1038788" cy="261535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a:extLst>
              <a:ext uri="{FF2B5EF4-FFF2-40B4-BE49-F238E27FC236}">
                <a16:creationId xmlns:a16="http://schemas.microsoft.com/office/drawing/2014/main" id="{E6ED7D2C-8EF1-450B-8C7F-023481E2E18D}"/>
              </a:ext>
            </a:extLst>
          </p:cNvPr>
          <p:cNvCxnSpPr>
            <a:cxnSpLocks/>
          </p:cNvCxnSpPr>
          <p:nvPr/>
        </p:nvCxnSpPr>
        <p:spPr>
          <a:xfrm flipH="1" flipV="1">
            <a:off x="7363652" y="3864775"/>
            <a:ext cx="172211"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连接符: 肘形 20">
            <a:extLst>
              <a:ext uri="{FF2B5EF4-FFF2-40B4-BE49-F238E27FC236}">
                <a16:creationId xmlns:a16="http://schemas.microsoft.com/office/drawing/2014/main" id="{8302EC4B-A70F-4BA2-875C-6BB74EE07CFB}"/>
              </a:ext>
            </a:extLst>
          </p:cNvPr>
          <p:cNvCxnSpPr>
            <a:cxnSpLocks/>
          </p:cNvCxnSpPr>
          <p:nvPr/>
        </p:nvCxnSpPr>
        <p:spPr>
          <a:xfrm rot="16200000" flipH="1">
            <a:off x="6909448" y="4479857"/>
            <a:ext cx="1548847" cy="318686"/>
          </a:xfrm>
          <a:prstGeom prst="bentConnector3">
            <a:avLst>
              <a:gd name="adj1" fmla="val 100428"/>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50B46D6C-2017-4731-81ED-0BD8252591E4}"/>
              </a:ext>
            </a:extLst>
          </p:cNvPr>
          <p:cNvSpPr txBox="1"/>
          <p:nvPr/>
        </p:nvSpPr>
        <p:spPr>
          <a:xfrm>
            <a:off x="7611539" y="3813498"/>
            <a:ext cx="3936994" cy="579967"/>
          </a:xfrm>
          <a:prstGeom prst="rect">
            <a:avLst/>
          </a:prstGeom>
          <a:noFill/>
        </p:spPr>
        <p:txBody>
          <a:bodyPr wrap="square">
            <a:spAutoFit/>
          </a:bodyPr>
          <a:lstStyle/>
          <a:p>
            <a:pPr>
              <a:lnSpc>
                <a:spcPct val="150000"/>
              </a:lnSpc>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RF System Synchronization</a:t>
            </a:r>
          </a:p>
        </p:txBody>
      </p:sp>
      <p:grpSp>
        <p:nvGrpSpPr>
          <p:cNvPr id="27" name="组合 26">
            <a:extLst>
              <a:ext uri="{FF2B5EF4-FFF2-40B4-BE49-F238E27FC236}">
                <a16:creationId xmlns:a16="http://schemas.microsoft.com/office/drawing/2014/main" id="{CB0D2023-9487-4DE2-A5AD-7F312591E56B}"/>
              </a:ext>
            </a:extLst>
          </p:cNvPr>
          <p:cNvGrpSpPr/>
          <p:nvPr/>
        </p:nvGrpSpPr>
        <p:grpSpPr>
          <a:xfrm>
            <a:off x="8233938" y="2197317"/>
            <a:ext cx="2004785" cy="566402"/>
            <a:chOff x="1956543" y="3006440"/>
            <a:chExt cx="2004785" cy="566402"/>
          </a:xfrm>
        </p:grpSpPr>
        <p:sp>
          <p:nvSpPr>
            <p:cNvPr id="28" name="矩形 27">
              <a:extLst>
                <a:ext uri="{FF2B5EF4-FFF2-40B4-BE49-F238E27FC236}">
                  <a16:creationId xmlns:a16="http://schemas.microsoft.com/office/drawing/2014/main" id="{623E45A5-7332-4D24-B3D8-DD988704A119}"/>
                </a:ext>
              </a:extLst>
            </p:cNvPr>
            <p:cNvSpPr/>
            <p:nvPr/>
          </p:nvSpPr>
          <p:spPr>
            <a:xfrm>
              <a:off x="2521523" y="3006440"/>
              <a:ext cx="1402806" cy="566402"/>
            </a:xfrm>
            <a:prstGeom prst="rect">
              <a:avLst/>
            </a:prstGeom>
            <a:solidFill>
              <a:srgbClr val="7030A0">
                <a:alpha val="70000"/>
              </a:srgbClr>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endParaRPr lang="en-US" altLang="zh-CN" sz="12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9" name="文本框 28">
              <a:extLst>
                <a:ext uri="{FF2B5EF4-FFF2-40B4-BE49-F238E27FC236}">
                  <a16:creationId xmlns:a16="http://schemas.microsoft.com/office/drawing/2014/main" id="{1F7A7670-ED96-4113-83D2-E5A2376B60DB}"/>
                </a:ext>
              </a:extLst>
            </p:cNvPr>
            <p:cNvSpPr txBox="1"/>
            <p:nvPr/>
          </p:nvSpPr>
          <p:spPr>
            <a:xfrm>
              <a:off x="1956543" y="3104975"/>
              <a:ext cx="2004785" cy="369332"/>
            </a:xfrm>
            <a:prstGeom prst="rect">
              <a:avLst/>
            </a:prstGeom>
            <a:noFill/>
          </p:spPr>
          <p:txBody>
            <a:bodyPr wrap="square">
              <a:spAutoFit/>
            </a:bodyPr>
            <a:lstStyle/>
            <a:p>
              <a:pPr marL="540000" algn="ctr" defTabSz="266700">
                <a:spcBef>
                  <a:spcPts val="300"/>
                </a:spcBef>
                <a:spcAft>
                  <a:spcPts val="200"/>
                </a:spcAft>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Laser</a:t>
              </a:r>
              <a:endPar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0" name="组合 29">
            <a:extLst>
              <a:ext uri="{FF2B5EF4-FFF2-40B4-BE49-F238E27FC236}">
                <a16:creationId xmlns:a16="http://schemas.microsoft.com/office/drawing/2014/main" id="{4B51EFA7-DC01-4B35-B7B0-D4FA14160692}"/>
              </a:ext>
            </a:extLst>
          </p:cNvPr>
          <p:cNvGrpSpPr/>
          <p:nvPr/>
        </p:nvGrpSpPr>
        <p:grpSpPr>
          <a:xfrm>
            <a:off x="8238086" y="2980121"/>
            <a:ext cx="2004785" cy="566402"/>
            <a:chOff x="1956543" y="3006440"/>
            <a:chExt cx="2004785" cy="566402"/>
          </a:xfrm>
        </p:grpSpPr>
        <p:sp>
          <p:nvSpPr>
            <p:cNvPr id="31" name="矩形 30">
              <a:extLst>
                <a:ext uri="{FF2B5EF4-FFF2-40B4-BE49-F238E27FC236}">
                  <a16:creationId xmlns:a16="http://schemas.microsoft.com/office/drawing/2014/main" id="{4A3C71F7-E684-4255-80C2-60766BDD19A7}"/>
                </a:ext>
              </a:extLst>
            </p:cNvPr>
            <p:cNvSpPr/>
            <p:nvPr/>
          </p:nvSpPr>
          <p:spPr>
            <a:xfrm>
              <a:off x="2521523" y="3006440"/>
              <a:ext cx="1402806" cy="566402"/>
            </a:xfrm>
            <a:prstGeom prst="rect">
              <a:avLst/>
            </a:prstGeom>
            <a:solidFill>
              <a:srgbClr val="FF0000">
                <a:alpha val="70000"/>
              </a:srgbClr>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endParaRPr lang="en-US" altLang="zh-CN" sz="12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文本框 31">
              <a:extLst>
                <a:ext uri="{FF2B5EF4-FFF2-40B4-BE49-F238E27FC236}">
                  <a16:creationId xmlns:a16="http://schemas.microsoft.com/office/drawing/2014/main" id="{0D6D94FB-0571-4E50-8B86-EFB5FF99C070}"/>
                </a:ext>
              </a:extLst>
            </p:cNvPr>
            <p:cNvSpPr txBox="1"/>
            <p:nvPr/>
          </p:nvSpPr>
          <p:spPr>
            <a:xfrm>
              <a:off x="1956543" y="3104975"/>
              <a:ext cx="2004785" cy="369332"/>
            </a:xfrm>
            <a:prstGeom prst="rect">
              <a:avLst/>
            </a:prstGeom>
            <a:noFill/>
          </p:spPr>
          <p:txBody>
            <a:bodyPr wrap="square">
              <a:spAutoFit/>
            </a:bodyPr>
            <a:lstStyle/>
            <a:p>
              <a:pPr marL="540000" algn="ctr" defTabSz="266700">
                <a:spcBef>
                  <a:spcPts val="300"/>
                </a:spcBef>
                <a:spcAft>
                  <a:spcPts val="200"/>
                </a:spcAft>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RF gun</a:t>
              </a:r>
              <a:endPar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7" name="组合 6">
            <a:extLst>
              <a:ext uri="{FF2B5EF4-FFF2-40B4-BE49-F238E27FC236}">
                <a16:creationId xmlns:a16="http://schemas.microsoft.com/office/drawing/2014/main" id="{F1056CA7-53D2-4B78-A4D3-E77510BFB165}"/>
              </a:ext>
            </a:extLst>
          </p:cNvPr>
          <p:cNvGrpSpPr/>
          <p:nvPr/>
        </p:nvGrpSpPr>
        <p:grpSpPr>
          <a:xfrm>
            <a:off x="2994920" y="5434742"/>
            <a:ext cx="5068845" cy="972316"/>
            <a:chOff x="2740920" y="5425878"/>
            <a:chExt cx="5068845" cy="972316"/>
          </a:xfrm>
        </p:grpSpPr>
        <p:sp>
          <p:nvSpPr>
            <p:cNvPr id="34" name="矩形 33">
              <a:extLst>
                <a:ext uri="{FF2B5EF4-FFF2-40B4-BE49-F238E27FC236}">
                  <a16:creationId xmlns:a16="http://schemas.microsoft.com/office/drawing/2014/main" id="{89A18492-F70E-4EE1-BF74-7F12941CA21C}"/>
                </a:ext>
              </a:extLst>
            </p:cNvPr>
            <p:cNvSpPr/>
            <p:nvPr/>
          </p:nvSpPr>
          <p:spPr>
            <a:xfrm>
              <a:off x="2740920" y="5527854"/>
              <a:ext cx="4463928" cy="870340"/>
            </a:xfrm>
            <a:prstGeom prst="rect">
              <a:avLst/>
            </a:prstGeom>
            <a:solidFill>
              <a:schemeClr val="bg1">
                <a:lumMod val="85000"/>
              </a:schemeClr>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endParaRPr lang="en-US" altLang="zh-CN" sz="12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a:extLst>
                <a:ext uri="{FF2B5EF4-FFF2-40B4-BE49-F238E27FC236}">
                  <a16:creationId xmlns:a16="http://schemas.microsoft.com/office/drawing/2014/main" id="{15D56C9F-7CB5-4ED2-8CCB-F825DC9C0B63}"/>
                </a:ext>
              </a:extLst>
            </p:cNvPr>
            <p:cNvSpPr txBox="1"/>
            <p:nvPr/>
          </p:nvSpPr>
          <p:spPr>
            <a:xfrm>
              <a:off x="2946529" y="5425878"/>
              <a:ext cx="2857043" cy="960328"/>
            </a:xfrm>
            <a:prstGeom prst="rect">
              <a:avLst/>
            </a:prstGeom>
            <a:noFill/>
          </p:spPr>
          <p:txBody>
            <a:bodyPr wrap="square">
              <a:spAutoFit/>
            </a:bodyPr>
            <a:lstStyle/>
            <a:p>
              <a:pPr marL="457200" indent="-457200">
                <a:lnSpc>
                  <a:spcPct val="150000"/>
                </a:lnSpc>
                <a:buFont typeface="+mj-lt"/>
                <a:buAutoNum type="arabicPeriod"/>
              </a:pPr>
              <a:r>
                <a:rPr kumimoji="0" lang="en-US" altLang="zh-CN" sz="2000" b="1" i="0" u="none" strike="noStrike" kern="1200" cap="none" spc="0" normalizeH="0" baseline="0" noProof="0" dirty="0">
                  <a:ln>
                    <a:noFill/>
                  </a:ln>
                  <a:solidFill>
                    <a:srgbClr val="2121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Modulator </a:t>
              </a:r>
            </a:p>
            <a:p>
              <a:pPr marL="457200" indent="-457200">
                <a:lnSpc>
                  <a:spcPct val="150000"/>
                </a:lnSpc>
                <a:buAutoNum type="arabicPeriod"/>
              </a:pPr>
              <a:r>
                <a:rPr kumimoji="0" lang="en-US" altLang="zh-CN" sz="2000" b="1" i="0" u="none" strike="noStrike" kern="1200" cap="none" spc="0" normalizeH="0" baseline="0" noProof="0" dirty="0">
                  <a:ln>
                    <a:noFill/>
                  </a:ln>
                  <a:solidFill>
                    <a:srgbClr val="FF5252"/>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Klystron</a:t>
              </a:r>
            </a:p>
          </p:txBody>
        </p:sp>
        <p:sp>
          <p:nvSpPr>
            <p:cNvPr id="33" name="文本框 32">
              <a:extLst>
                <a:ext uri="{FF2B5EF4-FFF2-40B4-BE49-F238E27FC236}">
                  <a16:creationId xmlns:a16="http://schemas.microsoft.com/office/drawing/2014/main" id="{2E2C4260-0E76-43FB-B202-C7FC4FDD5C77}"/>
                </a:ext>
              </a:extLst>
            </p:cNvPr>
            <p:cNvSpPr txBox="1"/>
            <p:nvPr/>
          </p:nvSpPr>
          <p:spPr>
            <a:xfrm>
              <a:off x="4952722" y="5425878"/>
              <a:ext cx="2857043" cy="960328"/>
            </a:xfrm>
            <a:prstGeom prst="rect">
              <a:avLst/>
            </a:prstGeom>
            <a:noFill/>
          </p:spPr>
          <p:txBody>
            <a:bodyPr wrap="square">
              <a:spAutoFit/>
            </a:bodyPr>
            <a:lstStyle/>
            <a:p>
              <a:pPr marL="457200" indent="-457200">
                <a:lnSpc>
                  <a:spcPct val="150000"/>
                </a:lnSpc>
                <a:buFont typeface="+mj-lt"/>
                <a:buAutoNum type="arabicPeriod" startAt="3"/>
              </a:pPr>
              <a:r>
                <a:rPr kumimoji="0" lang="en-US" altLang="zh-CN" sz="2000" b="1" i="0" u="none" strike="noStrike" kern="1200" cap="none" spc="0" normalizeH="0" baseline="0" noProof="0" dirty="0">
                  <a:ln>
                    <a:noFill/>
                  </a:ln>
                  <a:solidFill>
                    <a:srgbClr val="12FF4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Circulator</a:t>
              </a:r>
            </a:p>
            <a:p>
              <a:pPr marL="457200" indent="-457200">
                <a:lnSpc>
                  <a:spcPct val="150000"/>
                </a:lnSpc>
                <a:buAutoNum type="arabicPeriod" startAt="3"/>
              </a:pPr>
              <a:r>
                <a:rPr kumimoji="0" lang="en-US" altLang="zh-CN" sz="2000" b="1" i="0" u="none" strike="noStrike" kern="1200" cap="none" spc="0" normalizeH="0" baseline="0" noProof="0" dirty="0">
                  <a:ln>
                    <a:noFill/>
                  </a:ln>
                  <a:solidFill>
                    <a:srgbClr val="FFFF0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RF gun input</a:t>
              </a:r>
            </a:p>
          </p:txBody>
        </p:sp>
      </p:grpSp>
      <p:sp>
        <p:nvSpPr>
          <p:cNvPr id="36" name="文本框 35">
            <a:extLst>
              <a:ext uri="{FF2B5EF4-FFF2-40B4-BE49-F238E27FC236}">
                <a16:creationId xmlns:a16="http://schemas.microsoft.com/office/drawing/2014/main" id="{4314EDA3-C8CC-40A2-856D-58257452D62D}"/>
              </a:ext>
            </a:extLst>
          </p:cNvPr>
          <p:cNvSpPr txBox="1"/>
          <p:nvPr/>
        </p:nvSpPr>
        <p:spPr>
          <a:xfrm>
            <a:off x="-289209" y="5271524"/>
            <a:ext cx="3115852" cy="1295035"/>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Meet the waveform requirements for the </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input RF power</a:t>
            </a:r>
          </a:p>
        </p:txBody>
      </p:sp>
      <p:pic>
        <p:nvPicPr>
          <p:cNvPr id="35" name="图片 34">
            <a:extLst>
              <a:ext uri="{FF2B5EF4-FFF2-40B4-BE49-F238E27FC236}">
                <a16:creationId xmlns:a16="http://schemas.microsoft.com/office/drawing/2014/main" id="{B02BBDD9-707E-4A15-8ED8-3299CC3BDA23}"/>
              </a:ext>
            </a:extLst>
          </p:cNvPr>
          <p:cNvPicPr>
            <a:picLocks noChangeAspect="1"/>
          </p:cNvPicPr>
          <p:nvPr/>
        </p:nvPicPr>
        <p:blipFill>
          <a:blip r:embed="rId7"/>
          <a:stretch>
            <a:fillRect/>
          </a:stretch>
        </p:blipFill>
        <p:spPr>
          <a:xfrm>
            <a:off x="2960889" y="2595032"/>
            <a:ext cx="3359477" cy="2701678"/>
          </a:xfrm>
          <a:prstGeom prst="rect">
            <a:avLst/>
          </a:prstGeom>
        </p:spPr>
      </p:pic>
      <p:sp>
        <p:nvSpPr>
          <p:cNvPr id="37" name="矩形 36">
            <a:extLst>
              <a:ext uri="{FF2B5EF4-FFF2-40B4-BE49-F238E27FC236}">
                <a16:creationId xmlns:a16="http://schemas.microsoft.com/office/drawing/2014/main" id="{47243005-7FF6-4918-90FE-AA306A730D94}"/>
              </a:ext>
            </a:extLst>
          </p:cNvPr>
          <p:cNvSpPr/>
          <p:nvPr/>
        </p:nvSpPr>
        <p:spPr>
          <a:xfrm>
            <a:off x="2976033" y="2651722"/>
            <a:ext cx="3335867" cy="261535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9501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3828868" y="4729877"/>
            <a:ext cx="5717001" cy="720090"/>
            <a:chOff x="6058" y="7489"/>
            <a:chExt cx="8505" cy="1134"/>
          </a:xfrm>
        </p:grpSpPr>
        <p:sp>
          <p:nvSpPr>
            <p:cNvPr id="4" name="矩形: 圆角 5"/>
            <p:cNvSpPr/>
            <p:nvPr>
              <p:custDataLst>
                <p:tags r:id="rId18"/>
              </p:custDataLst>
            </p:nvPr>
          </p:nvSpPr>
          <p:spPr>
            <a:xfrm>
              <a:off x="6059" y="7489"/>
              <a:ext cx="8504" cy="1134"/>
            </a:xfrm>
            <a:prstGeom prst="rect">
              <a:avLst/>
            </a:prstGeom>
            <a:solidFill>
              <a:srgbClr val="1F4E79"/>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文本框 4"/>
            <p:cNvSpPr txBox="1"/>
            <p:nvPr>
              <p:custDataLst>
                <p:tags r:id="rId19"/>
              </p:custDataLst>
            </p:nvPr>
          </p:nvSpPr>
          <p:spPr>
            <a:xfrm>
              <a:off x="6058" y="7597"/>
              <a:ext cx="8504" cy="9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sym typeface="+mn-ea"/>
                </a:rPr>
                <a:t>Experimental Results </a:t>
              </a:r>
            </a:p>
          </p:txBody>
        </p:sp>
      </p:grpSp>
      <p:grpSp>
        <p:nvGrpSpPr>
          <p:cNvPr id="6" name="组合 5"/>
          <p:cNvGrpSpPr/>
          <p:nvPr>
            <p:custDataLst>
              <p:tags r:id="rId2"/>
            </p:custDataLst>
          </p:nvPr>
        </p:nvGrpSpPr>
        <p:grpSpPr>
          <a:xfrm>
            <a:off x="3819773" y="3694192"/>
            <a:ext cx="6018491" cy="720090"/>
            <a:chOff x="6064" y="5855"/>
            <a:chExt cx="8504" cy="1134"/>
          </a:xfrm>
        </p:grpSpPr>
        <p:sp>
          <p:nvSpPr>
            <p:cNvPr id="7" name="矩形: 圆角 7"/>
            <p:cNvSpPr/>
            <p:nvPr>
              <p:custDataLst>
                <p:tags r:id="rId16"/>
              </p:custDataLst>
            </p:nvPr>
          </p:nvSpPr>
          <p:spPr>
            <a:xfrm>
              <a:off x="6064" y="5855"/>
              <a:ext cx="8078" cy="1134"/>
            </a:xfrm>
            <a:prstGeom prst="rect">
              <a:avLst/>
            </a:prstGeom>
            <a:solidFill>
              <a:srgbClr val="1F4E79"/>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文本框 7"/>
            <p:cNvSpPr txBox="1"/>
            <p:nvPr>
              <p:custDataLst>
                <p:tags r:id="rId17"/>
              </p:custDataLst>
            </p:nvPr>
          </p:nvSpPr>
          <p:spPr>
            <a:xfrm>
              <a:off x="6076" y="5961"/>
              <a:ext cx="8492" cy="9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sym typeface="+mn-ea"/>
                </a:rPr>
                <a:t>Laser-RF Synchronization</a:t>
              </a:r>
            </a:p>
          </p:txBody>
        </p:sp>
      </p:grpSp>
      <p:grpSp>
        <p:nvGrpSpPr>
          <p:cNvPr id="9" name="组合 8"/>
          <p:cNvGrpSpPr/>
          <p:nvPr>
            <p:custDataLst>
              <p:tags r:id="rId3"/>
            </p:custDataLst>
          </p:nvPr>
        </p:nvGrpSpPr>
        <p:grpSpPr>
          <a:xfrm>
            <a:off x="3829186" y="2658507"/>
            <a:ext cx="5720898" cy="720090"/>
            <a:chOff x="6059" y="4229"/>
            <a:chExt cx="8504" cy="1134"/>
          </a:xfrm>
        </p:grpSpPr>
        <p:sp>
          <p:nvSpPr>
            <p:cNvPr id="10" name="矩形: 圆角 9"/>
            <p:cNvSpPr/>
            <p:nvPr>
              <p:custDataLst>
                <p:tags r:id="rId14"/>
              </p:custDataLst>
            </p:nvPr>
          </p:nvSpPr>
          <p:spPr>
            <a:xfrm>
              <a:off x="6059" y="4229"/>
              <a:ext cx="8504" cy="1134"/>
            </a:xfrm>
            <a:prstGeom prst="rect">
              <a:avLst/>
            </a:prstGeom>
            <a:solidFill>
              <a:srgbClr val="1F4E79"/>
            </a:solidFill>
            <a:ln>
              <a:noFill/>
            </a:ln>
            <a:effectLst>
              <a:outerShdw blurRad="50800" dist="38100" dir="5400000" algn="t"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文本框 10"/>
            <p:cNvSpPr txBox="1"/>
            <p:nvPr>
              <p:custDataLst>
                <p:tags r:id="rId15"/>
              </p:custDataLst>
            </p:nvPr>
          </p:nvSpPr>
          <p:spPr>
            <a:xfrm>
              <a:off x="6059" y="4336"/>
              <a:ext cx="8504" cy="9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sym typeface="+mn-ea"/>
                </a:rPr>
                <a:t>Development of LLRF System</a:t>
              </a:r>
            </a:p>
          </p:txBody>
        </p:sp>
      </p:grpSp>
      <p:sp>
        <p:nvSpPr>
          <p:cNvPr id="13" name="矩形: 圆角 11"/>
          <p:cNvSpPr/>
          <p:nvPr>
            <p:custDataLst>
              <p:tags r:id="rId4"/>
            </p:custDataLst>
          </p:nvPr>
        </p:nvSpPr>
        <p:spPr>
          <a:xfrm>
            <a:off x="3829502" y="1622822"/>
            <a:ext cx="5720897" cy="720090"/>
          </a:xfrm>
          <a:prstGeom prst="rect">
            <a:avLst/>
          </a:prstGeom>
          <a:solidFill>
            <a:srgbClr val="1F4E79"/>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文本框 13"/>
          <p:cNvSpPr txBox="1"/>
          <p:nvPr>
            <p:custDataLst>
              <p:tags r:id="rId5"/>
            </p:custDataLst>
          </p:nvPr>
        </p:nvSpPr>
        <p:spPr>
          <a:xfrm>
            <a:off x="3829503" y="1700927"/>
            <a:ext cx="5391785" cy="56451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rPr>
              <a:t>HUST-UED RF Requirements</a:t>
            </a:r>
          </a:p>
        </p:txBody>
      </p:sp>
      <p:sp>
        <p:nvSpPr>
          <p:cNvPr id="18" name="内容占位符 1"/>
          <p:cNvSpPr txBox="1"/>
          <p:nvPr>
            <p:custDataLst>
              <p:tags r:id="rId6"/>
            </p:custDataLst>
          </p:nvPr>
        </p:nvSpPr>
        <p:spPr>
          <a:xfrm rot="21427277">
            <a:off x="2846094" y="2495895"/>
            <a:ext cx="728653" cy="73787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Tx/>
              <a:buNone/>
              <a:defRPr sz="3000" b="1" kern="1200">
                <a:solidFill>
                  <a:schemeClr val="accent5">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1" u="none" strike="noStrike" kern="1200" cap="none" spc="0" normalizeH="0" baseline="0" noProof="0" dirty="0">
                <a:ln>
                  <a:noFill/>
                </a:ln>
                <a:solidFill>
                  <a:srgbClr val="1F4E7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2</a:t>
            </a:r>
          </a:p>
        </p:txBody>
      </p:sp>
      <p:sp>
        <p:nvSpPr>
          <p:cNvPr id="19" name="内容占位符 1"/>
          <p:cNvSpPr txBox="1"/>
          <p:nvPr>
            <p:custDataLst>
              <p:tags r:id="rId7"/>
            </p:custDataLst>
          </p:nvPr>
        </p:nvSpPr>
        <p:spPr>
          <a:xfrm rot="21427277">
            <a:off x="2846094" y="1457661"/>
            <a:ext cx="728653" cy="73787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Tx/>
              <a:buNone/>
              <a:defRPr sz="3000" b="1" kern="1200">
                <a:solidFill>
                  <a:schemeClr val="accent5">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1" u="none" strike="noStrike" kern="1200" cap="none" spc="0" normalizeH="0" baseline="0" noProof="0" dirty="0">
                <a:ln>
                  <a:noFill/>
                </a:ln>
                <a:solidFill>
                  <a:srgbClr val="1F4E7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p>
        </p:txBody>
      </p:sp>
      <p:sp>
        <p:nvSpPr>
          <p:cNvPr id="20" name="内容占位符 1"/>
          <p:cNvSpPr txBox="1"/>
          <p:nvPr>
            <p:custDataLst>
              <p:tags r:id="rId8"/>
            </p:custDataLst>
          </p:nvPr>
        </p:nvSpPr>
        <p:spPr>
          <a:xfrm rot="21427277">
            <a:off x="2846094" y="3534120"/>
            <a:ext cx="728653" cy="73787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Tx/>
              <a:buNone/>
              <a:defRPr sz="3000" b="1" kern="1200">
                <a:solidFill>
                  <a:schemeClr val="accent5">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1" u="none" strike="noStrike" kern="1200" cap="none" spc="0" normalizeH="0" baseline="0" noProof="0" dirty="0">
                <a:ln>
                  <a:noFill/>
                </a:ln>
                <a:solidFill>
                  <a:srgbClr val="1F4E7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3</a:t>
            </a:r>
          </a:p>
        </p:txBody>
      </p:sp>
      <p:sp>
        <p:nvSpPr>
          <p:cNvPr id="21" name="内容占位符 1"/>
          <p:cNvSpPr txBox="1"/>
          <p:nvPr>
            <p:custDataLst>
              <p:tags r:id="rId9"/>
            </p:custDataLst>
          </p:nvPr>
        </p:nvSpPr>
        <p:spPr>
          <a:xfrm rot="21427277">
            <a:off x="2846094" y="4572345"/>
            <a:ext cx="728653" cy="73787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Tx/>
              <a:buNone/>
              <a:defRPr sz="3000" b="1" kern="1200">
                <a:solidFill>
                  <a:schemeClr val="accent5">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1" u="none" strike="noStrike" kern="1200" cap="none" spc="0" normalizeH="0" baseline="0" noProof="0" dirty="0">
                <a:ln>
                  <a:noFill/>
                </a:ln>
                <a:solidFill>
                  <a:srgbClr val="1F4E7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4</a:t>
            </a:r>
          </a:p>
        </p:txBody>
      </p:sp>
      <p:sp>
        <p:nvSpPr>
          <p:cNvPr id="23" name="灯片编号占位符 22"/>
          <p:cNvSpPr>
            <a:spLocks noGrp="1"/>
          </p:cNvSpPr>
          <p:nvPr>
            <p:ph type="sldNum" sz="quarter" idx="4294967295"/>
          </p:nvPr>
        </p:nvSpPr>
        <p:spPr>
          <a:xfrm>
            <a:off x="11564938" y="6486525"/>
            <a:ext cx="62865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2EABFD-C142-48D2-8272-3C2D8BEF2F38}" type="slidenum">
              <a:rPr kumimoji="0" lang="zh-CN" altLang="en-US" sz="1600" b="1" i="0" u="none" strike="noStrike" kern="1200" cap="none" spc="0" normalizeH="0" baseline="0" noProof="0" smtClean="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a:t>
            </a:fld>
            <a:r>
              <a:rPr kumimoji="0" lang="en-US" altLang="zh-CN"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rPr>
              <a:t>/20</a:t>
            </a:r>
            <a:endParaRPr kumimoji="0" lang="zh-CN" altLang="en-US"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nvGrpSpPr>
          <p:cNvPr id="2" name="组合 1">
            <a:extLst>
              <a:ext uri="{FF2B5EF4-FFF2-40B4-BE49-F238E27FC236}">
                <a16:creationId xmlns:a16="http://schemas.microsoft.com/office/drawing/2014/main" id="{4BE4478D-FF03-D9E9-4838-E363630B97F9}"/>
              </a:ext>
            </a:extLst>
          </p:cNvPr>
          <p:cNvGrpSpPr/>
          <p:nvPr>
            <p:custDataLst>
              <p:tags r:id="rId10"/>
            </p:custDataLst>
          </p:nvPr>
        </p:nvGrpSpPr>
        <p:grpSpPr>
          <a:xfrm>
            <a:off x="3819772" y="5816466"/>
            <a:ext cx="5717001" cy="720090"/>
            <a:chOff x="6058" y="7489"/>
            <a:chExt cx="8505" cy="1134"/>
          </a:xfrm>
        </p:grpSpPr>
        <p:sp>
          <p:nvSpPr>
            <p:cNvPr id="12" name="矩形: 圆角 5">
              <a:extLst>
                <a:ext uri="{FF2B5EF4-FFF2-40B4-BE49-F238E27FC236}">
                  <a16:creationId xmlns:a16="http://schemas.microsoft.com/office/drawing/2014/main" id="{C04532F7-BD0B-F0FB-218B-6546144B69AB}"/>
                </a:ext>
              </a:extLst>
            </p:cNvPr>
            <p:cNvSpPr/>
            <p:nvPr>
              <p:custDataLst>
                <p:tags r:id="rId12"/>
              </p:custDataLst>
            </p:nvPr>
          </p:nvSpPr>
          <p:spPr>
            <a:xfrm>
              <a:off x="6059" y="7489"/>
              <a:ext cx="8504" cy="1134"/>
            </a:xfrm>
            <a:prstGeom prst="rect">
              <a:avLst/>
            </a:prstGeom>
            <a:solidFill>
              <a:srgbClr val="1F4E79"/>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文本框 14">
              <a:extLst>
                <a:ext uri="{FF2B5EF4-FFF2-40B4-BE49-F238E27FC236}">
                  <a16:creationId xmlns:a16="http://schemas.microsoft.com/office/drawing/2014/main" id="{A33F0E97-F67E-0AE9-3BDE-C8544A92FA44}"/>
                </a:ext>
              </a:extLst>
            </p:cNvPr>
            <p:cNvSpPr txBox="1"/>
            <p:nvPr>
              <p:custDataLst>
                <p:tags r:id="rId13"/>
              </p:custDataLst>
            </p:nvPr>
          </p:nvSpPr>
          <p:spPr>
            <a:xfrm>
              <a:off x="6058" y="7597"/>
              <a:ext cx="8504" cy="9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sym typeface="+mn-ea"/>
                </a:rPr>
                <a:t>Summary</a:t>
              </a:r>
            </a:p>
          </p:txBody>
        </p:sp>
      </p:grpSp>
      <p:sp>
        <p:nvSpPr>
          <p:cNvPr id="16" name="内容占位符 1">
            <a:extLst>
              <a:ext uri="{FF2B5EF4-FFF2-40B4-BE49-F238E27FC236}">
                <a16:creationId xmlns:a16="http://schemas.microsoft.com/office/drawing/2014/main" id="{BD8D2B27-F920-FC17-169C-276AC008ADAA}"/>
              </a:ext>
            </a:extLst>
          </p:cNvPr>
          <p:cNvSpPr txBox="1"/>
          <p:nvPr>
            <p:custDataLst>
              <p:tags r:id="rId11"/>
            </p:custDataLst>
          </p:nvPr>
        </p:nvSpPr>
        <p:spPr>
          <a:xfrm rot="21427277">
            <a:off x="2836998" y="5658934"/>
            <a:ext cx="728653" cy="73787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Tx/>
              <a:buNone/>
              <a:defRPr sz="3000" b="1" kern="1200">
                <a:solidFill>
                  <a:schemeClr val="accent5">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1" u="none" strike="noStrike" kern="1200" cap="none" spc="0" normalizeH="0" baseline="0" noProof="0" dirty="0">
                <a:ln>
                  <a:noFill/>
                </a:ln>
                <a:solidFill>
                  <a:srgbClr val="1F4E7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5</a:t>
            </a:r>
          </a:p>
        </p:txBody>
      </p:sp>
    </p:spTree>
  </p:cSld>
  <p:clrMapOvr>
    <a:masterClrMapping/>
  </p:clrMapOvr>
  <mc:AlternateContent xmlns:mc="http://schemas.openxmlformats.org/markup-compatibility/2006" xmlns:p14="http://schemas.microsoft.com/office/powerpoint/2010/main">
    <mc:Choice Requires="p14">
      <p:transition p14:dur="10" advTm="21352"/>
    </mc:Choice>
    <mc:Fallback xmlns="">
      <p:transition advTm="2135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1">
            <a:extLst>
              <a:ext uri="{FF2B5EF4-FFF2-40B4-BE49-F238E27FC236}">
                <a16:creationId xmlns:a16="http://schemas.microsoft.com/office/drawing/2014/main" id="{DD68AC67-8A95-4CAC-9906-FE61C38202C2}"/>
              </a:ext>
            </a:extLst>
          </p:cNvPr>
          <p:cNvSpPr txBox="1"/>
          <p:nvPr>
            <p:custDataLst>
              <p:tags r:id="rId1"/>
            </p:custDataLst>
          </p:nvPr>
        </p:nvSpPr>
        <p:spPr>
          <a:xfrm rot="21427277">
            <a:off x="5731673" y="2297368"/>
            <a:ext cx="728653" cy="73787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Tx/>
              <a:buNone/>
              <a:defRPr sz="3000" b="1" kern="1200">
                <a:solidFill>
                  <a:schemeClr val="accent5">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i="1" dirty="0">
                <a:solidFill>
                  <a:srgbClr val="1F4E79"/>
                </a:solidFill>
              </a:rPr>
              <a:t>4</a:t>
            </a:r>
            <a:endParaRPr kumimoji="0" lang="en-US" altLang="zh-CN" sz="6000" b="1" i="1" u="none" strike="noStrike" kern="1200" cap="none" spc="0" normalizeH="0" baseline="0" noProof="0" dirty="0">
              <a:ln>
                <a:noFill/>
              </a:ln>
              <a:solidFill>
                <a:srgbClr val="1F4E7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4" name="文本框 13"/>
          <p:cNvSpPr txBox="1"/>
          <p:nvPr>
            <p:custDataLst>
              <p:tags r:id="rId2"/>
            </p:custDataLst>
          </p:nvPr>
        </p:nvSpPr>
        <p:spPr>
          <a:xfrm>
            <a:off x="3214240" y="3220720"/>
            <a:ext cx="6520194" cy="91884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1F4E79"/>
                </a:solidFill>
                <a:effectLst/>
                <a:uLnTx/>
                <a:uFillTx/>
                <a:latin typeface="黑体" panose="02010609060101010101" pitchFamily="49" charset="-122"/>
                <a:ea typeface="黑体" panose="02010609060101010101" pitchFamily="49" charset="-122"/>
                <a:cs typeface="+mn-cs"/>
              </a:rPr>
              <a:t>Experimental Results </a:t>
            </a:r>
          </a:p>
        </p:txBody>
      </p:sp>
      <p:sp>
        <p:nvSpPr>
          <p:cNvPr id="23" name="灯片编号占位符 22"/>
          <p:cNvSpPr>
            <a:spLocks noGrp="1"/>
          </p:cNvSpPr>
          <p:nvPr>
            <p:ph type="sldNum" sz="quarter" idx="4294967295"/>
          </p:nvPr>
        </p:nvSpPr>
        <p:spPr>
          <a:xfrm>
            <a:off x="11473031" y="6486525"/>
            <a:ext cx="720557"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rPr>
              <a:t>16/20</a:t>
            </a:r>
            <a:endParaRPr kumimoji="0" lang="zh-CN" altLang="en-US"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369580526"/>
      </p:ext>
    </p:extLst>
  </p:cSld>
  <p:clrMapOvr>
    <a:masterClrMapping/>
  </p:clrMapOvr>
  <mc:AlternateContent xmlns:mc="http://schemas.openxmlformats.org/markup-compatibility/2006" xmlns:p14="http://schemas.microsoft.com/office/powerpoint/2010/main">
    <mc:Choice Requires="p14">
      <p:transition p14:dur="10" advTm="21352"/>
    </mc:Choice>
    <mc:Fallback xmlns="">
      <p:transition advTm="2135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D27FC-66FD-C6DF-8D7C-4F8933D0F866}"/>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9D57182-406E-A8E4-819C-7DBE440E77ED}"/>
              </a:ext>
            </a:extLst>
          </p:cNvPr>
          <p:cNvSpPr>
            <a:spLocks noGrp="1"/>
          </p:cNvSpPr>
          <p:nvPr>
            <p:ph type="sldNum" sz="quarter" idx="12"/>
          </p:nvPr>
        </p:nvSpPr>
        <p:spPr>
          <a:xfrm>
            <a:off x="11349318" y="6405245"/>
            <a:ext cx="762672" cy="365125"/>
          </a:xfrm>
        </p:spPr>
        <p:txBody>
          <a:bodyPr/>
          <a:lstStyle/>
          <a:p>
            <a:r>
              <a:rPr lang="en-US" altLang="zh-CN" dirty="0"/>
              <a:t>17</a:t>
            </a:r>
            <a:r>
              <a:rPr kumimoji="0" lang="en-US" altLang="zh-CN"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rPr>
              <a:t>/</a:t>
            </a:r>
            <a:r>
              <a:rPr lang="en-US" altLang="zh-CN" dirty="0"/>
              <a:t>20</a:t>
            </a:r>
            <a:endParaRPr lang="zh-CN" altLang="en-US" dirty="0"/>
          </a:p>
        </p:txBody>
      </p:sp>
      <p:pic>
        <p:nvPicPr>
          <p:cNvPr id="46" name="图片 45">
            <a:extLst>
              <a:ext uri="{FF2B5EF4-FFF2-40B4-BE49-F238E27FC236}">
                <a16:creationId xmlns:a16="http://schemas.microsoft.com/office/drawing/2014/main" id="{A385D2D7-CDA4-C8EC-A402-1A207047F9B7}"/>
              </a:ext>
            </a:extLst>
          </p:cNvPr>
          <p:cNvPicPr>
            <a:picLocks noChangeAspect="1"/>
          </p:cNvPicPr>
          <p:nvPr/>
        </p:nvPicPr>
        <p:blipFill>
          <a:blip r:embed="rId3"/>
          <a:stretch>
            <a:fillRect/>
          </a:stretch>
        </p:blipFill>
        <p:spPr>
          <a:xfrm>
            <a:off x="0" y="-16049"/>
            <a:ext cx="12192000" cy="1312112"/>
          </a:xfrm>
          <a:prstGeom prst="rect">
            <a:avLst/>
          </a:prstGeom>
        </p:spPr>
      </p:pic>
      <p:sp>
        <p:nvSpPr>
          <p:cNvPr id="2" name="文本框 1">
            <a:extLst>
              <a:ext uri="{FF2B5EF4-FFF2-40B4-BE49-F238E27FC236}">
                <a16:creationId xmlns:a16="http://schemas.microsoft.com/office/drawing/2014/main" id="{9BAF0632-2543-9332-B7BD-FF6A94267FA7}"/>
              </a:ext>
            </a:extLst>
          </p:cNvPr>
          <p:cNvSpPr txBox="1"/>
          <p:nvPr/>
        </p:nvSpPr>
        <p:spPr>
          <a:xfrm>
            <a:off x="3328168" y="640007"/>
            <a:ext cx="5697498"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en-US"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Low-Level Chassis Test Results</a:t>
            </a:r>
          </a:p>
        </p:txBody>
      </p:sp>
      <p:sp>
        <p:nvSpPr>
          <p:cNvPr id="29" name="文本框 28">
            <a:extLst>
              <a:ext uri="{FF2B5EF4-FFF2-40B4-BE49-F238E27FC236}">
                <a16:creationId xmlns:a16="http://schemas.microsoft.com/office/drawing/2014/main" id="{8C0A04AF-FAFB-4256-9C2B-05028ADE8809}"/>
              </a:ext>
            </a:extLst>
          </p:cNvPr>
          <p:cNvSpPr txBox="1"/>
          <p:nvPr/>
        </p:nvSpPr>
        <p:spPr>
          <a:xfrm>
            <a:off x="404996" y="1296063"/>
            <a:ext cx="1687367" cy="579967"/>
          </a:xfrm>
          <a:prstGeom prst="rect">
            <a:avLst/>
          </a:prstGeom>
          <a:noFill/>
        </p:spPr>
        <p:txBody>
          <a:bodyPr wrap="square">
            <a:spAutoFit/>
          </a:bodyPr>
          <a:lstStyle/>
          <a:p>
            <a:pPr>
              <a:lnSpc>
                <a:spcPct val="150000"/>
              </a:lnSpc>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Input Test</a:t>
            </a:r>
          </a:p>
        </p:txBody>
      </p:sp>
      <p:pic>
        <p:nvPicPr>
          <p:cNvPr id="22" name="图片 21">
            <a:extLst>
              <a:ext uri="{FF2B5EF4-FFF2-40B4-BE49-F238E27FC236}">
                <a16:creationId xmlns:a16="http://schemas.microsoft.com/office/drawing/2014/main" id="{F6491DB4-786C-470F-84A3-325F123EEF17}"/>
              </a:ext>
            </a:extLst>
          </p:cNvPr>
          <p:cNvPicPr>
            <a:picLocks noChangeAspect="1"/>
          </p:cNvPicPr>
          <p:nvPr/>
        </p:nvPicPr>
        <p:blipFill>
          <a:blip r:embed="rId4"/>
          <a:stretch>
            <a:fillRect/>
          </a:stretch>
        </p:blipFill>
        <p:spPr>
          <a:xfrm>
            <a:off x="462692" y="1942582"/>
            <a:ext cx="4758413" cy="2880000"/>
          </a:xfrm>
          <a:prstGeom prst="rect">
            <a:avLst/>
          </a:prstGeom>
          <a:noFill/>
          <a:ln>
            <a:noFill/>
          </a:ln>
        </p:spPr>
      </p:pic>
      <p:sp>
        <p:nvSpPr>
          <p:cNvPr id="23" name="文本框 22">
            <a:extLst>
              <a:ext uri="{FF2B5EF4-FFF2-40B4-BE49-F238E27FC236}">
                <a16:creationId xmlns:a16="http://schemas.microsoft.com/office/drawing/2014/main" id="{71821E5B-D124-4ACC-95D6-FC87DE4C83C2}"/>
              </a:ext>
            </a:extLst>
          </p:cNvPr>
          <p:cNvSpPr txBox="1"/>
          <p:nvPr/>
        </p:nvSpPr>
        <p:spPr>
          <a:xfrm>
            <a:off x="6176917" y="1296062"/>
            <a:ext cx="1998895" cy="579967"/>
          </a:xfrm>
          <a:prstGeom prst="rect">
            <a:avLst/>
          </a:prstGeom>
          <a:noFill/>
        </p:spPr>
        <p:txBody>
          <a:bodyPr wrap="square">
            <a:spAutoFit/>
          </a:bodyPr>
          <a:lstStyle/>
          <a:p>
            <a:pPr>
              <a:lnSpc>
                <a:spcPct val="150000"/>
              </a:lnSpc>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Output Test</a:t>
            </a:r>
          </a:p>
        </p:txBody>
      </p:sp>
      <p:pic>
        <p:nvPicPr>
          <p:cNvPr id="24" name="图片 23" descr="100%">
            <a:extLst>
              <a:ext uri="{FF2B5EF4-FFF2-40B4-BE49-F238E27FC236}">
                <a16:creationId xmlns:a16="http://schemas.microsoft.com/office/drawing/2014/main" id="{F2AE0F36-A605-4B3F-81FC-2565C295A8A5}"/>
              </a:ext>
            </a:extLst>
          </p:cNvPr>
          <p:cNvPicPr>
            <a:picLocks noChangeAspect="1"/>
          </p:cNvPicPr>
          <p:nvPr/>
        </p:nvPicPr>
        <p:blipFill>
          <a:blip r:embed="rId5"/>
          <a:stretch>
            <a:fillRect/>
          </a:stretch>
        </p:blipFill>
        <p:spPr>
          <a:xfrm>
            <a:off x="6176917" y="1876029"/>
            <a:ext cx="2879863" cy="2160000"/>
          </a:xfrm>
          <a:prstGeom prst="rect">
            <a:avLst/>
          </a:prstGeom>
        </p:spPr>
      </p:pic>
      <p:grpSp>
        <p:nvGrpSpPr>
          <p:cNvPr id="28" name="组合 27">
            <a:extLst>
              <a:ext uri="{FF2B5EF4-FFF2-40B4-BE49-F238E27FC236}">
                <a16:creationId xmlns:a16="http://schemas.microsoft.com/office/drawing/2014/main" id="{12C9FAB3-BE8D-46F5-9538-3A523F5519EE}"/>
              </a:ext>
            </a:extLst>
          </p:cNvPr>
          <p:cNvGrpSpPr/>
          <p:nvPr/>
        </p:nvGrpSpPr>
        <p:grpSpPr>
          <a:xfrm>
            <a:off x="462691" y="4822582"/>
            <a:ext cx="5279935" cy="972316"/>
            <a:chOff x="2573445" y="5425878"/>
            <a:chExt cx="5279935" cy="972316"/>
          </a:xfrm>
        </p:grpSpPr>
        <p:sp>
          <p:nvSpPr>
            <p:cNvPr id="30" name="矩形 29">
              <a:extLst>
                <a:ext uri="{FF2B5EF4-FFF2-40B4-BE49-F238E27FC236}">
                  <a16:creationId xmlns:a16="http://schemas.microsoft.com/office/drawing/2014/main" id="{7006596B-096C-4DDF-BD42-ED268AEAB1EC}"/>
                </a:ext>
              </a:extLst>
            </p:cNvPr>
            <p:cNvSpPr/>
            <p:nvPr/>
          </p:nvSpPr>
          <p:spPr>
            <a:xfrm>
              <a:off x="2573445" y="5527854"/>
              <a:ext cx="4758413" cy="870340"/>
            </a:xfrm>
            <a:prstGeom prst="rect">
              <a:avLst/>
            </a:prstGeom>
            <a:solidFill>
              <a:schemeClr val="bg1">
                <a:lumMod val="85000"/>
              </a:schemeClr>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endParaRPr lang="en-US" altLang="zh-CN" sz="12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文本框 30">
              <a:extLst>
                <a:ext uri="{FF2B5EF4-FFF2-40B4-BE49-F238E27FC236}">
                  <a16:creationId xmlns:a16="http://schemas.microsoft.com/office/drawing/2014/main" id="{1D67CE3E-1C23-4AD1-AE8B-3EC83581D57B}"/>
                </a:ext>
              </a:extLst>
            </p:cNvPr>
            <p:cNvSpPr txBox="1"/>
            <p:nvPr/>
          </p:nvSpPr>
          <p:spPr>
            <a:xfrm>
              <a:off x="2623441" y="5425878"/>
              <a:ext cx="2857043" cy="960328"/>
            </a:xfrm>
            <a:prstGeom prst="rect">
              <a:avLst/>
            </a:prstGeom>
            <a:noFill/>
          </p:spPr>
          <p:txBody>
            <a:bodyPr wrap="square">
              <a:spAutoFit/>
            </a:bodyPr>
            <a:lstStyle/>
            <a:p>
              <a:pPr marL="457200" indent="-457200">
                <a:lnSpc>
                  <a:spcPct val="150000"/>
                </a:lnSpc>
                <a:buAutoNum type="alphaLcParenBoth"/>
              </a:pPr>
              <a:r>
                <a:rPr kumimoji="0" lang="en-US" altLang="zh-CN" sz="20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Input Signal </a:t>
              </a:r>
            </a:p>
            <a:p>
              <a:pPr marL="457200" indent="-457200">
                <a:lnSpc>
                  <a:spcPct val="150000"/>
                </a:lnSpc>
                <a:buAutoNum type="alphaLcParenBoth" startAt="3"/>
              </a:pPr>
              <a:r>
                <a:rPr kumimoji="0" lang="en-US" altLang="zh-CN" sz="20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LO Signal</a:t>
              </a:r>
            </a:p>
          </p:txBody>
        </p:sp>
        <p:sp>
          <p:nvSpPr>
            <p:cNvPr id="36" name="文本框 35">
              <a:extLst>
                <a:ext uri="{FF2B5EF4-FFF2-40B4-BE49-F238E27FC236}">
                  <a16:creationId xmlns:a16="http://schemas.microsoft.com/office/drawing/2014/main" id="{48AFC3FA-1BC4-46AD-9794-C0E390A20C3F}"/>
                </a:ext>
              </a:extLst>
            </p:cNvPr>
            <p:cNvSpPr txBox="1"/>
            <p:nvPr/>
          </p:nvSpPr>
          <p:spPr>
            <a:xfrm>
              <a:off x="4996337" y="5425878"/>
              <a:ext cx="2857043" cy="960328"/>
            </a:xfrm>
            <a:prstGeom prst="rect">
              <a:avLst/>
            </a:prstGeom>
            <a:noFill/>
          </p:spPr>
          <p:txBody>
            <a:bodyPr wrap="square">
              <a:spAutoFit/>
            </a:bodyPr>
            <a:lstStyle/>
            <a:p>
              <a:pPr marL="457200" indent="-457200">
                <a:lnSpc>
                  <a:spcPct val="150000"/>
                </a:lnSpc>
                <a:buAutoNum type="alphaLcParenBoth" startAt="2"/>
              </a:pPr>
              <a:r>
                <a:rPr kumimoji="0" lang="en-US" altLang="zh-CN" sz="20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REF Signal</a:t>
              </a:r>
            </a:p>
            <a:p>
              <a:pPr marL="457200" indent="-457200">
                <a:lnSpc>
                  <a:spcPct val="150000"/>
                </a:lnSpc>
                <a:buAutoNum type="alphaLcParenBoth" startAt="4"/>
              </a:pPr>
              <a:r>
                <a:rPr kumimoji="0" lang="en-US" altLang="zh-CN" sz="20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CLK Signal</a:t>
              </a:r>
            </a:p>
          </p:txBody>
        </p:sp>
      </p:grpSp>
      <p:sp>
        <p:nvSpPr>
          <p:cNvPr id="39" name="文本框 38">
            <a:extLst>
              <a:ext uri="{FF2B5EF4-FFF2-40B4-BE49-F238E27FC236}">
                <a16:creationId xmlns:a16="http://schemas.microsoft.com/office/drawing/2014/main" id="{FD851FED-E5F3-41EC-83DE-E7EEC281336A}"/>
              </a:ext>
            </a:extLst>
          </p:cNvPr>
          <p:cNvSpPr txBox="1"/>
          <p:nvPr/>
        </p:nvSpPr>
        <p:spPr>
          <a:xfrm>
            <a:off x="-112409" y="5794898"/>
            <a:ext cx="5969649" cy="873572"/>
          </a:xfrm>
          <a:prstGeom prst="rect">
            <a:avLst/>
          </a:prstGeom>
          <a:noFill/>
        </p:spPr>
        <p:txBody>
          <a:bodyPr wrap="square">
            <a:spAutoFit/>
          </a:bodyPr>
          <a:lstStyle/>
          <a:p>
            <a:pPr marL="540000" indent="288000" algn="just" defTabSz="266700">
              <a:lnSpc>
                <a:spcPct val="150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Input signals of the low-level chassis meet both the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frequency requirements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and the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power constraints</a:t>
            </a:r>
          </a:p>
        </p:txBody>
      </p:sp>
      <p:sp>
        <p:nvSpPr>
          <p:cNvPr id="40" name="文本框 39">
            <a:extLst>
              <a:ext uri="{FF2B5EF4-FFF2-40B4-BE49-F238E27FC236}">
                <a16:creationId xmlns:a16="http://schemas.microsoft.com/office/drawing/2014/main" id="{9BFA2ADF-76B7-497C-A62A-E741B48B54E2}"/>
              </a:ext>
            </a:extLst>
          </p:cNvPr>
          <p:cNvSpPr txBox="1"/>
          <p:nvPr/>
        </p:nvSpPr>
        <p:spPr>
          <a:xfrm>
            <a:off x="8529320" y="1876029"/>
            <a:ext cx="3388360" cy="2120068"/>
          </a:xfrm>
          <a:prstGeom prst="rect">
            <a:avLst/>
          </a:prstGeom>
          <a:noFill/>
        </p:spPr>
        <p:txBody>
          <a:bodyPr wrap="square">
            <a:spAutoFit/>
          </a:bodyPr>
          <a:lstStyle/>
          <a:p>
            <a:pPr marL="540000" indent="288000" algn="just" defTabSz="266700">
              <a:lnSpc>
                <a:spcPct val="150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Output signal frequency of the low-level chassis is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2856 MHz</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maintaining consistency with the REF signal.</a:t>
            </a:r>
            <a:endPar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10">
            <a:extLst>
              <a:ext uri="{FF2B5EF4-FFF2-40B4-BE49-F238E27FC236}">
                <a16:creationId xmlns:a16="http://schemas.microsoft.com/office/drawing/2014/main" id="{F447121F-B73E-413C-A126-51E643675F52}"/>
              </a:ext>
            </a:extLst>
          </p:cNvPr>
          <p:cNvPicPr>
            <a:picLocks noChangeAspect="1"/>
          </p:cNvPicPr>
          <p:nvPr/>
        </p:nvPicPr>
        <p:blipFill>
          <a:blip r:embed="rId6"/>
          <a:stretch>
            <a:fillRect/>
          </a:stretch>
        </p:blipFill>
        <p:spPr>
          <a:xfrm>
            <a:off x="6096000" y="4425245"/>
            <a:ext cx="3447184" cy="1980000"/>
          </a:xfrm>
          <a:prstGeom prst="rect">
            <a:avLst/>
          </a:prstGeom>
        </p:spPr>
      </p:pic>
      <p:graphicFrame>
        <p:nvGraphicFramePr>
          <p:cNvPr id="14" name="表格 13">
            <a:extLst>
              <a:ext uri="{FF2B5EF4-FFF2-40B4-BE49-F238E27FC236}">
                <a16:creationId xmlns:a16="http://schemas.microsoft.com/office/drawing/2014/main" id="{6B0BA5D0-C460-49CA-8466-C96BD9AF65CE}"/>
              </a:ext>
            </a:extLst>
          </p:cNvPr>
          <p:cNvGraphicFramePr>
            <a:graphicFrameLocks noGrp="1"/>
          </p:cNvGraphicFramePr>
          <p:nvPr>
            <p:extLst>
              <p:ext uri="{D42A27DB-BD31-4B8C-83A1-F6EECF244321}">
                <p14:modId xmlns:p14="http://schemas.microsoft.com/office/powerpoint/2010/main" val="3016522571"/>
              </p:ext>
            </p:extLst>
          </p:nvPr>
        </p:nvGraphicFramePr>
        <p:xfrm>
          <a:off x="9689465" y="4673565"/>
          <a:ext cx="2108200" cy="741680"/>
        </p:xfrm>
        <a:graphic>
          <a:graphicData uri="http://schemas.openxmlformats.org/drawingml/2006/table">
            <a:tbl>
              <a:tblPr firstRow="1" bandRow="1">
                <a:tableStyleId>{5C22544A-7EE6-4342-B048-85BDC9FD1C3A}</a:tableStyleId>
              </a:tblPr>
              <a:tblGrid>
                <a:gridCol w="2108200">
                  <a:extLst>
                    <a:ext uri="{9D8B030D-6E8A-4147-A177-3AD203B41FA5}">
                      <a16:colId xmlns:a16="http://schemas.microsoft.com/office/drawing/2014/main" val="1166274537"/>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RMS Amplitude Stability</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316132480"/>
                  </a:ext>
                </a:extLst>
              </a:tr>
              <a:tr h="370840">
                <a:tc>
                  <a:txBody>
                    <a:bodyPr/>
                    <a:lstStyle/>
                    <a:p>
                      <a:pPr marL="0" algn="ctr" defTabSz="914400" rtl="0" eaLnBrk="1" latinLnBrk="0" hangingPunct="1"/>
                      <a:r>
                        <a:rPr lang="en-US" altLang="zh-CN"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0.0513 %</a:t>
                      </a:r>
                      <a:endParaRPr lang="zh-CN" altLang="en-US"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092737345"/>
                  </a:ext>
                </a:extLst>
              </a:tr>
            </a:tbl>
          </a:graphicData>
        </a:graphic>
      </p:graphicFrame>
      <p:graphicFrame>
        <p:nvGraphicFramePr>
          <p:cNvPr id="18" name="表格 17">
            <a:extLst>
              <a:ext uri="{FF2B5EF4-FFF2-40B4-BE49-F238E27FC236}">
                <a16:creationId xmlns:a16="http://schemas.microsoft.com/office/drawing/2014/main" id="{88E98A05-3538-41FA-9840-0200F1878855}"/>
              </a:ext>
            </a:extLst>
          </p:cNvPr>
          <p:cNvGraphicFramePr>
            <a:graphicFrameLocks noGrp="1"/>
          </p:cNvGraphicFramePr>
          <p:nvPr>
            <p:extLst>
              <p:ext uri="{D42A27DB-BD31-4B8C-83A1-F6EECF244321}">
                <p14:modId xmlns:p14="http://schemas.microsoft.com/office/powerpoint/2010/main" val="2371072241"/>
              </p:ext>
            </p:extLst>
          </p:nvPr>
        </p:nvGraphicFramePr>
        <p:xfrm>
          <a:off x="9689464" y="5415245"/>
          <a:ext cx="2108199" cy="741680"/>
        </p:xfrm>
        <a:graphic>
          <a:graphicData uri="http://schemas.openxmlformats.org/drawingml/2006/table">
            <a:tbl>
              <a:tblPr firstRow="1" bandRow="1">
                <a:tableStyleId>{5C22544A-7EE6-4342-B048-85BDC9FD1C3A}</a:tableStyleId>
              </a:tblPr>
              <a:tblGrid>
                <a:gridCol w="2108199">
                  <a:extLst>
                    <a:ext uri="{9D8B030D-6E8A-4147-A177-3AD203B41FA5}">
                      <a16:colId xmlns:a16="http://schemas.microsoft.com/office/drawing/2014/main" val="1055110931"/>
                    </a:ext>
                  </a:extLst>
                </a:gridCol>
              </a:tblGrid>
              <a:tr h="370840">
                <a:tc>
                  <a:txBody>
                    <a:bodyPr/>
                    <a:lstStyle/>
                    <a:p>
                      <a:pPr algn="ct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RMS Phase Stability</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232935413"/>
                  </a:ext>
                </a:extLst>
              </a:tr>
              <a:tr h="370840">
                <a:tc>
                  <a:txBody>
                    <a:bodyPr/>
                    <a:lstStyle/>
                    <a:p>
                      <a:pPr marL="0" algn="ctr" defTabSz="914400" rtl="0" eaLnBrk="1" latinLnBrk="0" hangingPunct="1"/>
                      <a:r>
                        <a:rPr lang="en-US" altLang="zh-CN"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0.0375°</a:t>
                      </a:r>
                      <a:endParaRPr lang="zh-CN" altLang="en-US"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174536360"/>
                  </a:ext>
                </a:extLst>
              </a:tr>
            </a:tbl>
          </a:graphicData>
        </a:graphic>
      </p:graphicFrame>
    </p:spTree>
    <p:extLst>
      <p:ext uri="{BB962C8B-B14F-4D97-AF65-F5344CB8AC3E}">
        <p14:creationId xmlns:p14="http://schemas.microsoft.com/office/powerpoint/2010/main" val="3601758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D27FC-66FD-C6DF-8D7C-4F8933D0F866}"/>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9D57182-406E-A8E4-819C-7DBE440E77ED}"/>
              </a:ext>
            </a:extLst>
          </p:cNvPr>
          <p:cNvSpPr>
            <a:spLocks noGrp="1"/>
          </p:cNvSpPr>
          <p:nvPr>
            <p:ph type="sldNum" sz="quarter" idx="12"/>
          </p:nvPr>
        </p:nvSpPr>
        <p:spPr>
          <a:xfrm>
            <a:off x="11349318" y="6405245"/>
            <a:ext cx="762672" cy="365125"/>
          </a:xfrm>
        </p:spPr>
        <p:txBody>
          <a:bodyPr/>
          <a:lstStyle/>
          <a:p>
            <a:r>
              <a:rPr lang="en-US" altLang="zh-CN" dirty="0"/>
              <a:t>18</a:t>
            </a:r>
            <a:r>
              <a:rPr kumimoji="0" lang="en-US" altLang="zh-CN"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rPr>
              <a:t>/</a:t>
            </a:r>
            <a:r>
              <a:rPr lang="en-US" altLang="zh-CN" dirty="0"/>
              <a:t>20</a:t>
            </a:r>
            <a:endParaRPr lang="zh-CN" altLang="en-US" dirty="0"/>
          </a:p>
        </p:txBody>
      </p:sp>
      <p:pic>
        <p:nvPicPr>
          <p:cNvPr id="46" name="图片 45">
            <a:extLst>
              <a:ext uri="{FF2B5EF4-FFF2-40B4-BE49-F238E27FC236}">
                <a16:creationId xmlns:a16="http://schemas.microsoft.com/office/drawing/2014/main" id="{A385D2D7-CDA4-C8EC-A402-1A207047F9B7}"/>
              </a:ext>
            </a:extLst>
          </p:cNvPr>
          <p:cNvPicPr>
            <a:picLocks noChangeAspect="1"/>
          </p:cNvPicPr>
          <p:nvPr/>
        </p:nvPicPr>
        <p:blipFill>
          <a:blip r:embed="rId3"/>
          <a:stretch>
            <a:fillRect/>
          </a:stretch>
        </p:blipFill>
        <p:spPr>
          <a:xfrm>
            <a:off x="0" y="-16049"/>
            <a:ext cx="12192000" cy="1312112"/>
          </a:xfrm>
          <a:prstGeom prst="rect">
            <a:avLst/>
          </a:prstGeom>
        </p:spPr>
      </p:pic>
      <p:sp>
        <p:nvSpPr>
          <p:cNvPr id="2" name="文本框 1">
            <a:extLst>
              <a:ext uri="{FF2B5EF4-FFF2-40B4-BE49-F238E27FC236}">
                <a16:creationId xmlns:a16="http://schemas.microsoft.com/office/drawing/2014/main" id="{9BAF0632-2543-9332-B7BD-FF6A94267FA7}"/>
              </a:ext>
            </a:extLst>
          </p:cNvPr>
          <p:cNvSpPr txBox="1"/>
          <p:nvPr/>
        </p:nvSpPr>
        <p:spPr>
          <a:xfrm>
            <a:off x="2967068" y="640007"/>
            <a:ext cx="7017596"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en-US"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HUST-UED Experimental Test Results</a:t>
            </a:r>
          </a:p>
        </p:txBody>
      </p:sp>
      <p:sp>
        <p:nvSpPr>
          <p:cNvPr id="29" name="文本框 28">
            <a:extLst>
              <a:ext uri="{FF2B5EF4-FFF2-40B4-BE49-F238E27FC236}">
                <a16:creationId xmlns:a16="http://schemas.microsoft.com/office/drawing/2014/main" id="{8C0A04AF-FAFB-4256-9C2B-05028ADE8809}"/>
              </a:ext>
            </a:extLst>
          </p:cNvPr>
          <p:cNvSpPr txBox="1"/>
          <p:nvPr/>
        </p:nvSpPr>
        <p:spPr>
          <a:xfrm>
            <a:off x="399617" y="1369991"/>
            <a:ext cx="4992800" cy="498663"/>
          </a:xfrm>
          <a:prstGeom prst="rect">
            <a:avLst/>
          </a:prstGeom>
          <a:noFill/>
        </p:spPr>
        <p:txBody>
          <a:bodyPr wrap="square">
            <a:spAutoFit/>
          </a:bodyPr>
          <a:lstStyle/>
          <a:p>
            <a:pPr>
              <a:lnSpc>
                <a:spcPct val="150000"/>
              </a:lnSpc>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Amplitude and Phase Waveform Detection</a:t>
            </a:r>
          </a:p>
        </p:txBody>
      </p:sp>
      <p:pic>
        <p:nvPicPr>
          <p:cNvPr id="33" name="图片 32">
            <a:extLst>
              <a:ext uri="{FF2B5EF4-FFF2-40B4-BE49-F238E27FC236}">
                <a16:creationId xmlns:a16="http://schemas.microsoft.com/office/drawing/2014/main" id="{9555732F-01F1-4C2A-8B06-1C38787BA875}"/>
              </a:ext>
            </a:extLst>
          </p:cNvPr>
          <p:cNvPicPr>
            <a:picLocks noChangeAspect="1"/>
          </p:cNvPicPr>
          <p:nvPr/>
        </p:nvPicPr>
        <p:blipFill rotWithShape="1">
          <a:blip r:embed="rId4">
            <a:extLst>
              <a:ext uri="{28A0092B-C50C-407E-A947-70E740481C1C}">
                <a14:useLocalDpi xmlns:a14="http://schemas.microsoft.com/office/drawing/2010/main" val="0"/>
              </a:ext>
            </a:extLst>
          </a:blip>
          <a:srcRect l="498" t="13123" r="44572" b="41615"/>
          <a:stretch/>
        </p:blipFill>
        <p:spPr>
          <a:xfrm>
            <a:off x="541719" y="1988137"/>
            <a:ext cx="5048604" cy="2340000"/>
          </a:xfrm>
          <a:prstGeom prst="rect">
            <a:avLst/>
          </a:prstGeom>
        </p:spPr>
      </p:pic>
      <p:grpSp>
        <p:nvGrpSpPr>
          <p:cNvPr id="3" name="组合 2">
            <a:extLst>
              <a:ext uri="{FF2B5EF4-FFF2-40B4-BE49-F238E27FC236}">
                <a16:creationId xmlns:a16="http://schemas.microsoft.com/office/drawing/2014/main" id="{6008A309-D148-4475-8AC4-B7EED75AD24F}"/>
              </a:ext>
            </a:extLst>
          </p:cNvPr>
          <p:cNvGrpSpPr/>
          <p:nvPr/>
        </p:nvGrpSpPr>
        <p:grpSpPr>
          <a:xfrm>
            <a:off x="5787452" y="1629112"/>
            <a:ext cx="3090045" cy="369332"/>
            <a:chOff x="5787452" y="1977831"/>
            <a:chExt cx="3090045" cy="369332"/>
          </a:xfrm>
        </p:grpSpPr>
        <p:sp>
          <p:nvSpPr>
            <p:cNvPr id="34" name="矩形 33">
              <a:extLst>
                <a:ext uri="{FF2B5EF4-FFF2-40B4-BE49-F238E27FC236}">
                  <a16:creationId xmlns:a16="http://schemas.microsoft.com/office/drawing/2014/main" id="{29AC6D5B-DC8B-4318-88FC-84E9E54D53BF}"/>
                </a:ext>
              </a:extLst>
            </p:cNvPr>
            <p:cNvSpPr/>
            <p:nvPr/>
          </p:nvSpPr>
          <p:spPr>
            <a:xfrm>
              <a:off x="5787452" y="1988138"/>
              <a:ext cx="3017882" cy="348719"/>
            </a:xfrm>
            <a:prstGeom prst="rect">
              <a:avLst/>
            </a:prstGeom>
            <a:solidFill>
              <a:srgbClr val="0070C0"/>
            </a:solidFill>
            <a:ln w="12700">
              <a:noFill/>
              <a:prstDash val="sysDash"/>
            </a:ln>
          </p:spPr>
          <p:style>
            <a:lnRef idx="2">
              <a:schemeClr val="accent1"/>
            </a:lnRef>
            <a:fillRef idx="0">
              <a:srgbClr val="FFFFFF"/>
            </a:fillRef>
            <a:effectRef idx="0">
              <a:srgbClr val="FFFFFF"/>
            </a:effectRef>
            <a:fontRef idx="minor">
              <a:schemeClr val="tx1"/>
            </a:fontRef>
          </p:style>
          <p:txBody>
            <a:bodyPr rtlCol="0" anchor="ctr"/>
            <a:lstStyle/>
            <a:p>
              <a:pPr indent="0" algn="ctr" fontAlgn="auto">
                <a:lnSpc>
                  <a:spcPct val="125000"/>
                </a:lnSpc>
              </a:pPr>
              <a:endParaRPr lang="zh-CN" altLang="en-US" sz="1600" b="1" dirty="0">
                <a:solidFill>
                  <a:srgbClr val="D00000"/>
                </a:solidFill>
                <a:latin typeface="微软雅黑" panose="020B0503020204020204" pitchFamily="34" charset="-122"/>
                <a:ea typeface="微软雅黑" panose="020B0503020204020204" pitchFamily="34" charset="-122"/>
                <a:sym typeface="+mn-ea"/>
              </a:endParaRPr>
            </a:p>
          </p:txBody>
        </p:sp>
        <p:sp>
          <p:nvSpPr>
            <p:cNvPr id="35" name="文本框 34">
              <a:extLst>
                <a:ext uri="{FF2B5EF4-FFF2-40B4-BE49-F238E27FC236}">
                  <a16:creationId xmlns:a16="http://schemas.microsoft.com/office/drawing/2014/main" id="{0C13B216-F28D-4E8C-B595-115C17BA8C6D}"/>
                </a:ext>
              </a:extLst>
            </p:cNvPr>
            <p:cNvSpPr txBox="1"/>
            <p:nvPr/>
          </p:nvSpPr>
          <p:spPr>
            <a:xfrm>
              <a:off x="5985358" y="1977831"/>
              <a:ext cx="2892139" cy="369332"/>
            </a:xfrm>
            <a:prstGeom prst="rect">
              <a:avLst/>
            </a:prstGeom>
            <a:noFill/>
          </p:spPr>
          <p:txBody>
            <a:bodyPr wrap="square">
              <a:spAutoFit/>
            </a:bodyPr>
            <a:lstStyle/>
            <a:p>
              <a:r>
                <a:rPr kumimoji="0" lang="nn-NO" altLang="zh-CN"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Test Signal RMS Stability</a:t>
              </a:r>
              <a:endParaRPr lang="zh-CN" altLang="en-US" dirty="0">
                <a:latin typeface="Times New Roman" panose="02020603050405020304" pitchFamily="18" charset="0"/>
                <a:cs typeface="Times New Roman" panose="02020603050405020304" pitchFamily="18" charset="0"/>
              </a:endParaRPr>
            </a:p>
          </p:txBody>
        </p:sp>
      </p:grpSp>
      <p:graphicFrame>
        <p:nvGraphicFramePr>
          <p:cNvPr id="37" name="表格 6">
            <a:extLst>
              <a:ext uri="{FF2B5EF4-FFF2-40B4-BE49-F238E27FC236}">
                <a16:creationId xmlns:a16="http://schemas.microsoft.com/office/drawing/2014/main" id="{BEDF95B5-5D30-4DDB-9A66-3B90813213E9}"/>
              </a:ext>
            </a:extLst>
          </p:cNvPr>
          <p:cNvGraphicFramePr>
            <a:graphicFrameLocks noGrp="1"/>
          </p:cNvGraphicFramePr>
          <p:nvPr>
            <p:extLst>
              <p:ext uri="{D42A27DB-BD31-4B8C-83A1-F6EECF244321}">
                <p14:modId xmlns:p14="http://schemas.microsoft.com/office/powerpoint/2010/main" val="312574025"/>
              </p:ext>
            </p:extLst>
          </p:nvPr>
        </p:nvGraphicFramePr>
        <p:xfrm>
          <a:off x="5787452" y="2181164"/>
          <a:ext cx="5837281" cy="1788160"/>
        </p:xfrm>
        <a:graphic>
          <a:graphicData uri="http://schemas.openxmlformats.org/drawingml/2006/table">
            <a:tbl>
              <a:tblPr firstRow="1" bandRow="1">
                <a:tableStyleId>{5C22544A-7EE6-4342-B048-85BDC9FD1C3A}</a:tableStyleId>
              </a:tblPr>
              <a:tblGrid>
                <a:gridCol w="1815615">
                  <a:extLst>
                    <a:ext uri="{9D8B030D-6E8A-4147-A177-3AD203B41FA5}">
                      <a16:colId xmlns:a16="http://schemas.microsoft.com/office/drawing/2014/main" val="4080986881"/>
                    </a:ext>
                  </a:extLst>
                </a:gridCol>
                <a:gridCol w="2108200">
                  <a:extLst>
                    <a:ext uri="{9D8B030D-6E8A-4147-A177-3AD203B41FA5}">
                      <a16:colId xmlns:a16="http://schemas.microsoft.com/office/drawing/2014/main" val="3215795160"/>
                    </a:ext>
                  </a:extLst>
                </a:gridCol>
                <a:gridCol w="1913466">
                  <a:extLst>
                    <a:ext uri="{9D8B030D-6E8A-4147-A177-3AD203B41FA5}">
                      <a16:colId xmlns:a16="http://schemas.microsoft.com/office/drawing/2014/main" val="1382586216"/>
                    </a:ext>
                  </a:extLst>
                </a:gridCol>
              </a:tblGrid>
              <a:tr h="370840">
                <a:tc>
                  <a:txBody>
                    <a:bodyPr/>
                    <a:lstStyle/>
                    <a:p>
                      <a:pPr algn="ct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Test signal</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RMS Amplitude Stability</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RMS Phase Stability</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7978520"/>
                  </a:ext>
                </a:extLst>
              </a:tr>
              <a:tr h="370840">
                <a:tc>
                  <a:txBody>
                    <a:bodyPr/>
                    <a:lstStyle/>
                    <a:p>
                      <a:pPr algn="ctr"/>
                      <a:r>
                        <a:rPr lang="en-US" altLang="zh-CN" sz="14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VM</a:t>
                      </a:r>
                      <a:endParaRPr lang="zh-CN" altLang="en-US" sz="14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algn="ctr" defTabSz="914400" rtl="0" eaLnBrk="1" latinLnBrk="0" hangingPunct="1"/>
                      <a:r>
                        <a:rPr lang="en-US" altLang="zh-CN"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0.0513 %</a:t>
                      </a:r>
                      <a:endParaRPr lang="zh-CN" altLang="en-US"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algn="ctr" defTabSz="914400" rtl="0" eaLnBrk="1" latinLnBrk="0" hangingPunct="1"/>
                      <a:r>
                        <a:rPr lang="en-US" altLang="zh-CN"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0.0375°</a:t>
                      </a:r>
                      <a:endParaRPr lang="zh-CN" altLang="en-US"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72091602"/>
                  </a:ext>
                </a:extLst>
              </a:tr>
              <a:tr h="277556">
                <a:tc>
                  <a:txBody>
                    <a:bodyPr/>
                    <a:lstStyle/>
                    <a:p>
                      <a:pPr marL="0" algn="ctr" defTabSz="914400" rtl="0" eaLnBrk="1" latinLnBrk="0" hangingPunct="1"/>
                      <a:r>
                        <a:rPr lang="en-US" altLang="zh-CN"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Klystron</a:t>
                      </a:r>
                    </a:p>
                  </a:txBody>
                  <a:tcPr anchor="ctr"/>
                </a:tc>
                <a:tc>
                  <a:txBody>
                    <a:bodyPr/>
                    <a:lstStyle/>
                    <a:p>
                      <a:pPr marL="0" algn="ctr" defTabSz="914400" rtl="0" eaLnBrk="1" latinLnBrk="0" hangingPunct="1"/>
                      <a:r>
                        <a:rPr lang="en-US" altLang="zh-CN"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0.4866 %</a:t>
                      </a:r>
                      <a:endParaRPr lang="zh-CN" altLang="en-US"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algn="ctr" defTabSz="914400" rtl="0" eaLnBrk="1" latinLnBrk="0" hangingPunct="1"/>
                      <a:r>
                        <a:rPr lang="en-US" altLang="zh-CN"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0.2981°</a:t>
                      </a:r>
                      <a:endParaRPr lang="zh-CN" altLang="en-US"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1923631113"/>
                  </a:ext>
                </a:extLst>
              </a:tr>
              <a:tr h="370840">
                <a:tc>
                  <a:txBody>
                    <a:bodyPr/>
                    <a:lstStyle/>
                    <a:p>
                      <a:pPr marL="0" algn="ctr" defTabSz="914400" rtl="0" eaLnBrk="1" latinLnBrk="0" hangingPunct="1"/>
                      <a:r>
                        <a:rPr lang="en-US" altLang="zh-CN"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Open-Loop Input</a:t>
                      </a:r>
                      <a:endParaRPr lang="zh-CN" altLang="en-US"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algn="ctr" defTabSz="914400" rtl="0" eaLnBrk="1" latinLnBrk="0" hangingPunct="1"/>
                      <a:r>
                        <a:rPr lang="en-US" altLang="zh-CN"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0.5007%</a:t>
                      </a:r>
                      <a:endParaRPr lang="zh-CN" altLang="en-US"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algn="ctr" defTabSz="914400" rtl="0" eaLnBrk="1" latinLnBrk="0" hangingPunct="1"/>
                      <a:r>
                        <a:rPr lang="en-US" altLang="zh-CN"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0.2806°</a:t>
                      </a:r>
                      <a:endParaRPr lang="zh-CN" altLang="en-US"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4759934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Close-Loop Input</a:t>
                      </a:r>
                      <a:endParaRPr lang="zh-CN" altLang="en-US"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algn="ctr" defTabSz="914400" rtl="0" eaLnBrk="1" latinLnBrk="0" hangingPunct="1"/>
                      <a:r>
                        <a:rPr lang="en-US" altLang="zh-CN"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0.0895 %</a:t>
                      </a:r>
                      <a:endParaRPr lang="zh-CN" altLang="en-US"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algn="ctr" defTabSz="914400" rtl="0" eaLnBrk="1" latinLnBrk="0" hangingPunct="1"/>
                      <a:r>
                        <a:rPr lang="en-US" altLang="zh-CN"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rPr>
                        <a:t>0.1349°</a:t>
                      </a:r>
                      <a:endParaRPr lang="zh-CN" altLang="en-US" sz="14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1410621650"/>
                  </a:ext>
                </a:extLst>
              </a:tr>
            </a:tbl>
          </a:graphicData>
        </a:graphic>
      </p:graphicFrame>
      <p:sp>
        <p:nvSpPr>
          <p:cNvPr id="15" name="文本框 14">
            <a:extLst>
              <a:ext uri="{FF2B5EF4-FFF2-40B4-BE49-F238E27FC236}">
                <a16:creationId xmlns:a16="http://schemas.microsoft.com/office/drawing/2014/main" id="{A66B5DDE-3475-4BFC-A0A4-3E529A3A519E}"/>
              </a:ext>
            </a:extLst>
          </p:cNvPr>
          <p:cNvSpPr txBox="1"/>
          <p:nvPr/>
        </p:nvSpPr>
        <p:spPr>
          <a:xfrm>
            <a:off x="7542477" y="4749783"/>
            <a:ext cx="4246600" cy="1289071"/>
          </a:xfrm>
          <a:prstGeom prst="rect">
            <a:avLst/>
          </a:prstGeom>
          <a:noFill/>
        </p:spPr>
        <p:txBody>
          <a:bodyPr wrap="square">
            <a:spAutoFit/>
          </a:bodyPr>
          <a:lstStyle/>
          <a:p>
            <a:pPr marL="540000" indent="288000" algn="just" defTabSz="266700">
              <a:lnSpc>
                <a:spcPct val="150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Closed-loop control significantly improves RF power stability, thus stabilizing the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accelerating field</a:t>
            </a:r>
          </a:p>
        </p:txBody>
      </p:sp>
      <p:grpSp>
        <p:nvGrpSpPr>
          <p:cNvPr id="6" name="组合 5">
            <a:extLst>
              <a:ext uri="{FF2B5EF4-FFF2-40B4-BE49-F238E27FC236}">
                <a16:creationId xmlns:a16="http://schemas.microsoft.com/office/drawing/2014/main" id="{F320288A-3981-402B-8C4E-63421AA323B0}"/>
              </a:ext>
            </a:extLst>
          </p:cNvPr>
          <p:cNvGrpSpPr/>
          <p:nvPr/>
        </p:nvGrpSpPr>
        <p:grpSpPr>
          <a:xfrm>
            <a:off x="1387227" y="4001011"/>
            <a:ext cx="1866465" cy="496377"/>
            <a:chOff x="1628443" y="4035364"/>
            <a:chExt cx="1866465" cy="496377"/>
          </a:xfrm>
        </p:grpSpPr>
        <p:sp>
          <p:nvSpPr>
            <p:cNvPr id="16" name="矩形 15">
              <a:extLst>
                <a:ext uri="{FF2B5EF4-FFF2-40B4-BE49-F238E27FC236}">
                  <a16:creationId xmlns:a16="http://schemas.microsoft.com/office/drawing/2014/main" id="{F2502959-C864-45C7-A20E-4DABD5C82F85}"/>
                </a:ext>
              </a:extLst>
            </p:cNvPr>
            <p:cNvSpPr/>
            <p:nvPr/>
          </p:nvSpPr>
          <p:spPr>
            <a:xfrm>
              <a:off x="1628443" y="4035364"/>
              <a:ext cx="1767900" cy="4963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C9045E47-3B05-4641-9861-2F11A132B1BF}"/>
                </a:ext>
              </a:extLst>
            </p:cNvPr>
            <p:cNvSpPr txBox="1"/>
            <p:nvPr/>
          </p:nvSpPr>
          <p:spPr>
            <a:xfrm>
              <a:off x="1860728" y="4098886"/>
              <a:ext cx="1634180" cy="369332"/>
            </a:xfrm>
            <a:prstGeom prst="rect">
              <a:avLst/>
            </a:prstGeom>
            <a:noFill/>
          </p:spPr>
          <p:txBody>
            <a:bodyPr wrap="square">
              <a:spAutoFit/>
            </a:bodyPr>
            <a:lstStyle/>
            <a:p>
              <a:r>
                <a:rPr kumimoji="0" lang="nn-NO" altLang="zh-CN"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Open-Loop</a:t>
              </a:r>
              <a:endParaRPr lang="zh-CN" altLang="en-US" dirty="0">
                <a:latin typeface="Times New Roman" panose="02020603050405020304" pitchFamily="18" charset="0"/>
                <a:cs typeface="Times New Roman" panose="02020603050405020304" pitchFamily="18" charset="0"/>
              </a:endParaRPr>
            </a:p>
          </p:txBody>
        </p:sp>
      </p:grpSp>
      <p:grpSp>
        <p:nvGrpSpPr>
          <p:cNvPr id="19" name="组合 18">
            <a:extLst>
              <a:ext uri="{FF2B5EF4-FFF2-40B4-BE49-F238E27FC236}">
                <a16:creationId xmlns:a16="http://schemas.microsoft.com/office/drawing/2014/main" id="{1EA0EED0-0ED0-4CBE-A44B-0474169566F4}"/>
              </a:ext>
            </a:extLst>
          </p:cNvPr>
          <p:cNvGrpSpPr/>
          <p:nvPr/>
        </p:nvGrpSpPr>
        <p:grpSpPr>
          <a:xfrm>
            <a:off x="5502598" y="4004258"/>
            <a:ext cx="1866465" cy="496377"/>
            <a:chOff x="1628443" y="4035364"/>
            <a:chExt cx="1866465" cy="496377"/>
          </a:xfrm>
        </p:grpSpPr>
        <p:sp>
          <p:nvSpPr>
            <p:cNvPr id="20" name="矩形 19">
              <a:extLst>
                <a:ext uri="{FF2B5EF4-FFF2-40B4-BE49-F238E27FC236}">
                  <a16:creationId xmlns:a16="http://schemas.microsoft.com/office/drawing/2014/main" id="{F3F5A619-B9DE-4021-A3D0-4A163B6CDC08}"/>
                </a:ext>
              </a:extLst>
            </p:cNvPr>
            <p:cNvSpPr/>
            <p:nvPr/>
          </p:nvSpPr>
          <p:spPr>
            <a:xfrm>
              <a:off x="1628443" y="4035364"/>
              <a:ext cx="1767900" cy="4963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CD25406C-9178-4EA7-A3E9-7581B24319A5}"/>
                </a:ext>
              </a:extLst>
            </p:cNvPr>
            <p:cNvSpPr txBox="1"/>
            <p:nvPr/>
          </p:nvSpPr>
          <p:spPr>
            <a:xfrm>
              <a:off x="1860728" y="4098886"/>
              <a:ext cx="1634180" cy="369332"/>
            </a:xfrm>
            <a:prstGeom prst="rect">
              <a:avLst/>
            </a:prstGeom>
            <a:noFill/>
          </p:spPr>
          <p:txBody>
            <a:bodyPr wrap="square">
              <a:spAutoFit/>
            </a:bodyPr>
            <a:lstStyle/>
            <a:p>
              <a:r>
                <a:rPr kumimoji="0" lang="nn-NO" altLang="zh-CN"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Close-Loop</a:t>
              </a:r>
              <a:endParaRPr lang="zh-CN" altLang="en-US" dirty="0">
                <a:latin typeface="Times New Roman" panose="02020603050405020304" pitchFamily="18" charset="0"/>
                <a:cs typeface="Times New Roman" panose="02020603050405020304" pitchFamily="18" charset="0"/>
              </a:endParaRPr>
            </a:p>
          </p:txBody>
        </p:sp>
      </p:grpSp>
      <p:grpSp>
        <p:nvGrpSpPr>
          <p:cNvPr id="10" name="组合 9">
            <a:extLst>
              <a:ext uri="{FF2B5EF4-FFF2-40B4-BE49-F238E27FC236}">
                <a16:creationId xmlns:a16="http://schemas.microsoft.com/office/drawing/2014/main" id="{597B2822-977A-4C65-9F2A-6B9B92DD1BB4}"/>
              </a:ext>
            </a:extLst>
          </p:cNvPr>
          <p:cNvGrpSpPr/>
          <p:nvPr/>
        </p:nvGrpSpPr>
        <p:grpSpPr>
          <a:xfrm>
            <a:off x="598822" y="4530842"/>
            <a:ext cx="7442135" cy="1989263"/>
            <a:chOff x="598822" y="4530842"/>
            <a:chExt cx="7442135" cy="1989263"/>
          </a:xfrm>
        </p:grpSpPr>
        <p:cxnSp>
          <p:nvCxnSpPr>
            <p:cNvPr id="32" name="直接箭头连接符 31">
              <a:extLst>
                <a:ext uri="{FF2B5EF4-FFF2-40B4-BE49-F238E27FC236}">
                  <a16:creationId xmlns:a16="http://schemas.microsoft.com/office/drawing/2014/main" id="{33B2C0EB-6456-492D-9340-70030280935B}"/>
                </a:ext>
              </a:extLst>
            </p:cNvPr>
            <p:cNvCxnSpPr>
              <a:cxnSpLocks/>
            </p:cNvCxnSpPr>
            <p:nvPr/>
          </p:nvCxnSpPr>
          <p:spPr>
            <a:xfrm>
              <a:off x="4042098" y="5520842"/>
              <a:ext cx="517217" cy="0"/>
            </a:xfrm>
            <a:prstGeom prst="straightConnector1">
              <a:avLst/>
            </a:prstGeom>
            <a:ln w="76200">
              <a:solidFill>
                <a:srgbClr val="2C74B3"/>
              </a:solidFill>
              <a:tailEnd type="triangle"/>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9B80E6F1-6DA6-4707-9891-770020A0DCA7}"/>
                </a:ext>
              </a:extLst>
            </p:cNvPr>
            <p:cNvPicPr>
              <a:picLocks noChangeAspect="1"/>
            </p:cNvPicPr>
            <p:nvPr/>
          </p:nvPicPr>
          <p:blipFill>
            <a:blip r:embed="rId5"/>
            <a:stretch>
              <a:fillRect/>
            </a:stretch>
          </p:blipFill>
          <p:spPr>
            <a:xfrm>
              <a:off x="598822" y="4530842"/>
              <a:ext cx="3443276" cy="1980000"/>
            </a:xfrm>
            <a:prstGeom prst="rect">
              <a:avLst/>
            </a:prstGeom>
          </p:spPr>
        </p:pic>
        <p:pic>
          <p:nvPicPr>
            <p:cNvPr id="9" name="图片 8">
              <a:extLst>
                <a:ext uri="{FF2B5EF4-FFF2-40B4-BE49-F238E27FC236}">
                  <a16:creationId xmlns:a16="http://schemas.microsoft.com/office/drawing/2014/main" id="{4DDDCE25-A2D5-4F56-9EC7-E31363DEC8F1}"/>
                </a:ext>
              </a:extLst>
            </p:cNvPr>
            <p:cNvPicPr>
              <a:picLocks noChangeAspect="1"/>
            </p:cNvPicPr>
            <p:nvPr/>
          </p:nvPicPr>
          <p:blipFill>
            <a:blip r:embed="rId6"/>
            <a:stretch>
              <a:fillRect/>
            </a:stretch>
          </p:blipFill>
          <p:spPr>
            <a:xfrm>
              <a:off x="4559315" y="4540105"/>
              <a:ext cx="3481642" cy="1980000"/>
            </a:xfrm>
            <a:prstGeom prst="rect">
              <a:avLst/>
            </a:prstGeom>
          </p:spPr>
        </p:pic>
      </p:grpSp>
    </p:spTree>
    <p:extLst>
      <p:ext uri="{BB962C8B-B14F-4D97-AF65-F5344CB8AC3E}">
        <p14:creationId xmlns:p14="http://schemas.microsoft.com/office/powerpoint/2010/main" val="39027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D27FC-66FD-C6DF-8D7C-4F8933D0F866}"/>
            </a:ext>
          </a:extLst>
        </p:cNvPr>
        <p:cNvGrpSpPr/>
        <p:nvPr/>
      </p:nvGrpSpPr>
      <p:grpSpPr>
        <a:xfrm>
          <a:off x="0" y="0"/>
          <a:ext cx="0" cy="0"/>
          <a:chOff x="0" y="0"/>
          <a:chExt cx="0" cy="0"/>
        </a:xfrm>
      </p:grpSpPr>
      <p:grpSp>
        <p:nvGrpSpPr>
          <p:cNvPr id="27" name="组合 26">
            <a:extLst>
              <a:ext uri="{FF2B5EF4-FFF2-40B4-BE49-F238E27FC236}">
                <a16:creationId xmlns:a16="http://schemas.microsoft.com/office/drawing/2014/main" id="{D1639929-0003-40CC-B47F-6AF95E1C6BD3}"/>
              </a:ext>
            </a:extLst>
          </p:cNvPr>
          <p:cNvGrpSpPr/>
          <p:nvPr/>
        </p:nvGrpSpPr>
        <p:grpSpPr>
          <a:xfrm>
            <a:off x="598822" y="4530842"/>
            <a:ext cx="7442135" cy="1989263"/>
            <a:chOff x="598822" y="4530842"/>
            <a:chExt cx="7442135" cy="1989263"/>
          </a:xfrm>
        </p:grpSpPr>
        <p:cxnSp>
          <p:nvCxnSpPr>
            <p:cNvPr id="28" name="直接箭头连接符 27">
              <a:extLst>
                <a:ext uri="{FF2B5EF4-FFF2-40B4-BE49-F238E27FC236}">
                  <a16:creationId xmlns:a16="http://schemas.microsoft.com/office/drawing/2014/main" id="{F53DFBE5-B92D-4C9F-A156-DBE7DE17E049}"/>
                </a:ext>
              </a:extLst>
            </p:cNvPr>
            <p:cNvCxnSpPr>
              <a:cxnSpLocks/>
            </p:cNvCxnSpPr>
            <p:nvPr/>
          </p:nvCxnSpPr>
          <p:spPr>
            <a:xfrm>
              <a:off x="4042098" y="5520842"/>
              <a:ext cx="517217" cy="0"/>
            </a:xfrm>
            <a:prstGeom prst="straightConnector1">
              <a:avLst/>
            </a:prstGeom>
            <a:ln w="76200">
              <a:solidFill>
                <a:srgbClr val="2C74B3"/>
              </a:solidFill>
              <a:tailEnd type="triangle"/>
            </a:ln>
          </p:spPr>
          <p:style>
            <a:lnRef idx="1">
              <a:schemeClr val="accent1"/>
            </a:lnRef>
            <a:fillRef idx="0">
              <a:schemeClr val="accent1"/>
            </a:fillRef>
            <a:effectRef idx="0">
              <a:schemeClr val="accent1"/>
            </a:effectRef>
            <a:fontRef idx="minor">
              <a:schemeClr val="tx1"/>
            </a:fontRef>
          </p:style>
        </p:cxnSp>
        <p:pic>
          <p:nvPicPr>
            <p:cNvPr id="36" name="图片 35">
              <a:extLst>
                <a:ext uri="{FF2B5EF4-FFF2-40B4-BE49-F238E27FC236}">
                  <a16:creationId xmlns:a16="http://schemas.microsoft.com/office/drawing/2014/main" id="{30E27670-98A4-4774-8ED5-9F5415FD1F30}"/>
                </a:ext>
              </a:extLst>
            </p:cNvPr>
            <p:cNvPicPr>
              <a:picLocks noChangeAspect="1"/>
            </p:cNvPicPr>
            <p:nvPr/>
          </p:nvPicPr>
          <p:blipFill>
            <a:blip r:embed="rId3"/>
            <a:stretch>
              <a:fillRect/>
            </a:stretch>
          </p:blipFill>
          <p:spPr>
            <a:xfrm>
              <a:off x="598822" y="4530842"/>
              <a:ext cx="3443276" cy="1980000"/>
            </a:xfrm>
            <a:prstGeom prst="rect">
              <a:avLst/>
            </a:prstGeom>
          </p:spPr>
        </p:pic>
        <p:pic>
          <p:nvPicPr>
            <p:cNvPr id="37" name="图片 36">
              <a:extLst>
                <a:ext uri="{FF2B5EF4-FFF2-40B4-BE49-F238E27FC236}">
                  <a16:creationId xmlns:a16="http://schemas.microsoft.com/office/drawing/2014/main" id="{C81F354C-8D8C-46D4-8AAD-B23EA837509D}"/>
                </a:ext>
              </a:extLst>
            </p:cNvPr>
            <p:cNvPicPr>
              <a:picLocks noChangeAspect="1"/>
            </p:cNvPicPr>
            <p:nvPr/>
          </p:nvPicPr>
          <p:blipFill>
            <a:blip r:embed="rId4"/>
            <a:stretch>
              <a:fillRect/>
            </a:stretch>
          </p:blipFill>
          <p:spPr>
            <a:xfrm>
              <a:off x="4559315" y="4540105"/>
              <a:ext cx="3481642" cy="1980000"/>
            </a:xfrm>
            <a:prstGeom prst="rect">
              <a:avLst/>
            </a:prstGeom>
          </p:spPr>
        </p:pic>
      </p:grpSp>
      <p:sp>
        <p:nvSpPr>
          <p:cNvPr id="4" name="灯片编号占位符 3">
            <a:extLst>
              <a:ext uri="{FF2B5EF4-FFF2-40B4-BE49-F238E27FC236}">
                <a16:creationId xmlns:a16="http://schemas.microsoft.com/office/drawing/2014/main" id="{C9D57182-406E-A8E4-819C-7DBE440E77ED}"/>
              </a:ext>
            </a:extLst>
          </p:cNvPr>
          <p:cNvSpPr>
            <a:spLocks noGrp="1"/>
          </p:cNvSpPr>
          <p:nvPr>
            <p:ph type="sldNum" sz="quarter" idx="12"/>
          </p:nvPr>
        </p:nvSpPr>
        <p:spPr>
          <a:xfrm>
            <a:off x="11349318" y="6405245"/>
            <a:ext cx="762672" cy="365125"/>
          </a:xfrm>
        </p:spPr>
        <p:txBody>
          <a:bodyPr/>
          <a:lstStyle/>
          <a:p>
            <a:r>
              <a:rPr lang="en-US" altLang="zh-CN" dirty="0"/>
              <a:t>18</a:t>
            </a:r>
            <a:r>
              <a:rPr kumimoji="0" lang="en-US" altLang="zh-CN"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rPr>
              <a:t>/</a:t>
            </a:r>
            <a:r>
              <a:rPr lang="en-US" altLang="zh-CN" dirty="0"/>
              <a:t>20</a:t>
            </a:r>
            <a:endParaRPr lang="zh-CN" altLang="en-US" dirty="0"/>
          </a:p>
          <a:p>
            <a:endParaRPr lang="zh-CN" altLang="en-US" dirty="0"/>
          </a:p>
        </p:txBody>
      </p:sp>
      <p:pic>
        <p:nvPicPr>
          <p:cNvPr id="46" name="图片 45">
            <a:extLst>
              <a:ext uri="{FF2B5EF4-FFF2-40B4-BE49-F238E27FC236}">
                <a16:creationId xmlns:a16="http://schemas.microsoft.com/office/drawing/2014/main" id="{A385D2D7-CDA4-C8EC-A402-1A207047F9B7}"/>
              </a:ext>
            </a:extLst>
          </p:cNvPr>
          <p:cNvPicPr>
            <a:picLocks noChangeAspect="1"/>
          </p:cNvPicPr>
          <p:nvPr/>
        </p:nvPicPr>
        <p:blipFill>
          <a:blip r:embed="rId5"/>
          <a:stretch>
            <a:fillRect/>
          </a:stretch>
        </p:blipFill>
        <p:spPr>
          <a:xfrm>
            <a:off x="0" y="-16049"/>
            <a:ext cx="12192000" cy="1312112"/>
          </a:xfrm>
          <a:prstGeom prst="rect">
            <a:avLst/>
          </a:prstGeom>
        </p:spPr>
      </p:pic>
      <p:sp>
        <p:nvSpPr>
          <p:cNvPr id="2" name="文本框 1">
            <a:extLst>
              <a:ext uri="{FF2B5EF4-FFF2-40B4-BE49-F238E27FC236}">
                <a16:creationId xmlns:a16="http://schemas.microsoft.com/office/drawing/2014/main" id="{9BAF0632-2543-9332-B7BD-FF6A94267FA7}"/>
              </a:ext>
            </a:extLst>
          </p:cNvPr>
          <p:cNvSpPr txBox="1"/>
          <p:nvPr/>
        </p:nvSpPr>
        <p:spPr>
          <a:xfrm>
            <a:off x="2967068" y="640007"/>
            <a:ext cx="7017596"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en-US"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HUST-UED Experimental Test Results</a:t>
            </a:r>
          </a:p>
        </p:txBody>
      </p:sp>
      <p:sp>
        <p:nvSpPr>
          <p:cNvPr id="29" name="文本框 28">
            <a:extLst>
              <a:ext uri="{FF2B5EF4-FFF2-40B4-BE49-F238E27FC236}">
                <a16:creationId xmlns:a16="http://schemas.microsoft.com/office/drawing/2014/main" id="{8C0A04AF-FAFB-4256-9C2B-05028ADE8809}"/>
              </a:ext>
            </a:extLst>
          </p:cNvPr>
          <p:cNvSpPr txBox="1"/>
          <p:nvPr/>
        </p:nvSpPr>
        <p:spPr>
          <a:xfrm>
            <a:off x="399617" y="1369991"/>
            <a:ext cx="4992800" cy="498663"/>
          </a:xfrm>
          <a:prstGeom prst="rect">
            <a:avLst/>
          </a:prstGeom>
          <a:noFill/>
        </p:spPr>
        <p:txBody>
          <a:bodyPr wrap="square">
            <a:spAutoFit/>
          </a:bodyPr>
          <a:lstStyle/>
          <a:p>
            <a:pPr>
              <a:lnSpc>
                <a:spcPct val="150000"/>
              </a:lnSpc>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Amplitude and Phase Waveform Detection</a:t>
            </a:r>
          </a:p>
        </p:txBody>
      </p:sp>
      <p:pic>
        <p:nvPicPr>
          <p:cNvPr id="33" name="图片 32">
            <a:extLst>
              <a:ext uri="{FF2B5EF4-FFF2-40B4-BE49-F238E27FC236}">
                <a16:creationId xmlns:a16="http://schemas.microsoft.com/office/drawing/2014/main" id="{9555732F-01F1-4C2A-8B06-1C38787BA875}"/>
              </a:ext>
            </a:extLst>
          </p:cNvPr>
          <p:cNvPicPr>
            <a:picLocks noChangeAspect="1"/>
          </p:cNvPicPr>
          <p:nvPr/>
        </p:nvPicPr>
        <p:blipFill rotWithShape="1">
          <a:blip r:embed="rId6">
            <a:extLst>
              <a:ext uri="{28A0092B-C50C-407E-A947-70E740481C1C}">
                <a14:useLocalDpi xmlns:a14="http://schemas.microsoft.com/office/drawing/2010/main" val="0"/>
              </a:ext>
            </a:extLst>
          </a:blip>
          <a:srcRect l="498" t="13123" r="44572" b="41615"/>
          <a:stretch/>
        </p:blipFill>
        <p:spPr>
          <a:xfrm>
            <a:off x="541719" y="1988137"/>
            <a:ext cx="5048604" cy="2340000"/>
          </a:xfrm>
          <a:prstGeom prst="rect">
            <a:avLst/>
          </a:prstGeom>
        </p:spPr>
      </p:pic>
      <p:grpSp>
        <p:nvGrpSpPr>
          <p:cNvPr id="3" name="组合 2">
            <a:extLst>
              <a:ext uri="{FF2B5EF4-FFF2-40B4-BE49-F238E27FC236}">
                <a16:creationId xmlns:a16="http://schemas.microsoft.com/office/drawing/2014/main" id="{6008A309-D148-4475-8AC4-B7EED75AD24F}"/>
              </a:ext>
            </a:extLst>
          </p:cNvPr>
          <p:cNvGrpSpPr/>
          <p:nvPr/>
        </p:nvGrpSpPr>
        <p:grpSpPr>
          <a:xfrm>
            <a:off x="5787452" y="1629112"/>
            <a:ext cx="3090045" cy="369332"/>
            <a:chOff x="5787452" y="1977831"/>
            <a:chExt cx="3090045" cy="369332"/>
          </a:xfrm>
        </p:grpSpPr>
        <p:sp>
          <p:nvSpPr>
            <p:cNvPr id="34" name="矩形 33">
              <a:extLst>
                <a:ext uri="{FF2B5EF4-FFF2-40B4-BE49-F238E27FC236}">
                  <a16:creationId xmlns:a16="http://schemas.microsoft.com/office/drawing/2014/main" id="{29AC6D5B-DC8B-4318-88FC-84E9E54D53BF}"/>
                </a:ext>
              </a:extLst>
            </p:cNvPr>
            <p:cNvSpPr/>
            <p:nvPr/>
          </p:nvSpPr>
          <p:spPr>
            <a:xfrm>
              <a:off x="5787452" y="1988138"/>
              <a:ext cx="3017882" cy="348719"/>
            </a:xfrm>
            <a:prstGeom prst="rect">
              <a:avLst/>
            </a:prstGeom>
            <a:solidFill>
              <a:srgbClr val="0070C0"/>
            </a:solidFill>
            <a:ln w="12700">
              <a:noFill/>
              <a:prstDash val="sysDash"/>
            </a:ln>
          </p:spPr>
          <p:style>
            <a:lnRef idx="2">
              <a:schemeClr val="accent1"/>
            </a:lnRef>
            <a:fillRef idx="0">
              <a:srgbClr val="FFFFFF"/>
            </a:fillRef>
            <a:effectRef idx="0">
              <a:srgbClr val="FFFFFF"/>
            </a:effectRef>
            <a:fontRef idx="minor">
              <a:schemeClr val="tx1"/>
            </a:fontRef>
          </p:style>
          <p:txBody>
            <a:bodyPr rtlCol="0" anchor="ctr"/>
            <a:lstStyle/>
            <a:p>
              <a:pPr indent="0" algn="ctr" fontAlgn="auto">
                <a:lnSpc>
                  <a:spcPct val="125000"/>
                </a:lnSpc>
              </a:pPr>
              <a:endParaRPr lang="zh-CN" altLang="en-US" sz="1600" b="1" dirty="0">
                <a:solidFill>
                  <a:srgbClr val="D00000"/>
                </a:solidFill>
                <a:latin typeface="微软雅黑" panose="020B0503020204020204" pitchFamily="34" charset="-122"/>
                <a:ea typeface="微软雅黑" panose="020B0503020204020204" pitchFamily="34" charset="-122"/>
                <a:sym typeface="+mn-ea"/>
              </a:endParaRPr>
            </a:p>
          </p:txBody>
        </p:sp>
        <p:sp>
          <p:nvSpPr>
            <p:cNvPr id="35" name="文本框 34">
              <a:extLst>
                <a:ext uri="{FF2B5EF4-FFF2-40B4-BE49-F238E27FC236}">
                  <a16:creationId xmlns:a16="http://schemas.microsoft.com/office/drawing/2014/main" id="{0C13B216-F28D-4E8C-B595-115C17BA8C6D}"/>
                </a:ext>
              </a:extLst>
            </p:cNvPr>
            <p:cNvSpPr txBox="1"/>
            <p:nvPr/>
          </p:nvSpPr>
          <p:spPr>
            <a:xfrm>
              <a:off x="5985358" y="1977831"/>
              <a:ext cx="2892139" cy="369332"/>
            </a:xfrm>
            <a:prstGeom prst="rect">
              <a:avLst/>
            </a:prstGeom>
            <a:noFill/>
          </p:spPr>
          <p:txBody>
            <a:bodyPr wrap="square">
              <a:spAutoFit/>
            </a:bodyPr>
            <a:lstStyle/>
            <a:p>
              <a:r>
                <a:rPr kumimoji="0" lang="nn-NO" altLang="zh-CN"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Test Signal RMS Stability</a:t>
              </a:r>
              <a:endParaRPr lang="zh-CN" altLang="en-US" dirty="0">
                <a:latin typeface="Times New Roman" panose="02020603050405020304" pitchFamily="18" charset="0"/>
                <a:cs typeface="Times New Roman" panose="02020603050405020304" pitchFamily="18" charset="0"/>
              </a:endParaRPr>
            </a:p>
          </p:txBody>
        </p:sp>
      </p:grpSp>
      <p:sp>
        <p:nvSpPr>
          <p:cNvPr id="38" name="文本框 37">
            <a:extLst>
              <a:ext uri="{FF2B5EF4-FFF2-40B4-BE49-F238E27FC236}">
                <a16:creationId xmlns:a16="http://schemas.microsoft.com/office/drawing/2014/main" id="{536DCBCD-D5EE-4301-B83E-1436B5237A55}"/>
              </a:ext>
            </a:extLst>
          </p:cNvPr>
          <p:cNvSpPr txBox="1"/>
          <p:nvPr/>
        </p:nvSpPr>
        <p:spPr>
          <a:xfrm>
            <a:off x="7542477" y="4749783"/>
            <a:ext cx="4035896" cy="873572"/>
          </a:xfrm>
          <a:prstGeom prst="rect">
            <a:avLst/>
          </a:prstGeom>
          <a:noFill/>
        </p:spPr>
        <p:txBody>
          <a:bodyPr wrap="square">
            <a:spAutoFit/>
          </a:bodyPr>
          <a:lstStyle/>
          <a:p>
            <a:pPr marL="540000" indent="288000" algn="just" defTabSz="266700">
              <a:lnSpc>
                <a:spcPct val="150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As the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input power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increases, the RMS signal stability improves</a:t>
            </a:r>
            <a:endPar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图片 15">
            <a:extLst>
              <a:ext uri="{FF2B5EF4-FFF2-40B4-BE49-F238E27FC236}">
                <a16:creationId xmlns:a16="http://schemas.microsoft.com/office/drawing/2014/main" id="{BDD6EB49-984A-4881-9DAD-93B19852124E}"/>
              </a:ext>
            </a:extLst>
          </p:cNvPr>
          <p:cNvPicPr>
            <a:picLocks noChangeAspect="1"/>
          </p:cNvPicPr>
          <p:nvPr/>
        </p:nvPicPr>
        <p:blipFill>
          <a:blip r:embed="rId7"/>
          <a:stretch>
            <a:fillRect/>
          </a:stretch>
        </p:blipFill>
        <p:spPr>
          <a:xfrm>
            <a:off x="8486026" y="2251316"/>
            <a:ext cx="2480838" cy="1980000"/>
          </a:xfrm>
          <a:prstGeom prst="rect">
            <a:avLst/>
          </a:prstGeom>
        </p:spPr>
      </p:pic>
      <p:grpSp>
        <p:nvGrpSpPr>
          <p:cNvPr id="17" name="组合 16">
            <a:extLst>
              <a:ext uri="{FF2B5EF4-FFF2-40B4-BE49-F238E27FC236}">
                <a16:creationId xmlns:a16="http://schemas.microsoft.com/office/drawing/2014/main" id="{6890FD50-3A5A-4C0A-9C58-9273F5D4DE74}"/>
              </a:ext>
            </a:extLst>
          </p:cNvPr>
          <p:cNvGrpSpPr/>
          <p:nvPr/>
        </p:nvGrpSpPr>
        <p:grpSpPr>
          <a:xfrm>
            <a:off x="6183351" y="4253406"/>
            <a:ext cx="1767900" cy="496377"/>
            <a:chOff x="1628443" y="4035364"/>
            <a:chExt cx="1767900" cy="496377"/>
          </a:xfrm>
        </p:grpSpPr>
        <p:sp>
          <p:nvSpPr>
            <p:cNvPr id="18" name="矩形 17">
              <a:extLst>
                <a:ext uri="{FF2B5EF4-FFF2-40B4-BE49-F238E27FC236}">
                  <a16:creationId xmlns:a16="http://schemas.microsoft.com/office/drawing/2014/main" id="{4CE12BAC-9D18-4BB4-AB36-CAFAD20B1C38}"/>
                </a:ext>
              </a:extLst>
            </p:cNvPr>
            <p:cNvSpPr/>
            <p:nvPr/>
          </p:nvSpPr>
          <p:spPr>
            <a:xfrm>
              <a:off x="1628443" y="4035364"/>
              <a:ext cx="1767900" cy="4963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2089EF9C-E7FF-478C-9285-51C8A68AF477}"/>
                </a:ext>
              </a:extLst>
            </p:cNvPr>
            <p:cNvSpPr txBox="1"/>
            <p:nvPr/>
          </p:nvSpPr>
          <p:spPr>
            <a:xfrm>
              <a:off x="1762163" y="4087841"/>
              <a:ext cx="1634180" cy="369332"/>
            </a:xfrm>
            <a:prstGeom prst="rect">
              <a:avLst/>
            </a:prstGeom>
            <a:noFill/>
          </p:spPr>
          <p:txBody>
            <a:bodyPr wrap="square">
              <a:spAutoFit/>
            </a:bodyPr>
            <a:lstStyle/>
            <a:p>
              <a:r>
                <a:rPr kumimoji="0" lang="nn-NO" altLang="zh-CN"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Amp St</a:t>
              </a:r>
              <a:r>
                <a:rPr kumimoji="0" lang="en-US" altLang="zh-CN"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a:t>
              </a:r>
              <a:r>
                <a:rPr kumimoji="0" lang="nn-NO" altLang="zh-CN"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bility</a:t>
              </a:r>
              <a:endParaRPr lang="zh-CN" altLang="en-US" dirty="0">
                <a:latin typeface="Times New Roman" panose="02020603050405020304" pitchFamily="18" charset="0"/>
                <a:cs typeface="Times New Roman" panose="02020603050405020304" pitchFamily="18" charset="0"/>
              </a:endParaRPr>
            </a:p>
          </p:txBody>
        </p:sp>
      </p:grpSp>
      <p:grpSp>
        <p:nvGrpSpPr>
          <p:cNvPr id="20" name="组合 19">
            <a:extLst>
              <a:ext uri="{FF2B5EF4-FFF2-40B4-BE49-F238E27FC236}">
                <a16:creationId xmlns:a16="http://schemas.microsoft.com/office/drawing/2014/main" id="{99E93EF7-5CE8-43C9-973F-66207E8E70A6}"/>
              </a:ext>
            </a:extLst>
          </p:cNvPr>
          <p:cNvGrpSpPr/>
          <p:nvPr/>
        </p:nvGrpSpPr>
        <p:grpSpPr>
          <a:xfrm>
            <a:off x="8930144" y="4244021"/>
            <a:ext cx="1866465" cy="496377"/>
            <a:chOff x="1628443" y="4035364"/>
            <a:chExt cx="1866465" cy="496377"/>
          </a:xfrm>
        </p:grpSpPr>
        <p:sp>
          <p:nvSpPr>
            <p:cNvPr id="21" name="矩形 20">
              <a:extLst>
                <a:ext uri="{FF2B5EF4-FFF2-40B4-BE49-F238E27FC236}">
                  <a16:creationId xmlns:a16="http://schemas.microsoft.com/office/drawing/2014/main" id="{3D48232F-02D4-4558-964D-6DB3120E2867}"/>
                </a:ext>
              </a:extLst>
            </p:cNvPr>
            <p:cNvSpPr/>
            <p:nvPr/>
          </p:nvSpPr>
          <p:spPr>
            <a:xfrm>
              <a:off x="1628443" y="4035364"/>
              <a:ext cx="1767900" cy="4963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6437342F-9780-4EC3-9A31-10CA0EA03627}"/>
                </a:ext>
              </a:extLst>
            </p:cNvPr>
            <p:cNvSpPr txBox="1"/>
            <p:nvPr/>
          </p:nvSpPr>
          <p:spPr>
            <a:xfrm>
              <a:off x="1727008" y="4090865"/>
              <a:ext cx="1767900" cy="369332"/>
            </a:xfrm>
            <a:prstGeom prst="rect">
              <a:avLst/>
            </a:prstGeom>
            <a:noFill/>
          </p:spPr>
          <p:txBody>
            <a:bodyPr wrap="square">
              <a:spAutoFit/>
            </a:bodyPr>
            <a:lstStyle/>
            <a:p>
              <a:r>
                <a:rPr kumimoji="0" lang="nn-NO" altLang="zh-CN"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Phase Stability</a:t>
              </a:r>
              <a:endParaRPr lang="zh-CN" altLang="en-US" dirty="0">
                <a:latin typeface="Times New Roman" panose="02020603050405020304" pitchFamily="18" charset="0"/>
                <a:cs typeface="Times New Roman" panose="02020603050405020304" pitchFamily="18" charset="0"/>
              </a:endParaRPr>
            </a:p>
          </p:txBody>
        </p:sp>
      </p:grpSp>
      <p:pic>
        <p:nvPicPr>
          <p:cNvPr id="6" name="图片 5">
            <a:extLst>
              <a:ext uri="{FF2B5EF4-FFF2-40B4-BE49-F238E27FC236}">
                <a16:creationId xmlns:a16="http://schemas.microsoft.com/office/drawing/2014/main" id="{E516C1DC-6472-4C23-9B53-C752DA0C40EF}"/>
              </a:ext>
            </a:extLst>
          </p:cNvPr>
          <p:cNvPicPr>
            <a:picLocks noChangeAspect="1"/>
          </p:cNvPicPr>
          <p:nvPr/>
        </p:nvPicPr>
        <p:blipFill>
          <a:blip r:embed="rId8"/>
          <a:stretch>
            <a:fillRect/>
          </a:stretch>
        </p:blipFill>
        <p:spPr>
          <a:xfrm>
            <a:off x="5787452" y="2261413"/>
            <a:ext cx="2447251" cy="1980000"/>
          </a:xfrm>
          <a:prstGeom prst="rect">
            <a:avLst/>
          </a:prstGeom>
        </p:spPr>
      </p:pic>
    </p:spTree>
    <p:extLst>
      <p:ext uri="{BB962C8B-B14F-4D97-AF65-F5344CB8AC3E}">
        <p14:creationId xmlns:p14="http://schemas.microsoft.com/office/powerpoint/2010/main" val="426125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D27FC-66FD-C6DF-8D7C-4F8933D0F866}"/>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9D57182-406E-A8E4-819C-7DBE440E77ED}"/>
              </a:ext>
            </a:extLst>
          </p:cNvPr>
          <p:cNvSpPr>
            <a:spLocks noGrp="1"/>
          </p:cNvSpPr>
          <p:nvPr>
            <p:ph type="sldNum" sz="quarter" idx="12"/>
          </p:nvPr>
        </p:nvSpPr>
        <p:spPr>
          <a:xfrm>
            <a:off x="11349318" y="6405245"/>
            <a:ext cx="762672" cy="365125"/>
          </a:xfrm>
        </p:spPr>
        <p:txBody>
          <a:bodyPr/>
          <a:lstStyle/>
          <a:p>
            <a:r>
              <a:rPr lang="en-US" altLang="zh-CN" dirty="0"/>
              <a:t>18</a:t>
            </a:r>
            <a:r>
              <a:rPr kumimoji="0" lang="en-US" altLang="zh-CN"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rPr>
              <a:t>/</a:t>
            </a:r>
            <a:r>
              <a:rPr lang="en-US" altLang="zh-CN" dirty="0"/>
              <a:t>20</a:t>
            </a:r>
            <a:endParaRPr lang="zh-CN" altLang="en-US" dirty="0"/>
          </a:p>
        </p:txBody>
      </p:sp>
      <p:pic>
        <p:nvPicPr>
          <p:cNvPr id="46" name="图片 45">
            <a:extLst>
              <a:ext uri="{FF2B5EF4-FFF2-40B4-BE49-F238E27FC236}">
                <a16:creationId xmlns:a16="http://schemas.microsoft.com/office/drawing/2014/main" id="{A385D2D7-CDA4-C8EC-A402-1A207047F9B7}"/>
              </a:ext>
            </a:extLst>
          </p:cNvPr>
          <p:cNvPicPr>
            <a:picLocks noChangeAspect="1"/>
          </p:cNvPicPr>
          <p:nvPr/>
        </p:nvPicPr>
        <p:blipFill>
          <a:blip r:embed="rId3"/>
          <a:stretch>
            <a:fillRect/>
          </a:stretch>
        </p:blipFill>
        <p:spPr>
          <a:xfrm>
            <a:off x="0" y="-16049"/>
            <a:ext cx="12192000" cy="1312112"/>
          </a:xfrm>
          <a:prstGeom prst="rect">
            <a:avLst/>
          </a:prstGeom>
        </p:spPr>
      </p:pic>
      <p:sp>
        <p:nvSpPr>
          <p:cNvPr id="2" name="文本框 1">
            <a:extLst>
              <a:ext uri="{FF2B5EF4-FFF2-40B4-BE49-F238E27FC236}">
                <a16:creationId xmlns:a16="http://schemas.microsoft.com/office/drawing/2014/main" id="{9BAF0632-2543-9332-B7BD-FF6A94267FA7}"/>
              </a:ext>
            </a:extLst>
          </p:cNvPr>
          <p:cNvSpPr txBox="1"/>
          <p:nvPr/>
        </p:nvSpPr>
        <p:spPr>
          <a:xfrm>
            <a:off x="2967068" y="640007"/>
            <a:ext cx="7017596"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en-US"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HUST-UED Experimental Test Results</a:t>
            </a:r>
          </a:p>
        </p:txBody>
      </p:sp>
      <p:sp>
        <p:nvSpPr>
          <p:cNvPr id="29" name="文本框 28">
            <a:extLst>
              <a:ext uri="{FF2B5EF4-FFF2-40B4-BE49-F238E27FC236}">
                <a16:creationId xmlns:a16="http://schemas.microsoft.com/office/drawing/2014/main" id="{8C0A04AF-FAFB-4256-9C2B-05028ADE8809}"/>
              </a:ext>
            </a:extLst>
          </p:cNvPr>
          <p:cNvSpPr txBox="1"/>
          <p:nvPr/>
        </p:nvSpPr>
        <p:spPr>
          <a:xfrm>
            <a:off x="399617" y="1369991"/>
            <a:ext cx="4992800" cy="498663"/>
          </a:xfrm>
          <a:prstGeom prst="rect">
            <a:avLst/>
          </a:prstGeom>
          <a:noFill/>
        </p:spPr>
        <p:txBody>
          <a:bodyPr wrap="square">
            <a:spAutoFit/>
          </a:bodyPr>
          <a:lstStyle/>
          <a:p>
            <a:pPr>
              <a:lnSpc>
                <a:spcPct val="150000"/>
              </a:lnSpc>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Amplitude and Phase Waveform Detection</a:t>
            </a:r>
          </a:p>
        </p:txBody>
      </p:sp>
      <p:pic>
        <p:nvPicPr>
          <p:cNvPr id="33" name="图片 32">
            <a:extLst>
              <a:ext uri="{FF2B5EF4-FFF2-40B4-BE49-F238E27FC236}">
                <a16:creationId xmlns:a16="http://schemas.microsoft.com/office/drawing/2014/main" id="{9555732F-01F1-4C2A-8B06-1C38787BA875}"/>
              </a:ext>
            </a:extLst>
          </p:cNvPr>
          <p:cNvPicPr>
            <a:picLocks noChangeAspect="1"/>
          </p:cNvPicPr>
          <p:nvPr/>
        </p:nvPicPr>
        <p:blipFill rotWithShape="1">
          <a:blip r:embed="rId4">
            <a:extLst>
              <a:ext uri="{28A0092B-C50C-407E-A947-70E740481C1C}">
                <a14:useLocalDpi xmlns:a14="http://schemas.microsoft.com/office/drawing/2010/main" val="0"/>
              </a:ext>
            </a:extLst>
          </a:blip>
          <a:srcRect l="498" t="13123" r="44572" b="41615"/>
          <a:stretch/>
        </p:blipFill>
        <p:spPr>
          <a:xfrm>
            <a:off x="541719" y="1988137"/>
            <a:ext cx="5048604" cy="2340000"/>
          </a:xfrm>
          <a:prstGeom prst="rect">
            <a:avLst/>
          </a:prstGeom>
        </p:spPr>
      </p:pic>
      <p:grpSp>
        <p:nvGrpSpPr>
          <p:cNvPr id="3" name="组合 2">
            <a:extLst>
              <a:ext uri="{FF2B5EF4-FFF2-40B4-BE49-F238E27FC236}">
                <a16:creationId xmlns:a16="http://schemas.microsoft.com/office/drawing/2014/main" id="{6008A309-D148-4475-8AC4-B7EED75AD24F}"/>
              </a:ext>
            </a:extLst>
          </p:cNvPr>
          <p:cNvGrpSpPr/>
          <p:nvPr/>
        </p:nvGrpSpPr>
        <p:grpSpPr>
          <a:xfrm>
            <a:off x="5787452" y="1629112"/>
            <a:ext cx="3017882" cy="369332"/>
            <a:chOff x="5787452" y="1977831"/>
            <a:chExt cx="3017882" cy="369332"/>
          </a:xfrm>
        </p:grpSpPr>
        <p:sp>
          <p:nvSpPr>
            <p:cNvPr id="34" name="矩形 33">
              <a:extLst>
                <a:ext uri="{FF2B5EF4-FFF2-40B4-BE49-F238E27FC236}">
                  <a16:creationId xmlns:a16="http://schemas.microsoft.com/office/drawing/2014/main" id="{29AC6D5B-DC8B-4318-88FC-84E9E54D53BF}"/>
                </a:ext>
              </a:extLst>
            </p:cNvPr>
            <p:cNvSpPr/>
            <p:nvPr/>
          </p:nvSpPr>
          <p:spPr>
            <a:xfrm>
              <a:off x="5787452" y="1988138"/>
              <a:ext cx="3017882" cy="348719"/>
            </a:xfrm>
            <a:prstGeom prst="rect">
              <a:avLst/>
            </a:prstGeom>
            <a:solidFill>
              <a:srgbClr val="0070C0"/>
            </a:solidFill>
            <a:ln w="12700">
              <a:noFill/>
              <a:prstDash val="sysDash"/>
            </a:ln>
          </p:spPr>
          <p:style>
            <a:lnRef idx="2">
              <a:schemeClr val="accent1"/>
            </a:lnRef>
            <a:fillRef idx="0">
              <a:srgbClr val="FFFFFF"/>
            </a:fillRef>
            <a:effectRef idx="0">
              <a:srgbClr val="FFFFFF"/>
            </a:effectRef>
            <a:fontRef idx="minor">
              <a:schemeClr val="tx1"/>
            </a:fontRef>
          </p:style>
          <p:txBody>
            <a:bodyPr rtlCol="0" anchor="ctr"/>
            <a:lstStyle/>
            <a:p>
              <a:pPr indent="0" algn="ctr" fontAlgn="auto">
                <a:lnSpc>
                  <a:spcPct val="125000"/>
                </a:lnSpc>
              </a:pPr>
              <a:endParaRPr lang="zh-CN" altLang="en-US" sz="1600" b="1" dirty="0">
                <a:solidFill>
                  <a:srgbClr val="D00000"/>
                </a:solidFill>
                <a:latin typeface="微软雅黑" panose="020B0503020204020204" pitchFamily="34" charset="-122"/>
                <a:ea typeface="微软雅黑" panose="020B0503020204020204" pitchFamily="34" charset="-122"/>
                <a:sym typeface="+mn-ea"/>
              </a:endParaRPr>
            </a:p>
          </p:txBody>
        </p:sp>
        <p:sp>
          <p:nvSpPr>
            <p:cNvPr id="35" name="文本框 34">
              <a:extLst>
                <a:ext uri="{FF2B5EF4-FFF2-40B4-BE49-F238E27FC236}">
                  <a16:creationId xmlns:a16="http://schemas.microsoft.com/office/drawing/2014/main" id="{0C13B216-F28D-4E8C-B595-115C17BA8C6D}"/>
                </a:ext>
              </a:extLst>
            </p:cNvPr>
            <p:cNvSpPr txBox="1"/>
            <p:nvPr/>
          </p:nvSpPr>
          <p:spPr>
            <a:xfrm>
              <a:off x="5913195" y="1977831"/>
              <a:ext cx="2892139" cy="369332"/>
            </a:xfrm>
            <a:prstGeom prst="rect">
              <a:avLst/>
            </a:prstGeom>
            <a:noFill/>
          </p:spPr>
          <p:txBody>
            <a:bodyPr wrap="square">
              <a:spAutoFit/>
            </a:bodyPr>
            <a:lstStyle/>
            <a:p>
              <a:r>
                <a:rPr kumimoji="0" lang="nn-NO" altLang="zh-CN"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Dark Current Observation</a:t>
              </a:r>
            </a:p>
          </p:txBody>
        </p:sp>
      </p:grpSp>
      <p:sp>
        <p:nvSpPr>
          <p:cNvPr id="38" name="文本框 37">
            <a:extLst>
              <a:ext uri="{FF2B5EF4-FFF2-40B4-BE49-F238E27FC236}">
                <a16:creationId xmlns:a16="http://schemas.microsoft.com/office/drawing/2014/main" id="{536DCBCD-D5EE-4301-B83E-1436B5237A55}"/>
              </a:ext>
            </a:extLst>
          </p:cNvPr>
          <p:cNvSpPr txBox="1"/>
          <p:nvPr/>
        </p:nvSpPr>
        <p:spPr>
          <a:xfrm>
            <a:off x="7542477" y="4749783"/>
            <a:ext cx="4035896" cy="1289071"/>
          </a:xfrm>
          <a:prstGeom prst="rect">
            <a:avLst/>
          </a:prstGeom>
          <a:noFill/>
        </p:spPr>
        <p:txBody>
          <a:bodyPr wrap="square">
            <a:spAutoFit/>
          </a:bodyPr>
          <a:lstStyle/>
          <a:p>
            <a:pPr marL="540000" indent="288000" algn="just" defTabSz="266700">
              <a:lnSpc>
                <a:spcPct val="150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The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electron beam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focused by the solenoid coil can be observed on the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fluorescent screen</a:t>
            </a:r>
          </a:p>
        </p:txBody>
      </p:sp>
      <p:grpSp>
        <p:nvGrpSpPr>
          <p:cNvPr id="17" name="组合 16">
            <a:extLst>
              <a:ext uri="{FF2B5EF4-FFF2-40B4-BE49-F238E27FC236}">
                <a16:creationId xmlns:a16="http://schemas.microsoft.com/office/drawing/2014/main" id="{1804E75B-953B-4E49-92EE-C5B9F96B5941}"/>
              </a:ext>
            </a:extLst>
          </p:cNvPr>
          <p:cNvGrpSpPr/>
          <p:nvPr/>
        </p:nvGrpSpPr>
        <p:grpSpPr>
          <a:xfrm>
            <a:off x="8931077" y="1629112"/>
            <a:ext cx="3017882" cy="369332"/>
            <a:chOff x="5787452" y="1977831"/>
            <a:chExt cx="3017882" cy="369332"/>
          </a:xfrm>
        </p:grpSpPr>
        <p:sp>
          <p:nvSpPr>
            <p:cNvPr id="18" name="矩形 17">
              <a:extLst>
                <a:ext uri="{FF2B5EF4-FFF2-40B4-BE49-F238E27FC236}">
                  <a16:creationId xmlns:a16="http://schemas.microsoft.com/office/drawing/2014/main" id="{6C78AFE2-343F-4312-8E6B-33A9316B7C86}"/>
                </a:ext>
              </a:extLst>
            </p:cNvPr>
            <p:cNvSpPr/>
            <p:nvPr/>
          </p:nvSpPr>
          <p:spPr>
            <a:xfrm>
              <a:off x="5787452" y="1988138"/>
              <a:ext cx="3017882" cy="348719"/>
            </a:xfrm>
            <a:prstGeom prst="rect">
              <a:avLst/>
            </a:prstGeom>
            <a:solidFill>
              <a:srgbClr val="0070C0"/>
            </a:solidFill>
            <a:ln w="12700">
              <a:noFill/>
              <a:prstDash val="sysDash"/>
            </a:ln>
          </p:spPr>
          <p:style>
            <a:lnRef idx="2">
              <a:schemeClr val="accent1"/>
            </a:lnRef>
            <a:fillRef idx="0">
              <a:srgbClr val="FFFFFF"/>
            </a:fillRef>
            <a:effectRef idx="0">
              <a:srgbClr val="FFFFFF"/>
            </a:effectRef>
            <a:fontRef idx="minor">
              <a:schemeClr val="tx1"/>
            </a:fontRef>
          </p:style>
          <p:txBody>
            <a:bodyPr rtlCol="0" anchor="ctr"/>
            <a:lstStyle/>
            <a:p>
              <a:pPr indent="0" algn="ctr" fontAlgn="auto">
                <a:lnSpc>
                  <a:spcPct val="125000"/>
                </a:lnSpc>
              </a:pPr>
              <a:endParaRPr lang="zh-CN" altLang="en-US" sz="1600" b="1" dirty="0">
                <a:solidFill>
                  <a:srgbClr val="D00000"/>
                </a:solidFill>
                <a:latin typeface="微软雅黑" panose="020B0503020204020204" pitchFamily="34" charset="-122"/>
                <a:ea typeface="微软雅黑" panose="020B0503020204020204" pitchFamily="34" charset="-122"/>
                <a:sym typeface="+mn-ea"/>
              </a:endParaRPr>
            </a:p>
          </p:txBody>
        </p:sp>
        <p:sp>
          <p:nvSpPr>
            <p:cNvPr id="19" name="文本框 18">
              <a:extLst>
                <a:ext uri="{FF2B5EF4-FFF2-40B4-BE49-F238E27FC236}">
                  <a16:creationId xmlns:a16="http://schemas.microsoft.com/office/drawing/2014/main" id="{CAE0CEB2-617D-4737-9EB6-6ABC1FA80C6A}"/>
                </a:ext>
              </a:extLst>
            </p:cNvPr>
            <p:cNvSpPr txBox="1"/>
            <p:nvPr/>
          </p:nvSpPr>
          <p:spPr>
            <a:xfrm>
              <a:off x="5913195" y="1977831"/>
              <a:ext cx="2892139" cy="369332"/>
            </a:xfrm>
            <a:prstGeom prst="rect">
              <a:avLst/>
            </a:prstGeom>
            <a:noFill/>
          </p:spPr>
          <p:txBody>
            <a:bodyPr wrap="square">
              <a:spAutoFit/>
            </a:bodyPr>
            <a:lstStyle/>
            <a:p>
              <a:r>
                <a:rPr kumimoji="0" lang="nn-NO" altLang="zh-CN"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Main Current Observation</a:t>
              </a:r>
            </a:p>
          </p:txBody>
        </p:sp>
      </p:grpSp>
      <p:pic>
        <p:nvPicPr>
          <p:cNvPr id="20" name="图片 19">
            <a:extLst>
              <a:ext uri="{FF2B5EF4-FFF2-40B4-BE49-F238E27FC236}">
                <a16:creationId xmlns:a16="http://schemas.microsoft.com/office/drawing/2014/main" id="{A218DAC1-6790-4C9C-A206-7F60CC6E9886}"/>
              </a:ext>
            </a:extLst>
          </p:cNvPr>
          <p:cNvPicPr>
            <a:picLocks noChangeAspect="1"/>
          </p:cNvPicPr>
          <p:nvPr/>
        </p:nvPicPr>
        <p:blipFill>
          <a:blip r:embed="rId5"/>
          <a:stretch>
            <a:fillRect/>
          </a:stretch>
        </p:blipFill>
        <p:spPr>
          <a:xfrm>
            <a:off x="6289579" y="2168137"/>
            <a:ext cx="2013628" cy="1980000"/>
          </a:xfrm>
          <a:prstGeom prst="rect">
            <a:avLst/>
          </a:prstGeom>
        </p:spPr>
      </p:pic>
      <p:pic>
        <p:nvPicPr>
          <p:cNvPr id="21" name="图片 20">
            <a:extLst>
              <a:ext uri="{FF2B5EF4-FFF2-40B4-BE49-F238E27FC236}">
                <a16:creationId xmlns:a16="http://schemas.microsoft.com/office/drawing/2014/main" id="{1C2C1CF7-3F90-4CFC-A01D-A0591C0EC80F}"/>
              </a:ext>
            </a:extLst>
          </p:cNvPr>
          <p:cNvPicPr>
            <a:picLocks noChangeAspect="1"/>
          </p:cNvPicPr>
          <p:nvPr/>
        </p:nvPicPr>
        <p:blipFill>
          <a:blip r:embed="rId6"/>
          <a:stretch>
            <a:fillRect/>
          </a:stretch>
        </p:blipFill>
        <p:spPr>
          <a:xfrm>
            <a:off x="9206336" y="2168137"/>
            <a:ext cx="2478430" cy="1980000"/>
          </a:xfrm>
          <a:prstGeom prst="rect">
            <a:avLst/>
          </a:prstGeom>
        </p:spPr>
      </p:pic>
      <p:grpSp>
        <p:nvGrpSpPr>
          <p:cNvPr id="27" name="组合 26">
            <a:extLst>
              <a:ext uri="{FF2B5EF4-FFF2-40B4-BE49-F238E27FC236}">
                <a16:creationId xmlns:a16="http://schemas.microsoft.com/office/drawing/2014/main" id="{0B129BE4-B668-4F76-B83D-15ACA4262A98}"/>
              </a:ext>
            </a:extLst>
          </p:cNvPr>
          <p:cNvGrpSpPr/>
          <p:nvPr/>
        </p:nvGrpSpPr>
        <p:grpSpPr>
          <a:xfrm>
            <a:off x="598822" y="4530842"/>
            <a:ext cx="7442135" cy="1989263"/>
            <a:chOff x="598822" y="4530842"/>
            <a:chExt cx="7442135" cy="1989263"/>
          </a:xfrm>
        </p:grpSpPr>
        <p:cxnSp>
          <p:nvCxnSpPr>
            <p:cNvPr id="28" name="直接箭头连接符 27">
              <a:extLst>
                <a:ext uri="{FF2B5EF4-FFF2-40B4-BE49-F238E27FC236}">
                  <a16:creationId xmlns:a16="http://schemas.microsoft.com/office/drawing/2014/main" id="{5ECD8B03-6E3F-49BF-8E2F-8DD404F1B3A9}"/>
                </a:ext>
              </a:extLst>
            </p:cNvPr>
            <p:cNvCxnSpPr>
              <a:cxnSpLocks/>
            </p:cNvCxnSpPr>
            <p:nvPr/>
          </p:nvCxnSpPr>
          <p:spPr>
            <a:xfrm>
              <a:off x="4042098" y="5520842"/>
              <a:ext cx="517217" cy="0"/>
            </a:xfrm>
            <a:prstGeom prst="straightConnector1">
              <a:avLst/>
            </a:prstGeom>
            <a:ln w="76200">
              <a:solidFill>
                <a:srgbClr val="2C74B3"/>
              </a:solidFill>
              <a:tailEnd type="triangle"/>
            </a:ln>
          </p:spPr>
          <p:style>
            <a:lnRef idx="1">
              <a:schemeClr val="accent1"/>
            </a:lnRef>
            <a:fillRef idx="0">
              <a:schemeClr val="accent1"/>
            </a:fillRef>
            <a:effectRef idx="0">
              <a:schemeClr val="accent1"/>
            </a:effectRef>
            <a:fontRef idx="minor">
              <a:schemeClr val="tx1"/>
            </a:fontRef>
          </p:style>
        </p:cxnSp>
        <p:pic>
          <p:nvPicPr>
            <p:cNvPr id="36" name="图片 35">
              <a:extLst>
                <a:ext uri="{FF2B5EF4-FFF2-40B4-BE49-F238E27FC236}">
                  <a16:creationId xmlns:a16="http://schemas.microsoft.com/office/drawing/2014/main" id="{50194C61-E4B7-4ED6-A5F2-2CBF91FBEA8A}"/>
                </a:ext>
              </a:extLst>
            </p:cNvPr>
            <p:cNvPicPr>
              <a:picLocks noChangeAspect="1"/>
            </p:cNvPicPr>
            <p:nvPr/>
          </p:nvPicPr>
          <p:blipFill>
            <a:blip r:embed="rId7"/>
            <a:stretch>
              <a:fillRect/>
            </a:stretch>
          </p:blipFill>
          <p:spPr>
            <a:xfrm>
              <a:off x="598822" y="4530842"/>
              <a:ext cx="3443276" cy="1980000"/>
            </a:xfrm>
            <a:prstGeom prst="rect">
              <a:avLst/>
            </a:prstGeom>
          </p:spPr>
        </p:pic>
        <p:pic>
          <p:nvPicPr>
            <p:cNvPr id="37" name="图片 36">
              <a:extLst>
                <a:ext uri="{FF2B5EF4-FFF2-40B4-BE49-F238E27FC236}">
                  <a16:creationId xmlns:a16="http://schemas.microsoft.com/office/drawing/2014/main" id="{CF64E696-D279-4362-8263-4F0B4D4BC3DC}"/>
                </a:ext>
              </a:extLst>
            </p:cNvPr>
            <p:cNvPicPr>
              <a:picLocks noChangeAspect="1"/>
            </p:cNvPicPr>
            <p:nvPr/>
          </p:nvPicPr>
          <p:blipFill>
            <a:blip r:embed="rId8"/>
            <a:stretch>
              <a:fillRect/>
            </a:stretch>
          </p:blipFill>
          <p:spPr>
            <a:xfrm>
              <a:off x="4559315" y="4540105"/>
              <a:ext cx="3481642" cy="1980000"/>
            </a:xfrm>
            <a:prstGeom prst="rect">
              <a:avLst/>
            </a:prstGeom>
          </p:spPr>
        </p:pic>
      </p:grpSp>
    </p:spTree>
    <p:extLst>
      <p:ext uri="{BB962C8B-B14F-4D97-AF65-F5344CB8AC3E}">
        <p14:creationId xmlns:p14="http://schemas.microsoft.com/office/powerpoint/2010/main" val="3964236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05B43-DE6D-47BF-D11C-F2F9E174F519}"/>
            </a:ext>
          </a:extLst>
        </p:cNvPr>
        <p:cNvGrpSpPr/>
        <p:nvPr/>
      </p:nvGrpSpPr>
      <p:grpSpPr>
        <a:xfrm>
          <a:off x="0" y="0"/>
          <a:ext cx="0" cy="0"/>
          <a:chOff x="0" y="0"/>
          <a:chExt cx="0" cy="0"/>
        </a:xfrm>
      </p:grpSpPr>
      <p:sp>
        <p:nvSpPr>
          <p:cNvPr id="6" name="内容占位符 1">
            <a:extLst>
              <a:ext uri="{FF2B5EF4-FFF2-40B4-BE49-F238E27FC236}">
                <a16:creationId xmlns:a16="http://schemas.microsoft.com/office/drawing/2014/main" id="{575431E7-C67A-0CCF-1847-31D111CD14AC}"/>
              </a:ext>
            </a:extLst>
          </p:cNvPr>
          <p:cNvSpPr txBox="1"/>
          <p:nvPr>
            <p:custDataLst>
              <p:tags r:id="rId1"/>
            </p:custDataLst>
          </p:nvPr>
        </p:nvSpPr>
        <p:spPr>
          <a:xfrm rot="21427277">
            <a:off x="5731673" y="2297368"/>
            <a:ext cx="728653" cy="73787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Tx/>
              <a:buNone/>
              <a:defRPr sz="3000" b="1" kern="1200">
                <a:solidFill>
                  <a:schemeClr val="accent5">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1" u="none" strike="noStrike" kern="1200" cap="none" spc="0" normalizeH="0" baseline="0" noProof="0" dirty="0">
                <a:ln>
                  <a:noFill/>
                </a:ln>
                <a:solidFill>
                  <a:srgbClr val="1F4E7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5</a:t>
            </a:r>
          </a:p>
        </p:txBody>
      </p:sp>
      <p:sp>
        <p:nvSpPr>
          <p:cNvPr id="14" name="文本框 13">
            <a:extLst>
              <a:ext uri="{FF2B5EF4-FFF2-40B4-BE49-F238E27FC236}">
                <a16:creationId xmlns:a16="http://schemas.microsoft.com/office/drawing/2014/main" id="{A92B1877-AC74-BEB8-63CA-90D6D053B4A3}"/>
              </a:ext>
            </a:extLst>
          </p:cNvPr>
          <p:cNvSpPr txBox="1"/>
          <p:nvPr>
            <p:custDataLst>
              <p:tags r:id="rId2"/>
            </p:custDataLst>
          </p:nvPr>
        </p:nvSpPr>
        <p:spPr>
          <a:xfrm>
            <a:off x="5043046" y="3220720"/>
            <a:ext cx="2417015" cy="91884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1F4E79"/>
                </a:solidFill>
                <a:effectLst/>
                <a:uLnTx/>
                <a:uFillTx/>
                <a:latin typeface="黑体" panose="02010609060101010101" pitchFamily="49" charset="-122"/>
                <a:ea typeface="黑体" panose="02010609060101010101" pitchFamily="49" charset="-122"/>
                <a:cs typeface="+mn-cs"/>
              </a:rPr>
              <a:t>Summary</a:t>
            </a:r>
          </a:p>
        </p:txBody>
      </p:sp>
      <p:sp>
        <p:nvSpPr>
          <p:cNvPr id="23" name="灯片编号占位符 22">
            <a:extLst>
              <a:ext uri="{FF2B5EF4-FFF2-40B4-BE49-F238E27FC236}">
                <a16:creationId xmlns:a16="http://schemas.microsoft.com/office/drawing/2014/main" id="{941734E6-819E-9DE4-ADD1-4D080F700675}"/>
              </a:ext>
            </a:extLst>
          </p:cNvPr>
          <p:cNvSpPr>
            <a:spLocks noGrp="1"/>
          </p:cNvSpPr>
          <p:nvPr>
            <p:ph type="sldNum" sz="quarter" idx="4294967295"/>
          </p:nvPr>
        </p:nvSpPr>
        <p:spPr>
          <a:xfrm>
            <a:off x="11473031" y="6486525"/>
            <a:ext cx="720557"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rPr>
              <a:t>19/20</a:t>
            </a:r>
            <a:endParaRPr kumimoji="0" lang="zh-CN" altLang="en-US"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754024701"/>
      </p:ext>
    </p:extLst>
  </p:cSld>
  <p:clrMapOvr>
    <a:masterClrMapping/>
  </p:clrMapOvr>
  <mc:AlternateContent xmlns:mc="http://schemas.openxmlformats.org/markup-compatibility/2006" xmlns:p14="http://schemas.microsoft.com/office/powerpoint/2010/main">
    <mc:Choice Requires="p14">
      <p:transition p14:dur="10" advTm="21352"/>
    </mc:Choice>
    <mc:Fallback xmlns="">
      <p:transition advTm="2135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0B368-8DE6-FFBF-A989-5A4C3BBDDD8F}"/>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0BAF5A4D-9D61-17A7-33AF-D6CF8F207BC3}"/>
              </a:ext>
            </a:extLst>
          </p:cNvPr>
          <p:cNvSpPr>
            <a:spLocks noGrp="1"/>
          </p:cNvSpPr>
          <p:nvPr>
            <p:ph type="sldNum" sz="quarter" idx="12"/>
          </p:nvPr>
        </p:nvSpPr>
        <p:spPr>
          <a:xfrm>
            <a:off x="11349318" y="6405245"/>
            <a:ext cx="762672" cy="365125"/>
          </a:xfrm>
        </p:spPr>
        <p:txBody>
          <a:bodyPr/>
          <a:lstStyle/>
          <a:p>
            <a:r>
              <a:rPr lang="en-US" altLang="zh-CN" dirty="0"/>
              <a:t>20</a:t>
            </a:r>
            <a:r>
              <a:rPr kumimoji="0" lang="en-US" altLang="zh-CN"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rPr>
              <a:t>/20</a:t>
            </a:r>
            <a:endParaRPr lang="zh-CN" altLang="en-US" dirty="0"/>
          </a:p>
        </p:txBody>
      </p:sp>
      <p:pic>
        <p:nvPicPr>
          <p:cNvPr id="46" name="图片 45">
            <a:extLst>
              <a:ext uri="{FF2B5EF4-FFF2-40B4-BE49-F238E27FC236}">
                <a16:creationId xmlns:a16="http://schemas.microsoft.com/office/drawing/2014/main" id="{9BCAD4C4-816D-269B-3875-14B80F75266B}"/>
              </a:ext>
            </a:extLst>
          </p:cNvPr>
          <p:cNvPicPr>
            <a:picLocks noChangeAspect="1"/>
          </p:cNvPicPr>
          <p:nvPr/>
        </p:nvPicPr>
        <p:blipFill>
          <a:blip r:embed="rId3"/>
          <a:stretch>
            <a:fillRect/>
          </a:stretch>
        </p:blipFill>
        <p:spPr>
          <a:xfrm>
            <a:off x="0" y="-16049"/>
            <a:ext cx="12192000" cy="1312112"/>
          </a:xfrm>
          <a:prstGeom prst="rect">
            <a:avLst/>
          </a:prstGeom>
        </p:spPr>
      </p:pic>
      <p:sp>
        <p:nvSpPr>
          <p:cNvPr id="2" name="文本框 1">
            <a:extLst>
              <a:ext uri="{FF2B5EF4-FFF2-40B4-BE49-F238E27FC236}">
                <a16:creationId xmlns:a16="http://schemas.microsoft.com/office/drawing/2014/main" id="{63DB4938-1301-1E45-4C08-249F131C4A1A}"/>
              </a:ext>
            </a:extLst>
          </p:cNvPr>
          <p:cNvSpPr txBox="1"/>
          <p:nvPr/>
        </p:nvSpPr>
        <p:spPr>
          <a:xfrm>
            <a:off x="5292463" y="640007"/>
            <a:ext cx="1994231" cy="523220"/>
          </a:xfrm>
          <a:prstGeom prst="rect">
            <a:avLst/>
          </a:prstGeom>
          <a:noFill/>
        </p:spPr>
        <p:txBody>
          <a:bodyPr wrap="square" rtlCol="0">
            <a:spAutoFit/>
          </a:bodyPr>
          <a:lstStyle/>
          <a:p>
            <a:pPr lvl="0">
              <a:buClr>
                <a:srgbClr val="003E87"/>
              </a:buClr>
              <a:defRPr/>
            </a:pPr>
            <a:r>
              <a:rPr kumimoji="0" lang="en-US"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Summary</a:t>
            </a:r>
          </a:p>
        </p:txBody>
      </p:sp>
      <p:sp>
        <p:nvSpPr>
          <p:cNvPr id="38" name="文本框 37">
            <a:extLst>
              <a:ext uri="{FF2B5EF4-FFF2-40B4-BE49-F238E27FC236}">
                <a16:creationId xmlns:a16="http://schemas.microsoft.com/office/drawing/2014/main" id="{A43473AF-515C-15A6-CDF8-092C889EB444}"/>
              </a:ext>
            </a:extLst>
          </p:cNvPr>
          <p:cNvSpPr txBox="1"/>
          <p:nvPr/>
        </p:nvSpPr>
        <p:spPr>
          <a:xfrm>
            <a:off x="886420" y="1682430"/>
            <a:ext cx="10806316" cy="539378"/>
          </a:xfrm>
          <a:prstGeom prst="rect">
            <a:avLst/>
          </a:prstGeom>
          <a:noFill/>
        </p:spPr>
        <p:txBody>
          <a:bodyPr wrap="square">
            <a:spAutoFit/>
          </a:bodyPr>
          <a:lstStyle/>
          <a:p>
            <a:pPr marL="540000" algn="just" defTabSz="266700">
              <a:lnSpc>
                <a:spcPct val="150000"/>
              </a:lnSpc>
              <a:spcBef>
                <a:spcPts val="300"/>
              </a:spcBef>
              <a:spcAft>
                <a:spcPts val="200"/>
              </a:spcAft>
            </a:pPr>
            <a:r>
              <a:rPr lang="en-US" altLang="zh-CN" sz="2200" b="1" dirty="0">
                <a:latin typeface="Times New Roman" panose="02020603050405020304" pitchFamily="18" charset="0"/>
                <a:ea typeface="微软雅黑" panose="020B0503020204020204" pitchFamily="34" charset="-122"/>
                <a:cs typeface="Times New Roman" panose="02020603050405020304" pitchFamily="18" charset="0"/>
              </a:rPr>
              <a:t>High-precision and high-stability LLRF control system developed for HUST-UED</a:t>
            </a:r>
            <a:endParaRPr lang="en-US" altLang="zh-CN" sz="2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 name="组合 11">
            <a:extLst>
              <a:ext uri="{FF2B5EF4-FFF2-40B4-BE49-F238E27FC236}">
                <a16:creationId xmlns:a16="http://schemas.microsoft.com/office/drawing/2014/main" id="{B147EBDD-2F48-E766-D746-BFFFE5A49B59}"/>
              </a:ext>
            </a:extLst>
          </p:cNvPr>
          <p:cNvGrpSpPr/>
          <p:nvPr/>
        </p:nvGrpSpPr>
        <p:grpSpPr>
          <a:xfrm>
            <a:off x="1768942" y="2608175"/>
            <a:ext cx="10374261" cy="2567395"/>
            <a:chOff x="1135205" y="2608175"/>
            <a:chExt cx="10374261" cy="2567395"/>
          </a:xfrm>
        </p:grpSpPr>
        <p:sp>
          <p:nvSpPr>
            <p:cNvPr id="5" name="文本框 4">
              <a:extLst>
                <a:ext uri="{FF2B5EF4-FFF2-40B4-BE49-F238E27FC236}">
                  <a16:creationId xmlns:a16="http://schemas.microsoft.com/office/drawing/2014/main" id="{3E368D86-294F-F461-0D42-F907B80D9C10}"/>
                </a:ext>
              </a:extLst>
            </p:cNvPr>
            <p:cNvSpPr txBox="1"/>
            <p:nvPr/>
          </p:nvSpPr>
          <p:spPr>
            <a:xfrm>
              <a:off x="1135205" y="2608175"/>
              <a:ext cx="9921589" cy="458074"/>
            </a:xfrm>
            <a:prstGeom prst="rect">
              <a:avLst/>
            </a:prstGeom>
            <a:noFill/>
          </p:spPr>
          <p:txBody>
            <a:bodyPr wrap="square">
              <a:spAutoFit/>
            </a:bodyPr>
            <a:lstStyle/>
            <a:p>
              <a:pPr marL="540000" algn="just" defTabSz="266700">
                <a:lnSpc>
                  <a:spcPct val="150000"/>
                </a:lnSpc>
                <a:spcBef>
                  <a:spcPts val="300"/>
                </a:spcBef>
                <a:spcAft>
                  <a:spcPts val="200"/>
                </a:spcAft>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LLRF system employs an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MTCA</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architecture</a:t>
              </a:r>
              <a:endPar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5">
              <a:extLst>
                <a:ext uri="{FF2B5EF4-FFF2-40B4-BE49-F238E27FC236}">
                  <a16:creationId xmlns:a16="http://schemas.microsoft.com/office/drawing/2014/main" id="{A4717E0D-2CAC-7E37-2545-57854E5FF01C}"/>
                </a:ext>
              </a:extLst>
            </p:cNvPr>
            <p:cNvSpPr txBox="1"/>
            <p:nvPr/>
          </p:nvSpPr>
          <p:spPr>
            <a:xfrm>
              <a:off x="1587877" y="3266490"/>
              <a:ext cx="9921589" cy="458074"/>
            </a:xfrm>
            <a:prstGeom prst="rect">
              <a:avLst/>
            </a:prstGeom>
            <a:noFill/>
          </p:spPr>
          <p:txBody>
            <a:bodyPr wrap="square">
              <a:spAutoFit/>
            </a:bodyPr>
            <a:lstStyle/>
            <a:p>
              <a:pPr marL="540000" indent="288000" algn="just" defTabSz="266700">
                <a:lnSpc>
                  <a:spcPct val="150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Integrate RF front-end and digital processing modules</a:t>
              </a:r>
              <a:endPar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4D5CA3EF-5F7D-37D5-91DE-47B431AE6978}"/>
                </a:ext>
              </a:extLst>
            </p:cNvPr>
            <p:cNvSpPr txBox="1"/>
            <p:nvPr/>
          </p:nvSpPr>
          <p:spPr>
            <a:xfrm>
              <a:off x="1587877" y="3991993"/>
              <a:ext cx="9921589" cy="458074"/>
            </a:xfrm>
            <a:prstGeom prst="rect">
              <a:avLst/>
            </a:prstGeom>
            <a:noFill/>
          </p:spPr>
          <p:txBody>
            <a:bodyPr wrap="square">
              <a:spAutoFit/>
            </a:bodyPr>
            <a:lstStyle/>
            <a:p>
              <a:pPr marL="540000" indent="288000" algn="just" defTabSz="266700">
                <a:lnSpc>
                  <a:spcPct val="150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Enable RF signal acquisition, processing, and closed-loop feedback control</a:t>
              </a:r>
              <a:endPar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EB43D8D0-AC8A-6DF4-FFB8-42BE7872F5F1}"/>
                </a:ext>
              </a:extLst>
            </p:cNvPr>
            <p:cNvSpPr txBox="1"/>
            <p:nvPr/>
          </p:nvSpPr>
          <p:spPr>
            <a:xfrm>
              <a:off x="1587877" y="4717496"/>
              <a:ext cx="9921589" cy="458074"/>
            </a:xfrm>
            <a:prstGeom prst="rect">
              <a:avLst/>
            </a:prstGeom>
            <a:noFill/>
          </p:spPr>
          <p:txBody>
            <a:bodyPr wrap="square">
              <a:spAutoFit/>
            </a:bodyPr>
            <a:lstStyle/>
            <a:p>
              <a:pPr marL="540000" indent="288000" algn="just" defTabSz="266700">
                <a:lnSpc>
                  <a:spcPct val="150000"/>
                </a:lnSpc>
                <a:spcBef>
                  <a:spcPts val="300"/>
                </a:spcBef>
                <a:spcAft>
                  <a:spcPts val="200"/>
                </a:spcAft>
                <a:buFont typeface="Wingdings" panose="05000000000000000000" charset="0"/>
                <a:buChar char="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Output signal amplitude and phase exhibit high stability</a:t>
              </a:r>
              <a:endPar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1" name="组合 10">
            <a:extLst>
              <a:ext uri="{FF2B5EF4-FFF2-40B4-BE49-F238E27FC236}">
                <a16:creationId xmlns:a16="http://schemas.microsoft.com/office/drawing/2014/main" id="{4609FF47-71CA-B4F1-9B8D-06962A05FC77}"/>
              </a:ext>
            </a:extLst>
          </p:cNvPr>
          <p:cNvGrpSpPr/>
          <p:nvPr/>
        </p:nvGrpSpPr>
        <p:grpSpPr>
          <a:xfrm>
            <a:off x="2688879" y="5596207"/>
            <a:ext cx="6671933" cy="621786"/>
            <a:chOff x="2363425" y="5507049"/>
            <a:chExt cx="6671933" cy="621786"/>
          </a:xfrm>
        </p:grpSpPr>
        <p:sp>
          <p:nvSpPr>
            <p:cNvPr id="10" name="矩形 9">
              <a:extLst>
                <a:ext uri="{FF2B5EF4-FFF2-40B4-BE49-F238E27FC236}">
                  <a16:creationId xmlns:a16="http://schemas.microsoft.com/office/drawing/2014/main" id="{FAFA7ADD-6E9B-74EA-113F-AFAB4BD14A78}"/>
                </a:ext>
              </a:extLst>
            </p:cNvPr>
            <p:cNvSpPr/>
            <p:nvPr/>
          </p:nvSpPr>
          <p:spPr>
            <a:xfrm>
              <a:off x="2508282" y="5507049"/>
              <a:ext cx="6437014" cy="6217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547F30F2-D08B-E8CD-DBE2-EA49C67F6449}"/>
                </a:ext>
              </a:extLst>
            </p:cNvPr>
            <p:cNvSpPr txBox="1"/>
            <p:nvPr/>
          </p:nvSpPr>
          <p:spPr>
            <a:xfrm>
              <a:off x="2363425" y="5507049"/>
              <a:ext cx="6671933" cy="498663"/>
            </a:xfrm>
            <a:prstGeom prst="rect">
              <a:avLst/>
            </a:prstGeom>
            <a:noFill/>
          </p:spPr>
          <p:txBody>
            <a:bodyPr wrap="square">
              <a:spAutoFit/>
            </a:bodyPr>
            <a:lstStyle/>
            <a:p>
              <a:pPr marL="540000" algn="just" defTabSz="266700">
                <a:lnSpc>
                  <a:spcPct val="150000"/>
                </a:lnSpc>
                <a:spcBef>
                  <a:spcPts val="300"/>
                </a:spcBef>
                <a:spcAft>
                  <a:spcPts val="200"/>
                </a:spcAft>
              </a:pP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Meet electron beam commissioning requirements</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p>
          </p:txBody>
        </p:sp>
      </p:grpSp>
    </p:spTree>
    <p:extLst>
      <p:ext uri="{BB962C8B-B14F-4D97-AF65-F5344CB8AC3E}">
        <p14:creationId xmlns:p14="http://schemas.microsoft.com/office/powerpoint/2010/main" val="1579164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 y="2366009"/>
            <a:ext cx="12192000" cy="2667471"/>
          </a:xfrm>
          <a:prstGeom prst="rect">
            <a:avLst/>
          </a:prstGeom>
          <a:gradFill>
            <a:gsLst>
              <a:gs pos="0">
                <a:srgbClr val="1F4E79"/>
              </a:gs>
              <a:gs pos="100000">
                <a:srgbClr val="02549D">
                  <a:alpha val="52000"/>
                </a:srgbClr>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endParaRPr lang="zh-CN" altLang="zh-CN" sz="4000" dirty="0">
              <a:solidFill>
                <a:schemeClr val="bg2"/>
              </a:solidFill>
              <a:effectLst/>
              <a:latin typeface="微软雅黑" panose="020B0503020204020204" pitchFamily="34" charset="-122"/>
              <a:ea typeface="微软雅黑" panose="020B0503020204020204" pitchFamily="34" charset="-122"/>
            </a:endParaRPr>
          </a:p>
        </p:txBody>
      </p:sp>
      <p:sp>
        <p:nvSpPr>
          <p:cNvPr id="5" name="标题 1"/>
          <p:cNvSpPr txBox="1"/>
          <p:nvPr/>
        </p:nvSpPr>
        <p:spPr>
          <a:xfrm>
            <a:off x="182445" y="3087733"/>
            <a:ext cx="11762232" cy="1065530"/>
          </a:xfrm>
          <a:prstGeom prst="rect">
            <a:avLst/>
          </a:prstGeom>
        </p:spPr>
        <p:txBody>
          <a:bodyPr anchor="b">
            <a:noAutofit/>
          </a:bodyPr>
          <a:lstStyle>
            <a:lvl1pPr algn="l" defTabSz="914400" rtl="0" eaLnBrk="1" latinLnBrk="0" hangingPunct="1">
              <a:lnSpc>
                <a:spcPct val="90000"/>
              </a:lnSpc>
              <a:spcBef>
                <a:spcPct val="0"/>
              </a:spcBef>
              <a:buNone/>
              <a:defRPr sz="3600" kern="1200">
                <a:solidFill>
                  <a:schemeClr val="tx1"/>
                </a:solidFill>
                <a:latin typeface="微软雅黑" panose="020B0503020204020204" pitchFamily="34" charset="-122"/>
                <a:ea typeface="微软雅黑" panose="020B0503020204020204" pitchFamily="34" charset="-122"/>
                <a:cs typeface="+mj-cs"/>
              </a:defRPr>
            </a:lvl1pPr>
          </a:lstStyle>
          <a:p>
            <a:pPr algn="ctr"/>
            <a:r>
              <a:rPr lang="en-US" altLang="zh-CN" sz="4800" b="1" dirty="0">
                <a:solidFill>
                  <a:schemeClr val="bg1"/>
                </a:solidFill>
              </a:rPr>
              <a:t>THANKS FOR YOUR LISTENING</a:t>
            </a:r>
            <a:endParaRPr lang="zh-CN" altLang="en-US" sz="4800" b="1"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2555875" y="3220720"/>
            <a:ext cx="7934325" cy="91884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1F4E79"/>
                </a:solidFill>
                <a:effectLst/>
                <a:uLnTx/>
                <a:uFillTx/>
                <a:latin typeface="黑体" panose="02010609060101010101" pitchFamily="49" charset="-122"/>
                <a:ea typeface="黑体" panose="02010609060101010101" pitchFamily="49" charset="-122"/>
                <a:cs typeface="+mn-cs"/>
              </a:rPr>
              <a:t>HUST-UED RF Requirements</a:t>
            </a:r>
          </a:p>
        </p:txBody>
      </p:sp>
      <p:sp>
        <p:nvSpPr>
          <p:cNvPr id="19" name="内容占位符 1"/>
          <p:cNvSpPr txBox="1"/>
          <p:nvPr>
            <p:custDataLst>
              <p:tags r:id="rId2"/>
            </p:custDataLst>
          </p:nvPr>
        </p:nvSpPr>
        <p:spPr>
          <a:xfrm rot="21427277">
            <a:off x="5731673" y="2297369"/>
            <a:ext cx="728653" cy="73787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Tx/>
              <a:buNone/>
              <a:defRPr sz="3000" b="1" kern="1200">
                <a:solidFill>
                  <a:schemeClr val="accent5">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1" u="none" strike="noStrike" kern="1200" cap="none" spc="0" normalizeH="0" baseline="0" noProof="0" dirty="0">
                <a:ln>
                  <a:noFill/>
                </a:ln>
                <a:solidFill>
                  <a:srgbClr val="1F4E7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p>
        </p:txBody>
      </p:sp>
      <p:sp>
        <p:nvSpPr>
          <p:cNvPr id="23" name="灯片编号占位符 22"/>
          <p:cNvSpPr>
            <a:spLocks noGrp="1"/>
          </p:cNvSpPr>
          <p:nvPr>
            <p:ph type="sldNum" sz="quarter" idx="4294967295"/>
          </p:nvPr>
        </p:nvSpPr>
        <p:spPr>
          <a:xfrm>
            <a:off x="11537576" y="6486525"/>
            <a:ext cx="656012"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2EABFD-C142-48D2-8272-3C2D8BEF2F38}" type="slidenum">
              <a:rPr kumimoji="0" lang="zh-CN" altLang="en-US" sz="1600" b="1" i="0" u="none" strike="noStrike" kern="1200" cap="none" spc="0" normalizeH="0" baseline="0" noProof="0" smtClean="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3</a:t>
            </a:fld>
            <a:r>
              <a:rPr kumimoji="0" lang="en-US" altLang="zh-CN"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dirty="0"/>
              <a:t>20</a:t>
            </a:r>
            <a:endParaRPr kumimoji="0" lang="zh-CN" altLang="en-US"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597709707"/>
      </p:ext>
    </p:extLst>
  </p:cSld>
  <p:clrMapOvr>
    <a:masterClrMapping/>
  </p:clrMapOvr>
  <mc:AlternateContent xmlns:mc="http://schemas.openxmlformats.org/markup-compatibility/2006" xmlns:p14="http://schemas.microsoft.com/office/powerpoint/2010/main">
    <mc:Choice Requires="p14">
      <p:transition p14:dur="10" advTm="21352"/>
    </mc:Choice>
    <mc:Fallback xmlns="">
      <p:transition advTm="2135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82FEAF70-69D1-46CF-BB68-1DB1213429A2}"/>
              </a:ext>
            </a:extLst>
          </p:cNvPr>
          <p:cNvSpPr>
            <a:spLocks noGrp="1"/>
          </p:cNvSpPr>
          <p:nvPr>
            <p:ph type="sldNum" sz="quarter" idx="12"/>
          </p:nvPr>
        </p:nvSpPr>
        <p:spPr/>
        <p:txBody>
          <a:bodyPr/>
          <a:lstStyle/>
          <a:p>
            <a:fld id="{5E2EABFD-C142-48D2-8272-3C2D8BEF2F38}" type="slidenum">
              <a:rPr lang="zh-CN" altLang="en-US" smtClean="0"/>
              <a:t>4</a:t>
            </a:fld>
            <a:r>
              <a:rPr kumimoji="0" lang="en-US" altLang="zh-CN"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rPr>
              <a:t>/20</a:t>
            </a:r>
            <a:endParaRPr lang="zh-CN" altLang="en-US" dirty="0"/>
          </a:p>
        </p:txBody>
      </p:sp>
      <p:pic>
        <p:nvPicPr>
          <p:cNvPr id="46" name="图片 45">
            <a:extLst>
              <a:ext uri="{FF2B5EF4-FFF2-40B4-BE49-F238E27FC236}">
                <a16:creationId xmlns:a16="http://schemas.microsoft.com/office/drawing/2014/main" id="{3A41431C-25F0-4942-959E-919D73F6BCC8}"/>
              </a:ext>
            </a:extLst>
          </p:cNvPr>
          <p:cNvPicPr>
            <a:picLocks noChangeAspect="1"/>
          </p:cNvPicPr>
          <p:nvPr/>
        </p:nvPicPr>
        <p:blipFill>
          <a:blip r:embed="rId4"/>
          <a:stretch>
            <a:fillRect/>
          </a:stretch>
        </p:blipFill>
        <p:spPr>
          <a:xfrm>
            <a:off x="0" y="-16049"/>
            <a:ext cx="12192000" cy="1312112"/>
          </a:xfrm>
          <a:prstGeom prst="rect">
            <a:avLst/>
          </a:prstGeom>
        </p:spPr>
      </p:pic>
      <p:pic>
        <p:nvPicPr>
          <p:cNvPr id="56" name="图片 55">
            <a:extLst>
              <a:ext uri="{FF2B5EF4-FFF2-40B4-BE49-F238E27FC236}">
                <a16:creationId xmlns:a16="http://schemas.microsoft.com/office/drawing/2014/main" id="{F92EAEB5-3AEF-493A-9F54-5117AC62357E}"/>
              </a:ext>
            </a:extLst>
          </p:cNvPr>
          <p:cNvPicPr>
            <a:picLocks noChangeAspect="1"/>
          </p:cNvPicPr>
          <p:nvPr/>
        </p:nvPicPr>
        <p:blipFill>
          <a:blip r:embed="rId5"/>
          <a:stretch>
            <a:fillRect/>
          </a:stretch>
        </p:blipFill>
        <p:spPr>
          <a:xfrm>
            <a:off x="215210" y="1929758"/>
            <a:ext cx="5105265" cy="3060000"/>
          </a:xfrm>
          <a:prstGeom prst="rect">
            <a:avLst/>
          </a:prstGeom>
        </p:spPr>
      </p:pic>
      <p:sp>
        <p:nvSpPr>
          <p:cNvPr id="2" name="文本框 1">
            <a:extLst>
              <a:ext uri="{FF2B5EF4-FFF2-40B4-BE49-F238E27FC236}">
                <a16:creationId xmlns:a16="http://schemas.microsoft.com/office/drawing/2014/main" id="{87555E94-7685-AEC7-976E-16F53ECA2D6C}"/>
              </a:ext>
            </a:extLst>
          </p:cNvPr>
          <p:cNvSpPr txBox="1"/>
          <p:nvPr/>
        </p:nvSpPr>
        <p:spPr>
          <a:xfrm>
            <a:off x="2718837" y="647890"/>
            <a:ext cx="7284737"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fr-FR"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Ultrafast Electron Diffraction Technique</a:t>
            </a:r>
            <a:endParaRPr kumimoji="0" lang="zh-CN" altLang="en-US"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endParaRPr>
          </a:p>
        </p:txBody>
      </p:sp>
      <p:sp>
        <p:nvSpPr>
          <p:cNvPr id="28" name="文本框 27">
            <a:extLst>
              <a:ext uri="{FF2B5EF4-FFF2-40B4-BE49-F238E27FC236}">
                <a16:creationId xmlns:a16="http://schemas.microsoft.com/office/drawing/2014/main" id="{AFC0D64B-2E65-BB21-D3B9-602BFE21A0C9}"/>
              </a:ext>
            </a:extLst>
          </p:cNvPr>
          <p:cNvSpPr txBox="1"/>
          <p:nvPr/>
        </p:nvSpPr>
        <p:spPr>
          <a:xfrm>
            <a:off x="338666" y="5117342"/>
            <a:ext cx="5847242" cy="966290"/>
          </a:xfrm>
          <a:prstGeom prst="rect">
            <a:avLst/>
          </a:prstGeom>
          <a:noFill/>
        </p:spPr>
        <p:txBody>
          <a:bodyPr wrap="square">
            <a:spAutoFit/>
          </a:bodyPr>
          <a:lstStyle/>
          <a:p>
            <a:pPr>
              <a:lnSpc>
                <a:spcPct val="150000"/>
              </a:lnSpc>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Atomic motion in matter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100 fs</a:t>
            </a:r>
          </a:p>
          <a:p>
            <a:pPr>
              <a:lnSpc>
                <a:spcPct val="150000"/>
              </a:lnSpc>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Temporal resolution for UED facility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&lt; 100 fs</a:t>
            </a:r>
            <a:endParaRPr lang="LID4096" sz="2000" dirty="0">
              <a:solidFill>
                <a:srgbClr val="FF0000"/>
              </a:solidFill>
            </a:endParaRPr>
          </a:p>
        </p:txBody>
      </p:sp>
      <p:grpSp>
        <p:nvGrpSpPr>
          <p:cNvPr id="10" name="组合 9">
            <a:extLst>
              <a:ext uri="{FF2B5EF4-FFF2-40B4-BE49-F238E27FC236}">
                <a16:creationId xmlns:a16="http://schemas.microsoft.com/office/drawing/2014/main" id="{0B36B4CF-1F0D-43A7-90BF-C2399C7EB8E8}"/>
              </a:ext>
            </a:extLst>
          </p:cNvPr>
          <p:cNvGrpSpPr/>
          <p:nvPr/>
        </p:nvGrpSpPr>
        <p:grpSpPr>
          <a:xfrm>
            <a:off x="5430665" y="1801414"/>
            <a:ext cx="6597922" cy="2740460"/>
            <a:chOff x="5430665" y="1801414"/>
            <a:chExt cx="6597922" cy="2740460"/>
          </a:xfrm>
        </p:grpSpPr>
        <p:graphicFrame>
          <p:nvGraphicFramePr>
            <p:cNvPr id="24" name="对象 23">
              <a:extLst>
                <a:ext uri="{FF2B5EF4-FFF2-40B4-BE49-F238E27FC236}">
                  <a16:creationId xmlns:a16="http://schemas.microsoft.com/office/drawing/2014/main" id="{0F42EAA1-E1AF-33F7-AA14-64DD083F9D28}"/>
                </a:ext>
              </a:extLst>
            </p:cNvPr>
            <p:cNvGraphicFramePr>
              <a:graphicFrameLocks noChangeAspect="1"/>
            </p:cNvGraphicFramePr>
            <p:nvPr>
              <p:extLst>
                <p:ext uri="{D42A27DB-BD31-4B8C-83A1-F6EECF244321}">
                  <p14:modId xmlns:p14="http://schemas.microsoft.com/office/powerpoint/2010/main" val="199531694"/>
                </p:ext>
              </p:extLst>
            </p:nvPr>
          </p:nvGraphicFramePr>
          <p:xfrm>
            <a:off x="5627515" y="4122774"/>
            <a:ext cx="3390900" cy="419100"/>
          </p:xfrm>
          <a:graphic>
            <a:graphicData uri="http://schemas.openxmlformats.org/presentationml/2006/ole">
              <mc:AlternateContent xmlns:mc="http://schemas.openxmlformats.org/markup-compatibility/2006">
                <mc:Choice xmlns:v="urn:schemas-microsoft-com:vml" Requires="v">
                  <p:oleObj spid="_x0000_s2071" name="Equation" r:id="rId6" imgW="3390840" imgH="419040" progId="Equation.DSMT4">
                    <p:embed/>
                  </p:oleObj>
                </mc:Choice>
                <mc:Fallback>
                  <p:oleObj name="Equation" r:id="rId6" imgW="3390840" imgH="419040" progId="Equation.DSMT4">
                    <p:embed/>
                    <p:pic>
                      <p:nvPicPr>
                        <p:cNvPr id="24" name="对象 23">
                          <a:extLst>
                            <a:ext uri="{FF2B5EF4-FFF2-40B4-BE49-F238E27FC236}">
                              <a16:creationId xmlns:a16="http://schemas.microsoft.com/office/drawing/2014/main" id="{0F42EAA1-E1AF-33F7-AA14-64DD083F9D28}"/>
                            </a:ext>
                          </a:extLst>
                        </p:cNvPr>
                        <p:cNvPicPr/>
                        <p:nvPr/>
                      </p:nvPicPr>
                      <p:blipFill>
                        <a:blip r:embed="rId7"/>
                        <a:stretch>
                          <a:fillRect/>
                        </a:stretch>
                      </p:blipFill>
                      <p:spPr>
                        <a:xfrm>
                          <a:off x="5627515" y="4122774"/>
                          <a:ext cx="3390900" cy="419100"/>
                        </a:xfrm>
                        <a:prstGeom prst="rect">
                          <a:avLst/>
                        </a:prstGeom>
                      </p:spPr>
                    </p:pic>
                  </p:oleObj>
                </mc:Fallback>
              </mc:AlternateContent>
            </a:graphicData>
          </a:graphic>
        </p:graphicFrame>
        <p:sp>
          <p:nvSpPr>
            <p:cNvPr id="17" name="文本框 16">
              <a:extLst>
                <a:ext uri="{FF2B5EF4-FFF2-40B4-BE49-F238E27FC236}">
                  <a16:creationId xmlns:a16="http://schemas.microsoft.com/office/drawing/2014/main" id="{1040FD48-B68F-4328-A372-18D16892ACE6}"/>
                </a:ext>
              </a:extLst>
            </p:cNvPr>
            <p:cNvSpPr txBox="1"/>
            <p:nvPr/>
          </p:nvSpPr>
          <p:spPr>
            <a:xfrm>
              <a:off x="5430665" y="1801414"/>
              <a:ext cx="3251565" cy="960328"/>
            </a:xfrm>
            <a:prstGeom prst="rect">
              <a:avLst/>
            </a:prstGeom>
            <a:noFill/>
          </p:spPr>
          <p:txBody>
            <a:bodyPr wrap="square">
              <a:spAutoFit/>
            </a:bodyPr>
            <a:lstStyle/>
            <a:p>
              <a:pPr>
                <a:lnSpc>
                  <a:spcPct val="150000"/>
                </a:lnSpc>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Femtosecond laser pump </a:t>
              </a:r>
            </a:p>
            <a:p>
              <a:pPr>
                <a:lnSpc>
                  <a:spcPct val="150000"/>
                </a:lnSpc>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Ultrashort electron probe</a:t>
              </a:r>
              <a:endPar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8" name="直接箭头连接符 17">
              <a:extLst>
                <a:ext uri="{FF2B5EF4-FFF2-40B4-BE49-F238E27FC236}">
                  <a16:creationId xmlns:a16="http://schemas.microsoft.com/office/drawing/2014/main" id="{E184CE52-7D5B-4EBF-8AB1-4302EA055CD5}"/>
                </a:ext>
              </a:extLst>
            </p:cNvPr>
            <p:cNvCxnSpPr>
              <a:cxnSpLocks/>
            </p:cNvCxnSpPr>
            <p:nvPr/>
          </p:nvCxnSpPr>
          <p:spPr>
            <a:xfrm>
              <a:off x="8675785" y="2361036"/>
              <a:ext cx="68626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3427254C-668F-4F7C-B913-F14E93FE03B3}"/>
                </a:ext>
              </a:extLst>
            </p:cNvPr>
            <p:cNvSpPr txBox="1"/>
            <p:nvPr/>
          </p:nvSpPr>
          <p:spPr>
            <a:xfrm>
              <a:off x="9437787" y="2132144"/>
              <a:ext cx="2590800" cy="400110"/>
            </a:xfrm>
            <a:prstGeom prst="rect">
              <a:avLst/>
            </a:prstGeom>
            <a:noFill/>
          </p:spPr>
          <p:txBody>
            <a:bodyPr wrap="square">
              <a:spAutoFit/>
            </a:bodyPr>
            <a:lstStyle/>
            <a:p>
              <a:pPr algn="ct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 Diffraction patterns</a:t>
              </a:r>
              <a:endPar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文本框 21">
              <a:extLst>
                <a:ext uri="{FF2B5EF4-FFF2-40B4-BE49-F238E27FC236}">
                  <a16:creationId xmlns:a16="http://schemas.microsoft.com/office/drawing/2014/main" id="{EAA56347-C3EF-4361-B445-82603D69A3C6}"/>
                </a:ext>
              </a:extLst>
            </p:cNvPr>
            <p:cNvSpPr txBox="1"/>
            <p:nvPr/>
          </p:nvSpPr>
          <p:spPr>
            <a:xfrm>
              <a:off x="9075401" y="2923402"/>
              <a:ext cx="2733843" cy="707886"/>
            </a:xfrm>
            <a:prstGeom prst="rect">
              <a:avLst/>
            </a:prstGeom>
            <a:solidFill>
              <a:srgbClr val="DBE2EF"/>
            </a:solidFill>
            <a:ln>
              <a:solidFill>
                <a:srgbClr val="02549D"/>
              </a:solidFill>
            </a:ln>
          </p:spPr>
          <p:style>
            <a:lnRef idx="2">
              <a:schemeClr val="accent1"/>
            </a:lnRef>
            <a:fillRef idx="0">
              <a:srgbClr val="FFFFFF"/>
            </a:fillRef>
            <a:effectRef idx="0">
              <a:srgbClr val="FFFFFF"/>
            </a:effectRef>
            <a:fontRef idx="minor">
              <a:schemeClr val="tx1"/>
            </a:fontRef>
          </p:style>
          <p:txBody>
            <a:bodyPr wrap="square" rtlCol="0" anchor="t">
              <a:spAutoFit/>
            </a:bodyPr>
            <a:lstStyle/>
            <a:p>
              <a:pPr algn="ctr"/>
              <a:r>
                <a:rPr lang="en-US" altLang="zh-CN" sz="20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sym typeface="+mn-ea"/>
                </a:rPr>
                <a:t>Sub-nanometer-scale </a:t>
              </a:r>
            </a:p>
            <a:p>
              <a:pPr algn="ctr"/>
              <a:r>
                <a:rPr lang="en-US" altLang="zh-CN" sz="20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sym typeface="+mn-ea"/>
                </a:rPr>
                <a:t>Spatial Resolution</a:t>
              </a:r>
              <a:endParaRPr lang="zh-CN" altLang="en-US" sz="20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3" name="文本框 22">
              <a:extLst>
                <a:ext uri="{FF2B5EF4-FFF2-40B4-BE49-F238E27FC236}">
                  <a16:creationId xmlns:a16="http://schemas.microsoft.com/office/drawing/2014/main" id="{82DD910B-CF5D-4550-97AD-0440E1BC2E4B}"/>
                </a:ext>
              </a:extLst>
            </p:cNvPr>
            <p:cNvSpPr txBox="1"/>
            <p:nvPr/>
          </p:nvSpPr>
          <p:spPr>
            <a:xfrm>
              <a:off x="5584859" y="2923402"/>
              <a:ext cx="2733843" cy="707886"/>
            </a:xfrm>
            <a:prstGeom prst="rect">
              <a:avLst/>
            </a:prstGeom>
            <a:solidFill>
              <a:srgbClr val="DBE2EF"/>
            </a:solidFill>
            <a:ln>
              <a:solidFill>
                <a:srgbClr val="2C74B3"/>
              </a:solidFill>
            </a:ln>
          </p:spPr>
          <p:style>
            <a:lnRef idx="2">
              <a:schemeClr val="accent1"/>
            </a:lnRef>
            <a:fillRef idx="0">
              <a:srgbClr val="FFFFFF"/>
            </a:fillRef>
            <a:effectRef idx="0">
              <a:srgbClr val="FFFFFF"/>
            </a:effectRef>
            <a:fontRef idx="minor">
              <a:schemeClr val="tx1"/>
            </a:fontRef>
          </p:style>
          <p:txBody>
            <a:bodyPr wrap="square" rtlCol="0" anchor="t">
              <a:spAutoFit/>
            </a:bodyPr>
            <a:lstStyle/>
            <a:p>
              <a:pPr algn="ctr"/>
              <a:r>
                <a:rPr lang="en-US" altLang="zh-CN" sz="20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sym typeface="+mn-ea"/>
                </a:rPr>
                <a:t>Femtosecond </a:t>
              </a:r>
            </a:p>
            <a:p>
              <a:pPr algn="ctr"/>
              <a:r>
                <a:rPr lang="en-US" altLang="zh-CN" sz="20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sym typeface="+mn-ea"/>
                </a:rPr>
                <a:t>Timescale Resolution</a:t>
              </a:r>
              <a:endParaRPr lang="zh-CN" altLang="en-US" sz="20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cxnSp>
          <p:nvCxnSpPr>
            <p:cNvPr id="25" name="直接箭头连接符 24">
              <a:extLst>
                <a:ext uri="{FF2B5EF4-FFF2-40B4-BE49-F238E27FC236}">
                  <a16:creationId xmlns:a16="http://schemas.microsoft.com/office/drawing/2014/main" id="{9396729F-56A3-41FE-8940-DB2250961CC0}"/>
                </a:ext>
              </a:extLst>
            </p:cNvPr>
            <p:cNvCxnSpPr>
              <a:cxnSpLocks/>
            </p:cNvCxnSpPr>
            <p:nvPr/>
          </p:nvCxnSpPr>
          <p:spPr>
            <a:xfrm>
              <a:off x="7016678" y="3682554"/>
              <a:ext cx="0" cy="41119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9" name="表格 8">
            <a:extLst>
              <a:ext uri="{FF2B5EF4-FFF2-40B4-BE49-F238E27FC236}">
                <a16:creationId xmlns:a16="http://schemas.microsoft.com/office/drawing/2014/main" id="{F96E1635-32B4-4A2E-947F-7B49BDDE43BE}"/>
              </a:ext>
            </a:extLst>
          </p:cNvPr>
          <p:cNvGraphicFramePr>
            <a:graphicFrameLocks noGrp="1"/>
          </p:cNvGraphicFramePr>
          <p:nvPr>
            <p:extLst>
              <p:ext uri="{D42A27DB-BD31-4B8C-83A1-F6EECF244321}">
                <p14:modId xmlns:p14="http://schemas.microsoft.com/office/powerpoint/2010/main" val="3658161106"/>
              </p:ext>
            </p:extLst>
          </p:nvPr>
        </p:nvGraphicFramePr>
        <p:xfrm>
          <a:off x="5584859" y="4862174"/>
          <a:ext cx="5609770" cy="1524000"/>
        </p:xfrm>
        <a:graphic>
          <a:graphicData uri="http://schemas.openxmlformats.org/drawingml/2006/table">
            <a:tbl>
              <a:tblPr firstRow="1" bandRow="1">
                <a:tableStyleId>{5C22544A-7EE6-4342-B048-85BDC9FD1C3A}</a:tableStyleId>
              </a:tblPr>
              <a:tblGrid>
                <a:gridCol w="1064583">
                  <a:extLst>
                    <a:ext uri="{9D8B030D-6E8A-4147-A177-3AD203B41FA5}">
                      <a16:colId xmlns:a16="http://schemas.microsoft.com/office/drawing/2014/main" val="2884290175"/>
                    </a:ext>
                  </a:extLst>
                </a:gridCol>
                <a:gridCol w="4545187">
                  <a:extLst>
                    <a:ext uri="{9D8B030D-6E8A-4147-A177-3AD203B41FA5}">
                      <a16:colId xmlns:a16="http://schemas.microsoft.com/office/drawing/2014/main" val="3361736527"/>
                    </a:ext>
                  </a:extLst>
                </a:gridCol>
              </a:tblGrid>
              <a:tr h="381000">
                <a:tc>
                  <a:txBody>
                    <a:bodyPr/>
                    <a:lstStyle/>
                    <a:p>
                      <a:pPr algn="ctr">
                        <a:buNone/>
                      </a:pPr>
                      <a:r>
                        <a:rPr lang="en-US" altLang="zh-CN" sz="1800" b="1" i="1" dirty="0">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τ</a:t>
                      </a:r>
                      <a:r>
                        <a:rPr lang="en-US" altLang="zh-CN" sz="1800" b="1" i="1" baseline="-25000" dirty="0">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probe</a:t>
                      </a:r>
                      <a:endParaRPr lang="zh-CN" altLang="en-US" sz="1800" b="1" dirty="0">
                        <a:latin typeface="Times New Roman" panose="02020603050405020304" pitchFamily="18" charset="0"/>
                        <a:cs typeface="Times New Roman" panose="02020603050405020304" pitchFamily="18" charset="0"/>
                      </a:endParaRPr>
                    </a:p>
                  </a:txBody>
                  <a:tcPr anchor="ctr">
                    <a:lnB w="12700" cap="flat" cmpd="sng" algn="ctr">
                      <a:noFill/>
                      <a:prstDash val="solid"/>
                      <a:round/>
                      <a:headEnd type="none" w="med" len="med"/>
                      <a:tailEnd type="none" w="med" len="med"/>
                    </a:lnB>
                    <a:solidFill>
                      <a:srgbClr val="2C74B3"/>
                    </a:solidFill>
                  </a:tcPr>
                </a:tc>
                <a:tc>
                  <a:txBody>
                    <a:bodyPr/>
                    <a:lstStyle/>
                    <a:p>
                      <a:pPr>
                        <a:buNone/>
                      </a:pPr>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sym typeface="Calibri" panose="020F0502020204030204" pitchFamily="34" charset="0"/>
                        </a:rPr>
                        <a:t>Temporal length of the electron probe</a:t>
                      </a:r>
                      <a:endParaRPr lang="zh-CN" altLang="en-US" sz="1800" b="1"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lnB w="12700" cap="flat" cmpd="sng" algn="ctr">
                      <a:noFill/>
                      <a:prstDash val="solid"/>
                      <a:round/>
                      <a:headEnd type="none" w="med" len="med"/>
                      <a:tailEnd type="none" w="med" len="med"/>
                    </a:lnB>
                    <a:solidFill>
                      <a:srgbClr val="2C74B3"/>
                    </a:solidFill>
                  </a:tcPr>
                </a:tc>
                <a:extLst>
                  <a:ext uri="{0D108BD9-81ED-4DB2-BD59-A6C34878D82A}">
                    <a16:rowId xmlns:a16="http://schemas.microsoft.com/office/drawing/2014/main" val="163338297"/>
                  </a:ext>
                </a:extLst>
              </a:tr>
              <a:tr h="381000">
                <a:tc>
                  <a:txBody>
                    <a:bodyPr/>
                    <a:lstStyle/>
                    <a:p>
                      <a:pPr algn="ctr">
                        <a:buNone/>
                      </a:pPr>
                      <a:r>
                        <a:rPr lang="en-US" altLang="zh-CN" sz="1800" b="1" i="1" dirty="0">
                          <a:solidFill>
                            <a:srgbClr val="2C74B3"/>
                          </a:solidFill>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τ</a:t>
                      </a:r>
                      <a:r>
                        <a:rPr lang="en-US" altLang="zh-CN" sz="1800" b="1" i="1" baseline="-25000" dirty="0">
                          <a:solidFill>
                            <a:srgbClr val="2C74B3"/>
                          </a:solidFill>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pump</a:t>
                      </a:r>
                      <a:endParaRPr lang="zh-CN" altLang="en-US" sz="1800" b="1" dirty="0">
                        <a:solidFill>
                          <a:srgbClr val="2C74B3"/>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buNone/>
                      </a:pPr>
                      <a:r>
                        <a:rPr lang="en-US" altLang="zh-CN" sz="18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sym typeface="Calibri" panose="020F0502020204030204" pitchFamily="34" charset="0"/>
                        </a:rPr>
                        <a:t>Temporal length of the pump laser </a:t>
                      </a:r>
                      <a:endParaRPr lang="zh-CN" altLang="en-US" sz="18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3943202"/>
                  </a:ext>
                </a:extLst>
              </a:tr>
              <a:tr h="381000">
                <a:tc>
                  <a:txBody>
                    <a:bodyPr/>
                    <a:lstStyle/>
                    <a:p>
                      <a:pPr algn="ctr">
                        <a:buNone/>
                      </a:pPr>
                      <a:r>
                        <a:rPr lang="en-US" altLang="zh-CN" sz="1800" b="1" i="1"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τ</a:t>
                      </a:r>
                      <a:r>
                        <a:rPr lang="en-US" altLang="zh-CN" sz="1800" b="1" i="1" baseline="-25000" dirty="0" err="1">
                          <a:solidFill>
                            <a:schemeClr val="bg1"/>
                          </a:solidFill>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vm</a:t>
                      </a:r>
                      <a:endParaRPr lang="zh-CN" altLang="en-US" sz="1800" b="1" dirty="0">
                        <a:solidFill>
                          <a:schemeClr val="bg1"/>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C74B3"/>
                    </a:solidFill>
                  </a:tcPr>
                </a:tc>
                <a:tc>
                  <a:txBody>
                    <a:bodyPr/>
                    <a:lstStyle/>
                    <a:p>
                      <a:pPr marL="0" algn="l" defTabSz="914400" rtl="0" eaLnBrk="1" latinLnBrk="0" hangingPunct="1">
                        <a:buNone/>
                      </a:pPr>
                      <a:r>
                        <a:rPr lang="en-US" altLang="zh-CN" sz="18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Calibri" panose="020F0502020204030204" pitchFamily="34" charset="0"/>
                        </a:rPr>
                        <a:t>Velocity mismatch-induced temporal jitter</a:t>
                      </a:r>
                      <a:endParaRPr lang="zh-CN" altLang="en-US" sz="18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C74B3"/>
                    </a:solidFill>
                  </a:tcPr>
                </a:tc>
                <a:extLst>
                  <a:ext uri="{0D108BD9-81ED-4DB2-BD59-A6C34878D82A}">
                    <a16:rowId xmlns:a16="http://schemas.microsoft.com/office/drawing/2014/main" val="2628582869"/>
                  </a:ext>
                </a:extLst>
              </a:tr>
              <a:tr h="381000">
                <a:tc>
                  <a:txBody>
                    <a:bodyPr/>
                    <a:lstStyle/>
                    <a:p>
                      <a:pPr algn="ctr">
                        <a:buNone/>
                      </a:pPr>
                      <a:r>
                        <a:rPr lang="en-US" altLang="zh-CN" sz="1800" b="1" i="1" dirty="0">
                          <a:solidFill>
                            <a:srgbClr val="2C74B3"/>
                          </a:solidFill>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τ</a:t>
                      </a:r>
                      <a:r>
                        <a:rPr lang="en-US" altLang="zh-CN" sz="1800" b="1" i="1" baseline="-25000" dirty="0">
                          <a:solidFill>
                            <a:srgbClr val="2C74B3"/>
                          </a:solidFill>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jitter</a:t>
                      </a:r>
                      <a:endParaRPr lang="zh-CN" altLang="en-US" sz="1800" b="1" dirty="0">
                        <a:solidFill>
                          <a:srgbClr val="2C74B3"/>
                        </a:solidFill>
                        <a:latin typeface="Times New Roman" panose="02020603050405020304" pitchFamily="18" charset="0"/>
                        <a:cs typeface="Times New Roman" panose="02020603050405020304" pitchFamily="18" charset="0"/>
                      </a:endParaRPr>
                    </a:p>
                  </a:txBody>
                  <a:tcPr anchor="ctr">
                    <a:lnT w="12700" cap="flat" cmpd="sng" algn="ctr">
                      <a:noFill/>
                      <a:prstDash val="solid"/>
                      <a:round/>
                      <a:headEnd type="none" w="med" len="med"/>
                      <a:tailEnd type="none" w="med" len="med"/>
                    </a:lnT>
                  </a:tcPr>
                </a:tc>
                <a:tc>
                  <a:txBody>
                    <a:bodyPr/>
                    <a:lstStyle/>
                    <a:p>
                      <a:pPr>
                        <a:buNone/>
                      </a:pPr>
                      <a:r>
                        <a:rPr lang="en-US" altLang="zh-CN" sz="18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sym typeface="Calibri" panose="020F0502020204030204" pitchFamily="34" charset="0"/>
                        </a:rPr>
                        <a:t>Electron beam arrival temporal jitter</a:t>
                      </a:r>
                      <a:endParaRPr lang="zh-CN" altLang="en-US" sz="1800" b="1" kern="1200"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2834240760"/>
                  </a:ext>
                </a:extLst>
              </a:tr>
            </a:tbl>
          </a:graphicData>
        </a:graphic>
      </p:graphicFrame>
      <p:sp>
        <p:nvSpPr>
          <p:cNvPr id="31" name="文本框 30">
            <a:extLst>
              <a:ext uri="{FF2B5EF4-FFF2-40B4-BE49-F238E27FC236}">
                <a16:creationId xmlns:a16="http://schemas.microsoft.com/office/drawing/2014/main" id="{29170985-591F-4A8F-AD95-072BDC4E3C0A}"/>
              </a:ext>
            </a:extLst>
          </p:cNvPr>
          <p:cNvSpPr txBox="1"/>
          <p:nvPr/>
        </p:nvSpPr>
        <p:spPr>
          <a:xfrm>
            <a:off x="338666" y="1332770"/>
            <a:ext cx="6427698" cy="579967"/>
          </a:xfrm>
          <a:prstGeom prst="rect">
            <a:avLst/>
          </a:prstGeom>
          <a:noFill/>
        </p:spPr>
        <p:txBody>
          <a:bodyPr wrap="square">
            <a:spAutoFit/>
          </a:bodyPr>
          <a:lstStyle/>
          <a:p>
            <a:pPr>
              <a:lnSpc>
                <a:spcPct val="150000"/>
              </a:lnSpc>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Pump-Probe Technique</a:t>
            </a:r>
          </a:p>
        </p:txBody>
      </p:sp>
    </p:spTree>
    <p:extLst>
      <p:ext uri="{BB962C8B-B14F-4D97-AF65-F5344CB8AC3E}">
        <p14:creationId xmlns:p14="http://schemas.microsoft.com/office/powerpoint/2010/main" val="3939907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9F912-1B83-A584-A25D-E76E25BCA021}"/>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2C470D1-44CE-A645-DD2F-B61E4B5543F5}"/>
              </a:ext>
            </a:extLst>
          </p:cNvPr>
          <p:cNvSpPr>
            <a:spLocks noGrp="1"/>
          </p:cNvSpPr>
          <p:nvPr>
            <p:ph type="sldNum" sz="quarter" idx="12"/>
          </p:nvPr>
        </p:nvSpPr>
        <p:spPr/>
        <p:txBody>
          <a:bodyPr/>
          <a:lstStyle/>
          <a:p>
            <a:fld id="{5E2EABFD-C142-48D2-8272-3C2D8BEF2F38}" type="slidenum">
              <a:rPr lang="zh-CN" altLang="en-US" smtClean="0"/>
              <a:t>5</a:t>
            </a:fld>
            <a:r>
              <a:rPr lang="en-US" altLang="zh-CN" dirty="0"/>
              <a:t>/20</a:t>
            </a:r>
            <a:endParaRPr lang="zh-CN" altLang="en-US" dirty="0"/>
          </a:p>
        </p:txBody>
      </p:sp>
      <p:pic>
        <p:nvPicPr>
          <p:cNvPr id="46" name="图片 45">
            <a:extLst>
              <a:ext uri="{FF2B5EF4-FFF2-40B4-BE49-F238E27FC236}">
                <a16:creationId xmlns:a16="http://schemas.microsoft.com/office/drawing/2014/main" id="{1443A3FA-8902-8DE7-D048-50E826F150EE}"/>
              </a:ext>
            </a:extLst>
          </p:cNvPr>
          <p:cNvPicPr>
            <a:picLocks noChangeAspect="1"/>
          </p:cNvPicPr>
          <p:nvPr/>
        </p:nvPicPr>
        <p:blipFill>
          <a:blip r:embed="rId3"/>
          <a:stretch>
            <a:fillRect/>
          </a:stretch>
        </p:blipFill>
        <p:spPr>
          <a:xfrm>
            <a:off x="0" y="-16049"/>
            <a:ext cx="12192000" cy="1312112"/>
          </a:xfrm>
          <a:prstGeom prst="rect">
            <a:avLst/>
          </a:prstGeom>
        </p:spPr>
      </p:pic>
      <p:sp>
        <p:nvSpPr>
          <p:cNvPr id="2" name="文本框 1">
            <a:extLst>
              <a:ext uri="{FF2B5EF4-FFF2-40B4-BE49-F238E27FC236}">
                <a16:creationId xmlns:a16="http://schemas.microsoft.com/office/drawing/2014/main" id="{37B57111-3A0E-11AA-67BE-A1F105E32D13}"/>
              </a:ext>
            </a:extLst>
          </p:cNvPr>
          <p:cNvSpPr txBox="1"/>
          <p:nvPr/>
        </p:nvSpPr>
        <p:spPr>
          <a:xfrm>
            <a:off x="3018126" y="639206"/>
            <a:ext cx="6658138"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fr-FR"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HUST-UED Pump-probe Experiment</a:t>
            </a:r>
          </a:p>
        </p:txBody>
      </p:sp>
      <p:pic>
        <p:nvPicPr>
          <p:cNvPr id="3" name="图片 2" descr="F1">
            <a:extLst>
              <a:ext uri="{FF2B5EF4-FFF2-40B4-BE49-F238E27FC236}">
                <a16:creationId xmlns:a16="http://schemas.microsoft.com/office/drawing/2014/main" id="{3D0CFA86-DE7C-708D-F9F2-47E3E6692C3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826" y="1621489"/>
            <a:ext cx="6454963" cy="1980000"/>
          </a:xfrm>
          <a:prstGeom prst="rect">
            <a:avLst/>
          </a:prstGeom>
          <a:noFill/>
          <a:ln>
            <a:noFill/>
          </a:ln>
          <a:effectLst/>
        </p:spPr>
      </p:pic>
      <p:sp>
        <p:nvSpPr>
          <p:cNvPr id="15" name="文本框 14">
            <a:extLst>
              <a:ext uri="{FF2B5EF4-FFF2-40B4-BE49-F238E27FC236}">
                <a16:creationId xmlns:a16="http://schemas.microsoft.com/office/drawing/2014/main" id="{864728D7-B47B-FFA8-482D-FA3A3DE66CEC}"/>
              </a:ext>
            </a:extLst>
          </p:cNvPr>
          <p:cNvSpPr txBox="1"/>
          <p:nvPr/>
        </p:nvSpPr>
        <p:spPr>
          <a:xfrm>
            <a:off x="3319126" y="5508909"/>
            <a:ext cx="8030922" cy="879536"/>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Amplitude and phase of the RF electromagnetic field are controlled by </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LLRF control system</a:t>
            </a:r>
          </a:p>
        </p:txBody>
      </p:sp>
      <p:grpSp>
        <p:nvGrpSpPr>
          <p:cNvPr id="33" name="组合 32">
            <a:extLst>
              <a:ext uri="{FF2B5EF4-FFF2-40B4-BE49-F238E27FC236}">
                <a16:creationId xmlns:a16="http://schemas.microsoft.com/office/drawing/2014/main" id="{DF7758AF-B4D9-DAAE-C894-25FF1C1A060A}"/>
              </a:ext>
            </a:extLst>
          </p:cNvPr>
          <p:cNvGrpSpPr/>
          <p:nvPr/>
        </p:nvGrpSpPr>
        <p:grpSpPr>
          <a:xfrm>
            <a:off x="325826" y="3873826"/>
            <a:ext cx="3134169" cy="2520000"/>
            <a:chOff x="512920" y="3812860"/>
            <a:chExt cx="3134169" cy="2340000"/>
          </a:xfrm>
        </p:grpSpPr>
        <p:pic>
          <p:nvPicPr>
            <p:cNvPr id="16" name="图片 15">
              <a:extLst>
                <a:ext uri="{FF2B5EF4-FFF2-40B4-BE49-F238E27FC236}">
                  <a16:creationId xmlns:a16="http://schemas.microsoft.com/office/drawing/2014/main" id="{4EB4A615-822C-13CB-BBFF-45EAF4BABFB0}"/>
                </a:ext>
              </a:extLst>
            </p:cNvPr>
            <p:cNvPicPr>
              <a:picLocks noChangeAspect="1"/>
            </p:cNvPicPr>
            <p:nvPr/>
          </p:nvPicPr>
          <p:blipFill>
            <a:blip r:embed="rId5"/>
            <a:stretch>
              <a:fillRect/>
            </a:stretch>
          </p:blipFill>
          <p:spPr>
            <a:xfrm>
              <a:off x="512920" y="3812860"/>
              <a:ext cx="1184810" cy="2340000"/>
            </a:xfrm>
            <a:prstGeom prst="rect">
              <a:avLst/>
            </a:prstGeom>
          </p:spPr>
        </p:pic>
        <p:grpSp>
          <p:nvGrpSpPr>
            <p:cNvPr id="32" name="组合 31">
              <a:extLst>
                <a:ext uri="{FF2B5EF4-FFF2-40B4-BE49-F238E27FC236}">
                  <a16:creationId xmlns:a16="http://schemas.microsoft.com/office/drawing/2014/main" id="{C141535B-F236-06AC-42AD-15FACC098B1E}"/>
                </a:ext>
              </a:extLst>
            </p:cNvPr>
            <p:cNvGrpSpPr/>
            <p:nvPr/>
          </p:nvGrpSpPr>
          <p:grpSpPr>
            <a:xfrm>
              <a:off x="1788869" y="3812860"/>
              <a:ext cx="1858220" cy="2340000"/>
              <a:chOff x="1788869" y="3812860"/>
              <a:chExt cx="1858220" cy="2520000"/>
            </a:xfrm>
          </p:grpSpPr>
          <p:pic>
            <p:nvPicPr>
              <p:cNvPr id="19" name="图片 18">
                <a:extLst>
                  <a:ext uri="{FF2B5EF4-FFF2-40B4-BE49-F238E27FC236}">
                    <a16:creationId xmlns:a16="http://schemas.microsoft.com/office/drawing/2014/main" id="{5CEE09E2-FD6D-6B92-F757-64E4835846C1}"/>
                  </a:ext>
                </a:extLst>
              </p:cNvPr>
              <p:cNvPicPr>
                <a:picLocks noChangeAspect="1"/>
              </p:cNvPicPr>
              <p:nvPr/>
            </p:nvPicPr>
            <p:blipFill>
              <a:blip r:embed="rId6"/>
              <a:stretch>
                <a:fillRect/>
              </a:stretch>
            </p:blipFill>
            <p:spPr>
              <a:xfrm>
                <a:off x="1842033" y="3812860"/>
                <a:ext cx="1777291" cy="1260000"/>
              </a:xfrm>
              <a:prstGeom prst="rect">
                <a:avLst/>
              </a:prstGeom>
            </p:spPr>
          </p:pic>
          <p:pic>
            <p:nvPicPr>
              <p:cNvPr id="22" name="图片 21">
                <a:extLst>
                  <a:ext uri="{FF2B5EF4-FFF2-40B4-BE49-F238E27FC236}">
                    <a16:creationId xmlns:a16="http://schemas.microsoft.com/office/drawing/2014/main" id="{62CDA290-083E-124A-7289-C44B64C53F83}"/>
                  </a:ext>
                </a:extLst>
              </p:cNvPr>
              <p:cNvPicPr>
                <a:picLocks noChangeAspect="1"/>
              </p:cNvPicPr>
              <p:nvPr/>
            </p:nvPicPr>
            <p:blipFill>
              <a:blip r:embed="rId7"/>
              <a:stretch>
                <a:fillRect/>
              </a:stretch>
            </p:blipFill>
            <p:spPr>
              <a:xfrm>
                <a:off x="1788869" y="5072860"/>
                <a:ext cx="1858220" cy="1260000"/>
              </a:xfrm>
              <a:prstGeom prst="rect">
                <a:avLst/>
              </a:prstGeom>
            </p:spPr>
          </p:pic>
        </p:grpSp>
      </p:grpSp>
      <p:grpSp>
        <p:nvGrpSpPr>
          <p:cNvPr id="14" name="组合 13">
            <a:extLst>
              <a:ext uri="{FF2B5EF4-FFF2-40B4-BE49-F238E27FC236}">
                <a16:creationId xmlns:a16="http://schemas.microsoft.com/office/drawing/2014/main" id="{D93A72A6-E63D-40DD-B8CC-A38C60C8A3E0}"/>
              </a:ext>
            </a:extLst>
          </p:cNvPr>
          <p:cNvGrpSpPr/>
          <p:nvPr/>
        </p:nvGrpSpPr>
        <p:grpSpPr>
          <a:xfrm>
            <a:off x="6659202" y="1757221"/>
            <a:ext cx="5138463" cy="1676740"/>
            <a:chOff x="6244621" y="1580229"/>
            <a:chExt cx="5138463" cy="1676740"/>
          </a:xfrm>
        </p:grpSpPr>
        <p:sp>
          <p:nvSpPr>
            <p:cNvPr id="17" name="文本框 16">
              <a:extLst>
                <a:ext uri="{FF2B5EF4-FFF2-40B4-BE49-F238E27FC236}">
                  <a16:creationId xmlns:a16="http://schemas.microsoft.com/office/drawing/2014/main" id="{BD66B31C-AFC9-43F3-9209-2EC1AF6F09FD}"/>
                </a:ext>
              </a:extLst>
            </p:cNvPr>
            <p:cNvSpPr txBox="1"/>
            <p:nvPr/>
          </p:nvSpPr>
          <p:spPr>
            <a:xfrm>
              <a:off x="6244621" y="1592718"/>
              <a:ext cx="2230732" cy="400110"/>
            </a:xfrm>
            <a:prstGeom prst="rect">
              <a:avLst/>
            </a:prstGeom>
            <a:noFill/>
          </p:spPr>
          <p:txBody>
            <a:bodyPr wrap="square">
              <a:spAutoFit/>
            </a:bodyPr>
            <a:lstStyle/>
            <a:p>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UV laser(266 nm)  </a:t>
              </a:r>
              <a:endParaRPr lang="zh-CN" altLang="en-US" sz="2000" dirty="0"/>
            </a:p>
          </p:txBody>
        </p:sp>
        <p:sp>
          <p:nvSpPr>
            <p:cNvPr id="20" name="文本框 19">
              <a:extLst>
                <a:ext uri="{FF2B5EF4-FFF2-40B4-BE49-F238E27FC236}">
                  <a16:creationId xmlns:a16="http://schemas.microsoft.com/office/drawing/2014/main" id="{90B568DC-FB63-40F4-B4F2-9E86337E8E09}"/>
                </a:ext>
              </a:extLst>
            </p:cNvPr>
            <p:cNvSpPr txBox="1"/>
            <p:nvPr/>
          </p:nvSpPr>
          <p:spPr>
            <a:xfrm>
              <a:off x="9524864" y="1580229"/>
              <a:ext cx="1710404" cy="400110"/>
            </a:xfrm>
            <a:prstGeom prst="rect">
              <a:avLst/>
            </a:prstGeom>
            <a:noFill/>
          </p:spPr>
          <p:txBody>
            <a:bodyPr wrap="square">
              <a:spAutoFit/>
            </a:bodyPr>
            <a:lstStyle/>
            <a:p>
              <a:r>
                <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P</a:t>
              </a:r>
              <a:r>
                <a:rPr kumimoji="0" lang="en-US" altLang="zh-CN" sz="2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hotocathode</a:t>
              </a:r>
              <a:endParaRPr lang="zh-CN" altLang="en-US" sz="2000" dirty="0"/>
            </a:p>
          </p:txBody>
        </p:sp>
        <p:cxnSp>
          <p:nvCxnSpPr>
            <p:cNvPr id="21" name="直接箭头连接符 20">
              <a:extLst>
                <a:ext uri="{FF2B5EF4-FFF2-40B4-BE49-F238E27FC236}">
                  <a16:creationId xmlns:a16="http://schemas.microsoft.com/office/drawing/2014/main" id="{420FF210-E2FC-47EC-94EB-55E6ADCF2433}"/>
                </a:ext>
              </a:extLst>
            </p:cNvPr>
            <p:cNvCxnSpPr>
              <a:cxnSpLocks/>
            </p:cNvCxnSpPr>
            <p:nvPr/>
          </p:nvCxnSpPr>
          <p:spPr>
            <a:xfrm>
              <a:off x="8495404" y="1821242"/>
              <a:ext cx="90000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C169DB68-463B-4328-A70B-A6019DB45CC6}"/>
                </a:ext>
              </a:extLst>
            </p:cNvPr>
            <p:cNvCxnSpPr>
              <a:cxnSpLocks/>
            </p:cNvCxnSpPr>
            <p:nvPr/>
          </p:nvCxnSpPr>
          <p:spPr>
            <a:xfrm>
              <a:off x="10363128" y="1996210"/>
              <a:ext cx="0" cy="41119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AA526C18-82AE-4E3F-AF67-D8981A0EC299}"/>
                </a:ext>
              </a:extLst>
            </p:cNvPr>
            <p:cNvSpPr txBox="1"/>
            <p:nvPr/>
          </p:nvSpPr>
          <p:spPr>
            <a:xfrm>
              <a:off x="9524864" y="2317952"/>
              <a:ext cx="1858220" cy="400110"/>
            </a:xfrm>
            <a:prstGeom prst="rect">
              <a:avLst/>
            </a:prstGeom>
            <a:noFill/>
          </p:spPr>
          <p:txBody>
            <a:bodyPr wrap="square">
              <a:spAutoFit/>
            </a:bodyPr>
            <a:lstStyle/>
            <a:p>
              <a:r>
                <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Electron bunch </a:t>
              </a:r>
              <a:endParaRPr lang="zh-CN" altLang="en-US"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6" name="直接箭头连接符 25">
              <a:extLst>
                <a:ext uri="{FF2B5EF4-FFF2-40B4-BE49-F238E27FC236}">
                  <a16:creationId xmlns:a16="http://schemas.microsoft.com/office/drawing/2014/main" id="{A7BE51B9-4DAF-4CAD-9E6E-1F221E19AE0E}"/>
                </a:ext>
              </a:extLst>
            </p:cNvPr>
            <p:cNvCxnSpPr>
              <a:cxnSpLocks/>
            </p:cNvCxnSpPr>
            <p:nvPr/>
          </p:nvCxnSpPr>
          <p:spPr>
            <a:xfrm flipH="1">
              <a:off x="8475353" y="2536080"/>
              <a:ext cx="90000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0A716911-87D4-4D9A-9E16-096EB880BB23}"/>
                </a:ext>
              </a:extLst>
            </p:cNvPr>
            <p:cNvSpPr txBox="1"/>
            <p:nvPr/>
          </p:nvSpPr>
          <p:spPr>
            <a:xfrm>
              <a:off x="7908153" y="2856859"/>
              <a:ext cx="2454975" cy="400110"/>
            </a:xfrm>
            <a:prstGeom prst="rect">
              <a:avLst/>
            </a:prstGeom>
            <a:noFill/>
          </p:spPr>
          <p:txBody>
            <a:bodyPr wrap="square">
              <a:spAutoFit/>
            </a:bodyPr>
            <a:lstStyle/>
            <a:p>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Beam energy 3 MeV</a:t>
              </a:r>
              <a:endParaRPr lang="zh-CN" altLang="en-US" sz="2000" dirty="0">
                <a:solidFill>
                  <a:srgbClr val="FF0000"/>
                </a:solidFill>
              </a:endParaRPr>
            </a:p>
          </p:txBody>
        </p:sp>
        <p:sp>
          <p:nvSpPr>
            <p:cNvPr id="34" name="文本框 33">
              <a:extLst>
                <a:ext uri="{FF2B5EF4-FFF2-40B4-BE49-F238E27FC236}">
                  <a16:creationId xmlns:a16="http://schemas.microsoft.com/office/drawing/2014/main" id="{2BDB67F1-2927-4DCD-8FF5-8B0597F8ACB9}"/>
                </a:ext>
              </a:extLst>
            </p:cNvPr>
            <p:cNvSpPr txBox="1"/>
            <p:nvPr/>
          </p:nvSpPr>
          <p:spPr>
            <a:xfrm>
              <a:off x="6547804" y="2317952"/>
              <a:ext cx="1858220" cy="400110"/>
            </a:xfrm>
            <a:prstGeom prst="rect">
              <a:avLst/>
            </a:prstGeom>
            <a:noFill/>
          </p:spPr>
          <p:txBody>
            <a:bodyPr wrap="square">
              <a:spAutoFit/>
            </a:bodyPr>
            <a:lstStyle/>
            <a:p>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1.4-cell RF gun </a:t>
              </a:r>
              <a:endParaRPr lang="zh-CN" altLang="en-US" sz="2000" dirty="0"/>
            </a:p>
          </p:txBody>
        </p:sp>
      </p:grpSp>
      <p:grpSp>
        <p:nvGrpSpPr>
          <p:cNvPr id="39" name="组合 38">
            <a:extLst>
              <a:ext uri="{FF2B5EF4-FFF2-40B4-BE49-F238E27FC236}">
                <a16:creationId xmlns:a16="http://schemas.microsoft.com/office/drawing/2014/main" id="{92F4105B-7062-4160-8ADB-D69345F361A1}"/>
              </a:ext>
            </a:extLst>
          </p:cNvPr>
          <p:cNvGrpSpPr/>
          <p:nvPr/>
        </p:nvGrpSpPr>
        <p:grpSpPr>
          <a:xfrm>
            <a:off x="3949299" y="3462693"/>
            <a:ext cx="8302286" cy="1858675"/>
            <a:chOff x="3942789" y="3682836"/>
            <a:chExt cx="8302286" cy="1858675"/>
          </a:xfrm>
        </p:grpSpPr>
        <p:grpSp>
          <p:nvGrpSpPr>
            <p:cNvPr id="28" name="组合 27">
              <a:extLst>
                <a:ext uri="{FF2B5EF4-FFF2-40B4-BE49-F238E27FC236}">
                  <a16:creationId xmlns:a16="http://schemas.microsoft.com/office/drawing/2014/main" id="{4F8795A7-EAF8-4CBC-BA80-36AE7A8AF5BB}"/>
                </a:ext>
              </a:extLst>
            </p:cNvPr>
            <p:cNvGrpSpPr/>
            <p:nvPr/>
          </p:nvGrpSpPr>
          <p:grpSpPr>
            <a:xfrm>
              <a:off x="3942789" y="3771055"/>
              <a:ext cx="2153211" cy="400110"/>
              <a:chOff x="3816112" y="3881567"/>
              <a:chExt cx="2153211" cy="400110"/>
            </a:xfrm>
          </p:grpSpPr>
          <p:sp>
            <p:nvSpPr>
              <p:cNvPr id="36" name="文本框 35">
                <a:extLst>
                  <a:ext uri="{FF2B5EF4-FFF2-40B4-BE49-F238E27FC236}">
                    <a16:creationId xmlns:a16="http://schemas.microsoft.com/office/drawing/2014/main" id="{9718C61B-12E4-44E5-89BA-FFB7367BAB19}"/>
                  </a:ext>
                </a:extLst>
              </p:cNvPr>
              <p:cNvSpPr txBox="1"/>
              <p:nvPr/>
            </p:nvSpPr>
            <p:spPr>
              <a:xfrm>
                <a:off x="3816112" y="3904697"/>
                <a:ext cx="2148417" cy="366475"/>
              </a:xfrm>
              <a:prstGeom prst="rect">
                <a:avLst/>
              </a:prstGeom>
              <a:solidFill>
                <a:srgbClr val="2C74B3"/>
              </a:solidFill>
              <a:ln>
                <a:solidFill>
                  <a:srgbClr val="0070C0"/>
                </a:solidFill>
              </a:ln>
            </p:spPr>
            <p:txBody>
              <a:bodyPr wrap="square" rtlCol="0" anchor="t">
                <a:spAutoFit/>
              </a:bodyPr>
              <a:lstStyle/>
              <a:p>
                <a:pPr indent="0" algn="ctr" fontAlgn="ctr">
                  <a:lnSpc>
                    <a:spcPct val="100000"/>
                  </a:lnSpc>
                </a:pPr>
                <a:endParaRPr lang="zh-CN" altLang="en-US" sz="1200" b="1" dirty="0">
                  <a:solidFill>
                    <a:schemeClr val="bg1"/>
                  </a:solidFill>
                  <a:latin typeface="微软雅黑" panose="020B0503020204020204" pitchFamily="34" charset="-122"/>
                  <a:ea typeface="微软雅黑" panose="020B0503020204020204" pitchFamily="34" charset="-122"/>
                  <a:sym typeface="+mn-ea"/>
                </a:endParaRPr>
              </a:p>
            </p:txBody>
          </p:sp>
          <p:sp>
            <p:nvSpPr>
              <p:cNvPr id="35" name="文本框 34">
                <a:extLst>
                  <a:ext uri="{FF2B5EF4-FFF2-40B4-BE49-F238E27FC236}">
                    <a16:creationId xmlns:a16="http://schemas.microsoft.com/office/drawing/2014/main" id="{8B0F7337-278E-402A-AF37-57D8FE27B2C6}"/>
                  </a:ext>
                </a:extLst>
              </p:cNvPr>
              <p:cNvSpPr txBox="1"/>
              <p:nvPr/>
            </p:nvSpPr>
            <p:spPr>
              <a:xfrm>
                <a:off x="3820906" y="3881567"/>
                <a:ext cx="2148417" cy="400110"/>
              </a:xfrm>
              <a:prstGeom prst="rect">
                <a:avLst/>
              </a:prstGeom>
              <a:noFill/>
            </p:spPr>
            <p:txBody>
              <a:bodyPr wrap="square">
                <a:spAutoFit/>
              </a:bodyPr>
              <a:lstStyle/>
              <a:p>
                <a:pPr algn="ct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1.4-cell RF gun: </a:t>
                </a:r>
                <a:endParaRPr lang="zh-CN" altLang="en-US" sz="2000" dirty="0">
                  <a:solidFill>
                    <a:schemeClr val="bg1"/>
                  </a:solidFill>
                </a:endParaRPr>
              </a:p>
            </p:txBody>
          </p:sp>
        </p:grpSp>
        <p:sp>
          <p:nvSpPr>
            <p:cNvPr id="38" name="文本框 37">
              <a:extLst>
                <a:ext uri="{FF2B5EF4-FFF2-40B4-BE49-F238E27FC236}">
                  <a16:creationId xmlns:a16="http://schemas.microsoft.com/office/drawing/2014/main" id="{705C2CD6-D72E-4AB2-B824-152F9BC08EF3}"/>
                </a:ext>
              </a:extLst>
            </p:cNvPr>
            <p:cNvSpPr txBox="1"/>
            <p:nvPr/>
          </p:nvSpPr>
          <p:spPr>
            <a:xfrm>
              <a:off x="6340685" y="3682836"/>
              <a:ext cx="4481047" cy="1429622"/>
            </a:xfrm>
            <a:prstGeom prst="rect">
              <a:avLst/>
            </a:prstGeom>
            <a:noFill/>
          </p:spPr>
          <p:txBody>
            <a:bodyPr wrap="square">
              <a:spAutoFit/>
            </a:bodyPr>
            <a:lstStyle/>
            <a:p>
              <a:pPr>
                <a:lnSpc>
                  <a:spcPct val="150000"/>
                </a:lnSpc>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Acceleration field gradient 76.6 MV/m </a:t>
              </a:r>
            </a:p>
            <a:p>
              <a:pPr>
                <a:lnSpc>
                  <a:spcPct val="150000"/>
                </a:lnSpc>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Optimal injection phase 65°</a:t>
              </a:r>
            </a:p>
            <a:p>
              <a:pPr>
                <a:lnSpc>
                  <a:spcPct val="150000"/>
                </a:lnSpc>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Resonant frequency 2856MHz</a:t>
              </a:r>
              <a:endPar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文本框 39">
              <a:extLst>
                <a:ext uri="{FF2B5EF4-FFF2-40B4-BE49-F238E27FC236}">
                  <a16:creationId xmlns:a16="http://schemas.microsoft.com/office/drawing/2014/main" id="{0E656392-DEE2-4D29-BD10-A0198A2715FC}"/>
                </a:ext>
              </a:extLst>
            </p:cNvPr>
            <p:cNvSpPr txBox="1"/>
            <p:nvPr/>
          </p:nvSpPr>
          <p:spPr>
            <a:xfrm>
              <a:off x="3942789" y="5141401"/>
              <a:ext cx="8302286" cy="400110"/>
            </a:xfrm>
            <a:prstGeom prst="rect">
              <a:avLst/>
            </a:prstGeom>
            <a:noFill/>
          </p:spPr>
          <p:txBody>
            <a:bodyPr wrap="square">
              <a:spAutoFit/>
            </a:bodyPr>
            <a:lstStyle/>
            <a:p>
              <a:r>
                <a:rPr lang="en-US" altLang="zh-CN" sz="2000" b="1" dirty="0">
                  <a:latin typeface="Times New Roman" panose="02020603050405020304" pitchFamily="18" charset="0"/>
                  <a:cs typeface="Times New Roman" panose="02020603050405020304" pitchFamily="18" charset="0"/>
                </a:rPr>
                <a:t>Suppress </a:t>
              </a:r>
              <a:r>
                <a:rPr lang="en-US" altLang="zh-CN" sz="2000" b="1" dirty="0">
                  <a:solidFill>
                    <a:srgbClr val="FF0000"/>
                  </a:solidFill>
                  <a:latin typeface="Times New Roman" panose="02020603050405020304" pitchFamily="18" charset="0"/>
                  <a:cs typeface="Times New Roman" panose="02020603050405020304" pitchFamily="18" charset="0"/>
                </a:rPr>
                <a:t>space charge effects </a:t>
              </a:r>
              <a:r>
                <a:rPr lang="en-US" altLang="zh-CN" sz="2000" b="1" dirty="0">
                  <a:latin typeface="Times New Roman" panose="02020603050405020304" pitchFamily="18" charset="0"/>
                  <a:cs typeface="Times New Roman" panose="02020603050405020304" pitchFamily="18" charset="0"/>
                </a:rPr>
                <a:t>and compressing the </a:t>
              </a:r>
              <a:r>
                <a:rPr lang="en-US" altLang="zh-CN" sz="2000" b="1" dirty="0">
                  <a:solidFill>
                    <a:srgbClr val="FF0000"/>
                  </a:solidFill>
                  <a:latin typeface="Times New Roman" panose="02020603050405020304" pitchFamily="18" charset="0"/>
                  <a:cs typeface="Times New Roman" panose="02020603050405020304" pitchFamily="18" charset="0"/>
                </a:rPr>
                <a:t>arrival temporal jitter</a:t>
              </a:r>
            </a:p>
          </p:txBody>
        </p:sp>
      </p:grpSp>
    </p:spTree>
    <p:extLst>
      <p:ext uri="{BB962C8B-B14F-4D97-AF65-F5344CB8AC3E}">
        <p14:creationId xmlns:p14="http://schemas.microsoft.com/office/powerpoint/2010/main" val="1741783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D27FC-66FD-C6DF-8D7C-4F8933D0F866}"/>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9D57182-406E-A8E4-819C-7DBE440E77ED}"/>
              </a:ext>
            </a:extLst>
          </p:cNvPr>
          <p:cNvSpPr>
            <a:spLocks noGrp="1"/>
          </p:cNvSpPr>
          <p:nvPr>
            <p:ph type="sldNum" sz="quarter" idx="12"/>
          </p:nvPr>
        </p:nvSpPr>
        <p:spPr/>
        <p:txBody>
          <a:bodyPr/>
          <a:lstStyle/>
          <a:p>
            <a:fld id="{5E2EABFD-C142-48D2-8272-3C2D8BEF2F38}" type="slidenum">
              <a:rPr lang="zh-CN" altLang="en-US" smtClean="0"/>
              <a:t>6</a:t>
            </a:fld>
            <a:r>
              <a:rPr lang="en-US" altLang="zh-CN" dirty="0"/>
              <a:t>/18</a:t>
            </a:r>
            <a:endParaRPr lang="zh-CN" altLang="en-US" dirty="0"/>
          </a:p>
        </p:txBody>
      </p:sp>
      <p:pic>
        <p:nvPicPr>
          <p:cNvPr id="46" name="图片 45">
            <a:extLst>
              <a:ext uri="{FF2B5EF4-FFF2-40B4-BE49-F238E27FC236}">
                <a16:creationId xmlns:a16="http://schemas.microsoft.com/office/drawing/2014/main" id="{A385D2D7-CDA4-C8EC-A402-1A207047F9B7}"/>
              </a:ext>
            </a:extLst>
          </p:cNvPr>
          <p:cNvPicPr>
            <a:picLocks noChangeAspect="1"/>
          </p:cNvPicPr>
          <p:nvPr/>
        </p:nvPicPr>
        <p:blipFill>
          <a:blip r:embed="rId3"/>
          <a:stretch>
            <a:fillRect/>
          </a:stretch>
        </p:blipFill>
        <p:spPr>
          <a:xfrm>
            <a:off x="0" y="-16049"/>
            <a:ext cx="12192000" cy="1312112"/>
          </a:xfrm>
          <a:prstGeom prst="rect">
            <a:avLst/>
          </a:prstGeom>
        </p:spPr>
      </p:pic>
      <p:sp>
        <p:nvSpPr>
          <p:cNvPr id="2" name="文本框 1">
            <a:extLst>
              <a:ext uri="{FF2B5EF4-FFF2-40B4-BE49-F238E27FC236}">
                <a16:creationId xmlns:a16="http://schemas.microsoft.com/office/drawing/2014/main" id="{9BAF0632-2543-9332-B7BD-FF6A94267FA7}"/>
              </a:ext>
            </a:extLst>
          </p:cNvPr>
          <p:cNvSpPr txBox="1"/>
          <p:nvPr/>
        </p:nvSpPr>
        <p:spPr>
          <a:xfrm>
            <a:off x="4029074" y="633571"/>
            <a:ext cx="4133851"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fr-FR"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HUST-UED RF System</a:t>
            </a:r>
          </a:p>
        </p:txBody>
      </p:sp>
      <p:pic>
        <p:nvPicPr>
          <p:cNvPr id="5" name="图片 4">
            <a:extLst>
              <a:ext uri="{FF2B5EF4-FFF2-40B4-BE49-F238E27FC236}">
                <a16:creationId xmlns:a16="http://schemas.microsoft.com/office/drawing/2014/main" id="{95B98ECE-7478-FDAE-9507-6445D21872DE}"/>
              </a:ext>
            </a:extLst>
          </p:cNvPr>
          <p:cNvPicPr>
            <a:picLocks noChangeAspect="1"/>
          </p:cNvPicPr>
          <p:nvPr/>
        </p:nvPicPr>
        <p:blipFill>
          <a:blip r:embed="rId4"/>
          <a:stretch>
            <a:fillRect/>
          </a:stretch>
        </p:blipFill>
        <p:spPr>
          <a:xfrm>
            <a:off x="304444" y="1501160"/>
            <a:ext cx="7011715" cy="2520000"/>
          </a:xfrm>
          <a:prstGeom prst="rect">
            <a:avLst/>
          </a:prstGeom>
        </p:spPr>
      </p:pic>
      <p:pic>
        <p:nvPicPr>
          <p:cNvPr id="7" name="图片 6">
            <a:extLst>
              <a:ext uri="{FF2B5EF4-FFF2-40B4-BE49-F238E27FC236}">
                <a16:creationId xmlns:a16="http://schemas.microsoft.com/office/drawing/2014/main" id="{73665A91-AB72-6A3F-1BBF-92A54BABF781}"/>
              </a:ext>
            </a:extLst>
          </p:cNvPr>
          <p:cNvPicPr>
            <a:picLocks noChangeAspect="1"/>
          </p:cNvPicPr>
          <p:nvPr/>
        </p:nvPicPr>
        <p:blipFill>
          <a:blip r:embed="rId5"/>
          <a:stretch>
            <a:fillRect/>
          </a:stretch>
        </p:blipFill>
        <p:spPr>
          <a:xfrm>
            <a:off x="7652059" y="1494563"/>
            <a:ext cx="4028868" cy="3240000"/>
          </a:xfrm>
          <a:prstGeom prst="rect">
            <a:avLst/>
          </a:prstGeom>
        </p:spPr>
      </p:pic>
      <p:sp>
        <p:nvSpPr>
          <p:cNvPr id="12" name="文本框 11">
            <a:extLst>
              <a:ext uri="{FF2B5EF4-FFF2-40B4-BE49-F238E27FC236}">
                <a16:creationId xmlns:a16="http://schemas.microsoft.com/office/drawing/2014/main" id="{63773E7F-D12F-44BA-81A0-1B23CBBB7169}"/>
              </a:ext>
            </a:extLst>
          </p:cNvPr>
          <p:cNvSpPr txBox="1"/>
          <p:nvPr/>
        </p:nvSpPr>
        <p:spPr>
          <a:xfrm>
            <a:off x="7423902" y="4742529"/>
            <a:ext cx="4257025" cy="1710533"/>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Adjust the delay between signals to enable the low-level chassis to </a:t>
            </a:r>
            <a:r>
              <a:rPr lang="en-US" altLang="zh-CN" sz="2000" b="1" dirty="0">
                <a:solidFill>
                  <a:srgbClr val="FF5252"/>
                </a:solidFill>
                <a:latin typeface="Times New Roman" panose="02020603050405020304" pitchFamily="18" charset="0"/>
                <a:ea typeface="微软雅黑" panose="020B0503020204020204" pitchFamily="34" charset="-122"/>
                <a:cs typeface="Times New Roman" panose="02020603050405020304" pitchFamily="18" charset="0"/>
              </a:rPr>
              <a:t>synchronously sample </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the RF power</a:t>
            </a:r>
          </a:p>
        </p:txBody>
      </p:sp>
      <p:grpSp>
        <p:nvGrpSpPr>
          <p:cNvPr id="8" name="组合 7">
            <a:extLst>
              <a:ext uri="{FF2B5EF4-FFF2-40B4-BE49-F238E27FC236}">
                <a16:creationId xmlns:a16="http://schemas.microsoft.com/office/drawing/2014/main" id="{FB29267A-E759-4E51-92FB-40E0D5D2BD61}"/>
              </a:ext>
            </a:extLst>
          </p:cNvPr>
          <p:cNvGrpSpPr/>
          <p:nvPr/>
        </p:nvGrpSpPr>
        <p:grpSpPr>
          <a:xfrm>
            <a:off x="336921" y="4134726"/>
            <a:ext cx="3893020" cy="2458306"/>
            <a:chOff x="336921" y="4134726"/>
            <a:chExt cx="3893020" cy="2458306"/>
          </a:xfrm>
        </p:grpSpPr>
        <p:grpSp>
          <p:nvGrpSpPr>
            <p:cNvPr id="3" name="组合 2">
              <a:extLst>
                <a:ext uri="{FF2B5EF4-FFF2-40B4-BE49-F238E27FC236}">
                  <a16:creationId xmlns:a16="http://schemas.microsoft.com/office/drawing/2014/main" id="{E3BE3756-A90E-4B21-B971-82A0764288A5}"/>
                </a:ext>
              </a:extLst>
            </p:cNvPr>
            <p:cNvGrpSpPr/>
            <p:nvPr/>
          </p:nvGrpSpPr>
          <p:grpSpPr>
            <a:xfrm>
              <a:off x="336921" y="4134726"/>
              <a:ext cx="3893020" cy="709200"/>
              <a:chOff x="336921" y="4185528"/>
              <a:chExt cx="3893020" cy="709200"/>
            </a:xfrm>
          </p:grpSpPr>
          <p:sp>
            <p:nvSpPr>
              <p:cNvPr id="15" name="文本框 14">
                <a:extLst>
                  <a:ext uri="{FF2B5EF4-FFF2-40B4-BE49-F238E27FC236}">
                    <a16:creationId xmlns:a16="http://schemas.microsoft.com/office/drawing/2014/main" id="{EBF98423-D5AD-4CBF-8B01-F9896E02B56E}"/>
                  </a:ext>
                </a:extLst>
              </p:cNvPr>
              <p:cNvSpPr txBox="1"/>
              <p:nvPr/>
            </p:nvSpPr>
            <p:spPr>
              <a:xfrm>
                <a:off x="336921" y="4185528"/>
                <a:ext cx="1720624" cy="709200"/>
              </a:xfrm>
              <a:prstGeom prst="rect">
                <a:avLst/>
              </a:prstGeom>
              <a:solidFill>
                <a:srgbClr val="2C74B3"/>
              </a:solidFill>
              <a:ln>
                <a:solidFill>
                  <a:srgbClr val="0070C0"/>
                </a:solidFill>
              </a:ln>
            </p:spPr>
            <p:txBody>
              <a:bodyPr wrap="square" rtlCol="0" anchor="ctr" anchorCtr="0">
                <a:spAutoFit/>
              </a:bodyPr>
              <a:lstStyle/>
              <a:p>
                <a:pPr indent="0" algn="ctr" fontAlgn="ctr">
                  <a:lnSpc>
                    <a:spcPct val="100000"/>
                  </a:lnSpc>
                </a:pP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Klystron</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6" name="文本框 15">
                <a:extLst>
                  <a:ext uri="{FF2B5EF4-FFF2-40B4-BE49-F238E27FC236}">
                    <a16:creationId xmlns:a16="http://schemas.microsoft.com/office/drawing/2014/main" id="{9D05D4C2-AE05-4D2E-8371-8B52DA42FD88}"/>
                  </a:ext>
                </a:extLst>
              </p:cNvPr>
              <p:cNvSpPr txBox="1"/>
              <p:nvPr/>
            </p:nvSpPr>
            <p:spPr>
              <a:xfrm>
                <a:off x="2069941" y="4186842"/>
                <a:ext cx="2160000" cy="707886"/>
              </a:xfrm>
              <a:prstGeom prst="rect">
                <a:avLst/>
              </a:prstGeom>
              <a:solidFill>
                <a:srgbClr val="DBE2EF"/>
              </a:solidFill>
              <a:ln w="12700">
                <a:solidFill>
                  <a:srgbClr val="0070C0"/>
                </a:solidFill>
              </a:ln>
            </p:spPr>
            <p:txBody>
              <a:bodyPr wrap="square" rtlCol="0" anchor="t">
                <a:spAutoFit/>
              </a:bodyPr>
              <a:lstStyle/>
              <a:p>
                <a:pPr indent="0" algn="ctr" fontAlgn="ctr">
                  <a:lnSpc>
                    <a:spcPct val="100000"/>
                  </a:lnSpc>
                </a:pPr>
                <a:r>
                  <a:rPr lang="en-US" altLang="zh-CN" sz="20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sym typeface="+mn-ea"/>
                  </a:rPr>
                  <a:t>Microwave </a:t>
                </a:r>
              </a:p>
              <a:p>
                <a:pPr indent="0" algn="ctr" fontAlgn="ctr">
                  <a:lnSpc>
                    <a:spcPct val="100000"/>
                  </a:lnSpc>
                </a:pPr>
                <a:r>
                  <a:rPr lang="en-US" altLang="zh-CN" sz="20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sym typeface="+mn-ea"/>
                  </a:rPr>
                  <a:t>Power Source</a:t>
                </a:r>
                <a:endParaRPr lang="zh-CN" altLang="en-US" sz="20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grpSp>
          <p:nvGrpSpPr>
            <p:cNvPr id="27" name="组合 26">
              <a:extLst>
                <a:ext uri="{FF2B5EF4-FFF2-40B4-BE49-F238E27FC236}">
                  <a16:creationId xmlns:a16="http://schemas.microsoft.com/office/drawing/2014/main" id="{D1DB2A15-022D-4092-A44E-937BBD7FBC62}"/>
                </a:ext>
              </a:extLst>
            </p:cNvPr>
            <p:cNvGrpSpPr/>
            <p:nvPr/>
          </p:nvGrpSpPr>
          <p:grpSpPr>
            <a:xfrm>
              <a:off x="336921" y="5009279"/>
              <a:ext cx="3893020" cy="709529"/>
              <a:chOff x="336921" y="4185199"/>
              <a:chExt cx="3893020" cy="709529"/>
            </a:xfrm>
          </p:grpSpPr>
          <p:sp>
            <p:nvSpPr>
              <p:cNvPr id="28" name="文本框 27">
                <a:extLst>
                  <a:ext uri="{FF2B5EF4-FFF2-40B4-BE49-F238E27FC236}">
                    <a16:creationId xmlns:a16="http://schemas.microsoft.com/office/drawing/2014/main" id="{48E5CDCF-0EF5-460F-A0F8-9DBDEFCA762B}"/>
                  </a:ext>
                </a:extLst>
              </p:cNvPr>
              <p:cNvSpPr txBox="1"/>
              <p:nvPr/>
            </p:nvSpPr>
            <p:spPr>
              <a:xfrm>
                <a:off x="336921" y="4185199"/>
                <a:ext cx="1720624" cy="709200"/>
              </a:xfrm>
              <a:prstGeom prst="rect">
                <a:avLst/>
              </a:prstGeom>
              <a:solidFill>
                <a:srgbClr val="2C74B3"/>
              </a:solidFill>
              <a:ln>
                <a:solidFill>
                  <a:srgbClr val="0070C0"/>
                </a:solidFill>
              </a:ln>
            </p:spPr>
            <p:txBody>
              <a:bodyPr wrap="square" rtlCol="0" anchor="ctr" anchorCtr="0">
                <a:spAutoFit/>
              </a:bodyPr>
              <a:lstStyle/>
              <a:p>
                <a:pPr indent="0" algn="ctr" fontAlgn="ctr">
                  <a:lnSpc>
                    <a:spcPct val="100000"/>
                  </a:lnSpc>
                </a:pP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Waveguide</a:t>
                </a:r>
              </a:p>
            </p:txBody>
          </p:sp>
          <p:sp>
            <p:nvSpPr>
              <p:cNvPr id="29" name="文本框 28">
                <a:extLst>
                  <a:ext uri="{FF2B5EF4-FFF2-40B4-BE49-F238E27FC236}">
                    <a16:creationId xmlns:a16="http://schemas.microsoft.com/office/drawing/2014/main" id="{75B0B92F-42C7-4580-95C1-205C83065D62}"/>
                  </a:ext>
                </a:extLst>
              </p:cNvPr>
              <p:cNvSpPr txBox="1"/>
              <p:nvPr/>
            </p:nvSpPr>
            <p:spPr>
              <a:xfrm>
                <a:off x="2069941" y="4186842"/>
                <a:ext cx="2160000" cy="707886"/>
              </a:xfrm>
              <a:prstGeom prst="rect">
                <a:avLst/>
              </a:prstGeom>
              <a:solidFill>
                <a:srgbClr val="DBE2EF"/>
              </a:solidFill>
              <a:ln w="12700">
                <a:solidFill>
                  <a:srgbClr val="0070C0"/>
                </a:solidFill>
              </a:ln>
            </p:spPr>
            <p:txBody>
              <a:bodyPr wrap="square" rtlCol="0" anchor="t">
                <a:spAutoFit/>
              </a:bodyPr>
              <a:lstStyle/>
              <a:p>
                <a:pPr indent="0" algn="ctr" fontAlgn="ctr">
                  <a:lnSpc>
                    <a:spcPct val="100000"/>
                  </a:lnSpc>
                </a:pPr>
                <a:r>
                  <a:rPr lang="en-US" altLang="zh-CN" sz="20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sym typeface="+mn-ea"/>
                  </a:rPr>
                  <a:t>RF Power Transmission</a:t>
                </a:r>
              </a:p>
            </p:txBody>
          </p:sp>
        </p:grpSp>
        <p:grpSp>
          <p:nvGrpSpPr>
            <p:cNvPr id="30" name="组合 29">
              <a:extLst>
                <a:ext uri="{FF2B5EF4-FFF2-40B4-BE49-F238E27FC236}">
                  <a16:creationId xmlns:a16="http://schemas.microsoft.com/office/drawing/2014/main" id="{310F26BA-5A3E-4833-9849-A3CAD5FE2DBB}"/>
                </a:ext>
              </a:extLst>
            </p:cNvPr>
            <p:cNvGrpSpPr/>
            <p:nvPr/>
          </p:nvGrpSpPr>
          <p:grpSpPr>
            <a:xfrm>
              <a:off x="336921" y="5883832"/>
              <a:ext cx="3891126" cy="709200"/>
              <a:chOff x="338815" y="4186184"/>
              <a:chExt cx="3891126" cy="709200"/>
            </a:xfrm>
          </p:grpSpPr>
          <p:sp>
            <p:nvSpPr>
              <p:cNvPr id="31" name="文本框 30">
                <a:extLst>
                  <a:ext uri="{FF2B5EF4-FFF2-40B4-BE49-F238E27FC236}">
                    <a16:creationId xmlns:a16="http://schemas.microsoft.com/office/drawing/2014/main" id="{7369552F-A344-4260-921C-9C43F5CF9D14}"/>
                  </a:ext>
                </a:extLst>
              </p:cNvPr>
              <p:cNvSpPr txBox="1"/>
              <p:nvPr/>
            </p:nvSpPr>
            <p:spPr>
              <a:xfrm>
                <a:off x="338815" y="4186184"/>
                <a:ext cx="1720624" cy="709200"/>
              </a:xfrm>
              <a:prstGeom prst="rect">
                <a:avLst/>
              </a:prstGeom>
              <a:solidFill>
                <a:srgbClr val="2C74B3"/>
              </a:solidFill>
              <a:ln>
                <a:solidFill>
                  <a:srgbClr val="0070C0"/>
                </a:solidFill>
              </a:ln>
            </p:spPr>
            <p:txBody>
              <a:bodyPr wrap="square" rtlCol="0" anchor="ctr" anchorCtr="0">
                <a:spAutoFit/>
              </a:bodyPr>
              <a:lstStyle/>
              <a:p>
                <a:pPr indent="0" algn="ctr" fontAlgn="ctr">
                  <a:lnSpc>
                    <a:spcPct val="100000"/>
                  </a:lnSpc>
                </a:pP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Electron Gun</a:t>
                </a:r>
              </a:p>
            </p:txBody>
          </p:sp>
          <p:sp>
            <p:nvSpPr>
              <p:cNvPr id="32" name="文本框 31">
                <a:extLst>
                  <a:ext uri="{FF2B5EF4-FFF2-40B4-BE49-F238E27FC236}">
                    <a16:creationId xmlns:a16="http://schemas.microsoft.com/office/drawing/2014/main" id="{64847323-0871-49A4-8D2C-1FE9F3674439}"/>
                  </a:ext>
                </a:extLst>
              </p:cNvPr>
              <p:cNvSpPr txBox="1"/>
              <p:nvPr/>
            </p:nvSpPr>
            <p:spPr>
              <a:xfrm>
                <a:off x="2069941" y="4186842"/>
                <a:ext cx="2160000" cy="707886"/>
              </a:xfrm>
              <a:prstGeom prst="rect">
                <a:avLst/>
              </a:prstGeom>
              <a:solidFill>
                <a:srgbClr val="DBE2EF"/>
              </a:solidFill>
              <a:ln w="12700">
                <a:solidFill>
                  <a:srgbClr val="0070C0"/>
                </a:solidFill>
              </a:ln>
            </p:spPr>
            <p:txBody>
              <a:bodyPr wrap="square" rtlCol="0" anchor="t">
                <a:spAutoFit/>
              </a:bodyPr>
              <a:lstStyle/>
              <a:p>
                <a:pPr indent="0" algn="ctr" fontAlgn="ctr">
                  <a:lnSpc>
                    <a:spcPct val="100000"/>
                  </a:lnSpc>
                </a:pPr>
                <a:r>
                  <a:rPr lang="en-US" altLang="zh-CN" sz="20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sym typeface="+mn-ea"/>
                  </a:rPr>
                  <a:t>Generate </a:t>
                </a:r>
              </a:p>
              <a:p>
                <a:pPr indent="0" algn="ctr" fontAlgn="ctr">
                  <a:lnSpc>
                    <a:spcPct val="100000"/>
                  </a:lnSpc>
                </a:pPr>
                <a:r>
                  <a:rPr lang="en-US" altLang="zh-CN" sz="20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sym typeface="+mn-ea"/>
                  </a:rPr>
                  <a:t>electron beam</a:t>
                </a:r>
                <a:endParaRPr lang="zh-CN" altLang="en-US" sz="2000" b="1" dirty="0">
                  <a:solidFill>
                    <a:srgbClr val="2C74B3"/>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grpSp>
      <p:grpSp>
        <p:nvGrpSpPr>
          <p:cNvPr id="37" name="组合 36">
            <a:extLst>
              <a:ext uri="{FF2B5EF4-FFF2-40B4-BE49-F238E27FC236}">
                <a16:creationId xmlns:a16="http://schemas.microsoft.com/office/drawing/2014/main" id="{4174C9D1-BB14-4E7A-A85B-38E95E5AE3FD}"/>
              </a:ext>
            </a:extLst>
          </p:cNvPr>
          <p:cNvGrpSpPr/>
          <p:nvPr/>
        </p:nvGrpSpPr>
        <p:grpSpPr>
          <a:xfrm>
            <a:off x="4431289" y="4603881"/>
            <a:ext cx="3019421" cy="1621820"/>
            <a:chOff x="4431289" y="4603881"/>
            <a:chExt cx="3019421" cy="1621820"/>
          </a:xfrm>
        </p:grpSpPr>
        <p:sp>
          <p:nvSpPr>
            <p:cNvPr id="39" name="矩形 38">
              <a:extLst>
                <a:ext uri="{FF2B5EF4-FFF2-40B4-BE49-F238E27FC236}">
                  <a16:creationId xmlns:a16="http://schemas.microsoft.com/office/drawing/2014/main" id="{5342E238-05BC-4C37-AD65-F1816695D663}"/>
                </a:ext>
              </a:extLst>
            </p:cNvPr>
            <p:cNvSpPr/>
            <p:nvPr/>
          </p:nvSpPr>
          <p:spPr>
            <a:xfrm>
              <a:off x="4431289" y="4603881"/>
              <a:ext cx="3019421" cy="697230"/>
            </a:xfrm>
            <a:prstGeom prst="rect">
              <a:avLst/>
            </a:prstGeom>
            <a:solidFill>
              <a:srgbClr val="DBE2EF"/>
            </a:solidFill>
            <a:ln w="12700">
              <a:noFill/>
              <a:prstDash val="sysDash"/>
            </a:ln>
          </p:spPr>
          <p:style>
            <a:lnRef idx="2">
              <a:schemeClr val="accent1"/>
            </a:lnRef>
            <a:fillRef idx="0">
              <a:srgbClr val="FFFFFF"/>
            </a:fillRef>
            <a:effectRef idx="0">
              <a:srgbClr val="FFFFFF"/>
            </a:effectRef>
            <a:fontRef idx="minor">
              <a:schemeClr val="tx1"/>
            </a:fontRef>
          </p:style>
          <p:txBody>
            <a:bodyPr rtlCol="0" anchor="ctr"/>
            <a:lstStyle/>
            <a:p>
              <a:pPr indent="0" algn="ctr" fontAlgn="auto">
                <a:lnSpc>
                  <a:spcPct val="125000"/>
                </a:lnSpc>
              </a:pPr>
              <a:r>
                <a:rPr lang="en-US" altLang="zh-CN" sz="1600" b="1" dirty="0">
                  <a:solidFill>
                    <a:srgbClr val="FF0000"/>
                  </a:solidFill>
                  <a:latin typeface="微软雅黑" panose="020B0503020204020204" pitchFamily="34" charset="-122"/>
                  <a:ea typeface="微软雅黑" panose="020B0503020204020204" pitchFamily="34" charset="-122"/>
                  <a:sym typeface="+mn-ea"/>
                </a:rPr>
                <a:t>Phase shifter compensates</a:t>
              </a:r>
            </a:p>
            <a:p>
              <a:pPr indent="0" algn="ctr" fontAlgn="auto">
                <a:lnSpc>
                  <a:spcPct val="125000"/>
                </a:lnSpc>
              </a:pPr>
              <a:r>
                <a:rPr lang="en-US" altLang="zh-CN" sz="1600" b="1" dirty="0">
                  <a:solidFill>
                    <a:srgbClr val="FF0000"/>
                  </a:solidFill>
                  <a:latin typeface="微软雅黑" panose="020B0503020204020204" pitchFamily="34" charset="-122"/>
                  <a:ea typeface="微软雅黑" panose="020B0503020204020204" pitchFamily="34" charset="-122"/>
                  <a:sym typeface="+mn-ea"/>
                </a:rPr>
                <a:t> for phase shifts</a:t>
              </a:r>
              <a:endParaRPr lang="zh-CN" altLang="en-US" sz="1600" b="1" dirty="0">
                <a:solidFill>
                  <a:srgbClr val="FF0000"/>
                </a:solidFill>
                <a:latin typeface="微软雅黑" panose="020B0503020204020204" pitchFamily="34" charset="-122"/>
                <a:ea typeface="微软雅黑" panose="020B0503020204020204" pitchFamily="34" charset="-122"/>
                <a:sym typeface="+mn-ea"/>
              </a:endParaRPr>
            </a:p>
          </p:txBody>
        </p:sp>
        <p:sp>
          <p:nvSpPr>
            <p:cNvPr id="40" name="矩形 39">
              <a:extLst>
                <a:ext uri="{FF2B5EF4-FFF2-40B4-BE49-F238E27FC236}">
                  <a16:creationId xmlns:a16="http://schemas.microsoft.com/office/drawing/2014/main" id="{F929F22D-AB95-4C55-85E4-89120FA00C23}"/>
                </a:ext>
              </a:extLst>
            </p:cNvPr>
            <p:cNvSpPr/>
            <p:nvPr/>
          </p:nvSpPr>
          <p:spPr>
            <a:xfrm>
              <a:off x="4431289" y="5528471"/>
              <a:ext cx="3019421" cy="697230"/>
            </a:xfrm>
            <a:prstGeom prst="rect">
              <a:avLst/>
            </a:prstGeom>
            <a:solidFill>
              <a:srgbClr val="DBE2EF"/>
            </a:solidFill>
            <a:ln w="12700">
              <a:noFill/>
              <a:prstDash val="sysDash"/>
            </a:ln>
          </p:spPr>
          <p:style>
            <a:lnRef idx="2">
              <a:schemeClr val="accent1"/>
            </a:lnRef>
            <a:fillRef idx="0">
              <a:srgbClr val="FFFFFF"/>
            </a:fillRef>
            <a:effectRef idx="0">
              <a:srgbClr val="FFFFFF"/>
            </a:effectRef>
            <a:fontRef idx="minor">
              <a:schemeClr val="tx1"/>
            </a:fontRef>
          </p:style>
          <p:txBody>
            <a:bodyPr rtlCol="0" anchor="ctr"/>
            <a:lstStyle/>
            <a:p>
              <a:pPr indent="0" algn="ctr" fontAlgn="auto">
                <a:lnSpc>
                  <a:spcPct val="125000"/>
                </a:lnSpc>
              </a:pPr>
              <a:r>
                <a:rPr lang="en-US" altLang="zh-CN" sz="1600" b="1" dirty="0">
                  <a:solidFill>
                    <a:srgbClr val="FF0000"/>
                  </a:solidFill>
                  <a:latin typeface="微软雅黑" panose="020B0503020204020204" pitchFamily="34" charset="-122"/>
                  <a:ea typeface="微软雅黑" panose="020B0503020204020204" pitchFamily="34" charset="-122"/>
                  <a:sym typeface="+mn-ea"/>
                </a:rPr>
                <a:t>Directional couplers to </a:t>
              </a:r>
            </a:p>
            <a:p>
              <a:pPr indent="0" algn="ctr" fontAlgn="auto">
                <a:lnSpc>
                  <a:spcPct val="125000"/>
                </a:lnSpc>
              </a:pPr>
              <a:r>
                <a:rPr lang="en-US" altLang="zh-CN" sz="1600" b="1" dirty="0">
                  <a:solidFill>
                    <a:srgbClr val="FF0000"/>
                  </a:solidFill>
                  <a:latin typeface="微软雅黑" panose="020B0503020204020204" pitchFamily="34" charset="-122"/>
                  <a:ea typeface="微软雅黑" panose="020B0503020204020204" pitchFamily="34" charset="-122"/>
                  <a:sym typeface="+mn-ea"/>
                </a:rPr>
                <a:t>monitor RF power</a:t>
              </a:r>
              <a:endParaRPr lang="zh-CN" altLang="en-US" sz="1600" b="1" dirty="0">
                <a:solidFill>
                  <a:srgbClr val="FF0000"/>
                </a:solidFill>
                <a:latin typeface="微软雅黑" panose="020B0503020204020204" pitchFamily="34" charset="-122"/>
                <a:ea typeface="微软雅黑" panose="020B0503020204020204" pitchFamily="34" charset="-122"/>
                <a:sym typeface="+mn-ea"/>
              </a:endParaRPr>
            </a:p>
          </p:txBody>
        </p:sp>
      </p:grpSp>
    </p:spTree>
    <p:extLst>
      <p:ext uri="{BB962C8B-B14F-4D97-AF65-F5344CB8AC3E}">
        <p14:creationId xmlns:p14="http://schemas.microsoft.com/office/powerpoint/2010/main" val="128569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1">
            <a:extLst>
              <a:ext uri="{FF2B5EF4-FFF2-40B4-BE49-F238E27FC236}">
                <a16:creationId xmlns:a16="http://schemas.microsoft.com/office/drawing/2014/main" id="{DD68AC67-8A95-4CAC-9906-FE61C38202C2}"/>
              </a:ext>
            </a:extLst>
          </p:cNvPr>
          <p:cNvSpPr txBox="1"/>
          <p:nvPr>
            <p:custDataLst>
              <p:tags r:id="rId1"/>
            </p:custDataLst>
          </p:nvPr>
        </p:nvSpPr>
        <p:spPr>
          <a:xfrm rot="21427277">
            <a:off x="5731673" y="2297368"/>
            <a:ext cx="728653" cy="73787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Tx/>
              <a:buNone/>
              <a:defRPr sz="3000" b="1" kern="1200">
                <a:solidFill>
                  <a:schemeClr val="accent5">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1" u="none" strike="noStrike" kern="1200" cap="none" spc="0" normalizeH="0" baseline="0" noProof="0" dirty="0">
                <a:ln>
                  <a:noFill/>
                </a:ln>
                <a:solidFill>
                  <a:srgbClr val="1F4E7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2</a:t>
            </a:r>
          </a:p>
        </p:txBody>
      </p:sp>
      <p:sp>
        <p:nvSpPr>
          <p:cNvPr id="14" name="文本框 13"/>
          <p:cNvSpPr txBox="1"/>
          <p:nvPr>
            <p:custDataLst>
              <p:tags r:id="rId2"/>
            </p:custDataLst>
          </p:nvPr>
        </p:nvSpPr>
        <p:spPr>
          <a:xfrm>
            <a:off x="2064665" y="3220720"/>
            <a:ext cx="8374198" cy="91884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1F4E79"/>
                </a:solidFill>
                <a:effectLst/>
                <a:uLnTx/>
                <a:uFillTx/>
                <a:latin typeface="黑体" panose="02010609060101010101" pitchFamily="49" charset="-122"/>
                <a:ea typeface="黑体" panose="02010609060101010101" pitchFamily="49" charset="-122"/>
                <a:cs typeface="+mn-cs"/>
              </a:rPr>
              <a:t>Development of LLRF System</a:t>
            </a:r>
          </a:p>
        </p:txBody>
      </p:sp>
      <p:sp>
        <p:nvSpPr>
          <p:cNvPr id="23" name="灯片编号占位符 22"/>
          <p:cNvSpPr>
            <a:spLocks noGrp="1"/>
          </p:cNvSpPr>
          <p:nvPr>
            <p:ph type="sldNum" sz="quarter" idx="4294967295"/>
          </p:nvPr>
        </p:nvSpPr>
        <p:spPr>
          <a:xfrm>
            <a:off x="11564938" y="6486525"/>
            <a:ext cx="62865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2EABFD-C142-48D2-8272-3C2D8BEF2F38}" type="slidenum">
              <a:rPr kumimoji="0" lang="zh-CN" altLang="en-US" sz="1600" b="1" i="0" u="none" strike="noStrike" kern="1200" cap="none" spc="0" normalizeH="0" baseline="0" noProof="0" smtClean="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7</a:t>
            </a:fld>
            <a:r>
              <a:rPr kumimoji="0" lang="en-US" altLang="zh-CN"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rPr>
              <a:t>/20</a:t>
            </a:r>
            <a:endParaRPr kumimoji="0" lang="zh-CN" altLang="en-US" sz="1600" b="1" i="0" u="none" strike="noStrike" kern="1200" cap="none" spc="0" normalizeH="0" baseline="0" noProof="0" dirty="0">
              <a:ln>
                <a:noFill/>
              </a:ln>
              <a:solidFill>
                <a:srgbClr val="02549D"/>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442385944"/>
      </p:ext>
    </p:extLst>
  </p:cSld>
  <p:clrMapOvr>
    <a:masterClrMapping/>
  </p:clrMapOvr>
  <mc:AlternateContent xmlns:mc="http://schemas.openxmlformats.org/markup-compatibility/2006" xmlns:p14="http://schemas.microsoft.com/office/powerpoint/2010/main">
    <mc:Choice Requires="p14">
      <p:transition p14:dur="10" advTm="21352"/>
    </mc:Choice>
    <mc:Fallback xmlns="">
      <p:transition advTm="2135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D27FC-66FD-C6DF-8D7C-4F8933D0F866}"/>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9D57182-406E-A8E4-819C-7DBE440E77ED}"/>
              </a:ext>
            </a:extLst>
          </p:cNvPr>
          <p:cNvSpPr>
            <a:spLocks noGrp="1"/>
          </p:cNvSpPr>
          <p:nvPr>
            <p:ph type="sldNum" sz="quarter" idx="12"/>
          </p:nvPr>
        </p:nvSpPr>
        <p:spPr>
          <a:xfrm>
            <a:off x="11386969" y="6405245"/>
            <a:ext cx="725021" cy="365125"/>
          </a:xfrm>
        </p:spPr>
        <p:txBody>
          <a:bodyPr/>
          <a:lstStyle/>
          <a:p>
            <a:fld id="{5E2EABFD-C142-48D2-8272-3C2D8BEF2F38}" type="slidenum">
              <a:rPr lang="zh-CN" altLang="en-US" smtClean="0"/>
              <a:t>8</a:t>
            </a:fld>
            <a:r>
              <a:rPr lang="en-US" altLang="zh-CN" dirty="0"/>
              <a:t>/20</a:t>
            </a:r>
            <a:endParaRPr lang="zh-CN" altLang="en-US" dirty="0"/>
          </a:p>
        </p:txBody>
      </p:sp>
      <p:pic>
        <p:nvPicPr>
          <p:cNvPr id="46" name="图片 45">
            <a:extLst>
              <a:ext uri="{FF2B5EF4-FFF2-40B4-BE49-F238E27FC236}">
                <a16:creationId xmlns:a16="http://schemas.microsoft.com/office/drawing/2014/main" id="{A385D2D7-CDA4-C8EC-A402-1A207047F9B7}"/>
              </a:ext>
            </a:extLst>
          </p:cNvPr>
          <p:cNvPicPr>
            <a:picLocks noChangeAspect="1"/>
          </p:cNvPicPr>
          <p:nvPr/>
        </p:nvPicPr>
        <p:blipFill>
          <a:blip r:embed="rId3"/>
          <a:stretch>
            <a:fillRect/>
          </a:stretch>
        </p:blipFill>
        <p:spPr>
          <a:xfrm>
            <a:off x="0" y="-16049"/>
            <a:ext cx="12192000" cy="1312112"/>
          </a:xfrm>
          <a:prstGeom prst="rect">
            <a:avLst/>
          </a:prstGeom>
        </p:spPr>
      </p:pic>
      <p:sp>
        <p:nvSpPr>
          <p:cNvPr id="2" name="文本框 1">
            <a:extLst>
              <a:ext uri="{FF2B5EF4-FFF2-40B4-BE49-F238E27FC236}">
                <a16:creationId xmlns:a16="http://schemas.microsoft.com/office/drawing/2014/main" id="{9BAF0632-2543-9332-B7BD-FF6A94267FA7}"/>
              </a:ext>
            </a:extLst>
          </p:cNvPr>
          <p:cNvSpPr txBox="1"/>
          <p:nvPr/>
        </p:nvSpPr>
        <p:spPr>
          <a:xfrm>
            <a:off x="2898019" y="645153"/>
            <a:ext cx="6395961"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fr-FR"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HUST-UED LLRF Control Platform</a:t>
            </a:r>
          </a:p>
        </p:txBody>
      </p:sp>
      <p:pic>
        <p:nvPicPr>
          <p:cNvPr id="15" name="图片 14">
            <a:extLst>
              <a:ext uri="{FF2B5EF4-FFF2-40B4-BE49-F238E27FC236}">
                <a16:creationId xmlns:a16="http://schemas.microsoft.com/office/drawing/2014/main" id="{68C2C489-EE4D-49A9-951A-DCEC3A77622F}"/>
              </a:ext>
            </a:extLst>
          </p:cNvPr>
          <p:cNvPicPr>
            <a:picLocks noChangeAspect="1"/>
          </p:cNvPicPr>
          <p:nvPr/>
        </p:nvPicPr>
        <p:blipFill>
          <a:blip r:embed="rId4"/>
          <a:stretch>
            <a:fillRect/>
          </a:stretch>
        </p:blipFill>
        <p:spPr>
          <a:xfrm>
            <a:off x="383349" y="1560321"/>
            <a:ext cx="5838418" cy="2880000"/>
          </a:xfrm>
          <a:prstGeom prst="rect">
            <a:avLst/>
          </a:prstGeom>
        </p:spPr>
      </p:pic>
      <p:pic>
        <p:nvPicPr>
          <p:cNvPr id="16" name="图片 15">
            <a:extLst>
              <a:ext uri="{FF2B5EF4-FFF2-40B4-BE49-F238E27FC236}">
                <a16:creationId xmlns:a16="http://schemas.microsoft.com/office/drawing/2014/main" id="{460EE265-060C-4AA4-8DDA-0CFE40533F4E}"/>
              </a:ext>
            </a:extLst>
          </p:cNvPr>
          <p:cNvPicPr>
            <a:picLocks noChangeAspect="1"/>
          </p:cNvPicPr>
          <p:nvPr/>
        </p:nvPicPr>
        <p:blipFill>
          <a:blip r:embed="rId5"/>
          <a:stretch>
            <a:fillRect/>
          </a:stretch>
        </p:blipFill>
        <p:spPr>
          <a:xfrm>
            <a:off x="1149160" y="4785245"/>
            <a:ext cx="1192319" cy="1620000"/>
          </a:xfrm>
          <a:prstGeom prst="rect">
            <a:avLst/>
          </a:prstGeom>
        </p:spPr>
      </p:pic>
      <p:pic>
        <p:nvPicPr>
          <p:cNvPr id="17" name="图片 16">
            <a:extLst>
              <a:ext uri="{FF2B5EF4-FFF2-40B4-BE49-F238E27FC236}">
                <a16:creationId xmlns:a16="http://schemas.microsoft.com/office/drawing/2014/main" id="{A3AF5321-42EB-4A0F-98DA-B9AB607C5AB5}"/>
              </a:ext>
            </a:extLst>
          </p:cNvPr>
          <p:cNvPicPr>
            <a:picLocks noChangeAspect="1"/>
          </p:cNvPicPr>
          <p:nvPr/>
        </p:nvPicPr>
        <p:blipFill>
          <a:blip r:embed="rId6"/>
          <a:stretch>
            <a:fillRect/>
          </a:stretch>
        </p:blipFill>
        <p:spPr>
          <a:xfrm>
            <a:off x="2622783" y="4762724"/>
            <a:ext cx="1042244" cy="1620000"/>
          </a:xfrm>
          <a:prstGeom prst="rect">
            <a:avLst/>
          </a:prstGeom>
        </p:spPr>
      </p:pic>
      <p:cxnSp>
        <p:nvCxnSpPr>
          <p:cNvPr id="18" name="直接箭头连接符 17">
            <a:extLst>
              <a:ext uri="{FF2B5EF4-FFF2-40B4-BE49-F238E27FC236}">
                <a16:creationId xmlns:a16="http://schemas.microsoft.com/office/drawing/2014/main" id="{D0C8F43E-83D8-4638-BBAD-B159C0119815}"/>
              </a:ext>
            </a:extLst>
          </p:cNvPr>
          <p:cNvCxnSpPr>
            <a:cxnSpLocks/>
            <a:endCxn id="16" idx="0"/>
          </p:cNvCxnSpPr>
          <p:nvPr/>
        </p:nvCxnSpPr>
        <p:spPr>
          <a:xfrm>
            <a:off x="1745319" y="4421380"/>
            <a:ext cx="1" cy="363865"/>
          </a:xfrm>
          <a:prstGeom prst="straightConnector1">
            <a:avLst/>
          </a:prstGeom>
          <a:ln w="57150">
            <a:solidFill>
              <a:srgbClr val="03D0ED"/>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42B85392-EF6B-4673-8E9C-FE68419241B0}"/>
              </a:ext>
            </a:extLst>
          </p:cNvPr>
          <p:cNvCxnSpPr>
            <a:cxnSpLocks/>
            <a:endCxn id="17" idx="0"/>
          </p:cNvCxnSpPr>
          <p:nvPr/>
        </p:nvCxnSpPr>
        <p:spPr>
          <a:xfrm>
            <a:off x="3143905" y="4421380"/>
            <a:ext cx="0" cy="341344"/>
          </a:xfrm>
          <a:prstGeom prst="straightConnector1">
            <a:avLst/>
          </a:prstGeom>
          <a:ln w="57150">
            <a:solidFill>
              <a:srgbClr val="42FA27"/>
            </a:solidFill>
            <a:tailEnd type="triangle"/>
          </a:ln>
        </p:spPr>
        <p:style>
          <a:lnRef idx="1">
            <a:schemeClr val="accent1"/>
          </a:lnRef>
          <a:fillRef idx="0">
            <a:schemeClr val="accent1"/>
          </a:fillRef>
          <a:effectRef idx="0">
            <a:schemeClr val="accent1"/>
          </a:effectRef>
          <a:fontRef idx="minor">
            <a:schemeClr val="tx1"/>
          </a:fontRef>
        </p:style>
      </p:cxnSp>
      <p:pic>
        <p:nvPicPr>
          <p:cNvPr id="20" name="图片 19">
            <a:extLst>
              <a:ext uri="{FF2B5EF4-FFF2-40B4-BE49-F238E27FC236}">
                <a16:creationId xmlns:a16="http://schemas.microsoft.com/office/drawing/2014/main" id="{BB9A9D73-BF6F-4A86-9CC3-465CEF4185B6}"/>
              </a:ext>
            </a:extLst>
          </p:cNvPr>
          <p:cNvPicPr>
            <a:picLocks noChangeAspect="1"/>
          </p:cNvPicPr>
          <p:nvPr/>
        </p:nvPicPr>
        <p:blipFill>
          <a:blip r:embed="rId7"/>
          <a:stretch>
            <a:fillRect/>
          </a:stretch>
        </p:blipFill>
        <p:spPr>
          <a:xfrm>
            <a:off x="6855337" y="1739130"/>
            <a:ext cx="4600000" cy="2340000"/>
          </a:xfrm>
          <a:prstGeom prst="rect">
            <a:avLst/>
          </a:prstGeom>
        </p:spPr>
      </p:pic>
      <p:cxnSp>
        <p:nvCxnSpPr>
          <p:cNvPr id="21" name="直接箭头连接符 20">
            <a:extLst>
              <a:ext uri="{FF2B5EF4-FFF2-40B4-BE49-F238E27FC236}">
                <a16:creationId xmlns:a16="http://schemas.microsoft.com/office/drawing/2014/main" id="{6585300B-0F3A-49F1-849F-412EE8051704}"/>
              </a:ext>
            </a:extLst>
          </p:cNvPr>
          <p:cNvCxnSpPr>
            <a:cxnSpLocks/>
          </p:cNvCxnSpPr>
          <p:nvPr/>
        </p:nvCxnSpPr>
        <p:spPr>
          <a:xfrm>
            <a:off x="6221767" y="3232756"/>
            <a:ext cx="683802"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C49113BD-090E-4E94-BA00-7BC9A28FAF48}"/>
              </a:ext>
            </a:extLst>
          </p:cNvPr>
          <p:cNvSpPr txBox="1"/>
          <p:nvPr/>
        </p:nvSpPr>
        <p:spPr>
          <a:xfrm>
            <a:off x="3291837" y="5525709"/>
            <a:ext cx="8279841" cy="879536"/>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AMC and RTM enable the acquisition, processing, and feedback control of </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RF signals</a:t>
            </a:r>
          </a:p>
        </p:txBody>
      </p:sp>
      <p:sp>
        <p:nvSpPr>
          <p:cNvPr id="14" name="文本框 13">
            <a:extLst>
              <a:ext uri="{FF2B5EF4-FFF2-40B4-BE49-F238E27FC236}">
                <a16:creationId xmlns:a16="http://schemas.microsoft.com/office/drawing/2014/main" id="{C2DE7B23-FFD7-42C9-9091-1119E36B1CF9}"/>
              </a:ext>
            </a:extLst>
          </p:cNvPr>
          <p:cNvSpPr txBox="1"/>
          <p:nvPr/>
        </p:nvSpPr>
        <p:spPr>
          <a:xfrm>
            <a:off x="3814639" y="4693031"/>
            <a:ext cx="6427698" cy="579967"/>
          </a:xfrm>
          <a:prstGeom prst="rect">
            <a:avLst/>
          </a:prstGeom>
          <a:noFill/>
        </p:spPr>
        <p:txBody>
          <a:bodyPr wrap="square">
            <a:spAutoFit/>
          </a:bodyPr>
          <a:lstStyle/>
          <a:p>
            <a:pPr>
              <a:lnSpc>
                <a:spcPct val="150000"/>
              </a:lnSpc>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MTCA.4 architecture</a:t>
            </a:r>
          </a:p>
        </p:txBody>
      </p:sp>
    </p:spTree>
    <p:extLst>
      <p:ext uri="{BB962C8B-B14F-4D97-AF65-F5344CB8AC3E}">
        <p14:creationId xmlns:p14="http://schemas.microsoft.com/office/powerpoint/2010/main" val="1551454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D27FC-66FD-C6DF-8D7C-4F8933D0F866}"/>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9D57182-406E-A8E4-819C-7DBE440E77ED}"/>
              </a:ext>
            </a:extLst>
          </p:cNvPr>
          <p:cNvSpPr>
            <a:spLocks noGrp="1"/>
          </p:cNvSpPr>
          <p:nvPr>
            <p:ph type="sldNum" sz="quarter" idx="12"/>
          </p:nvPr>
        </p:nvSpPr>
        <p:spPr>
          <a:xfrm>
            <a:off x="11386969" y="6405245"/>
            <a:ext cx="725021" cy="365125"/>
          </a:xfrm>
        </p:spPr>
        <p:txBody>
          <a:bodyPr/>
          <a:lstStyle/>
          <a:p>
            <a:r>
              <a:rPr lang="en-US" altLang="zh-CN" dirty="0"/>
              <a:t>8/20</a:t>
            </a:r>
            <a:endParaRPr lang="zh-CN" altLang="en-US" dirty="0"/>
          </a:p>
        </p:txBody>
      </p:sp>
      <p:pic>
        <p:nvPicPr>
          <p:cNvPr id="46" name="图片 45">
            <a:extLst>
              <a:ext uri="{FF2B5EF4-FFF2-40B4-BE49-F238E27FC236}">
                <a16:creationId xmlns:a16="http://schemas.microsoft.com/office/drawing/2014/main" id="{A385D2D7-CDA4-C8EC-A402-1A207047F9B7}"/>
              </a:ext>
            </a:extLst>
          </p:cNvPr>
          <p:cNvPicPr>
            <a:picLocks noChangeAspect="1"/>
          </p:cNvPicPr>
          <p:nvPr/>
        </p:nvPicPr>
        <p:blipFill>
          <a:blip r:embed="rId3"/>
          <a:stretch>
            <a:fillRect/>
          </a:stretch>
        </p:blipFill>
        <p:spPr>
          <a:xfrm>
            <a:off x="0" y="-16049"/>
            <a:ext cx="12192000" cy="1312112"/>
          </a:xfrm>
          <a:prstGeom prst="rect">
            <a:avLst/>
          </a:prstGeom>
        </p:spPr>
      </p:pic>
      <p:sp>
        <p:nvSpPr>
          <p:cNvPr id="2" name="文本框 1">
            <a:extLst>
              <a:ext uri="{FF2B5EF4-FFF2-40B4-BE49-F238E27FC236}">
                <a16:creationId xmlns:a16="http://schemas.microsoft.com/office/drawing/2014/main" id="{9BAF0632-2543-9332-B7BD-FF6A94267FA7}"/>
              </a:ext>
            </a:extLst>
          </p:cNvPr>
          <p:cNvSpPr txBox="1"/>
          <p:nvPr/>
        </p:nvSpPr>
        <p:spPr>
          <a:xfrm>
            <a:off x="2898019" y="645153"/>
            <a:ext cx="6395961"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3E87"/>
              </a:buClr>
              <a:buSzTx/>
              <a:tabLst/>
              <a:defRPr/>
            </a:pPr>
            <a:r>
              <a:rPr kumimoji="0" lang="fr-FR" altLang="zh-CN" sz="2800" b="1" i="0" u="none" strike="noStrike" kern="100" cap="none" spc="0" normalizeH="0" baseline="0" noProof="0" dirty="0">
                <a:ln>
                  <a:noFill/>
                </a:ln>
                <a:solidFill>
                  <a:srgbClr val="02549D"/>
                </a:solidFill>
                <a:effectLst/>
                <a:uLnTx/>
                <a:uFillTx/>
                <a:latin typeface="微软雅黑" panose="020B0503020204020204" pitchFamily="34" charset="-122"/>
                <a:ea typeface="微软雅黑" panose="020B0503020204020204" pitchFamily="34" charset="-122"/>
                <a:cs typeface="+mn-cs"/>
              </a:rPr>
              <a:t>HUST-UED LLRF Control Platform</a:t>
            </a:r>
          </a:p>
        </p:txBody>
      </p:sp>
      <p:sp>
        <p:nvSpPr>
          <p:cNvPr id="12" name="文本框 11">
            <a:extLst>
              <a:ext uri="{FF2B5EF4-FFF2-40B4-BE49-F238E27FC236}">
                <a16:creationId xmlns:a16="http://schemas.microsoft.com/office/drawing/2014/main" id="{63773E7F-D12F-44BA-81A0-1B23CBBB7169}"/>
              </a:ext>
            </a:extLst>
          </p:cNvPr>
          <p:cNvSpPr txBox="1"/>
          <p:nvPr/>
        </p:nvSpPr>
        <p:spPr>
          <a:xfrm>
            <a:off x="3291837" y="4600708"/>
            <a:ext cx="8290562" cy="879536"/>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AMC and RTM are combined via the data transmission interface Zone3</a:t>
            </a:r>
            <a:endPar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 name="图片 14">
            <a:extLst>
              <a:ext uri="{FF2B5EF4-FFF2-40B4-BE49-F238E27FC236}">
                <a16:creationId xmlns:a16="http://schemas.microsoft.com/office/drawing/2014/main" id="{68C2C489-EE4D-49A9-951A-DCEC3A77622F}"/>
              </a:ext>
            </a:extLst>
          </p:cNvPr>
          <p:cNvPicPr>
            <a:picLocks noChangeAspect="1"/>
          </p:cNvPicPr>
          <p:nvPr/>
        </p:nvPicPr>
        <p:blipFill>
          <a:blip r:embed="rId4"/>
          <a:stretch>
            <a:fillRect/>
          </a:stretch>
        </p:blipFill>
        <p:spPr>
          <a:xfrm>
            <a:off x="383349" y="1560321"/>
            <a:ext cx="5838418" cy="2880000"/>
          </a:xfrm>
          <a:prstGeom prst="rect">
            <a:avLst/>
          </a:prstGeom>
        </p:spPr>
      </p:pic>
      <p:pic>
        <p:nvPicPr>
          <p:cNvPr id="16" name="图片 15">
            <a:extLst>
              <a:ext uri="{FF2B5EF4-FFF2-40B4-BE49-F238E27FC236}">
                <a16:creationId xmlns:a16="http://schemas.microsoft.com/office/drawing/2014/main" id="{460EE265-060C-4AA4-8DDA-0CFE40533F4E}"/>
              </a:ext>
            </a:extLst>
          </p:cNvPr>
          <p:cNvPicPr>
            <a:picLocks noChangeAspect="1"/>
          </p:cNvPicPr>
          <p:nvPr/>
        </p:nvPicPr>
        <p:blipFill>
          <a:blip r:embed="rId5"/>
          <a:stretch>
            <a:fillRect/>
          </a:stretch>
        </p:blipFill>
        <p:spPr>
          <a:xfrm>
            <a:off x="1149160" y="4785245"/>
            <a:ext cx="1192319" cy="1620000"/>
          </a:xfrm>
          <a:prstGeom prst="rect">
            <a:avLst/>
          </a:prstGeom>
        </p:spPr>
      </p:pic>
      <p:pic>
        <p:nvPicPr>
          <p:cNvPr id="17" name="图片 16">
            <a:extLst>
              <a:ext uri="{FF2B5EF4-FFF2-40B4-BE49-F238E27FC236}">
                <a16:creationId xmlns:a16="http://schemas.microsoft.com/office/drawing/2014/main" id="{A3AF5321-42EB-4A0F-98DA-B9AB607C5AB5}"/>
              </a:ext>
            </a:extLst>
          </p:cNvPr>
          <p:cNvPicPr>
            <a:picLocks noChangeAspect="1"/>
          </p:cNvPicPr>
          <p:nvPr/>
        </p:nvPicPr>
        <p:blipFill>
          <a:blip r:embed="rId6"/>
          <a:stretch>
            <a:fillRect/>
          </a:stretch>
        </p:blipFill>
        <p:spPr>
          <a:xfrm>
            <a:off x="2622783" y="4762724"/>
            <a:ext cx="1042244" cy="1620000"/>
          </a:xfrm>
          <a:prstGeom prst="rect">
            <a:avLst/>
          </a:prstGeom>
        </p:spPr>
      </p:pic>
      <p:cxnSp>
        <p:nvCxnSpPr>
          <p:cNvPr id="18" name="直接箭头连接符 17">
            <a:extLst>
              <a:ext uri="{FF2B5EF4-FFF2-40B4-BE49-F238E27FC236}">
                <a16:creationId xmlns:a16="http://schemas.microsoft.com/office/drawing/2014/main" id="{D0C8F43E-83D8-4638-BBAD-B159C0119815}"/>
              </a:ext>
            </a:extLst>
          </p:cNvPr>
          <p:cNvCxnSpPr>
            <a:cxnSpLocks/>
            <a:endCxn id="16" idx="0"/>
          </p:cNvCxnSpPr>
          <p:nvPr/>
        </p:nvCxnSpPr>
        <p:spPr>
          <a:xfrm>
            <a:off x="1745319" y="4421380"/>
            <a:ext cx="1" cy="363865"/>
          </a:xfrm>
          <a:prstGeom prst="straightConnector1">
            <a:avLst/>
          </a:prstGeom>
          <a:ln w="57150">
            <a:solidFill>
              <a:srgbClr val="03D0ED"/>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42B85392-EF6B-4673-8E9C-FE68419241B0}"/>
              </a:ext>
            </a:extLst>
          </p:cNvPr>
          <p:cNvCxnSpPr>
            <a:cxnSpLocks/>
            <a:endCxn id="17" idx="0"/>
          </p:cNvCxnSpPr>
          <p:nvPr/>
        </p:nvCxnSpPr>
        <p:spPr>
          <a:xfrm>
            <a:off x="3143905" y="4421380"/>
            <a:ext cx="0" cy="341344"/>
          </a:xfrm>
          <a:prstGeom prst="straightConnector1">
            <a:avLst/>
          </a:prstGeom>
          <a:ln w="57150">
            <a:solidFill>
              <a:srgbClr val="42FA27"/>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6585300B-0F3A-49F1-849F-412EE8051704}"/>
              </a:ext>
            </a:extLst>
          </p:cNvPr>
          <p:cNvCxnSpPr>
            <a:cxnSpLocks/>
          </p:cNvCxnSpPr>
          <p:nvPr/>
        </p:nvCxnSpPr>
        <p:spPr>
          <a:xfrm>
            <a:off x="6221767" y="3232756"/>
            <a:ext cx="683802"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C49113BD-090E-4E94-BA00-7BC9A28FAF48}"/>
              </a:ext>
            </a:extLst>
          </p:cNvPr>
          <p:cNvSpPr txBox="1"/>
          <p:nvPr/>
        </p:nvSpPr>
        <p:spPr>
          <a:xfrm>
            <a:off x="3291837" y="5525709"/>
            <a:ext cx="8279841" cy="879536"/>
          </a:xfrm>
          <a:prstGeom prst="rect">
            <a:avLst/>
          </a:prstGeom>
          <a:noFill/>
        </p:spPr>
        <p:txBody>
          <a:bodyPr wrap="square">
            <a:spAutoFit/>
          </a:bodyPr>
          <a:lstStyle/>
          <a:p>
            <a:pPr marL="540000" indent="288000" algn="just" defTabSz="266700">
              <a:lnSpc>
                <a:spcPct val="135000"/>
              </a:lnSpc>
              <a:spcBef>
                <a:spcPts val="300"/>
              </a:spcBef>
              <a:spcAft>
                <a:spcPts val="200"/>
              </a:spcAft>
              <a:buFont typeface="Wingdings" panose="05000000000000000000" charset="0"/>
              <a:buChar char="n"/>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The </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output signal frequency </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is </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2856 MHz</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 consistent with the operating frequency of the RF system</a:t>
            </a:r>
          </a:p>
        </p:txBody>
      </p:sp>
      <p:pic>
        <p:nvPicPr>
          <p:cNvPr id="14" name="图片 13">
            <a:extLst>
              <a:ext uri="{FF2B5EF4-FFF2-40B4-BE49-F238E27FC236}">
                <a16:creationId xmlns:a16="http://schemas.microsoft.com/office/drawing/2014/main" id="{81501121-9E7A-4848-BB3F-CE9625526013}"/>
              </a:ext>
            </a:extLst>
          </p:cNvPr>
          <p:cNvPicPr>
            <a:picLocks noChangeAspect="1"/>
          </p:cNvPicPr>
          <p:nvPr/>
        </p:nvPicPr>
        <p:blipFill>
          <a:blip r:embed="rId7"/>
          <a:stretch>
            <a:fillRect/>
          </a:stretch>
        </p:blipFill>
        <p:spPr>
          <a:xfrm>
            <a:off x="6905569" y="1792756"/>
            <a:ext cx="4288467" cy="2880000"/>
          </a:xfrm>
          <a:prstGeom prst="rect">
            <a:avLst/>
          </a:prstGeom>
        </p:spPr>
      </p:pic>
    </p:spTree>
    <p:extLst>
      <p:ext uri="{BB962C8B-B14F-4D97-AF65-F5344CB8AC3E}">
        <p14:creationId xmlns:p14="http://schemas.microsoft.com/office/powerpoint/2010/main" val="28162880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97.3088673285548,&quot;left&quot;:224.39345589386056,&quot;top&quot;:115.69113267144516,&quot;width&quot;:504.3815834762182}"/>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97.3088673285548,&quot;left&quot;:224.39345589386056,&quot;top&quot;:115.69113267144516,&quot;width&quot;:504.3815834762182}"/>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97.3088673285548,&quot;left&quot;:224.39345589386056,&quot;top&quot;:115.69113267144516,&quot;width&quot;:504.3815834762182}"/>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97.3088673285548,&quot;left&quot;:224.39345589386056,&quot;top&quot;:115.69113267144516,&quot;width&quot;:504.3815834762182}"/>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97.3088673285548,&quot;left&quot;:224.39345589386056,&quot;top&quot;:115.69113267144516,&quot;width&quot;:504.3815834762182}"/>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97.3088673285548,&quot;left&quot;:224.39345589386056,&quot;top&quot;:115.69113267144516,&quot;width&quot;:504.3815834762182}"/>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97.3088673285548,&quot;left&quot;:224.39345589386056,&quot;top&quot;:115.69113267144516,&quot;width&quot;:504.3815834762182}"/>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97.3088673285548,&quot;left&quot;:224.39345589386056,&quot;top&quot;:115.69113267144516,&quot;width&quot;:504.3815834762182}"/>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97.3088673285548,&quot;left&quot;:224.39345589386056,&quot;top&quot;:115.69113267144516,&quot;width&quot;:504.3815834762182}"/>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97.3088673285548,&quot;left&quot;:224.39345589386056,&quot;top&quot;:115.69113267144516,&quot;width&quot;:504.3815834762182}"/>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97.3088673285548,&quot;left&quot;:224.39345589386056,&quot;top&quot;:115.69113267144516,&quot;width&quot;:504.381583476218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浙大蓝色">
      <a:dk1>
        <a:sysClr val="windowText" lastClr="000000"/>
      </a:dk1>
      <a:lt1>
        <a:sysClr val="window" lastClr="FFFFFF"/>
      </a:lt1>
      <a:dk2>
        <a:srgbClr val="44546A"/>
      </a:dk2>
      <a:lt2>
        <a:srgbClr val="FFFFFF"/>
      </a:lt2>
      <a:accent1>
        <a:srgbClr val="003E87"/>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7366</TotalTime>
  <Words>1543</Words>
  <Application>Microsoft Office PowerPoint</Application>
  <PresentationFormat>宽屏</PresentationFormat>
  <Paragraphs>295</Paragraphs>
  <Slides>27</Slides>
  <Notes>27</Notes>
  <HiddenSlides>0</HiddenSlides>
  <MMClips>0</MMClips>
  <ScaleCrop>false</ScaleCrop>
  <HeadingPairs>
    <vt:vector size="8" baseType="variant">
      <vt:variant>
        <vt:lpstr>已用的字体</vt:lpstr>
      </vt:variant>
      <vt:variant>
        <vt:i4>10</vt:i4>
      </vt:variant>
      <vt:variant>
        <vt:lpstr>主题</vt:lpstr>
      </vt:variant>
      <vt:variant>
        <vt:i4>2</vt:i4>
      </vt:variant>
      <vt:variant>
        <vt:lpstr>嵌入 OLE 服务器</vt:lpstr>
      </vt:variant>
      <vt:variant>
        <vt:i4>1</vt:i4>
      </vt:variant>
      <vt:variant>
        <vt:lpstr>幻灯片标题</vt:lpstr>
      </vt:variant>
      <vt:variant>
        <vt:i4>27</vt:i4>
      </vt:variant>
    </vt:vector>
  </HeadingPairs>
  <TitlesOfParts>
    <vt:vector size="40" baseType="lpstr">
      <vt:lpstr>quote-cjk-patch</vt:lpstr>
      <vt:lpstr>等线</vt:lpstr>
      <vt:lpstr>等线 Light</vt:lpstr>
      <vt:lpstr>黑体</vt:lpstr>
      <vt:lpstr>微软雅黑</vt:lpstr>
      <vt:lpstr>Arial</vt:lpstr>
      <vt:lpstr>Calibri</vt:lpstr>
      <vt:lpstr>Calibri Light</vt:lpstr>
      <vt:lpstr>Times New Roman</vt:lpstr>
      <vt:lpstr>Wingdings</vt:lpstr>
      <vt:lpstr>Office 主题​​</vt:lpstr>
      <vt:lpstr>Office Theme</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431453729@qq.com</dc:creator>
  <cp:lastModifiedBy>431453729@qq.com</cp:lastModifiedBy>
  <cp:revision>320</cp:revision>
  <dcterms:created xsi:type="dcterms:W3CDTF">2025-07-15T01:55:52Z</dcterms:created>
  <dcterms:modified xsi:type="dcterms:W3CDTF">2025-09-15T08:43:40Z</dcterms:modified>
</cp:coreProperties>
</file>