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0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1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12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6" r:id="rId3"/>
    <p:sldMasterId id="2147483698" r:id="rId4"/>
    <p:sldMasterId id="2147483710" r:id="rId5"/>
    <p:sldMasterId id="2147483721" r:id="rId6"/>
  </p:sldMasterIdLst>
  <p:notesMasterIdLst>
    <p:notesMasterId r:id="rId34"/>
  </p:notesMasterIdLst>
  <p:sldIdLst>
    <p:sldId id="256" r:id="rId7"/>
    <p:sldId id="257" r:id="rId8"/>
    <p:sldId id="282" r:id="rId9"/>
    <p:sldId id="3343" r:id="rId10"/>
    <p:sldId id="3432" r:id="rId11"/>
    <p:sldId id="3434" r:id="rId12"/>
    <p:sldId id="3429" r:id="rId13"/>
    <p:sldId id="3430" r:id="rId14"/>
    <p:sldId id="3431" r:id="rId15"/>
    <p:sldId id="3439" r:id="rId16"/>
    <p:sldId id="3440" r:id="rId17"/>
    <p:sldId id="3442" r:id="rId18"/>
    <p:sldId id="3448" r:id="rId19"/>
    <p:sldId id="3446" r:id="rId20"/>
    <p:sldId id="3457" r:id="rId21"/>
    <p:sldId id="3458" r:id="rId22"/>
    <p:sldId id="3459" r:id="rId23"/>
    <p:sldId id="3405" r:id="rId24"/>
    <p:sldId id="3463" r:id="rId25"/>
    <p:sldId id="3464" r:id="rId26"/>
    <p:sldId id="3473" r:id="rId27"/>
    <p:sldId id="3465" r:id="rId28"/>
    <p:sldId id="3466" r:id="rId29"/>
    <p:sldId id="3468" r:id="rId30"/>
    <p:sldId id="3472" r:id="rId31"/>
    <p:sldId id="3407" r:id="rId32"/>
    <p:sldId id="3395" r:id="rId33"/>
  </p:sldIdLst>
  <p:sldSz cx="12192000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75" userDrawn="1">
          <p15:clr>
            <a:srgbClr val="A4A3A4"/>
          </p15:clr>
        </p15:guide>
        <p15:guide id="2" pos="387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1" clrIdx="0"/>
  <p:cmAuthor id="2" name="fangl" initials="f" lastIdx="1" clrIdx="1"/>
  <p:cmAuthor id="3" name="刘芳" initials="刘芳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8FC"/>
    <a:srgbClr val="E6ECF1"/>
    <a:srgbClr val="5B9BD5"/>
    <a:srgbClr val="5BC5F1"/>
    <a:srgbClr val="D6DCE5"/>
    <a:srgbClr val="92D050"/>
    <a:srgbClr val="094060"/>
    <a:srgbClr val="106FAA"/>
    <a:srgbClr val="148CD6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19" autoAdjust="0"/>
    <p:restoredTop sz="83397" autoAdjust="0"/>
  </p:normalViewPr>
  <p:slideViewPr>
    <p:cSldViewPr snapToGrid="0" showGuides="1">
      <p:cViewPr varScale="1">
        <p:scale>
          <a:sx n="60" d="100"/>
          <a:sy n="60" d="100"/>
        </p:scale>
        <p:origin x="820" y="40"/>
      </p:cViewPr>
      <p:guideLst>
        <p:guide orient="horz" pos="2275"/>
        <p:guide pos="387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1440000" cy="1440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commentAuthors" Target="commentAuthor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B425A7-BB31-4AA7-812E-6A317F667028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58F88B-9D5A-4713-8DF6-F68F2B53DF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0" i="0" dirty="0">
                <a:solidFill>
                  <a:srgbClr val="0F1115"/>
                </a:solidFill>
                <a:effectLst/>
                <a:latin typeface="quote-cjk-patch"/>
              </a:rPr>
              <a:t>My name is Liu Ting, from the Institute of Advanced Light Source Facilities in Shenzhen.</a:t>
            </a:r>
          </a:p>
          <a:p>
            <a:r>
              <a:rPr lang="en-US" altLang="zh-CN" b="0" i="0" dirty="0">
                <a:solidFill>
                  <a:srgbClr val="0F1115"/>
                </a:solidFill>
                <a:effectLst/>
                <a:latin typeface="quote-cjk-patch"/>
              </a:rPr>
              <a:t>I will present the design of the timing system for the  S³FEL.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8F88B-9D5A-4713-8DF6-F68F2B53DF3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60140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0" i="0" dirty="0">
                <a:solidFill>
                  <a:srgbClr val="0F1115"/>
                </a:solidFill>
                <a:effectLst/>
                <a:latin typeface="quote-cjk-patch"/>
              </a:rPr>
              <a:t>Jitter tests were conducted with fiber lengths from 3m to 2000m. The standard deviation of jitter remained below 20ps, demonstrating that fiber length has minimal impact on jitter."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8F88B-9D5A-4713-8DF6-F68F2B53DF3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5142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solidFill>
                  <a:schemeClr val="tx1"/>
                </a:solidFill>
                <a:latin typeface="+mn-lt"/>
                <a:ea typeface="微软雅黑" panose="020B0503020204020204" pitchFamily="34" charset="-122"/>
              </a:rPr>
              <a:t>Delay Adjustment test: 5 </a:t>
            </a:r>
            <a:r>
              <a:rPr lang="en-US" altLang="zh-CN" b="1" i="0" dirty="0">
                <a:solidFill>
                  <a:srgbClr val="0F1115"/>
                </a:solidFill>
                <a:effectLst/>
                <a:latin typeface="quote-cjk-patch"/>
              </a:rPr>
              <a:t>picoseconds</a:t>
            </a:r>
            <a:r>
              <a:rPr lang="en-US" altLang="zh-CN" sz="1200" dirty="0">
                <a:solidFill>
                  <a:schemeClr val="tx1"/>
                </a:solidFill>
                <a:latin typeface="+mn-lt"/>
                <a:ea typeface="微软雅黑" panose="020B0503020204020204" pitchFamily="34" charset="-122"/>
              </a:rPr>
              <a:t> adjustment accuracy is tested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>
              <a:solidFill>
                <a:schemeClr val="tx1"/>
              </a:solidFill>
              <a:latin typeface="+mn-lt"/>
              <a:ea typeface="微软雅黑" panose="020B0503020204020204" pitchFamily="34" charset="-122"/>
            </a:endParaRPr>
          </a:p>
          <a:p>
            <a:pPr marL="742950" lvl="2" indent="-285750">
              <a:lnSpc>
                <a:spcPct val="120000"/>
              </a:lnSpc>
              <a:spcBef>
                <a:spcPts val="600"/>
              </a:spcBef>
              <a:buSzPct val="75000"/>
              <a:buFont typeface="Wingdings" panose="05000000000000000000" pitchFamily="2" charset="2"/>
              <a:buChar char="Ø"/>
            </a:pPr>
            <a:r>
              <a:rPr lang="en-US" altLang="zh-CN" sz="1200" b="1" dirty="0">
                <a:latin typeface="+mn-lt"/>
                <a:ea typeface="微软雅黑" panose="020B0503020204020204" pitchFamily="34" charset="-122"/>
              </a:rPr>
              <a:t>Per step is 5ps. The delay between the two EVR channels was set to 20 steps (100 </a:t>
            </a:r>
            <a:r>
              <a:rPr lang="en-US" altLang="zh-CN" sz="1200" b="1" dirty="0" err="1">
                <a:latin typeface="+mn-lt"/>
                <a:ea typeface="微软雅黑" panose="020B0503020204020204" pitchFamily="34" charset="-122"/>
              </a:rPr>
              <a:t>ps</a:t>
            </a:r>
            <a:r>
              <a:rPr lang="en-US" altLang="zh-CN" sz="1200" b="1" dirty="0">
                <a:latin typeface="+mn-lt"/>
                <a:ea typeface="微软雅黑" panose="020B0503020204020204" pitchFamily="34" charset="-122"/>
              </a:rPr>
              <a:t>).</a:t>
            </a:r>
            <a:endParaRPr lang="zh-CN" altLang="en-US" sz="1200" b="1" dirty="0">
              <a:latin typeface="+mn-lt"/>
              <a:ea typeface="微软雅黑" panose="020B0503020204020204" pitchFamily="34" charset="-122"/>
            </a:endParaRPr>
          </a:p>
          <a:p>
            <a:pPr marL="742950" lvl="2" indent="-285750">
              <a:lnSpc>
                <a:spcPct val="120000"/>
              </a:lnSpc>
              <a:spcBef>
                <a:spcPts val="600"/>
              </a:spcBef>
              <a:buSzPct val="75000"/>
              <a:buFont typeface="Wingdings" panose="05000000000000000000" pitchFamily="2" charset="2"/>
              <a:buChar char="Ø"/>
            </a:pPr>
            <a:r>
              <a:rPr lang="en-US" altLang="zh-CN" sz="1200" b="1" dirty="0">
                <a:latin typeface="+mn-lt"/>
                <a:ea typeface="微软雅黑" panose="020B0503020204020204" pitchFamily="34" charset="-122"/>
                <a:sym typeface="+mn-ea"/>
              </a:rPr>
              <a:t>The measured delay between the two channels was ~119 </a:t>
            </a:r>
            <a:r>
              <a:rPr lang="en-US" altLang="zh-CN" sz="1200" b="1" dirty="0" err="1">
                <a:latin typeface="+mn-lt"/>
                <a:ea typeface="微软雅黑" panose="020B0503020204020204" pitchFamily="34" charset="-122"/>
                <a:sym typeface="+mn-ea"/>
              </a:rPr>
              <a:t>ps</a:t>
            </a:r>
            <a:r>
              <a:rPr lang="en-US" altLang="zh-CN" sz="1200" b="1" dirty="0">
                <a:latin typeface="+mn-lt"/>
                <a:ea typeface="微软雅黑" panose="020B0503020204020204" pitchFamily="34" charset="-122"/>
                <a:sym typeface="+mn-ea"/>
              </a:rPr>
              <a:t>, </a:t>
            </a:r>
            <a:r>
              <a:rPr lang="el-GR" altLang="zh-CN" sz="1200" b="1" i="0" dirty="0">
                <a:solidFill>
                  <a:srgbClr val="0F1115"/>
                </a:solidFill>
                <a:effectLst/>
                <a:latin typeface="quote-cjk-patch"/>
              </a:rPr>
              <a:t>Δ</a:t>
            </a:r>
            <a:r>
              <a:rPr lang="en-US" altLang="zh-CN" sz="1200" b="1" dirty="0">
                <a:latin typeface="+mn-lt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delay=100ps</a:t>
            </a:r>
            <a:r>
              <a:rPr lang="en-US" altLang="zh-CN" sz="1200" b="1" dirty="0">
                <a:latin typeface="+mn-lt"/>
                <a:ea typeface="微软雅黑" panose="020B0503020204020204" pitchFamily="34" charset="-122"/>
                <a:sym typeface="+mn-ea"/>
              </a:rPr>
              <a:t>.</a:t>
            </a:r>
            <a:r>
              <a:rPr lang="en-US" altLang="zh-CN" sz="1200" dirty="0">
                <a:latin typeface="+mn-lt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(</a:t>
            </a:r>
            <a:r>
              <a:rPr lang="en-US" altLang="zh-CN" sz="1200" b="1" i="0" dirty="0">
                <a:solidFill>
                  <a:srgbClr val="0F1115"/>
                </a:solidFill>
                <a:effectLst/>
                <a:latin typeface="quote-cjk-patch"/>
              </a:rPr>
              <a:t>Subtract the initial 20ps</a:t>
            </a:r>
            <a:r>
              <a:rPr lang="en-US" altLang="zh-CN" sz="1200" dirty="0">
                <a:latin typeface="+mn-lt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)</a:t>
            </a:r>
          </a:p>
          <a:p>
            <a:pPr marL="742950" lvl="2" indent="-285750">
              <a:lnSpc>
                <a:spcPct val="120000"/>
              </a:lnSpc>
              <a:spcBef>
                <a:spcPts val="600"/>
              </a:spcBef>
              <a:buSzPct val="75000"/>
              <a:buFont typeface="Wingdings" panose="05000000000000000000" pitchFamily="2" charset="2"/>
              <a:buChar char="Ø"/>
            </a:pPr>
            <a:r>
              <a:rPr lang="en-US" altLang="zh-CN" sz="1200" b="1" dirty="0">
                <a:latin typeface="+mn-lt"/>
                <a:ea typeface="微软雅黑" panose="020B0503020204020204" pitchFamily="34" charset="-122"/>
                <a:sym typeface="+mn-ea"/>
              </a:rPr>
              <a:t>Adjustment accuracy meets the r</a:t>
            </a:r>
            <a:r>
              <a:rPr lang="en-US" altLang="zh-CN" sz="1200" b="1" dirty="0">
                <a:latin typeface="+mn-lt"/>
                <a:ea typeface="微软雅黑" panose="020B0503020204020204" pitchFamily="34" charset="-122"/>
              </a:rPr>
              <a:t>equirement</a:t>
            </a:r>
            <a:r>
              <a:rPr lang="en-US" altLang="zh-CN" sz="1200" b="1" dirty="0">
                <a:latin typeface="+mn-lt"/>
                <a:ea typeface="微软雅黑" panose="020B0503020204020204" pitchFamily="34" charset="-122"/>
                <a:sym typeface="+mn-ea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>
              <a:solidFill>
                <a:schemeClr val="tx1"/>
              </a:solidFill>
              <a:latin typeface="+mn-lt"/>
              <a:ea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>
              <a:solidFill>
                <a:schemeClr val="tx1"/>
              </a:solidFill>
              <a:latin typeface="+mn-lt"/>
              <a:ea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dirty="0">
              <a:solidFill>
                <a:schemeClr val="tx1"/>
              </a:solidFill>
              <a:latin typeface="+mn-lt"/>
              <a:ea typeface="微软雅黑" panose="020B0503020204020204" pitchFamily="34" charset="-122"/>
            </a:endParaRPr>
          </a:p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 timing network is structured in three layers: </a:t>
            </a:r>
          </a:p>
          <a:p>
            <a:r>
              <a:rPr lang="en-US" altLang="zh-CN" dirty="0"/>
              <a:t>one master station, four fanout stations, and 15 slave stations distributed across </a:t>
            </a:r>
            <a:r>
              <a:rPr lang="en-US" altLang="zh-CN" dirty="0" err="1"/>
              <a:t>Linac</a:t>
            </a:r>
            <a:r>
              <a:rPr lang="en-US" altLang="zh-CN" dirty="0"/>
              <a:t>, LTU, UND, and FEL sections."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8F88B-9D5A-4713-8DF6-F68F2B53DF3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4516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lnSpc>
                <a:spcPct val="140000"/>
              </a:lnSpc>
              <a:buClrTx/>
              <a:buSzTx/>
              <a:buFont typeface="Wingdings" panose="05000000000000000000" charset="0"/>
              <a:buNone/>
            </a:pPr>
            <a:r>
              <a:rPr lang="en-US" altLang="zh-CN" b="1" i="0" dirty="0">
                <a:solidFill>
                  <a:srgbClr val="0F1115"/>
                </a:solidFill>
                <a:effectLst/>
                <a:latin typeface="quote-cjk-patch"/>
              </a:rPr>
              <a:t>The table shows the detailed distribution of </a:t>
            </a:r>
            <a:r>
              <a:rPr lang="en-US" altLang="zh-CN" b="1" i="0" dirty="0" err="1">
                <a:solidFill>
                  <a:srgbClr val="0F1115"/>
                </a:solidFill>
                <a:effectLst/>
                <a:latin typeface="quote-cjk-patch"/>
              </a:rPr>
              <a:t>stations,like</a:t>
            </a:r>
            <a:r>
              <a:rPr lang="en-US" altLang="zh-CN" b="1" i="0" dirty="0">
                <a:solidFill>
                  <a:srgbClr val="0F1115"/>
                </a:solidFill>
                <a:effectLst/>
                <a:latin typeface="quote-cjk-patch"/>
              </a:rPr>
              <a:t> station name ,location ,and modules</a:t>
            </a:r>
            <a:endParaRPr kumimoji="1" lang="en-US" altLang="zh-CN" dirty="0">
              <a:latin typeface="+mn-lt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marL="285750" indent="-285750" algn="l">
              <a:lnSpc>
                <a:spcPct val="140000"/>
              </a:lnSpc>
              <a:buClrTx/>
              <a:buSzTx/>
              <a:buFont typeface="Wingdings" panose="05000000000000000000" charset="0"/>
              <a:buChar char="Ø"/>
            </a:pPr>
            <a:endParaRPr kumimoji="1" lang="en-US" altLang="zh-CN" dirty="0">
              <a:latin typeface="+mn-lt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marL="285750" indent="-285750" algn="l">
              <a:lnSpc>
                <a:spcPct val="140000"/>
              </a:lnSpc>
              <a:buClrTx/>
              <a:buSzTx/>
              <a:buFont typeface="Wingdings" panose="05000000000000000000" charset="0"/>
              <a:buChar char="Ø"/>
            </a:pPr>
            <a:endParaRPr kumimoji="1" lang="en-US" altLang="zh-CN" dirty="0">
              <a:latin typeface="+mn-lt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marL="285750" indent="-285750" algn="l">
              <a:lnSpc>
                <a:spcPct val="140000"/>
              </a:lnSpc>
              <a:buClrTx/>
              <a:buSzTx/>
              <a:buFont typeface="Wingdings" panose="05000000000000000000" charset="0"/>
              <a:buChar char="Ø"/>
            </a:pPr>
            <a:r>
              <a:rPr kumimoji="1" lang="zh-CN" altLang="en-US" dirty="0"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LLRF/SSA</a:t>
            </a:r>
            <a:r>
              <a:rPr kumimoji="1" lang="en-US" altLang="zh-CN" dirty="0"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: 2 </a:t>
            </a:r>
            <a:r>
              <a:rPr kumimoji="1" lang="zh-CN" altLang="en-US" dirty="0"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EVR </a:t>
            </a:r>
            <a:r>
              <a:rPr kumimoji="1" lang="en-US" altLang="zh-CN" dirty="0"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for each CM</a:t>
            </a:r>
            <a:r>
              <a:rPr kumimoji="1" lang="zh-CN" altLang="en-US" dirty="0"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，</a:t>
            </a:r>
            <a:r>
              <a:rPr kumimoji="1" lang="en-US" altLang="zh-CN" dirty="0"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CM*22----</a:t>
            </a:r>
            <a:r>
              <a:rPr kumimoji="1" lang="zh-CN" altLang="en-US" dirty="0"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EVR</a:t>
            </a:r>
            <a:r>
              <a:rPr kumimoji="1" lang="en-US" altLang="zh-CN" dirty="0"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*44</a:t>
            </a:r>
            <a:endParaRPr kumimoji="1" lang="zh-CN" altLang="en-US" dirty="0">
              <a:latin typeface="+mn-lt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tabLst/>
              <a:defRPr/>
            </a:pPr>
            <a:r>
              <a:rPr kumimoji="1" lang="zh-CN" altLang="en-US" sz="1200" b="1" kern="0" dirty="0">
                <a:solidFill>
                  <a:srgbClr val="094060"/>
                </a:solidFill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EVR</a:t>
            </a:r>
            <a:r>
              <a:rPr kumimoji="1" lang="en-US" altLang="zh-CN" sz="1200" b="1" kern="0" dirty="0">
                <a:solidFill>
                  <a:srgbClr val="094060"/>
                </a:solidFill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*130</a:t>
            </a:r>
            <a:endParaRPr kumimoji="1" lang="en-US" altLang="zh-CN" sz="1050" dirty="0">
              <a:latin typeface="+mn-lt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40000"/>
              </a:lnSpc>
              <a:buFont typeface="Wingdings" panose="05000000000000000000" charset="0"/>
              <a:buNone/>
            </a:pPr>
            <a:endParaRPr kumimoji="1" lang="en-US" altLang="zh-CN" dirty="0">
              <a:latin typeface="+mn-lt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marL="285750" indent="-285750">
              <a:lnSpc>
                <a:spcPct val="140000"/>
              </a:lnSpc>
              <a:buFont typeface="Wingdings" panose="05000000000000000000" charset="0"/>
              <a:buChar char="Ø"/>
            </a:pPr>
            <a:r>
              <a:rPr kumimoji="1" lang="en-US" altLang="zh-CN" dirty="0"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BI: </a:t>
            </a:r>
            <a:r>
              <a:rPr kumimoji="1" lang="zh-CN" altLang="en-US" dirty="0"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BPM  </a:t>
            </a:r>
            <a:r>
              <a:rPr kumimoji="1" lang="en-US" altLang="zh-CN" dirty="0"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triggers*</a:t>
            </a:r>
            <a:r>
              <a:rPr kumimoji="1" lang="zh-CN" altLang="en-US" dirty="0"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611 ，64 </a:t>
            </a:r>
            <a:r>
              <a:rPr kumimoji="1" lang="en-US" altLang="zh-CN" dirty="0"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BI </a:t>
            </a:r>
            <a:r>
              <a:rPr kumimoji="1" lang="en-US" altLang="zh-CN" dirty="0" err="1"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Ctates</a:t>
            </a:r>
            <a:r>
              <a:rPr kumimoji="1" lang="en-US" altLang="zh-CN" dirty="0"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----</a:t>
            </a:r>
            <a:r>
              <a:rPr kumimoji="1" lang="zh-CN" altLang="en-US" dirty="0"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EVR</a:t>
            </a:r>
            <a:r>
              <a:rPr kumimoji="1" lang="en-US" altLang="zh-CN" dirty="0"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*</a:t>
            </a:r>
            <a:r>
              <a:rPr kumimoji="1" lang="zh-CN" altLang="en-US" dirty="0"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64 </a:t>
            </a:r>
            <a:endParaRPr kumimoji="1" lang="zh-CN" altLang="en-US" dirty="0">
              <a:latin typeface="+mn-lt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40000"/>
              </a:lnSpc>
              <a:buFont typeface="Wingdings" panose="05000000000000000000" charset="0"/>
              <a:buChar char="Ø"/>
            </a:pPr>
            <a:r>
              <a:rPr kumimoji="1" lang="en-US" altLang="zh-CN" dirty="0"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</a:rPr>
              <a:t>Others</a:t>
            </a:r>
            <a:r>
              <a:rPr kumimoji="1" lang="zh-CN" altLang="en-US" dirty="0"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</a:rPr>
              <a:t>：EVR</a:t>
            </a:r>
            <a:r>
              <a:rPr kumimoji="1" lang="en-US" altLang="zh-CN" dirty="0"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</a:rPr>
              <a:t>*</a:t>
            </a:r>
            <a:r>
              <a:rPr kumimoji="1" lang="zh-CN" altLang="en-US" dirty="0"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</a:rPr>
              <a:t> 20 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8F88B-9D5A-4713-8DF6-F68F2B53DF3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6463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0" i="0" dirty="0">
                <a:solidFill>
                  <a:srgbClr val="0F1115"/>
                </a:solidFill>
                <a:effectLst/>
                <a:latin typeface="quote-cjk-patch"/>
              </a:rPr>
              <a:t>us  </a:t>
            </a:r>
            <a:r>
              <a:rPr lang="zh-CN" altLang="en-US" b="0" i="0" dirty="0">
                <a:solidFill>
                  <a:srgbClr val="0F1115"/>
                </a:solidFill>
                <a:effectLst/>
                <a:latin typeface="quote-cjk-patch"/>
              </a:rPr>
              <a:t>（</a:t>
            </a:r>
            <a:r>
              <a:rPr lang="en-US" altLang="zh-CN" b="0" i="0" dirty="0">
                <a:solidFill>
                  <a:srgbClr val="0F1115"/>
                </a:solidFill>
                <a:effectLst/>
                <a:latin typeface="quote-cjk-patch"/>
              </a:rPr>
              <a:t>microseconds</a:t>
            </a:r>
            <a:r>
              <a:rPr lang="zh-CN" altLang="en-US" b="0" i="0" dirty="0">
                <a:solidFill>
                  <a:srgbClr val="0F1115"/>
                </a:solidFill>
                <a:effectLst/>
                <a:latin typeface="quote-cjk-patch"/>
              </a:rPr>
              <a:t>）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8F88B-9D5A-4713-8DF6-F68F2B53DF3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37297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0" i="0" dirty="0">
                <a:solidFill>
                  <a:srgbClr val="0F1115"/>
                </a:solidFill>
                <a:effectLst/>
                <a:latin typeface="quote-cjk-patch"/>
              </a:rPr>
              <a:t>We leverage the existing timing network for interlock protection.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0" dirty="0">
                <a:solidFill>
                  <a:srgbClr val="09406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When Interlock input to</a:t>
            </a:r>
            <a:r>
              <a:rPr lang="zh-CN" altLang="en-US" sz="1200" kern="0" dirty="0">
                <a:solidFill>
                  <a:srgbClr val="09406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200" kern="0" dirty="0">
                <a:solidFill>
                  <a:srgbClr val="09406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EVR,</a:t>
            </a:r>
            <a:r>
              <a:rPr lang="zh-CN" altLang="en-US" sz="1200" kern="0" dirty="0">
                <a:solidFill>
                  <a:srgbClr val="09406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en-US" altLang="zh-CN" sz="1200" kern="0" dirty="0">
              <a:solidFill>
                <a:srgbClr val="094060"/>
              </a:solidFill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en-US" altLang="zh-CN" b="0" i="0" dirty="0">
                <a:solidFill>
                  <a:srgbClr val="0F1115"/>
                </a:solidFill>
                <a:effectLst/>
                <a:latin typeface="quote-cjk-patch"/>
              </a:rPr>
              <a:t>the interlock event code  will be </a:t>
            </a:r>
            <a:r>
              <a:rPr lang="en-US" altLang="zh-CN" b="0" i="0" dirty="0" err="1">
                <a:solidFill>
                  <a:srgbClr val="0F1115"/>
                </a:solidFill>
                <a:effectLst/>
                <a:latin typeface="quote-cjk-patch"/>
              </a:rPr>
              <a:t>transmited</a:t>
            </a:r>
            <a:r>
              <a:rPr lang="en-US" altLang="zh-CN" b="0" i="0" dirty="0">
                <a:solidFill>
                  <a:srgbClr val="0F1115"/>
                </a:solidFill>
                <a:effectLst/>
                <a:latin typeface="quote-cjk-patch"/>
              </a:rPr>
              <a:t> to the EVG.</a:t>
            </a:r>
          </a:p>
          <a:p>
            <a:r>
              <a:rPr lang="en-US" altLang="zh-CN" b="0" i="0" dirty="0">
                <a:solidFill>
                  <a:srgbClr val="0F1115"/>
                </a:solidFill>
                <a:effectLst/>
                <a:latin typeface="quote-cjk-patch"/>
              </a:rPr>
              <a:t>The EVG stops broadcasting event codes to halt triggers, without additional hardware.</a:t>
            </a:r>
          </a:p>
          <a:p>
            <a:r>
              <a:rPr lang="en-US" altLang="zh-CN" b="0" i="0" dirty="0">
                <a:solidFill>
                  <a:srgbClr val="0F1115"/>
                </a:solidFill>
                <a:effectLst/>
                <a:latin typeface="quote-cjk-patch"/>
              </a:rPr>
              <a:t>Interlock signals from MIS, BLM, and BPM are transmitted via the </a:t>
            </a:r>
            <a:r>
              <a:rPr lang="en-US" altLang="zh-CN" b="0" i="0" dirty="0" err="1">
                <a:solidFill>
                  <a:srgbClr val="0F1115"/>
                </a:solidFill>
                <a:effectLst/>
                <a:latin typeface="quote-cjk-patch"/>
              </a:rPr>
              <a:t>MicroTCA</a:t>
            </a:r>
            <a:r>
              <a:rPr lang="en-US" altLang="zh-CN" b="0" i="0" dirty="0">
                <a:solidFill>
                  <a:srgbClr val="0F1115"/>
                </a:solidFill>
                <a:effectLst/>
                <a:latin typeface="quote-cjk-patch"/>
              </a:rPr>
              <a:t> backplane.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8F88B-9D5A-4713-8DF6-F68F2B53DF33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indent="-285750">
              <a:lnSpc>
                <a:spcPct val="120000"/>
              </a:lnSpc>
              <a:spcBef>
                <a:spcPts val="600"/>
              </a:spcBef>
              <a:buSzPct val="75000"/>
              <a:buFont typeface="Wingdings" panose="05000000000000000000" pitchFamily="2" charset="2"/>
              <a:buChar char="n"/>
            </a:pPr>
            <a:r>
              <a:rPr lang="en-US" altLang="zh-CN" sz="2400" b="1" dirty="0">
                <a:latin typeface="+mn-lt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As show in the left picture ,when fiber length are both 3 </a:t>
            </a:r>
            <a:r>
              <a:rPr lang="en-US" altLang="zh-CN" sz="2400" b="1" dirty="0" err="1">
                <a:latin typeface="+mn-lt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meters,response</a:t>
            </a:r>
            <a:r>
              <a:rPr lang="en-US" altLang="zh-CN" sz="2400" b="1" dirty="0">
                <a:latin typeface="+mn-lt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time is 1.28(</a:t>
            </a:r>
            <a:r>
              <a:rPr lang="en-US" altLang="zh-CN" sz="3600" b="1" i="0" dirty="0">
                <a:solidFill>
                  <a:srgbClr val="0F1115"/>
                </a:solidFill>
                <a:effectLst/>
                <a:latin typeface="quote-cjk-patch"/>
              </a:rPr>
              <a:t>One point two eight microseconds</a:t>
            </a:r>
            <a:r>
              <a:rPr lang="en-US" altLang="zh-CN" sz="2400" b="1" dirty="0">
                <a:latin typeface="+mn-lt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) microseconds</a:t>
            </a:r>
          </a:p>
          <a:p>
            <a:pPr marL="285750" lvl="1" indent="-285750">
              <a:lnSpc>
                <a:spcPct val="120000"/>
              </a:lnSpc>
              <a:spcBef>
                <a:spcPts val="600"/>
              </a:spcBef>
              <a:buSzPct val="75000"/>
              <a:buFont typeface="Wingdings" panose="05000000000000000000" pitchFamily="2" charset="2"/>
              <a:buChar char="n"/>
            </a:pPr>
            <a:r>
              <a:rPr lang="en-US" altLang="zh-CN" sz="2400" b="1" dirty="0">
                <a:latin typeface="+mn-lt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The test results show that</a:t>
            </a:r>
            <a:endParaRPr lang="en-US" altLang="zh-CN" sz="2400" b="1" dirty="0">
              <a:solidFill>
                <a:schemeClr val="tx1"/>
              </a:solidFill>
              <a:latin typeface="+mn-lt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742950" lvl="2" indent="-285750">
              <a:lnSpc>
                <a:spcPct val="120000"/>
              </a:lnSpc>
              <a:spcBef>
                <a:spcPts val="600"/>
              </a:spcBef>
              <a:buSzPct val="75000"/>
              <a:buFont typeface="Wingdings" panose="05000000000000000000" pitchFamily="2" charset="2"/>
              <a:buChar char="Ø"/>
            </a:pPr>
            <a:r>
              <a:rPr lang="en-US" altLang="zh-CN" dirty="0">
                <a:latin typeface="+mn-lt"/>
              </a:rPr>
              <a:t>The response time with a 2000m fiber link is less than 12 </a:t>
            </a:r>
            <a:r>
              <a:rPr lang="en-US" altLang="zh-CN" dirty="0" err="1">
                <a:latin typeface="+mn-lt"/>
              </a:rPr>
              <a:t>μs</a:t>
            </a:r>
            <a:r>
              <a:rPr lang="en-US" altLang="zh-CN" dirty="0">
                <a:latin typeface="+mn-lt"/>
              </a:rPr>
              <a:t> , below the 25 </a:t>
            </a:r>
            <a:r>
              <a:rPr lang="en-US" altLang="zh-CN" dirty="0" err="1">
                <a:latin typeface="+mn-lt"/>
              </a:rPr>
              <a:t>μs</a:t>
            </a:r>
            <a:r>
              <a:rPr lang="en-US" altLang="zh-CN" dirty="0">
                <a:latin typeface="+mn-lt"/>
              </a:rPr>
              <a:t> requirement — and thus meets the specification.</a:t>
            </a:r>
          </a:p>
          <a:p>
            <a:pPr marL="742950" lvl="2" indent="-285750">
              <a:lnSpc>
                <a:spcPct val="120000"/>
              </a:lnSpc>
              <a:spcBef>
                <a:spcPts val="600"/>
              </a:spcBef>
              <a:buSzPct val="75000"/>
              <a:buFont typeface="Wingdings" panose="05000000000000000000" pitchFamily="2" charset="2"/>
              <a:buChar char="Ø"/>
            </a:pPr>
            <a:r>
              <a:rPr lang="en-US" altLang="zh-CN" dirty="0">
                <a:latin typeface="+mn-lt"/>
              </a:rPr>
              <a:t> The response time of the card itself is less than 1.5 </a:t>
            </a:r>
            <a:r>
              <a:rPr lang="en-US" altLang="zh-CN" dirty="0" err="1">
                <a:latin typeface="+mn-lt"/>
              </a:rPr>
              <a:t>μs</a:t>
            </a:r>
            <a:r>
              <a:rPr lang="en-US" altLang="zh-CN" dirty="0">
                <a:latin typeface="+mn-lt"/>
              </a:rPr>
              <a:t>.</a:t>
            </a:r>
            <a:endParaRPr lang="zh-CN" altLang="en-US" dirty="0">
              <a:solidFill>
                <a:schemeClr val="tx1"/>
              </a:solidFill>
              <a:latin typeface="+mn-lt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8F88B-9D5A-4713-8DF6-F68F2B53DF3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36775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0" i="0" dirty="0">
                <a:solidFill>
                  <a:srgbClr val="0F1115"/>
                </a:solidFill>
                <a:effectLst/>
                <a:latin typeface="quote-cjk-patch"/>
              </a:rPr>
              <a:t>We designed the network layout.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i="0" dirty="0">
                <a:solidFill>
                  <a:srgbClr val="0F1115"/>
                </a:solidFill>
                <a:effectLst/>
                <a:latin typeface="quote-cjk-patch"/>
              </a:rPr>
              <a:t>A key task was the </a:t>
            </a:r>
            <a:r>
              <a:rPr lang="en-US" altLang="zh-CN" sz="1200" b="1" kern="0" dirty="0">
                <a:solidFill>
                  <a:srgbClr val="002060"/>
                </a:solidFill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</a:rPr>
              <a:t>Master Node </a:t>
            </a:r>
            <a:r>
              <a:rPr lang="en-US" altLang="zh-CN" sz="1200" b="1" dirty="0">
                <a:latin typeface="+mn-lt"/>
              </a:rPr>
              <a:t>Scheme</a:t>
            </a:r>
            <a:endParaRPr lang="en-US" altLang="zh-CN" sz="1200" b="1" kern="0" dirty="0">
              <a:solidFill>
                <a:srgbClr val="002060"/>
              </a:solidFill>
              <a:latin typeface="+mn-lt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en-US" altLang="zh-CN" b="0" i="0" dirty="0">
              <a:solidFill>
                <a:srgbClr val="0F1115"/>
              </a:solidFill>
              <a:effectLst/>
              <a:latin typeface="quote-cjk-patch"/>
            </a:endParaRP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n"/>
              <a:tabLst>
                <a:tab pos="252730" algn="l"/>
              </a:tabLst>
              <a:defRPr/>
            </a:pPr>
            <a:r>
              <a:rPr lang="en-US" altLang="zh-CN" b="1" dirty="0">
                <a:latin typeface="+mn-lt"/>
              </a:rPr>
              <a:t>Scheme 1 </a:t>
            </a:r>
            <a:r>
              <a:rPr lang="zh-CN" altLang="en-US" b="1" kern="0" dirty="0">
                <a:solidFill>
                  <a:srgbClr val="002060"/>
                </a:solidFill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en-US" altLang="zh-CN" b="1" dirty="0">
                <a:latin typeface="+mn-lt"/>
              </a:rPr>
              <a:t>Single-Master at Injector; Beam stopped by halting charge injection via Master1.</a:t>
            </a:r>
            <a:endParaRPr lang="en-US" altLang="zh-CN" b="1" kern="0" dirty="0">
              <a:solidFill>
                <a:srgbClr val="002060"/>
              </a:solidFill>
              <a:latin typeface="+mn-lt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b="1" dirty="0">
                <a:latin typeface="+mn-lt"/>
              </a:rPr>
              <a:t>Scheme 2</a:t>
            </a:r>
            <a:r>
              <a:rPr lang="zh-CN" altLang="en-US" b="1" kern="0" dirty="0">
                <a:solidFill>
                  <a:srgbClr val="002060"/>
                </a:solidFill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en-US" altLang="zh-CN" b="1" dirty="0">
                <a:latin typeface="+mn-lt"/>
              </a:rPr>
              <a:t>Dual-Master Configuration:</a:t>
            </a:r>
            <a:r>
              <a:rPr lang="en-US" altLang="zh-CN" dirty="0">
                <a:latin typeface="+mn-lt"/>
              </a:rPr>
              <a:t> </a:t>
            </a:r>
            <a:r>
              <a:rPr lang="en-US" altLang="zh-CN" b="1" dirty="0">
                <a:latin typeface="+mn-lt"/>
              </a:rPr>
              <a:t>Master1</a:t>
            </a:r>
            <a:r>
              <a:rPr lang="en-US" altLang="zh-CN" dirty="0">
                <a:latin typeface="+mn-lt"/>
              </a:rPr>
              <a:t> at the Injector; </a:t>
            </a:r>
            <a:r>
              <a:rPr lang="en-US" altLang="zh-CN" b="1" dirty="0">
                <a:latin typeface="+mn-lt"/>
              </a:rPr>
              <a:t>Master2</a:t>
            </a:r>
            <a:r>
              <a:rPr lang="en-US" altLang="zh-CN" dirty="0">
                <a:latin typeface="+mn-lt"/>
              </a:rPr>
              <a:t> at the Kicker.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+mn-lt"/>
              </a:rPr>
              <a:t>Beam loss in the undulator line:</a:t>
            </a:r>
            <a:r>
              <a:rPr lang="en-US" altLang="zh-CN" dirty="0">
                <a:latin typeface="+mn-lt"/>
              </a:rPr>
              <a:t> </a:t>
            </a:r>
            <a:r>
              <a:rPr lang="en-US" altLang="zh-CN" b="1" dirty="0">
                <a:latin typeface="+mn-lt"/>
              </a:rPr>
              <a:t> Beam stopped </a:t>
            </a:r>
            <a:r>
              <a:rPr lang="en-US" altLang="zh-CN" dirty="0">
                <a:latin typeface="+mn-lt"/>
              </a:rPr>
              <a:t>by halting beam distribution via </a:t>
            </a:r>
            <a:r>
              <a:rPr lang="en-US" altLang="zh-CN" b="1" dirty="0">
                <a:latin typeface="+mn-lt"/>
              </a:rPr>
              <a:t>Master2</a:t>
            </a:r>
            <a:r>
              <a:rPr lang="en-US" altLang="zh-CN" dirty="0">
                <a:latin typeface="+mn-lt"/>
              </a:rPr>
              <a:t> 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+mn-lt"/>
              </a:rPr>
              <a:t>Beam loss in the accelerator section:</a:t>
            </a:r>
            <a:r>
              <a:rPr lang="en-US" altLang="zh-CN" dirty="0">
                <a:latin typeface="+mn-lt"/>
              </a:rPr>
              <a:t> </a:t>
            </a:r>
            <a:r>
              <a:rPr lang="en-US" altLang="zh-CN" b="1" dirty="0">
                <a:latin typeface="+mn-lt"/>
              </a:rPr>
              <a:t>Beam stopped </a:t>
            </a:r>
            <a:r>
              <a:rPr lang="en-US" altLang="zh-CN" dirty="0">
                <a:latin typeface="+mn-lt"/>
              </a:rPr>
              <a:t>by halting charge injection </a:t>
            </a:r>
            <a:r>
              <a:rPr lang="en-US" altLang="zh-CN" b="1" dirty="0">
                <a:latin typeface="+mn-lt"/>
              </a:rPr>
              <a:t>via Master1.</a:t>
            </a:r>
          </a:p>
          <a:p>
            <a:pPr algn="l"/>
            <a:r>
              <a:rPr lang="en-US" altLang="zh-CN" b="0" i="0" dirty="0">
                <a:solidFill>
                  <a:srgbClr val="0F1115"/>
                </a:solidFill>
                <a:effectLst/>
                <a:latin typeface="quote-cjk-patch"/>
              </a:rPr>
              <a:t>To make a reasonable choice, we calculated the number of lost bunches for both schemes.</a:t>
            </a:r>
          </a:p>
          <a:p>
            <a:br>
              <a:rPr lang="en-US" altLang="zh-CN" dirty="0"/>
            </a:br>
            <a:endParaRPr lang="en-US" altLang="zh-CN" dirty="0">
              <a:latin typeface="+mn-lt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8F88B-9D5A-4713-8DF6-F68F2B53DF33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67046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i="0" dirty="0">
                <a:solidFill>
                  <a:srgbClr val="0F1115"/>
                </a:solidFill>
                <a:effectLst/>
                <a:latin typeface="quote-cjk-patch"/>
              </a:rPr>
              <a:t>We compared single-master and dual-master ,  The dual-master setup reduces lost bunches from 14 to 8 at the undulator end, </a:t>
            </a:r>
            <a:r>
              <a:rPr lang="en-US" altLang="zh-CN" sz="1200" dirty="0">
                <a:solidFill>
                  <a:srgbClr val="000000"/>
                </a:solidFill>
                <a:latin typeface="+mn-lt"/>
                <a:ea typeface="微软雅黑" panose="020B0503020204020204" pitchFamily="34" charset="-122"/>
              </a:rPr>
              <a:t>effectively  reduces the risk of facility damage.</a:t>
            </a:r>
            <a:endParaRPr lang="zh-CN" altLang="en-US" sz="1200" dirty="0">
              <a:solidFill>
                <a:srgbClr val="000000"/>
              </a:solidFill>
              <a:latin typeface="Malgun Gothic Semilight" panose="020B0502040204020203" pitchFamily="34" charset="-122"/>
              <a:ea typeface="Malgun Gothic Semilight" panose="020B0502040204020203" pitchFamily="34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8F88B-9D5A-4713-8DF6-F68F2B53DF33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66232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indent="-285750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n"/>
              <a:tabLst>
                <a:tab pos="252730" algn="l"/>
              </a:tabLst>
              <a:defRPr/>
            </a:pPr>
            <a:r>
              <a:rPr lang="en-US" altLang="zh-CN" sz="1200" dirty="0">
                <a:cs typeface="Times New Roman" panose="02020603050405020304" pitchFamily="18" charset="0"/>
              </a:rPr>
              <a:t>Accurate time-stamped data is important for </a:t>
            </a:r>
            <a:r>
              <a:rPr lang="en-US" altLang="zh-CN" sz="1200" b="0" i="0" dirty="0">
                <a:solidFill>
                  <a:srgbClr val="0F1115"/>
                </a:solidFill>
                <a:effectLst/>
                <a:latin typeface="quote-cjk-patch"/>
              </a:rPr>
              <a:t>pulse-to-pulse diagnostics and data integration</a:t>
            </a:r>
            <a:endParaRPr lang="en-US" altLang="zh-CN" sz="1200" dirty="0">
              <a:cs typeface="Times New Roman" panose="02020603050405020304" pitchFamily="18" charset="0"/>
            </a:endParaRPr>
          </a:p>
          <a:p>
            <a:pPr marL="285750" lvl="1" indent="-285750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n"/>
              <a:tabLst>
                <a:tab pos="252730" algn="l"/>
              </a:tabLst>
              <a:defRPr/>
            </a:pPr>
            <a:r>
              <a:rPr lang="en-US" altLang="zh-CN" sz="1200" dirty="0">
                <a:solidFill>
                  <a:srgbClr val="000000"/>
                </a:solidFill>
              </a:rPr>
              <a:t>NTP: </a:t>
            </a:r>
            <a:r>
              <a:rPr lang="en-US" altLang="zh-CN" sz="1200" dirty="0">
                <a:cs typeface="Times New Roman" panose="02020603050405020304" pitchFamily="18" charset="0"/>
              </a:rPr>
              <a:t>microseconds of time accuracy, fails to meet the requirements  at 1MHz</a:t>
            </a:r>
          </a:p>
          <a:p>
            <a:pPr marL="342900" lvl="1" indent="-342900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n"/>
              <a:tabLst>
                <a:tab pos="252730" algn="l"/>
              </a:tabLst>
              <a:defRPr/>
            </a:pPr>
            <a:r>
              <a:rPr lang="en-US" altLang="zh-CN" sz="1200" dirty="0">
                <a:cs typeface="Times New Roman" panose="02020603050405020304" pitchFamily="18" charset="0"/>
              </a:rPr>
              <a:t>We use a modified event timing system IP core to </a:t>
            </a:r>
            <a:r>
              <a:rPr lang="en-US" altLang="zh-CN" sz="1200" b="1" dirty="0">
                <a:cs typeface="Times New Roman" panose="02020603050405020304" pitchFamily="18" charset="0"/>
              </a:rPr>
              <a:t>provide nanosecond-precision</a:t>
            </a:r>
            <a:r>
              <a:rPr lang="en-US" altLang="zh-CN" sz="1200" dirty="0">
                <a:cs typeface="Times New Roman" panose="02020603050405020304" pitchFamily="18" charset="0"/>
              </a:rPr>
              <a:t> timestamps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8F88B-9D5A-4713-8DF6-F68F2B53DF33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2868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 presentation will cover the project introduction, timing system, fast protection &amp; timestamp </a:t>
            </a:r>
            <a:r>
              <a:rPr lang="en-US" altLang="zh-CN" sz="1200" b="1" dirty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Based 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on Timing</a:t>
            </a:r>
            <a:r>
              <a:rPr lang="en-US" altLang="zh-CN" dirty="0"/>
              <a:t>, and a summary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8F88B-9D5A-4713-8DF6-F68F2B53DF33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8F88B-9D5A-4713-8DF6-F68F2B53DF33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8F88B-9D5A-4713-8DF6-F68F2B53DF33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dirty="0">
                <a:solidFill>
                  <a:srgbClr val="0F1115"/>
                </a:solidFill>
                <a:effectLst/>
                <a:latin typeface="+mn-lt"/>
              </a:rPr>
              <a:t>The  </a:t>
            </a:r>
            <a:r>
              <a:rPr lang="en-US" altLang="zh-CN" sz="1200" b="1" i="0" dirty="0">
                <a:solidFill>
                  <a:srgbClr val="0F1115"/>
                </a:solidFill>
                <a:effectLst/>
                <a:latin typeface="+mn-lt"/>
              </a:rPr>
              <a:t>timing system  </a:t>
            </a:r>
            <a:r>
              <a:rPr lang="en-US" altLang="zh-CN" sz="1200" b="0" i="0" dirty="0">
                <a:solidFill>
                  <a:srgbClr val="0F1115"/>
                </a:solidFill>
                <a:effectLst/>
                <a:latin typeface="+mn-lt"/>
              </a:rPr>
              <a:t>achieve the following key </a:t>
            </a:r>
            <a:r>
              <a:rPr lang="en-US" altLang="zh-CN" sz="1200" b="0" i="0" dirty="0" err="1">
                <a:solidFill>
                  <a:srgbClr val="0F1115"/>
                </a:solidFill>
                <a:effectLst/>
                <a:latin typeface="+mn-lt"/>
              </a:rPr>
              <a:t>results:</a:t>
            </a:r>
            <a:r>
              <a:rPr lang="en-US" altLang="zh-CN" sz="1200" b="1" i="0" dirty="0" err="1">
                <a:solidFill>
                  <a:srgbClr val="0F1115"/>
                </a:solidFill>
                <a:effectLst/>
                <a:latin typeface="+mn-lt"/>
              </a:rPr>
              <a:t>High-Performance</a:t>
            </a:r>
            <a:r>
              <a:rPr lang="en-US" altLang="zh-CN" sz="1200" b="1" i="0" dirty="0">
                <a:solidFill>
                  <a:srgbClr val="0F1115"/>
                </a:solidFill>
                <a:effectLst/>
                <a:latin typeface="+mn-lt"/>
              </a:rPr>
              <a:t> Trigger  ,</a:t>
            </a:r>
            <a:r>
              <a:rPr lang="en-US" altLang="zh-CN" sz="1200" b="0" i="0" dirty="0">
                <a:solidFill>
                  <a:srgbClr val="0F1115"/>
                </a:solidFill>
                <a:effectLst/>
                <a:latin typeface="+mn-lt"/>
              </a:rPr>
              <a:t>  </a:t>
            </a:r>
            <a:r>
              <a:rPr lang="en-US" altLang="zh-CN" sz="1200" b="1" i="0" dirty="0">
                <a:solidFill>
                  <a:srgbClr val="0F1115"/>
                </a:solidFill>
                <a:effectLst/>
                <a:latin typeface="+mn-lt"/>
              </a:rPr>
              <a:t>Fast  Protection , High-Precision Timestamp 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8F88B-9D5A-4713-8DF6-F68F2B53DF33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Part one, </a:t>
            </a:r>
            <a:r>
              <a:rPr lang="en-US" altLang="zh-CN" sz="1200" b="1" dirty="0">
                <a:solidFill>
                  <a:srgbClr val="FFFFFF"/>
                </a:solidFill>
                <a:cs typeface="Times New Roman" panose="02020603050405020304" pitchFamily="18" charset="0"/>
                <a:sym typeface="+mn-ea"/>
              </a:rPr>
              <a:t>Project Introduction</a:t>
            </a:r>
            <a:endParaRPr lang="zh-CN" altLang="en-US" sz="12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egoe UI" panose="020B0502040204020203" pitchFamily="34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8F88B-9D5A-4713-8DF6-F68F2B53DF3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1556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 b="0" i="0" dirty="0">
                <a:solidFill>
                  <a:srgbClr val="0F1115"/>
                </a:solidFill>
                <a:effectLst/>
                <a:latin typeface="quote-cjk-patch"/>
              </a:rPr>
              <a:t>S³FEL is a  superconducting soft-X-ray free electron laser facility.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i="0" dirty="0">
                <a:solidFill>
                  <a:srgbClr val="0F1115"/>
                </a:solidFill>
                <a:effectLst/>
                <a:latin typeface="quote-cjk-patch"/>
              </a:rPr>
              <a:t>Key </a:t>
            </a:r>
            <a:r>
              <a:rPr lang="en-US" altLang="zh-CN" sz="1200" b="1" kern="100" dirty="0">
                <a:effectLst/>
                <a:latin typeface="Calibri" panose="020F0502020204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Parameter: </a:t>
            </a:r>
            <a:r>
              <a:rPr lang="en-US" altLang="zh-CN" sz="1200" b="1" kern="100" dirty="0">
                <a:solidFill>
                  <a:srgbClr val="0A4364"/>
                </a:solidFill>
                <a:effectLst/>
                <a:latin typeface="Calibri" panose="020F0502020204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Length 1700 meters, Repetition rate 1</a:t>
            </a:r>
            <a:r>
              <a:rPr lang="en-US" altLang="zh-CN" b="1" i="0" dirty="0">
                <a:solidFill>
                  <a:srgbClr val="0F1115"/>
                </a:solidFill>
                <a:effectLst/>
                <a:latin typeface="quote-cjk-patch"/>
              </a:rPr>
              <a:t>Megahertz  (</a:t>
            </a:r>
            <a:r>
              <a:rPr lang="en-US" altLang="zh-CN" b="0" i="0" dirty="0">
                <a:solidFill>
                  <a:srgbClr val="0F1115"/>
                </a:solidFill>
                <a:effectLst/>
                <a:latin typeface="quote-cjk-patch"/>
              </a:rPr>
              <a:t>/ˈ</a:t>
            </a:r>
            <a:r>
              <a:rPr lang="en-US" altLang="zh-CN" b="0" i="0" dirty="0" err="1">
                <a:solidFill>
                  <a:srgbClr val="0F1115"/>
                </a:solidFill>
                <a:effectLst/>
                <a:latin typeface="quote-cjk-patch"/>
              </a:rPr>
              <a:t>meɡəhɜːrts</a:t>
            </a:r>
            <a:r>
              <a:rPr lang="en-US" altLang="zh-CN" b="0" i="0" dirty="0">
                <a:solidFill>
                  <a:srgbClr val="0F1115"/>
                </a:solidFill>
                <a:effectLst/>
                <a:latin typeface="quote-cjk-patch"/>
              </a:rPr>
              <a:t>/ </a:t>
            </a:r>
            <a:r>
              <a:rPr lang="en-US" altLang="zh-CN" b="1" i="0" dirty="0">
                <a:solidFill>
                  <a:srgbClr val="0F1115"/>
                </a:solidFill>
                <a:effectLst/>
                <a:latin typeface="quote-cjk-patch"/>
              </a:rPr>
              <a:t>)</a:t>
            </a:r>
            <a:endParaRPr lang="en-US" altLang="zh-CN" b="0" i="0" dirty="0">
              <a:solidFill>
                <a:srgbClr val="0F1115"/>
              </a:solidFill>
              <a:effectLst/>
              <a:latin typeface="quote-cjk-patch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It consists of  </a:t>
            </a:r>
            <a:r>
              <a:rPr lang="en-US" altLang="zh-CN" sz="12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Injector, SRF LINAC, LTU,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微软雅黑" panose="020B0503020204020204" pitchFamily="34" charset="-122"/>
                <a:cs typeface="Times New Roman" panose="02020603050405020304" pitchFamily="18" charset="0"/>
              </a:rPr>
              <a:t> Undulator ,Beamline   and  End station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 b="0" i="0" dirty="0">
                <a:solidFill>
                  <a:srgbClr val="0F1115"/>
                </a:solidFill>
                <a:effectLst/>
                <a:latin typeface="quote-cjk-patch"/>
              </a:rPr>
              <a:t>The facility adopts the MTCA architecture for key systems such as LLRF, BPM, and the timing system</a:t>
            </a:r>
            <a:r>
              <a:rPr lang="zh-CN" altLang="en-US" b="0" i="0" dirty="0">
                <a:solidFill>
                  <a:srgbClr val="0F1115"/>
                </a:solidFill>
                <a:effectLst/>
                <a:latin typeface="quote-cjk-patch"/>
              </a:rPr>
              <a:t>，</a:t>
            </a:r>
            <a:r>
              <a:rPr lang="en-US" altLang="zh-CN" b="0" i="0" dirty="0">
                <a:solidFill>
                  <a:srgbClr val="0F1115"/>
                </a:solidFill>
                <a:effectLst/>
                <a:latin typeface="quote-cjk-patch"/>
              </a:rPr>
              <a:t>as shown in the table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sz="1200" b="1" kern="0" dirty="0">
                <a:solidFill>
                  <a:srgbClr val="094060"/>
                </a:solidFill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Timing System  </a:t>
            </a:r>
            <a:r>
              <a:rPr lang="en-US" altLang="zh-CN" sz="1200" kern="100" dirty="0">
                <a:latin typeface="+mn-lt"/>
                <a:cs typeface="Calibri" panose="020F0502020204030204" pitchFamily="34" charset="0"/>
                <a:sym typeface="+mn-ea"/>
              </a:rPr>
              <a:t>distribute trigger signals for </a:t>
            </a:r>
            <a:r>
              <a:rPr lang="en-US" altLang="zh-CN" sz="1200" kern="100" dirty="0" err="1">
                <a:latin typeface="+mn-lt"/>
                <a:cs typeface="Calibri" panose="020F0502020204030204" pitchFamily="34" charset="0"/>
                <a:sym typeface="+mn-ea"/>
              </a:rPr>
              <a:t>gun,SSA,LLRF,BI</a:t>
            </a:r>
            <a:r>
              <a:rPr lang="en-US" altLang="zh-CN" sz="1200" kern="100" dirty="0">
                <a:latin typeface="+mn-lt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1200" kern="100" dirty="0" err="1">
                <a:latin typeface="+mn-lt"/>
                <a:cs typeface="Calibri" panose="020F0502020204030204" pitchFamily="34" charset="0"/>
                <a:sym typeface="+mn-ea"/>
              </a:rPr>
              <a:t>system,power</a:t>
            </a:r>
            <a:r>
              <a:rPr lang="en-US" altLang="zh-CN" sz="1200" kern="100" dirty="0">
                <a:latin typeface="+mn-lt"/>
                <a:cs typeface="Calibri" panose="020F0502020204030204" pitchFamily="34" charset="0"/>
                <a:sym typeface="+mn-ea"/>
              </a:rPr>
              <a:t> supply ,</a:t>
            </a:r>
            <a:r>
              <a:rPr lang="en-US" altLang="zh-CN" sz="1200" kern="100" dirty="0" err="1">
                <a:latin typeface="+mn-lt"/>
                <a:cs typeface="Calibri" panose="020F0502020204030204" pitchFamily="34" charset="0"/>
                <a:sym typeface="+mn-ea"/>
              </a:rPr>
              <a:t>etc</a:t>
            </a:r>
            <a:endParaRPr lang="en-US" altLang="zh-CN" b="0" i="0" dirty="0">
              <a:solidFill>
                <a:srgbClr val="0F1115"/>
              </a:solidFill>
              <a:effectLst/>
              <a:latin typeface="quote-cjk-patch"/>
            </a:endParaRPr>
          </a:p>
          <a:p>
            <a:r>
              <a:rPr lang="en-US" altLang="zh-CN" b="0" i="0" dirty="0">
                <a:solidFill>
                  <a:srgbClr val="0F1115"/>
                </a:solidFill>
                <a:effectLst/>
                <a:latin typeface="quote-cjk-patch"/>
              </a:rPr>
              <a:t>The system uses a tree-based network with an Event Generator (EVG) broadcasting event codes via fiber. Event Receivers (EVRs) decode these codes to generate triggers. Sub-nodes include EVR, FOUT, and PLC-EVR modules."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8F88B-9D5A-4713-8DF6-F68F2B53DF33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 b="0" i="0" dirty="0">
                <a:solidFill>
                  <a:srgbClr val="0F1115"/>
                </a:solidFill>
                <a:effectLst/>
                <a:latin typeface="quote-cjk-patch"/>
              </a:rPr>
              <a:t>The timing system will support </a:t>
            </a:r>
            <a:r>
              <a:rPr lang="en-US" altLang="zh-CN" b="0" i="0" dirty="0" err="1">
                <a:solidFill>
                  <a:srgbClr val="0F1115"/>
                </a:solidFill>
                <a:effectLst/>
                <a:latin typeface="quote-cjk-patch"/>
              </a:rPr>
              <a:t>oveer</a:t>
            </a:r>
            <a:r>
              <a:rPr lang="en-US" altLang="zh-CN" b="0" i="0" dirty="0">
                <a:solidFill>
                  <a:srgbClr val="0F1115"/>
                </a:solidFill>
                <a:effectLst/>
                <a:latin typeface="quote-cjk-patch"/>
              </a:rPr>
              <a:t> 1000 trigger channels with jitter below </a:t>
            </a:r>
            <a:r>
              <a:rPr lang="en-US" altLang="zh-CN" b="1" i="0" dirty="0">
                <a:solidFill>
                  <a:srgbClr val="0F1115"/>
                </a:solidFill>
                <a:effectLst/>
                <a:latin typeface="quote-cjk-patch"/>
              </a:rPr>
              <a:t>100 picoseconds, provide interlock protection, and hardware timestamping</a:t>
            </a:r>
            <a:endParaRPr lang="zh-CN" altLang="en-US" b="1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i="0" dirty="0">
                <a:solidFill>
                  <a:srgbClr val="0F1115"/>
                </a:solidFill>
                <a:effectLst/>
                <a:latin typeface="quote-cjk-patch"/>
              </a:rPr>
              <a:t>As shown in the figure above</a:t>
            </a:r>
            <a:r>
              <a:rPr lang="zh-CN" altLang="en-US" b="1" i="0" dirty="0">
                <a:solidFill>
                  <a:srgbClr val="0F1115"/>
                </a:solidFill>
                <a:effectLst/>
                <a:latin typeface="quote-cjk-patch"/>
              </a:rPr>
              <a:t>：</a:t>
            </a:r>
            <a:r>
              <a:rPr lang="en-US" altLang="zh-CN" b="0" i="0" dirty="0">
                <a:solidFill>
                  <a:srgbClr val="0F1115"/>
                </a:solidFill>
                <a:effectLst/>
                <a:latin typeface="quote-cjk-patch"/>
              </a:rPr>
              <a:t>Our core modules include MTCA-EVO and MTCA-EVR, supporting event clock of 108 MHz, fine delay adjustment of 5 picoseconds.</a:t>
            </a:r>
          </a:p>
          <a:p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i="0" dirty="0">
                <a:solidFill>
                  <a:srgbClr val="0F1115"/>
                </a:solidFill>
                <a:effectLst/>
                <a:latin typeface="quote-cjk-patch"/>
              </a:rPr>
              <a:t>As shown in the figure below</a:t>
            </a:r>
            <a:r>
              <a:rPr lang="zh-CN" altLang="en-US" b="0" i="0" dirty="0">
                <a:solidFill>
                  <a:srgbClr val="0F1115"/>
                </a:solidFill>
                <a:effectLst/>
                <a:latin typeface="quote-cjk-patch"/>
              </a:rPr>
              <a:t>：</a:t>
            </a:r>
            <a:r>
              <a:rPr kumimoji="1" lang="en-US" altLang="zh-CN" sz="1200" b="1" kern="0" dirty="0">
                <a:solidFill>
                  <a:srgbClr val="094060"/>
                </a:solidFill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</a:rPr>
              <a:t>Modules procured from domestic suppliers</a:t>
            </a:r>
            <a:r>
              <a:rPr kumimoji="1" lang="zh-CN" altLang="en-US" sz="1200" b="1" kern="0" dirty="0">
                <a:solidFill>
                  <a:srgbClr val="094060"/>
                </a:solidFill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</a:rPr>
              <a:t>，</a:t>
            </a:r>
            <a:r>
              <a:rPr kumimoji="1" lang="en-US" altLang="zh-CN" sz="1200" b="1" kern="0" dirty="0">
                <a:solidFill>
                  <a:srgbClr val="094060"/>
                </a:solidFill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</a:rPr>
              <a:t>include Crate</a:t>
            </a:r>
            <a:r>
              <a:rPr kumimoji="1" lang="zh-CN" altLang="en-US" sz="1200" b="1" kern="0" dirty="0">
                <a:solidFill>
                  <a:srgbClr val="094060"/>
                </a:solidFill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</a:rPr>
              <a:t>，</a:t>
            </a:r>
            <a:r>
              <a:rPr kumimoji="1" lang="en-US" altLang="zh-CN" sz="1200" b="1" kern="0" dirty="0">
                <a:solidFill>
                  <a:srgbClr val="094060"/>
                </a:solidFill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</a:rPr>
              <a:t>MCH,CPU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1200" b="1" kern="0" dirty="0">
              <a:solidFill>
                <a:srgbClr val="094060"/>
              </a:solidFill>
              <a:latin typeface="+mn-lt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l"/>
            <a:r>
              <a:rPr lang="en-US" altLang="zh-CN" sz="1200" b="1" i="0" dirty="0">
                <a:solidFill>
                  <a:srgbClr val="FF0000"/>
                </a:solidFill>
                <a:effectLst/>
                <a:latin typeface="+mn-lt"/>
              </a:rPr>
              <a:t>These modules form the universal MTCA platform.</a:t>
            </a:r>
          </a:p>
          <a:p>
            <a:br>
              <a:rPr lang="en-US" altLang="zh-CN" sz="1200" b="1" i="0" dirty="0">
                <a:solidFill>
                  <a:srgbClr val="FF0000"/>
                </a:solidFill>
                <a:effectLst/>
                <a:latin typeface="+mn-lt"/>
              </a:rPr>
            </a:br>
            <a:endParaRPr lang="zh-CN" altLang="en-US" sz="1200" b="1" dirty="0">
              <a:solidFill>
                <a:srgbClr val="FF0000"/>
              </a:solidFill>
              <a:latin typeface="+mn-lt"/>
            </a:endParaRPr>
          </a:p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1" dirty="0">
                <a:solidFill>
                  <a:srgbClr val="FFFFFF"/>
                </a:solidFill>
                <a:latin typeface="+mn-lt"/>
                <a:ea typeface="微软雅黑" panose="020B0503020204020204" pitchFamily="34" charset="-122"/>
              </a:rPr>
              <a:t>Core Timing Performance Tests of the Prototype</a:t>
            </a:r>
          </a:p>
          <a:p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51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77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51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26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6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7" y="1535113"/>
            <a:ext cx="538956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7" y="2174875"/>
            <a:ext cx="538956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70" y="273056"/>
            <a:ext cx="681513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3"/>
            <a:ext cx="40116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77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51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26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6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7" y="1535113"/>
            <a:ext cx="538956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7" y="2174875"/>
            <a:ext cx="538956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26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70" y="273056"/>
            <a:ext cx="681513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3"/>
            <a:ext cx="40116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77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51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26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6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6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7" y="1535113"/>
            <a:ext cx="538956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7" y="2174875"/>
            <a:ext cx="538956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 userDrawn="1"/>
        </p:nvGrpSpPr>
        <p:grpSpPr bwMode="auto">
          <a:xfrm>
            <a:off x="343865" y="257339"/>
            <a:ext cx="474663" cy="290512"/>
            <a:chOff x="0" y="0"/>
            <a:chExt cx="714375" cy="438150"/>
          </a:xfrm>
        </p:grpSpPr>
        <p:sp>
          <p:nvSpPr>
            <p:cNvPr id="3" name="燕尾形 4"/>
            <p:cNvSpPr>
              <a:spLocks noChangeArrowheads="1"/>
            </p:cNvSpPr>
            <p:nvPr/>
          </p:nvSpPr>
          <p:spPr bwMode="auto">
            <a:xfrm>
              <a:off x="0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en-US"/>
            </a:p>
          </p:txBody>
        </p:sp>
        <p:sp>
          <p:nvSpPr>
            <p:cNvPr id="4" name="燕尾形 5"/>
            <p:cNvSpPr>
              <a:spLocks noChangeArrowheads="1"/>
            </p:cNvSpPr>
            <p:nvPr/>
          </p:nvSpPr>
          <p:spPr bwMode="auto">
            <a:xfrm>
              <a:off x="276225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70" y="273056"/>
            <a:ext cx="681513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3"/>
            <a:ext cx="40116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77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51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DBAEAF-19BF-4AB3-BF7D-60C12EF9DBF6}" type="datetimeFigureOut">
              <a:rPr lang="zh-CN" altLang="en-US"/>
              <a:t>2025/9/17</a:t>
            </a:fld>
            <a:endParaRPr lang="zh-CN" altLang="en-US"/>
          </a:p>
        </p:txBody>
      </p:sp>
      <p:sp>
        <p:nvSpPr>
          <p:cNvPr id="5" name="页脚占位符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C4C64-8EE2-480F-8FD6-711D7ABE7896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70F72-7791-44A9-8D40-AC1402685CA6}" type="datetimeFigureOut">
              <a:rPr lang="zh-CN" altLang="en-US"/>
              <a:t>2025/9/17</a:t>
            </a:fld>
            <a:endParaRPr lang="zh-CN" altLang="en-US"/>
          </a:p>
        </p:txBody>
      </p:sp>
      <p:sp>
        <p:nvSpPr>
          <p:cNvPr id="5" name="页脚占位符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B974C8-270A-4B34-9FDB-0B40AFBE9B2D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26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60D84-E1B9-4EA7-8EA3-0D355656BF3F}" type="datetimeFigureOut">
              <a:rPr lang="zh-CN" altLang="en-US"/>
              <a:t>2025/9/17</a:t>
            </a:fld>
            <a:endParaRPr lang="zh-CN" altLang="en-US"/>
          </a:p>
        </p:txBody>
      </p:sp>
      <p:sp>
        <p:nvSpPr>
          <p:cNvPr id="5" name="页脚占位符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35B83-2D76-4836-9B79-2C2920C25F4B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7" y="1535113"/>
            <a:ext cx="538956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7" y="2174875"/>
            <a:ext cx="538956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6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FFCD9-2380-4A90-B48A-DDCF6F085275}" type="datetimeFigureOut">
              <a:rPr lang="zh-CN" altLang="en-US"/>
              <a:t>2025/9/17</a:t>
            </a:fld>
            <a:endParaRPr lang="zh-CN" altLang="en-US"/>
          </a:p>
        </p:txBody>
      </p:sp>
      <p:sp>
        <p:nvSpPr>
          <p:cNvPr id="6" name="页脚占位符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C239D-E2BA-4612-AA04-6E7C8FCDC40B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7" y="1535113"/>
            <a:ext cx="538956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7" y="2174875"/>
            <a:ext cx="538956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E8F18-905E-43E7-BAE3-7F42DD6B5476}" type="datetimeFigureOut">
              <a:rPr lang="zh-CN" altLang="en-US"/>
              <a:t>2025/9/17</a:t>
            </a:fld>
            <a:endParaRPr lang="zh-CN" altLang="en-US"/>
          </a:p>
        </p:txBody>
      </p:sp>
      <p:sp>
        <p:nvSpPr>
          <p:cNvPr id="8" name="页脚占位符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68E68-5F44-4E83-B4F9-1A9A6E5B9965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C9A20-0B0B-4F09-88CB-AF5F165EA9EB}" type="datetimeFigureOut">
              <a:rPr lang="zh-CN" altLang="en-US"/>
              <a:t>2025/9/17</a:t>
            </a:fld>
            <a:endParaRPr lang="zh-CN" altLang="en-US"/>
          </a:p>
        </p:txBody>
      </p:sp>
      <p:sp>
        <p:nvSpPr>
          <p:cNvPr id="4" name="页脚占位符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F92F82-89F1-4C5F-AA4A-C3AD41483609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AC9E4-CF3A-43B6-80F4-41EA5978544B}" type="datetimeFigureOut">
              <a:rPr lang="zh-CN" altLang="en-US"/>
              <a:t>2025/9/17</a:t>
            </a:fld>
            <a:endParaRPr lang="zh-CN" altLang="en-US"/>
          </a:p>
        </p:txBody>
      </p:sp>
      <p:sp>
        <p:nvSpPr>
          <p:cNvPr id="3" name="页脚占位符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E17A0-5993-4916-A238-6A8A4ED0FB04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70" y="273056"/>
            <a:ext cx="681513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3"/>
            <a:ext cx="40116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8D456-6D32-4864-8555-BC28A027F3E1}" type="datetimeFigureOut">
              <a:rPr lang="zh-CN" altLang="en-US"/>
              <a:t>2025/9/17</a:t>
            </a:fld>
            <a:endParaRPr lang="zh-CN" altLang="en-US"/>
          </a:p>
        </p:txBody>
      </p:sp>
      <p:sp>
        <p:nvSpPr>
          <p:cNvPr id="6" name="页脚占位符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EE358B-800F-4FDC-BB2D-9D214FE71D86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B6BF0-83FE-48F0-8A47-9DC2FE2E481F}" type="datetimeFigureOut">
              <a:rPr lang="zh-CN" altLang="en-US"/>
              <a:t>2025/9/17</a:t>
            </a:fld>
            <a:endParaRPr lang="zh-CN" altLang="en-US"/>
          </a:p>
        </p:txBody>
      </p:sp>
      <p:sp>
        <p:nvSpPr>
          <p:cNvPr id="6" name="页脚占位符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98125-583F-462A-AB54-03E5A7D206D1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E6889-B120-47B5-A5A6-F5A6A472830B}" type="datetimeFigureOut">
              <a:rPr lang="zh-CN" altLang="en-US"/>
              <a:t>2025/9/17</a:t>
            </a:fld>
            <a:endParaRPr lang="zh-CN" altLang="en-US"/>
          </a:p>
        </p:txBody>
      </p:sp>
      <p:sp>
        <p:nvSpPr>
          <p:cNvPr id="5" name="页脚占位符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003132-B433-4B6C-9805-1A69FFFD3326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51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26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6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7" y="1535113"/>
            <a:ext cx="538956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7" y="2174875"/>
            <a:ext cx="538956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70" y="273056"/>
            <a:ext cx="681513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3"/>
            <a:ext cx="40116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77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70" y="273056"/>
            <a:ext cx="681513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3"/>
            <a:ext cx="40116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8325228" y="6545428"/>
            <a:ext cx="775136" cy="296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3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3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3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</a:t>
            </a:r>
            <a:r>
              <a:rPr lang="zh-CN" altLang="en-US" sz="13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3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3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3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3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3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3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3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 PPT</a:t>
            </a:r>
            <a:r>
              <a:rPr lang="zh-CN" altLang="en-US" sz="13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素材下载：</a:t>
            </a:r>
            <a:r>
              <a:rPr lang="en-US" altLang="zh-CN" sz="13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3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3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3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PPT</a:t>
            </a:r>
            <a:r>
              <a:rPr lang="zh-CN" altLang="en-US" sz="13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图表下载：</a:t>
            </a:r>
            <a:r>
              <a:rPr lang="en-US" altLang="zh-CN" sz="13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3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优秀</a:t>
            </a:r>
            <a:r>
              <a:rPr lang="en-US" altLang="zh-CN" sz="13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3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3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PPT</a:t>
            </a:r>
            <a:r>
              <a:rPr lang="zh-CN" altLang="en-US" sz="13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3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3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Word</a:t>
            </a:r>
            <a:r>
              <a:rPr lang="zh-CN" altLang="en-US" sz="13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3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www.1ppt.com/word/              Excel</a:t>
            </a:r>
            <a:r>
              <a:rPr lang="zh-CN" altLang="en-US" sz="13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</a:t>
            </a:r>
            <a:r>
              <a:rPr lang="en-US" altLang="zh-CN" sz="13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www.1ppt.com/excel/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3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资料下载：</a:t>
            </a:r>
            <a:r>
              <a:rPr lang="en-US" altLang="zh-CN" sz="13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www.1ppt.com/ziliao/                PPT</a:t>
            </a:r>
            <a:r>
              <a:rPr lang="zh-CN" altLang="en-US" sz="13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课件下载：</a:t>
            </a:r>
            <a:r>
              <a:rPr lang="en-US" altLang="zh-CN" sz="13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3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范文下载：</a:t>
            </a:r>
            <a:r>
              <a:rPr lang="en-US" altLang="zh-CN" sz="13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www.1ppt.com/fanwen/             </a:t>
            </a:r>
            <a:r>
              <a:rPr lang="zh-CN" altLang="en-US" sz="13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试卷下载：</a:t>
            </a:r>
            <a:r>
              <a:rPr lang="en-US" altLang="zh-CN" sz="13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www.1ppt.com/shiti/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3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教案下载：</a:t>
            </a:r>
            <a:r>
              <a:rPr lang="en-US" altLang="zh-CN" sz="13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www.1ppt.com/jiaoan/  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3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3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3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zh-CN" altLang="en-US" sz="135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1026" name="图片 6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1598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2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2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2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2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2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2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2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2" charset="0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6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1599" y="0"/>
            <a:ext cx="172560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图片 2"/>
          <p:cNvPicPr>
            <a:picLocks noChangeAspect="1" noChangeArrowheads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1727201" y="0"/>
            <a:ext cx="104647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2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2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2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2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2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2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2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2" charset="0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6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1598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图片 2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1598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图片 3"/>
          <p:cNvPicPr>
            <a:picLocks noChangeAspect="1" noChangeArrowheads="1"/>
          </p:cNvPicPr>
          <p:nvPr userDrawn="1"/>
        </p:nvPicPr>
        <p:blipFill>
          <a:blip r:embed="rId15" cstate="screen"/>
          <a:srcRect/>
          <a:stretch>
            <a:fillRect/>
          </a:stretch>
        </p:blipFill>
        <p:spPr bwMode="auto">
          <a:xfrm>
            <a:off x="1598" y="2171700"/>
            <a:ext cx="1218882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2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2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2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2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2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2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2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2" charset="0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图片 6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1598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图片 2"/>
          <p:cNvPicPr>
            <a:picLocks noChangeAspect="1" noChangeArrowheads="1"/>
          </p:cNvPicPr>
          <p:nvPr userDrawn="1"/>
        </p:nvPicPr>
        <p:blipFill>
          <a:blip r:embed="rId14" cstate="screen"/>
          <a:srcRect t="12222"/>
          <a:stretch>
            <a:fillRect/>
          </a:stretch>
        </p:blipFill>
        <p:spPr bwMode="auto">
          <a:xfrm>
            <a:off x="1598" y="838200"/>
            <a:ext cx="1218882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2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2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2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2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2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2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2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2" charset="0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6"/>
          <p:cNvPicPr>
            <a:picLocks noChangeAspect="1" noChangeArrowheads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1598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日期占位符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76"/>
            <a:ext cx="27432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buFont typeface="Arial" panose="020B0604020202020204" pitchFamily="34" charset="0"/>
              <a:buNone/>
              <a:defRPr/>
            </a:lvl1pPr>
          </a:lstStyle>
          <a:p>
            <a:pPr>
              <a:defRPr/>
            </a:pPr>
            <a:fld id="{65D0C23B-8A91-4EC1-A3F0-27068F07F466}" type="datetimeFigureOut">
              <a:rPr lang="zh-CN" altLang="en-US"/>
              <a:t>2025/9/17</a:t>
            </a:fld>
            <a:endParaRPr lang="zh-CN" altLang="en-US"/>
          </a:p>
        </p:txBody>
      </p:sp>
      <p:sp>
        <p:nvSpPr>
          <p:cNvPr id="7172" name="页脚占位符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76"/>
            <a:ext cx="41148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buFont typeface="Arial" panose="020B0604020202020204" pitchFamily="34" charset="0"/>
              <a:buNone/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173" name="灯片编号占位符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76"/>
            <a:ext cx="27432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buFont typeface="Arial" panose="020B0604020202020204" pitchFamily="34" charset="0"/>
              <a:buNone/>
              <a:defRPr/>
            </a:lvl1pPr>
          </a:lstStyle>
          <a:p>
            <a:pPr>
              <a:defRPr/>
            </a:pPr>
            <a:fld id="{DB57799C-93CD-4B42-8CA6-AEEF15BB3854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2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2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2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2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2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2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2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2" charset="0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图片 6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1598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图片 2"/>
          <p:cNvPicPr>
            <a:picLocks noChangeAspect="1" noChangeArrowheads="1"/>
          </p:cNvPicPr>
          <p:nvPr userDrawn="1"/>
        </p:nvPicPr>
        <p:blipFill>
          <a:blip r:embed="rId14" cstate="screen"/>
          <a:srcRect t="12222"/>
          <a:stretch>
            <a:fillRect/>
          </a:stretch>
        </p:blipFill>
        <p:spPr bwMode="auto">
          <a:xfrm>
            <a:off x="1598" y="838200"/>
            <a:ext cx="1218882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2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2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2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2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2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2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2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2" charset="0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9.jpeg"/><Relationship Id="rId5" Type="http://schemas.openxmlformats.org/officeDocument/2006/relationships/image" Target="../media/image12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3" Type="http://schemas.openxmlformats.org/officeDocument/2006/relationships/tags" Target="../tags/tag16.xml"/><Relationship Id="rId7" Type="http://schemas.openxmlformats.org/officeDocument/2006/relationships/slideLayout" Target="../slideLayouts/slideLayout63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image" Target="../media/image17.png"/><Relationship Id="rId5" Type="http://schemas.openxmlformats.org/officeDocument/2006/relationships/tags" Target="../tags/tag18.xml"/><Relationship Id="rId10" Type="http://schemas.openxmlformats.org/officeDocument/2006/relationships/image" Target="../media/image16.jpeg"/><Relationship Id="rId4" Type="http://schemas.openxmlformats.org/officeDocument/2006/relationships/tags" Target="../tags/tag17.xml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29.xml"/><Relationship Id="rId13" Type="http://schemas.openxmlformats.org/officeDocument/2006/relationships/tags" Target="../tags/tag34.xml"/><Relationship Id="rId18" Type="http://schemas.openxmlformats.org/officeDocument/2006/relationships/tags" Target="../tags/tag39.xml"/><Relationship Id="rId3" Type="http://schemas.openxmlformats.org/officeDocument/2006/relationships/tags" Target="../tags/tag24.xml"/><Relationship Id="rId21" Type="http://schemas.openxmlformats.org/officeDocument/2006/relationships/slideLayout" Target="../slideLayouts/slideLayout42.xml"/><Relationship Id="rId7" Type="http://schemas.openxmlformats.org/officeDocument/2006/relationships/tags" Target="../tags/tag28.xml"/><Relationship Id="rId12" Type="http://schemas.openxmlformats.org/officeDocument/2006/relationships/tags" Target="../tags/tag33.xml"/><Relationship Id="rId17" Type="http://schemas.openxmlformats.org/officeDocument/2006/relationships/tags" Target="../tags/tag38.xml"/><Relationship Id="rId2" Type="http://schemas.openxmlformats.org/officeDocument/2006/relationships/tags" Target="../tags/tag23.xml"/><Relationship Id="rId16" Type="http://schemas.openxmlformats.org/officeDocument/2006/relationships/tags" Target="../tags/tag37.xml"/><Relationship Id="rId20" Type="http://schemas.openxmlformats.org/officeDocument/2006/relationships/tags" Target="../tags/tag41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tags" Target="../tags/tag32.xml"/><Relationship Id="rId5" Type="http://schemas.openxmlformats.org/officeDocument/2006/relationships/tags" Target="../tags/tag26.xml"/><Relationship Id="rId15" Type="http://schemas.openxmlformats.org/officeDocument/2006/relationships/tags" Target="../tags/tag36.xml"/><Relationship Id="rId23" Type="http://schemas.openxmlformats.org/officeDocument/2006/relationships/image" Target="../media/image6.jpeg"/><Relationship Id="rId10" Type="http://schemas.openxmlformats.org/officeDocument/2006/relationships/tags" Target="../tags/tag31.xml"/><Relationship Id="rId19" Type="http://schemas.openxmlformats.org/officeDocument/2006/relationships/tags" Target="../tags/tag40.xml"/><Relationship Id="rId4" Type="http://schemas.openxmlformats.org/officeDocument/2006/relationships/tags" Target="../tags/tag25.xml"/><Relationship Id="rId9" Type="http://schemas.openxmlformats.org/officeDocument/2006/relationships/tags" Target="../tags/tag30.xml"/><Relationship Id="rId14" Type="http://schemas.openxmlformats.org/officeDocument/2006/relationships/tags" Target="../tags/tag35.xml"/><Relationship Id="rId2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25.emf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notesSlide" Target="../notesSlides/notesSlide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5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1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/>
          <p:nvPr/>
        </p:nvSpPr>
        <p:spPr>
          <a:xfrm>
            <a:off x="-28694" y="1658313"/>
            <a:ext cx="12165013" cy="1861246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457200" indent="-457200" algn="l" rtl="0" eaLnBrk="0" fontAlgn="base" hangingPunct="0">
              <a:spcBef>
                <a:spcPts val="12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+mn-cs"/>
                <a:sym typeface="Calibri" panose="020F0502020204030204" pitchFamily="34" charset="0"/>
              </a:defRPr>
            </a:lvl1pPr>
            <a:lvl2pPr marL="990600" indent="-381000" algn="l" rtl="0" eaLnBrk="0" fontAlgn="base" hangingPunct="0">
              <a:spcBef>
                <a:spcPts val="125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37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Calibri" panose="020F0502020204030204" pitchFamily="34" charset="0"/>
              </a:defRPr>
            </a:lvl2pPr>
            <a:lvl3pPr marL="1524000" indent="-304800" algn="l" rtl="0" eaLnBrk="0" fontAlgn="base" hangingPunct="0">
              <a:spcBef>
                <a:spcPts val="12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Calibri" panose="020F0502020204030204" pitchFamily="34" charset="0"/>
              </a:defRPr>
            </a:lvl3pPr>
            <a:lvl4pPr marL="2133600" indent="-304800" algn="l" rtl="0" eaLnBrk="0" fontAlgn="base" hangingPunct="0">
              <a:spcBef>
                <a:spcPts val="125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Calibri" panose="020F0502020204030204" pitchFamily="34" charset="0"/>
              </a:defRPr>
            </a:lvl4pPr>
            <a:lvl5pPr marL="2743200" indent="-304800" algn="l" rtl="0" eaLnBrk="0" fontAlgn="base" hangingPunct="0">
              <a:spcBef>
                <a:spcPts val="125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Calibri" panose="020F0502020204030204" pitchFamily="34" charset="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zh-CN" sz="44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Design of Timing System for the S</a:t>
            </a:r>
            <a:r>
              <a:rPr lang="en-US" altLang="zh-CN" sz="4400" b="1" baseline="300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44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FEL</a:t>
            </a:r>
            <a:endParaRPr lang="zh-CN" altLang="en-US" sz="4400" b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矩形 8"/>
          <p:cNvSpPr>
            <a:spLocks noChangeArrowheads="1"/>
          </p:cNvSpPr>
          <p:nvPr/>
        </p:nvSpPr>
        <p:spPr bwMode="auto">
          <a:xfrm>
            <a:off x="0" y="4790210"/>
            <a:ext cx="12190413" cy="82994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Liu Ting(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刘婷</a:t>
            </a: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</a:p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2025.09.16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Calibri" panose="020F0502020204030204" pitchFamily="34" charset="0"/>
            </a:endParaRPr>
          </a:p>
        </p:txBody>
      </p:sp>
      <p:sp>
        <p:nvSpPr>
          <p:cNvPr id="6" name="文本框 8"/>
          <p:cNvSpPr txBox="1"/>
          <p:nvPr/>
        </p:nvSpPr>
        <p:spPr>
          <a:xfrm>
            <a:off x="502961" y="5975607"/>
            <a:ext cx="10995025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ts val="600"/>
              </a:spcBef>
            </a:pPr>
            <a:r>
              <a:rPr lang="en-US" altLang="zh-CN" sz="2400" b="1" dirty="0">
                <a:solidFill>
                  <a:schemeClr val="bg1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Institute of Advanced Light Source Facilities, Shenzhen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直接连接符 11"/>
          <p:cNvCxnSpPr/>
          <p:nvPr/>
        </p:nvCxnSpPr>
        <p:spPr>
          <a:xfrm>
            <a:off x="622300" y="5782761"/>
            <a:ext cx="10945812" cy="0"/>
          </a:xfrm>
          <a:prstGeom prst="line">
            <a:avLst/>
          </a:prstGeom>
          <a:ln w="28575" cap="flat" cmpd="sng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</p:cxn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795608" y="158871"/>
            <a:ext cx="84296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b="1" dirty="0">
                <a:solidFill>
                  <a:srgbClr val="FFFFFF"/>
                </a:solidFill>
                <a:latin typeface="+mn-lt"/>
                <a:ea typeface="微软雅黑" panose="020B0503020204020204" pitchFamily="34" charset="-122"/>
              </a:rPr>
              <a:t>Core Timing Performance Tests of the Prototype</a:t>
            </a:r>
          </a:p>
        </p:txBody>
      </p:sp>
      <p:grpSp>
        <p:nvGrpSpPr>
          <p:cNvPr id="4" name="Group 3"/>
          <p:cNvGrpSpPr/>
          <p:nvPr/>
        </p:nvGrpSpPr>
        <p:grpSpPr bwMode="auto">
          <a:xfrm>
            <a:off x="320945" y="265065"/>
            <a:ext cx="474663" cy="290512"/>
            <a:chOff x="0" y="0"/>
            <a:chExt cx="714375" cy="438150"/>
          </a:xfrm>
        </p:grpSpPr>
        <p:sp>
          <p:nvSpPr>
            <p:cNvPr id="5" name="燕尾形 4"/>
            <p:cNvSpPr>
              <a:spLocks noChangeArrowheads="1"/>
            </p:cNvSpPr>
            <p:nvPr/>
          </p:nvSpPr>
          <p:spPr bwMode="auto">
            <a:xfrm>
              <a:off x="0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燕尾形 5"/>
            <p:cNvSpPr>
              <a:spLocks noChangeArrowheads="1"/>
            </p:cNvSpPr>
            <p:nvPr/>
          </p:nvSpPr>
          <p:spPr bwMode="auto">
            <a:xfrm>
              <a:off x="276225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193166" y="6368168"/>
            <a:ext cx="60229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defTabSz="266700"/>
            <a:r>
              <a:rPr lang="en-US" altLang="zh-CN" sz="1400" dirty="0">
                <a:ea typeface="微软雅黑" panose="020B0503020204020204" pitchFamily="34" charset="-122"/>
                <a:cs typeface="Times New Roman" panose="02020603050405020304" pitchFamily="18" charset="0"/>
              </a:rPr>
              <a:t>Oscilloscope</a:t>
            </a:r>
            <a:r>
              <a:rPr lang="zh-CN" altLang="en-US" sz="1400" dirty="0"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en-US" altLang="zh-CN" sz="1400" dirty="0">
                <a:ea typeface="微软雅黑" panose="020B0503020204020204" pitchFamily="34" charset="-122"/>
                <a:cs typeface="Times New Roman" panose="02020603050405020304" pitchFamily="18" charset="0"/>
              </a:rPr>
              <a:t>RS RTP044B,4GHz</a:t>
            </a:r>
            <a:r>
              <a:rPr lang="zh-CN" altLang="en-US" sz="1400" dirty="0">
                <a:ea typeface="微软雅黑" panose="020B0503020204020204" pitchFamily="34" charset="-122"/>
                <a:cs typeface="Times New Roman" panose="02020603050405020304" pitchFamily="18" charset="0"/>
              </a:rPr>
              <a:t>，</a:t>
            </a:r>
            <a:r>
              <a:rPr lang="en-US" altLang="zh-CN" sz="1400" dirty="0">
                <a:ea typeface="微软雅黑" panose="020B0503020204020204" pitchFamily="34" charset="-122"/>
                <a:cs typeface="Times New Roman" panose="02020603050405020304" pitchFamily="18" charset="0"/>
              </a:rPr>
              <a:t>40GSa/s</a:t>
            </a:r>
          </a:p>
          <a:p>
            <a:pPr indent="266700" defTabSz="266700"/>
            <a:r>
              <a:rPr lang="en-US" altLang="zh-CN" sz="1400" dirty="0">
                <a:cs typeface="Times New Roman" panose="02020603050405020304" pitchFamily="18" charset="0"/>
              </a:rPr>
              <a:t>Signal source</a:t>
            </a:r>
            <a:r>
              <a:rPr lang="zh-CN" altLang="en-US" sz="1400" dirty="0"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en-US" altLang="zh-CN" sz="1400" dirty="0">
                <a:ea typeface="微软雅黑" panose="020B0503020204020204" pitchFamily="34" charset="-122"/>
                <a:cs typeface="Times New Roman" panose="02020603050405020304" pitchFamily="18" charset="0"/>
              </a:rPr>
              <a:t>RS SMB100B 8kHz-6GHz</a:t>
            </a: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99F85B48-97AC-20DD-7164-2B7FB1DD0AF7}"/>
              </a:ext>
            </a:extLst>
          </p:cNvPr>
          <p:cNvGrpSpPr/>
          <p:nvPr/>
        </p:nvGrpSpPr>
        <p:grpSpPr>
          <a:xfrm>
            <a:off x="6915072" y="1280611"/>
            <a:ext cx="5292532" cy="4682222"/>
            <a:chOff x="5477645" y="1172843"/>
            <a:chExt cx="6602595" cy="5233672"/>
          </a:xfrm>
        </p:grpSpPr>
        <p:grpSp>
          <p:nvGrpSpPr>
            <p:cNvPr id="28" name="组合 27"/>
            <p:cNvGrpSpPr/>
            <p:nvPr/>
          </p:nvGrpSpPr>
          <p:grpSpPr>
            <a:xfrm>
              <a:off x="5477645" y="1172843"/>
              <a:ext cx="6425430" cy="2286494"/>
              <a:chOff x="9160" y="11049"/>
              <a:chExt cx="12856" cy="4254"/>
            </a:xfrm>
          </p:grpSpPr>
          <p:sp>
            <p:nvSpPr>
              <p:cNvPr id="22" name="文本框 21"/>
              <p:cNvSpPr txBox="1"/>
              <p:nvPr/>
            </p:nvSpPr>
            <p:spPr>
              <a:xfrm>
                <a:off x="15714" y="14673"/>
                <a:ext cx="1485" cy="63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en-US" altLang="zh-CN" sz="1600" dirty="0">
                    <a:latin typeface="+mn-lt"/>
                    <a:ea typeface="微软雅黑" panose="020B0503020204020204" pitchFamily="34" charset="-122"/>
                    <a:sym typeface="+mn-ea"/>
                  </a:rPr>
                  <a:t>MCH</a:t>
                </a:r>
              </a:p>
            </p:txBody>
          </p:sp>
          <p:grpSp>
            <p:nvGrpSpPr>
              <p:cNvPr id="27" name="组合 26"/>
              <p:cNvGrpSpPr/>
              <p:nvPr/>
            </p:nvGrpSpPr>
            <p:grpSpPr>
              <a:xfrm>
                <a:off x="9160" y="11049"/>
                <a:ext cx="12856" cy="4137"/>
                <a:chOff x="9160" y="11049"/>
                <a:chExt cx="12856" cy="4137"/>
              </a:xfrm>
            </p:grpSpPr>
            <p:sp>
              <p:nvSpPr>
                <p:cNvPr id="15" name="文本框 14"/>
                <p:cNvSpPr txBox="1"/>
                <p:nvPr/>
              </p:nvSpPr>
              <p:spPr>
                <a:xfrm>
                  <a:off x="9161" y="14526"/>
                  <a:ext cx="3851" cy="630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r>
                    <a:rPr lang="en-US" altLang="zh-CN" sz="1600">
                      <a:latin typeface="+mn-lt"/>
                      <a:ea typeface="微软雅黑" panose="020B0503020204020204" pitchFamily="34" charset="-122"/>
                      <a:sym typeface="+mn-ea"/>
                    </a:rPr>
                    <a:t>MTCA-EVG</a:t>
                  </a:r>
                </a:p>
              </p:txBody>
            </p:sp>
            <p:grpSp>
              <p:nvGrpSpPr>
                <p:cNvPr id="26" name="组合 25"/>
                <p:cNvGrpSpPr/>
                <p:nvPr/>
              </p:nvGrpSpPr>
              <p:grpSpPr>
                <a:xfrm>
                  <a:off x="9160" y="11049"/>
                  <a:ext cx="12856" cy="4137"/>
                  <a:chOff x="6345" y="1451"/>
                  <a:chExt cx="12856" cy="4137"/>
                </a:xfrm>
              </p:grpSpPr>
              <p:pic>
                <p:nvPicPr>
                  <p:cNvPr id="16" name="图片 15" descr="CPU"/>
                  <p:cNvPicPr>
                    <a:picLocks noChangeAspect="1"/>
                  </p:cNvPicPr>
                  <p:nvPr/>
                </p:nvPicPr>
                <p:blipFill>
                  <a:blip r:embed="rId3"/>
                  <a:srcRect l="16994" t="8083" r="11828" b="30181"/>
                  <a:stretch>
                    <a:fillRect/>
                  </a:stretch>
                </p:blipFill>
                <p:spPr>
                  <a:xfrm>
                    <a:off x="15477" y="2211"/>
                    <a:ext cx="3665" cy="2647"/>
                  </a:xfrm>
                  <a:prstGeom prst="rect">
                    <a:avLst/>
                  </a:prstGeom>
                </p:spPr>
              </p:pic>
              <p:pic>
                <p:nvPicPr>
                  <p:cNvPr id="17" name="图片 16" descr="EVG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6345" y="2100"/>
                    <a:ext cx="2354" cy="2795"/>
                  </a:xfrm>
                  <a:prstGeom prst="rect">
                    <a:avLst/>
                  </a:prstGeom>
                </p:spPr>
              </p:pic>
              <p:pic>
                <p:nvPicPr>
                  <p:cNvPr id="18" name="图片 17" descr="MCH"/>
                  <p:cNvPicPr>
                    <a:picLocks noChangeAspect="1"/>
                  </p:cNvPicPr>
                  <p:nvPr/>
                </p:nvPicPr>
                <p:blipFill>
                  <a:blip r:embed="rId5"/>
                  <a:srcRect l="20977" t="6167" r="16773" b="20849"/>
                  <a:stretch>
                    <a:fillRect/>
                  </a:stretch>
                </p:blipFill>
                <p:spPr>
                  <a:xfrm>
                    <a:off x="12203" y="2273"/>
                    <a:ext cx="3187" cy="2802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 descr="RTM EVR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8820" y="2274"/>
                    <a:ext cx="3283" cy="2620"/>
                  </a:xfrm>
                  <a:prstGeom prst="rect">
                    <a:avLst/>
                  </a:prstGeom>
                </p:spPr>
              </p:pic>
              <p:sp>
                <p:nvSpPr>
                  <p:cNvPr id="20" name="文本框 19"/>
                  <p:cNvSpPr txBox="1"/>
                  <p:nvPr/>
                </p:nvSpPr>
                <p:spPr>
                  <a:xfrm>
                    <a:off x="9082" y="4958"/>
                    <a:ext cx="3831" cy="630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r>
                      <a:rPr lang="en-US" altLang="zh-CN" sz="1600" dirty="0">
                        <a:latin typeface="+mn-lt"/>
                        <a:ea typeface="微软雅黑" panose="020B0503020204020204" pitchFamily="34" charset="-122"/>
                        <a:sym typeface="+mn-ea"/>
                      </a:rPr>
                      <a:t>MTCA-EVR</a:t>
                    </a:r>
                  </a:p>
                </p:txBody>
              </p:sp>
              <p:sp>
                <p:nvSpPr>
                  <p:cNvPr id="21" name="文本框 20"/>
                  <p:cNvSpPr txBox="1"/>
                  <p:nvPr/>
                </p:nvSpPr>
                <p:spPr>
                  <a:xfrm>
                    <a:off x="16736" y="4867"/>
                    <a:ext cx="1827" cy="630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r>
                      <a:rPr lang="en-US" altLang="zh-CN" sz="1600">
                        <a:latin typeface="+mn-lt"/>
                        <a:ea typeface="微软雅黑" panose="020B0503020204020204" pitchFamily="34" charset="-122"/>
                        <a:sym typeface="+mn-ea"/>
                      </a:rPr>
                      <a:t>CPU</a:t>
                    </a:r>
                  </a:p>
                </p:txBody>
              </p:sp>
              <p:sp>
                <p:nvSpPr>
                  <p:cNvPr id="23" name="文本框 22"/>
                  <p:cNvSpPr txBox="1"/>
                  <p:nvPr/>
                </p:nvSpPr>
                <p:spPr>
                  <a:xfrm>
                    <a:off x="6346" y="1451"/>
                    <a:ext cx="12855" cy="744"/>
                  </a:xfrm>
                  <a:prstGeom prst="rect">
                    <a:avLst/>
                  </a:prstGeom>
                </p:spPr>
                <p:style>
                  <a:lnRef idx="0">
                    <a:srgbClr val="FFFFFF"/>
                  </a:lnRef>
                  <a:fillRef idx="1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2000" dirty="0">
                        <a:ea typeface="微软雅黑" panose="020B0503020204020204" pitchFamily="34" charset="-122"/>
                        <a:cs typeface="微软雅黑" panose="020B0503020204020204" pitchFamily="34" charset="-122"/>
                      </a:rPr>
                      <a:t>MTCA Modules</a:t>
                    </a:r>
                    <a:r>
                      <a:rPr lang="zh-CN" altLang="en-US" sz="2000" dirty="0">
                        <a:ea typeface="微软雅黑" panose="020B0503020204020204" pitchFamily="34" charset="-122"/>
                        <a:cs typeface="微软雅黑" panose="020B0503020204020204" pitchFamily="34" charset="-122"/>
                      </a:rPr>
                      <a:t>：</a:t>
                    </a:r>
                  </a:p>
                </p:txBody>
              </p:sp>
            </p:grpSp>
          </p:grpSp>
        </p:grpSp>
        <p:grpSp>
          <p:nvGrpSpPr>
            <p:cNvPr id="2" name="组合 1"/>
            <p:cNvGrpSpPr/>
            <p:nvPr/>
          </p:nvGrpSpPr>
          <p:grpSpPr>
            <a:xfrm>
              <a:off x="5761990" y="3851275"/>
              <a:ext cx="6318250" cy="2555240"/>
              <a:chOff x="9234" y="1795"/>
              <a:chExt cx="9950" cy="4024"/>
            </a:xfrm>
          </p:grpSpPr>
          <p:pic>
            <p:nvPicPr>
              <p:cNvPr id="24" name="图片 23" descr="平台"/>
              <p:cNvPicPr>
                <a:picLocks noChangeAspect="1"/>
              </p:cNvPicPr>
              <p:nvPr/>
            </p:nvPicPr>
            <p:blipFill>
              <a:blip r:embed="rId7"/>
              <a:srcRect t="57324" r="2131"/>
              <a:stretch>
                <a:fillRect/>
              </a:stretch>
            </p:blipFill>
            <p:spPr>
              <a:xfrm>
                <a:off x="9234" y="1795"/>
                <a:ext cx="9950" cy="3254"/>
              </a:xfrm>
              <a:prstGeom prst="rect">
                <a:avLst/>
              </a:prstGeom>
            </p:spPr>
          </p:pic>
          <p:sp>
            <p:nvSpPr>
              <p:cNvPr id="25" name="文本框 24"/>
              <p:cNvSpPr txBox="1"/>
              <p:nvPr/>
            </p:nvSpPr>
            <p:spPr>
              <a:xfrm>
                <a:off x="11587" y="5169"/>
                <a:ext cx="6816" cy="6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Timing System prototype</a:t>
                </a:r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p:grpSp>
        <p:cxnSp>
          <p:nvCxnSpPr>
            <p:cNvPr id="29" name="直接箭头连接符 28">
              <a:extLst>
                <a:ext uri="{FF2B5EF4-FFF2-40B4-BE49-F238E27FC236}">
                  <a16:creationId xmlns:a16="http://schemas.microsoft.com/office/drawing/2014/main" id="{BD15CA9A-F5EF-4C6B-A643-9B03D3A6F0BA}"/>
                </a:ext>
              </a:extLst>
            </p:cNvPr>
            <p:cNvCxnSpPr/>
            <p:nvPr/>
          </p:nvCxnSpPr>
          <p:spPr bwMode="auto">
            <a:xfrm flipH="1" flipV="1">
              <a:off x="6096000" y="3041708"/>
              <a:ext cx="3834581" cy="2031737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直接箭头连接符 29">
              <a:extLst>
                <a:ext uri="{FF2B5EF4-FFF2-40B4-BE49-F238E27FC236}">
                  <a16:creationId xmlns:a16="http://schemas.microsoft.com/office/drawing/2014/main" id="{E55ABED2-BAFB-4094-8E78-5BE4AAACB14F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9091969" y="3057830"/>
              <a:ext cx="109936" cy="1489932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直接箭头连接符 33">
              <a:extLst>
                <a:ext uri="{FF2B5EF4-FFF2-40B4-BE49-F238E27FC236}">
                  <a16:creationId xmlns:a16="http://schemas.microsoft.com/office/drawing/2014/main" id="{3DDD57B6-53DD-4AC0-ABF4-6639172956A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0941333" y="2989673"/>
              <a:ext cx="76709" cy="1719979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A850C092-06BA-C2B2-27E0-84FCA1E9DB21}"/>
              </a:ext>
            </a:extLst>
          </p:cNvPr>
          <p:cNvGrpSpPr/>
          <p:nvPr/>
        </p:nvGrpSpPr>
        <p:grpSpPr>
          <a:xfrm>
            <a:off x="655240" y="2010217"/>
            <a:ext cx="5983396" cy="4161951"/>
            <a:chOff x="663498" y="1120250"/>
            <a:chExt cx="5983396" cy="4161951"/>
          </a:xfrm>
        </p:grpSpPr>
        <p:pic>
          <p:nvPicPr>
            <p:cNvPr id="39" name="图片 38" descr="柜台上有宣传单&#10;&#10;低可信度">
              <a:extLst>
                <a:ext uri="{FF2B5EF4-FFF2-40B4-BE49-F238E27FC236}">
                  <a16:creationId xmlns:a16="http://schemas.microsoft.com/office/drawing/2014/main" id="{2ACD7CB3-ABD9-AEDD-08E2-EF0B3ED93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74" t="27156" r="12837" b="19232"/>
            <a:stretch/>
          </p:blipFill>
          <p:spPr>
            <a:xfrm>
              <a:off x="663498" y="1120250"/>
              <a:ext cx="5855564" cy="3809026"/>
            </a:xfrm>
            <a:prstGeom prst="rect">
              <a:avLst/>
            </a:prstGeom>
          </p:spPr>
        </p:pic>
        <p:sp>
          <p:nvSpPr>
            <p:cNvPr id="40" name="文本框 39"/>
            <p:cNvSpPr txBox="1"/>
            <p:nvPr/>
          </p:nvSpPr>
          <p:spPr>
            <a:xfrm>
              <a:off x="795655" y="4912869"/>
              <a:ext cx="58512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/>
                <a:t>Prototype test platform</a:t>
              </a:r>
            </a:p>
          </p:txBody>
        </p:sp>
      </p:grpSp>
      <p:sp>
        <p:nvSpPr>
          <p:cNvPr id="42" name="矩形 41">
            <a:extLst>
              <a:ext uri="{FF2B5EF4-FFF2-40B4-BE49-F238E27FC236}">
                <a16:creationId xmlns:a16="http://schemas.microsoft.com/office/drawing/2014/main" id="{52D16146-4F9D-1E3C-EDA1-0837EA83B0D8}"/>
              </a:ext>
            </a:extLst>
          </p:cNvPr>
          <p:cNvSpPr/>
          <p:nvPr/>
        </p:nvSpPr>
        <p:spPr>
          <a:xfrm>
            <a:off x="907048" y="1121293"/>
            <a:ext cx="1182801" cy="5112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anchor="ctr" anchorCtr="0">
            <a:noAutofit/>
          </a:bodyPr>
          <a:lstStyle/>
          <a:p>
            <a:r>
              <a:rPr lang="en-US" altLang="zh-CN" dirty="0">
                <a:solidFill>
                  <a:srgbClr val="626469"/>
                </a:solidFill>
              </a:rPr>
              <a:t>Oscilloscope</a:t>
            </a:r>
            <a:endParaRPr lang="zh-CN" altLang="en-US" dirty="0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86142B5C-121B-372A-7201-F6C82BEA1F47}"/>
              </a:ext>
            </a:extLst>
          </p:cNvPr>
          <p:cNvSpPr/>
          <p:nvPr/>
        </p:nvSpPr>
        <p:spPr>
          <a:xfrm>
            <a:off x="3510820" y="1121293"/>
            <a:ext cx="1297858" cy="32277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0" tIns="0" rIns="0" bIns="0">
            <a:noAutofit/>
          </a:bodyPr>
          <a:lstStyle/>
          <a:p>
            <a:pPr algn="r"/>
            <a:r>
              <a:rPr lang="en-US" altLang="zh-CN" dirty="0">
                <a:solidFill>
                  <a:srgbClr val="626469"/>
                </a:solidFill>
              </a:rPr>
              <a:t>Signal source</a:t>
            </a:r>
            <a:endParaRPr lang="zh-CN" altLang="en-US" dirty="0"/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612EAE0A-3F89-5243-4C89-2DE94F666E1C}"/>
              </a:ext>
            </a:extLst>
          </p:cNvPr>
          <p:cNvSpPr/>
          <p:nvPr/>
        </p:nvSpPr>
        <p:spPr>
          <a:xfrm>
            <a:off x="5212946" y="1138514"/>
            <a:ext cx="609014" cy="3055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0" tIns="0" rIns="0" bIns="0">
            <a:noAutofit/>
          </a:bodyPr>
          <a:lstStyle/>
          <a:p>
            <a:pPr algn="ctr"/>
            <a:r>
              <a:rPr lang="en-US" altLang="zh-CN" dirty="0"/>
              <a:t>PS</a:t>
            </a:r>
            <a:endParaRPr lang="zh-CN" altLang="en-US" dirty="0"/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472E3A0F-8B42-2BFD-42A8-6C0A1BBAB1AE}"/>
              </a:ext>
            </a:extLst>
          </p:cNvPr>
          <p:cNvSpPr/>
          <p:nvPr/>
        </p:nvSpPr>
        <p:spPr>
          <a:xfrm>
            <a:off x="2457150" y="1155735"/>
            <a:ext cx="609014" cy="3055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0" tIns="0" rIns="0" bIns="0">
            <a:noAutofit/>
          </a:bodyPr>
          <a:lstStyle/>
          <a:p>
            <a:pPr algn="ctr"/>
            <a:r>
              <a:rPr lang="en-US" altLang="zh-CN" dirty="0"/>
              <a:t>Fiber</a:t>
            </a:r>
            <a:endParaRPr lang="zh-CN" altLang="en-US" dirty="0"/>
          </a:p>
        </p:txBody>
      </p:sp>
      <p:cxnSp>
        <p:nvCxnSpPr>
          <p:cNvPr id="47" name="直接箭头连接符 46">
            <a:extLst>
              <a:ext uri="{FF2B5EF4-FFF2-40B4-BE49-F238E27FC236}">
                <a16:creationId xmlns:a16="http://schemas.microsoft.com/office/drawing/2014/main" id="{C5F148B6-A0F9-A863-741F-E9575A289D0F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559527" y="1611339"/>
            <a:ext cx="133531" cy="821468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9" name="直接箭头连接符 48">
            <a:extLst>
              <a:ext uri="{FF2B5EF4-FFF2-40B4-BE49-F238E27FC236}">
                <a16:creationId xmlns:a16="http://schemas.microsoft.com/office/drawing/2014/main" id="{A61299B9-1DFF-90D9-2040-A235B56090B2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761657" y="1473084"/>
            <a:ext cx="998353" cy="3496492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1" name="直接箭头连接符 50">
            <a:extLst>
              <a:ext uri="{FF2B5EF4-FFF2-40B4-BE49-F238E27FC236}">
                <a16:creationId xmlns:a16="http://schemas.microsoft.com/office/drawing/2014/main" id="{B2DD15A3-F2C8-8955-03DC-43559081CEF9}"/>
              </a:ext>
            </a:extLst>
          </p:cNvPr>
          <p:cNvCxnSpPr>
            <a:cxnSpLocks/>
          </p:cNvCxnSpPr>
          <p:nvPr/>
        </p:nvCxnSpPr>
        <p:spPr bwMode="auto">
          <a:xfrm flipV="1">
            <a:off x="3976651" y="1332262"/>
            <a:ext cx="102220" cy="1217991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3" name="直接箭头连接符 52">
            <a:extLst>
              <a:ext uri="{FF2B5EF4-FFF2-40B4-BE49-F238E27FC236}">
                <a16:creationId xmlns:a16="http://schemas.microsoft.com/office/drawing/2014/main" id="{B254A7B7-147B-FC40-44CA-93365B4432F8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621367" y="1280779"/>
            <a:ext cx="393608" cy="1360256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5" name="直接箭头连接符 54">
            <a:extLst>
              <a:ext uri="{FF2B5EF4-FFF2-40B4-BE49-F238E27FC236}">
                <a16:creationId xmlns:a16="http://schemas.microsoft.com/office/drawing/2014/main" id="{8E40F25C-E5BF-5C0F-0D79-EE0E871A86B6}"/>
              </a:ext>
            </a:extLst>
          </p:cNvPr>
          <p:cNvCxnSpPr>
            <a:cxnSpLocks/>
          </p:cNvCxnSpPr>
          <p:nvPr/>
        </p:nvCxnSpPr>
        <p:spPr bwMode="auto">
          <a:xfrm>
            <a:off x="4085361" y="3109201"/>
            <a:ext cx="4409793" cy="2497635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795655" y="158750"/>
            <a:ext cx="98526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Test - Jitter</a:t>
            </a:r>
          </a:p>
        </p:txBody>
      </p:sp>
      <p:grpSp>
        <p:nvGrpSpPr>
          <p:cNvPr id="4" name="Group 3"/>
          <p:cNvGrpSpPr/>
          <p:nvPr/>
        </p:nvGrpSpPr>
        <p:grpSpPr bwMode="auto">
          <a:xfrm>
            <a:off x="320675" y="264795"/>
            <a:ext cx="477520" cy="290195"/>
            <a:chOff x="0" y="0"/>
            <a:chExt cx="714375" cy="438150"/>
          </a:xfrm>
        </p:grpSpPr>
        <p:sp>
          <p:nvSpPr>
            <p:cNvPr id="5" name="燕尾形 4"/>
            <p:cNvSpPr>
              <a:spLocks noChangeArrowheads="1"/>
            </p:cNvSpPr>
            <p:nvPr/>
          </p:nvSpPr>
          <p:spPr bwMode="auto">
            <a:xfrm>
              <a:off x="0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燕尾形 5"/>
            <p:cNvSpPr>
              <a:spLocks noChangeArrowheads="1"/>
            </p:cNvSpPr>
            <p:nvPr/>
          </p:nvSpPr>
          <p:spPr bwMode="auto">
            <a:xfrm>
              <a:off x="276225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2" name="标题 2"/>
          <p:cNvSpPr>
            <a:spLocks noGrp="1"/>
          </p:cNvSpPr>
          <p:nvPr/>
        </p:nvSpPr>
        <p:spPr>
          <a:xfrm>
            <a:off x="612140" y="937260"/>
            <a:ext cx="6360160" cy="46736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spc="-60" baseline="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buFont typeface="Wingdings" panose="05000000000000000000" charset="0"/>
              <a:buChar char="n"/>
            </a:pPr>
            <a:r>
              <a:rPr lang="en-US" altLang="zh-CN" sz="2400" dirty="0">
                <a:solidFill>
                  <a:schemeClr val="tx1"/>
                </a:solidFill>
                <a:latin typeface="+mn-lt"/>
                <a:ea typeface="微软雅黑" panose="020B0503020204020204" pitchFamily="34" charset="-122"/>
              </a:rPr>
              <a:t>Trigger jitter test</a:t>
            </a:r>
            <a:endParaRPr lang="zh-CN" altLang="en-US" sz="2400" dirty="0">
              <a:solidFill>
                <a:schemeClr val="tx1"/>
              </a:solidFill>
              <a:latin typeface="+mn-lt"/>
              <a:ea typeface="微软雅黑" panose="020B0503020204020204" pitchFamily="34" charset="-122"/>
            </a:endParaRPr>
          </a:p>
        </p:txBody>
      </p:sp>
      <p:pic>
        <p:nvPicPr>
          <p:cNvPr id="14" name="图片 12" descr="1km jitterScreenshot_2025-07-04_13_11532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307923" y="1125220"/>
            <a:ext cx="4445000" cy="1514475"/>
          </a:xfrm>
          <a:prstGeom prst="rect">
            <a:avLst/>
          </a:prstGeom>
        </p:spPr>
      </p:pic>
      <p:pic>
        <p:nvPicPr>
          <p:cNvPr id="36" name="图片 36" descr="微信图片_2025-07-19_223737_89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rcRect l="3474" t="8768" b="12800"/>
          <a:stretch>
            <a:fillRect/>
          </a:stretch>
        </p:blipFill>
        <p:spPr>
          <a:xfrm>
            <a:off x="7278713" y="3093678"/>
            <a:ext cx="4478020" cy="1654175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7274225" y="2639695"/>
            <a:ext cx="444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Fiber Length: 1000m       STD Jitter 18.89ps</a:t>
            </a:r>
          </a:p>
        </p:txBody>
      </p:sp>
      <p:sp>
        <p:nvSpPr>
          <p:cNvPr id="16" name="文本框 15"/>
          <p:cNvSpPr txBox="1"/>
          <p:nvPr>
            <p:custDataLst>
              <p:tags r:id="rId4"/>
            </p:custDataLst>
          </p:nvPr>
        </p:nvSpPr>
        <p:spPr>
          <a:xfrm>
            <a:off x="7358047" y="4695088"/>
            <a:ext cx="4429760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Fiber Length: 2000m      STD Jitter 19.68ps</a:t>
            </a:r>
          </a:p>
        </p:txBody>
      </p:sp>
      <p:sp>
        <p:nvSpPr>
          <p:cNvPr id="124" name="文本框 123"/>
          <p:cNvSpPr txBox="1"/>
          <p:nvPr/>
        </p:nvSpPr>
        <p:spPr>
          <a:xfrm>
            <a:off x="795655" y="5193874"/>
            <a:ext cx="11164570" cy="162461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lvl="1" indent="-285750">
              <a:lnSpc>
                <a:spcPct val="120000"/>
              </a:lnSpc>
              <a:spcBef>
                <a:spcPts val="600"/>
              </a:spcBef>
              <a:buSzPct val="75000"/>
              <a:buFont typeface="Wingdings" panose="05000000000000000000" pitchFamily="2" charset="2"/>
              <a:buChar char="n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The test results show that</a:t>
            </a:r>
          </a:p>
          <a:p>
            <a:pPr marL="742950" lvl="2" indent="-285750">
              <a:lnSpc>
                <a:spcPct val="120000"/>
              </a:lnSpc>
              <a:spcBef>
                <a:spcPts val="600"/>
              </a:spcBef>
              <a:buSzPct val="75000"/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STD Jitter&lt; 20ps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742950" lvl="2" indent="-285750">
              <a:lnSpc>
                <a:spcPct val="120000"/>
              </a:lnSpc>
              <a:spcBef>
                <a:spcPts val="600"/>
              </a:spcBef>
              <a:buSzPct val="75000"/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The 2000-meters fiber optic cable supports effective data signal transmission.</a:t>
            </a:r>
          </a:p>
          <a:p>
            <a:pPr marL="742950" lvl="2" indent="-285750">
              <a:lnSpc>
                <a:spcPct val="120000"/>
              </a:lnSpc>
              <a:spcBef>
                <a:spcPts val="600"/>
              </a:spcBef>
              <a:buSzPct val="75000"/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The length of the fiber has little effect on the jitter</a:t>
            </a:r>
          </a:p>
        </p:txBody>
      </p:sp>
      <p:sp>
        <p:nvSpPr>
          <p:cNvPr id="18" name="文本框 17"/>
          <p:cNvSpPr txBox="1"/>
          <p:nvPr>
            <p:custDataLst>
              <p:tags r:id="rId5"/>
            </p:custDataLst>
          </p:nvPr>
        </p:nvSpPr>
        <p:spPr>
          <a:xfrm>
            <a:off x="1330828" y="4522017"/>
            <a:ext cx="444500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Fiber Length: 3m          STD Jitter 18.25ps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5A833A68-9E56-43A4-8DC0-86F783C3326E}"/>
              </a:ext>
            </a:extLst>
          </p:cNvPr>
          <p:cNvGrpSpPr/>
          <p:nvPr/>
        </p:nvGrpSpPr>
        <p:grpSpPr>
          <a:xfrm>
            <a:off x="795655" y="1443991"/>
            <a:ext cx="5777865" cy="3027233"/>
            <a:chOff x="795655" y="1860010"/>
            <a:chExt cx="6974860" cy="3663239"/>
          </a:xfrm>
        </p:grpSpPr>
        <p:pic>
          <p:nvPicPr>
            <p:cNvPr id="17" name="图片 16" descr="Screenshot_2025-07-23_0_114412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 rotWithShape="1">
            <a:blip r:embed="rId11"/>
            <a:srcRect t="9499" b="7883"/>
            <a:stretch/>
          </p:blipFill>
          <p:spPr>
            <a:xfrm>
              <a:off x="795655" y="1860010"/>
              <a:ext cx="6974860" cy="3663239"/>
            </a:xfrm>
            <a:prstGeom prst="rect">
              <a:avLst/>
            </a:prstGeom>
          </p:spPr>
        </p:pic>
        <p:sp>
          <p:nvSpPr>
            <p:cNvPr id="2" name="对话气泡: 矩形 1">
              <a:extLst>
                <a:ext uri="{FF2B5EF4-FFF2-40B4-BE49-F238E27FC236}">
                  <a16:creationId xmlns:a16="http://schemas.microsoft.com/office/drawing/2014/main" id="{FC278B7A-AE9A-4AE3-B285-84E41A4F8ABF}"/>
                </a:ext>
              </a:extLst>
            </p:cNvPr>
            <p:cNvSpPr/>
            <p:nvPr/>
          </p:nvSpPr>
          <p:spPr bwMode="auto">
            <a:xfrm>
              <a:off x="3883742" y="4543693"/>
              <a:ext cx="481781" cy="460926"/>
            </a:xfrm>
            <a:prstGeom prst="wedgeRectCallout">
              <a:avLst>
                <a:gd name="adj1" fmla="val 282167"/>
                <a:gd name="adj2" fmla="val 172886"/>
              </a:avLst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795608" y="158871"/>
            <a:ext cx="45190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/>
            <a:r>
              <a:rPr lang="en-US" altLang="zh-CN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Test - Delay Adjustment</a:t>
            </a:r>
          </a:p>
        </p:txBody>
      </p:sp>
      <p:grpSp>
        <p:nvGrpSpPr>
          <p:cNvPr id="4" name="Group 3"/>
          <p:cNvGrpSpPr/>
          <p:nvPr/>
        </p:nvGrpSpPr>
        <p:grpSpPr bwMode="auto">
          <a:xfrm>
            <a:off x="320945" y="265065"/>
            <a:ext cx="474663" cy="290512"/>
            <a:chOff x="0" y="0"/>
            <a:chExt cx="714375" cy="438150"/>
          </a:xfrm>
        </p:grpSpPr>
        <p:sp>
          <p:nvSpPr>
            <p:cNvPr id="5" name="燕尾形 4"/>
            <p:cNvSpPr>
              <a:spLocks noChangeArrowheads="1"/>
            </p:cNvSpPr>
            <p:nvPr/>
          </p:nvSpPr>
          <p:spPr bwMode="auto">
            <a:xfrm>
              <a:off x="0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燕尾形 5"/>
            <p:cNvSpPr>
              <a:spLocks noChangeArrowheads="1"/>
            </p:cNvSpPr>
            <p:nvPr/>
          </p:nvSpPr>
          <p:spPr bwMode="auto">
            <a:xfrm>
              <a:off x="276225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2" name="标题 2"/>
          <p:cNvSpPr>
            <a:spLocks noGrp="1"/>
          </p:cNvSpPr>
          <p:nvPr/>
        </p:nvSpPr>
        <p:spPr>
          <a:xfrm>
            <a:off x="383540" y="937260"/>
            <a:ext cx="8417560" cy="46736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spc="-60" baseline="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buFont typeface="Wingdings" panose="05000000000000000000" charset="0"/>
              <a:buChar char="n"/>
            </a:pPr>
            <a:r>
              <a:rPr lang="en-US" altLang="zh-CN" sz="2400" dirty="0">
                <a:solidFill>
                  <a:schemeClr val="tx1"/>
                </a:solidFill>
                <a:latin typeface="+mn-lt"/>
                <a:ea typeface="微软雅黑" panose="020B0503020204020204" pitchFamily="34" charset="-122"/>
              </a:rPr>
              <a:t>Delay Adjustment test: 5ps adjustment accuracy is tested</a:t>
            </a:r>
            <a:endParaRPr lang="zh-CN" altLang="en-US" sz="2400" dirty="0">
              <a:solidFill>
                <a:schemeClr val="tx1"/>
              </a:solidFill>
              <a:latin typeface="+mn-lt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50044" y="5630239"/>
            <a:ext cx="12088056" cy="132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2" indent="-285750">
              <a:lnSpc>
                <a:spcPct val="120000"/>
              </a:lnSpc>
              <a:spcBef>
                <a:spcPts val="600"/>
              </a:spcBef>
              <a:buSzPct val="75000"/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+mn-lt"/>
                <a:ea typeface="微软雅黑" panose="020B0503020204020204" pitchFamily="34" charset="-122"/>
              </a:rPr>
              <a:t>Per delay step is 5ps. The delay between the two EVR channels was set to 20 steps (100 </a:t>
            </a:r>
            <a:r>
              <a:rPr lang="en-US" altLang="zh-CN" sz="2000" b="1" dirty="0" err="1">
                <a:latin typeface="+mn-lt"/>
                <a:ea typeface="微软雅黑" panose="020B0503020204020204" pitchFamily="34" charset="-122"/>
              </a:rPr>
              <a:t>ps</a:t>
            </a:r>
            <a:r>
              <a:rPr lang="en-US" altLang="zh-CN" sz="2000" b="1" dirty="0">
                <a:latin typeface="+mn-lt"/>
                <a:ea typeface="微软雅黑" panose="020B0503020204020204" pitchFamily="34" charset="-122"/>
              </a:rPr>
              <a:t>).</a:t>
            </a:r>
            <a:endParaRPr lang="zh-CN" altLang="en-US" sz="2000" b="1" dirty="0">
              <a:latin typeface="+mn-lt"/>
              <a:ea typeface="微软雅黑" panose="020B0503020204020204" pitchFamily="34" charset="-122"/>
            </a:endParaRPr>
          </a:p>
          <a:p>
            <a:pPr marL="742950" lvl="2" indent="-285750">
              <a:lnSpc>
                <a:spcPct val="120000"/>
              </a:lnSpc>
              <a:spcBef>
                <a:spcPts val="600"/>
              </a:spcBef>
              <a:buSzPct val="75000"/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+mn-lt"/>
                <a:ea typeface="微软雅黑" panose="020B0503020204020204" pitchFamily="34" charset="-122"/>
                <a:sym typeface="+mn-ea"/>
              </a:rPr>
              <a:t>The measured delay between the two channels was ~119 </a:t>
            </a:r>
            <a:r>
              <a:rPr lang="en-US" altLang="zh-CN" sz="2000" b="1" dirty="0" err="1">
                <a:latin typeface="+mn-lt"/>
                <a:ea typeface="微软雅黑" panose="020B0503020204020204" pitchFamily="34" charset="-122"/>
                <a:sym typeface="+mn-ea"/>
              </a:rPr>
              <a:t>ps</a:t>
            </a:r>
            <a:r>
              <a:rPr lang="en-US" altLang="zh-CN" sz="2000" b="1" dirty="0">
                <a:latin typeface="+mn-lt"/>
                <a:ea typeface="微软雅黑" panose="020B0503020204020204" pitchFamily="34" charset="-122"/>
                <a:sym typeface="+mn-ea"/>
              </a:rPr>
              <a:t>, </a:t>
            </a:r>
            <a:r>
              <a:rPr lang="el-GR" altLang="zh-CN" sz="2000" b="1" i="0" dirty="0">
                <a:solidFill>
                  <a:srgbClr val="0F1115"/>
                </a:solidFill>
                <a:effectLst/>
                <a:latin typeface="quote-cjk-patch"/>
              </a:rPr>
              <a:t>Δ</a:t>
            </a:r>
            <a:r>
              <a:rPr lang="en-US" altLang="zh-CN" sz="2000" b="1" dirty="0">
                <a:latin typeface="+mn-lt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delay=100ps</a:t>
            </a:r>
            <a:r>
              <a:rPr lang="en-US" altLang="zh-CN" sz="2000" b="1" dirty="0">
                <a:latin typeface="+mn-lt"/>
                <a:ea typeface="微软雅黑" panose="020B0503020204020204" pitchFamily="34" charset="-122"/>
                <a:sym typeface="+mn-ea"/>
              </a:rPr>
              <a:t>.</a:t>
            </a:r>
            <a:r>
              <a:rPr lang="en-US" altLang="zh-CN" sz="2000" dirty="0">
                <a:latin typeface="+mn-lt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(</a:t>
            </a:r>
            <a:r>
              <a:rPr lang="en-US" altLang="zh-CN" sz="2000" b="1" i="0" dirty="0">
                <a:solidFill>
                  <a:srgbClr val="0F1115"/>
                </a:solidFill>
                <a:effectLst/>
                <a:latin typeface="quote-cjk-patch"/>
              </a:rPr>
              <a:t>Subtract the initial 20ps</a:t>
            </a:r>
            <a:r>
              <a:rPr lang="en-US" altLang="zh-CN" sz="2000" dirty="0">
                <a:latin typeface="+mn-lt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)</a:t>
            </a:r>
          </a:p>
          <a:p>
            <a:pPr marL="742950" lvl="2" indent="-285750">
              <a:lnSpc>
                <a:spcPct val="120000"/>
              </a:lnSpc>
              <a:spcBef>
                <a:spcPts val="600"/>
              </a:spcBef>
              <a:buSzPct val="75000"/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+mn-lt"/>
                <a:ea typeface="微软雅黑" panose="020B0503020204020204" pitchFamily="34" charset="-122"/>
                <a:sym typeface="+mn-ea"/>
              </a:rPr>
              <a:t>Adjustment accuracy meets the r</a:t>
            </a:r>
            <a:r>
              <a:rPr lang="en-US" altLang="zh-CN" sz="2000" b="1" dirty="0">
                <a:latin typeface="+mn-lt"/>
                <a:ea typeface="微软雅黑" panose="020B0503020204020204" pitchFamily="34" charset="-122"/>
              </a:rPr>
              <a:t>equirement</a:t>
            </a:r>
            <a:r>
              <a:rPr lang="en-US" altLang="zh-CN" sz="2000" b="1" dirty="0">
                <a:latin typeface="+mn-lt"/>
                <a:ea typeface="微软雅黑" panose="020B0503020204020204" pitchFamily="34" charset="-122"/>
                <a:sym typeface="+mn-ea"/>
              </a:rPr>
              <a:t>.</a:t>
            </a:r>
          </a:p>
        </p:txBody>
      </p:sp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1904301" y="5214572"/>
            <a:ext cx="6312599" cy="23182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dirty="0">
                <a:latin typeface="+mn-lt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 steps      </a:t>
            </a:r>
            <a:r>
              <a:rPr lang="el-GR" altLang="zh-CN" sz="2000" b="0" i="0" dirty="0">
                <a:solidFill>
                  <a:srgbClr val="0F1115"/>
                </a:solidFill>
                <a:effectLst/>
                <a:latin typeface="quote-cjk-patch"/>
              </a:rPr>
              <a:t>Δ</a:t>
            </a:r>
            <a:r>
              <a:rPr lang="en-US" altLang="zh-CN" sz="2000" dirty="0">
                <a:latin typeface="+mn-lt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delay=100ps</a:t>
            </a:r>
            <a:r>
              <a:rPr lang="zh-CN" altLang="en-US" sz="2000" dirty="0">
                <a:latin typeface="+mn-lt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2000" dirty="0">
                <a:latin typeface="+mn-lt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en-US" altLang="zh-CN" sz="2000" b="1" dirty="0">
                <a:latin typeface="+mn-lt"/>
              </a:rPr>
              <a:t>Initial delay: ~20ps </a:t>
            </a:r>
            <a:r>
              <a:rPr lang="zh-CN" altLang="en-US" sz="2000" dirty="0">
                <a:latin typeface="+mn-lt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</a:t>
            </a:r>
            <a:endParaRPr lang="en-US" altLang="zh-CN" sz="2000" dirty="0">
              <a:latin typeface="+mn-lt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4" name="图片 13" descr="Screenshot_2025-07-08_3_10103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65022" y="1411603"/>
            <a:ext cx="8129778" cy="3830490"/>
          </a:xfrm>
          <a:prstGeom prst="rect">
            <a:avLst/>
          </a:prstGeom>
        </p:spPr>
      </p:pic>
      <p:sp>
        <p:nvSpPr>
          <p:cNvPr id="17" name="对话气泡: 矩形 16">
            <a:extLst>
              <a:ext uri="{FF2B5EF4-FFF2-40B4-BE49-F238E27FC236}">
                <a16:creationId xmlns:a16="http://schemas.microsoft.com/office/drawing/2014/main" id="{7402F0A9-16C4-4BDE-9F9A-D0929B28C8B6}"/>
              </a:ext>
            </a:extLst>
          </p:cNvPr>
          <p:cNvSpPr/>
          <p:nvPr/>
        </p:nvSpPr>
        <p:spPr bwMode="auto">
          <a:xfrm>
            <a:off x="3590290" y="4284037"/>
            <a:ext cx="399100" cy="262563"/>
          </a:xfrm>
          <a:prstGeom prst="wedgeRectCallout">
            <a:avLst>
              <a:gd name="adj1" fmla="val 282167"/>
              <a:gd name="adj2" fmla="val 172886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14041FCB-8FF4-45A9-A1D1-DEDF1887F42A}"/>
              </a:ext>
            </a:extLst>
          </p:cNvPr>
          <p:cNvSpPr/>
          <p:nvPr/>
        </p:nvSpPr>
        <p:spPr>
          <a:xfrm>
            <a:off x="4286410" y="4692134"/>
            <a:ext cx="843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119ps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文本框 2"/>
          <p:cNvSpPr txBox="1">
            <a:spLocks noChangeArrowheads="1"/>
          </p:cNvSpPr>
          <p:nvPr/>
        </p:nvSpPr>
        <p:spPr bwMode="auto">
          <a:xfrm>
            <a:off x="823833" y="145660"/>
            <a:ext cx="665669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  <a:latin typeface="+mn-lt"/>
                <a:ea typeface="微软雅黑" panose="020B0503020204020204" pitchFamily="34" charset="-122"/>
              </a:rPr>
              <a:t>Global Timing System Network Layout</a:t>
            </a:r>
            <a:endParaRPr lang="zh-CN" altLang="en-US" sz="3200" b="1" dirty="0">
              <a:solidFill>
                <a:schemeClr val="bg1"/>
              </a:solidFill>
              <a:latin typeface="+mn-lt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68605" y="944879"/>
            <a:ext cx="6129020" cy="488226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kumimoji="1" lang="en-US" altLang="zh-CN" sz="2400" b="1" kern="0" dirty="0">
                <a:solidFill>
                  <a:srgbClr val="094060"/>
                </a:solidFill>
                <a:ea typeface="微软雅黑" panose="020B0503020204020204" pitchFamily="34" charset="-122"/>
                <a:cs typeface="Calibri" panose="020F0502020204030204" pitchFamily="34" charset="0"/>
                <a:sym typeface="+mn-ea"/>
              </a:rPr>
              <a:t>Three-layer Network Structure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kumimoji="1" lang="en-US" altLang="zh-CN" sz="2000" b="1" kern="0" dirty="0">
                <a:solidFill>
                  <a:srgbClr val="094060"/>
                </a:solidFill>
                <a:ea typeface="微软雅黑" panose="020B0503020204020204" pitchFamily="34" charset="-122"/>
                <a:cs typeface="Calibri" panose="020F0502020204030204" pitchFamily="34" charset="0"/>
                <a:sym typeface="+mn-ea"/>
              </a:rPr>
              <a:t>Master Station</a:t>
            </a:r>
            <a:r>
              <a:rPr kumimoji="1" lang="zh-CN" altLang="en-US" sz="2000" b="1" kern="0" dirty="0">
                <a:solidFill>
                  <a:srgbClr val="094060"/>
                </a:solidFill>
                <a:ea typeface="微软雅黑" panose="020B0503020204020204" pitchFamily="34" charset="-122"/>
                <a:cs typeface="Calibri" panose="020F0502020204030204" pitchFamily="34" charset="0"/>
                <a:sym typeface="+mn-ea"/>
              </a:rPr>
              <a:t>，</a:t>
            </a:r>
            <a:r>
              <a:rPr kumimoji="1" lang="en-US" altLang="zh-CN" sz="2000" b="1" kern="0" dirty="0">
                <a:solidFill>
                  <a:srgbClr val="094060"/>
                </a:solidFill>
                <a:ea typeface="微软雅黑" panose="020B0503020204020204" pitchFamily="34" charset="-122"/>
                <a:cs typeface="Calibri" panose="020F0502020204030204" pitchFamily="34" charset="0"/>
                <a:sym typeface="+mn-ea"/>
              </a:rPr>
              <a:t>location near kicker</a:t>
            </a:r>
            <a:endParaRPr kumimoji="1" lang="zh-CN" altLang="en-US" sz="2000" dirty="0">
              <a:ea typeface="微软雅黑" panose="020B0503020204020204" pitchFamily="34" charset="-122"/>
              <a:cs typeface="Calibri" panose="020F0502020204030204" pitchFamily="34" charset="0"/>
              <a:sym typeface="+mn-ea"/>
            </a:endParaRPr>
          </a:p>
          <a:p>
            <a:pPr marL="285750" lvl="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kumimoji="1" lang="en-US" altLang="zh-CN" sz="2000" b="1" kern="0" dirty="0">
                <a:solidFill>
                  <a:srgbClr val="094060"/>
                </a:solidFill>
                <a:ea typeface="微软雅黑" panose="020B0503020204020204" pitchFamily="34" charset="-122"/>
                <a:cs typeface="Calibri" panose="020F0502020204030204" pitchFamily="34" charset="0"/>
                <a:sym typeface="+mn-ea"/>
              </a:rPr>
              <a:t>FOUT Station: 4</a:t>
            </a:r>
            <a:endParaRPr kumimoji="1" lang="zh-CN" altLang="en-US" sz="2000" b="1" kern="0" dirty="0">
              <a:solidFill>
                <a:srgbClr val="094060"/>
              </a:solidFill>
              <a:ea typeface="微软雅黑" panose="020B0503020204020204" pitchFamily="34" charset="-122"/>
              <a:cs typeface="Calibri" panose="020F0502020204030204" pitchFamily="34" charset="0"/>
              <a:sym typeface="+mn-ea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charset="0"/>
              <a:buChar char="n"/>
            </a:pPr>
            <a:r>
              <a:rPr kumimoji="1" lang="en-US" altLang="zh-CN" dirty="0" err="1">
                <a:ea typeface="微软雅黑" panose="020B0503020204020204" pitchFamily="34" charset="-122"/>
                <a:cs typeface="Calibri" panose="020F0502020204030204" pitchFamily="34" charset="0"/>
                <a:sym typeface="+mn-ea"/>
              </a:rPr>
              <a:t>Linac</a:t>
            </a:r>
            <a:r>
              <a:rPr kumimoji="1" lang="en-US" altLang="zh-CN" dirty="0">
                <a:ea typeface="微软雅黑" panose="020B0503020204020204" pitchFamily="34" charset="-122"/>
                <a:cs typeface="Calibri" panose="020F0502020204030204" pitchFamily="34" charset="0"/>
                <a:sym typeface="+mn-ea"/>
              </a:rPr>
              <a:t> F01</a:t>
            </a:r>
            <a:endParaRPr kumimoji="1" lang="zh-CN" altLang="en-US" dirty="0">
              <a:ea typeface="微软雅黑" panose="020B0503020204020204" pitchFamily="34" charset="-122"/>
              <a:cs typeface="Calibri" panose="020F0502020204030204" pitchFamily="34" charset="0"/>
              <a:sym typeface="+mn-ea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charset="0"/>
              <a:buChar char="n"/>
            </a:pPr>
            <a:r>
              <a:rPr kumimoji="1" lang="en-US" altLang="zh-CN" dirty="0">
                <a:ea typeface="微软雅黑" panose="020B0503020204020204" pitchFamily="34" charset="-122"/>
                <a:cs typeface="Calibri" panose="020F0502020204030204" pitchFamily="34" charset="0"/>
                <a:sym typeface="+mn-ea"/>
              </a:rPr>
              <a:t>LTU F02</a:t>
            </a:r>
            <a:endParaRPr kumimoji="1" lang="zh-CN" altLang="en-US" dirty="0">
              <a:ea typeface="微软雅黑" panose="020B0503020204020204" pitchFamily="34" charset="-122"/>
              <a:cs typeface="Calibri" panose="020F0502020204030204" pitchFamily="34" charset="0"/>
              <a:sym typeface="+mn-ea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charset="0"/>
              <a:buChar char="n"/>
            </a:pPr>
            <a:r>
              <a:rPr kumimoji="1" lang="en-US" altLang="zh-CN" dirty="0">
                <a:ea typeface="微软雅黑" panose="020B0503020204020204" pitchFamily="34" charset="-122"/>
                <a:cs typeface="Calibri" panose="020F0502020204030204" pitchFamily="34" charset="0"/>
                <a:sym typeface="+mn-ea"/>
              </a:rPr>
              <a:t>UND F03</a:t>
            </a:r>
            <a:endParaRPr kumimoji="1" lang="zh-CN" altLang="en-US" dirty="0">
              <a:ea typeface="微软雅黑" panose="020B0503020204020204" pitchFamily="34" charset="-122"/>
              <a:cs typeface="Calibri" panose="020F0502020204030204" pitchFamily="34" charset="0"/>
              <a:sym typeface="+mn-ea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charset="0"/>
              <a:buChar char="n"/>
            </a:pPr>
            <a:r>
              <a:rPr kumimoji="1" lang="en-US" altLang="zh-CN" dirty="0">
                <a:ea typeface="微软雅黑" panose="020B0503020204020204" pitchFamily="34" charset="-122"/>
                <a:cs typeface="Calibri" panose="020F0502020204030204" pitchFamily="34" charset="0"/>
                <a:sym typeface="+mn-ea"/>
              </a:rPr>
              <a:t>FEL F04</a:t>
            </a:r>
            <a:endParaRPr kumimoji="1" lang="zh-CN" altLang="en-US" dirty="0">
              <a:ea typeface="微软雅黑" panose="020B0503020204020204" pitchFamily="34" charset="-122"/>
              <a:cs typeface="Calibri" panose="020F0502020204030204" pitchFamily="34" charset="0"/>
              <a:sym typeface="+mn-ea"/>
            </a:endParaRPr>
          </a:p>
          <a:p>
            <a:pPr marL="285750" indent="-285750">
              <a:lnSpc>
                <a:spcPct val="150000"/>
              </a:lnSpc>
              <a:buClrTx/>
              <a:buSzTx/>
              <a:buFont typeface="Wingdings" panose="05000000000000000000" charset="0"/>
              <a:buChar char="Ø"/>
            </a:pPr>
            <a:r>
              <a:rPr kumimoji="1" lang="en-US" altLang="zh-CN" sz="2000" b="1" kern="0" dirty="0">
                <a:solidFill>
                  <a:srgbClr val="094060"/>
                </a:solidFill>
                <a:ea typeface="微软雅黑" panose="020B0503020204020204" pitchFamily="34" charset="-122"/>
                <a:cs typeface="Calibri" panose="020F0502020204030204" pitchFamily="34" charset="0"/>
                <a:sym typeface="+mn-ea"/>
              </a:rPr>
              <a:t>Slave</a:t>
            </a:r>
            <a:r>
              <a:rPr kumimoji="1" lang="zh-CN" altLang="en-US" sz="2000" b="1" kern="0" dirty="0">
                <a:solidFill>
                  <a:srgbClr val="094060"/>
                </a:solidFill>
                <a:ea typeface="微软雅黑" panose="020B0503020204020204" pitchFamily="34" charset="-122"/>
                <a:cs typeface="Calibri" panose="020F0502020204030204" pitchFamily="34" charset="0"/>
                <a:sym typeface="+mn-ea"/>
              </a:rPr>
              <a:t> </a:t>
            </a:r>
            <a:r>
              <a:rPr kumimoji="1" lang="en-US" altLang="zh-CN" sz="2000" b="1" kern="0" dirty="0">
                <a:solidFill>
                  <a:srgbClr val="094060"/>
                </a:solidFill>
                <a:ea typeface="微软雅黑" panose="020B0503020204020204" pitchFamily="34" charset="-122"/>
                <a:cs typeface="Calibri" panose="020F0502020204030204" pitchFamily="34" charset="0"/>
                <a:sym typeface="+mn-ea"/>
              </a:rPr>
              <a:t>Station:</a:t>
            </a:r>
            <a:r>
              <a:rPr kumimoji="1" lang="zh-CN" altLang="en-US" sz="2000" b="1" kern="0" dirty="0">
                <a:solidFill>
                  <a:srgbClr val="094060"/>
                </a:solidFill>
                <a:ea typeface="微软雅黑" panose="020B0503020204020204" pitchFamily="34" charset="-122"/>
                <a:cs typeface="Calibri" panose="020F0502020204030204" pitchFamily="34" charset="0"/>
                <a:sym typeface="+mn-ea"/>
              </a:rPr>
              <a:t> </a:t>
            </a:r>
            <a:r>
              <a:rPr kumimoji="1" lang="en-US" altLang="zh-CN" sz="2000" b="1" kern="0" dirty="0">
                <a:solidFill>
                  <a:srgbClr val="094060"/>
                </a:solidFill>
                <a:ea typeface="微软雅黑" panose="020B0503020204020204" pitchFamily="34" charset="-122"/>
                <a:cs typeface="Calibri" panose="020F0502020204030204" pitchFamily="34" charset="0"/>
                <a:sym typeface="+mn-ea"/>
              </a:rPr>
              <a:t>15</a:t>
            </a:r>
            <a:endParaRPr kumimoji="1" lang="zh-CN" altLang="en-US" sz="2000" b="1" kern="0" dirty="0">
              <a:solidFill>
                <a:srgbClr val="094060"/>
              </a:solidFill>
              <a:ea typeface="微软雅黑" panose="020B0503020204020204" pitchFamily="34" charset="-122"/>
              <a:cs typeface="Calibri" panose="020F0502020204030204" pitchFamily="34" charset="0"/>
              <a:sym typeface="+mn-ea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charset="0"/>
              <a:buChar char="n"/>
            </a:pPr>
            <a:r>
              <a:rPr kumimoji="1" lang="en-US" altLang="zh-CN" dirty="0" err="1">
                <a:ea typeface="微软雅黑" panose="020B0503020204020204" pitchFamily="34" charset="-122"/>
                <a:cs typeface="Calibri" panose="020F0502020204030204" pitchFamily="34" charset="0"/>
                <a:sym typeface="+mn-ea"/>
              </a:rPr>
              <a:t>Linac</a:t>
            </a:r>
            <a:r>
              <a:rPr kumimoji="1" lang="en-US" altLang="zh-CN" dirty="0">
                <a:ea typeface="微软雅黑" panose="020B0503020204020204" pitchFamily="34" charset="-122"/>
                <a:cs typeface="Calibri" panose="020F0502020204030204" pitchFamily="34" charset="0"/>
                <a:sym typeface="+mn-ea"/>
              </a:rPr>
              <a:t>  </a:t>
            </a:r>
            <a:r>
              <a:rPr kumimoji="1" lang="zh-CN" altLang="en-US" dirty="0">
                <a:ea typeface="微软雅黑" panose="020B0503020204020204" pitchFamily="34" charset="-122"/>
                <a:cs typeface="Calibri" panose="020F0502020204030204" pitchFamily="34" charset="0"/>
                <a:sym typeface="+mn-ea"/>
              </a:rPr>
              <a:t>8： R01-08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charset="0"/>
              <a:buChar char="n"/>
            </a:pPr>
            <a:r>
              <a:rPr kumimoji="1" lang="en-US" altLang="zh-CN" dirty="0">
                <a:ea typeface="微软雅黑" panose="020B0503020204020204" pitchFamily="34" charset="-122"/>
                <a:cs typeface="Calibri" panose="020F0502020204030204" pitchFamily="34" charset="0"/>
                <a:sym typeface="+mn-ea"/>
              </a:rPr>
              <a:t>LTU </a:t>
            </a:r>
            <a:r>
              <a:rPr kumimoji="1" lang="zh-CN" altLang="en-US" dirty="0">
                <a:ea typeface="微软雅黑" panose="020B0503020204020204" pitchFamily="34" charset="-122"/>
                <a:cs typeface="Calibri" panose="020F0502020204030204" pitchFamily="34" charset="0"/>
                <a:sym typeface="+mn-ea"/>
              </a:rPr>
              <a:t>3：R09-11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charset="0"/>
              <a:buChar char="n"/>
            </a:pPr>
            <a:r>
              <a:rPr kumimoji="1" lang="en-US" altLang="zh-CN" dirty="0">
                <a:ea typeface="微软雅黑" panose="020B0503020204020204" pitchFamily="34" charset="-122"/>
                <a:cs typeface="Calibri" panose="020F0502020204030204" pitchFamily="34" charset="0"/>
                <a:sym typeface="+mn-ea"/>
              </a:rPr>
              <a:t>UND  </a:t>
            </a:r>
            <a:r>
              <a:rPr kumimoji="1" lang="zh-CN" altLang="en-US" dirty="0">
                <a:ea typeface="微软雅黑" panose="020B0503020204020204" pitchFamily="34" charset="-122"/>
                <a:cs typeface="Calibri" panose="020F0502020204030204" pitchFamily="34" charset="0"/>
                <a:sym typeface="+mn-ea"/>
              </a:rPr>
              <a:t>2：R12-R13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charset="0"/>
              <a:buChar char="n"/>
            </a:pPr>
            <a:r>
              <a:rPr kumimoji="1" lang="en-US" altLang="zh-CN" dirty="0">
                <a:ea typeface="微软雅黑" panose="020B0503020204020204" pitchFamily="34" charset="-122"/>
                <a:cs typeface="Calibri" panose="020F0502020204030204" pitchFamily="34" charset="0"/>
                <a:sym typeface="+mn-ea"/>
              </a:rPr>
              <a:t>FEL </a:t>
            </a:r>
            <a:r>
              <a:rPr kumimoji="1" lang="zh-CN" altLang="en-US" dirty="0">
                <a:ea typeface="微软雅黑" panose="020B0503020204020204" pitchFamily="34" charset="-122"/>
                <a:cs typeface="Calibri" panose="020F0502020204030204" pitchFamily="34" charset="0"/>
                <a:sym typeface="+mn-ea"/>
              </a:rPr>
              <a:t>2：R14-15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endParaRPr kumimoji="1" lang="zh-CN" altLang="en-US" sz="2800" b="1" kern="0" dirty="0">
              <a:solidFill>
                <a:srgbClr val="094060"/>
              </a:solidFill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794000" y="1281134"/>
            <a:ext cx="9398541" cy="5449944"/>
            <a:chOff x="961" y="2107"/>
            <a:chExt cx="17361" cy="8726"/>
          </a:xfrm>
        </p:grpSpPr>
        <p:cxnSp>
          <p:nvCxnSpPr>
            <p:cNvPr id="51" name="直接连接符 50"/>
            <p:cNvCxnSpPr/>
            <p:nvPr/>
          </p:nvCxnSpPr>
          <p:spPr>
            <a:xfrm>
              <a:off x="977" y="4973"/>
              <a:ext cx="6593" cy="31"/>
            </a:xfrm>
            <a:prstGeom prst="line">
              <a:avLst/>
            </a:prstGeom>
            <a:ln w="19050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pic>
          <p:nvPicPr>
            <p:cNvPr id="3" name="图片 2" descr="350e91f0ca9a18ddfc6069ba3f08a19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565" y="5254"/>
              <a:ext cx="16757" cy="4818"/>
            </a:xfrm>
            <a:prstGeom prst="rect">
              <a:avLst/>
            </a:prstGeom>
          </p:spPr>
        </p:pic>
        <p:sp>
          <p:nvSpPr>
            <p:cNvPr id="83" name="文本框 82"/>
            <p:cNvSpPr txBox="1"/>
            <p:nvPr/>
          </p:nvSpPr>
          <p:spPr>
            <a:xfrm>
              <a:off x="3602" y="10242"/>
              <a:ext cx="10649" cy="591"/>
            </a:xfrm>
            <a:prstGeom prst="rect">
              <a:avLst/>
            </a:prstGeom>
            <a:noFill/>
          </p:spPr>
          <p:txBody>
            <a:bodyPr wrap="square" rtlCol="0" anchor="ctr" anchorCtr="1">
              <a:spAutoFit/>
            </a:bodyPr>
            <a:lstStyle/>
            <a:p>
              <a:r>
                <a:rPr lang="en-US" altLang="zh-CN" dirty="0">
                  <a:latin typeface="+mn-lt"/>
                  <a:ea typeface="微软雅黑" panose="020B0503020204020204" pitchFamily="34" charset="-122"/>
                  <a:cs typeface="微软雅黑" panose="020B0503020204020204" pitchFamily="34" charset="-122"/>
                </a:rPr>
                <a:t>Timing System Network Layout</a:t>
              </a:r>
              <a:endParaRPr lang="zh-CN" altLang="en-US" dirty="0">
                <a:latin typeface="+mn-lt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5" name="矩形 4"/>
            <p:cNvSpPr/>
            <p:nvPr>
              <p:custDataLst>
                <p:tags r:id="rId1"/>
              </p:custDataLst>
            </p:nvPr>
          </p:nvSpPr>
          <p:spPr>
            <a:xfrm>
              <a:off x="7864" y="2107"/>
              <a:ext cx="1536" cy="777"/>
            </a:xfrm>
            <a:prstGeom prst="rect">
              <a:avLst/>
            </a:prstGeom>
            <a:solidFill>
              <a:srgbClr val="FF0000"/>
            </a:solidFill>
          </p:spPr>
          <p:style>
            <a:lnRef idx="0">
              <a:srgbClr val="FFFFFF"/>
            </a:lnRef>
            <a:fillRef idx="2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r>
                <a:rPr lang="en-US" altLang="zh-CN" sz="1600"/>
                <a:t>G00</a:t>
              </a:r>
            </a:p>
            <a:p>
              <a:pPr algn="ctr"/>
              <a:r>
                <a:rPr lang="en-US" altLang="zh-CN" sz="1400">
                  <a:solidFill>
                    <a:schemeClr val="tx1"/>
                  </a:solidFill>
                </a:rPr>
                <a:t>EVG</a:t>
              </a:r>
            </a:p>
          </p:txBody>
        </p:sp>
        <p:sp>
          <p:nvSpPr>
            <p:cNvPr id="7" name="矩形 6"/>
            <p:cNvSpPr/>
            <p:nvPr>
              <p:custDataLst>
                <p:tags r:id="rId2"/>
              </p:custDataLst>
            </p:nvPr>
          </p:nvSpPr>
          <p:spPr>
            <a:xfrm>
              <a:off x="3970" y="3797"/>
              <a:ext cx="2233" cy="705"/>
            </a:xfrm>
            <a:prstGeom prst="rect">
              <a:avLst/>
            </a:prstGeom>
            <a:solidFill>
              <a:srgbClr val="00B050"/>
            </a:solidFill>
          </p:spPr>
          <p:style>
            <a:lnRef idx="0">
              <a:srgbClr val="FFFFFF"/>
            </a:lnRef>
            <a:fillRef idx="2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r>
                <a:rPr lang="en-US" altLang="zh-CN" sz="1400"/>
                <a:t>F01</a:t>
              </a:r>
            </a:p>
            <a:p>
              <a:pPr algn="ctr"/>
              <a:r>
                <a:rPr lang="en-US" altLang="zh-CN" sz="1200">
                  <a:solidFill>
                    <a:schemeClr val="tx1"/>
                  </a:solidFill>
                </a:rPr>
                <a:t>FOUTs</a:t>
              </a:r>
            </a:p>
          </p:txBody>
        </p:sp>
        <p:sp>
          <p:nvSpPr>
            <p:cNvPr id="8" name="矩形 7"/>
            <p:cNvSpPr/>
            <p:nvPr>
              <p:custDataLst>
                <p:tags r:id="rId3"/>
              </p:custDataLst>
            </p:nvPr>
          </p:nvSpPr>
          <p:spPr>
            <a:xfrm>
              <a:off x="11722" y="3748"/>
              <a:ext cx="2295" cy="729"/>
            </a:xfrm>
            <a:prstGeom prst="rect">
              <a:avLst/>
            </a:prstGeom>
            <a:solidFill>
              <a:srgbClr val="00B050"/>
            </a:solidFill>
          </p:spPr>
          <p:style>
            <a:lnRef idx="0">
              <a:srgbClr val="FFFFFF"/>
            </a:lnRef>
            <a:fillRef idx="2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r>
                <a:rPr lang="en-US" altLang="zh-CN" sz="1400">
                  <a:sym typeface="+mn-ea"/>
                </a:rPr>
                <a:t>F03</a:t>
              </a:r>
            </a:p>
            <a:p>
              <a:pPr algn="ctr"/>
              <a:r>
                <a:rPr lang="en-US" altLang="zh-CN" sz="1200">
                  <a:solidFill>
                    <a:schemeClr val="tx1"/>
                  </a:solidFill>
                  <a:sym typeface="+mn-ea"/>
                </a:rPr>
                <a:t>FOUTs</a:t>
              </a:r>
            </a:p>
          </p:txBody>
        </p:sp>
        <p:sp>
          <p:nvSpPr>
            <p:cNvPr id="22" name="矩形 21"/>
            <p:cNvSpPr/>
            <p:nvPr>
              <p:custDataLst>
                <p:tags r:id="rId4"/>
              </p:custDataLst>
            </p:nvPr>
          </p:nvSpPr>
          <p:spPr>
            <a:xfrm>
              <a:off x="9040" y="7929"/>
              <a:ext cx="1607" cy="717"/>
            </a:xfrm>
            <a:prstGeom prst="rect">
              <a:avLst/>
            </a:prstGeom>
            <a:solidFill>
              <a:srgbClr val="7030A0"/>
            </a:solidFill>
          </p:spPr>
          <p:style>
            <a:lnRef idx="0">
              <a:srgbClr val="FFFFFF"/>
            </a:lnRef>
            <a:fillRef idx="2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r>
                <a:rPr lang="en-US" altLang="zh-CN" sz="1200">
                  <a:solidFill>
                    <a:schemeClr val="bg1"/>
                  </a:solidFill>
                  <a:sym typeface="+mn-ea"/>
                </a:rPr>
                <a:t>R11</a:t>
              </a:r>
            </a:p>
            <a:p>
              <a:pPr algn="ctr"/>
              <a:r>
                <a:rPr lang="en-US" altLang="zh-CN" sz="1200">
                  <a:solidFill>
                    <a:schemeClr val="bg1"/>
                  </a:solidFill>
                  <a:sym typeface="+mn-ea"/>
                </a:rPr>
                <a:t>EVRx8</a:t>
              </a:r>
            </a:p>
          </p:txBody>
        </p:sp>
        <p:sp>
          <p:nvSpPr>
            <p:cNvPr id="23" name="矩形 22"/>
            <p:cNvSpPr/>
            <p:nvPr>
              <p:custDataLst>
                <p:tags r:id="rId5"/>
              </p:custDataLst>
            </p:nvPr>
          </p:nvSpPr>
          <p:spPr>
            <a:xfrm>
              <a:off x="9221" y="6758"/>
              <a:ext cx="1541" cy="629"/>
            </a:xfrm>
            <a:prstGeom prst="rect">
              <a:avLst/>
            </a:prstGeom>
            <a:solidFill>
              <a:srgbClr val="7030A0"/>
            </a:solidFill>
          </p:spPr>
          <p:style>
            <a:lnRef idx="0">
              <a:srgbClr val="FFFFFF"/>
            </a:lnRef>
            <a:fillRef idx="2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r>
                <a:rPr lang="en-US" altLang="zh-CN" sz="1200">
                  <a:solidFill>
                    <a:schemeClr val="bg1"/>
                  </a:solidFill>
                  <a:sym typeface="+mn-ea"/>
                </a:rPr>
                <a:t>R10</a:t>
              </a:r>
            </a:p>
            <a:p>
              <a:pPr algn="ctr"/>
              <a:r>
                <a:rPr lang="en-US" altLang="zh-CN" sz="1200">
                  <a:solidFill>
                    <a:schemeClr val="bg1"/>
                  </a:solidFill>
                  <a:sym typeface="+mn-ea"/>
                </a:rPr>
                <a:t>EVRx11</a:t>
              </a:r>
            </a:p>
          </p:txBody>
        </p:sp>
        <p:sp>
          <p:nvSpPr>
            <p:cNvPr id="24" name="矩形 23"/>
            <p:cNvSpPr/>
            <p:nvPr>
              <p:custDataLst>
                <p:tags r:id="rId6"/>
              </p:custDataLst>
            </p:nvPr>
          </p:nvSpPr>
          <p:spPr>
            <a:xfrm>
              <a:off x="9467" y="5612"/>
              <a:ext cx="1541" cy="585"/>
            </a:xfrm>
            <a:prstGeom prst="rect">
              <a:avLst/>
            </a:prstGeom>
            <a:solidFill>
              <a:srgbClr val="7030A0"/>
            </a:solidFill>
          </p:spPr>
          <p:style>
            <a:lnRef idx="0">
              <a:srgbClr val="FFFFFF"/>
            </a:lnRef>
            <a:fillRef idx="2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r>
                <a:rPr lang="en-US" altLang="zh-CN" sz="1200">
                  <a:solidFill>
                    <a:schemeClr val="bg1"/>
                  </a:solidFill>
                  <a:sym typeface="+mn-ea"/>
                </a:rPr>
                <a:t>R09</a:t>
              </a:r>
            </a:p>
            <a:p>
              <a:pPr algn="ctr"/>
              <a:r>
                <a:rPr lang="en-US" altLang="zh-CN" sz="1200">
                  <a:solidFill>
                    <a:schemeClr val="bg1"/>
                  </a:solidFill>
                  <a:sym typeface="+mn-ea"/>
                </a:rPr>
                <a:t>EVRx7</a:t>
              </a:r>
            </a:p>
          </p:txBody>
        </p:sp>
        <p:sp>
          <p:nvSpPr>
            <p:cNvPr id="25" name="矩形 24"/>
            <p:cNvSpPr/>
            <p:nvPr>
              <p:custDataLst>
                <p:tags r:id="rId7"/>
              </p:custDataLst>
            </p:nvPr>
          </p:nvSpPr>
          <p:spPr>
            <a:xfrm>
              <a:off x="12399" y="5563"/>
              <a:ext cx="1195" cy="645"/>
            </a:xfrm>
            <a:prstGeom prst="rect">
              <a:avLst/>
            </a:prstGeom>
            <a:solidFill>
              <a:srgbClr val="7030A0"/>
            </a:solidFill>
          </p:spPr>
          <p:style>
            <a:lnRef idx="0">
              <a:srgbClr val="FFFFFF"/>
            </a:lnRef>
            <a:fillRef idx="2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r>
                <a:rPr lang="en-US" altLang="zh-CN" sz="1200">
                  <a:solidFill>
                    <a:schemeClr val="bg1"/>
                  </a:solidFill>
                  <a:sym typeface="+mn-ea"/>
                </a:rPr>
                <a:t>R12</a:t>
              </a:r>
            </a:p>
            <a:p>
              <a:pPr algn="ctr"/>
              <a:r>
                <a:rPr lang="en-US" altLang="zh-CN" sz="1200">
                  <a:solidFill>
                    <a:schemeClr val="bg1"/>
                  </a:solidFill>
                  <a:sym typeface="+mn-ea"/>
                </a:rPr>
                <a:t>EVRx9</a:t>
              </a:r>
            </a:p>
          </p:txBody>
        </p:sp>
        <p:sp>
          <p:nvSpPr>
            <p:cNvPr id="26" name="矩形 25"/>
            <p:cNvSpPr/>
            <p:nvPr>
              <p:custDataLst>
                <p:tags r:id="rId8"/>
              </p:custDataLst>
            </p:nvPr>
          </p:nvSpPr>
          <p:spPr>
            <a:xfrm>
              <a:off x="11857" y="7714"/>
              <a:ext cx="1557" cy="645"/>
            </a:xfrm>
            <a:prstGeom prst="rect">
              <a:avLst/>
            </a:prstGeom>
            <a:solidFill>
              <a:srgbClr val="7030A0"/>
            </a:solidFill>
          </p:spPr>
          <p:style>
            <a:lnRef idx="0">
              <a:srgbClr val="FFFFFF"/>
            </a:lnRef>
            <a:fillRef idx="2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r>
                <a:rPr lang="en-US" altLang="zh-CN" sz="1200">
                  <a:solidFill>
                    <a:schemeClr val="bg1"/>
                  </a:solidFill>
                  <a:sym typeface="+mn-ea"/>
                </a:rPr>
                <a:t>R13</a:t>
              </a:r>
            </a:p>
            <a:p>
              <a:pPr algn="ctr"/>
              <a:r>
                <a:rPr lang="en-US" altLang="zh-CN" sz="1200">
                  <a:solidFill>
                    <a:schemeClr val="bg1"/>
                  </a:solidFill>
                  <a:sym typeface="+mn-ea"/>
                </a:rPr>
                <a:t>EVRx9</a:t>
              </a:r>
            </a:p>
          </p:txBody>
        </p:sp>
        <p:sp>
          <p:nvSpPr>
            <p:cNvPr id="30" name="矩形 29"/>
            <p:cNvSpPr/>
            <p:nvPr>
              <p:custDataLst>
                <p:tags r:id="rId9"/>
              </p:custDataLst>
            </p:nvPr>
          </p:nvSpPr>
          <p:spPr>
            <a:xfrm>
              <a:off x="8723" y="3748"/>
              <a:ext cx="2243" cy="729"/>
            </a:xfrm>
            <a:prstGeom prst="rect">
              <a:avLst/>
            </a:prstGeom>
            <a:solidFill>
              <a:srgbClr val="00B050"/>
            </a:solidFill>
          </p:spPr>
          <p:style>
            <a:lnRef idx="0">
              <a:srgbClr val="FFFFFF"/>
            </a:lnRef>
            <a:fillRef idx="2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r>
                <a:rPr lang="en-US" altLang="zh-CN" sz="1400">
                  <a:sym typeface="+mn-ea"/>
                </a:rPr>
                <a:t>F02</a:t>
              </a:r>
            </a:p>
            <a:p>
              <a:pPr algn="ctr"/>
              <a:r>
                <a:rPr lang="en-US" altLang="zh-CN" sz="1200">
                  <a:solidFill>
                    <a:schemeClr val="tx1"/>
                  </a:solidFill>
                  <a:sym typeface="+mn-ea"/>
                </a:rPr>
                <a:t>FOUTs</a:t>
              </a:r>
            </a:p>
          </p:txBody>
        </p:sp>
        <p:cxnSp>
          <p:nvCxnSpPr>
            <p:cNvPr id="49" name="肘形连接符 48"/>
            <p:cNvCxnSpPr>
              <a:endCxn id="11" idx="0"/>
            </p:cNvCxnSpPr>
            <p:nvPr/>
          </p:nvCxnSpPr>
          <p:spPr>
            <a:xfrm>
              <a:off x="8311" y="3371"/>
              <a:ext cx="7618" cy="376"/>
            </a:xfrm>
            <a:prstGeom prst="bentConnector2">
              <a:avLst/>
            </a:prstGeom>
            <a:ln>
              <a:tailEnd type="arrow" w="med" len="med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 flipH="1">
              <a:off x="4868" y="3369"/>
              <a:ext cx="4532" cy="1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2" name="直接箭头连接符 51"/>
            <p:cNvCxnSpPr/>
            <p:nvPr/>
          </p:nvCxnSpPr>
          <p:spPr>
            <a:xfrm>
              <a:off x="9656" y="4493"/>
              <a:ext cx="0" cy="49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3" name="直接箭头连接符 52"/>
            <p:cNvCxnSpPr/>
            <p:nvPr/>
          </p:nvCxnSpPr>
          <p:spPr>
            <a:xfrm>
              <a:off x="4865" y="4493"/>
              <a:ext cx="0" cy="49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9" name="直接箭头连接符 8"/>
            <p:cNvCxnSpPr/>
            <p:nvPr/>
          </p:nvCxnSpPr>
          <p:spPr>
            <a:xfrm>
              <a:off x="12636" y="4477"/>
              <a:ext cx="0" cy="49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5" name="直接箭头连接符 54"/>
            <p:cNvCxnSpPr/>
            <p:nvPr/>
          </p:nvCxnSpPr>
          <p:spPr>
            <a:xfrm flipH="1">
              <a:off x="980" y="5023"/>
              <a:ext cx="7" cy="5156"/>
            </a:xfrm>
            <a:prstGeom prst="straightConnector1">
              <a:avLst/>
            </a:prstGeom>
            <a:ln w="19050" cmpd="sng">
              <a:solidFill>
                <a:schemeClr val="accent1">
                  <a:shade val="50000"/>
                </a:schemeClr>
              </a:solidFill>
              <a:prstDash val="solid"/>
              <a:tailEnd type="none" w="med" len="med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60" name="直接箭头连接符 59"/>
            <p:cNvCxnSpPr/>
            <p:nvPr/>
          </p:nvCxnSpPr>
          <p:spPr>
            <a:xfrm flipV="1">
              <a:off x="4370" y="9868"/>
              <a:ext cx="1" cy="32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64" name="直接箭头连接符 63"/>
            <p:cNvCxnSpPr/>
            <p:nvPr/>
          </p:nvCxnSpPr>
          <p:spPr>
            <a:xfrm flipV="1">
              <a:off x="5622" y="9868"/>
              <a:ext cx="1" cy="32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65" name="直接箭头连接符 64"/>
            <p:cNvCxnSpPr/>
            <p:nvPr/>
          </p:nvCxnSpPr>
          <p:spPr>
            <a:xfrm flipV="1">
              <a:off x="7181" y="9868"/>
              <a:ext cx="1" cy="32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66" name="直接箭头连接符 65"/>
            <p:cNvCxnSpPr/>
            <p:nvPr/>
          </p:nvCxnSpPr>
          <p:spPr>
            <a:xfrm flipV="1">
              <a:off x="2837" y="9868"/>
              <a:ext cx="1" cy="32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67" name="直接箭头连接符 66"/>
            <p:cNvCxnSpPr/>
            <p:nvPr/>
          </p:nvCxnSpPr>
          <p:spPr>
            <a:xfrm>
              <a:off x="2837" y="5009"/>
              <a:ext cx="0" cy="68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68" name="直接箭头连接符 67"/>
            <p:cNvCxnSpPr/>
            <p:nvPr/>
          </p:nvCxnSpPr>
          <p:spPr>
            <a:xfrm>
              <a:off x="4372" y="5009"/>
              <a:ext cx="21" cy="69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69" name="直接箭头连接符 68"/>
            <p:cNvCxnSpPr/>
            <p:nvPr/>
          </p:nvCxnSpPr>
          <p:spPr>
            <a:xfrm>
              <a:off x="5884" y="5009"/>
              <a:ext cx="34" cy="70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70" name="直接箭头连接符 69"/>
            <p:cNvCxnSpPr/>
            <p:nvPr/>
          </p:nvCxnSpPr>
          <p:spPr>
            <a:xfrm flipH="1">
              <a:off x="7521" y="5009"/>
              <a:ext cx="10" cy="65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72" name="直接箭头连接符 71"/>
            <p:cNvCxnSpPr/>
            <p:nvPr/>
          </p:nvCxnSpPr>
          <p:spPr>
            <a:xfrm>
              <a:off x="12988" y="4949"/>
              <a:ext cx="12" cy="58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75" name="直接箭头连接符 74"/>
            <p:cNvCxnSpPr/>
            <p:nvPr/>
          </p:nvCxnSpPr>
          <p:spPr>
            <a:xfrm>
              <a:off x="9089" y="4949"/>
              <a:ext cx="16" cy="30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76" name="直接箭头连接符 75"/>
            <p:cNvCxnSpPr/>
            <p:nvPr/>
          </p:nvCxnSpPr>
          <p:spPr>
            <a:xfrm>
              <a:off x="9383" y="4949"/>
              <a:ext cx="30" cy="194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77" name="直接箭头连接符 76"/>
            <p:cNvCxnSpPr/>
            <p:nvPr/>
          </p:nvCxnSpPr>
          <p:spPr>
            <a:xfrm>
              <a:off x="12287" y="4954"/>
              <a:ext cx="4" cy="290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84" name="直接箭头连接符 83"/>
            <p:cNvCxnSpPr/>
            <p:nvPr/>
          </p:nvCxnSpPr>
          <p:spPr>
            <a:xfrm>
              <a:off x="10085" y="4971"/>
              <a:ext cx="9" cy="62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3" name="矩形 12"/>
            <p:cNvSpPr/>
            <p:nvPr>
              <p:custDataLst>
                <p:tags r:id="rId10"/>
              </p:custDataLst>
            </p:nvPr>
          </p:nvSpPr>
          <p:spPr>
            <a:xfrm>
              <a:off x="15596" y="5576"/>
              <a:ext cx="1542" cy="645"/>
            </a:xfrm>
            <a:prstGeom prst="rect">
              <a:avLst/>
            </a:prstGeom>
            <a:solidFill>
              <a:srgbClr val="7030A0"/>
            </a:solidFill>
          </p:spPr>
          <p:style>
            <a:lnRef idx="0">
              <a:srgbClr val="FFFFFF"/>
            </a:lnRef>
            <a:fillRef idx="2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r>
                <a:rPr lang="en-US" altLang="zh-CN" sz="1200">
                  <a:solidFill>
                    <a:schemeClr val="bg1"/>
                  </a:solidFill>
                  <a:sym typeface="+mn-ea"/>
                </a:rPr>
                <a:t>R14</a:t>
              </a:r>
            </a:p>
            <a:p>
              <a:pPr algn="ctr"/>
              <a:r>
                <a:rPr lang="en-US" altLang="zh-CN" sz="1200">
                  <a:solidFill>
                    <a:schemeClr val="bg1"/>
                  </a:solidFill>
                  <a:sym typeface="+mn-ea"/>
                </a:rPr>
                <a:t>EVRx7</a:t>
              </a:r>
            </a:p>
          </p:txBody>
        </p:sp>
        <p:cxnSp>
          <p:nvCxnSpPr>
            <p:cNvPr id="14" name="直接箭头连接符 13"/>
            <p:cNvCxnSpPr/>
            <p:nvPr/>
          </p:nvCxnSpPr>
          <p:spPr>
            <a:xfrm flipH="1">
              <a:off x="16230" y="4962"/>
              <a:ext cx="39" cy="62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5" name="矩形 14"/>
            <p:cNvSpPr/>
            <p:nvPr>
              <p:custDataLst>
                <p:tags r:id="rId11"/>
              </p:custDataLst>
            </p:nvPr>
          </p:nvSpPr>
          <p:spPr>
            <a:xfrm>
              <a:off x="15426" y="7728"/>
              <a:ext cx="1710" cy="645"/>
            </a:xfrm>
            <a:prstGeom prst="rect">
              <a:avLst/>
            </a:prstGeom>
            <a:solidFill>
              <a:srgbClr val="7030A0"/>
            </a:solidFill>
          </p:spPr>
          <p:style>
            <a:lnRef idx="0">
              <a:srgbClr val="FFFFFF"/>
            </a:lnRef>
            <a:fillRef idx="2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r>
                <a:rPr lang="en-US" altLang="zh-CN" sz="1200">
                  <a:solidFill>
                    <a:schemeClr val="bg1"/>
                  </a:solidFill>
                  <a:sym typeface="+mn-ea"/>
                </a:rPr>
                <a:t>R15</a:t>
              </a:r>
            </a:p>
            <a:p>
              <a:pPr algn="ctr"/>
              <a:r>
                <a:rPr lang="en-US" altLang="zh-CN" sz="1200">
                  <a:solidFill>
                    <a:schemeClr val="bg1"/>
                  </a:solidFill>
                  <a:sym typeface="+mn-ea"/>
                </a:rPr>
                <a:t>EVRx7</a:t>
              </a:r>
            </a:p>
          </p:txBody>
        </p:sp>
        <p:cxnSp>
          <p:nvCxnSpPr>
            <p:cNvPr id="16" name="直接箭头连接符 15"/>
            <p:cNvCxnSpPr/>
            <p:nvPr/>
          </p:nvCxnSpPr>
          <p:spPr>
            <a:xfrm flipH="1">
              <a:off x="15462" y="4968"/>
              <a:ext cx="34" cy="282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1" name="矩形 10"/>
            <p:cNvSpPr/>
            <p:nvPr>
              <p:custDataLst>
                <p:tags r:id="rId12"/>
              </p:custDataLst>
            </p:nvPr>
          </p:nvSpPr>
          <p:spPr>
            <a:xfrm>
              <a:off x="14844" y="3748"/>
              <a:ext cx="2170" cy="729"/>
            </a:xfrm>
            <a:prstGeom prst="rect">
              <a:avLst/>
            </a:prstGeom>
            <a:solidFill>
              <a:srgbClr val="00B050"/>
            </a:solidFill>
          </p:spPr>
          <p:style>
            <a:lnRef idx="0">
              <a:srgbClr val="FFFFFF"/>
            </a:lnRef>
            <a:fillRef idx="2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r>
                <a:rPr lang="en-US" altLang="zh-CN" sz="1400">
                  <a:sym typeface="+mn-ea"/>
                </a:rPr>
                <a:t>F04</a:t>
              </a:r>
            </a:p>
            <a:p>
              <a:pPr algn="ctr"/>
              <a:r>
                <a:rPr lang="en-US" altLang="zh-CN" sz="1200">
                  <a:solidFill>
                    <a:schemeClr val="tx1"/>
                  </a:solidFill>
                  <a:sym typeface="+mn-ea"/>
                </a:rPr>
                <a:t>FOUTs</a:t>
              </a:r>
            </a:p>
          </p:txBody>
        </p:sp>
        <p:cxnSp>
          <p:nvCxnSpPr>
            <p:cNvPr id="12" name="直接箭头连接符 11"/>
            <p:cNvCxnSpPr/>
            <p:nvPr/>
          </p:nvCxnSpPr>
          <p:spPr>
            <a:xfrm>
              <a:off x="15736" y="4477"/>
              <a:ext cx="0" cy="49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8" name="直接箭头连接符 17"/>
            <p:cNvCxnSpPr/>
            <p:nvPr/>
          </p:nvCxnSpPr>
          <p:spPr>
            <a:xfrm flipH="1">
              <a:off x="12649" y="3385"/>
              <a:ext cx="3" cy="38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0" name="直接箭头连接符 19"/>
            <p:cNvCxnSpPr/>
            <p:nvPr/>
          </p:nvCxnSpPr>
          <p:spPr>
            <a:xfrm>
              <a:off x="4876" y="3385"/>
              <a:ext cx="8" cy="38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>
              <a:off x="12271" y="4937"/>
              <a:ext cx="733" cy="2"/>
            </a:xfrm>
            <a:prstGeom prst="line">
              <a:avLst/>
            </a:prstGeom>
            <a:ln w="19050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>
              <a:off x="15470" y="4952"/>
              <a:ext cx="822" cy="4"/>
            </a:xfrm>
            <a:prstGeom prst="line">
              <a:avLst/>
            </a:prstGeom>
            <a:ln w="19050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>
              <a:off x="9087" y="4937"/>
              <a:ext cx="1011" cy="28"/>
            </a:xfrm>
            <a:prstGeom prst="line">
              <a:avLst/>
            </a:prstGeom>
            <a:ln w="19050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5" name="直接箭头连接符 34"/>
            <p:cNvCxnSpPr>
              <a:stCxn id="5" idx="2"/>
            </p:cNvCxnSpPr>
            <p:nvPr/>
          </p:nvCxnSpPr>
          <p:spPr>
            <a:xfrm>
              <a:off x="8632" y="2884"/>
              <a:ext cx="3" cy="57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6" name="直接箭头连接符 35"/>
            <p:cNvCxnSpPr/>
            <p:nvPr/>
          </p:nvCxnSpPr>
          <p:spPr>
            <a:xfrm flipH="1">
              <a:off x="9773" y="3410"/>
              <a:ext cx="3" cy="38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9" name="直接箭头连接符 18"/>
            <p:cNvCxnSpPr/>
            <p:nvPr/>
          </p:nvCxnSpPr>
          <p:spPr>
            <a:xfrm>
              <a:off x="2837" y="6266"/>
              <a:ext cx="0" cy="49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36" name="直接箭头连接符 235"/>
            <p:cNvCxnSpPr/>
            <p:nvPr/>
          </p:nvCxnSpPr>
          <p:spPr>
            <a:xfrm>
              <a:off x="4368" y="6308"/>
              <a:ext cx="0" cy="49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37" name="直接箭头连接符 236"/>
            <p:cNvCxnSpPr/>
            <p:nvPr/>
          </p:nvCxnSpPr>
          <p:spPr>
            <a:xfrm>
              <a:off x="5887" y="6308"/>
              <a:ext cx="0" cy="49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38" name="直接箭头连接符 237"/>
            <p:cNvCxnSpPr/>
            <p:nvPr/>
          </p:nvCxnSpPr>
          <p:spPr>
            <a:xfrm>
              <a:off x="7546" y="6321"/>
              <a:ext cx="0" cy="49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41" name="直接箭头连接符 240"/>
            <p:cNvCxnSpPr/>
            <p:nvPr/>
          </p:nvCxnSpPr>
          <p:spPr>
            <a:xfrm flipH="1">
              <a:off x="10230" y="6087"/>
              <a:ext cx="8" cy="23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42" name="直接箭头连接符 241"/>
            <p:cNvCxnSpPr>
              <a:endCxn id="245" idx="1"/>
            </p:cNvCxnSpPr>
            <p:nvPr/>
          </p:nvCxnSpPr>
          <p:spPr>
            <a:xfrm flipV="1">
              <a:off x="13594" y="5895"/>
              <a:ext cx="244" cy="1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43" name="直接箭头连接符 242"/>
            <p:cNvCxnSpPr/>
            <p:nvPr/>
          </p:nvCxnSpPr>
          <p:spPr>
            <a:xfrm flipV="1">
              <a:off x="13413" y="8019"/>
              <a:ext cx="346" cy="4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7" name="文本框 16"/>
            <p:cNvSpPr txBox="1"/>
            <p:nvPr/>
          </p:nvSpPr>
          <p:spPr>
            <a:xfrm>
              <a:off x="2416" y="6757"/>
              <a:ext cx="770" cy="313"/>
            </a:xfrm>
            <a:prstGeom prst="rect">
              <a:avLst/>
            </a:prstGeom>
            <a:solidFill>
              <a:schemeClr val="accent3">
                <a:lumMod val="65000"/>
              </a:schemeClr>
            </a:solidFill>
            <a:ln>
              <a:noFill/>
            </a:ln>
          </p:spPr>
          <p:txBody>
            <a:bodyPr wrap="square" lIns="17780" tIns="0" rIns="17780" bIns="17780" rtlCol="0" anchor="ctr" anchorCtr="1">
              <a:noAutofit/>
            </a:bodyPr>
            <a:lstStyle/>
            <a:p>
              <a:pPr lvl="0" algn="l">
                <a:buClrTx/>
                <a:buSzTx/>
                <a:buFontTx/>
              </a:pPr>
              <a:r>
                <a:rPr lang="en-US" altLang="zh-CN" sz="1200">
                  <a:ln>
                    <a:noFill/>
                  </a:ln>
                  <a:sym typeface="+mn-ea"/>
                </a:rPr>
                <a:t>INJ</a:t>
              </a:r>
            </a:p>
          </p:txBody>
        </p:sp>
        <p:sp>
          <p:nvSpPr>
            <p:cNvPr id="235" name="文本框 234"/>
            <p:cNvSpPr txBox="1"/>
            <p:nvPr/>
          </p:nvSpPr>
          <p:spPr>
            <a:xfrm>
              <a:off x="3858" y="6757"/>
              <a:ext cx="770" cy="313"/>
            </a:xfrm>
            <a:prstGeom prst="rect">
              <a:avLst/>
            </a:prstGeom>
            <a:solidFill>
              <a:schemeClr val="accent3">
                <a:lumMod val="65000"/>
              </a:schemeClr>
            </a:solidFill>
            <a:ln>
              <a:noFill/>
            </a:ln>
          </p:spPr>
          <p:txBody>
            <a:bodyPr wrap="square" lIns="17780" tIns="0" rIns="17780" bIns="17780" rtlCol="0" anchor="ctr" anchorCtr="1">
              <a:noAutofit/>
            </a:bodyPr>
            <a:lstStyle/>
            <a:p>
              <a:pPr lvl="0" algn="l">
                <a:buClrTx/>
                <a:buSzTx/>
                <a:buFontTx/>
              </a:pPr>
              <a:r>
                <a:rPr lang="en-US" altLang="zh-CN" sz="1200">
                  <a:ln>
                    <a:noFill/>
                  </a:ln>
                  <a:sym typeface="+mn-ea"/>
                </a:rPr>
                <a:t>L1</a:t>
              </a:r>
            </a:p>
          </p:txBody>
        </p:sp>
        <p:sp>
          <p:nvSpPr>
            <p:cNvPr id="239" name="文本框 238"/>
            <p:cNvSpPr txBox="1"/>
            <p:nvPr/>
          </p:nvSpPr>
          <p:spPr>
            <a:xfrm>
              <a:off x="5463" y="6757"/>
              <a:ext cx="770" cy="313"/>
            </a:xfrm>
            <a:prstGeom prst="rect">
              <a:avLst/>
            </a:prstGeom>
            <a:solidFill>
              <a:schemeClr val="accent3">
                <a:lumMod val="65000"/>
              </a:schemeClr>
            </a:solidFill>
            <a:ln>
              <a:noFill/>
            </a:ln>
          </p:spPr>
          <p:txBody>
            <a:bodyPr wrap="square" lIns="17780" tIns="0" rIns="17780" bIns="17780" rtlCol="0" anchor="ctr" anchorCtr="1">
              <a:noAutofit/>
            </a:bodyPr>
            <a:lstStyle/>
            <a:p>
              <a:pPr lvl="0" algn="l">
                <a:buClrTx/>
                <a:buSzTx/>
                <a:buFontTx/>
              </a:pPr>
              <a:r>
                <a:rPr lang="en-US" altLang="zh-CN" sz="1200">
                  <a:ln>
                    <a:noFill/>
                  </a:ln>
                  <a:sym typeface="+mn-ea"/>
                </a:rPr>
                <a:t>L2</a:t>
              </a:r>
            </a:p>
          </p:txBody>
        </p:sp>
        <p:sp>
          <p:nvSpPr>
            <p:cNvPr id="240" name="文本框 239"/>
            <p:cNvSpPr txBox="1"/>
            <p:nvPr/>
          </p:nvSpPr>
          <p:spPr>
            <a:xfrm>
              <a:off x="7181" y="6757"/>
              <a:ext cx="770" cy="313"/>
            </a:xfrm>
            <a:prstGeom prst="rect">
              <a:avLst/>
            </a:prstGeom>
            <a:solidFill>
              <a:schemeClr val="accent3">
                <a:lumMod val="65000"/>
              </a:schemeClr>
            </a:solidFill>
            <a:ln>
              <a:noFill/>
            </a:ln>
          </p:spPr>
          <p:txBody>
            <a:bodyPr wrap="square" lIns="17780" tIns="0" rIns="17780" bIns="17780" rtlCol="0" anchor="ctr" anchorCtr="1">
              <a:noAutofit/>
            </a:bodyPr>
            <a:lstStyle/>
            <a:p>
              <a:pPr lvl="0" algn="l">
                <a:buClrTx/>
                <a:buSzTx/>
                <a:buFontTx/>
              </a:pPr>
              <a:r>
                <a:rPr lang="en-US" altLang="zh-CN" sz="1200">
                  <a:ln>
                    <a:noFill/>
                  </a:ln>
                  <a:sym typeface="+mn-ea"/>
                </a:rPr>
                <a:t>L3</a:t>
              </a:r>
            </a:p>
          </p:txBody>
        </p:sp>
        <p:sp>
          <p:nvSpPr>
            <p:cNvPr id="244" name="文本框 243"/>
            <p:cNvSpPr txBox="1"/>
            <p:nvPr/>
          </p:nvSpPr>
          <p:spPr>
            <a:xfrm>
              <a:off x="9844" y="6321"/>
              <a:ext cx="770" cy="313"/>
            </a:xfrm>
            <a:prstGeom prst="rect">
              <a:avLst/>
            </a:prstGeom>
            <a:solidFill>
              <a:schemeClr val="accent3">
                <a:lumMod val="65000"/>
              </a:schemeClr>
            </a:solidFill>
            <a:ln>
              <a:noFill/>
            </a:ln>
          </p:spPr>
          <p:txBody>
            <a:bodyPr wrap="square" lIns="17780" tIns="0" rIns="17780" bIns="17780" rtlCol="0" anchor="ctr" anchorCtr="1">
              <a:noAutofit/>
            </a:bodyPr>
            <a:lstStyle/>
            <a:p>
              <a:r>
                <a:rPr lang="en-US" altLang="zh-CN" sz="1200">
                  <a:ln>
                    <a:noFill/>
                  </a:ln>
                </a:rPr>
                <a:t>LTU4</a:t>
              </a:r>
            </a:p>
          </p:txBody>
        </p:sp>
        <p:sp>
          <p:nvSpPr>
            <p:cNvPr id="245" name="文本框 244"/>
            <p:cNvSpPr txBox="1"/>
            <p:nvPr/>
          </p:nvSpPr>
          <p:spPr>
            <a:xfrm>
              <a:off x="13838" y="5739"/>
              <a:ext cx="871" cy="313"/>
            </a:xfrm>
            <a:prstGeom prst="rect">
              <a:avLst/>
            </a:prstGeom>
            <a:solidFill>
              <a:schemeClr val="accent3">
                <a:lumMod val="65000"/>
              </a:schemeClr>
            </a:soli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wrap="square" lIns="17780" tIns="0" rIns="17780" bIns="17780" rtlCol="0" anchor="ctr" anchorCtr="1">
              <a:noAutofit/>
            </a:bodyPr>
            <a:lstStyle/>
            <a:p>
              <a:r>
                <a:rPr lang="en-US" altLang="zh-CN" sz="1200">
                  <a:ln>
                    <a:noFill/>
                  </a:ln>
                </a:rPr>
                <a:t>UND4</a:t>
              </a:r>
            </a:p>
          </p:txBody>
        </p:sp>
        <p:sp>
          <p:nvSpPr>
            <p:cNvPr id="248" name="文本框 247"/>
            <p:cNvSpPr txBox="1"/>
            <p:nvPr/>
          </p:nvSpPr>
          <p:spPr>
            <a:xfrm>
              <a:off x="17012" y="5768"/>
              <a:ext cx="871" cy="313"/>
            </a:xfrm>
            <a:prstGeom prst="rect">
              <a:avLst/>
            </a:prstGeom>
            <a:solidFill>
              <a:schemeClr val="accent3">
                <a:lumMod val="65000"/>
              </a:schemeClr>
            </a:solidFill>
            <a:ln>
              <a:noFill/>
            </a:ln>
          </p:spPr>
          <p:txBody>
            <a:bodyPr wrap="square" lIns="17780" tIns="0" rIns="17780" bIns="17780" rtlCol="0" anchor="ctr" anchorCtr="1">
              <a:noAutofit/>
            </a:bodyPr>
            <a:lstStyle/>
            <a:p>
              <a:r>
                <a:rPr lang="en-US" altLang="zh-CN" sz="1200">
                  <a:ln>
                    <a:noFill/>
                  </a:ln>
                </a:rPr>
                <a:t>FEL4</a:t>
              </a:r>
            </a:p>
          </p:txBody>
        </p:sp>
        <p:sp>
          <p:nvSpPr>
            <p:cNvPr id="249" name="文本框 248"/>
            <p:cNvSpPr txBox="1"/>
            <p:nvPr/>
          </p:nvSpPr>
          <p:spPr>
            <a:xfrm>
              <a:off x="17012" y="7911"/>
              <a:ext cx="871" cy="313"/>
            </a:xfrm>
            <a:prstGeom prst="rect">
              <a:avLst/>
            </a:prstGeom>
            <a:solidFill>
              <a:schemeClr val="accent3">
                <a:lumMod val="65000"/>
              </a:schemeClr>
            </a:solidFill>
            <a:ln>
              <a:noFill/>
            </a:ln>
          </p:spPr>
          <p:txBody>
            <a:bodyPr wrap="square" lIns="17780" tIns="0" rIns="17780" bIns="17780" rtlCol="0" anchor="ctr" anchorCtr="1">
              <a:noAutofit/>
            </a:bodyPr>
            <a:lstStyle/>
            <a:p>
              <a:r>
                <a:rPr lang="en-US" altLang="zh-CN" sz="1200">
                  <a:ln>
                    <a:noFill/>
                  </a:ln>
                </a:rPr>
                <a:t>FEL3</a:t>
              </a:r>
            </a:p>
          </p:txBody>
        </p:sp>
        <p:sp>
          <p:nvSpPr>
            <p:cNvPr id="250" name="文本框 249"/>
            <p:cNvSpPr txBox="1"/>
            <p:nvPr/>
          </p:nvSpPr>
          <p:spPr>
            <a:xfrm>
              <a:off x="13759" y="7863"/>
              <a:ext cx="871" cy="313"/>
            </a:xfrm>
            <a:prstGeom prst="rect">
              <a:avLst/>
            </a:prstGeom>
            <a:solidFill>
              <a:schemeClr val="accent3">
                <a:lumMod val="65000"/>
              </a:schemeClr>
            </a:solidFill>
            <a:ln>
              <a:noFill/>
            </a:ln>
          </p:spPr>
          <p:txBody>
            <a:bodyPr wrap="square" lIns="17780" tIns="0" rIns="17780" bIns="17780" rtlCol="0" anchor="ctr" anchorCtr="1">
              <a:noAutofit/>
            </a:bodyPr>
            <a:lstStyle/>
            <a:p>
              <a:r>
                <a:rPr lang="en-US" altLang="zh-CN" sz="1200">
                  <a:ln>
                    <a:noFill/>
                  </a:ln>
                </a:rPr>
                <a:t>UND3</a:t>
              </a:r>
            </a:p>
          </p:txBody>
        </p:sp>
        <p:cxnSp>
          <p:nvCxnSpPr>
            <p:cNvPr id="253" name="直接箭头连接符 252"/>
            <p:cNvCxnSpPr/>
            <p:nvPr/>
          </p:nvCxnSpPr>
          <p:spPr>
            <a:xfrm flipV="1">
              <a:off x="16790" y="5927"/>
              <a:ext cx="346" cy="4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54" name="直接箭头连接符 253"/>
            <p:cNvCxnSpPr/>
            <p:nvPr/>
          </p:nvCxnSpPr>
          <p:spPr>
            <a:xfrm flipV="1">
              <a:off x="16791" y="8061"/>
              <a:ext cx="346" cy="4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55" name="文本框 254"/>
            <p:cNvSpPr txBox="1"/>
            <p:nvPr/>
          </p:nvSpPr>
          <p:spPr>
            <a:xfrm>
              <a:off x="9400" y="8772"/>
              <a:ext cx="770" cy="313"/>
            </a:xfrm>
            <a:prstGeom prst="rect">
              <a:avLst/>
            </a:prstGeom>
            <a:solidFill>
              <a:schemeClr val="accent3">
                <a:lumMod val="65000"/>
              </a:schemeClr>
            </a:solidFill>
            <a:ln>
              <a:noFill/>
            </a:ln>
          </p:spPr>
          <p:txBody>
            <a:bodyPr wrap="square" lIns="17780" tIns="0" rIns="17780" bIns="17780" rtlCol="0" anchor="ctr" anchorCtr="1">
              <a:noAutofit/>
            </a:bodyPr>
            <a:lstStyle/>
            <a:p>
              <a:r>
                <a:rPr lang="en-US" altLang="zh-CN" sz="1200">
                  <a:ln>
                    <a:noFill/>
                  </a:ln>
                </a:rPr>
                <a:t>LTU3</a:t>
              </a:r>
            </a:p>
          </p:txBody>
        </p:sp>
        <p:cxnSp>
          <p:nvCxnSpPr>
            <p:cNvPr id="256" name="直接箭头连接符 255"/>
            <p:cNvCxnSpPr/>
            <p:nvPr/>
          </p:nvCxnSpPr>
          <p:spPr>
            <a:xfrm>
              <a:off x="9844" y="8356"/>
              <a:ext cx="0" cy="49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57" name="文本框 256"/>
            <p:cNvSpPr txBox="1"/>
            <p:nvPr/>
          </p:nvSpPr>
          <p:spPr>
            <a:xfrm>
              <a:off x="9467" y="7393"/>
              <a:ext cx="770" cy="313"/>
            </a:xfrm>
            <a:prstGeom prst="rect">
              <a:avLst/>
            </a:prstGeom>
            <a:solidFill>
              <a:schemeClr val="accent3">
                <a:lumMod val="65000"/>
              </a:schemeClr>
            </a:solidFill>
            <a:ln>
              <a:noFill/>
            </a:ln>
          </p:spPr>
          <p:txBody>
            <a:bodyPr wrap="square" lIns="17780" tIns="0" rIns="17780" bIns="17780" rtlCol="0" anchor="ctr" anchorCtr="1">
              <a:noAutofit/>
            </a:bodyPr>
            <a:lstStyle/>
            <a:p>
              <a:r>
                <a:rPr lang="en-US" altLang="zh-CN" sz="1200">
                  <a:ln>
                    <a:noFill/>
                  </a:ln>
                </a:rPr>
                <a:t>LTD</a:t>
              </a:r>
            </a:p>
          </p:txBody>
        </p:sp>
        <p:sp>
          <p:nvSpPr>
            <p:cNvPr id="258" name="文本框 257"/>
            <p:cNvSpPr txBox="1"/>
            <p:nvPr/>
          </p:nvSpPr>
          <p:spPr>
            <a:xfrm>
              <a:off x="1829" y="8201"/>
              <a:ext cx="1693" cy="587"/>
            </a:xfrm>
            <a:prstGeom prst="rect">
              <a:avLst/>
            </a:prstGeom>
            <a:solidFill>
              <a:schemeClr val="accent3">
                <a:lumMod val="65000"/>
              </a:schemeClr>
            </a:solidFill>
            <a:ln>
              <a:noFill/>
            </a:ln>
          </p:spPr>
          <p:txBody>
            <a:bodyPr wrap="square" lIns="17780" tIns="0" rIns="17780" bIns="17780" rtlCol="0" anchor="ctr" anchorCtr="1">
              <a:noAutofit/>
            </a:bodyPr>
            <a:lstStyle/>
            <a:p>
              <a:r>
                <a:rPr lang="en-US" altLang="zh-CN" sz="1000">
                  <a:ln>
                    <a:noFill/>
                  </a:ln>
                </a:rPr>
                <a:t>INJ1-CM01,02</a:t>
              </a:r>
            </a:p>
            <a:p>
              <a:r>
                <a:rPr lang="en-US" altLang="zh-CN" sz="1000">
                  <a:ln>
                    <a:noFill/>
                  </a:ln>
                  <a:sym typeface="+mn-ea"/>
                </a:rPr>
                <a:t>INJ2-CM01,02</a:t>
              </a:r>
            </a:p>
          </p:txBody>
        </p:sp>
        <p:sp>
          <p:nvSpPr>
            <p:cNvPr id="259" name="文本框 258"/>
            <p:cNvSpPr txBox="1"/>
            <p:nvPr/>
          </p:nvSpPr>
          <p:spPr>
            <a:xfrm>
              <a:off x="3731" y="8214"/>
              <a:ext cx="1264" cy="587"/>
            </a:xfrm>
            <a:prstGeom prst="rect">
              <a:avLst/>
            </a:prstGeom>
            <a:solidFill>
              <a:schemeClr val="accent3">
                <a:lumMod val="65000"/>
              </a:schemeClr>
            </a:solidFill>
            <a:ln>
              <a:noFill/>
            </a:ln>
          </p:spPr>
          <p:txBody>
            <a:bodyPr wrap="square" lIns="17780" tIns="0" rIns="17780" bIns="17780" rtlCol="0" anchor="ctr" anchorCtr="1">
              <a:noAutofit/>
            </a:bodyPr>
            <a:lstStyle/>
            <a:p>
              <a:r>
                <a:rPr lang="en-US" altLang="zh-CN" sz="1000">
                  <a:ln>
                    <a:noFill/>
                  </a:ln>
                </a:rPr>
                <a:t>CM02,03</a:t>
              </a:r>
            </a:p>
            <a:p>
              <a:r>
                <a:rPr lang="en-US" altLang="zh-CN" sz="1000">
                  <a:ln>
                    <a:noFill/>
                  </a:ln>
                  <a:sym typeface="+mn-ea"/>
                </a:rPr>
                <a:t>CMH01,02</a:t>
              </a:r>
            </a:p>
          </p:txBody>
        </p:sp>
        <p:sp>
          <p:nvSpPr>
            <p:cNvPr id="260" name="文本框 259"/>
            <p:cNvSpPr txBox="1"/>
            <p:nvPr/>
          </p:nvSpPr>
          <p:spPr>
            <a:xfrm>
              <a:off x="5181" y="8214"/>
              <a:ext cx="1264" cy="587"/>
            </a:xfrm>
            <a:prstGeom prst="rect">
              <a:avLst/>
            </a:prstGeom>
            <a:solidFill>
              <a:schemeClr val="accent3">
                <a:lumMod val="65000"/>
              </a:schemeClr>
            </a:solidFill>
            <a:ln>
              <a:noFill/>
            </a:ln>
          </p:spPr>
          <p:txBody>
            <a:bodyPr wrap="square" lIns="17780" tIns="0" rIns="17780" bIns="17780" rtlCol="0" anchor="ctr" anchorCtr="1">
              <a:noAutofit/>
            </a:bodyPr>
            <a:lstStyle/>
            <a:p>
              <a:r>
                <a:rPr lang="en-US" altLang="zh-CN" sz="1000"/>
                <a:t>CM04-08</a:t>
              </a:r>
            </a:p>
          </p:txBody>
        </p:sp>
        <p:sp>
          <p:nvSpPr>
            <p:cNvPr id="261" name="文本框 260"/>
            <p:cNvSpPr txBox="1"/>
            <p:nvPr/>
          </p:nvSpPr>
          <p:spPr>
            <a:xfrm>
              <a:off x="6779" y="8214"/>
              <a:ext cx="1115" cy="587"/>
            </a:xfrm>
            <a:prstGeom prst="rect">
              <a:avLst/>
            </a:prstGeom>
            <a:solidFill>
              <a:schemeClr val="accent3">
                <a:lumMod val="65000"/>
              </a:schemeClr>
            </a:solidFill>
            <a:ln>
              <a:noFill/>
            </a:ln>
          </p:spPr>
          <p:txBody>
            <a:bodyPr wrap="square" lIns="17780" tIns="0" rIns="17780" bIns="17780" rtlCol="0" anchor="ctr" anchorCtr="1">
              <a:noAutofit/>
            </a:bodyPr>
            <a:lstStyle/>
            <a:p>
              <a:r>
                <a:rPr lang="en-US" altLang="zh-CN" sz="1000">
                  <a:ln>
                    <a:noFill/>
                  </a:ln>
                </a:rPr>
                <a:t>CM09-17</a:t>
              </a:r>
            </a:p>
          </p:txBody>
        </p:sp>
        <p:cxnSp>
          <p:nvCxnSpPr>
            <p:cNvPr id="263" name="直接箭头连接符 262"/>
            <p:cNvCxnSpPr/>
            <p:nvPr/>
          </p:nvCxnSpPr>
          <p:spPr>
            <a:xfrm flipV="1">
              <a:off x="2749" y="9065"/>
              <a:ext cx="1" cy="32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64" name="直接箭头连接符 263"/>
            <p:cNvCxnSpPr/>
            <p:nvPr/>
          </p:nvCxnSpPr>
          <p:spPr>
            <a:xfrm flipV="1">
              <a:off x="4372" y="9062"/>
              <a:ext cx="1" cy="32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65" name="直接箭头连接符 264"/>
            <p:cNvCxnSpPr/>
            <p:nvPr/>
          </p:nvCxnSpPr>
          <p:spPr>
            <a:xfrm flipV="1">
              <a:off x="5813" y="9073"/>
              <a:ext cx="1" cy="32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66" name="直接箭头连接符 265"/>
            <p:cNvCxnSpPr/>
            <p:nvPr/>
          </p:nvCxnSpPr>
          <p:spPr>
            <a:xfrm flipV="1">
              <a:off x="7337" y="9077"/>
              <a:ext cx="1" cy="32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67" name="直接箭头连接符 266"/>
            <p:cNvCxnSpPr/>
            <p:nvPr/>
          </p:nvCxnSpPr>
          <p:spPr>
            <a:xfrm flipH="1">
              <a:off x="9844" y="7268"/>
              <a:ext cx="8" cy="23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43" name="矩形 42"/>
            <p:cNvSpPr/>
            <p:nvPr>
              <p:custDataLst>
                <p:tags r:id="rId13"/>
              </p:custDataLst>
            </p:nvPr>
          </p:nvSpPr>
          <p:spPr>
            <a:xfrm>
              <a:off x="2123" y="9278"/>
              <a:ext cx="1253" cy="59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0">
              <a:srgbClr val="FFFFFF"/>
            </a:lnRef>
            <a:fillRef idx="2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r>
                <a:rPr lang="en-US" altLang="zh-CN" sz="1200">
                  <a:solidFill>
                    <a:schemeClr val="tx1"/>
                  </a:solidFill>
                  <a:sym typeface="+mn-ea"/>
                </a:rPr>
                <a:t>R05</a:t>
              </a:r>
            </a:p>
            <a:p>
              <a:pPr algn="ctr"/>
              <a:r>
                <a:rPr lang="en-US" altLang="zh-CN" sz="1200">
                  <a:solidFill>
                    <a:schemeClr val="tx1"/>
                  </a:solidFill>
                  <a:sym typeface="+mn-ea"/>
                </a:rPr>
                <a:t>EVR</a:t>
              </a:r>
              <a:r>
                <a:rPr lang="en-US" altLang="zh-CN" sz="1200">
                  <a:solidFill>
                    <a:schemeClr val="tx1"/>
                  </a:solidFill>
                </a:rPr>
                <a:t>x8</a:t>
              </a:r>
            </a:p>
          </p:txBody>
        </p:sp>
        <p:sp>
          <p:nvSpPr>
            <p:cNvPr id="44" name="矩形 43"/>
            <p:cNvSpPr/>
            <p:nvPr>
              <p:custDataLst>
                <p:tags r:id="rId14"/>
              </p:custDataLst>
            </p:nvPr>
          </p:nvSpPr>
          <p:spPr>
            <a:xfrm>
              <a:off x="3651" y="9278"/>
              <a:ext cx="1298" cy="59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0">
              <a:srgbClr val="FFFFFF"/>
            </a:lnRef>
            <a:fillRef idx="2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r>
                <a:rPr lang="en-US" altLang="zh-CN" sz="1200">
                  <a:solidFill>
                    <a:schemeClr val="tx1"/>
                  </a:solidFill>
                  <a:sym typeface="+mn-ea"/>
                </a:rPr>
                <a:t>R06</a:t>
              </a:r>
            </a:p>
            <a:p>
              <a:pPr algn="ctr"/>
              <a:r>
                <a:rPr lang="en-US" altLang="zh-CN" sz="1200">
                  <a:solidFill>
                    <a:schemeClr val="tx1"/>
                  </a:solidFill>
                  <a:sym typeface="+mn-ea"/>
                </a:rPr>
                <a:t>EVRx8</a:t>
              </a:r>
            </a:p>
          </p:txBody>
        </p:sp>
        <p:sp>
          <p:nvSpPr>
            <p:cNvPr id="45" name="矩形 44"/>
            <p:cNvSpPr/>
            <p:nvPr>
              <p:custDataLst>
                <p:tags r:id="rId15"/>
              </p:custDataLst>
            </p:nvPr>
          </p:nvSpPr>
          <p:spPr>
            <a:xfrm>
              <a:off x="4997" y="9278"/>
              <a:ext cx="1418" cy="59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0">
              <a:srgbClr val="FFFFFF"/>
            </a:lnRef>
            <a:fillRef idx="2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r>
                <a:rPr lang="en-US" altLang="zh-CN" sz="1200">
                  <a:solidFill>
                    <a:schemeClr val="tx1"/>
                  </a:solidFill>
                  <a:sym typeface="+mn-ea"/>
                </a:rPr>
                <a:t>R07</a:t>
              </a:r>
            </a:p>
            <a:p>
              <a:pPr algn="ctr"/>
              <a:r>
                <a:rPr lang="en-US" altLang="zh-CN" sz="1200">
                  <a:solidFill>
                    <a:schemeClr val="tx1"/>
                  </a:solidFill>
                  <a:sym typeface="+mn-ea"/>
                </a:rPr>
                <a:t>EVRx10</a:t>
              </a:r>
            </a:p>
          </p:txBody>
        </p:sp>
        <p:sp>
          <p:nvSpPr>
            <p:cNvPr id="46" name="矩形 45"/>
            <p:cNvSpPr/>
            <p:nvPr>
              <p:custDataLst>
                <p:tags r:id="rId16"/>
              </p:custDataLst>
            </p:nvPr>
          </p:nvSpPr>
          <p:spPr>
            <a:xfrm>
              <a:off x="6539" y="9278"/>
              <a:ext cx="1393" cy="59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0">
              <a:srgbClr val="FFFFFF"/>
            </a:lnRef>
            <a:fillRef idx="2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r>
                <a:rPr lang="en-US" altLang="zh-CN" sz="1200">
                  <a:solidFill>
                    <a:schemeClr val="tx1"/>
                  </a:solidFill>
                  <a:sym typeface="+mn-ea"/>
                </a:rPr>
                <a:t>R08</a:t>
              </a:r>
            </a:p>
            <a:p>
              <a:pPr algn="ctr"/>
              <a:r>
                <a:rPr lang="en-US" altLang="zh-CN" sz="1200">
                  <a:solidFill>
                    <a:schemeClr val="tx1"/>
                  </a:solidFill>
                  <a:sym typeface="+mn-ea"/>
                </a:rPr>
                <a:t>EVRx18</a:t>
              </a:r>
            </a:p>
          </p:txBody>
        </p:sp>
        <p:sp>
          <p:nvSpPr>
            <p:cNvPr id="31" name="矩形 30"/>
            <p:cNvSpPr/>
            <p:nvPr>
              <p:custDataLst>
                <p:tags r:id="rId17"/>
              </p:custDataLst>
            </p:nvPr>
          </p:nvSpPr>
          <p:spPr>
            <a:xfrm>
              <a:off x="2221" y="5743"/>
              <a:ext cx="1233" cy="645"/>
            </a:xfrm>
            <a:prstGeom prst="rect">
              <a:avLst/>
            </a:prstGeom>
            <a:solidFill>
              <a:srgbClr val="7030A0"/>
            </a:solidFill>
          </p:spPr>
          <p:style>
            <a:lnRef idx="0">
              <a:srgbClr val="FFFFFF"/>
            </a:lnRef>
            <a:fillRef idx="2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r>
                <a:rPr lang="en-US" altLang="zh-CN" sz="1200">
                  <a:solidFill>
                    <a:schemeClr val="bg1"/>
                  </a:solidFill>
                  <a:sym typeface="+mn-ea"/>
                </a:rPr>
                <a:t>R01</a:t>
              </a:r>
            </a:p>
            <a:p>
              <a:pPr algn="ctr"/>
              <a:r>
                <a:rPr lang="en-US" altLang="zh-CN" sz="1200">
                  <a:solidFill>
                    <a:schemeClr val="bg1"/>
                  </a:solidFill>
                  <a:sym typeface="+mn-ea"/>
                </a:rPr>
                <a:t>EVRx6</a:t>
              </a:r>
            </a:p>
          </p:txBody>
        </p:sp>
        <p:sp>
          <p:nvSpPr>
            <p:cNvPr id="32" name="矩形 31"/>
            <p:cNvSpPr/>
            <p:nvPr>
              <p:custDataLst>
                <p:tags r:id="rId18"/>
              </p:custDataLst>
            </p:nvPr>
          </p:nvSpPr>
          <p:spPr>
            <a:xfrm>
              <a:off x="3602" y="5724"/>
              <a:ext cx="1394" cy="717"/>
            </a:xfrm>
            <a:prstGeom prst="rect">
              <a:avLst/>
            </a:prstGeom>
            <a:solidFill>
              <a:srgbClr val="7030A0"/>
            </a:solidFill>
          </p:spPr>
          <p:style>
            <a:lnRef idx="0">
              <a:srgbClr val="FFFFFF"/>
            </a:lnRef>
            <a:fillRef idx="2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r>
                <a:rPr lang="en-US" altLang="zh-CN" sz="1200">
                  <a:solidFill>
                    <a:schemeClr val="bg1"/>
                  </a:solidFill>
                  <a:sym typeface="+mn-ea"/>
                </a:rPr>
                <a:t>R02</a:t>
              </a:r>
            </a:p>
            <a:p>
              <a:pPr algn="ctr"/>
              <a:r>
                <a:rPr lang="en-US" altLang="zh-CN" sz="1200">
                  <a:solidFill>
                    <a:schemeClr val="bg1"/>
                  </a:solidFill>
                  <a:sym typeface="+mn-ea"/>
                </a:rPr>
                <a:t>EVRx3</a:t>
              </a:r>
            </a:p>
          </p:txBody>
        </p:sp>
        <p:sp>
          <p:nvSpPr>
            <p:cNvPr id="33" name="矩形 32"/>
            <p:cNvSpPr/>
            <p:nvPr>
              <p:custDataLst>
                <p:tags r:id="rId19"/>
              </p:custDataLst>
            </p:nvPr>
          </p:nvSpPr>
          <p:spPr>
            <a:xfrm>
              <a:off x="5181" y="5724"/>
              <a:ext cx="1359" cy="717"/>
            </a:xfrm>
            <a:prstGeom prst="rect">
              <a:avLst/>
            </a:prstGeom>
            <a:solidFill>
              <a:srgbClr val="7030A0"/>
            </a:solidFill>
          </p:spPr>
          <p:style>
            <a:lnRef idx="0">
              <a:srgbClr val="FFFFFF"/>
            </a:lnRef>
            <a:fillRef idx="2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r>
                <a:rPr lang="en-US" altLang="zh-CN" sz="1200">
                  <a:solidFill>
                    <a:schemeClr val="bg1"/>
                  </a:solidFill>
                  <a:sym typeface="+mn-ea"/>
                </a:rPr>
                <a:t>R03</a:t>
              </a:r>
            </a:p>
            <a:p>
              <a:pPr algn="ctr"/>
              <a:r>
                <a:rPr lang="en-US" altLang="zh-CN" sz="1200">
                  <a:solidFill>
                    <a:schemeClr val="bg1"/>
                  </a:solidFill>
                  <a:sym typeface="+mn-ea"/>
                </a:rPr>
                <a:t>EVRx6</a:t>
              </a:r>
            </a:p>
          </p:txBody>
        </p:sp>
        <p:sp>
          <p:nvSpPr>
            <p:cNvPr id="34" name="矩形 33"/>
            <p:cNvSpPr/>
            <p:nvPr>
              <p:custDataLst>
                <p:tags r:id="rId20"/>
              </p:custDataLst>
            </p:nvPr>
          </p:nvSpPr>
          <p:spPr>
            <a:xfrm>
              <a:off x="6705" y="5724"/>
              <a:ext cx="1789" cy="717"/>
            </a:xfrm>
            <a:prstGeom prst="rect">
              <a:avLst/>
            </a:prstGeom>
            <a:solidFill>
              <a:srgbClr val="7030A0"/>
            </a:solidFill>
          </p:spPr>
          <p:style>
            <a:lnRef idx="0">
              <a:srgbClr val="FFFFFF"/>
            </a:lnRef>
            <a:fillRef idx="2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r>
                <a:rPr lang="en-US" altLang="zh-CN" sz="1200">
                  <a:solidFill>
                    <a:schemeClr val="bg1"/>
                  </a:solidFill>
                  <a:sym typeface="+mn-ea"/>
                </a:rPr>
                <a:t>R04</a:t>
              </a:r>
            </a:p>
            <a:p>
              <a:pPr algn="ctr"/>
              <a:r>
                <a:rPr lang="en-US" altLang="zh-CN" sz="1200">
                  <a:solidFill>
                    <a:schemeClr val="bg1"/>
                  </a:solidFill>
                  <a:sym typeface="+mn-ea"/>
                </a:rPr>
                <a:t>EVRx10</a:t>
              </a: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2206" y="8796"/>
              <a:ext cx="770" cy="313"/>
            </a:xfrm>
            <a:prstGeom prst="rect">
              <a:avLst/>
            </a:prstGeom>
            <a:solidFill>
              <a:schemeClr val="accent3">
                <a:lumMod val="65000"/>
              </a:schemeClr>
            </a:solidFill>
            <a:ln>
              <a:noFill/>
            </a:ln>
          </p:spPr>
          <p:txBody>
            <a:bodyPr wrap="square" lIns="17780" tIns="0" rIns="17780" bIns="17780" rtlCol="0" anchor="ctr" anchorCtr="1">
              <a:noAutofit/>
            </a:bodyPr>
            <a:lstStyle/>
            <a:p>
              <a:r>
                <a:rPr lang="en-US" altLang="zh-CN" sz="1200">
                  <a:ln>
                    <a:noFill/>
                  </a:ln>
                </a:rPr>
                <a:t>INJ</a:t>
              </a: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3970" y="8812"/>
              <a:ext cx="770" cy="313"/>
            </a:xfrm>
            <a:prstGeom prst="rect">
              <a:avLst/>
            </a:prstGeom>
            <a:solidFill>
              <a:schemeClr val="accent3">
                <a:lumMod val="65000"/>
              </a:schemeClr>
            </a:solidFill>
            <a:ln>
              <a:noFill/>
            </a:ln>
          </p:spPr>
          <p:txBody>
            <a:bodyPr wrap="square" lIns="17780" tIns="0" rIns="17780" bIns="17780" rtlCol="0" anchor="ctr" anchorCtr="1">
              <a:noAutofit/>
            </a:bodyPr>
            <a:lstStyle/>
            <a:p>
              <a:r>
                <a:rPr lang="en-US" altLang="zh-CN" sz="1200">
                  <a:ln>
                    <a:noFill/>
                  </a:ln>
                </a:rPr>
                <a:t>L1</a:t>
              </a: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5419" y="8812"/>
              <a:ext cx="770" cy="313"/>
            </a:xfrm>
            <a:prstGeom prst="rect">
              <a:avLst/>
            </a:prstGeom>
            <a:solidFill>
              <a:schemeClr val="accent3">
                <a:lumMod val="65000"/>
              </a:schemeClr>
            </a:solidFill>
            <a:ln>
              <a:noFill/>
            </a:ln>
          </p:spPr>
          <p:txBody>
            <a:bodyPr wrap="square" lIns="17780" tIns="0" rIns="17780" bIns="17780" rtlCol="0" anchor="ctr" anchorCtr="1">
              <a:noAutofit/>
            </a:bodyPr>
            <a:lstStyle/>
            <a:p>
              <a:r>
                <a:rPr lang="en-US" altLang="zh-CN" sz="1200">
                  <a:ln>
                    <a:noFill/>
                  </a:ln>
                </a:rPr>
                <a:t>L2</a:t>
              </a: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6960" y="8812"/>
              <a:ext cx="770" cy="313"/>
            </a:xfrm>
            <a:prstGeom prst="rect">
              <a:avLst/>
            </a:prstGeom>
            <a:solidFill>
              <a:schemeClr val="accent3">
                <a:lumMod val="65000"/>
              </a:schemeClr>
            </a:solidFill>
            <a:ln>
              <a:noFill/>
            </a:ln>
          </p:spPr>
          <p:txBody>
            <a:bodyPr wrap="square" lIns="17780" tIns="0" rIns="17780" bIns="17780" rtlCol="0" anchor="ctr" anchorCtr="1">
              <a:noAutofit/>
            </a:bodyPr>
            <a:lstStyle/>
            <a:p>
              <a:r>
                <a:rPr lang="en-US" altLang="zh-CN" sz="1200">
                  <a:ln>
                    <a:noFill/>
                  </a:ln>
                </a:rPr>
                <a:t>L3</a:t>
              </a:r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961" y="10182"/>
              <a:ext cx="657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文本框 2"/>
          <p:cNvSpPr txBox="1">
            <a:spLocks noChangeArrowheads="1"/>
          </p:cNvSpPr>
          <p:nvPr/>
        </p:nvSpPr>
        <p:spPr bwMode="auto">
          <a:xfrm>
            <a:off x="823833" y="145660"/>
            <a:ext cx="665669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  <a:latin typeface="+mn-lt"/>
                <a:ea typeface="微软雅黑" panose="020B0503020204020204" pitchFamily="34" charset="-122"/>
              </a:rPr>
              <a:t>Global Timing System Network Layout</a:t>
            </a:r>
            <a:endParaRPr lang="zh-CN" altLang="en-US" sz="3200" b="1" dirty="0">
              <a:solidFill>
                <a:schemeClr val="bg1"/>
              </a:solidFill>
              <a:latin typeface="+mn-lt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68605" y="944880"/>
            <a:ext cx="6129020" cy="41529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85750" indent="-285750" algn="l">
              <a:buFont typeface="Wingdings" panose="05000000000000000000" pitchFamily="2" charset="2"/>
              <a:buChar char="n"/>
            </a:pPr>
            <a:endParaRPr kumimoji="1" lang="zh-CN" altLang="en-US" sz="2000" b="1" kern="0" dirty="0">
              <a:solidFill>
                <a:srgbClr val="094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graphicFrame>
        <p:nvGraphicFramePr>
          <p:cNvPr id="11" name="表格 10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33735356"/>
              </p:ext>
            </p:extLst>
          </p:nvPr>
        </p:nvGraphicFramePr>
        <p:xfrm>
          <a:off x="726439" y="944880"/>
          <a:ext cx="5287011" cy="56013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80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01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09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78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219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 dirty="0">
                          <a:latin typeface="+mn-lt"/>
                        </a:rPr>
                        <a:t>NO.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>
                          <a:latin typeface="+mn-lt"/>
                        </a:rPr>
                        <a:t>Station Name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 dirty="0">
                          <a:latin typeface="+mn-lt"/>
                        </a:rPr>
                        <a:t>Location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kumimoji="1" lang="en-US" altLang="zh-CN" sz="1600" kern="0" dirty="0">
                          <a:solidFill>
                            <a:srgbClr val="094060"/>
                          </a:solidFill>
                          <a:latin typeface="+mn-lt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+mn-ea"/>
                        </a:rPr>
                        <a:t>Modules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032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>
                          <a:latin typeface="+mn-lt"/>
                        </a:rPr>
                        <a:t>G00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>
                          <a:latin typeface="+mn-lt"/>
                        </a:rPr>
                        <a:t>TS Master </a:t>
                      </a:r>
                      <a:r>
                        <a:rPr lang="en-US" altLang="zh-CN" sz="1600">
                          <a:latin typeface="+mn-lt"/>
                          <a:sym typeface="+mn-ea"/>
                        </a:rPr>
                        <a:t>Station</a:t>
                      </a:r>
                      <a:endParaRPr lang="en-US" altLang="zh-CN" sz="160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>
                          <a:latin typeface="+mn-lt"/>
                        </a:rPr>
                        <a:t>Kicker</a:t>
                      </a:r>
                      <a:endParaRPr lang="zh-CN" altLang="en-US" sz="160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>
                          <a:latin typeface="+mn-lt"/>
                        </a:rPr>
                        <a:t>EVG+FOUT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7096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>
                          <a:latin typeface="+mn-lt"/>
                        </a:rPr>
                        <a:t>F01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 dirty="0">
                          <a:latin typeface="+mn-lt"/>
                        </a:rPr>
                        <a:t>LINAC FOUT </a:t>
                      </a:r>
                      <a:r>
                        <a:rPr lang="en-US" altLang="zh-CN" sz="1600" dirty="0">
                          <a:latin typeface="+mn-lt"/>
                          <a:sym typeface="+mn-ea"/>
                        </a:rPr>
                        <a:t>Station</a:t>
                      </a:r>
                      <a:endParaRPr lang="en-US" altLang="zh-CN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>
                          <a:latin typeface="+mn-lt"/>
                        </a:rPr>
                        <a:t>LINAC</a:t>
                      </a:r>
                      <a:endParaRPr lang="zh-CN" altLang="en-US" sz="160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>
                          <a:latin typeface="+mn-lt"/>
                          <a:sym typeface="+mn-ea"/>
                        </a:rPr>
                        <a:t>FOUT</a:t>
                      </a:r>
                      <a:endParaRPr lang="en-US" altLang="zh-CN" sz="160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032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>
                          <a:latin typeface="+mn-lt"/>
                        </a:rPr>
                        <a:t>F02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>
                          <a:latin typeface="+mn-lt"/>
                        </a:rPr>
                        <a:t>LTU </a:t>
                      </a:r>
                      <a:r>
                        <a:rPr lang="en-US" altLang="zh-CN" sz="1600">
                          <a:latin typeface="+mn-lt"/>
                          <a:sym typeface="+mn-ea"/>
                        </a:rPr>
                        <a:t> FOUT Station</a:t>
                      </a:r>
                      <a:endParaRPr lang="zh-CN" altLang="en-US" sz="160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>
                          <a:latin typeface="+mn-lt"/>
                        </a:rPr>
                        <a:t>LTU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>
                          <a:latin typeface="+mn-lt"/>
                          <a:sym typeface="+mn-ea"/>
                        </a:rPr>
                        <a:t>FOUT</a:t>
                      </a:r>
                      <a:endParaRPr lang="zh-CN" altLang="en-US" sz="160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7629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>
                          <a:latin typeface="+mn-lt"/>
                        </a:rPr>
                        <a:t>F03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>
                          <a:latin typeface="+mn-lt"/>
                        </a:rPr>
                        <a:t>UND</a:t>
                      </a:r>
                      <a:r>
                        <a:rPr lang="en-US" altLang="zh-CN" sz="1600">
                          <a:latin typeface="+mn-lt"/>
                          <a:sym typeface="+mn-ea"/>
                        </a:rPr>
                        <a:t>  FOUT Station</a:t>
                      </a:r>
                      <a:endParaRPr lang="zh-CN" altLang="en-US" sz="160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>
                          <a:latin typeface="+mn-lt"/>
                        </a:rPr>
                        <a:t>UND</a:t>
                      </a:r>
                      <a:endParaRPr lang="zh-CN" altLang="en-US" sz="160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>
                          <a:latin typeface="+mn-lt"/>
                          <a:sym typeface="+mn-ea"/>
                        </a:rPr>
                        <a:t>FOUT</a:t>
                      </a:r>
                      <a:endParaRPr lang="zh-CN" altLang="en-US" sz="160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6564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>
                          <a:latin typeface="+mn-lt"/>
                        </a:rPr>
                        <a:t>F04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>
                          <a:latin typeface="+mn-lt"/>
                        </a:rPr>
                        <a:t>BL&amp;ES</a:t>
                      </a:r>
                      <a:r>
                        <a:rPr lang="en-US" altLang="zh-CN" sz="1600">
                          <a:latin typeface="+mn-lt"/>
                          <a:sym typeface="+mn-ea"/>
                        </a:rPr>
                        <a:t>  FOUT Station</a:t>
                      </a:r>
                      <a:endParaRPr lang="zh-CN" altLang="en-US" sz="160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>
                          <a:latin typeface="+mn-lt"/>
                          <a:sym typeface="+mn-ea"/>
                        </a:rPr>
                        <a:t>BL&amp;ES</a:t>
                      </a:r>
                      <a:endParaRPr lang="zh-CN" altLang="en-US" sz="1600">
                        <a:latin typeface="+mn-lt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>
                          <a:latin typeface="+mn-lt"/>
                          <a:sym typeface="+mn-ea"/>
                        </a:rPr>
                        <a:t>FOUT</a:t>
                      </a:r>
                      <a:endParaRPr lang="zh-CN" altLang="en-US" sz="160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1425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>
                          <a:latin typeface="+mn-lt"/>
                        </a:rPr>
                        <a:t>R01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>
                          <a:latin typeface="+mn-lt"/>
                        </a:rPr>
                        <a:t>INJ BPM Slave Station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>
                          <a:latin typeface="+mn-lt"/>
                          <a:sym typeface="+mn-ea"/>
                        </a:rPr>
                        <a:t>INJ</a:t>
                      </a:r>
                      <a:endParaRPr lang="zh-CN" altLang="en-US" sz="160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>
                          <a:latin typeface="+mn-lt"/>
                        </a:rPr>
                        <a:t>EVR*6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5623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>
                          <a:latin typeface="+mn-lt"/>
                        </a:rPr>
                        <a:t>R02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 dirty="0">
                          <a:latin typeface="+mn-lt"/>
                        </a:rPr>
                        <a:t>L1 BPM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sz="1600">
                          <a:latin typeface="+mn-lt"/>
                        </a:rPr>
                        <a:t>L1</a:t>
                      </a:r>
                      <a:endParaRPr lang="en-US" altLang="zh-CN" sz="160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>
                          <a:latin typeface="+mn-lt"/>
                          <a:sym typeface="+mn-ea"/>
                        </a:rPr>
                        <a:t>EVR*3</a:t>
                      </a:r>
                      <a:endParaRPr lang="zh-CN" altLang="en-US" sz="160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69325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>
                          <a:latin typeface="+mn-lt"/>
                        </a:rPr>
                        <a:t>R03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>
                          <a:latin typeface="+mn-lt"/>
                          <a:sym typeface="+mn-ea"/>
                        </a:rPr>
                        <a:t>L2 BPM</a:t>
                      </a:r>
                      <a:endParaRPr lang="zh-CN" altLang="en-US" sz="160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>
                          <a:latin typeface="+mn-lt"/>
                        </a:rPr>
                        <a:t>L2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 dirty="0">
                          <a:latin typeface="+mn-lt"/>
                          <a:sym typeface="+mn-ea"/>
                        </a:rPr>
                        <a:t>EVR*6</a:t>
                      </a:r>
                      <a:endParaRPr lang="en-US" altLang="zh-CN" sz="16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2038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 dirty="0">
                          <a:latin typeface="+mn-lt"/>
                        </a:rPr>
                        <a:t>R04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>
                          <a:latin typeface="+mn-lt"/>
                          <a:sym typeface="+mn-ea"/>
                        </a:rPr>
                        <a:t>L3 BPM</a:t>
                      </a:r>
                      <a:endParaRPr lang="zh-CN" altLang="en-US" sz="160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>
                          <a:latin typeface="+mn-lt"/>
                        </a:rPr>
                        <a:t>L3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 dirty="0">
                          <a:latin typeface="+mn-lt"/>
                          <a:sym typeface="+mn-ea"/>
                        </a:rPr>
                        <a:t>EVR*10</a:t>
                      </a:r>
                      <a:endParaRPr lang="en-US" altLang="zh-CN" sz="16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6" name="表格 5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51397587"/>
              </p:ext>
            </p:extLst>
          </p:nvPr>
        </p:nvGraphicFramePr>
        <p:xfrm>
          <a:off x="6315075" y="944880"/>
          <a:ext cx="5608320" cy="55384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2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28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95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36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661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 dirty="0">
                          <a:latin typeface="+mn-lt"/>
                        </a:rPr>
                        <a:t>NO.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>
                          <a:latin typeface="+mn-lt"/>
                        </a:rPr>
                        <a:t>Station Name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>
                          <a:latin typeface="+mn-lt"/>
                        </a:rPr>
                        <a:t>Location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kumimoji="1" lang="en-US" altLang="zh-CN" sz="1600" kern="0" dirty="0">
                          <a:solidFill>
                            <a:srgbClr val="094060"/>
                          </a:solidFill>
                          <a:latin typeface="+mn-lt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+mn-ea"/>
                        </a:rPr>
                        <a:t>Modules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6816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>
                          <a:latin typeface="+mn-lt"/>
                        </a:rPr>
                        <a:t>R05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>
                          <a:latin typeface="+mn-lt"/>
                          <a:sym typeface="+mn-ea"/>
                        </a:rPr>
                        <a:t>INJ CM</a:t>
                      </a:r>
                      <a:endParaRPr lang="en-US" altLang="zh-CN" sz="160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>
                          <a:ln>
                            <a:noFill/>
                          </a:ln>
                          <a:latin typeface="+mn-lt"/>
                          <a:sym typeface="+mn-ea"/>
                        </a:rPr>
                        <a:t>INJ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>
                          <a:latin typeface="+mn-lt"/>
                          <a:sym typeface="+mn-ea"/>
                        </a:rPr>
                        <a:t>EVR*8</a:t>
                      </a:r>
                      <a:endParaRPr lang="en-US" altLang="zh-CN" sz="160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9318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>
                          <a:latin typeface="+mn-lt"/>
                        </a:rPr>
                        <a:t>R06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>
                          <a:latin typeface="+mn-lt"/>
                          <a:sym typeface="+mn-ea"/>
                        </a:rPr>
                        <a:t>L1 CM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>
                          <a:ln>
                            <a:noFill/>
                          </a:ln>
                          <a:latin typeface="+mn-lt"/>
                          <a:sym typeface="+mn-ea"/>
                        </a:rPr>
                        <a:t>CM02,03   CMH01,02 </a:t>
                      </a:r>
                      <a:endParaRPr lang="zh-CN" altLang="en-US" sz="160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>
                          <a:latin typeface="+mn-lt"/>
                          <a:sym typeface="+mn-ea"/>
                        </a:rPr>
                        <a:t>EVR*8</a:t>
                      </a:r>
                      <a:endParaRPr lang="en-US" altLang="zh-CN" sz="160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6816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>
                          <a:latin typeface="+mn-lt"/>
                        </a:rPr>
                        <a:t>R07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>
                          <a:latin typeface="+mn-lt"/>
                          <a:sym typeface="+mn-ea"/>
                        </a:rPr>
                        <a:t>L2 CM</a:t>
                      </a:r>
                      <a:endParaRPr lang="zh-CN" altLang="en-US" sz="160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>
                          <a:latin typeface="+mn-lt"/>
                          <a:sym typeface="+mn-ea"/>
                        </a:rPr>
                        <a:t>CM04-08</a:t>
                      </a:r>
                      <a:endParaRPr lang="zh-CN" altLang="en-US" sz="160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>
                          <a:latin typeface="+mn-lt"/>
                          <a:sym typeface="+mn-ea"/>
                        </a:rPr>
                        <a:t>EVR*10</a:t>
                      </a:r>
                      <a:endParaRPr lang="en-US" altLang="zh-CN" sz="160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6816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>
                          <a:latin typeface="+mn-lt"/>
                        </a:rPr>
                        <a:t>R08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>
                          <a:latin typeface="+mn-lt"/>
                          <a:sym typeface="+mn-ea"/>
                        </a:rPr>
                        <a:t>L3 CM</a:t>
                      </a:r>
                      <a:endParaRPr lang="zh-CN" altLang="en-US" sz="1600">
                        <a:latin typeface="+mn-lt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>
                          <a:ln>
                            <a:noFill/>
                          </a:ln>
                          <a:latin typeface="+mn-lt"/>
                          <a:sym typeface="+mn-ea"/>
                        </a:rPr>
                        <a:t>CM09-17 </a:t>
                      </a:r>
                      <a:endParaRPr lang="en-US" altLang="zh-CN" sz="160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>
                          <a:latin typeface="+mn-lt"/>
                          <a:sym typeface="+mn-ea"/>
                        </a:rPr>
                        <a:t>EVR*18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6816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>
                          <a:latin typeface="+mn-lt"/>
                        </a:rPr>
                        <a:t>R09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>
                          <a:latin typeface="+mn-lt"/>
                          <a:sym typeface="+mn-ea"/>
                        </a:rPr>
                        <a:t>LTD BPM </a:t>
                      </a:r>
                      <a:endParaRPr lang="zh-CN" altLang="en-US" sz="1600">
                        <a:latin typeface="+mn-lt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>
                          <a:latin typeface="+mn-lt"/>
                          <a:sym typeface="+mn-ea"/>
                        </a:rPr>
                        <a:t>LTD</a:t>
                      </a:r>
                      <a:endParaRPr lang="zh-CN" altLang="en-US" sz="160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>
                          <a:latin typeface="+mn-lt"/>
                          <a:sym typeface="+mn-ea"/>
                        </a:rPr>
                        <a:t>EVR*7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6816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>
                          <a:latin typeface="+mn-lt"/>
                        </a:rPr>
                        <a:t>R10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>
                          <a:latin typeface="+mn-lt"/>
                          <a:sym typeface="+mn-ea"/>
                        </a:rPr>
                        <a:t>LTU4  BPM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>
                          <a:latin typeface="+mn-lt"/>
                          <a:sym typeface="+mn-ea"/>
                        </a:rPr>
                        <a:t>LTU4</a:t>
                      </a:r>
                      <a:endParaRPr lang="zh-CN" altLang="en-US" sz="160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>
                          <a:latin typeface="+mn-lt"/>
                          <a:sym typeface="+mn-ea"/>
                        </a:rPr>
                        <a:t>EVR*11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4658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>
                          <a:latin typeface="+mn-lt"/>
                        </a:rPr>
                        <a:t>R11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>
                          <a:latin typeface="+mn-lt"/>
                        </a:rPr>
                        <a:t>LTU 3 </a:t>
                      </a:r>
                      <a:r>
                        <a:rPr lang="en-US" altLang="zh-CN" sz="1600">
                          <a:latin typeface="+mn-lt"/>
                          <a:sym typeface="+mn-ea"/>
                        </a:rPr>
                        <a:t> BPM </a:t>
                      </a:r>
                      <a:endParaRPr lang="en-US" altLang="zh-CN" sz="160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>
                          <a:latin typeface="+mn-lt"/>
                          <a:sym typeface="+mn-ea"/>
                        </a:rPr>
                        <a:t>LTU 3 </a:t>
                      </a:r>
                      <a:endParaRPr lang="zh-CN" altLang="en-US" sz="160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>
                          <a:latin typeface="+mn-lt"/>
                          <a:sym typeface="+mn-ea"/>
                        </a:rPr>
                        <a:t>EVR*8</a:t>
                      </a:r>
                      <a:endParaRPr lang="zh-CN" altLang="en-US" sz="160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4658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>
                          <a:latin typeface="+mn-lt"/>
                        </a:rPr>
                        <a:t>R12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>
                          <a:latin typeface="+mn-lt"/>
                          <a:sym typeface="+mn-ea"/>
                        </a:rPr>
                        <a:t>UND4  BPM </a:t>
                      </a:r>
                      <a:endParaRPr lang="zh-CN" altLang="en-US" sz="160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>
                          <a:latin typeface="+mn-lt"/>
                          <a:sym typeface="+mn-ea"/>
                        </a:rPr>
                        <a:t>UND4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>
                          <a:latin typeface="+mn-lt"/>
                          <a:sym typeface="+mn-ea"/>
                        </a:rPr>
                        <a:t>EVR*9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4658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>
                          <a:latin typeface="+mn-lt"/>
                        </a:rPr>
                        <a:t>R13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>
                          <a:latin typeface="+mn-lt"/>
                          <a:sym typeface="+mn-ea"/>
                        </a:rPr>
                        <a:t>UND3  BPM </a:t>
                      </a:r>
                      <a:endParaRPr lang="zh-CN" altLang="en-US" sz="160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>
                          <a:latin typeface="+mn-lt"/>
                          <a:sym typeface="+mn-ea"/>
                        </a:rPr>
                        <a:t>UND3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>
                          <a:latin typeface="+mn-lt"/>
                          <a:sym typeface="+mn-ea"/>
                        </a:rPr>
                        <a:t>EVR*9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6816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>
                          <a:latin typeface="+mn-lt"/>
                        </a:rPr>
                        <a:t>R14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>
                          <a:latin typeface="+mn-lt"/>
                        </a:rPr>
                        <a:t>FEL4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>
                          <a:latin typeface="+mn-lt"/>
                          <a:sym typeface="+mn-ea"/>
                        </a:rPr>
                        <a:t>FEL4 </a:t>
                      </a:r>
                      <a:endParaRPr lang="en-US" altLang="zh-CN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>
                          <a:latin typeface="+mn-lt"/>
                          <a:sym typeface="+mn-ea"/>
                        </a:rPr>
                        <a:t>EVR*7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827664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>
                          <a:latin typeface="+mn-lt"/>
                        </a:rPr>
                        <a:t>R15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>
                          <a:latin typeface="+mn-lt"/>
                        </a:rPr>
                        <a:t>FEL3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 dirty="0">
                          <a:latin typeface="+mn-lt"/>
                          <a:sym typeface="+mn-ea"/>
                        </a:rPr>
                        <a:t>FEL3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 dirty="0">
                          <a:latin typeface="+mn-lt"/>
                          <a:sym typeface="+mn-ea"/>
                        </a:rPr>
                        <a:t>EVR*7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" name="文本框 2">
            <a:extLst>
              <a:ext uri="{FF2B5EF4-FFF2-40B4-BE49-F238E27FC236}">
                <a16:creationId xmlns:a16="http://schemas.microsoft.com/office/drawing/2014/main" id="{3EE32764-9DAA-2393-39E0-ED266B9F7C4F}"/>
              </a:ext>
            </a:extLst>
          </p:cNvPr>
          <p:cNvSpPr txBox="1"/>
          <p:nvPr/>
        </p:nvSpPr>
        <p:spPr>
          <a:xfrm>
            <a:off x="510326" y="6475747"/>
            <a:ext cx="6094926" cy="48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zh-CN" sz="2000" b="1" kern="0" dirty="0">
                <a:solidFill>
                  <a:srgbClr val="094060"/>
                </a:solidFill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MTCA-</a:t>
            </a:r>
            <a:r>
              <a:rPr kumimoji="1" lang="zh-CN" altLang="en-US" sz="2000" b="1" kern="0" dirty="0">
                <a:solidFill>
                  <a:srgbClr val="094060"/>
                </a:solidFill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EVR</a:t>
            </a:r>
            <a:r>
              <a:rPr kumimoji="1" lang="en-US" altLang="zh-CN" sz="2000" b="1" kern="0" dirty="0">
                <a:solidFill>
                  <a:srgbClr val="094060"/>
                </a:solidFill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*130    MTCA-CTATES*130     MTCA-FOUT*20</a:t>
            </a:r>
            <a:endParaRPr kumimoji="1" lang="en-US" altLang="zh-CN" sz="2000" dirty="0">
              <a:latin typeface="+mn-lt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890" name="直接连接符 6"/>
          <p:cNvCxnSpPr>
            <a:cxnSpLocks noChangeShapeType="1"/>
          </p:cNvCxnSpPr>
          <p:nvPr/>
        </p:nvCxnSpPr>
        <p:spPr bwMode="auto">
          <a:xfrm>
            <a:off x="3729432" y="3569335"/>
            <a:ext cx="52578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7894" name="Group 5"/>
          <p:cNvGrpSpPr/>
          <p:nvPr/>
        </p:nvGrpSpPr>
        <p:grpSpPr bwMode="auto">
          <a:xfrm>
            <a:off x="2024380" y="2433955"/>
            <a:ext cx="1351915" cy="1987550"/>
            <a:chOff x="0" y="0"/>
            <a:chExt cx="1014383" cy="1490412"/>
          </a:xfrm>
        </p:grpSpPr>
        <p:sp>
          <p:nvSpPr>
            <p:cNvPr id="37896" name="圆角矩形 11"/>
            <p:cNvSpPr>
              <a:spLocks noChangeArrowheads="1"/>
            </p:cNvSpPr>
            <p:nvPr/>
          </p:nvSpPr>
          <p:spPr bwMode="auto">
            <a:xfrm rot="1132031">
              <a:off x="0" y="0"/>
              <a:ext cx="1014383" cy="1490412"/>
            </a:xfrm>
            <a:prstGeom prst="roundRect">
              <a:avLst>
                <a:gd name="adj" fmla="val 12134"/>
              </a:avLst>
            </a:prstGeom>
            <a:solidFill>
              <a:srgbClr val="163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en-US" sz="3200">
                <a:solidFill>
                  <a:srgbClr val="FFFFFF"/>
                </a:solidFill>
              </a:endParaRPr>
            </a:p>
          </p:txBody>
        </p:sp>
        <p:sp>
          <p:nvSpPr>
            <p:cNvPr id="37897" name="KSO_GN2"/>
            <p:cNvSpPr>
              <a:spLocks noChangeArrowheads="1"/>
            </p:cNvSpPr>
            <p:nvPr/>
          </p:nvSpPr>
          <p:spPr bwMode="auto">
            <a:xfrm rot="1132031">
              <a:off x="43080" y="31875"/>
              <a:ext cx="931612" cy="1428311"/>
            </a:xfrm>
            <a:prstGeom prst="roundRect">
              <a:avLst>
                <a:gd name="adj" fmla="val 12134"/>
              </a:avLst>
            </a:prstGeom>
            <a:noFill/>
            <a:ln w="25400">
              <a:solidFill>
                <a:srgbClr val="FFFF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zh-CN" sz="6400" dirty="0">
                  <a:solidFill>
                    <a:srgbClr val="FFFFFF"/>
                  </a:solidFill>
                  <a:ea typeface="Gungsuh" panose="02030600000101010101" pitchFamily="18" charset="-127"/>
                </a:rPr>
                <a:t>03</a:t>
              </a:r>
              <a:endParaRPr lang="zh-CN" altLang="en-US" sz="6400" dirty="0">
                <a:solidFill>
                  <a:srgbClr val="FFFFFF"/>
                </a:solidFill>
                <a:ea typeface="Gungsuh" panose="02030600000101010101" pitchFamily="18" charset="-127"/>
              </a:endParaRPr>
            </a:p>
          </p:txBody>
        </p:sp>
      </p:grpSp>
      <p:sp>
        <p:nvSpPr>
          <p:cNvPr id="37893" name="KSO_GT2"/>
          <p:cNvSpPr txBox="1">
            <a:spLocks noChangeArrowheads="1"/>
          </p:cNvSpPr>
          <p:nvPr/>
        </p:nvSpPr>
        <p:spPr bwMode="auto">
          <a:xfrm>
            <a:off x="3718560" y="2747645"/>
            <a:ext cx="8270240" cy="864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 algn="l" eaLnBrk="1" hangingPunct="1">
              <a:buClrTx/>
              <a:buSzTx/>
              <a:buFont typeface="Arial" panose="020B0604020202020204" pitchFamily="34" charset="0"/>
            </a:pPr>
            <a:r>
              <a:rPr lang="en-US" altLang="zh-CN" sz="400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微软雅黑" panose="020B0503020204020204" pitchFamily="34" charset="-122"/>
                <a:sym typeface="+mn-ea"/>
              </a:rPr>
              <a:t>Fast Protection Based on Timing</a:t>
            </a:r>
            <a:endParaRPr lang="en-US" altLang="zh-CN" sz="4000" b="1" dirty="0">
              <a:solidFill>
                <a:schemeClr val="bg1"/>
              </a:solidFill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914840" y="146395"/>
            <a:ext cx="45881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eaLnBrk="1" hangingPunct="1">
              <a:defRPr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altLang="zh-CN" dirty="0">
                <a:latin typeface="+mn-lt"/>
              </a:rPr>
              <a:t>Fast Protection Requirements</a:t>
            </a:r>
            <a:endParaRPr lang="zh-CN" altLang="en-US" dirty="0">
              <a:latin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87654" y="1031239"/>
            <a:ext cx="10964545" cy="183578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indent="-285750" algn="just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n"/>
              <a:tabLst>
                <a:tab pos="252730" algn="l"/>
              </a:tabLst>
              <a:defRPr/>
            </a:pPr>
            <a:r>
              <a:rPr lang="en-US" altLang="zh-CN" sz="2400" b="1" kern="0" dirty="0" err="1">
                <a:solidFill>
                  <a:srgbClr val="094060"/>
                </a:solidFill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</a:rPr>
              <a:t>Chllenge</a:t>
            </a:r>
            <a:endParaRPr lang="en-US" altLang="zh-CN" sz="2400" b="1" kern="0" dirty="0">
              <a:solidFill>
                <a:srgbClr val="094060"/>
              </a:solidFill>
              <a:latin typeface="+mn-lt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800100" lvl="1" indent="-342900" algn="just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Ø"/>
              <a:tabLst>
                <a:tab pos="252730" algn="l"/>
              </a:tabLst>
              <a:defRPr/>
            </a:pPr>
            <a:r>
              <a:rPr lang="en-US" altLang="zh-CN" sz="2000" dirty="0">
                <a:latin typeface="+mn-lt"/>
                <a:ea typeface="+mn-ea"/>
              </a:rPr>
              <a:t>An uncontrolled high-repetition-rate beam can rapidly break down the cavity and damage </a:t>
            </a:r>
            <a:r>
              <a:rPr lang="en-US" altLang="zh-CN" sz="2000" dirty="0" err="1">
                <a:latin typeface="+mn-lt"/>
                <a:ea typeface="+mn-ea"/>
              </a:rPr>
              <a:t>equipments</a:t>
            </a:r>
            <a:r>
              <a:rPr lang="en-US" altLang="zh-CN" sz="2000" dirty="0">
                <a:latin typeface="+mn-lt"/>
                <a:ea typeface="+mn-ea"/>
              </a:rPr>
              <a:t>.</a:t>
            </a:r>
          </a:p>
          <a:p>
            <a:pPr marL="800100" lvl="1" indent="-342900" algn="just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Ø"/>
              <a:tabLst>
                <a:tab pos="252730" algn="l"/>
              </a:tabLst>
              <a:defRPr/>
            </a:pPr>
            <a:r>
              <a:rPr lang="en-US" altLang="zh-CN" sz="2000" dirty="0">
                <a:latin typeface="+mn-lt"/>
                <a:ea typeface="+mn-ea"/>
              </a:rPr>
              <a:t>The fast protection system must react within an extremely short time</a:t>
            </a:r>
          </a:p>
          <a:p>
            <a:pPr marL="800100" lvl="1" indent="-342900" algn="just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Ø"/>
              <a:tabLst>
                <a:tab pos="252730" algn="l"/>
              </a:tabLst>
              <a:defRPr/>
            </a:pPr>
            <a:endParaRPr lang="zh-CN" altLang="en-US" sz="1400" b="1" kern="0" dirty="0">
              <a:solidFill>
                <a:srgbClr val="094060"/>
              </a:solidFill>
              <a:latin typeface="+mn-lt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n"/>
              <a:tabLst>
                <a:tab pos="252730" algn="l"/>
              </a:tabLst>
              <a:defRPr/>
            </a:pPr>
            <a:r>
              <a:rPr lang="en-US" altLang="zh-CN" sz="2400" b="1" kern="0" dirty="0">
                <a:solidFill>
                  <a:srgbClr val="094060"/>
                </a:solidFill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</a:rPr>
              <a:t>Requirements:</a:t>
            </a:r>
          </a:p>
          <a:p>
            <a:pPr marL="742950" lvl="1" indent="-285750" algn="just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Ø"/>
              <a:tabLst>
                <a:tab pos="252730" algn="l"/>
              </a:tabLst>
              <a:defRPr/>
            </a:pPr>
            <a:r>
              <a:rPr lang="en-US" altLang="zh-CN" sz="2000" dirty="0">
                <a:latin typeface="+mn-lt"/>
                <a:ea typeface="+mn-ea"/>
              </a:rPr>
              <a:t>Beam deviation: FPS cut  the beam within 25μs.</a:t>
            </a:r>
          </a:p>
          <a:p>
            <a:pPr marL="742950" lvl="1" indent="-285750" algn="just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Ø"/>
              <a:tabLst>
                <a:tab pos="252730" algn="l"/>
              </a:tabLst>
              <a:defRPr/>
            </a:pPr>
            <a:r>
              <a:rPr lang="en-US" altLang="zh-CN" sz="2000" dirty="0">
                <a:latin typeface="+mn-lt"/>
                <a:ea typeface="+mn-ea"/>
              </a:rPr>
              <a:t>Arc: Stop RF within 10μs.</a:t>
            </a:r>
          </a:p>
          <a:p>
            <a:pPr marL="285750" indent="-285750" algn="just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n"/>
              <a:tabLst>
                <a:tab pos="252730" algn="l"/>
              </a:tabLst>
              <a:defRPr/>
            </a:pPr>
            <a:endParaRPr lang="en-US" altLang="zh-CN" sz="1400" b="1" kern="0" dirty="0">
              <a:solidFill>
                <a:srgbClr val="094060"/>
              </a:solidFill>
              <a:latin typeface="+mn-lt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内容占位符 2"/>
          <p:cNvSpPr>
            <a:spLocks noGrp="1"/>
          </p:cNvSpPr>
          <p:nvPr/>
        </p:nvSpPr>
        <p:spPr>
          <a:xfrm>
            <a:off x="287654" y="4443731"/>
            <a:ext cx="11514455" cy="2101849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n"/>
              <a:tabLst>
                <a:tab pos="252730" algn="l"/>
              </a:tabLst>
              <a:defRPr/>
            </a:pPr>
            <a:r>
              <a:rPr lang="en-US" altLang="zh-CN" sz="2400" b="1" kern="0" dirty="0">
                <a:solidFill>
                  <a:srgbClr val="09406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Solution</a:t>
            </a:r>
            <a:endParaRPr lang="zh-CN" altLang="en-US" sz="2400" b="1" kern="0" dirty="0">
              <a:solidFill>
                <a:srgbClr val="094060"/>
              </a:solidFill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2000" dirty="0"/>
              <a:t>Based on the existing timing network, an additional safety protection mechanism can be implemented without the need for any additional hardware</a:t>
            </a:r>
          </a:p>
          <a:p>
            <a:pPr marL="742950" lvl="1" indent="-285750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2000" dirty="0"/>
              <a:t>Trigger will be halted by stopping the broadcast of event codes from the Event Generator (EVG). </a:t>
            </a:r>
            <a:endParaRPr lang="zh-CN" altLang="zh-CN" sz="1200" kern="1200" dirty="0"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2"/>
          <p:cNvSpPr txBox="1">
            <a:spLocks noChangeArrowheads="1"/>
          </p:cNvSpPr>
          <p:nvPr/>
        </p:nvSpPr>
        <p:spPr bwMode="auto">
          <a:xfrm>
            <a:off x="807645" y="165343"/>
            <a:ext cx="78709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Technical Scheme: Timing -Based Interlock</a:t>
            </a:r>
            <a:endParaRPr lang="zh-CN" altLang="en-US" sz="28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Content Placeholder 33"/>
          <p:cNvSpPr txBox="1"/>
          <p:nvPr/>
        </p:nvSpPr>
        <p:spPr>
          <a:xfrm>
            <a:off x="308975" y="989525"/>
            <a:ext cx="4617170" cy="421746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>
              <a:spcBef>
                <a:spcPts val="600"/>
              </a:spcBef>
              <a:buFont typeface="Wingdings" panose="05000000000000000000" pitchFamily="2" charset="2"/>
              <a:buChar char="n"/>
              <a:tabLst>
                <a:tab pos="252730" algn="l"/>
              </a:tabLst>
              <a:defRPr/>
            </a:pPr>
            <a:r>
              <a:rPr lang="en-US" altLang="zh-CN" sz="2400" b="1" kern="0" dirty="0">
                <a:solidFill>
                  <a:srgbClr val="09406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 Interlock Logic</a:t>
            </a:r>
            <a:endParaRPr lang="de-DE" sz="2400" b="1" kern="0" dirty="0">
              <a:solidFill>
                <a:srgbClr val="094060"/>
              </a:solidFill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Content Placeholder 33"/>
          <p:cNvSpPr txBox="1"/>
          <p:nvPr/>
        </p:nvSpPr>
        <p:spPr>
          <a:xfrm>
            <a:off x="708097" y="1479191"/>
            <a:ext cx="5990518" cy="200060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200000"/>
              </a:lnSpc>
              <a:spcBef>
                <a:spcPts val="600"/>
              </a:spcBef>
              <a:buFont typeface="Wingdings" panose="05000000000000000000" pitchFamily="2" charset="2"/>
              <a:buNone/>
              <a:tabLst>
                <a:tab pos="252730" algn="l"/>
              </a:tabLst>
              <a:defRPr/>
            </a:pPr>
            <a:r>
              <a:rPr lang="en-US" altLang="zh-CN" sz="1800" kern="0" dirty="0">
                <a:solidFill>
                  <a:srgbClr val="09406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Interlock input</a:t>
            </a:r>
          </a:p>
          <a:p>
            <a:pPr marL="0" indent="0" algn="ctr">
              <a:lnSpc>
                <a:spcPct val="200000"/>
              </a:lnSpc>
              <a:spcBef>
                <a:spcPts val="600"/>
              </a:spcBef>
              <a:buFont typeface="Wingdings" panose="05000000000000000000" pitchFamily="2" charset="2"/>
              <a:buNone/>
              <a:tabLst>
                <a:tab pos="252730" algn="l"/>
              </a:tabLst>
              <a:defRPr/>
            </a:pPr>
            <a:r>
              <a:rPr lang="en-US" altLang="zh-CN" sz="1800" kern="0" dirty="0">
                <a:solidFill>
                  <a:srgbClr val="09406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Interlock event code</a:t>
            </a:r>
          </a:p>
          <a:p>
            <a:pPr marL="0" indent="0" algn="ctr">
              <a:lnSpc>
                <a:spcPct val="200000"/>
              </a:lnSpc>
              <a:spcBef>
                <a:spcPts val="600"/>
              </a:spcBef>
              <a:buFont typeface="Wingdings" panose="05000000000000000000" pitchFamily="2" charset="2"/>
              <a:buNone/>
              <a:tabLst>
                <a:tab pos="252730" algn="l"/>
              </a:tabLst>
              <a:defRPr/>
            </a:pPr>
            <a:r>
              <a:rPr lang="en-US" altLang="zh-CN" sz="1800" kern="0" dirty="0">
                <a:solidFill>
                  <a:srgbClr val="09406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EVG stops broadcasting the corresponding event code.</a:t>
            </a:r>
          </a:p>
        </p:txBody>
      </p:sp>
      <p:sp>
        <p:nvSpPr>
          <p:cNvPr id="9" name="Content Placeholder 33"/>
          <p:cNvSpPr txBox="1"/>
          <p:nvPr/>
        </p:nvSpPr>
        <p:spPr>
          <a:xfrm>
            <a:off x="308975" y="3942895"/>
            <a:ext cx="4617170" cy="421746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>
              <a:spcBef>
                <a:spcPts val="600"/>
              </a:spcBef>
              <a:buFont typeface="Wingdings" panose="05000000000000000000" pitchFamily="2" charset="2"/>
              <a:buChar char="n"/>
              <a:tabLst>
                <a:tab pos="252730" algn="l"/>
              </a:tabLst>
              <a:defRPr/>
            </a:pPr>
            <a:r>
              <a:rPr lang="en-US" sz="2400" b="1" kern="0" dirty="0">
                <a:solidFill>
                  <a:srgbClr val="09406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I</a:t>
            </a:r>
            <a:r>
              <a:rPr lang="en-US" altLang="zh-CN" sz="2400" b="1" kern="0" dirty="0">
                <a:solidFill>
                  <a:srgbClr val="09406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nput Signal</a:t>
            </a:r>
            <a:endParaRPr lang="de-DE" sz="2400" b="1" kern="0" dirty="0">
              <a:solidFill>
                <a:srgbClr val="094060"/>
              </a:solidFill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Content Placeholder 33"/>
          <p:cNvSpPr txBox="1"/>
          <p:nvPr/>
        </p:nvSpPr>
        <p:spPr>
          <a:xfrm>
            <a:off x="905362" y="4393164"/>
            <a:ext cx="4936530" cy="1613936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  <a:tabLst>
                <a:tab pos="252730" algn="l"/>
              </a:tabLst>
              <a:defRPr/>
            </a:pPr>
            <a:r>
              <a:rPr lang="en-US" altLang="zh-CN" sz="1800" kern="0" dirty="0">
                <a:solidFill>
                  <a:srgbClr val="09406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MIS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  <a:tabLst>
                <a:tab pos="252730" algn="l"/>
              </a:tabLst>
              <a:defRPr/>
            </a:pPr>
            <a:r>
              <a:rPr lang="en-US" altLang="zh-CN" sz="1800" kern="0" dirty="0">
                <a:solidFill>
                  <a:srgbClr val="09406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BLM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  <a:tabLst>
                <a:tab pos="252730" algn="l"/>
              </a:tabLst>
              <a:defRPr/>
            </a:pPr>
            <a:r>
              <a:rPr lang="en-US" altLang="zh-CN" sz="1800" kern="0" dirty="0">
                <a:solidFill>
                  <a:srgbClr val="09406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BPM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  <a:tabLst>
                <a:tab pos="252730" algn="l"/>
              </a:tabLst>
              <a:defRPr/>
            </a:pPr>
            <a:r>
              <a:rPr lang="en-US" altLang="zh-CN" sz="1800" b="1" kern="0" dirty="0">
                <a:solidFill>
                  <a:srgbClr val="FF000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Interlock signals are transmitted via the </a:t>
            </a:r>
            <a:r>
              <a:rPr lang="en-US" altLang="zh-CN" sz="1800" b="1" kern="0" dirty="0" err="1">
                <a:solidFill>
                  <a:srgbClr val="FF000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MicroTCA</a:t>
            </a:r>
            <a:r>
              <a:rPr lang="en-US" altLang="zh-CN" sz="1800" b="1" kern="0" dirty="0">
                <a:solidFill>
                  <a:srgbClr val="FF000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 backplane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7223125" y="610870"/>
            <a:ext cx="4260215" cy="2947035"/>
            <a:chOff x="10166" y="4465"/>
            <a:chExt cx="7572" cy="6004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07" y="5152"/>
              <a:ext cx="6600" cy="5306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4"/>
            <a:srcRect t="13528"/>
            <a:stretch>
              <a:fillRect/>
            </a:stretch>
          </p:blipFill>
          <p:spPr>
            <a:xfrm>
              <a:off x="10692" y="5235"/>
              <a:ext cx="7047" cy="5235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16305" y="4465"/>
              <a:ext cx="309" cy="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100" i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0166" y="4481"/>
              <a:ext cx="309" cy="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050" i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8615" y="3667760"/>
            <a:ext cx="4898390" cy="2905760"/>
          </a:xfrm>
          <a:prstGeom prst="rect">
            <a:avLst/>
          </a:prstGeom>
        </p:spPr>
      </p:pic>
      <p:sp>
        <p:nvSpPr>
          <p:cNvPr id="2" name="箭头: 右 1">
            <a:extLst>
              <a:ext uri="{FF2B5EF4-FFF2-40B4-BE49-F238E27FC236}">
                <a16:creationId xmlns:a16="http://schemas.microsoft.com/office/drawing/2014/main" id="{F71094C1-A43C-425C-91C6-7017599A4F23}"/>
              </a:ext>
            </a:extLst>
          </p:cNvPr>
          <p:cNvSpPr/>
          <p:nvPr/>
        </p:nvSpPr>
        <p:spPr bwMode="auto">
          <a:xfrm rot="5400000">
            <a:off x="3408616" y="2044741"/>
            <a:ext cx="320165" cy="25046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0" name="箭头: 右 19">
            <a:extLst>
              <a:ext uri="{FF2B5EF4-FFF2-40B4-BE49-F238E27FC236}">
                <a16:creationId xmlns:a16="http://schemas.microsoft.com/office/drawing/2014/main" id="{FE0F6B9B-3199-4757-9DC5-78624794AECC}"/>
              </a:ext>
            </a:extLst>
          </p:cNvPr>
          <p:cNvSpPr/>
          <p:nvPr/>
        </p:nvSpPr>
        <p:spPr bwMode="auto">
          <a:xfrm rot="5400000">
            <a:off x="3408617" y="2632005"/>
            <a:ext cx="320163" cy="250459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795608" y="158871"/>
            <a:ext cx="45973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 dirty="0">
                <a:solidFill>
                  <a:srgbClr val="FFFFFF"/>
                </a:solidFill>
                <a:latin typeface="+mn-lt"/>
                <a:ea typeface="微软雅黑" panose="020B0503020204020204" pitchFamily="34" charset="-122"/>
              </a:rPr>
              <a:t>Fast Protection Response Test</a:t>
            </a:r>
            <a:endParaRPr lang="zh-CN" altLang="en-US" sz="2800" b="1" dirty="0">
              <a:solidFill>
                <a:srgbClr val="FFFFFF"/>
              </a:solidFill>
              <a:latin typeface="+mn-lt"/>
              <a:ea typeface="微软雅黑" panose="020B0503020204020204" pitchFamily="34" charset="-122"/>
            </a:endParaRPr>
          </a:p>
        </p:txBody>
      </p:sp>
      <p:grpSp>
        <p:nvGrpSpPr>
          <p:cNvPr id="4" name="Group 3"/>
          <p:cNvGrpSpPr/>
          <p:nvPr/>
        </p:nvGrpSpPr>
        <p:grpSpPr bwMode="auto">
          <a:xfrm>
            <a:off x="320945" y="265065"/>
            <a:ext cx="474663" cy="290512"/>
            <a:chOff x="0" y="0"/>
            <a:chExt cx="714375" cy="438150"/>
          </a:xfrm>
        </p:grpSpPr>
        <p:sp>
          <p:nvSpPr>
            <p:cNvPr id="5" name="燕尾形 4"/>
            <p:cNvSpPr>
              <a:spLocks noChangeArrowheads="1"/>
            </p:cNvSpPr>
            <p:nvPr/>
          </p:nvSpPr>
          <p:spPr bwMode="auto">
            <a:xfrm>
              <a:off x="0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燕尾形 5"/>
            <p:cNvSpPr>
              <a:spLocks noChangeArrowheads="1"/>
            </p:cNvSpPr>
            <p:nvPr/>
          </p:nvSpPr>
          <p:spPr bwMode="auto">
            <a:xfrm>
              <a:off x="276225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2" name="标题 2"/>
          <p:cNvSpPr>
            <a:spLocks noGrp="1"/>
          </p:cNvSpPr>
          <p:nvPr/>
        </p:nvSpPr>
        <p:spPr>
          <a:xfrm>
            <a:off x="612140" y="937260"/>
            <a:ext cx="6320790" cy="46736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spc="-60" baseline="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buFont typeface="Wingdings" panose="05000000000000000000" charset="0"/>
              <a:buChar char="n"/>
            </a:pPr>
            <a:r>
              <a:rPr lang="en-US" altLang="zh-CN" sz="2400" dirty="0">
                <a:solidFill>
                  <a:schemeClr val="tx1"/>
                </a:solidFill>
                <a:latin typeface="+mn-lt"/>
                <a:ea typeface="微软雅黑" panose="020B0503020204020204" pitchFamily="34" charset="-122"/>
              </a:rPr>
              <a:t>Response time Test</a:t>
            </a:r>
            <a:endParaRPr lang="zh-CN" altLang="en-US" sz="2400" dirty="0">
              <a:solidFill>
                <a:schemeClr val="tx1"/>
              </a:solidFill>
              <a:latin typeface="+mn-lt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18607" y="5173723"/>
            <a:ext cx="7490294" cy="16644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lvl="1" indent="-285750">
              <a:lnSpc>
                <a:spcPct val="120000"/>
              </a:lnSpc>
              <a:spcBef>
                <a:spcPts val="600"/>
              </a:spcBef>
              <a:buSzPct val="75000"/>
              <a:buFont typeface="Wingdings" panose="05000000000000000000" pitchFamily="2" charset="2"/>
              <a:buChar char="n"/>
            </a:pPr>
            <a:r>
              <a:rPr lang="en-US" altLang="zh-CN" sz="2400" b="1" dirty="0">
                <a:latin typeface="+mn-lt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The test results show that</a:t>
            </a:r>
            <a:endParaRPr lang="en-US" altLang="zh-CN" sz="2400" b="1" dirty="0">
              <a:solidFill>
                <a:schemeClr val="tx1"/>
              </a:solidFill>
              <a:latin typeface="+mn-lt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742950" lvl="2" indent="-285750">
              <a:lnSpc>
                <a:spcPct val="120000"/>
              </a:lnSpc>
              <a:spcBef>
                <a:spcPts val="600"/>
              </a:spcBef>
              <a:buSzPct val="75000"/>
              <a:buFont typeface="Wingdings" panose="05000000000000000000" pitchFamily="2" charset="2"/>
              <a:buChar char="Ø"/>
            </a:pPr>
            <a:r>
              <a:rPr lang="en-US" altLang="zh-CN" dirty="0">
                <a:latin typeface="+mn-lt"/>
              </a:rPr>
              <a:t>The response time with a 2000m fiber link is less than 12 </a:t>
            </a:r>
            <a:r>
              <a:rPr lang="en-US" altLang="zh-CN" dirty="0" err="1">
                <a:latin typeface="+mn-lt"/>
              </a:rPr>
              <a:t>μs</a:t>
            </a:r>
            <a:r>
              <a:rPr lang="en-US" altLang="zh-CN" dirty="0">
                <a:latin typeface="+mn-lt"/>
              </a:rPr>
              <a:t> , below the 25 </a:t>
            </a:r>
            <a:r>
              <a:rPr lang="en-US" altLang="zh-CN" dirty="0" err="1">
                <a:latin typeface="+mn-lt"/>
              </a:rPr>
              <a:t>μs</a:t>
            </a:r>
            <a:r>
              <a:rPr lang="en-US" altLang="zh-CN" dirty="0">
                <a:latin typeface="+mn-lt"/>
              </a:rPr>
              <a:t> requirement — and thus meets the specification.</a:t>
            </a:r>
          </a:p>
          <a:p>
            <a:pPr marL="742950" lvl="2" indent="-285750">
              <a:lnSpc>
                <a:spcPct val="120000"/>
              </a:lnSpc>
              <a:spcBef>
                <a:spcPts val="600"/>
              </a:spcBef>
              <a:buSzPct val="75000"/>
              <a:buFont typeface="Wingdings" panose="05000000000000000000" pitchFamily="2" charset="2"/>
              <a:buChar char="Ø"/>
            </a:pPr>
            <a:r>
              <a:rPr lang="en-US" altLang="zh-CN" dirty="0">
                <a:latin typeface="+mn-lt"/>
              </a:rPr>
              <a:t> The response time of the card itself is less than 1.5 </a:t>
            </a:r>
            <a:r>
              <a:rPr lang="en-US" altLang="zh-CN" dirty="0" err="1">
                <a:latin typeface="+mn-lt"/>
              </a:rPr>
              <a:t>μs</a:t>
            </a:r>
            <a:r>
              <a:rPr lang="en-US" altLang="zh-CN" dirty="0">
                <a:latin typeface="+mn-lt"/>
              </a:rPr>
              <a:t>.</a:t>
            </a:r>
            <a:endParaRPr lang="zh-CN" altLang="en-US" dirty="0">
              <a:solidFill>
                <a:schemeClr val="tx1"/>
              </a:solidFill>
              <a:latin typeface="+mn-lt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6DB8BEC3-F98C-4B08-9672-E705576871E2}"/>
              </a:ext>
            </a:extLst>
          </p:cNvPr>
          <p:cNvGrpSpPr/>
          <p:nvPr/>
        </p:nvGrpSpPr>
        <p:grpSpPr>
          <a:xfrm>
            <a:off x="376211" y="1518861"/>
            <a:ext cx="6556719" cy="3735166"/>
            <a:chOff x="504481" y="2222501"/>
            <a:chExt cx="6556719" cy="3735166"/>
          </a:xfrm>
        </p:grpSpPr>
        <p:pic>
          <p:nvPicPr>
            <p:cNvPr id="9" name="图片 8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504481" y="2222501"/>
              <a:ext cx="6556719" cy="3416934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1111885" y="5619113"/>
              <a:ext cx="430276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indent="266700" algn="ctr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dirty="0">
                  <a:latin typeface="+mn-lt"/>
                  <a:ea typeface="微软雅黑" panose="020B0503020204020204" pitchFamily="34" charset="-122"/>
                  <a:cs typeface="微软雅黑" panose="020B0503020204020204" pitchFamily="34" charset="-122"/>
                </a:rPr>
                <a:t>L1=3m  L2=3m     Response:1.28us</a:t>
              </a: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194B41C8-E1EC-4BB6-950D-A2A492BC59D4}"/>
              </a:ext>
            </a:extLst>
          </p:cNvPr>
          <p:cNvGrpSpPr/>
          <p:nvPr/>
        </p:nvGrpSpPr>
        <p:grpSpPr>
          <a:xfrm>
            <a:off x="7586021" y="4748530"/>
            <a:ext cx="4651375" cy="2109470"/>
            <a:chOff x="7830501" y="4768215"/>
            <a:chExt cx="4651375" cy="2109470"/>
          </a:xfrm>
        </p:grpSpPr>
        <p:pic>
          <p:nvPicPr>
            <p:cNvPr id="18" name="图片 17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8594725" y="4768215"/>
              <a:ext cx="3386455" cy="1742440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7830501" y="6539131"/>
              <a:ext cx="465137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266700" algn="ctr" defTabSz="266700"/>
              <a:r>
                <a:rPr lang="en-US" altLang="zh-CN" sz="1600" dirty="0">
                  <a:latin typeface="+mn-lt"/>
                  <a:ea typeface="微软雅黑" panose="020B0503020204020204" pitchFamily="34" charset="-122"/>
                  <a:cs typeface="微软雅黑" panose="020B0503020204020204" pitchFamily="34" charset="-122"/>
                </a:rPr>
                <a:t>L1=3m  L2=2000m     Response: 10.8us</a:t>
              </a: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65BF3D83-944A-472E-A841-A9BF4D311767}"/>
              </a:ext>
            </a:extLst>
          </p:cNvPr>
          <p:cNvGrpSpPr/>
          <p:nvPr/>
        </p:nvGrpSpPr>
        <p:grpSpPr>
          <a:xfrm>
            <a:off x="7896190" y="2642771"/>
            <a:ext cx="4212273" cy="2070686"/>
            <a:chOff x="9135267" y="7052310"/>
            <a:chExt cx="4212273" cy="2070686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9B06E6A7-346B-4EAE-96FC-CA9D6A72B0C8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9554527" y="7052310"/>
              <a:ext cx="3373755" cy="1775460"/>
            </a:xfrm>
            <a:prstGeom prst="rect">
              <a:avLst/>
            </a:prstGeom>
          </p:spPr>
        </p:pic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D34C30AF-FE82-4081-ABCB-518A3EB2AF1C}"/>
                </a:ext>
              </a:extLst>
            </p:cNvPr>
            <p:cNvSpPr txBox="1"/>
            <p:nvPr/>
          </p:nvSpPr>
          <p:spPr>
            <a:xfrm>
              <a:off x="9135267" y="8784442"/>
              <a:ext cx="421227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266700">
                <a:spcBef>
                  <a:spcPts val="500"/>
                </a:spcBef>
                <a:spcAft>
                  <a:spcPts val="500"/>
                </a:spcAft>
              </a:pPr>
              <a:r>
                <a:rPr lang="en-US" altLang="zh-CN" sz="1600" dirty="0">
                  <a:latin typeface="+mn-lt"/>
                  <a:ea typeface="微软雅黑" panose="020B0503020204020204" pitchFamily="34" charset="-122"/>
                  <a:cs typeface="微软雅黑" panose="020B0503020204020204" pitchFamily="34" charset="-122"/>
                </a:rPr>
                <a:t>L1=1000m  L2=3m     Response: 5.8us</a:t>
              </a: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87605078-C760-477E-87C3-724D2BB3D9FD}"/>
              </a:ext>
            </a:extLst>
          </p:cNvPr>
          <p:cNvGrpSpPr/>
          <p:nvPr/>
        </p:nvGrpSpPr>
        <p:grpSpPr>
          <a:xfrm>
            <a:off x="9047162" y="840740"/>
            <a:ext cx="2218055" cy="1780540"/>
            <a:chOff x="9047162" y="840740"/>
            <a:chExt cx="2218055" cy="1780540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47162" y="840740"/>
              <a:ext cx="2218055" cy="1780540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6A5C75C-29BB-44A4-9B49-C5FA2FD55CEF}"/>
                </a:ext>
              </a:extLst>
            </p:cNvPr>
            <p:cNvSpPr/>
            <p:nvPr/>
          </p:nvSpPr>
          <p:spPr>
            <a:xfrm>
              <a:off x="10421587" y="1241862"/>
              <a:ext cx="76495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Fiber L1</a:t>
              </a:r>
              <a:endParaRPr lang="zh-CN" altLang="en-US" sz="1200" dirty="0"/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C5A556E6-2A7B-408A-A9E4-C3BD6DD507F9}"/>
                </a:ext>
              </a:extLst>
            </p:cNvPr>
            <p:cNvSpPr/>
            <p:nvPr/>
          </p:nvSpPr>
          <p:spPr>
            <a:xfrm>
              <a:off x="9208118" y="1219954"/>
              <a:ext cx="76495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Fiber L2</a:t>
              </a:r>
              <a:endParaRPr lang="zh-CN" altLang="en-US" sz="1200" dirty="0"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795608" y="158871"/>
            <a:ext cx="31729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 dirty="0">
                <a:solidFill>
                  <a:schemeClr val="bg1"/>
                </a:solidFill>
                <a:latin typeface="+mn-lt"/>
                <a:ea typeface="微软雅黑" panose="020B0503020204020204" pitchFamily="34" charset="-122"/>
              </a:rPr>
              <a:t>FPS Network Layout</a:t>
            </a:r>
            <a:endParaRPr lang="zh-CN" altLang="en-US" sz="2800" b="1" dirty="0">
              <a:solidFill>
                <a:srgbClr val="FFFFFF"/>
              </a:solidFill>
              <a:latin typeface="+mn-lt"/>
              <a:ea typeface="微软雅黑" panose="020B0503020204020204" pitchFamily="34" charset="-122"/>
            </a:endParaRPr>
          </a:p>
        </p:txBody>
      </p:sp>
      <p:grpSp>
        <p:nvGrpSpPr>
          <p:cNvPr id="4" name="Group 3"/>
          <p:cNvGrpSpPr/>
          <p:nvPr/>
        </p:nvGrpSpPr>
        <p:grpSpPr bwMode="auto">
          <a:xfrm>
            <a:off x="320945" y="265065"/>
            <a:ext cx="474663" cy="290512"/>
            <a:chOff x="0" y="0"/>
            <a:chExt cx="714375" cy="438150"/>
          </a:xfrm>
        </p:grpSpPr>
        <p:sp>
          <p:nvSpPr>
            <p:cNvPr id="5" name="燕尾形 4"/>
            <p:cNvSpPr>
              <a:spLocks noChangeArrowheads="1"/>
            </p:cNvSpPr>
            <p:nvPr/>
          </p:nvSpPr>
          <p:spPr bwMode="auto">
            <a:xfrm>
              <a:off x="0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" name="燕尾形 5"/>
            <p:cNvSpPr>
              <a:spLocks noChangeArrowheads="1"/>
            </p:cNvSpPr>
            <p:nvPr/>
          </p:nvSpPr>
          <p:spPr bwMode="auto">
            <a:xfrm>
              <a:off x="276225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475615" y="925195"/>
            <a:ext cx="11609070" cy="200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tabLst>
                <a:tab pos="252730" algn="l"/>
              </a:tabLst>
              <a:defRPr/>
            </a:pPr>
            <a:r>
              <a:rPr lang="en-US" altLang="zh-CN" sz="2000" b="1" kern="0" dirty="0">
                <a:solidFill>
                  <a:srgbClr val="002060"/>
                </a:solidFill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</a:rPr>
              <a:t>Master Node </a:t>
            </a:r>
            <a:r>
              <a:rPr lang="en-US" altLang="zh-CN" sz="2000" b="1" dirty="0">
                <a:latin typeface="+mn-lt"/>
              </a:rPr>
              <a:t>Scheme</a:t>
            </a:r>
            <a:endParaRPr lang="en-US" altLang="zh-CN" sz="2000" b="1" kern="0" dirty="0">
              <a:solidFill>
                <a:srgbClr val="002060"/>
              </a:solidFill>
              <a:latin typeface="+mn-lt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n"/>
              <a:tabLst>
                <a:tab pos="252730" algn="l"/>
              </a:tabLst>
              <a:defRPr/>
            </a:pPr>
            <a:r>
              <a:rPr lang="en-US" altLang="zh-CN" b="1" dirty="0">
                <a:latin typeface="+mn-lt"/>
              </a:rPr>
              <a:t>Scheme 1 </a:t>
            </a:r>
            <a:r>
              <a:rPr lang="zh-CN" altLang="en-US" b="1" kern="0" dirty="0">
                <a:solidFill>
                  <a:srgbClr val="002060"/>
                </a:solidFill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en-US" altLang="zh-CN" b="1" dirty="0">
                <a:latin typeface="+mn-lt"/>
              </a:rPr>
              <a:t>Single-Master at Injector; Beam stopped by halting charge injection via Master1.</a:t>
            </a:r>
            <a:endParaRPr lang="en-US" altLang="zh-CN" b="1" kern="0" dirty="0">
              <a:solidFill>
                <a:srgbClr val="002060"/>
              </a:solidFill>
              <a:latin typeface="+mn-lt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b="1" dirty="0">
                <a:latin typeface="+mn-lt"/>
              </a:rPr>
              <a:t>Scheme 2</a:t>
            </a:r>
            <a:r>
              <a:rPr lang="zh-CN" altLang="en-US" b="1" kern="0" dirty="0">
                <a:solidFill>
                  <a:srgbClr val="002060"/>
                </a:solidFill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en-US" altLang="zh-CN" b="1" dirty="0">
                <a:latin typeface="+mn-lt"/>
              </a:rPr>
              <a:t>Dual-Master Configuration:</a:t>
            </a:r>
            <a:r>
              <a:rPr lang="en-US" altLang="zh-CN" dirty="0">
                <a:latin typeface="+mn-lt"/>
              </a:rPr>
              <a:t> </a:t>
            </a:r>
            <a:r>
              <a:rPr lang="en-US" altLang="zh-CN" b="1" dirty="0">
                <a:latin typeface="+mn-lt"/>
              </a:rPr>
              <a:t>Master1</a:t>
            </a:r>
            <a:r>
              <a:rPr lang="en-US" altLang="zh-CN" dirty="0">
                <a:latin typeface="+mn-lt"/>
              </a:rPr>
              <a:t> at the Injector; </a:t>
            </a:r>
            <a:r>
              <a:rPr lang="en-US" altLang="zh-CN" b="1" dirty="0">
                <a:latin typeface="+mn-lt"/>
              </a:rPr>
              <a:t>Master2</a:t>
            </a:r>
            <a:r>
              <a:rPr lang="en-US" altLang="zh-CN" dirty="0">
                <a:latin typeface="+mn-lt"/>
              </a:rPr>
              <a:t> at the Kicker.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+mn-lt"/>
              </a:rPr>
              <a:t>Beam loss in the undulator line:</a:t>
            </a:r>
            <a:r>
              <a:rPr lang="en-US" altLang="zh-CN" dirty="0">
                <a:latin typeface="+mn-lt"/>
              </a:rPr>
              <a:t> </a:t>
            </a:r>
            <a:r>
              <a:rPr lang="en-US" altLang="zh-CN" b="1" dirty="0">
                <a:latin typeface="+mn-lt"/>
              </a:rPr>
              <a:t> Beam stopped </a:t>
            </a:r>
            <a:r>
              <a:rPr lang="en-US" altLang="zh-CN" dirty="0">
                <a:latin typeface="+mn-lt"/>
              </a:rPr>
              <a:t>by halting beam distribution via </a:t>
            </a:r>
            <a:r>
              <a:rPr lang="en-US" altLang="zh-CN" b="1" dirty="0">
                <a:latin typeface="+mn-lt"/>
              </a:rPr>
              <a:t>Master2</a:t>
            </a:r>
            <a:r>
              <a:rPr lang="en-US" altLang="zh-CN" dirty="0">
                <a:latin typeface="+mn-lt"/>
              </a:rPr>
              <a:t> 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+mn-lt"/>
              </a:rPr>
              <a:t>Beam loss in the accelerator section:</a:t>
            </a:r>
            <a:r>
              <a:rPr lang="en-US" altLang="zh-CN" dirty="0">
                <a:latin typeface="+mn-lt"/>
              </a:rPr>
              <a:t> </a:t>
            </a:r>
            <a:r>
              <a:rPr lang="en-US" altLang="zh-CN" b="1" dirty="0">
                <a:latin typeface="+mn-lt"/>
              </a:rPr>
              <a:t>Beam stopped </a:t>
            </a:r>
            <a:r>
              <a:rPr lang="en-US" altLang="zh-CN" dirty="0">
                <a:latin typeface="+mn-lt"/>
              </a:rPr>
              <a:t>by halting charge injection </a:t>
            </a:r>
            <a:r>
              <a:rPr lang="en-US" altLang="zh-CN" b="1" dirty="0">
                <a:latin typeface="+mn-lt"/>
              </a:rPr>
              <a:t>via Master1.</a:t>
            </a:r>
            <a:endParaRPr lang="en-US" altLang="zh-CN" dirty="0">
              <a:latin typeface="+mn-lt"/>
            </a:endParaRP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buFont typeface="Wingdings" panose="05000000000000000000" charset="0"/>
              <a:buChar char="Ø"/>
              <a:tabLst>
                <a:tab pos="252730" algn="l"/>
              </a:tabLst>
              <a:defRPr/>
            </a:pPr>
            <a:endParaRPr lang="en-US" altLang="zh-CN" b="1" kern="0" dirty="0">
              <a:solidFill>
                <a:srgbClr val="002060"/>
              </a:solidFill>
              <a:latin typeface="+mn-lt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E0037FC-8F38-4AB1-942A-429525B9A3F2}"/>
              </a:ext>
            </a:extLst>
          </p:cNvPr>
          <p:cNvGrpSpPr/>
          <p:nvPr/>
        </p:nvGrpSpPr>
        <p:grpSpPr>
          <a:xfrm>
            <a:off x="795608" y="3026410"/>
            <a:ext cx="10467340" cy="4237990"/>
            <a:chOff x="795608" y="2620010"/>
            <a:chExt cx="10467340" cy="4237990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5608" y="2620010"/>
              <a:ext cx="10467340" cy="4237990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B1FEC8BA-1927-4CA2-AF02-93F4926CB061}"/>
                </a:ext>
              </a:extLst>
            </p:cNvPr>
            <p:cNvSpPr/>
            <p:nvPr/>
          </p:nvSpPr>
          <p:spPr>
            <a:xfrm>
              <a:off x="5048497" y="2912563"/>
              <a:ext cx="845744" cy="307777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</a:rPr>
                <a:t>Master 2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F0E6F0-C084-4B0C-AFC9-36AB6C9C5072}"/>
                </a:ext>
              </a:extLst>
            </p:cNvPr>
            <p:cNvSpPr/>
            <p:nvPr/>
          </p:nvSpPr>
          <p:spPr>
            <a:xfrm>
              <a:off x="795608" y="4268537"/>
              <a:ext cx="845744" cy="307777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</a:rPr>
                <a:t>Master 1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文本框 9"/>
          <p:cNvSpPr txBox="1">
            <a:spLocks noChangeArrowheads="1"/>
          </p:cNvSpPr>
          <p:nvPr/>
        </p:nvSpPr>
        <p:spPr bwMode="auto">
          <a:xfrm>
            <a:off x="2080728" y="3072498"/>
            <a:ext cx="270093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CONTENTS</a:t>
            </a:r>
            <a:endParaRPr lang="zh-CN" alt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9709" name="椭圆 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284743" y="629612"/>
            <a:ext cx="771503" cy="771525"/>
          </a:xfrm>
          <a:prstGeom prst="ellipse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2800" dirty="0">
                <a:solidFill>
                  <a:schemeClr val="bg1"/>
                </a:solidFill>
              </a:rPr>
              <a:t>01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29705" name="椭圆 1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284743" y="1793687"/>
            <a:ext cx="771502" cy="771525"/>
          </a:xfrm>
          <a:prstGeom prst="ellipse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schemeClr val="bg1"/>
                </a:solidFill>
              </a:rPr>
              <a:t>02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13" name="椭圆 1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37293" y="3104488"/>
            <a:ext cx="771502" cy="771525"/>
          </a:xfrm>
          <a:prstGeom prst="ellipse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schemeClr val="bg1"/>
                </a:solidFill>
              </a:rPr>
              <a:t>03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27" name="MH_Entry_2"/>
          <p:cNvSpPr/>
          <p:nvPr>
            <p:custDataLst>
              <p:tags r:id="rId4"/>
            </p:custDataLst>
          </p:nvPr>
        </p:nvSpPr>
        <p:spPr>
          <a:xfrm>
            <a:off x="6238350" y="707902"/>
            <a:ext cx="3663905" cy="49244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l" eaLnBrk="1" hangingPunct="1">
              <a:buFont typeface="Arial" panose="020B0604020202020204" pitchFamily="34" charset="0"/>
              <a:buNone/>
            </a:pPr>
            <a:r>
              <a:rPr lang="en-US" altLang="zh-CN" sz="3200" b="1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+mn-ea"/>
              </a:rPr>
              <a:t>Project Introduction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8" name="MH_Entry_3"/>
          <p:cNvSpPr/>
          <p:nvPr>
            <p:custDataLst>
              <p:tags r:id="rId5"/>
            </p:custDataLst>
          </p:nvPr>
        </p:nvSpPr>
        <p:spPr>
          <a:xfrm>
            <a:off x="6239626" y="1797793"/>
            <a:ext cx="3362032" cy="587084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marL="0" marR="0" lvl="0" indent="0" algn="l" defTabSz="8667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Timing system</a:t>
            </a:r>
          </a:p>
        </p:txBody>
      </p:sp>
      <p:sp>
        <p:nvSpPr>
          <p:cNvPr id="29" name="MH_Entry_1"/>
          <p:cNvSpPr/>
          <p:nvPr>
            <p:custDataLst>
              <p:tags r:id="rId6"/>
            </p:custDataLst>
          </p:nvPr>
        </p:nvSpPr>
        <p:spPr>
          <a:xfrm>
            <a:off x="6311628" y="3136295"/>
            <a:ext cx="6548027" cy="584775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marL="0" marR="0" lvl="0" indent="0" algn="l" defTabSz="8667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200" b="1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Fast Protection </a:t>
            </a:r>
            <a:r>
              <a:rPr lang="en-US" altLang="zh-CN" sz="3200" b="1" dirty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Based </a:t>
            </a:r>
            <a:r>
              <a:rPr lang="en-US" altLang="zh-CN" sz="3200" b="1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on Timing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" name="椭圆 1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326784" y="4349226"/>
            <a:ext cx="771502" cy="771525"/>
          </a:xfrm>
          <a:prstGeom prst="ellipse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schemeClr val="bg1"/>
                </a:solidFill>
              </a:rPr>
              <a:t>04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3" name="MH_Entry_1"/>
          <p:cNvSpPr/>
          <p:nvPr>
            <p:custDataLst>
              <p:tags r:id="rId8"/>
            </p:custDataLst>
          </p:nvPr>
        </p:nvSpPr>
        <p:spPr>
          <a:xfrm>
            <a:off x="6301468" y="4381530"/>
            <a:ext cx="6238873" cy="584775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lvl="0" defTabSz="866775" eaLnBrk="1" hangingPunct="1">
              <a:lnSpc>
                <a:spcPct val="130000"/>
              </a:lnSpc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Timestamp </a:t>
            </a:r>
            <a:r>
              <a:rPr lang="en-US" altLang="zh-CN" sz="3200" b="1" dirty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Based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on Timing</a:t>
            </a:r>
          </a:p>
        </p:txBody>
      </p:sp>
      <p:sp>
        <p:nvSpPr>
          <p:cNvPr id="6" name="椭圆 11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338214" y="5577316"/>
            <a:ext cx="771502" cy="771525"/>
          </a:xfrm>
          <a:prstGeom prst="ellipse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schemeClr val="bg1"/>
                </a:solidFill>
              </a:rPr>
              <a:t>05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7" name="MH_Entry_1"/>
          <p:cNvSpPr/>
          <p:nvPr>
            <p:custDataLst>
              <p:tags r:id="rId10"/>
            </p:custDataLst>
          </p:nvPr>
        </p:nvSpPr>
        <p:spPr>
          <a:xfrm>
            <a:off x="6312675" y="5608285"/>
            <a:ext cx="3513119" cy="587084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marL="0" marR="0" lvl="0" indent="0" algn="l" defTabSz="8667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Summary </a:t>
            </a:r>
          </a:p>
        </p:txBody>
      </p:sp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795608" y="158871"/>
            <a:ext cx="89322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 kern="0" dirty="0">
                <a:solidFill>
                  <a:schemeClr val="bg1"/>
                </a:solidFill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Calculation of Response Time and Number of Lost Bunches</a:t>
            </a:r>
          </a:p>
        </p:txBody>
      </p:sp>
      <p:grpSp>
        <p:nvGrpSpPr>
          <p:cNvPr id="4" name="Group 3"/>
          <p:cNvGrpSpPr/>
          <p:nvPr/>
        </p:nvGrpSpPr>
        <p:grpSpPr bwMode="auto">
          <a:xfrm>
            <a:off x="320945" y="265065"/>
            <a:ext cx="474663" cy="290512"/>
            <a:chOff x="0" y="0"/>
            <a:chExt cx="714375" cy="438150"/>
          </a:xfrm>
        </p:grpSpPr>
        <p:sp>
          <p:nvSpPr>
            <p:cNvPr id="5" name="燕尾形 4"/>
            <p:cNvSpPr>
              <a:spLocks noChangeArrowheads="1"/>
            </p:cNvSpPr>
            <p:nvPr/>
          </p:nvSpPr>
          <p:spPr bwMode="auto">
            <a:xfrm>
              <a:off x="0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" name="燕尾形 5"/>
            <p:cNvSpPr>
              <a:spLocks noChangeArrowheads="1"/>
            </p:cNvSpPr>
            <p:nvPr/>
          </p:nvSpPr>
          <p:spPr bwMode="auto">
            <a:xfrm>
              <a:off x="276225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</p:grp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9900648"/>
              </p:ext>
            </p:extLst>
          </p:nvPr>
        </p:nvGraphicFramePr>
        <p:xfrm>
          <a:off x="504825" y="2712085"/>
          <a:ext cx="11363326" cy="22110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44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44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38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88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07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55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9020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3519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77545">
                <a:tc rowSpan="2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Beam loss location</a:t>
                      </a:r>
                    </a:p>
                  </a:txBody>
                  <a:tcPr marT="0" marB="0" anchor="ctr">
                    <a:solidFill>
                      <a:srgbClr val="0A4362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effectLst/>
                          <a:latin typeface="+mn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Distance  M1</a:t>
                      </a:r>
                    </a:p>
                  </a:txBody>
                  <a:tcPr marT="0" marB="0" anchor="ctr">
                    <a:solidFill>
                      <a:srgbClr val="0A416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b="0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Distance M2</a:t>
                      </a:r>
                    </a:p>
                  </a:txBody>
                  <a:tcPr marT="0" marB="0" anchor="ctr">
                    <a:solidFill>
                      <a:srgbClr val="0A4161"/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effectLst/>
                          <a:latin typeface="+mn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FPS response time</a:t>
                      </a:r>
                    </a:p>
                  </a:txBody>
                  <a:tcPr marT="0" marB="0" anchor="ctr">
                    <a:solidFill>
                      <a:srgbClr val="0A416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latin typeface="+mn-lt"/>
                        </a:rPr>
                        <a:t>Scheme 1 </a:t>
                      </a:r>
                      <a:endParaRPr kumimoji="0" lang="zh-CN" altLang="en-US" sz="20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Min num. of </a:t>
                      </a:r>
                    </a:p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lost bunches</a:t>
                      </a:r>
                      <a:endParaRPr lang="zh-CN" altLang="zh-CN" sz="1800" b="0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T="0" marB="0" anchor="ctr">
                    <a:solidFill>
                      <a:srgbClr val="0A416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latin typeface="+mn-lt"/>
                        </a:rPr>
                        <a:t>Scheme 2</a:t>
                      </a:r>
                      <a:endParaRPr lang="en-US" altLang="zh-CN" sz="20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Min num. of </a:t>
                      </a:r>
                    </a:p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lost bunches</a:t>
                      </a:r>
                    </a:p>
                  </a:txBody>
                  <a:tcPr marT="0" marB="0" anchor="ctr">
                    <a:solidFill>
                      <a:srgbClr val="0A41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959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T="0" marB="0" anchor="ctr">
                    <a:solidFill>
                      <a:srgbClr val="0A436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T="0" marB="0" anchor="ctr">
                    <a:solidFill>
                      <a:srgbClr val="0A41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kumimoji="0" lang="en-US" altLang="zh-CN" sz="18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Fiber </a:t>
                      </a:r>
                    </a:p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kumimoji="0" lang="en-US" altLang="zh-CN" sz="18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Scheme 1 </a:t>
                      </a:r>
                      <a:endParaRPr kumimoji="0" lang="zh-CN" altLang="en-US" sz="18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A416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kumimoji="0" lang="en-US" altLang="zh-CN" sz="18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Fiber </a:t>
                      </a:r>
                    </a:p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kumimoji="0" lang="en-US" altLang="zh-CN" sz="18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Scheme 2</a:t>
                      </a:r>
                      <a:endParaRPr kumimoji="0" lang="zh-CN" altLang="en-US" sz="18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A416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chemeClr val="bg1"/>
                          </a:solidFill>
                          <a:latin typeface="+mn-lt"/>
                          <a:sym typeface="+mn-ea"/>
                        </a:rPr>
                        <a:t>FPS</a:t>
                      </a:r>
                      <a:endParaRPr lang="en-US" altLang="zh-CN" sz="1800" b="0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A41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9880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solidFill>
                            <a:srgbClr val="0A4364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Injector</a:t>
                      </a:r>
                    </a:p>
                  </a:txBody>
                  <a:tcPr marT="0" marB="0" anchor="ctr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rgbClr val="09406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0m</a:t>
                      </a:r>
                    </a:p>
                  </a:txBody>
                  <a:tcPr marT="0" marB="0" anchor="ctr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solidFill>
                            <a:srgbClr val="09406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T="0" marB="0" anchor="ctr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solidFill>
                            <a:srgbClr val="09406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solidFill>
                            <a:srgbClr val="09406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solidFill>
                            <a:srgbClr val="09406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solidFill>
                            <a:srgbClr val="09406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T="0" marB="0" anchor="ctr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solidFill>
                            <a:srgbClr val="09406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T="0" marB="0" anchor="ctr"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2420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solidFill>
                            <a:srgbClr val="0A4364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Linac dump</a:t>
                      </a:r>
                    </a:p>
                  </a:txBody>
                  <a:tcPr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rgbClr val="09406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760m</a:t>
                      </a:r>
                    </a:p>
                  </a:txBody>
                  <a:tcPr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solidFill>
                            <a:srgbClr val="09406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solidFill>
                            <a:srgbClr val="09406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3.8us</a:t>
                      </a:r>
                    </a:p>
                  </a:txBody>
                  <a:tcPr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solidFill>
                            <a:srgbClr val="09406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3.8us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8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94060"/>
                          </a:solidFill>
                          <a:effectLst/>
                          <a:uLnTx/>
                          <a:uFillTx/>
                          <a:latin typeface="+mn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1.5us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630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solidFill>
                            <a:srgbClr val="0A4364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Last undulator</a:t>
                      </a:r>
                    </a:p>
                  </a:txBody>
                  <a:tcPr marT="0" marB="0" anchor="ctr"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rgbClr val="09406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1350m</a:t>
                      </a:r>
                    </a:p>
                  </a:txBody>
                  <a:tcPr marT="0" marB="0" anchor="ctr"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solidFill>
                            <a:srgbClr val="09406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650</a:t>
                      </a:r>
                    </a:p>
                  </a:txBody>
                  <a:tcPr marT="0" marB="0" anchor="ctr"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solidFill>
                            <a:srgbClr val="09406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6.75us</a:t>
                      </a:r>
                    </a:p>
                  </a:txBody>
                  <a:tcPr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solidFill>
                            <a:srgbClr val="09406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3.25us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8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94060"/>
                          </a:solidFill>
                          <a:effectLst/>
                          <a:uLnTx/>
                          <a:uFillTx/>
                          <a:latin typeface="+mn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1.5us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T="0" marB="0" anchor="ctr"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T="0" marB="0" anchor="ctr"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矩形 10"/>
          <p:cNvSpPr/>
          <p:nvPr/>
        </p:nvSpPr>
        <p:spPr>
          <a:xfrm>
            <a:off x="4251960" y="2415540"/>
            <a:ext cx="2478405" cy="38227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>
              <a:defRPr/>
            </a:pPr>
            <a:r>
              <a:rPr lang="en-US" altLang="zh-CN" dirty="0">
                <a:solidFill>
                  <a:srgbClr val="000000"/>
                </a:solidFill>
                <a:latin typeface="+mn-lt"/>
                <a:ea typeface="微软雅黑" panose="020B0503020204020204" pitchFamily="34" charset="-122"/>
              </a:rPr>
              <a:t>Response Time and Number of Lost Bunches</a:t>
            </a:r>
            <a:endParaRPr lang="zh-CN" altLang="en-US" dirty="0">
              <a:solidFill>
                <a:srgbClr val="000000"/>
              </a:solidFill>
              <a:latin typeface="+mn-lt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20498" y="5223443"/>
            <a:ext cx="11280952" cy="1640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just">
              <a:lnSpc>
                <a:spcPct val="90000"/>
              </a:lnSpc>
              <a:spcBef>
                <a:spcPts val="600"/>
              </a:spcBef>
              <a:buClrTx/>
              <a:buSzTx/>
              <a:buFont typeface="Wingdings" panose="05000000000000000000" pitchFamily="2" charset="2"/>
              <a:buChar char="q"/>
              <a:tabLst>
                <a:tab pos="252730" algn="l"/>
              </a:tabLst>
              <a:defRPr/>
            </a:pPr>
            <a:r>
              <a:rPr lang="zh-CN" altLang="en-US" sz="2400" b="1" kern="0" dirty="0">
                <a:solidFill>
                  <a:srgbClr val="094060"/>
                </a:solidFill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kern="0" dirty="0">
                <a:solidFill>
                  <a:srgbClr val="094060"/>
                </a:solidFill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</a:rPr>
              <a:t>Conclusion</a:t>
            </a:r>
            <a:r>
              <a:rPr lang="zh-CN" altLang="en-US" sz="2400" b="1" kern="0" dirty="0">
                <a:solidFill>
                  <a:srgbClr val="094060"/>
                </a:solidFill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</a:p>
          <a:p>
            <a:pPr marL="742950" lvl="1" indent="-285750" algn="just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252730" algn="l"/>
              </a:tabLst>
              <a:defRPr/>
            </a:pPr>
            <a:r>
              <a:rPr lang="en-US" altLang="zh-CN" sz="2000" b="1" dirty="0">
                <a:solidFill>
                  <a:srgbClr val="000000"/>
                </a:solidFill>
                <a:latin typeface="+mn-lt"/>
                <a:ea typeface="微软雅黑" panose="020B0503020204020204" pitchFamily="34" charset="-122"/>
              </a:rPr>
              <a:t>Single-Master</a:t>
            </a:r>
            <a:r>
              <a:rPr lang="zh-CN" altLang="en-US" sz="2000" dirty="0">
                <a:solidFill>
                  <a:srgbClr val="000000"/>
                </a:solidFill>
                <a:latin typeface="+mn-lt"/>
                <a:ea typeface="微软雅黑" panose="020B0503020204020204" pitchFamily="34" charset="-122"/>
              </a:rPr>
              <a:t>，</a:t>
            </a:r>
            <a:r>
              <a:rPr lang="en-US" altLang="zh-CN" sz="2000" dirty="0">
                <a:solidFill>
                  <a:srgbClr val="000000"/>
                </a:solidFill>
                <a:latin typeface="+mn-lt"/>
                <a:ea typeface="微软雅黑" panose="020B0503020204020204" pitchFamily="34" charset="-122"/>
              </a:rPr>
              <a:t> Lost Bunches at end undulator: 14</a:t>
            </a:r>
          </a:p>
          <a:p>
            <a:pPr marL="742950" lvl="1" indent="-285750" algn="just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252730" algn="l"/>
              </a:tabLst>
              <a:defRPr/>
            </a:pPr>
            <a:r>
              <a:rPr lang="en-US" altLang="zh-CN" sz="2000" b="1" dirty="0">
                <a:solidFill>
                  <a:srgbClr val="000000"/>
                </a:solidFill>
                <a:latin typeface="+mn-lt"/>
                <a:ea typeface="微软雅黑" panose="020B0503020204020204" pitchFamily="34" charset="-122"/>
              </a:rPr>
              <a:t>Dual-Master</a:t>
            </a:r>
            <a:r>
              <a:rPr lang="zh-CN" altLang="en-US" sz="2000" dirty="0">
                <a:solidFill>
                  <a:srgbClr val="000000"/>
                </a:solidFill>
                <a:latin typeface="+mn-lt"/>
                <a:ea typeface="微软雅黑" panose="020B0503020204020204" pitchFamily="34" charset="-122"/>
              </a:rPr>
              <a:t>，</a:t>
            </a:r>
            <a:r>
              <a:rPr lang="en-US" altLang="zh-CN" sz="2000" dirty="0">
                <a:solidFill>
                  <a:srgbClr val="000000"/>
                </a:solidFill>
                <a:latin typeface="+mn-lt"/>
                <a:ea typeface="微软雅黑" panose="020B0503020204020204" pitchFamily="34" charset="-122"/>
              </a:rPr>
              <a:t> Lost Bunches at end undulator : 8   </a:t>
            </a:r>
            <a:r>
              <a:rPr lang="en-US" altLang="zh-CN" sz="2400" b="1" i="0" dirty="0">
                <a:solidFill>
                  <a:srgbClr val="FF0000"/>
                </a:solidFill>
                <a:effectLst/>
                <a:latin typeface="+mn-lt"/>
              </a:rPr>
              <a:t>✅</a:t>
            </a:r>
            <a:endParaRPr lang="en-US" altLang="zh-CN" sz="2400" b="1" dirty="0">
              <a:solidFill>
                <a:srgbClr val="FF0000"/>
              </a:solidFill>
              <a:latin typeface="+mn-lt"/>
              <a:ea typeface="微软雅黑" panose="020B0503020204020204" pitchFamily="34" charset="-122"/>
            </a:endParaRPr>
          </a:p>
          <a:p>
            <a:pPr marL="742950" lvl="1" indent="-285750" algn="just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252730" algn="l"/>
              </a:tabLst>
              <a:defRPr/>
            </a:pPr>
            <a:r>
              <a:rPr lang="en-US" altLang="zh-CN" sz="2000" dirty="0">
                <a:solidFill>
                  <a:srgbClr val="000000"/>
                </a:solidFill>
                <a:latin typeface="+mn-lt"/>
                <a:ea typeface="微软雅黑" panose="020B0503020204020204" pitchFamily="34" charset="-122"/>
              </a:rPr>
              <a:t>In conclusion, the </a:t>
            </a:r>
            <a:r>
              <a:rPr lang="en-US" altLang="zh-CN" sz="2000" b="1" dirty="0">
                <a:solidFill>
                  <a:srgbClr val="000000"/>
                </a:solidFill>
                <a:latin typeface="+mn-lt"/>
                <a:ea typeface="微软雅黑" panose="020B0503020204020204" pitchFamily="34" charset="-122"/>
              </a:rPr>
              <a:t>dual-master</a:t>
            </a:r>
            <a:r>
              <a:rPr lang="en-US" altLang="zh-CN" sz="2000" dirty="0">
                <a:solidFill>
                  <a:srgbClr val="000000"/>
                </a:solidFill>
                <a:latin typeface="+mn-lt"/>
                <a:ea typeface="微软雅黑" panose="020B0503020204020204" pitchFamily="34" charset="-122"/>
              </a:rPr>
              <a:t> effectively  reduces the risk of facility damage.</a:t>
            </a:r>
            <a:endParaRPr lang="zh-CN" altLang="en-US" sz="2000" dirty="0">
              <a:solidFill>
                <a:srgbClr val="000000"/>
              </a:solidFill>
              <a:latin typeface="+mn-lt"/>
              <a:ea typeface="微软雅黑" panose="020B0503020204020204" pitchFamily="3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6389880" y="1205911"/>
            <a:ext cx="2731229" cy="855841"/>
            <a:chOff x="9243065" y="1388516"/>
            <a:chExt cx="2731229" cy="855841"/>
          </a:xfrm>
        </p:grpSpPr>
        <p:sp>
          <p:nvSpPr>
            <p:cNvPr id="7" name="矩形 6"/>
            <p:cNvSpPr/>
            <p:nvPr/>
          </p:nvSpPr>
          <p:spPr>
            <a:xfrm>
              <a:off x="9993900" y="1727071"/>
              <a:ext cx="1065321" cy="3417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/>
                <a:t>FPS</a:t>
              </a:r>
            </a:p>
          </p:txBody>
        </p:sp>
        <p:cxnSp>
          <p:nvCxnSpPr>
            <p:cNvPr id="8" name="直接箭头连接符 7"/>
            <p:cNvCxnSpPr/>
            <p:nvPr/>
          </p:nvCxnSpPr>
          <p:spPr>
            <a:xfrm flipH="1" flipV="1">
              <a:off x="9347912" y="1909409"/>
              <a:ext cx="645988" cy="701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箭头连接符 26"/>
            <p:cNvCxnSpPr/>
            <p:nvPr/>
          </p:nvCxnSpPr>
          <p:spPr>
            <a:xfrm flipH="1" flipV="1">
              <a:off x="11059221" y="1904969"/>
              <a:ext cx="645988" cy="701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/>
          </p:nvSpPr>
          <p:spPr>
            <a:xfrm>
              <a:off x="11132998" y="1598025"/>
              <a:ext cx="8412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/>
                <a:t>Alarm in</a:t>
              </a:r>
              <a:endParaRPr lang="zh-CN" altLang="en-US" b="1" dirty="0"/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9243065" y="1598026"/>
              <a:ext cx="9055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/>
                <a:t>Alarm out</a:t>
              </a:r>
              <a:endParaRPr lang="zh-CN" altLang="en-US" b="1" dirty="0"/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0089490" y="1388516"/>
              <a:ext cx="9055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C00000"/>
                  </a:solidFill>
                </a:rPr>
                <a:t>1.5us</a:t>
              </a:r>
              <a:endParaRPr lang="zh-CN" altLang="en-US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746760" y="1242318"/>
            <a:ext cx="4180745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marL="285750" lvl="0" indent="-285750" algn="just">
              <a:spcBef>
                <a:spcPts val="600"/>
              </a:spcBef>
              <a:buClrTx/>
              <a:buSzTx/>
              <a:buFont typeface="Arial" panose="020B0604020202020204" pitchFamily="34" charset="0"/>
              <a:buChar char="•"/>
              <a:tabLst>
                <a:tab pos="252730" algn="l"/>
              </a:tabLst>
              <a:defRPr/>
            </a:pPr>
            <a:r>
              <a:rPr lang="en-US" altLang="zh-CN" b="1" kern="100" dirty="0">
                <a:solidFill>
                  <a:srgbClr val="0A4364"/>
                </a:solidFill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</a:rPr>
              <a:t>Repetition rate : </a:t>
            </a:r>
            <a:r>
              <a:rPr lang="zh-CN" altLang="en-US" b="1" kern="0" dirty="0">
                <a:solidFill>
                  <a:srgbClr val="002060"/>
                </a:solidFill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</a:rPr>
              <a:t>1 MHz</a:t>
            </a:r>
          </a:p>
          <a:p>
            <a:pPr marL="285750" lvl="0" indent="-285750" algn="just">
              <a:spcBef>
                <a:spcPts val="600"/>
              </a:spcBef>
              <a:buClrTx/>
              <a:buSzTx/>
              <a:buFont typeface="Arial" panose="020B0604020202020204" pitchFamily="34" charset="0"/>
              <a:buChar char="•"/>
              <a:tabLst>
                <a:tab pos="252730" algn="l"/>
              </a:tabLst>
              <a:defRPr/>
            </a:pPr>
            <a:r>
              <a:rPr lang="en-US" altLang="zh-CN" dirty="0">
                <a:latin typeface="+mn-lt"/>
              </a:rPr>
              <a:t>Bunch velocity: </a:t>
            </a:r>
            <a:r>
              <a:rPr lang="zh-CN" altLang="en-US" b="1" kern="0" dirty="0">
                <a:solidFill>
                  <a:srgbClr val="002060"/>
                </a:solidFill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</a:rPr>
              <a:t>c</a:t>
            </a:r>
          </a:p>
          <a:p>
            <a:pPr marL="285750" lvl="0" indent="-285750" algn="just">
              <a:spcBef>
                <a:spcPts val="600"/>
              </a:spcBef>
              <a:buClrTx/>
              <a:buSzTx/>
              <a:buFont typeface="Arial" panose="020B0604020202020204" pitchFamily="34" charset="0"/>
              <a:buChar char="•"/>
              <a:tabLst>
                <a:tab pos="252730" algn="l"/>
              </a:tabLst>
              <a:defRPr/>
            </a:pPr>
            <a:r>
              <a:rPr lang="en-US" altLang="zh-CN" dirty="0">
                <a:latin typeface="+mn-lt"/>
              </a:rPr>
              <a:t>Signal velocity in optical fiber :</a:t>
            </a:r>
            <a:r>
              <a:rPr lang="zh-CN" altLang="en-US" b="1" kern="0" dirty="0">
                <a:solidFill>
                  <a:srgbClr val="002060"/>
                </a:solidFill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</a:rPr>
              <a:t>2/3c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890" name="直接连接符 6"/>
          <p:cNvCxnSpPr>
            <a:cxnSpLocks noChangeShapeType="1"/>
          </p:cNvCxnSpPr>
          <p:nvPr/>
        </p:nvCxnSpPr>
        <p:spPr bwMode="auto">
          <a:xfrm>
            <a:off x="3648952" y="3774440"/>
            <a:ext cx="52578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7894" name="Group 5"/>
          <p:cNvGrpSpPr/>
          <p:nvPr/>
        </p:nvGrpSpPr>
        <p:grpSpPr bwMode="auto">
          <a:xfrm>
            <a:off x="2011680" y="2433955"/>
            <a:ext cx="1351915" cy="1987550"/>
            <a:chOff x="0" y="0"/>
            <a:chExt cx="1014383" cy="1490412"/>
          </a:xfrm>
        </p:grpSpPr>
        <p:sp>
          <p:nvSpPr>
            <p:cNvPr id="37896" name="圆角矩形 11"/>
            <p:cNvSpPr>
              <a:spLocks noChangeArrowheads="1"/>
            </p:cNvSpPr>
            <p:nvPr/>
          </p:nvSpPr>
          <p:spPr bwMode="auto">
            <a:xfrm rot="1132031">
              <a:off x="0" y="0"/>
              <a:ext cx="1014383" cy="1490412"/>
            </a:xfrm>
            <a:prstGeom prst="roundRect">
              <a:avLst>
                <a:gd name="adj" fmla="val 12134"/>
              </a:avLst>
            </a:prstGeom>
            <a:solidFill>
              <a:srgbClr val="163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en-US" sz="3200">
                <a:solidFill>
                  <a:srgbClr val="FFFFFF"/>
                </a:solidFill>
              </a:endParaRPr>
            </a:p>
          </p:txBody>
        </p:sp>
        <p:sp>
          <p:nvSpPr>
            <p:cNvPr id="37897" name="KSO_GN2"/>
            <p:cNvSpPr>
              <a:spLocks noChangeArrowheads="1"/>
            </p:cNvSpPr>
            <p:nvPr/>
          </p:nvSpPr>
          <p:spPr bwMode="auto">
            <a:xfrm rot="1132031">
              <a:off x="43080" y="31875"/>
              <a:ext cx="931612" cy="1428311"/>
            </a:xfrm>
            <a:prstGeom prst="roundRect">
              <a:avLst>
                <a:gd name="adj" fmla="val 12134"/>
              </a:avLst>
            </a:prstGeom>
            <a:noFill/>
            <a:ln w="25400">
              <a:solidFill>
                <a:srgbClr val="FFFF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zh-CN" sz="6400" dirty="0">
                  <a:solidFill>
                    <a:srgbClr val="FFFFFF"/>
                  </a:solidFill>
                  <a:ea typeface="Gungsuh" panose="02030600000101010101" pitchFamily="18" charset="-127"/>
                </a:rPr>
                <a:t>04</a:t>
              </a:r>
              <a:endParaRPr lang="zh-CN" altLang="en-US" sz="6400" dirty="0">
                <a:solidFill>
                  <a:srgbClr val="FFFFFF"/>
                </a:solidFill>
                <a:ea typeface="Gungsuh" panose="02030600000101010101" pitchFamily="18" charset="-127"/>
              </a:endParaRPr>
            </a:p>
          </p:txBody>
        </p:sp>
      </p:grpSp>
      <p:sp>
        <p:nvSpPr>
          <p:cNvPr id="37893" name="KSO_GT2"/>
          <p:cNvSpPr txBox="1">
            <a:spLocks noChangeArrowheads="1"/>
          </p:cNvSpPr>
          <p:nvPr/>
        </p:nvSpPr>
        <p:spPr bwMode="auto">
          <a:xfrm>
            <a:off x="3716732" y="3155321"/>
            <a:ext cx="6913168" cy="538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zh-CN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  <a:sym typeface="Arial" panose="020B0604020202020204" pitchFamily="34" charset="0"/>
              </a:rPr>
              <a:t>Timestamp Based on Timing</a:t>
            </a:r>
          </a:p>
        </p:txBody>
      </p:sp>
    </p:spTree>
    <p:extLst>
      <p:ext uri="{BB962C8B-B14F-4D97-AF65-F5344CB8AC3E}">
        <p14:creationId xmlns:p14="http://schemas.microsoft.com/office/powerpoint/2010/main" val="1924387962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"/>
          <p:cNvSpPr txBox="1">
            <a:spLocks noChangeArrowheads="1"/>
          </p:cNvSpPr>
          <p:nvPr/>
        </p:nvSpPr>
        <p:spPr bwMode="auto">
          <a:xfrm>
            <a:off x="946612" y="140985"/>
            <a:ext cx="16646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sz="2800" b="1" dirty="0">
                <a:solidFill>
                  <a:schemeClr val="bg1"/>
                </a:solidFill>
                <a:latin typeface="+mn-lt"/>
                <a:ea typeface="微软雅黑" panose="020B0503020204020204" pitchFamily="34" charset="-122"/>
              </a:rPr>
              <a:t>Timstamp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17500" y="1008111"/>
            <a:ext cx="11607800" cy="1486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n"/>
              <a:tabLst>
                <a:tab pos="252730" algn="l"/>
              </a:tabLst>
              <a:defRPr/>
            </a:pPr>
            <a:r>
              <a:rPr lang="en-US" altLang="zh-CN" sz="2000" dirty="0">
                <a:cs typeface="Times New Roman" panose="02020603050405020304" pitchFamily="18" charset="0"/>
              </a:rPr>
              <a:t>Accurate time-stamped data is important for </a:t>
            </a:r>
            <a:r>
              <a:rPr lang="en-US" altLang="zh-CN" sz="2000" b="0" i="0" dirty="0">
                <a:solidFill>
                  <a:srgbClr val="0F1115"/>
                </a:solidFill>
                <a:effectLst/>
                <a:latin typeface="quote-cjk-patch"/>
              </a:rPr>
              <a:t>pulse-to-pulse diagnostics and data integration</a:t>
            </a:r>
            <a:endParaRPr lang="en-US" altLang="zh-CN" sz="2000" dirty="0">
              <a:cs typeface="Times New Roman" panose="02020603050405020304" pitchFamily="18" charset="0"/>
            </a:endParaRPr>
          </a:p>
          <a:p>
            <a:pPr marL="285750" lvl="1" indent="-285750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n"/>
              <a:tabLst>
                <a:tab pos="252730" algn="l"/>
              </a:tabLst>
              <a:defRPr/>
            </a:pPr>
            <a:r>
              <a:rPr lang="en-US" altLang="zh-CN" sz="2000" dirty="0">
                <a:solidFill>
                  <a:srgbClr val="000000"/>
                </a:solidFill>
              </a:rPr>
              <a:t>NTP: </a:t>
            </a:r>
            <a:r>
              <a:rPr lang="en-US" altLang="zh-CN" sz="2000" dirty="0">
                <a:cs typeface="Times New Roman" panose="02020603050405020304" pitchFamily="18" charset="0"/>
              </a:rPr>
              <a:t>microseconds of time accuracy, fails to meet the requirements  at 1MHz</a:t>
            </a:r>
          </a:p>
          <a:p>
            <a:pPr marL="342900" lvl="1" indent="-342900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n"/>
              <a:tabLst>
                <a:tab pos="252730" algn="l"/>
              </a:tabLst>
              <a:defRPr/>
            </a:pPr>
            <a:r>
              <a:rPr lang="en-US" sz="2000" dirty="0">
                <a:cs typeface="Times New Roman" panose="02020603050405020304" pitchFamily="18" charset="0"/>
              </a:rPr>
              <a:t>We use a modified event timing system IP core to </a:t>
            </a:r>
            <a:r>
              <a:rPr lang="en-US" sz="2000" b="1" dirty="0">
                <a:cs typeface="Times New Roman" panose="02020603050405020304" pitchFamily="18" charset="0"/>
              </a:rPr>
              <a:t>provide nanosecond-precision</a:t>
            </a:r>
            <a:r>
              <a:rPr lang="en-US" sz="2000" dirty="0">
                <a:cs typeface="Times New Roman" panose="02020603050405020304" pitchFamily="18" charset="0"/>
              </a:rPr>
              <a:t> timestamps.</a:t>
            </a:r>
          </a:p>
          <a:p>
            <a:pPr marL="800100" lvl="2" indent="-342900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n"/>
              <a:tabLst>
                <a:tab pos="252730" algn="l"/>
              </a:tabLst>
              <a:defRPr/>
            </a:pPr>
            <a:endParaRPr lang="en-US" altLang="zh-CN" sz="2000" dirty="0"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827665" y="6488668"/>
            <a:ext cx="2238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cs typeface="Times New Roman" panose="02020603050405020304" pitchFamily="18" charset="0"/>
              </a:rPr>
              <a:t>BPM Signal Processor</a:t>
            </a:r>
            <a:endParaRPr lang="en-US" b="1" dirty="0"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7655" y="3149068"/>
            <a:ext cx="4297045" cy="333936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785" y="2880761"/>
            <a:ext cx="4958715" cy="3311124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2327671" y="6252803"/>
            <a:ext cx="2083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cs typeface="Times New Roman" panose="02020603050405020304" pitchFamily="18" charset="0"/>
              </a:rPr>
              <a:t>Event timing IP core</a:t>
            </a:r>
            <a:endParaRPr lang="en-US" b="1" dirty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"/>
          <p:cNvSpPr txBox="1">
            <a:spLocks noChangeArrowheads="1"/>
          </p:cNvSpPr>
          <p:nvPr/>
        </p:nvSpPr>
        <p:spPr bwMode="auto">
          <a:xfrm>
            <a:off x="946612" y="140985"/>
            <a:ext cx="44619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buFont typeface="Arial" panose="020B0604020202020204" pitchFamily="34" charset="0"/>
              <a:buNone/>
            </a:pPr>
            <a:r>
              <a:rPr lang="en-US" altLang="zh-CN" sz="2800" b="1" dirty="0">
                <a:solidFill>
                  <a:schemeClr val="bg1"/>
                </a:solidFill>
                <a:latin typeface="+mn-lt"/>
                <a:ea typeface="+mj-ea"/>
              </a:rPr>
              <a:t>Overall Design of Timestamp</a:t>
            </a:r>
            <a:endParaRPr lang="zh-CN" altLang="en-US" sz="2800" b="1" dirty="0">
              <a:solidFill>
                <a:schemeClr val="bg1"/>
              </a:solidFill>
              <a:latin typeface="+mn-lt"/>
              <a:ea typeface="+mj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72109" y="932180"/>
            <a:ext cx="11882015" cy="19042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sz="20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The overall design is a one-master-multi-slave structure. </a:t>
            </a: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sz="20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The timestamp root node send the timestamp-related information in the form of event code from the fiber. </a:t>
            </a: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sz="20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In the middle, FANOUT nodes are </a:t>
            </a:r>
            <a:r>
              <a:rPr lang="en-US" altLang="zh-CN" sz="2000" b="1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assigned for secondary broadcasting </a:t>
            </a:r>
            <a:r>
              <a:rPr lang="en-US" altLang="zh-CN" sz="20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as needed. </a:t>
            </a: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sz="20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Finally </a:t>
            </a:r>
            <a:r>
              <a:rPr lang="en-US" altLang="zh-CN" sz="2000" b="1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the slave nodes generate timestamps</a:t>
            </a:r>
            <a:r>
              <a:rPr lang="en-US" altLang="zh-CN" sz="20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, by decoding these specified event codes</a:t>
            </a:r>
            <a:br>
              <a:rPr lang="en-US" altLang="zh-CN" sz="2000" dirty="0">
                <a:cs typeface="Times New Roman" panose="02020603050405020304" pitchFamily="18" charset="0"/>
              </a:rPr>
            </a:br>
            <a:endParaRPr lang="zh-CN" sz="2000" b="1" dirty="0"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ACC8DCB0-43A7-0752-4120-6A443BFE41C0}"/>
              </a:ext>
            </a:extLst>
          </p:cNvPr>
          <p:cNvGrpSpPr/>
          <p:nvPr/>
        </p:nvGrpSpPr>
        <p:grpSpPr>
          <a:xfrm>
            <a:off x="2348971" y="2405396"/>
            <a:ext cx="7461779" cy="4361963"/>
            <a:chOff x="2348971" y="2405396"/>
            <a:chExt cx="7461779" cy="4361963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8971" y="2405396"/>
              <a:ext cx="7461779" cy="4361963"/>
            </a:xfrm>
            <a:prstGeom prst="rect">
              <a:avLst/>
            </a:prstGeom>
          </p:spPr>
        </p:pic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E5D3F1F7-3B1C-D426-05AB-ED0636A30E61}"/>
                </a:ext>
              </a:extLst>
            </p:cNvPr>
            <p:cNvGrpSpPr/>
            <p:nvPr/>
          </p:nvGrpSpPr>
          <p:grpSpPr>
            <a:xfrm>
              <a:off x="4887241" y="2473530"/>
              <a:ext cx="2144931" cy="1113450"/>
              <a:chOff x="9774" y="2189"/>
              <a:chExt cx="3232" cy="4235"/>
            </a:xfrm>
          </p:grpSpPr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7E0CEAD7-A7C8-7C39-13CE-1DA2148183B3}"/>
                  </a:ext>
                </a:extLst>
              </p:cNvPr>
              <p:cNvSpPr txBox="1"/>
              <p:nvPr/>
            </p:nvSpPr>
            <p:spPr>
              <a:xfrm>
                <a:off x="9924" y="5844"/>
                <a:ext cx="3082" cy="581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r>
                  <a:rPr kumimoji="1" lang="zh-CN" altLang="en-US" sz="1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  <a:sym typeface="+mn-ea"/>
                  </a:rPr>
                  <a:t>MTCA-EVO</a:t>
                </a:r>
              </a:p>
            </p:txBody>
          </p:sp>
          <p:pic>
            <p:nvPicPr>
              <p:cNvPr id="7" name="图片 6" descr="EVG">
                <a:extLst>
                  <a:ext uri="{FF2B5EF4-FFF2-40B4-BE49-F238E27FC236}">
                    <a16:creationId xmlns:a16="http://schemas.microsoft.com/office/drawing/2014/main" id="{09D8F400-7973-64D2-AC6B-BF203DE000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74" y="2189"/>
                <a:ext cx="2880" cy="3677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48"/>
    </mc:Choice>
    <mc:Fallback xmlns="">
      <p:transition spd="slow" advTm="15948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"/>
          <p:cNvSpPr txBox="1">
            <a:spLocks noChangeArrowheads="1"/>
          </p:cNvSpPr>
          <p:nvPr/>
        </p:nvSpPr>
        <p:spPr bwMode="auto">
          <a:xfrm>
            <a:off x="946612" y="140985"/>
            <a:ext cx="7763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buFont typeface="Arial" panose="020B0604020202020204" pitchFamily="34" charset="0"/>
              <a:buNone/>
            </a:pPr>
            <a:r>
              <a:rPr lang="en-US" altLang="zh-CN" sz="2800" b="1" dirty="0">
                <a:solidFill>
                  <a:schemeClr val="bg1"/>
                </a:solidFill>
                <a:latin typeface="+mn-lt"/>
                <a:ea typeface="微软雅黑" panose="020B0503020204020204" pitchFamily="34" charset="-122"/>
              </a:rPr>
              <a:t>Test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656" y="2400300"/>
            <a:ext cx="8083894" cy="429260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528320" y="1036955"/>
            <a:ext cx="116636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sz="2000" dirty="0"/>
              <a:t>Combined with the test data and correlation analysis of this study on Dalian DC gun</a:t>
            </a: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sz="2000" dirty="0"/>
              <a:t>At 1 MHz triggering condition</a:t>
            </a: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sz="2000" dirty="0"/>
              <a:t>The timestamp based on event timing system has been able to provide timestamps up to </a:t>
            </a:r>
            <a:r>
              <a:rPr lang="en-US" altLang="zh-CN" sz="2000" b="1" dirty="0"/>
              <a:t>10 ns accuracy</a:t>
            </a:r>
            <a:r>
              <a:rPr lang="en-US" altLang="zh-CN" sz="2000" dirty="0"/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48"/>
    </mc:Choice>
    <mc:Fallback xmlns="">
      <p:transition spd="slow" advTm="15948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890" name="直接连接符 6"/>
          <p:cNvCxnSpPr>
            <a:cxnSpLocks noChangeShapeType="1"/>
          </p:cNvCxnSpPr>
          <p:nvPr/>
        </p:nvCxnSpPr>
        <p:spPr bwMode="auto">
          <a:xfrm>
            <a:off x="5534902" y="3774440"/>
            <a:ext cx="52578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7894" name="Group 5"/>
          <p:cNvGrpSpPr/>
          <p:nvPr/>
        </p:nvGrpSpPr>
        <p:grpSpPr bwMode="auto">
          <a:xfrm>
            <a:off x="3897630" y="2433955"/>
            <a:ext cx="1351915" cy="1987550"/>
            <a:chOff x="0" y="0"/>
            <a:chExt cx="1014383" cy="1490412"/>
          </a:xfrm>
        </p:grpSpPr>
        <p:sp>
          <p:nvSpPr>
            <p:cNvPr id="37896" name="圆角矩形 11"/>
            <p:cNvSpPr>
              <a:spLocks noChangeArrowheads="1"/>
            </p:cNvSpPr>
            <p:nvPr/>
          </p:nvSpPr>
          <p:spPr bwMode="auto">
            <a:xfrm rot="1132031">
              <a:off x="0" y="0"/>
              <a:ext cx="1014383" cy="1490412"/>
            </a:xfrm>
            <a:prstGeom prst="roundRect">
              <a:avLst>
                <a:gd name="adj" fmla="val 12134"/>
              </a:avLst>
            </a:prstGeom>
            <a:solidFill>
              <a:srgbClr val="163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en-US" sz="3200">
                <a:solidFill>
                  <a:srgbClr val="FFFFFF"/>
                </a:solidFill>
              </a:endParaRPr>
            </a:p>
          </p:txBody>
        </p:sp>
        <p:sp>
          <p:nvSpPr>
            <p:cNvPr id="37897" name="KSO_GN2"/>
            <p:cNvSpPr>
              <a:spLocks noChangeArrowheads="1"/>
            </p:cNvSpPr>
            <p:nvPr/>
          </p:nvSpPr>
          <p:spPr bwMode="auto">
            <a:xfrm rot="1132031">
              <a:off x="43080" y="31875"/>
              <a:ext cx="931612" cy="1428311"/>
            </a:xfrm>
            <a:prstGeom prst="roundRect">
              <a:avLst>
                <a:gd name="adj" fmla="val 12134"/>
              </a:avLst>
            </a:prstGeom>
            <a:noFill/>
            <a:ln w="25400">
              <a:solidFill>
                <a:srgbClr val="FFFF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zh-CN" sz="6400" dirty="0">
                  <a:solidFill>
                    <a:srgbClr val="FFFFFF"/>
                  </a:solidFill>
                  <a:ea typeface="Gungsuh" panose="02030600000101010101" pitchFamily="18" charset="-127"/>
                </a:rPr>
                <a:t>05</a:t>
              </a:r>
              <a:endParaRPr lang="zh-CN" altLang="en-US" sz="6400" dirty="0">
                <a:solidFill>
                  <a:srgbClr val="FFFFFF"/>
                </a:solidFill>
                <a:ea typeface="Gungsuh" panose="02030600000101010101" pitchFamily="18" charset="-127"/>
              </a:endParaRPr>
            </a:p>
          </p:txBody>
        </p:sp>
      </p:grpSp>
      <p:sp>
        <p:nvSpPr>
          <p:cNvPr id="37893" name="KSO_GT2"/>
          <p:cNvSpPr txBox="1">
            <a:spLocks noChangeArrowheads="1"/>
          </p:cNvSpPr>
          <p:nvPr/>
        </p:nvSpPr>
        <p:spPr bwMode="auto">
          <a:xfrm>
            <a:off x="5602682" y="3155321"/>
            <a:ext cx="6913168" cy="538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8667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Summary </a:t>
            </a:r>
          </a:p>
        </p:txBody>
      </p:sp>
    </p:spTree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946612" y="140985"/>
            <a:ext cx="16898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Summary 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85612E1-2405-3B79-E7DD-DFA588015F0C}"/>
              </a:ext>
            </a:extLst>
          </p:cNvPr>
          <p:cNvSpPr txBox="1"/>
          <p:nvPr/>
        </p:nvSpPr>
        <p:spPr>
          <a:xfrm>
            <a:off x="234950" y="1303794"/>
            <a:ext cx="11804650" cy="2350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000" b="0" i="0" dirty="0">
                <a:solidFill>
                  <a:srgbClr val="0F1115"/>
                </a:solidFill>
                <a:effectLst/>
                <a:latin typeface="+mn-lt"/>
              </a:rPr>
              <a:t>The project implemented </a:t>
            </a:r>
            <a:r>
              <a:rPr lang="en-US" altLang="zh-CN" sz="2000" b="1" i="0" dirty="0">
                <a:solidFill>
                  <a:srgbClr val="0F1115"/>
                </a:solidFill>
                <a:effectLst/>
                <a:latin typeface="+mn-lt"/>
              </a:rPr>
              <a:t>a high-precision timing system </a:t>
            </a:r>
            <a:r>
              <a:rPr lang="en-US" altLang="zh-CN" sz="2000" b="0" i="0" dirty="0">
                <a:solidFill>
                  <a:srgbClr val="0F1115"/>
                </a:solidFill>
                <a:effectLst/>
                <a:latin typeface="+mn-lt"/>
              </a:rPr>
              <a:t>based on the MTCA.4 architecture</a:t>
            </a:r>
            <a:r>
              <a:rPr lang="en-US" altLang="zh-CN" sz="2000" dirty="0">
                <a:solidFill>
                  <a:srgbClr val="0F1115"/>
                </a:solidFill>
                <a:latin typeface="+mn-lt"/>
              </a:rPr>
              <a:t>,</a:t>
            </a:r>
            <a:endParaRPr lang="en-US" altLang="zh-CN" sz="2000" b="0" i="0" dirty="0">
              <a:solidFill>
                <a:srgbClr val="0F1115"/>
              </a:solidFill>
              <a:effectLst/>
              <a:latin typeface="+mn-lt"/>
            </a:endParaRPr>
          </a:p>
          <a:p>
            <a:pPr algn="l">
              <a:lnSpc>
                <a:spcPct val="150000"/>
              </a:lnSpc>
            </a:pPr>
            <a:r>
              <a:rPr lang="en-US" altLang="zh-CN" sz="2000" b="0" i="0" dirty="0">
                <a:solidFill>
                  <a:srgbClr val="0F1115"/>
                </a:solidFill>
                <a:effectLst/>
                <a:latin typeface="+mn-lt"/>
              </a:rPr>
              <a:t>achieving the following key results:</a:t>
            </a:r>
          </a:p>
          <a:p>
            <a:pPr algn="l">
              <a:lnSpc>
                <a:spcPct val="150000"/>
              </a:lnSpc>
            </a:pPr>
            <a:r>
              <a:rPr lang="en-US" altLang="zh-CN" sz="2000" b="0" i="0" dirty="0">
                <a:solidFill>
                  <a:srgbClr val="0F1115"/>
                </a:solidFill>
                <a:effectLst/>
                <a:latin typeface="+mn-lt"/>
              </a:rPr>
              <a:t>✅ </a:t>
            </a:r>
            <a:r>
              <a:rPr lang="en-US" altLang="zh-CN" sz="2000" b="1" i="0" dirty="0">
                <a:solidFill>
                  <a:srgbClr val="0F1115"/>
                </a:solidFill>
                <a:effectLst/>
                <a:latin typeface="+mn-lt"/>
              </a:rPr>
              <a:t>High-Performance Trigger </a:t>
            </a:r>
            <a:r>
              <a:rPr lang="en-US" altLang="zh-CN" sz="2000" b="0" i="0" dirty="0">
                <a:solidFill>
                  <a:srgbClr val="0F1115"/>
                </a:solidFill>
                <a:effectLst/>
                <a:latin typeface="+mn-lt"/>
              </a:rPr>
              <a:t>:  with jitter below 20ps and delay accuracy of 5ps</a:t>
            </a:r>
          </a:p>
          <a:p>
            <a:pPr algn="l">
              <a:lnSpc>
                <a:spcPct val="150000"/>
              </a:lnSpc>
            </a:pPr>
            <a:r>
              <a:rPr lang="en-US" altLang="zh-CN" sz="2000" b="0" i="0" dirty="0">
                <a:solidFill>
                  <a:srgbClr val="0F1115"/>
                </a:solidFill>
                <a:effectLst/>
                <a:latin typeface="+mn-lt"/>
              </a:rPr>
              <a:t>✅ </a:t>
            </a:r>
            <a:r>
              <a:rPr lang="en-US" altLang="zh-CN" sz="2000" b="1" i="0" dirty="0">
                <a:solidFill>
                  <a:srgbClr val="0F1115"/>
                </a:solidFill>
                <a:effectLst/>
                <a:latin typeface="+mn-lt"/>
              </a:rPr>
              <a:t>Fast  Protection </a:t>
            </a:r>
            <a:r>
              <a:rPr lang="en-US" altLang="zh-CN" sz="2000" b="0" i="0" dirty="0">
                <a:solidFill>
                  <a:srgbClr val="0F1115"/>
                </a:solidFill>
                <a:effectLst/>
                <a:latin typeface="+mn-lt"/>
              </a:rPr>
              <a:t>: Utilizes the timing network to achieve </a:t>
            </a:r>
            <a:r>
              <a:rPr lang="en-US" altLang="zh-CN" sz="2000" b="1" i="0" dirty="0">
                <a:solidFill>
                  <a:srgbClr val="0F1115"/>
                </a:solidFill>
                <a:effectLst/>
                <a:latin typeface="+mn-lt"/>
              </a:rPr>
              <a:t>microsecond-level fast protection response</a:t>
            </a:r>
            <a:endParaRPr lang="en-US" altLang="zh-CN" sz="2000" b="0" i="0" dirty="0">
              <a:solidFill>
                <a:srgbClr val="0F1115"/>
              </a:solidFill>
              <a:effectLst/>
              <a:latin typeface="+mn-lt"/>
            </a:endParaRPr>
          </a:p>
          <a:p>
            <a:pPr algn="l">
              <a:lnSpc>
                <a:spcPct val="150000"/>
              </a:lnSpc>
            </a:pPr>
            <a:r>
              <a:rPr lang="en-US" altLang="zh-CN" sz="2000" b="0" i="0" dirty="0">
                <a:solidFill>
                  <a:srgbClr val="0F1115"/>
                </a:solidFill>
                <a:effectLst/>
                <a:latin typeface="+mn-lt"/>
              </a:rPr>
              <a:t>✅ </a:t>
            </a:r>
            <a:r>
              <a:rPr lang="en-US" altLang="zh-CN" sz="2000" b="1" i="0" dirty="0">
                <a:solidFill>
                  <a:srgbClr val="0F1115"/>
                </a:solidFill>
                <a:effectLst/>
                <a:latin typeface="+mn-lt"/>
              </a:rPr>
              <a:t>High-Precision Timestamp </a:t>
            </a:r>
            <a:r>
              <a:rPr lang="en-US" altLang="zh-CN" sz="2000" b="0" i="0" dirty="0">
                <a:solidFill>
                  <a:srgbClr val="0F1115"/>
                </a:solidFill>
                <a:effectLst/>
                <a:latin typeface="+mn-lt"/>
              </a:rPr>
              <a:t>: Based on timing IP core, it provides </a:t>
            </a:r>
            <a:r>
              <a:rPr lang="en-US" altLang="zh-CN" sz="2000" b="1" i="0" dirty="0">
                <a:solidFill>
                  <a:srgbClr val="0F1115"/>
                </a:solidFill>
                <a:effectLst/>
                <a:latin typeface="+mn-lt"/>
              </a:rPr>
              <a:t>nanosecond-level timestamp accuracy</a:t>
            </a:r>
            <a:r>
              <a:rPr lang="en-US" altLang="zh-CN" sz="2000" b="0" i="0" dirty="0">
                <a:solidFill>
                  <a:srgbClr val="0F1115"/>
                </a:solidFill>
                <a:effectLst/>
                <a:latin typeface="+mn-lt"/>
              </a:rPr>
              <a:t>,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文本框 12"/>
          <p:cNvSpPr txBox="1">
            <a:spLocks noChangeArrowheads="1"/>
          </p:cNvSpPr>
          <p:nvPr/>
        </p:nvSpPr>
        <p:spPr bwMode="auto">
          <a:xfrm>
            <a:off x="2890842" y="2467700"/>
            <a:ext cx="6410325" cy="9233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altLang="zh-CN" sz="5400" b="1" dirty="0">
                <a:solidFill>
                  <a:schemeClr val="bg1"/>
                </a:solidFill>
                <a:latin typeface="Segoe UI" panose="020B0502040204020203" pitchFamily="34" charset="0"/>
                <a:ea typeface="微软雅黑" panose="020B0503020204020204" pitchFamily="34" charset="-122"/>
              </a:rPr>
              <a:t>THANK YOU</a:t>
            </a:r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890" name="直接连接符 6"/>
          <p:cNvCxnSpPr>
            <a:cxnSpLocks noChangeShapeType="1"/>
          </p:cNvCxnSpPr>
          <p:nvPr/>
        </p:nvCxnSpPr>
        <p:spPr bwMode="auto">
          <a:xfrm>
            <a:off x="4910532" y="3569335"/>
            <a:ext cx="52578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7894" name="Group 5"/>
          <p:cNvGrpSpPr/>
          <p:nvPr/>
        </p:nvGrpSpPr>
        <p:grpSpPr bwMode="auto">
          <a:xfrm>
            <a:off x="3205480" y="2433955"/>
            <a:ext cx="1351915" cy="1987550"/>
            <a:chOff x="0" y="0"/>
            <a:chExt cx="1014383" cy="1490412"/>
          </a:xfrm>
        </p:grpSpPr>
        <p:sp>
          <p:nvSpPr>
            <p:cNvPr id="37896" name="圆角矩形 11"/>
            <p:cNvSpPr>
              <a:spLocks noChangeArrowheads="1"/>
            </p:cNvSpPr>
            <p:nvPr/>
          </p:nvSpPr>
          <p:spPr bwMode="auto">
            <a:xfrm rot="1132031">
              <a:off x="0" y="0"/>
              <a:ext cx="1014383" cy="1490412"/>
            </a:xfrm>
            <a:prstGeom prst="roundRect">
              <a:avLst>
                <a:gd name="adj" fmla="val 12134"/>
              </a:avLst>
            </a:prstGeom>
            <a:solidFill>
              <a:srgbClr val="163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en-US" sz="3200">
                <a:solidFill>
                  <a:srgbClr val="FFFFFF"/>
                </a:solidFill>
              </a:endParaRPr>
            </a:p>
          </p:txBody>
        </p:sp>
        <p:sp>
          <p:nvSpPr>
            <p:cNvPr id="37897" name="KSO_GN2"/>
            <p:cNvSpPr>
              <a:spLocks noChangeArrowheads="1"/>
            </p:cNvSpPr>
            <p:nvPr/>
          </p:nvSpPr>
          <p:spPr bwMode="auto">
            <a:xfrm rot="1132031">
              <a:off x="43080" y="31875"/>
              <a:ext cx="931612" cy="1428311"/>
            </a:xfrm>
            <a:prstGeom prst="roundRect">
              <a:avLst>
                <a:gd name="adj" fmla="val 12134"/>
              </a:avLst>
            </a:prstGeom>
            <a:noFill/>
            <a:ln w="25400">
              <a:solidFill>
                <a:srgbClr val="FFFF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zh-CN" sz="6400" dirty="0">
                  <a:solidFill>
                    <a:srgbClr val="FFFFFF"/>
                  </a:solidFill>
                  <a:ea typeface="Gungsuh" panose="02030600000101010101" pitchFamily="18" charset="-127"/>
                </a:rPr>
                <a:t>01</a:t>
              </a:r>
              <a:endParaRPr lang="zh-CN" altLang="en-US" sz="6400" dirty="0">
                <a:solidFill>
                  <a:srgbClr val="FFFFFF"/>
                </a:solidFill>
                <a:ea typeface="Gungsuh" panose="02030600000101010101" pitchFamily="18" charset="-127"/>
              </a:endParaRPr>
            </a:p>
          </p:txBody>
        </p:sp>
      </p:grpSp>
      <p:sp>
        <p:nvSpPr>
          <p:cNvPr id="37893" name="KSO_GT2"/>
          <p:cNvSpPr txBox="1">
            <a:spLocks noChangeArrowheads="1"/>
          </p:cNvSpPr>
          <p:nvPr/>
        </p:nvSpPr>
        <p:spPr bwMode="auto">
          <a:xfrm>
            <a:off x="5499890" y="3074041"/>
            <a:ext cx="4496514" cy="538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buFont typeface="Arial" panose="020B0604020202020204" pitchFamily="34" charset="0"/>
              <a:buNone/>
            </a:pPr>
            <a:r>
              <a:rPr lang="en-US" altLang="zh-CN" sz="4000" b="1" dirty="0">
                <a:solidFill>
                  <a:srgbClr val="FFFFFF"/>
                </a:solidFill>
                <a:cs typeface="Times New Roman" panose="02020603050405020304" pitchFamily="18" charset="0"/>
                <a:sym typeface="+mn-ea"/>
              </a:rPr>
              <a:t>Project Introduction</a:t>
            </a:r>
            <a:endParaRPr lang="zh-CN" altLang="en-US" sz="40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335405"/>
            <a:ext cx="5172075" cy="278257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638935" y="3877310"/>
            <a:ext cx="9939655" cy="2933700"/>
            <a:chOff x="0" y="4088"/>
            <a:chExt cx="18720" cy="6712"/>
          </a:xfrm>
        </p:grpSpPr>
        <p:pic>
          <p:nvPicPr>
            <p:cNvPr id="30" name="图片 29" descr="微信图片_2025072110255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088"/>
              <a:ext cx="18720" cy="6712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318" y="6017"/>
              <a:ext cx="5387" cy="7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600" b="1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Times New Roman" panose="02020603050405020304" pitchFamily="18" charset="0"/>
                  <a:sym typeface="+mn-ea"/>
                </a:rPr>
                <a:t>Injector</a:t>
              </a:r>
              <a:endPara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3659" y="6362"/>
              <a:ext cx="4540" cy="7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600" b="1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Times New Roman" panose="02020603050405020304" pitchFamily="18" charset="0"/>
                  <a:sym typeface="+mn-ea"/>
                </a:rPr>
                <a:t>SRF LINAC</a:t>
              </a:r>
              <a:endPara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0981" y="6488"/>
              <a:ext cx="2252" cy="7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Times New Roman" panose="02020603050405020304" pitchFamily="18" charset="0"/>
                </a:rPr>
                <a:t>Undulator </a:t>
              </a:r>
              <a:endPara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 rot="17686624">
              <a:off x="7932" y="5802"/>
              <a:ext cx="2194" cy="6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600" b="1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Times New Roman" panose="02020603050405020304" pitchFamily="18" charset="0"/>
                  <a:sym typeface="+mn-ea"/>
                </a:rPr>
                <a:t>LTU</a:t>
              </a:r>
              <a:endPara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15054" y="6488"/>
              <a:ext cx="1193" cy="7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Times New Roman" panose="02020603050405020304" pitchFamily="18" charset="0"/>
                </a:rPr>
                <a:t>BL</a:t>
              </a: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6625" y="6515"/>
              <a:ext cx="1562" cy="7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Times New Roman" panose="02020603050405020304" pitchFamily="18" charset="0"/>
                </a:rPr>
                <a:t>ES</a:t>
              </a:r>
            </a:p>
          </p:txBody>
        </p:sp>
      </p:grpSp>
      <p:sp>
        <p:nvSpPr>
          <p:cNvPr id="2" name="文本框 2"/>
          <p:cNvSpPr txBox="1">
            <a:spLocks noChangeArrowheads="1"/>
          </p:cNvSpPr>
          <p:nvPr/>
        </p:nvSpPr>
        <p:spPr bwMode="auto">
          <a:xfrm>
            <a:off x="946612" y="140985"/>
            <a:ext cx="36077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buFont typeface="Arial" panose="020B0604020202020204" pitchFamily="34" charset="0"/>
              <a:buNone/>
            </a:pPr>
            <a:r>
              <a:rPr lang="en-US" altLang="zh-CN" sz="3200" b="1" dirty="0">
                <a:solidFill>
                  <a:srgbClr val="FFFFFF"/>
                </a:solidFill>
                <a:cs typeface="Times New Roman" panose="02020603050405020304" pitchFamily="18" charset="0"/>
                <a:sym typeface="+mn-ea"/>
              </a:rPr>
              <a:t>Project Introduction</a:t>
            </a:r>
            <a:endParaRPr lang="zh-CN" altLang="en-US" sz="3200" b="1" dirty="0">
              <a:solidFill>
                <a:schemeClr val="bg1"/>
              </a:solidFill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05003" y="893071"/>
            <a:ext cx="115846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sz="2000" b="1" dirty="0">
                <a:cs typeface="Times New Roman" panose="02020603050405020304" pitchFamily="18" charset="0"/>
                <a:sym typeface="+mn-ea"/>
              </a:rPr>
              <a:t>Shenzhen superconducting soft-X-ray free electron laser(S</a:t>
            </a:r>
            <a:r>
              <a:rPr lang="en-US" altLang="zh-CN" sz="2000" b="1" baseline="30000" dirty="0">
                <a:cs typeface="Times New Roman" panose="02020603050405020304" pitchFamily="18" charset="0"/>
                <a:sym typeface="+mn-ea"/>
              </a:rPr>
              <a:t>3</a:t>
            </a:r>
            <a:r>
              <a:rPr lang="en-US" altLang="zh-CN" sz="2000" b="1" dirty="0">
                <a:cs typeface="Times New Roman" panose="02020603050405020304" pitchFamily="18" charset="0"/>
                <a:sym typeface="+mn-ea"/>
              </a:rPr>
              <a:t>FEL)</a:t>
            </a:r>
            <a:endParaRPr kumimoji="1" lang="en-US" altLang="zh-CN" sz="2000" b="1" kern="0" dirty="0">
              <a:solidFill>
                <a:srgbClr val="094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6" name="表格 35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79170024"/>
              </p:ext>
            </p:extLst>
          </p:nvPr>
        </p:nvGraphicFramePr>
        <p:xfrm>
          <a:off x="816610" y="1593850"/>
          <a:ext cx="4598670" cy="18821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676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1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Parameter</a:t>
                      </a:r>
                    </a:p>
                  </a:txBody>
                  <a:tcPr marT="0" marB="0" anchor="ctr">
                    <a:solidFill>
                      <a:srgbClr val="0A436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Value</a:t>
                      </a:r>
                    </a:p>
                  </a:txBody>
                  <a:tcPr marT="0" marB="0" anchor="ctr">
                    <a:solidFill>
                      <a:srgbClr val="0A41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3690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rgbClr val="0A4364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beam energy/ GeV</a:t>
                      </a:r>
                    </a:p>
                  </a:txBody>
                  <a:tcPr marT="0" marB="0" anchor="ctr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9406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2.5</a:t>
                      </a:r>
                    </a:p>
                  </a:txBody>
                  <a:tcPr marT="0" marB="0" anchor="ctr"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0345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 err="1">
                          <a:solidFill>
                            <a:srgbClr val="0A4364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Length / m</a:t>
                      </a:r>
                    </a:p>
                  </a:txBody>
                  <a:tcPr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rgbClr val="09406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1700</a:t>
                      </a:r>
                    </a:p>
                  </a:txBody>
                  <a:tcPr marT="0" marB="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rgbClr val="0A4364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wavelength/ nm</a:t>
                      </a:r>
                    </a:p>
                  </a:txBody>
                  <a:tcPr marT="0" marB="0" anchor="ctr">
                    <a:lnB w="12700" cmpd="sng">
                      <a:noFill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9406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1-30</a:t>
                      </a:r>
                    </a:p>
                  </a:txBody>
                  <a:tcPr marT="0" marB="0" anchor="ctr">
                    <a:lnB w="12700" cmpd="sng">
                      <a:noFill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rgbClr val="0A4364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Repetition rate / MHz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9406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710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rgbClr val="0A4364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emittance/ mm-</a:t>
                      </a:r>
                      <a:r>
                        <a:rPr lang="en-US" altLang="zh-CN" sz="1600" b="1" kern="100" dirty="0" err="1">
                          <a:solidFill>
                            <a:srgbClr val="0A4364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mrad</a:t>
                      </a:r>
                    </a:p>
                  </a:txBody>
                  <a:tcPr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9406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0.5</a:t>
                      </a:r>
                    </a:p>
                  </a:txBody>
                  <a:tcPr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1" name="文本框 30"/>
          <p:cNvSpPr txBox="1"/>
          <p:nvPr/>
        </p:nvSpPr>
        <p:spPr>
          <a:xfrm>
            <a:off x="906145" y="3965575"/>
            <a:ext cx="474281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18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MHz repetition-rate soft X-ray FEL</a:t>
            </a:r>
            <a:endParaRPr lang="zh-CN" altLang="en-US" sz="1800" b="1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"/>
          <p:cNvSpPr txBox="1">
            <a:spLocks noChangeArrowheads="1"/>
          </p:cNvSpPr>
          <p:nvPr/>
        </p:nvSpPr>
        <p:spPr bwMode="auto">
          <a:xfrm>
            <a:off x="946612" y="140985"/>
            <a:ext cx="36077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buFont typeface="Arial" panose="020B0604020202020204" pitchFamily="34" charset="0"/>
              <a:buNone/>
            </a:pPr>
            <a:r>
              <a:rPr lang="en-US" altLang="zh-CN" sz="3200" b="1" dirty="0">
                <a:solidFill>
                  <a:srgbClr val="FFFFFF"/>
                </a:solidFill>
                <a:cs typeface="Times New Roman" panose="02020603050405020304" pitchFamily="18" charset="0"/>
                <a:sym typeface="+mn-ea"/>
              </a:rPr>
              <a:t>Project Introduction</a:t>
            </a:r>
            <a:endParaRPr lang="zh-CN" altLang="en-US" sz="3200" b="1" dirty="0">
              <a:solidFill>
                <a:schemeClr val="bg1"/>
              </a:solidFill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05003" y="893071"/>
            <a:ext cx="115846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kumimoji="1" lang="en-US" altLang="zh-CN" sz="2000" b="1" kern="0" dirty="0">
                <a:solidFill>
                  <a:srgbClr val="094060"/>
                </a:solidFill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</a:rPr>
              <a:t> Application of MTCA Architecture in the S</a:t>
            </a:r>
            <a:r>
              <a:rPr kumimoji="1" lang="en-US" altLang="en-US" sz="2000" b="1" kern="0" dirty="0">
                <a:solidFill>
                  <a:srgbClr val="094060"/>
                </a:solidFill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</a:rPr>
              <a:t>³</a:t>
            </a:r>
            <a:r>
              <a:rPr kumimoji="1" lang="en-US" altLang="zh-CN" sz="2000" b="1" kern="0" dirty="0">
                <a:solidFill>
                  <a:srgbClr val="094060"/>
                </a:solidFill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</a:rPr>
              <a:t>FEL Project: </a:t>
            </a:r>
            <a:r>
              <a:rPr sz="2000" spc="-45" dirty="0">
                <a:latin typeface="+mn-lt"/>
                <a:cs typeface="Calibri" panose="020F0502020204030204"/>
                <a:sym typeface="+mn-ea"/>
              </a:rPr>
              <a:t>LLRF,</a:t>
            </a:r>
            <a:r>
              <a:rPr sz="2000" spc="10" dirty="0">
                <a:latin typeface="+mn-lt"/>
                <a:cs typeface="Calibri" panose="020F0502020204030204"/>
                <a:sym typeface="+mn-ea"/>
              </a:rPr>
              <a:t> </a:t>
            </a:r>
            <a:r>
              <a:rPr lang="en-US" sz="2000" spc="10" dirty="0">
                <a:latin typeface="+mn-lt"/>
                <a:cs typeface="Calibri" panose="020F0502020204030204"/>
                <a:sym typeface="+mn-ea"/>
              </a:rPr>
              <a:t>BPM,</a:t>
            </a:r>
            <a:r>
              <a:rPr lang="en-US" sz="2000" b="1" spc="10" dirty="0">
                <a:latin typeface="+mn-lt"/>
                <a:cs typeface="Calibri" panose="020F0502020204030204"/>
                <a:sym typeface="+mn-ea"/>
              </a:rPr>
              <a:t>Timing system</a:t>
            </a:r>
            <a:r>
              <a:rPr sz="2000" b="1" spc="10" dirty="0">
                <a:latin typeface="+mn-lt"/>
                <a:cs typeface="Calibri" panose="020F0502020204030204"/>
                <a:sym typeface="+mn-ea"/>
              </a:rPr>
              <a:t> </a:t>
            </a:r>
            <a:endParaRPr kumimoji="1" lang="en-US" altLang="zh-CN" sz="2000" b="1" kern="0" dirty="0">
              <a:solidFill>
                <a:srgbClr val="094060"/>
              </a:solidFill>
              <a:latin typeface="+mn-lt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89951497"/>
              </p:ext>
            </p:extLst>
          </p:nvPr>
        </p:nvGraphicFramePr>
        <p:xfrm>
          <a:off x="1016000" y="1792605"/>
          <a:ext cx="10540365" cy="454533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8072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3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996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9265">
                <a:tc>
                  <a:txBody>
                    <a:bodyPr/>
                    <a:lstStyle/>
                    <a:p>
                      <a:pPr marR="8890" algn="ctr">
                        <a:lnSpc>
                          <a:spcPct val="100000"/>
                        </a:lnSpc>
                        <a:buNone/>
                      </a:pPr>
                      <a:r>
                        <a:rPr sz="2000" spc="-5" dirty="0"/>
                        <a:t>System</a:t>
                      </a:r>
                      <a:r>
                        <a:rPr sz="2000" spc="-50" dirty="0"/>
                        <a:t> </a:t>
                      </a:r>
                      <a:r>
                        <a:rPr sz="2000" dirty="0"/>
                        <a:t>type</a:t>
                      </a:r>
                      <a:endParaRPr lang="zh-CN" altLang="en-US" sz="2000" dirty="0"/>
                    </a:p>
                  </a:txBody>
                  <a:tcPr marL="0" marR="0" marT="254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2000" spc="-5" dirty="0"/>
                        <a:t>Name</a:t>
                      </a:r>
                    </a:p>
                  </a:txBody>
                  <a:tcPr marL="0" marR="0" marT="254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2000" spc="-10" dirty="0"/>
                        <a:t>E</a:t>
                      </a:r>
                      <a:r>
                        <a:rPr sz="2000" dirty="0"/>
                        <a:t>qu</a:t>
                      </a:r>
                      <a:r>
                        <a:rPr sz="2000" spc="-5" dirty="0"/>
                        <a:t>ip</a:t>
                      </a:r>
                      <a:r>
                        <a:rPr sz="2000" spc="5" dirty="0"/>
                        <a:t>m</a:t>
                      </a:r>
                      <a:r>
                        <a:rPr sz="2000" dirty="0"/>
                        <a:t>ent</a:t>
                      </a:r>
                      <a:r>
                        <a:rPr sz="2000" spc="-60" dirty="0"/>
                        <a:t> </a:t>
                      </a:r>
                      <a:r>
                        <a:rPr sz="2000" dirty="0"/>
                        <a:t>f</a:t>
                      </a:r>
                      <a:r>
                        <a:rPr sz="2000" spc="5" dirty="0"/>
                        <a:t>u</a:t>
                      </a:r>
                      <a:r>
                        <a:rPr sz="2000" dirty="0"/>
                        <a:t>nctions</a:t>
                      </a:r>
                    </a:p>
                  </a:txBody>
                  <a:tcPr marL="0" marR="0" marT="254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2295">
                <a:tc rowSpan="2">
                  <a:txBody>
                    <a:bodyPr/>
                    <a:lstStyle/>
                    <a:p>
                      <a:pPr marR="3175" algn="ctr">
                        <a:lnSpc>
                          <a:spcPct val="100000"/>
                        </a:lnSpc>
                        <a:spcBef>
                          <a:spcPts val="615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2000" spc="-5" dirty="0"/>
                        <a:t>Timing System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175" algn="ctr">
                        <a:lnSpc>
                          <a:spcPct val="100000"/>
                        </a:lnSpc>
                        <a:spcBef>
                          <a:spcPts val="615"/>
                        </a:spcBef>
                        <a:buClrTx/>
                        <a:buSzTx/>
                        <a:buFontTx/>
                      </a:pPr>
                      <a:r>
                        <a:rPr sz="1600" spc="-5" dirty="0"/>
                        <a:t>Event Generation (EV</a:t>
                      </a:r>
                      <a:r>
                        <a:rPr lang="en-US" sz="1600" spc="-5" dirty="0"/>
                        <a:t>G</a:t>
                      </a:r>
                      <a:r>
                        <a:rPr sz="1600" spc="-5" dirty="0"/>
                        <a:t>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175" algn="ctr">
                        <a:lnSpc>
                          <a:spcPct val="100000"/>
                        </a:lnSpc>
                        <a:spcBef>
                          <a:spcPts val="615"/>
                        </a:spcBef>
                        <a:buClrTx/>
                        <a:buSzTx/>
                        <a:buFontTx/>
                      </a:pPr>
                      <a:r>
                        <a:rPr sz="1600" spc="-5" dirty="0"/>
                        <a:t>Generate </a:t>
                      </a:r>
                      <a:r>
                        <a:rPr lang="en-US" sz="1600" spc="-5" dirty="0"/>
                        <a:t>events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229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78740" marB="0"/>
                </a:tc>
                <a:tc>
                  <a:txBody>
                    <a:bodyPr/>
                    <a:lstStyle/>
                    <a:p>
                      <a:pPr marR="3175" algn="ctr">
                        <a:lnSpc>
                          <a:spcPct val="100000"/>
                        </a:lnSpc>
                        <a:spcBef>
                          <a:spcPts val="615"/>
                        </a:spcBef>
                        <a:buClrTx/>
                        <a:buSzTx/>
                        <a:buFontTx/>
                      </a:pPr>
                      <a:r>
                        <a:rPr kumimoji="1" lang="en-US" altLang="zh-CN" sz="1600" dirty="0"/>
                        <a:t>Event Receiver</a:t>
                      </a:r>
                      <a:r>
                        <a:rPr sz="1600" spc="-5" dirty="0"/>
                        <a:t> (EV</a:t>
                      </a:r>
                      <a:r>
                        <a:rPr lang="en-US" sz="1600" spc="-5" dirty="0"/>
                        <a:t>R</a:t>
                      </a:r>
                      <a:r>
                        <a:rPr sz="1600" spc="-5" dirty="0"/>
                        <a:t>)</a:t>
                      </a:r>
                    </a:p>
                  </a:txBody>
                  <a:tcPr marL="0" marR="0" marT="78740" marB="0" anchor="ctr"/>
                </a:tc>
                <a:tc>
                  <a:txBody>
                    <a:bodyPr/>
                    <a:lstStyle/>
                    <a:p>
                      <a:pPr marR="3175" algn="ctr">
                        <a:lnSpc>
                          <a:spcPct val="100000"/>
                        </a:lnSpc>
                        <a:spcBef>
                          <a:spcPts val="615"/>
                        </a:spcBef>
                        <a:buClrTx/>
                        <a:buSzTx/>
                        <a:buFontTx/>
                      </a:pPr>
                      <a:r>
                        <a:rPr sz="1600" spc="-5" dirty="0"/>
                        <a:t>Receive</a:t>
                      </a:r>
                      <a:r>
                        <a:rPr lang="en-US" sz="1600" spc="-5" dirty="0"/>
                        <a:t>  events</a:t>
                      </a:r>
                    </a:p>
                  </a:txBody>
                  <a:tcPr marL="0" marR="0" marT="254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2295">
                <a:tc>
                  <a:txBody>
                    <a:bodyPr/>
                    <a:lstStyle/>
                    <a:p>
                      <a:pPr marR="3175" algn="ctr">
                        <a:lnSpc>
                          <a:spcPct val="100000"/>
                        </a:lnSpc>
                        <a:spcBef>
                          <a:spcPts val="615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2000" spc="-5" dirty="0"/>
                        <a:t>LLRF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175" algn="ctr">
                        <a:lnSpc>
                          <a:spcPct val="100000"/>
                        </a:lnSpc>
                        <a:spcBef>
                          <a:spcPts val="615"/>
                        </a:spcBef>
                        <a:buClrTx/>
                        <a:buSzTx/>
                        <a:buFontTx/>
                      </a:pPr>
                      <a:r>
                        <a:rPr sz="1600" spc="-5" dirty="0"/>
                        <a:t>Microwave Low-Level RF  controller (LLRF)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175" algn="ctr">
                        <a:lnSpc>
                          <a:spcPct val="100000"/>
                        </a:lnSpc>
                        <a:spcBef>
                          <a:spcPts val="615"/>
                        </a:spcBef>
                        <a:buClrTx/>
                        <a:buSzTx/>
                        <a:buFontTx/>
                      </a:pPr>
                      <a:r>
                        <a:rPr sz="1600" spc="-5" dirty="0"/>
                        <a:t>Microwave signal  acquisition and control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2295">
                <a:tc rowSpan="4">
                  <a:txBody>
                    <a:bodyPr/>
                    <a:lstStyle/>
                    <a:p>
                      <a:pPr marR="3175" algn="ctr">
                        <a:lnSpc>
                          <a:spcPct val="100000"/>
                        </a:lnSpc>
                        <a:spcBef>
                          <a:spcPts val="615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2000" spc="-5" dirty="0"/>
                        <a:t>BPM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175" algn="ctr">
                        <a:lnSpc>
                          <a:spcPct val="100000"/>
                        </a:lnSpc>
                        <a:spcBef>
                          <a:spcPts val="615"/>
                        </a:spcBef>
                        <a:buClrTx/>
                        <a:buSzTx/>
                        <a:buFontTx/>
                      </a:pPr>
                      <a:r>
                        <a:rPr sz="1600" spc="-5" dirty="0"/>
                        <a:t>Stripe beam position  monitoring (SBPM)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175" algn="ctr">
                        <a:lnSpc>
                          <a:spcPct val="100000"/>
                        </a:lnSpc>
                        <a:spcBef>
                          <a:spcPts val="615"/>
                        </a:spcBef>
                        <a:buClrTx/>
                        <a:buSzTx/>
                        <a:buFontTx/>
                      </a:pPr>
                      <a:r>
                        <a:rPr sz="1600" spc="-5" dirty="0"/>
                        <a:t>Beam position  monitoring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229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175" algn="ctr">
                        <a:lnSpc>
                          <a:spcPct val="100000"/>
                        </a:lnSpc>
                        <a:spcBef>
                          <a:spcPts val="615"/>
                        </a:spcBef>
                        <a:buClrTx/>
                        <a:buSzTx/>
                        <a:buFontTx/>
                      </a:pPr>
                      <a:r>
                        <a:rPr sz="1600" spc="-5" dirty="0"/>
                        <a:t>Cavity beam position  monitoring (CBPM)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175" algn="ctr">
                        <a:lnSpc>
                          <a:spcPct val="100000"/>
                        </a:lnSpc>
                        <a:spcBef>
                          <a:spcPts val="615"/>
                        </a:spcBef>
                        <a:buClrTx/>
                        <a:buSzTx/>
                        <a:buFontTx/>
                      </a:pPr>
                      <a:r>
                        <a:rPr sz="1600" spc="-5" dirty="0"/>
                        <a:t>Beam position  monitoring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229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3175" algn="ctr">
                        <a:lnSpc>
                          <a:spcPct val="100000"/>
                        </a:lnSpc>
                        <a:spcBef>
                          <a:spcPts val="615"/>
                        </a:spcBef>
                        <a:buClrTx/>
                        <a:buSzTx/>
                        <a:buFontTx/>
                      </a:pPr>
                      <a:r>
                        <a:rPr sz="1600" spc="-5" dirty="0"/>
                        <a:t>Beam Charge Monitoring  (ICT)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175" algn="ctr">
                        <a:lnSpc>
                          <a:spcPct val="100000"/>
                        </a:lnSpc>
                        <a:spcBef>
                          <a:spcPts val="615"/>
                        </a:spcBef>
                        <a:buClrTx/>
                        <a:buSzTx/>
                        <a:buFontTx/>
                      </a:pPr>
                      <a:r>
                        <a:rPr sz="1600" spc="-5" dirty="0"/>
                        <a:t>Beam charge monitoring</a:t>
                      </a:r>
                    </a:p>
                  </a:txBody>
                  <a:tcPr marL="0" marR="0" marT="7810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229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3175" algn="ctr">
                        <a:lnSpc>
                          <a:spcPct val="100000"/>
                        </a:lnSpc>
                        <a:spcBef>
                          <a:spcPts val="615"/>
                        </a:spcBef>
                        <a:buClrTx/>
                        <a:buSzTx/>
                        <a:buFontTx/>
                      </a:pPr>
                      <a:r>
                        <a:rPr sz="1600" spc="-5" dirty="0"/>
                        <a:t>Beam Loss Monitoring (BLM)</a:t>
                      </a:r>
                    </a:p>
                  </a:txBody>
                  <a:tcPr marL="0" marR="0" marT="78740" marB="0" anchor="ctr"/>
                </a:tc>
                <a:tc>
                  <a:txBody>
                    <a:bodyPr/>
                    <a:lstStyle/>
                    <a:p>
                      <a:pPr marR="3175" algn="ctr">
                        <a:lnSpc>
                          <a:spcPct val="100000"/>
                        </a:lnSpc>
                        <a:spcBef>
                          <a:spcPts val="615"/>
                        </a:spcBef>
                        <a:buClrTx/>
                        <a:buSzTx/>
                        <a:buFontTx/>
                      </a:pPr>
                      <a:r>
                        <a:rPr sz="1600" spc="-5" dirty="0"/>
                        <a:t>Beam loss position  monitoring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890" name="直接连接符 6"/>
          <p:cNvCxnSpPr>
            <a:cxnSpLocks noChangeShapeType="1"/>
          </p:cNvCxnSpPr>
          <p:nvPr/>
        </p:nvCxnSpPr>
        <p:spPr bwMode="auto">
          <a:xfrm>
            <a:off x="4910532" y="3569335"/>
            <a:ext cx="52578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7894" name="Group 5"/>
          <p:cNvGrpSpPr/>
          <p:nvPr/>
        </p:nvGrpSpPr>
        <p:grpSpPr bwMode="auto">
          <a:xfrm>
            <a:off x="3205480" y="2433955"/>
            <a:ext cx="1351915" cy="1987550"/>
            <a:chOff x="0" y="0"/>
            <a:chExt cx="1014383" cy="1490412"/>
          </a:xfrm>
        </p:grpSpPr>
        <p:sp>
          <p:nvSpPr>
            <p:cNvPr id="37896" name="圆角矩形 11"/>
            <p:cNvSpPr>
              <a:spLocks noChangeArrowheads="1"/>
            </p:cNvSpPr>
            <p:nvPr/>
          </p:nvSpPr>
          <p:spPr bwMode="auto">
            <a:xfrm rot="1132031">
              <a:off x="0" y="0"/>
              <a:ext cx="1014383" cy="1490412"/>
            </a:xfrm>
            <a:prstGeom prst="roundRect">
              <a:avLst>
                <a:gd name="adj" fmla="val 12134"/>
              </a:avLst>
            </a:prstGeom>
            <a:solidFill>
              <a:srgbClr val="163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en-US" sz="3200">
                <a:solidFill>
                  <a:srgbClr val="FFFFFF"/>
                </a:solidFill>
              </a:endParaRPr>
            </a:p>
          </p:txBody>
        </p:sp>
        <p:sp>
          <p:nvSpPr>
            <p:cNvPr id="37897" name="KSO_GN2"/>
            <p:cNvSpPr>
              <a:spLocks noChangeArrowheads="1"/>
            </p:cNvSpPr>
            <p:nvPr/>
          </p:nvSpPr>
          <p:spPr bwMode="auto">
            <a:xfrm rot="1132031">
              <a:off x="43080" y="31875"/>
              <a:ext cx="931612" cy="1428311"/>
            </a:xfrm>
            <a:prstGeom prst="roundRect">
              <a:avLst>
                <a:gd name="adj" fmla="val 12134"/>
              </a:avLst>
            </a:prstGeom>
            <a:noFill/>
            <a:ln w="25400">
              <a:solidFill>
                <a:srgbClr val="FFFF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zh-CN" sz="6400" dirty="0">
                  <a:solidFill>
                    <a:srgbClr val="FFFFFF"/>
                  </a:solidFill>
                  <a:ea typeface="Gungsuh" panose="02030600000101010101" pitchFamily="18" charset="-127"/>
                </a:rPr>
                <a:t>02</a:t>
              </a:r>
              <a:endParaRPr lang="zh-CN" altLang="en-US" sz="6400" dirty="0">
                <a:solidFill>
                  <a:srgbClr val="FFFFFF"/>
                </a:solidFill>
                <a:ea typeface="Gungsuh" panose="02030600000101010101" pitchFamily="18" charset="-127"/>
              </a:endParaRPr>
            </a:p>
          </p:txBody>
        </p:sp>
      </p:grpSp>
      <p:sp>
        <p:nvSpPr>
          <p:cNvPr id="37893" name="KSO_GT2"/>
          <p:cNvSpPr txBox="1">
            <a:spLocks noChangeArrowheads="1"/>
          </p:cNvSpPr>
          <p:nvPr/>
        </p:nvSpPr>
        <p:spPr bwMode="auto">
          <a:xfrm>
            <a:off x="5499890" y="3074041"/>
            <a:ext cx="4496514" cy="538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buFont typeface="Arial" panose="020B0604020202020204" pitchFamily="34" charset="0"/>
              <a:buNone/>
            </a:pPr>
            <a:r>
              <a:rPr lang="en-US" altLang="zh-CN" sz="4000" b="1" dirty="0">
                <a:solidFill>
                  <a:srgbClr val="FFFFFF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Timing system</a:t>
            </a:r>
            <a:endParaRPr lang="zh-CN" altLang="en-US" sz="40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946612" y="140985"/>
            <a:ext cx="59774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b="1" dirty="0">
                <a:solidFill>
                  <a:srgbClr val="FFFFFF"/>
                </a:solidFill>
                <a:cs typeface="Times New Roman" panose="02020603050405020304" pitchFamily="18" charset="0"/>
                <a:sym typeface="+mn-ea"/>
              </a:rPr>
              <a:t> Event Timing System Architecture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35280" y="1786580"/>
            <a:ext cx="4632960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kumimoji="1" lang="en-US" altLang="zh-CN" sz="2000" b="1" kern="0" dirty="0">
                <a:solidFill>
                  <a:srgbClr val="094060"/>
                </a:solidFill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</a:rPr>
              <a:t> Event Timing System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18160" y="2322195"/>
            <a:ext cx="454787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zh-CN" dirty="0"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</a:rPr>
              <a:t>Event Generator (EVG/EVM): Broadcasts event codes via fiber optic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kumimoji="1" lang="en-US" altLang="zh-CN" dirty="0">
              <a:latin typeface="+mn-lt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zh-CN" dirty="0"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</a:rPr>
              <a:t>Event Receiver, EVR</a:t>
            </a:r>
            <a:r>
              <a:rPr kumimoji="1" lang="zh-CN" altLang="en-US" dirty="0"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kumimoji="1" lang="en-US" altLang="zh-CN" dirty="0"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</a:rPr>
              <a:t>receive  the event and react to it by generating a pulse.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kumimoji="1" lang="en-US" altLang="zh-CN" dirty="0">
              <a:latin typeface="+mn-lt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zh-CN" dirty="0"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</a:rPr>
              <a:t>The timing network topology is tree based.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kumimoji="1" lang="en-US" altLang="zh-CN" dirty="0">
              <a:latin typeface="+mn-lt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zh-CN" dirty="0"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</a:rPr>
              <a:t>Different sub-nodes can be connected: event receivers (EVO-EVR, EVE, or PLC-EVR), fanouts (EVO-FOUT)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9220" y="1786890"/>
            <a:ext cx="6824980" cy="43694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35280" y="971550"/>
            <a:ext cx="11391265" cy="420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266700">
              <a:lnSpc>
                <a:spcPct val="107000"/>
              </a:lnSpc>
              <a:spcAft>
                <a:spcPts val="800"/>
              </a:spcAft>
              <a:buFont typeface="Wingdings" panose="05000000000000000000" charset="0"/>
              <a:buChar char="n"/>
            </a:pPr>
            <a:r>
              <a:rPr kumimoji="1" lang="zh-CN" altLang="en-US" sz="2000" b="1" kern="0" dirty="0">
                <a:solidFill>
                  <a:srgbClr val="094060"/>
                </a:solidFill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Timing System</a:t>
            </a:r>
            <a:r>
              <a:rPr kumimoji="1" lang="zh-CN" altLang="en-US" sz="2000" b="1" kern="0" dirty="0">
                <a:solidFill>
                  <a:srgbClr val="094060"/>
                </a:solidFill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en-US" altLang="zh-CN" sz="2000" kern="100" dirty="0">
                <a:latin typeface="+mn-lt"/>
                <a:cs typeface="Calibri" panose="020F0502020204030204" pitchFamily="34" charset="0"/>
                <a:sym typeface="+mn-ea"/>
              </a:rPr>
              <a:t>distributing trigger signals for gun,SSA,LLRF,BI system,power supply ,</a:t>
            </a:r>
            <a:r>
              <a:rPr lang="en-US" altLang="zh-CN" sz="2000" kern="100" dirty="0" err="1">
                <a:latin typeface="+mn-lt"/>
                <a:cs typeface="Calibri" panose="020F0502020204030204" pitchFamily="34" charset="0"/>
                <a:sym typeface="+mn-ea"/>
              </a:rPr>
              <a:t>etc</a:t>
            </a:r>
            <a:endParaRPr kumimoji="1" lang="zh-CN" altLang="en-US" sz="2000" dirty="0">
              <a:latin typeface="+mn-lt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537450" y="6264275"/>
            <a:ext cx="250825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 typeface="Wingdings" panose="05000000000000000000" pitchFamily="2" charset="2"/>
              <a:buNone/>
            </a:pPr>
            <a:r>
              <a:rPr kumimoji="1" lang="en-US" altLang="zh-CN" sz="1600" b="1" kern="0" dirty="0">
                <a:solidFill>
                  <a:srgbClr val="094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Event Timing System</a:t>
            </a:r>
            <a:endParaRPr kumimoji="1"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183541" y="4155695"/>
            <a:ext cx="8881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946612" y="140985"/>
            <a:ext cx="515556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buFont typeface="Arial" panose="020B0604020202020204" pitchFamily="34" charset="0"/>
              <a:buNone/>
            </a:pP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r>
              <a:rPr lang="en-US" altLang="zh-CN" sz="2800" b="1" baseline="30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FEL Timing Requirements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20444214"/>
              </p:ext>
            </p:extLst>
          </p:nvPr>
        </p:nvGraphicFramePr>
        <p:xfrm>
          <a:off x="6102350" y="998220"/>
          <a:ext cx="5836920" cy="55016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412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95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61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545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kern="100" dirty="0">
                          <a:effectLst/>
                          <a:latin typeface="+mn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System</a:t>
                      </a:r>
                    </a:p>
                  </a:txBody>
                  <a:tcPr marL="58068" marR="5806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kern="100" dirty="0">
                          <a:effectLst/>
                          <a:latin typeface="+mn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Quantity</a:t>
                      </a:r>
                    </a:p>
                  </a:txBody>
                  <a:tcPr marL="58068" marR="5806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kern="100" dirty="0">
                          <a:effectLst/>
                          <a:latin typeface="+mn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Jitter</a:t>
                      </a:r>
                    </a:p>
                  </a:txBody>
                  <a:tcPr marL="58068" marR="58068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kern="100" dirty="0">
                          <a:effectLst/>
                          <a:latin typeface="+mn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LLRF</a:t>
                      </a:r>
                    </a:p>
                  </a:txBody>
                  <a:tcPr marL="58068" marR="5806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00" dirty="0">
                          <a:effectLst/>
                          <a:latin typeface="+mn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176</a:t>
                      </a:r>
                    </a:p>
                  </a:txBody>
                  <a:tcPr marL="58068" marR="5806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00" dirty="0"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&lt;100 </a:t>
                      </a:r>
                      <a:r>
                        <a:rPr lang="en-US" sz="1800" b="0" kern="100" dirty="0" err="1"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ps</a:t>
                      </a:r>
                      <a:endParaRPr lang="en-US" sz="1800" b="0" kern="100" dirty="0" err="1">
                        <a:effectLst/>
                        <a:latin typeface="+mn-lt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8068" marR="58068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91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kern="100" dirty="0"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SSA</a:t>
                      </a:r>
                      <a:endParaRPr lang="en-US" altLang="zh-CN" sz="1800" b="0" kern="100" dirty="0">
                        <a:effectLst/>
                        <a:latin typeface="+mn-lt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8068" marR="5806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00" dirty="0">
                          <a:effectLst/>
                          <a:latin typeface="+mn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176</a:t>
                      </a:r>
                    </a:p>
                  </a:txBody>
                  <a:tcPr marL="58068" marR="5806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00" dirty="0"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&lt;1 ns</a:t>
                      </a:r>
                      <a:endParaRPr lang="en-US" sz="1800" b="0" kern="100" dirty="0">
                        <a:effectLst/>
                        <a:latin typeface="+mn-lt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8068" marR="58068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718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kern="100" dirty="0">
                          <a:effectLst/>
                          <a:latin typeface="+mn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Seed Laser</a:t>
                      </a:r>
                    </a:p>
                  </a:txBody>
                  <a:tcPr marL="58068" marR="5806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00" dirty="0"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10</a:t>
                      </a:r>
                      <a:endParaRPr lang="en-US" sz="1800" b="0" kern="100" dirty="0">
                        <a:effectLst/>
                        <a:latin typeface="+mn-lt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8068" marR="5806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00" dirty="0"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&lt;1 ns</a:t>
                      </a:r>
                      <a:endParaRPr lang="en-US" sz="1800" b="0" kern="100" dirty="0">
                        <a:effectLst/>
                        <a:latin typeface="+mn-lt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8068" marR="58068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909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kern="100" dirty="0">
                          <a:effectLst/>
                          <a:latin typeface="+mn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Drive Laser</a:t>
                      </a:r>
                    </a:p>
                  </a:txBody>
                  <a:tcPr marL="58068" marR="5806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00" dirty="0"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10</a:t>
                      </a:r>
                      <a:endParaRPr lang="en-US" sz="1800" b="0" kern="100" dirty="0">
                        <a:effectLst/>
                        <a:latin typeface="+mn-lt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8068" marR="5806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00" dirty="0"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&lt;1 ns</a:t>
                      </a:r>
                      <a:endParaRPr lang="en-US" sz="1800" b="0" kern="100" dirty="0">
                        <a:effectLst/>
                        <a:latin typeface="+mn-lt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8068" marR="58068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7505"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00" dirty="0"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Laser Heater</a:t>
                      </a:r>
                      <a:endParaRPr lang="en-US" sz="1800" b="0" kern="100" dirty="0">
                        <a:effectLst/>
                        <a:latin typeface="+mn-lt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8068" marR="5806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00" dirty="0"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10</a:t>
                      </a:r>
                      <a:endParaRPr lang="en-US" sz="1800" b="0" kern="100" dirty="0">
                        <a:effectLst/>
                        <a:latin typeface="+mn-lt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8068" marR="5806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00" dirty="0"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&lt;1 ns</a:t>
                      </a:r>
                      <a:endParaRPr lang="en-US" sz="1800" b="0" kern="100" dirty="0">
                        <a:effectLst/>
                        <a:latin typeface="+mn-lt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8068" marR="58068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6550"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00" dirty="0"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CBPM</a:t>
                      </a:r>
                      <a:endParaRPr lang="en-US" sz="1800" b="0" kern="100" dirty="0">
                        <a:effectLst/>
                        <a:latin typeface="+mn-lt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8068" marR="5806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00" dirty="0"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102</a:t>
                      </a:r>
                      <a:endParaRPr lang="en-US" sz="1800" b="0" kern="100" dirty="0">
                        <a:effectLst/>
                        <a:latin typeface="+mn-lt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8068" marR="5806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00" dirty="0"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&lt;1 ns</a:t>
                      </a:r>
                      <a:endParaRPr lang="en-US" sz="1800" b="0" kern="100" dirty="0">
                        <a:effectLst/>
                        <a:latin typeface="+mn-lt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8068" marR="58068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78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US" sz="1800" b="0" kern="100" dirty="0">
                          <a:effectLst/>
                          <a:latin typeface="+mn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BBPM</a:t>
                      </a:r>
                    </a:p>
                  </a:txBody>
                  <a:tcPr marL="58068" marR="58068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US" sz="1800" b="0" kern="100" dirty="0">
                          <a:effectLst/>
                          <a:latin typeface="+mn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58068" marR="58068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b="0" kern="100" dirty="0">
                          <a:effectLst/>
                          <a:latin typeface="+mn-lt"/>
                          <a:ea typeface="微软雅黑" panose="020B0503020204020204" pitchFamily="34" charset="-122"/>
                          <a:sym typeface="+mn-ea"/>
                        </a:rPr>
                        <a:t>&lt;1 ns</a:t>
                      </a:r>
                      <a:endParaRPr lang="en-US" altLang="en-US" sz="1800" b="0" kern="100" dirty="0">
                        <a:effectLst/>
                        <a:latin typeface="+mn-lt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L="58068" marR="58068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6550"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00" dirty="0"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ICT</a:t>
                      </a:r>
                      <a:endParaRPr lang="en-US" sz="1800" b="0" kern="100" dirty="0">
                        <a:effectLst/>
                        <a:latin typeface="+mn-lt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8068" marR="5806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00" dirty="0"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24</a:t>
                      </a:r>
                      <a:endParaRPr lang="en-US" sz="1800" b="0" kern="100" dirty="0">
                        <a:effectLst/>
                        <a:latin typeface="+mn-lt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8068" marR="5806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00" dirty="0"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&lt;1 ns</a:t>
                      </a:r>
                      <a:endParaRPr lang="en-US" sz="1800" b="0" kern="100" dirty="0">
                        <a:effectLst/>
                        <a:latin typeface="+mn-lt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8068" marR="58068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7185"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00" dirty="0"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BAM</a:t>
                      </a:r>
                      <a:endParaRPr lang="en-US" sz="1800" b="0" kern="100" dirty="0">
                        <a:effectLst/>
                        <a:latin typeface="+mn-lt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8068" marR="5806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00" dirty="0"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11</a:t>
                      </a:r>
                      <a:endParaRPr lang="en-US" sz="1800" b="0" kern="100" dirty="0">
                        <a:effectLst/>
                        <a:latin typeface="+mn-lt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8068" marR="5806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00" dirty="0"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&lt;1 ns</a:t>
                      </a:r>
                      <a:endParaRPr lang="en-US" sz="1800" b="0" kern="100" dirty="0">
                        <a:effectLst/>
                        <a:latin typeface="+mn-lt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8068" marR="58068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6550"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00" dirty="0"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PRF</a:t>
                      </a:r>
                      <a:endParaRPr lang="en-US" sz="1800" b="0" kern="100" dirty="0">
                        <a:effectLst/>
                        <a:latin typeface="+mn-lt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8068" marR="5806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00" dirty="0"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238</a:t>
                      </a:r>
                      <a:endParaRPr lang="en-US" sz="1800" b="0" kern="100" dirty="0">
                        <a:effectLst/>
                        <a:latin typeface="+mn-lt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8068" marR="5806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00" dirty="0"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&lt;1 ns</a:t>
                      </a:r>
                      <a:endParaRPr lang="en-US" sz="1800" b="0" kern="100" dirty="0">
                        <a:effectLst/>
                        <a:latin typeface="+mn-lt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8068" marR="58068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384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US" sz="1800" b="0" kern="100" dirty="0">
                          <a:effectLst/>
                          <a:latin typeface="+mn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SBPM</a:t>
                      </a:r>
                    </a:p>
                  </a:txBody>
                  <a:tcPr marL="58068" marR="58068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US" sz="1800" b="0" kern="100" dirty="0">
                          <a:effectLst/>
                          <a:latin typeface="+mn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180</a:t>
                      </a:r>
                    </a:p>
                  </a:txBody>
                  <a:tcPr marL="58068" marR="58068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b="0" kern="100" dirty="0">
                          <a:effectLst/>
                          <a:latin typeface="+mn-lt"/>
                          <a:ea typeface="微软雅黑" panose="020B0503020204020204" pitchFamily="34" charset="-122"/>
                          <a:sym typeface="+mn-ea"/>
                        </a:rPr>
                        <a:t>&lt;1 ns</a:t>
                      </a:r>
                      <a:endParaRPr lang="en-US" altLang="en-US" sz="1800" b="0" kern="100" dirty="0">
                        <a:effectLst/>
                        <a:latin typeface="+mn-lt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L="58068" marR="58068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9090"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00" dirty="0">
                          <a:effectLst/>
                          <a:latin typeface="+mn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WS</a:t>
                      </a:r>
                    </a:p>
                  </a:txBody>
                  <a:tcPr marL="58068" marR="5806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00" dirty="0"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46</a:t>
                      </a:r>
                      <a:endParaRPr lang="en-US" sz="1800" b="0" kern="100" dirty="0">
                        <a:effectLst/>
                        <a:latin typeface="+mn-lt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8068" marR="5806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00" dirty="0"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&lt;1 ns</a:t>
                      </a:r>
                      <a:endParaRPr lang="en-US" sz="1800" b="0" kern="100" dirty="0">
                        <a:effectLst/>
                        <a:latin typeface="+mn-lt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8068" marR="58068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591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kern="100" dirty="0">
                          <a:effectLst/>
                          <a:latin typeface="+mn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Kicker Magnet</a:t>
                      </a:r>
                    </a:p>
                  </a:txBody>
                  <a:tcPr marL="58068" marR="5806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00" dirty="0"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20</a:t>
                      </a:r>
                      <a:endParaRPr lang="en-US" sz="1800" b="0" kern="100" dirty="0">
                        <a:effectLst/>
                        <a:latin typeface="+mn-lt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8068" marR="5806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00" dirty="0"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&lt;1 ns</a:t>
                      </a:r>
                      <a:endParaRPr lang="en-US" sz="1800" b="0" kern="100" dirty="0">
                        <a:effectLst/>
                        <a:latin typeface="+mn-lt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8068" marR="58068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378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b="0" kern="100" dirty="0">
                          <a:effectLst/>
                          <a:latin typeface="+mn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Beam line</a:t>
                      </a:r>
                    </a:p>
                  </a:txBody>
                  <a:tcPr marL="58068" marR="58068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US" sz="1800" b="0" kern="100" dirty="0">
                          <a:effectLst/>
                          <a:latin typeface="+mn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200</a:t>
                      </a:r>
                    </a:p>
                  </a:txBody>
                  <a:tcPr marL="58068" marR="58068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b="0" kern="100" dirty="0">
                          <a:effectLst/>
                          <a:latin typeface="+mn-lt"/>
                          <a:ea typeface="微软雅黑" panose="020B0503020204020204" pitchFamily="34" charset="-122"/>
                          <a:sym typeface="+mn-ea"/>
                        </a:rPr>
                        <a:t>&lt;100 </a:t>
                      </a:r>
                      <a:r>
                        <a:rPr lang="en-US" sz="1800" b="0" kern="100" dirty="0" err="1">
                          <a:effectLst/>
                          <a:latin typeface="+mn-lt"/>
                          <a:ea typeface="微软雅黑" panose="020B0503020204020204" pitchFamily="34" charset="-122"/>
                          <a:sym typeface="+mn-ea"/>
                        </a:rPr>
                        <a:t>ps</a:t>
                      </a:r>
                      <a:endParaRPr lang="en-US" altLang="en-US" sz="1800" b="0" kern="100" dirty="0" err="1">
                        <a:effectLst/>
                        <a:latin typeface="+mn-lt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L="58068" marR="58068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3655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kern="100" dirty="0"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total</a:t>
                      </a:r>
                      <a:r>
                        <a:rPr lang="zh-CN" sz="1800" b="0" kern="100" dirty="0"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：</a:t>
                      </a:r>
                      <a:endParaRPr lang="zh-CN" sz="1800" b="0" kern="100" dirty="0">
                        <a:effectLst/>
                        <a:latin typeface="+mn-lt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8068" marR="5806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1224</a:t>
                      </a:r>
                      <a:endParaRPr lang="en-US" sz="1800" b="0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8068" marR="5806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00" dirty="0"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 </a:t>
                      </a:r>
                      <a:endParaRPr lang="en-US" sz="1800" b="0" kern="100" dirty="0">
                        <a:effectLst/>
                        <a:latin typeface="+mn-lt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8068" marR="58068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457200" y="998220"/>
            <a:ext cx="6027420" cy="4924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sz="2400" b="1" dirty="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sym typeface="+mn-ea"/>
              </a:rPr>
              <a:t>Requirements</a:t>
            </a:r>
            <a:endParaRPr kumimoji="1" lang="en-US" altLang="zh-CN" sz="2400" b="1" kern="0" dirty="0">
              <a:solidFill>
                <a:schemeClr val="tx1"/>
              </a:solidFill>
              <a:latin typeface="+mn-lt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n"/>
            </a:pPr>
            <a:endParaRPr kumimoji="1" lang="en-US" altLang="zh-CN" sz="2000" dirty="0">
              <a:latin typeface="+mn-lt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zh-CN" dirty="0"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</a:rPr>
              <a:t> ~1200 trigger channels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kumimoji="1" lang="en-US" altLang="zh-CN" dirty="0">
              <a:latin typeface="+mn-lt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zh-CN" b="1" dirty="0"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</a:rPr>
              <a:t>Trigger jitter &lt; 100ps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kumimoji="1" lang="en-US" altLang="zh-CN" dirty="0">
              <a:latin typeface="+mn-lt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zh-CN" b="1" dirty="0"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</a:rPr>
              <a:t>Interlock protection interface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kumimoji="1" lang="en-US" altLang="zh-CN" dirty="0">
              <a:latin typeface="+mn-lt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zh-CN" b="1" dirty="0"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</a:rPr>
              <a:t>Hardware timestamp.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kumimoji="1" lang="en-US" altLang="zh-CN" dirty="0">
              <a:latin typeface="+mn-lt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lvl="1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+mn-lt"/>
                <a:ea typeface="微软雅黑" panose="020B0503020204020204" pitchFamily="34" charset="-122"/>
                <a:sym typeface="+mn-ea"/>
              </a:rPr>
              <a:t>Trigger signals synchronized with 1.3GHz microwave.</a:t>
            </a:r>
            <a:endParaRPr kumimoji="1" lang="en-US" altLang="zh-CN" dirty="0">
              <a:latin typeface="+mn-lt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kumimoji="1" lang="en-US" altLang="zh-CN" dirty="0">
              <a:latin typeface="+mn-lt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lvl="1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+mn-lt"/>
                <a:ea typeface="微软雅黑" panose="020B0503020204020204" pitchFamily="34" charset="-122"/>
                <a:sym typeface="+mn-ea"/>
              </a:rPr>
              <a:t>Cover distances up to 1.8km.</a:t>
            </a:r>
          </a:p>
          <a:p>
            <a:pPr marL="0" lvl="1" indent="-285750">
              <a:buFont typeface="Wingdings" panose="05000000000000000000" pitchFamily="2" charset="2"/>
              <a:buChar char="Ø"/>
            </a:pPr>
            <a:endParaRPr lang="en-US" altLang="zh-CN" kern="1200" dirty="0">
              <a:latin typeface="+mn-lt"/>
              <a:ea typeface="微软雅黑" panose="020B0503020204020204" pitchFamily="34" charset="-122"/>
              <a:sym typeface="+mn-ea"/>
            </a:endParaRPr>
          </a:p>
          <a:p>
            <a:pPr marL="0" lvl="1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+mn-lt"/>
                <a:ea typeface="微软雅黑" panose="020B0503020204020204" pitchFamily="34" charset="-122"/>
                <a:sym typeface="+mn-ea"/>
              </a:rPr>
              <a:t>Based on the MTCA architecture</a:t>
            </a:r>
            <a:endParaRPr lang="en-US" altLang="zh-CN" kern="1200" dirty="0">
              <a:latin typeface="+mn-lt"/>
              <a:ea typeface="微软雅黑" panose="020B0503020204020204" pitchFamily="34" charset="-122"/>
            </a:endParaRPr>
          </a:p>
          <a:p>
            <a:pPr marL="0" lvl="1" indent="-285750">
              <a:buFont typeface="Wingdings" panose="05000000000000000000" pitchFamily="2" charset="2"/>
              <a:buChar char="Ø"/>
            </a:pPr>
            <a:endParaRPr lang="en-US" altLang="zh-CN" kern="1200" dirty="0">
              <a:latin typeface="+mn-lt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kumimoji="1" lang="en-US" altLang="zh-CN" dirty="0">
              <a:latin typeface="+mn-lt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268704" y="944765"/>
            <a:ext cx="69573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n"/>
            </a:pPr>
            <a:r>
              <a:rPr kumimoji="1" lang="en-US" altLang="zh-CN" sz="2400" b="1" kern="0" dirty="0">
                <a:solidFill>
                  <a:srgbClr val="094060"/>
                </a:solidFill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</a:rPr>
              <a:t>Core Modules: developed MTCA-EVO / MTCA-EVR.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7432464" y="944765"/>
            <a:ext cx="4647683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charset="0"/>
              <a:buChar char="l"/>
            </a:pPr>
            <a:r>
              <a:rPr kumimoji="1" lang="en-US" altLang="zh-CN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Key Features</a:t>
            </a:r>
          </a:p>
          <a:p>
            <a:pPr marL="800100" lvl="1" indent="-342900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charset="0"/>
              <a:buChar char="Ø"/>
            </a:pPr>
            <a:r>
              <a:rPr lang="en-US" altLang="zh-CN" sz="1600" kern="0" dirty="0">
                <a:solidFill>
                  <a:srgbClr val="094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Based on MTCA.4 architecture</a:t>
            </a:r>
            <a:endParaRPr lang="zh-CN" altLang="en-US" sz="1600" kern="0" dirty="0">
              <a:solidFill>
                <a:srgbClr val="094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 fontAlgn="auto">
              <a:spcBef>
                <a:spcPts val="0"/>
              </a:spcBef>
              <a:spcAft>
                <a:spcPts val="600"/>
              </a:spcAft>
              <a:buFont typeface="Wingdings" panose="05000000000000000000" charset="0"/>
              <a:buChar char="Ø"/>
            </a:pPr>
            <a:r>
              <a:rPr lang="en-US" altLang="zh-CN" sz="1600" kern="0" dirty="0">
                <a:solidFill>
                  <a:srgbClr val="094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Event Clock: 108.333 MHz</a:t>
            </a:r>
          </a:p>
          <a:p>
            <a:pPr marL="800100" lvl="1" indent="-342900" fontAlgn="auto">
              <a:spcBef>
                <a:spcPts val="0"/>
              </a:spcBef>
              <a:spcAft>
                <a:spcPts val="600"/>
              </a:spcAft>
              <a:buFont typeface="Wingdings" panose="05000000000000000000" charset="0"/>
              <a:buChar char="Ø"/>
            </a:pPr>
            <a:r>
              <a:rPr lang="en-US" altLang="zh-CN" sz="1600" kern="0" dirty="0">
                <a:solidFill>
                  <a:srgbClr val="094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EVO configurable as EVG/FOUT/EVR</a:t>
            </a:r>
          </a:p>
          <a:p>
            <a:pPr marL="800100" lvl="1" indent="-342900" fontAlgn="auto">
              <a:spcBef>
                <a:spcPts val="0"/>
              </a:spcBef>
              <a:spcAft>
                <a:spcPts val="600"/>
              </a:spcAft>
              <a:buFont typeface="Wingdings" panose="05000000000000000000" charset="0"/>
              <a:buChar char="Ø"/>
            </a:pPr>
            <a:r>
              <a:rPr lang="en-US" altLang="zh-CN" sz="1600" kern="0" dirty="0">
                <a:solidFill>
                  <a:srgbClr val="094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Delay: 9.2ns, </a:t>
            </a:r>
            <a:r>
              <a:rPr lang="en-US" altLang="zh-CN" sz="1600" kern="0" dirty="0">
                <a:solidFill>
                  <a:srgbClr val="094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Fine 5ps</a:t>
            </a:r>
          </a:p>
          <a:p>
            <a:pPr marL="800100" lvl="1" indent="-342900" fontAlgn="auto">
              <a:spcBef>
                <a:spcPts val="0"/>
              </a:spcBef>
              <a:spcAft>
                <a:spcPts val="600"/>
              </a:spcAft>
              <a:buFont typeface="Wingdings" panose="05000000000000000000" charset="0"/>
              <a:buChar char="Ø"/>
            </a:pPr>
            <a:r>
              <a:rPr lang="en-US" altLang="zh-CN" sz="1600" kern="0" dirty="0">
                <a:solidFill>
                  <a:srgbClr val="094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compatibility with both international and domestic MTCA crates</a:t>
            </a:r>
            <a:endParaRPr lang="zh-CN" altLang="en-US" sz="1600" kern="0" dirty="0">
              <a:solidFill>
                <a:srgbClr val="094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kumimoji="1"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kumimoji="1"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946612" y="1462937"/>
            <a:ext cx="2467044" cy="2633409"/>
            <a:chOff x="9774" y="2189"/>
            <a:chExt cx="3232" cy="4235"/>
          </a:xfrm>
        </p:grpSpPr>
        <p:sp>
          <p:nvSpPr>
            <p:cNvPr id="48" name="文本框 47"/>
            <p:cNvSpPr txBox="1"/>
            <p:nvPr/>
          </p:nvSpPr>
          <p:spPr>
            <a:xfrm>
              <a:off x="9924" y="5844"/>
              <a:ext cx="3082" cy="581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r>
                <a:rPr kumimoji="1"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  <a:sym typeface="+mn-ea"/>
                </a:rPr>
                <a:t>MTCA-EVO</a:t>
              </a:r>
            </a:p>
          </p:txBody>
        </p:sp>
        <p:pic>
          <p:nvPicPr>
            <p:cNvPr id="56" name="图片 55" descr="EV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74" y="2189"/>
              <a:ext cx="2880" cy="3677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3866341" y="1462718"/>
            <a:ext cx="2602230" cy="2499682"/>
            <a:chOff x="13625" y="2296"/>
            <a:chExt cx="4029" cy="4004"/>
          </a:xfrm>
        </p:grpSpPr>
        <p:pic>
          <p:nvPicPr>
            <p:cNvPr id="57" name="图片 56" descr="RTM EVR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625" y="2296"/>
              <a:ext cx="4029" cy="3458"/>
            </a:xfrm>
            <a:prstGeom prst="rect">
              <a:avLst/>
            </a:prstGeom>
          </p:spPr>
        </p:pic>
        <p:sp>
          <p:nvSpPr>
            <p:cNvPr id="58" name="文本框 57"/>
            <p:cNvSpPr txBox="1"/>
            <p:nvPr/>
          </p:nvSpPr>
          <p:spPr>
            <a:xfrm>
              <a:off x="14265" y="5807"/>
              <a:ext cx="3015" cy="49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kumimoji="1"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  <a:sym typeface="+mn-ea"/>
                </a:rPr>
                <a:t>MTCA-</a:t>
              </a:r>
              <a:r>
                <a:rPr kumimoji="1"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  <a:sym typeface="+mn-ea"/>
                </a:rPr>
                <a:t>EVR</a:t>
              </a:r>
              <a:endParaRPr kumimoji="1"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sp>
        <p:nvSpPr>
          <p:cNvPr id="2" name="文本框 2"/>
          <p:cNvSpPr txBox="1">
            <a:spLocks noChangeArrowheads="1"/>
          </p:cNvSpPr>
          <p:nvPr/>
        </p:nvSpPr>
        <p:spPr bwMode="auto">
          <a:xfrm>
            <a:off x="946612" y="140985"/>
            <a:ext cx="470955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 eaLnBrk="1" hangingPunct="1">
              <a:buFont typeface="Arial" panose="020B0604020202020204" pitchFamily="34" charset="0"/>
            </a:pPr>
            <a:r>
              <a:rPr lang="en-US" altLang="zh-CN" sz="3200" b="1" dirty="0">
                <a:solidFill>
                  <a:srgbClr val="FFFFFF"/>
                </a:solidFill>
                <a:cs typeface="Times New Roman" panose="02020603050405020304" pitchFamily="18" charset="0"/>
                <a:sym typeface="+mn-ea"/>
              </a:rPr>
              <a:t>Developed MTCA Modules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8FB82F0-7E27-412B-BD8B-054532CA831B}"/>
              </a:ext>
            </a:extLst>
          </p:cNvPr>
          <p:cNvSpPr txBox="1"/>
          <p:nvPr/>
        </p:nvSpPr>
        <p:spPr>
          <a:xfrm>
            <a:off x="268704" y="4114850"/>
            <a:ext cx="5979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kumimoji="1" lang="en-US" altLang="zh-CN" sz="2400" b="1" kern="0" dirty="0">
                <a:solidFill>
                  <a:srgbClr val="094060"/>
                </a:solidFill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</a:rPr>
              <a:t>Modules procured from domestic suppliers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00AC973-76F1-4A8B-8720-282BB0038C3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409" t="19143" r="6848" b="12103"/>
          <a:stretch/>
        </p:blipFill>
        <p:spPr>
          <a:xfrm>
            <a:off x="829316" y="4794250"/>
            <a:ext cx="2161534" cy="1377757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3B8F772E-04F5-44AA-A808-19170C255B9F}"/>
              </a:ext>
            </a:extLst>
          </p:cNvPr>
          <p:cNvSpPr txBox="1"/>
          <p:nvPr/>
        </p:nvSpPr>
        <p:spPr>
          <a:xfrm>
            <a:off x="4053507" y="6283806"/>
            <a:ext cx="742203" cy="3069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MCH</a:t>
            </a:r>
          </a:p>
        </p:txBody>
      </p:sp>
      <p:pic>
        <p:nvPicPr>
          <p:cNvPr id="17" name="图片 16" descr="CPU">
            <a:extLst>
              <a:ext uri="{FF2B5EF4-FFF2-40B4-BE49-F238E27FC236}">
                <a16:creationId xmlns:a16="http://schemas.microsoft.com/office/drawing/2014/main" id="{01DD05D9-A304-4DD8-816E-DF83C8CBF31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6994" t="8083" r="11828" b="30181"/>
          <a:stretch>
            <a:fillRect/>
          </a:stretch>
        </p:blipFill>
        <p:spPr>
          <a:xfrm>
            <a:off x="5250722" y="4749264"/>
            <a:ext cx="1831767" cy="1422743"/>
          </a:xfrm>
          <a:prstGeom prst="rect">
            <a:avLst/>
          </a:prstGeom>
        </p:spPr>
      </p:pic>
      <p:pic>
        <p:nvPicPr>
          <p:cNvPr id="18" name="图片 17" descr="MCH">
            <a:extLst>
              <a:ext uri="{FF2B5EF4-FFF2-40B4-BE49-F238E27FC236}">
                <a16:creationId xmlns:a16="http://schemas.microsoft.com/office/drawing/2014/main" id="{0C92D008-9E9B-4D2B-BB79-5402BD69733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0977" t="6167" r="16773" b="20849"/>
          <a:stretch>
            <a:fillRect/>
          </a:stretch>
        </p:blipFill>
        <p:spPr>
          <a:xfrm>
            <a:off x="3451453" y="4735071"/>
            <a:ext cx="1592863" cy="1506054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D4F34B41-37B2-47BC-B7C1-6ECED4DBC29C}"/>
              </a:ext>
            </a:extLst>
          </p:cNvPr>
          <p:cNvSpPr txBox="1"/>
          <p:nvPr/>
        </p:nvSpPr>
        <p:spPr>
          <a:xfrm>
            <a:off x="5971240" y="6172007"/>
            <a:ext cx="913135" cy="3069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CPU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A0402503-C664-4CB0-AF24-092822EE59A9}"/>
              </a:ext>
            </a:extLst>
          </p:cNvPr>
          <p:cNvSpPr txBox="1"/>
          <p:nvPr/>
        </p:nvSpPr>
        <p:spPr>
          <a:xfrm>
            <a:off x="1170238" y="6409238"/>
            <a:ext cx="1470133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>
              <a:defRPr sz="14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>
                <a:sym typeface="+mn-ea"/>
              </a:rPr>
              <a:t>12 Slots C</a:t>
            </a:r>
            <a:r>
              <a:rPr lang="en-US" altLang="zh-CN" dirty="0"/>
              <a:t>rate</a:t>
            </a:r>
            <a:endParaRPr lang="en-US" altLang="zh-CN" dirty="0">
              <a:sym typeface="+mn-ea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D0EC567-129C-F8B6-A588-DF1C8AF3047B}"/>
              </a:ext>
            </a:extLst>
          </p:cNvPr>
          <p:cNvSpPr txBox="1"/>
          <p:nvPr/>
        </p:nvSpPr>
        <p:spPr>
          <a:xfrm>
            <a:off x="7361747" y="3621534"/>
            <a:ext cx="499523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2800" b="1" i="0" dirty="0">
                <a:solidFill>
                  <a:srgbClr val="FF0000"/>
                </a:solidFill>
                <a:effectLst/>
                <a:latin typeface="+mn-lt"/>
              </a:rPr>
              <a:t>These modules form the universal MTCA platform.</a:t>
            </a:r>
          </a:p>
          <a:p>
            <a:br>
              <a:rPr lang="en-US" altLang="zh-CN" sz="2800" b="1" i="0" dirty="0">
                <a:solidFill>
                  <a:srgbClr val="FF0000"/>
                </a:solidFill>
                <a:effectLst/>
                <a:latin typeface="+mn-lt"/>
              </a:rPr>
            </a:br>
            <a:endParaRPr lang="zh-CN" altLang="en-US" sz="28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50.4942519685039,&quot;left&quot;:516.6928346456692,&quot;top&quot;:49.57574803149606,&quot;width&quot;:530.5571653543308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  <p:tag name="KSO_WM_DIAGRAM_VIRTUALLY_FRAME" val="{&quot;height&quot;:450.4942519685039,&quot;left&quot;:516.6928346456692,&quot;top&quot;:49.57574803149606,&quot;width&quot;:530.5571653543308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362*135"/>
  <p:tag name="TABLE_ENDDRAG_RECT" val="64*134*362*13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623*389"/>
  <p:tag name="TABLE_ENDDRAG_RECT" val="17*99*623*39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459*433"/>
  <p:tag name="TABLE_ENDDRAG_RECT" val="480*78*459*43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63.1019061418916,&quot;left&quot;:501.95,&quot;top&quot;:78.05,&quot;width&quot;:375.95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63.1019061418916,&quot;left&quot;:501.95,&quot;top&quot;:78.05,&quot;width&quot;:375.95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63.1019061418916,&quot;left&quot;:501.95,&quot;top&quot;:78.05,&quot;width&quot;:375.95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63.1019061418916,&quot;left&quot;:501.95,&quot;top&quot;:78.05,&quot;width&quot;:375.95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63.1019061418916,&quot;left&quot;:501.95,&quot;top&quot;:78.05,&quot;width&quot;:375.95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63.1019061418916,&quot;left&quot;:501.95,&quot;top&quot;:78.05,&quot;width&quot;:375.9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50.4942519685039,&quot;left&quot;:516.6928346456692,&quot;top&quot;:49.57574803149606,&quot;width&quot;:530.5571653543308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68.8,&quot;left&quot;:547.55,&quot;top&quot;:70.25,&quot;width&quot;:379.95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68.8,&quot;left&quot;:547.55,&quot;top&quot;:70.25,&quot;width&quot;:379.95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1,&quot;left&quot;:126.45,&quot;top&quot;:141.75,&quot;width&quot;:536.3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1,&quot;left&quot;:126.45,&quot;top&quot;:141.75,&quot;width&quot;:536.3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1,&quot;left&quot;:126.45,&quot;top&quot;:141.75,&quot;width&quot;:536.3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1,&quot;left&quot;:126.45,&quot;top&quot;:141.75,&quot;width&quot;:536.3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1,&quot;left&quot;:126.45,&quot;top&quot;:141.75,&quot;width&quot;:536.3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1,&quot;left&quot;:126.45,&quot;top&quot;:141.75,&quot;width&quot;:536.3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1,&quot;left&quot;:126.45,&quot;top&quot;:141.75,&quot;width&quot;:536.3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1,&quot;left&quot;:126.45,&quot;top&quot;:141.75,&quot;width&quot;:536.3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50.4942519685039,&quot;left&quot;:516.6928346456692,&quot;top&quot;:49.57574803149606,&quot;width&quot;:530.5571653543308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1,&quot;left&quot;:126.45,&quot;top&quot;:141.75,&quot;width&quot;:536.3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1,&quot;left&quot;:126.45,&quot;top&quot;:141.75,&quot;width&quot;:536.3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1,&quot;left&quot;:126.45,&quot;top&quot;:141.75,&quot;width&quot;:536.3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1,&quot;left&quot;:126.45,&quot;top&quot;:141.75,&quot;width&quot;:536.3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1,&quot;left&quot;:126.45,&quot;top&quot;:141.75,&quot;width&quot;:536.3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1,&quot;left&quot;:126.45,&quot;top&quot;:141.75,&quot;width&quot;:536.3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1,&quot;left&quot;:126.45,&quot;top&quot;:141.75,&quot;width&quot;:536.3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1,&quot;left&quot;:126.45,&quot;top&quot;:141.75,&quot;width&quot;:536.3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1,&quot;left&quot;:126.45,&quot;top&quot;:141.75,&quot;width&quot;:536.3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1,&quot;left&quot;:126.45,&quot;top&quot;:141.75,&quot;width&quot;:536.3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2"/>
  <p:tag name="KSO_WM_DIAGRAM_VIRTUALLY_FRAME" val="{&quot;height&quot;:450.4942519685039,&quot;left&quot;:516.6928346456692,&quot;top&quot;:49.57574803149606,&quot;width&quot;:530.5571653543308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1,&quot;left&quot;:126.45,&quot;top&quot;:141.75,&quot;width&quot;:536.3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1,&quot;left&quot;:126.45,&quot;top&quot;:141.75,&quot;width&quot;:536.3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4bef81e1-6f32-4c66-891b-54437e7b04fb}"/>
  <p:tag name="TABLE_ENDDRAG_ORIGIN_RECT" val="250*435"/>
  <p:tag name="TABLE_ENDDRAG_RECT" val="421*82*250*43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3d774be4-79bc-4e58-bcfa-c367ac0e3c48}"/>
  <p:tag name="TABLE_ENDDRAG_ORIGIN_RECT" val="272*435"/>
  <p:tag name="TABLE_ENDDRAG_RECT" val="682*82*272*43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3"/>
  <p:tag name="KSO_WM_DIAGRAM_VIRTUALLY_FRAME" val="{&quot;height&quot;:450.4942519685039,&quot;left&quot;:516.6928346456692,&quot;top&quot;:49.57574803149606,&quot;width&quot;:530.5571653543308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  <p:tag name="KSO_WM_DIAGRAM_VIRTUALLY_FRAME" val="{&quot;height&quot;:450.4942519685039,&quot;left&quot;:516.6928346456692,&quot;top&quot;:49.57574803149606,&quot;width&quot;:530.5571653543308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50.4942519685039,&quot;left&quot;:516.6928346456692,&quot;top&quot;:49.57574803149606,&quot;width&quot;:530.5571653543308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  <p:tag name="KSO_WM_DIAGRAM_VIRTUALLY_FRAME" val="{&quot;height&quot;:450.4942519685039,&quot;left&quot;:516.6928346456692,&quot;top&quot;:49.57574803149606,&quot;width&quot;:530.5571653543308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50.4942519685039,&quot;left&quot;:516.6928346456692,&quot;top&quot;:49.57574803149606,&quot;width&quot;:530.5571653543308}"/>
</p:tagLst>
</file>

<file path=ppt/theme/theme1.xml><?xml version="1.0" encoding="utf-8"?>
<a:theme xmlns:a="http://schemas.openxmlformats.org/drawingml/2006/main" name="第一PPT，www.1ppt.com">
  <a:themeElements>
    <a:clrScheme name="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  ">
  <a:themeElements>
    <a:clrScheme name="2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2_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2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第一PPT，www.1ppt.com   ">
  <a:themeElements>
    <a:clrScheme name="3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3_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3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第一PPT，www.1ppt.com    ">
  <a:themeElements>
    <a:clrScheme name="4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4_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4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第一PPT，www.1ppt.com   ">
  <a:themeElements>
    <a:clrScheme name="3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3_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3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1080</TotalTime>
  <Words>2353</Words>
  <Application>Microsoft Office PowerPoint</Application>
  <PresentationFormat>宽屏</PresentationFormat>
  <Paragraphs>545</Paragraphs>
  <Slides>27</Slides>
  <Notes>22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27</vt:i4>
      </vt:variant>
    </vt:vector>
  </HeadingPairs>
  <TitlesOfParts>
    <vt:vector size="44" baseType="lpstr">
      <vt:lpstr>Gungsuh</vt:lpstr>
      <vt:lpstr>Malgun Gothic Semilight</vt:lpstr>
      <vt:lpstr>quote-cjk-patch</vt:lpstr>
      <vt:lpstr>华文楷体</vt:lpstr>
      <vt:lpstr>微软雅黑</vt:lpstr>
      <vt:lpstr>Arial</vt:lpstr>
      <vt:lpstr>Calibri</vt:lpstr>
      <vt:lpstr>Calibri Light</vt:lpstr>
      <vt:lpstr>Segoe UI</vt:lpstr>
      <vt:lpstr>Times New Roman</vt:lpstr>
      <vt:lpstr>Wingdings</vt:lpstr>
      <vt:lpstr>第一PPT，www.1ppt.com</vt:lpstr>
      <vt:lpstr>WPS</vt:lpstr>
      <vt:lpstr>第一PPT，www.1ppt.com  </vt:lpstr>
      <vt:lpstr>第一PPT，www.1ppt.com   </vt:lpstr>
      <vt:lpstr>第一PPT，www.1ppt.com    </vt:lpstr>
      <vt:lpstr>1_第一PPT，www.1ppt.com  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蓝色简洁</dc:title>
  <dc:creator>第一PPT</dc:creator>
  <cp:keywords>www.1ppt.com</cp:keywords>
  <cp:lastModifiedBy>Junqiang Zhang</cp:lastModifiedBy>
  <cp:revision>1467</cp:revision>
  <dcterms:created xsi:type="dcterms:W3CDTF">2014-06-29T11:45:00Z</dcterms:created>
  <dcterms:modified xsi:type="dcterms:W3CDTF">2025-09-17T04:37:16Z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6185D1844EFE41CFB650F0F0826A3FF7_12</vt:lpwstr>
  </property>
</Properties>
</file>