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2"/>
    <p:sldMasterId id="2147483699" r:id="rId3"/>
    <p:sldMasterId id="2147483722" r:id="rId4"/>
    <p:sldMasterId id="2147483734" r:id="rId5"/>
    <p:sldMasterId id="2147483746" r:id="rId6"/>
  </p:sldMasterIdLst>
  <p:notesMasterIdLst>
    <p:notesMasterId r:id="rId29"/>
  </p:notesMasterIdLst>
  <p:handoutMasterIdLst>
    <p:handoutMasterId r:id="rId30"/>
  </p:handoutMasterIdLst>
  <p:sldIdLst>
    <p:sldId id="3267" r:id="rId7"/>
    <p:sldId id="256" r:id="rId8"/>
    <p:sldId id="11091189" r:id="rId9"/>
    <p:sldId id="5008" r:id="rId10"/>
    <p:sldId id="11090548" r:id="rId11"/>
    <p:sldId id="11091188" r:id="rId12"/>
    <p:sldId id="5082" r:id="rId13"/>
    <p:sldId id="5020" r:id="rId14"/>
    <p:sldId id="5043" r:id="rId15"/>
    <p:sldId id="5042" r:id="rId16"/>
    <p:sldId id="5045" r:id="rId17"/>
    <p:sldId id="5068" r:id="rId18"/>
    <p:sldId id="5069" r:id="rId19"/>
    <p:sldId id="5046" r:id="rId20"/>
    <p:sldId id="11091190" r:id="rId21"/>
    <p:sldId id="11090563" r:id="rId22"/>
    <p:sldId id="11090580" r:id="rId23"/>
    <p:sldId id="11091191" r:id="rId24"/>
    <p:sldId id="11091192" r:id="rId25"/>
    <p:sldId id="11090495" r:id="rId26"/>
    <p:sldId id="11091193" r:id="rId27"/>
    <p:sldId id="1943" r:id="rId28"/>
  </p:sldIdLst>
  <p:sldSz cx="12192000" cy="6858000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DA2"/>
    <a:srgbClr val="014C8D"/>
    <a:srgbClr val="3A6080"/>
    <a:srgbClr val="6EA5C8"/>
    <a:srgbClr val="999CB9"/>
    <a:srgbClr val="ECDDB2"/>
    <a:srgbClr val="EDCDB7"/>
    <a:srgbClr val="FFD966"/>
    <a:srgbClr val="FFFFFF"/>
    <a:srgbClr val="B8C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01" autoAdjust="0"/>
    <p:restoredTop sz="96323" autoAdjust="0"/>
  </p:normalViewPr>
  <p:slideViewPr>
    <p:cSldViewPr snapToGrid="0" showGuides="1">
      <p:cViewPr varScale="1">
        <p:scale>
          <a:sx n="55" d="100"/>
          <a:sy n="55" d="100"/>
        </p:scale>
        <p:origin x="84" y="1404"/>
      </p:cViewPr>
      <p:guideLst>
        <p:guide orient="horz" pos="2101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50" d="100"/>
        <a:sy n="150" d="100"/>
      </p:scale>
      <p:origin x="0" y="-8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3698" y="3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44EA2-4C84-4A15-B89F-DFE3CD07290C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3698" y="6456614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7697C-9131-46E1-A15C-9717421567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8" y="3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2D220-4138-40E9-A97B-D1C8C41A2D8C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71383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8" y="6456614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AB01F-A0AC-482B-8779-0197377BB7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71F89B6-460F-4479-B295-E2C2ADE52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5763" y="849313"/>
            <a:ext cx="4076700" cy="2293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5043E7AF-E6A9-4197-82EE-E1491899A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我的报告分为六个部分，首先是上海光源束线控制组介绍</a:t>
            </a:r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28A242E9-DC7C-417E-8D8F-BD88E313F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73640-8818-4162-B719-5C25A13BFF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2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05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71F89B6-460F-4479-B295-E2C2ADE52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5763" y="849313"/>
            <a:ext cx="4076700" cy="2293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5043E7AF-E6A9-4197-82EE-E1491899A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28A242E9-DC7C-417E-8D8F-BD88E313F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73640-8818-4162-B719-5C25A13BFF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97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71F89B6-460F-4479-B295-E2C2ADE52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5763" y="849313"/>
            <a:ext cx="4076700" cy="2293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5043E7AF-E6A9-4197-82EE-E1491899A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28A242E9-DC7C-417E-8D8F-BD88E313F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A273640-8818-4162-B719-5C25A13BFF14}" type="slidenum">
              <a:rPr lang="zh-CN" altLang="en-US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32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FC8A4-1C90-419F-A8FF-28A34799892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0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71F89B6-460F-4479-B295-E2C2ADE52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5763" y="849313"/>
            <a:ext cx="4076700" cy="2293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5043E7AF-E6A9-4197-82EE-E1491899A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28A242E9-DC7C-417E-8D8F-BD88E313F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A273640-8818-4162-B719-5C25A13BFF14}" type="slidenum">
              <a:rPr lang="zh-CN" altLang="en-US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30F4E-3F96-4553-BCA4-AF290023B0B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81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30F4E-3F96-4553-BCA4-AF290023B0B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1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1787218"/>
            <a:ext cx="8534400" cy="38515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4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8"/>
            <a:ext cx="12192001" cy="780781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-37003"/>
            <a:ext cx="7776635" cy="777240"/>
          </a:xfrm>
        </p:spPr>
        <p:txBody>
          <a:bodyPr/>
          <a:lstStyle>
            <a:lvl1pPr algn="l">
              <a:defRPr sz="198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/>
          </p:nvPr>
        </p:nvSpPr>
        <p:spPr>
          <a:xfrm>
            <a:off x="815414" y="1758018"/>
            <a:ext cx="10561175" cy="3851582"/>
          </a:xfrm>
        </p:spPr>
        <p:txBody>
          <a:bodyPr>
            <a:normAutofit/>
          </a:bodyPr>
          <a:lstStyle>
            <a:lvl1pPr marL="411480" indent="-411480" algn="l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62" y="-190398"/>
            <a:ext cx="1641783" cy="109203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9"/>
            <a:ext cx="12192001" cy="78192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-50066"/>
            <a:ext cx="7776635" cy="777240"/>
          </a:xfrm>
        </p:spPr>
        <p:txBody>
          <a:bodyPr/>
          <a:lstStyle>
            <a:lvl1pPr algn="l">
              <a:defRPr sz="198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/>
          <p:cNvGrpSpPr>
            <a:grpSpLocks noChangeAspect="1"/>
          </p:cNvGrpSpPr>
          <p:nvPr userDrawn="1"/>
        </p:nvGrpSpPr>
        <p:grpSpPr>
          <a:xfrm>
            <a:off x="9607640" y="6284891"/>
            <a:ext cx="2407411" cy="447569"/>
            <a:chOff x="6973339" y="1192844"/>
            <a:chExt cx="3917272" cy="728272"/>
          </a:xfrm>
        </p:grpSpPr>
        <p:pic>
          <p:nvPicPr>
            <p:cNvPr id="5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374" t="17492" r="10547" b="26926"/>
            <a:stretch>
              <a:fillRect/>
            </a:stretch>
          </p:blipFill>
          <p:spPr bwMode="auto">
            <a:xfrm>
              <a:off x="7675601" y="1192844"/>
              <a:ext cx="2944821" cy="59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53005" t="34152" r="13805" b="39065"/>
            <a:stretch>
              <a:fillRect/>
            </a:stretch>
          </p:blipFill>
          <p:spPr bwMode="auto">
            <a:xfrm>
              <a:off x="9017703" y="1281277"/>
              <a:ext cx="1872908" cy="36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997" t="58919" r="14397" b="28624"/>
            <a:stretch>
              <a:fillRect/>
            </a:stretch>
          </p:blipFill>
          <p:spPr bwMode="auto">
            <a:xfrm>
              <a:off x="7675601" y="1635878"/>
              <a:ext cx="3173186" cy="15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3"/>
            <a:srcRect t="1" r="77791" b="-4984"/>
            <a:stretch>
              <a:fillRect/>
            </a:stretch>
          </p:blipFill>
          <p:spPr>
            <a:xfrm>
              <a:off x="6973339" y="1192844"/>
              <a:ext cx="727514" cy="728272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/>
          <a:srcRect l="34514" t="52542" r="26593" b="13675"/>
          <a:stretch>
            <a:fillRect/>
          </a:stretch>
        </p:blipFill>
        <p:spPr>
          <a:xfrm>
            <a:off x="10161434" y="-93500"/>
            <a:ext cx="1898695" cy="907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4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1787218"/>
            <a:ext cx="8534400" cy="38515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4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8"/>
            <a:ext cx="12192001" cy="780781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-37003"/>
            <a:ext cx="7776635" cy="777240"/>
          </a:xfrm>
        </p:spPr>
        <p:txBody>
          <a:bodyPr/>
          <a:lstStyle>
            <a:lvl1pPr algn="l">
              <a:defRPr sz="198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/>
          </p:nvPr>
        </p:nvSpPr>
        <p:spPr>
          <a:xfrm>
            <a:off x="815414" y="1758018"/>
            <a:ext cx="10561175" cy="3851582"/>
          </a:xfrm>
        </p:spPr>
        <p:txBody>
          <a:bodyPr>
            <a:normAutofit/>
          </a:bodyPr>
          <a:lstStyle>
            <a:lvl1pPr marL="411480" indent="-411480" algn="l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62" y="-190398"/>
            <a:ext cx="1641783" cy="109203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4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2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7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1048747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8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9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50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7165" name="图片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18" y="1098000"/>
            <a:ext cx="11034264" cy="576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hqprint"/>
          <a:stretch>
            <a:fillRect/>
          </a:stretch>
        </p:blipFill>
        <p:spPr>
          <a:xfrm>
            <a:off x="9000001" y="270000"/>
            <a:ext cx="2597334" cy="3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hqprint"/>
          <a:stretch>
            <a:fillRect/>
          </a:stretch>
        </p:blipFill>
        <p:spPr>
          <a:xfrm>
            <a:off x="471649" y="180000"/>
            <a:ext cx="272035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6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18" y="1098000"/>
            <a:ext cx="11034264" cy="576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hqprint"/>
          <a:stretch>
            <a:fillRect/>
          </a:stretch>
        </p:blipFill>
        <p:spPr>
          <a:xfrm>
            <a:off x="9000001" y="270000"/>
            <a:ext cx="2597334" cy="360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-422275" y="217534"/>
            <a:ext cx="4324350" cy="46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" algn="ctr"/>
            <a:r>
              <a:rPr lang="zh-CN" altLang="zh-CN" sz="2400" b="1" kern="100" dirty="0">
                <a:solidFill>
                  <a:srgbClr val="009A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上海光源线站工程</a:t>
            </a:r>
          </a:p>
        </p:txBody>
      </p:sp>
    </p:spTree>
    <p:extLst>
      <p:ext uri="{BB962C8B-B14F-4D97-AF65-F5344CB8AC3E}">
        <p14:creationId xmlns:p14="http://schemas.microsoft.com/office/powerpoint/2010/main" val="209563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471649" y="180000"/>
            <a:ext cx="2720352" cy="5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hqprint"/>
          <a:stretch>
            <a:fillRect/>
          </a:stretch>
        </p:blipFill>
        <p:spPr>
          <a:xfrm>
            <a:off x="9000001" y="270000"/>
            <a:ext cx="259733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3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18" y="1098000"/>
            <a:ext cx="11034264" cy="5760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hqprint"/>
          <a:stretch>
            <a:fillRect/>
          </a:stretch>
        </p:blipFill>
        <p:spPr>
          <a:xfrm>
            <a:off x="11203725" y="6436787"/>
            <a:ext cx="852152" cy="21600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10816165" y="6376912"/>
            <a:ext cx="324797" cy="324000"/>
          </a:xfrm>
          <a:prstGeom prst="rect">
            <a:avLst/>
          </a:prstGeom>
        </p:spPr>
      </p:pic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2183" y="136525"/>
            <a:ext cx="6898433" cy="49795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</a:t>
            </a: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0" y="817428"/>
            <a:ext cx="10207487" cy="0"/>
          </a:xfrm>
          <a:prstGeom prst="line">
            <a:avLst/>
          </a:prstGeom>
          <a:ln w="28575">
            <a:solidFill>
              <a:srgbClr val="009A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93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9725890" y="6352650"/>
            <a:ext cx="2253829" cy="31238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-422275" y="217534"/>
            <a:ext cx="4324350" cy="46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" algn="ctr"/>
            <a:r>
              <a:rPr lang="zh-CN" altLang="zh-CN" sz="2400" b="1" kern="100" dirty="0">
                <a:solidFill>
                  <a:srgbClr val="009A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上海光源线站工程</a:t>
            </a:r>
          </a:p>
        </p:txBody>
      </p:sp>
    </p:spTree>
    <p:extLst>
      <p:ext uri="{BB962C8B-B14F-4D97-AF65-F5344CB8AC3E}">
        <p14:creationId xmlns:p14="http://schemas.microsoft.com/office/powerpoint/2010/main" val="49216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11203725" y="6436787"/>
            <a:ext cx="852152" cy="21600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10816165" y="6376912"/>
            <a:ext cx="324797" cy="324000"/>
          </a:xfrm>
          <a:prstGeom prst="rect">
            <a:avLst/>
          </a:prstGeom>
        </p:spPr>
      </p:pic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646783" y="244930"/>
            <a:ext cx="6898433" cy="49795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</a:t>
            </a:r>
          </a:p>
        </p:txBody>
      </p:sp>
    </p:spTree>
    <p:extLst>
      <p:ext uri="{BB962C8B-B14F-4D97-AF65-F5344CB8AC3E}">
        <p14:creationId xmlns:p14="http://schemas.microsoft.com/office/powerpoint/2010/main" val="2339643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18" y="1098000"/>
            <a:ext cx="11034264" cy="5760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hqprint"/>
          <a:stretch>
            <a:fillRect/>
          </a:stretch>
        </p:blipFill>
        <p:spPr>
          <a:xfrm>
            <a:off x="11203725" y="6436787"/>
            <a:ext cx="852152" cy="21600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10816165" y="6376912"/>
            <a:ext cx="324797" cy="324000"/>
          </a:xfrm>
          <a:prstGeom prst="rect">
            <a:avLst/>
          </a:prstGeom>
        </p:spPr>
      </p:pic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646783" y="244930"/>
            <a:ext cx="6898433" cy="49795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</a:t>
            </a:r>
          </a:p>
        </p:txBody>
      </p:sp>
    </p:spTree>
    <p:extLst>
      <p:ext uri="{BB962C8B-B14F-4D97-AF65-F5344CB8AC3E}">
        <p14:creationId xmlns:p14="http://schemas.microsoft.com/office/powerpoint/2010/main" val="2020215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772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1" b="80258"/>
          <a:stretch>
            <a:fillRect/>
          </a:stretch>
        </p:blipFill>
        <p:spPr>
          <a:xfrm>
            <a:off x="9551669" y="-7054"/>
            <a:ext cx="2640331" cy="64657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551669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22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1" b="80258"/>
          <a:stretch>
            <a:fillRect/>
          </a:stretch>
        </p:blipFill>
        <p:spPr>
          <a:xfrm>
            <a:off x="9551669" y="-7054"/>
            <a:ext cx="2640331" cy="64657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551669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hqprint"/>
          <a:stretch>
            <a:fillRect/>
          </a:stretch>
        </p:blipFill>
        <p:spPr>
          <a:xfrm>
            <a:off x="9725890" y="6352650"/>
            <a:ext cx="2253829" cy="3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25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9725890" y="6352650"/>
            <a:ext cx="2253829" cy="3123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0" r="-2" b="80237"/>
          <a:stretch>
            <a:fillRect/>
          </a:stretch>
        </p:blipFill>
        <p:spPr>
          <a:xfrm>
            <a:off x="9745980" y="11431"/>
            <a:ext cx="2437017" cy="6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0" r="-2" b="80237"/>
          <a:stretch>
            <a:fillRect/>
          </a:stretch>
        </p:blipFill>
        <p:spPr>
          <a:xfrm>
            <a:off x="9745980" y="11431"/>
            <a:ext cx="2437017" cy="6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54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6" r="1620" b="80618"/>
          <a:stretch>
            <a:fillRect/>
          </a:stretch>
        </p:blipFill>
        <p:spPr>
          <a:xfrm>
            <a:off x="9859482" y="3741"/>
            <a:ext cx="2324143" cy="6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38175"/>
          </a:xfrm>
          <a:prstGeom prst="rect">
            <a:avLst/>
          </a:prstGeom>
          <a:solidFill>
            <a:srgbClr val="009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9AD5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70375" y="52706"/>
            <a:ext cx="36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9725890" y="6352650"/>
            <a:ext cx="2253829" cy="3123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6" r="1620" b="80618"/>
          <a:stretch>
            <a:fillRect/>
          </a:stretch>
        </p:blipFill>
        <p:spPr>
          <a:xfrm>
            <a:off x="9859482" y="3741"/>
            <a:ext cx="2324143" cy="6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5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18" y="1098000"/>
            <a:ext cx="1103426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8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51" y="6400537"/>
            <a:ext cx="12192001" cy="457575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anchor="ctr"/>
          <a:lstStyle/>
          <a:p>
            <a:pPr algn="ctr" defTabSz="912495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9"/>
            <a:ext cx="12192001" cy="78192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anchor="ctr"/>
          <a:lstStyle/>
          <a:p>
            <a:pPr algn="ctr" defTabSz="912495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245" y="-50065"/>
            <a:ext cx="7776633" cy="777240"/>
          </a:xfrm>
        </p:spPr>
        <p:txBody>
          <a:bodyPr/>
          <a:lstStyle>
            <a:lvl1pPr algn="l">
              <a:defRPr sz="23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pic>
        <p:nvPicPr>
          <p:cNvPr id="5122" name="Picture 2" descr="C:\Documents and Settings\BaiLu\桌面\园区相片\相片\SAR_1018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157477" y="-160765"/>
            <a:ext cx="1728192" cy="1034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79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F0FFFC7-5593-4E9E-AA40-2056C9B4BABC}" type="datetimeFigureOut">
              <a:rPr lang="zh-CN" altLang="en-US" smtClean="0"/>
              <a:pPr defTabSz="685800">
                <a:defRPr/>
              </a:pPr>
              <a:t>2025/9/13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9337D95-AC9C-47BA-A420-79E7AB9906A0}" type="slidenum">
              <a:rPr lang="zh-CN" altLang="en-US" smtClean="0"/>
              <a:pPr defTabSz="685800"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7820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84784"/>
            <a:ext cx="10972800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F6CF1"/>
              </a:buClr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637985" y="332656"/>
            <a:ext cx="5544615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954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400" y="548680"/>
            <a:ext cx="6193904" cy="100811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703388" y="1916832"/>
            <a:ext cx="8634412" cy="4104456"/>
          </a:xfrm>
          <a:prstGeom prst="rect">
            <a:avLst/>
          </a:prstGeom>
        </p:spPr>
        <p:txBody>
          <a:bodyPr/>
          <a:lstStyle>
            <a:lvl1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6CF1"/>
              </a:buClr>
              <a:buSzPct val="90000"/>
              <a:buFont typeface="Wingdings" panose="05000000000000000000" pitchFamily="2" charset="2"/>
              <a:buChar char="n"/>
              <a:defRPr lang="zh-CN" altLang="en-US" sz="3600" b="1" kern="1200" dirty="0">
                <a:solidFill>
                  <a:srgbClr val="1F6CF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 dirty="0"/>
              <a:t>单击此处添加目录</a:t>
            </a:r>
          </a:p>
        </p:txBody>
      </p:sp>
    </p:spTree>
    <p:extLst>
      <p:ext uri="{BB962C8B-B14F-4D97-AF65-F5344CB8AC3E}">
        <p14:creationId xmlns:p14="http://schemas.microsoft.com/office/powerpoint/2010/main" val="404381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图片 7" descr="sarilogo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1" y="6119813"/>
            <a:ext cx="4032249" cy="738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内容占位符 9"/>
          <p:cNvSpPr>
            <a:spLocks noGrp="1"/>
          </p:cNvSpPr>
          <p:nvPr>
            <p:ph sz="quarter" idx="13"/>
          </p:nvPr>
        </p:nvSpPr>
        <p:spPr>
          <a:xfrm>
            <a:off x="1775521" y="1412776"/>
            <a:ext cx="8928100" cy="432048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340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6410E9-4A40-4F03-A633-F3A30C8BFB0C}" type="datetimeFigureOut">
              <a:rPr lang="zh-CN" altLang="en-US" smtClean="0"/>
              <a:pPr>
                <a:defRPr/>
              </a:pPr>
              <a:t>2025/9/13</a:t>
            </a:fld>
            <a:endParaRPr lang="zh-CN" altLang="en-US" dirty="0"/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fld id="{9A0DB2DC-4C9A-4742-B13C-FB6460FD3503}" type="slidenum">
              <a:rPr lang="zh-CN" altLang="en-US" smtClean="0">
                <a:latin typeface="Calibri" panose="020F0502020204030204" pitchFamily="34" charset="0"/>
              </a:rPr>
              <a:pPr/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10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-10837" y="741232"/>
            <a:ext cx="12185600" cy="0"/>
          </a:xfrm>
          <a:prstGeom prst="line">
            <a:avLst/>
          </a:prstGeom>
          <a:ln w="19050">
            <a:solidFill>
              <a:srgbClr val="014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>
            <a:grpSpLocks noChangeAspect="1"/>
          </p:cNvGrpSpPr>
          <p:nvPr userDrawn="1"/>
        </p:nvGrpSpPr>
        <p:grpSpPr>
          <a:xfrm>
            <a:off x="8256000" y="41269"/>
            <a:ext cx="3765002" cy="699963"/>
            <a:chOff x="6973339" y="1192844"/>
            <a:chExt cx="3917272" cy="728272"/>
          </a:xfrm>
        </p:grpSpPr>
        <p:pic>
          <p:nvPicPr>
            <p:cNvPr id="11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374" t="17492" r="10547" b="26926"/>
            <a:stretch>
              <a:fillRect/>
            </a:stretch>
          </p:blipFill>
          <p:spPr bwMode="auto">
            <a:xfrm>
              <a:off x="7675601" y="1192844"/>
              <a:ext cx="2944821" cy="59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53005" t="34152" r="13805" b="39065"/>
            <a:stretch>
              <a:fillRect/>
            </a:stretch>
          </p:blipFill>
          <p:spPr bwMode="auto">
            <a:xfrm>
              <a:off x="9017703" y="1281277"/>
              <a:ext cx="1872908" cy="36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997" t="58919" r="14397" b="28624"/>
            <a:stretch>
              <a:fillRect/>
            </a:stretch>
          </p:blipFill>
          <p:spPr bwMode="auto">
            <a:xfrm>
              <a:off x="7675601" y="1635878"/>
              <a:ext cx="3173186" cy="15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/>
            <a:srcRect t="1" r="77791" b="-4984"/>
            <a:stretch>
              <a:fillRect/>
            </a:stretch>
          </p:blipFill>
          <p:spPr>
            <a:xfrm>
              <a:off x="6973339" y="1192844"/>
              <a:ext cx="727514" cy="728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83466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324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4569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3625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16280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3982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581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568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40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0098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48739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1767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452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721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2310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94290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56932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687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2948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22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40140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53776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1099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6588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D902D62-6723-475D-90FF-4DBA3BFA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000">
                <a:solidFill>
                  <a:srgbClr val="004098"/>
                </a:solidFill>
                <a:latin typeface="Calibri" panose="020F0502020204030204" pitchFamily="34" charset="0"/>
              </a:rPr>
              <a:t>http://www.sari.cas.cn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663F65E-20A9-400A-9856-B7FCB7779FE1}"/>
              </a:ext>
            </a:extLst>
          </p:cNvPr>
          <p:cNvCxnSpPr/>
          <p:nvPr/>
        </p:nvCxnSpPr>
        <p:spPr>
          <a:xfrm>
            <a:off x="1295400" y="981075"/>
            <a:ext cx="108966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ED5433A-DC90-4D13-BABD-0931A6365400}"/>
              </a:ext>
            </a:extLst>
          </p:cNvPr>
          <p:cNvCxnSpPr/>
          <p:nvPr/>
        </p:nvCxnSpPr>
        <p:spPr>
          <a:xfrm>
            <a:off x="0" y="6165850"/>
            <a:ext cx="121920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9" descr="sarilogo.jpg">
            <a:extLst>
              <a:ext uri="{FF2B5EF4-FFF2-40B4-BE49-F238E27FC236}">
                <a16:creationId xmlns:a16="http://schemas.microsoft.com/office/drawing/2014/main" id="{52E1E3C3-FC5F-4963-8240-7D3DA559D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4716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73B53F8-1E71-4921-87DC-4F3D136E8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5EE39-A626-49AB-8E29-EE7DCA5D912C}" type="datetimeFigureOut">
              <a:rPr lang="zh-CN" altLang="en-US"/>
              <a:pPr>
                <a:defRPr/>
              </a:pPr>
              <a:t>2025/9/13</a:t>
            </a:fld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77653648-AF3E-4E3F-B170-4C3EB3F75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14BF0D-CBAD-4CFE-BBE9-73560AF425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630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B55400-2182-4A30-9A2D-8753AB2EFD67}"/>
              </a:ext>
            </a:extLst>
          </p:cNvPr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7" descr="sarilogo.jpg">
            <a:extLst>
              <a:ext uri="{FF2B5EF4-FFF2-40B4-BE49-F238E27FC236}">
                <a16:creationId xmlns:a16="http://schemas.microsoft.com/office/drawing/2014/main" id="{F7C1ED40-2542-4796-A7C9-E777DEDE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2" y="6119814"/>
            <a:ext cx="403224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9"/>
          <p:cNvSpPr>
            <a:spLocks noGrp="1"/>
          </p:cNvSpPr>
          <p:nvPr>
            <p:ph sz="quarter" idx="13"/>
          </p:nvPr>
        </p:nvSpPr>
        <p:spPr>
          <a:xfrm>
            <a:off x="1775521" y="1412776"/>
            <a:ext cx="8928100" cy="43204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8710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373C634-1E3A-41F7-936C-62D7218389B7}"/>
              </a:ext>
            </a:extLst>
          </p:cNvPr>
          <p:cNvCxnSpPr/>
          <p:nvPr userDrawn="1"/>
        </p:nvCxnSpPr>
        <p:spPr>
          <a:xfrm>
            <a:off x="0" y="908050"/>
            <a:ext cx="121920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sarilogo.jpg">
            <a:extLst>
              <a:ext uri="{FF2B5EF4-FFF2-40B4-BE49-F238E27FC236}">
                <a16:creationId xmlns:a16="http://schemas.microsoft.com/office/drawing/2014/main" id="{E411FAE9-BA8D-4A54-95A1-41C4A457B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2" y="6119814"/>
            <a:ext cx="403224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C8B73A3C-B5F1-40E8-9F43-3D3A319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47090-D615-4102-A248-2603A5EFCCB6}" type="datetimeFigureOut">
              <a:rPr lang="zh-CN" altLang="en-US"/>
              <a:pPr>
                <a:defRPr/>
              </a:pPr>
              <a:t>2025/9/13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3D13FDCC-E97C-498C-91AE-DF8C8F34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95044D1-6A60-4DBD-83F0-9382CAB7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2DD23-9668-4448-973C-52719636290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076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8EC8E-1A58-5844-B7E9-F42576FD9439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458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6BF4DFF-27C2-6A0D-A5DA-204ED3421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9027-DFB5-4DD0-8DB7-12C3A2F5435C}" type="datetime1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7A0C1B-7F52-DE98-E85D-AB85833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E1549C-ED93-BAB4-C6B2-9FE1C1F1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E474A7-F5AD-437B-846B-57709CB24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76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84C6-77FA-4AF6-AF10-492DE6DC1E29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697" r:id="rId14"/>
    <p:sldLayoutId id="214748369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B9F5219-4718-42AB-9250-F93DE2E4337D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3CE318A-1F3B-45EC-816B-08658CC567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64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838200"/>
            <a:ext cx="12188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74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3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2171700"/>
            <a:ext cx="12188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46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E46F524A-0E67-4493-8101-49ACD0A4A2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E00E4B22-9947-4BAB-94BE-DA741FEC3F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3C2260-266A-4209-B2FC-B7144BBDF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6369A9B-721A-474C-AB76-5E62F58A4E9F}" type="datetimeFigureOut">
              <a:rPr lang="zh-CN" altLang="en-US"/>
              <a:pPr>
                <a:defRPr/>
              </a:pPr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746BDD-A085-4045-A9AF-97F80844A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42B696-68A1-4ABA-8F8E-E94E41BBC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A02E85F-A194-4EAD-9BFE-C4FFB4B9CB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7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em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file:///C:\Users\Administrator\AppData\Roaming\Foxmail7\Temp-5472-20160425090213\CatchCB7A(04-29-15-54-33).jpg" TargetMode="Externa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28645" y="2484394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>
                <a:solidFill>
                  <a:srgbClr val="014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Introduction to Beamline Control and Data Acquisition Systems at SSRF</a:t>
            </a:r>
            <a:endParaRPr lang="zh-CN" altLang="en-US" sz="4400" b="1" dirty="0">
              <a:solidFill>
                <a:srgbClr val="014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auto">
          <a:xfrm flipH="1" flipV="1">
            <a:off x="1280160" y="1064029"/>
            <a:ext cx="10911840" cy="33251"/>
          </a:xfrm>
          <a:prstGeom prst="line">
            <a:avLst/>
          </a:prstGeom>
          <a:noFill/>
          <a:ln w="19050">
            <a:solidFill>
              <a:srgbClr val="184C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19" tIns="40809" rIns="81619" bIns="40809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1" y="52043"/>
            <a:ext cx="1256889" cy="12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84913" y="4663616"/>
            <a:ext cx="7521354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14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SSRF Beamline Control Group-Ying Zhao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14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2025.09.16</a:t>
            </a:r>
            <a:endParaRPr lang="zh-CN" altLang="en-US" sz="2800" b="1" dirty="0">
              <a:solidFill>
                <a:srgbClr val="014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7101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of Monochromator System</a:t>
            </a:r>
            <a:endParaRPr lang="zh-CN" altLang="en-US" sz="2800" b="1" spc="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52">
            <a:extLst>
              <a:ext uri="{FF2B5EF4-FFF2-40B4-BE49-F238E27FC236}">
                <a16:creationId xmlns:a16="http://schemas.microsoft.com/office/drawing/2014/main" id="{741A841C-C082-4FB6-3A9F-4F96E4D1DF39}"/>
              </a:ext>
            </a:extLst>
          </p:cNvPr>
          <p:cNvSpPr txBox="1"/>
          <p:nvPr/>
        </p:nvSpPr>
        <p:spPr>
          <a:xfrm>
            <a:off x="198396" y="925285"/>
            <a:ext cx="8328940" cy="1418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Types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double crystal, four crystal, multilayer film, grating, Laue, dispersion birefringent crystal.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Types of motors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stepper motors, servo motors,  piezoelectric motors.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745600-0FF3-6CFC-3446-6057889A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7" y="2632592"/>
            <a:ext cx="3394129" cy="23142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1DA81E-133B-274A-C051-40536E40B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727" y="925285"/>
            <a:ext cx="3076514" cy="1973843"/>
          </a:xfrm>
          <a:prstGeom prst="rect">
            <a:avLst/>
          </a:prstGeom>
        </p:spPr>
      </p:pic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1BDBE696-7BEE-F33A-CFE3-13EAA0639B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084" y="2623424"/>
          <a:ext cx="4548732" cy="222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Visio" r:id="rId5" imgW="5908953" imgH="2885003" progId="Visio.Drawing.11">
                  <p:embed/>
                </p:oleObj>
              </mc:Choice>
              <mc:Fallback>
                <p:oleObj name="Visio" r:id="rId5" imgW="5908953" imgH="2885003" progId="Visio.Drawing.11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1BDBE696-7BEE-F33A-CFE3-13EAA0639B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84" y="2623424"/>
                        <a:ext cx="4548732" cy="222126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148CD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B272CEED-6A2F-3B4C-FB93-5247060E8E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51" y="2994027"/>
            <a:ext cx="3117098" cy="177152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C640B4-4295-CBE0-9D09-1AB4FA8AA07D}"/>
              </a:ext>
            </a:extLst>
          </p:cNvPr>
          <p:cNvGrpSpPr/>
          <p:nvPr/>
        </p:nvGrpSpPr>
        <p:grpSpPr>
          <a:xfrm>
            <a:off x="0" y="4939589"/>
            <a:ext cx="12192000" cy="1978053"/>
            <a:chOff x="0" y="4939589"/>
            <a:chExt cx="12192000" cy="197805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36E8A87-301A-16FA-F0B3-A0197833C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939589"/>
              <a:ext cx="12192000" cy="19780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1343C3-1693-ABC4-D1CD-E23E72AD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83380" y="5016605"/>
              <a:ext cx="1769769" cy="1517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46636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8896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 Process of the Control System</a:t>
            </a:r>
            <a:endParaRPr lang="zh-CN" altLang="en-US" sz="2800" b="1" spc="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52">
            <a:extLst>
              <a:ext uri="{FF2B5EF4-FFF2-40B4-BE49-F238E27FC236}">
                <a16:creationId xmlns:a16="http://schemas.microsoft.com/office/drawing/2014/main" id="{741A841C-C082-4FB6-3A9F-4F96E4D1DF39}"/>
              </a:ext>
            </a:extLst>
          </p:cNvPr>
          <p:cNvSpPr txBox="1"/>
          <p:nvPr/>
        </p:nvSpPr>
        <p:spPr>
          <a:xfrm>
            <a:off x="99198" y="820882"/>
            <a:ext cx="11975038" cy="962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Controller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Imported, Integrated, Self-developed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VME\GALIL\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Deltatau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\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Maxnet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\ACS\ARM+FPGA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）；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Driver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Imported, Integrated, Self-developed 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Phytron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Melec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Picomotor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）；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482DEB8-F9FF-3D64-FA7E-805FECBB8261}"/>
              </a:ext>
            </a:extLst>
          </p:cNvPr>
          <p:cNvSpPr txBox="1"/>
          <p:nvPr/>
        </p:nvSpPr>
        <p:spPr>
          <a:xfrm>
            <a:off x="3737320" y="402785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一代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6FA6FC7-96DC-202D-5F29-DDE48EB412B3}"/>
              </a:ext>
            </a:extLst>
          </p:cNvPr>
          <p:cNvSpPr txBox="1"/>
          <p:nvPr/>
        </p:nvSpPr>
        <p:spPr>
          <a:xfrm>
            <a:off x="8200537" y="40165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多代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F76992-FF7C-0EA5-4122-AED40153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8" y="2116687"/>
            <a:ext cx="11827265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9055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4431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Stepper Motor Driver</a:t>
            </a:r>
            <a:endParaRPr lang="zh-CN" altLang="en-US" sz="2800" b="1" spc="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E01356E-C7E4-BF30-02DB-BD1E25B04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-31790"/>
            <a:ext cx="3317984" cy="24884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4F8F1A2-2941-269E-5571-EF4AB4674060}"/>
              </a:ext>
            </a:extLst>
          </p:cNvPr>
          <p:cNvSpPr txBox="1"/>
          <p:nvPr/>
        </p:nvSpPr>
        <p:spPr>
          <a:xfrm>
            <a:off x="6860095" y="4419737"/>
            <a:ext cx="6463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一代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D34AC9-ACC8-13AE-EC94-8F1B486A720E}"/>
              </a:ext>
            </a:extLst>
          </p:cNvPr>
          <p:cNvSpPr txBox="1"/>
          <p:nvPr/>
        </p:nvSpPr>
        <p:spPr>
          <a:xfrm>
            <a:off x="6808315" y="3096870"/>
            <a:ext cx="6463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二代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9DD468-2DAE-73A4-E053-B229AFFE6ACF}"/>
              </a:ext>
            </a:extLst>
          </p:cNvPr>
          <p:cNvSpPr txBox="1"/>
          <p:nvPr/>
        </p:nvSpPr>
        <p:spPr>
          <a:xfrm>
            <a:off x="6800129" y="1900912"/>
            <a:ext cx="6463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三代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DE88F6F-C9E9-63DE-AF3E-7B0EB2211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31" y="891232"/>
            <a:ext cx="11467570" cy="57429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1D2C9FB-4317-4BE0-BC18-6ACF4A1F5183}"/>
              </a:ext>
            </a:extLst>
          </p:cNvPr>
          <p:cNvSpPr txBox="1"/>
          <p:nvPr/>
        </p:nvSpPr>
        <p:spPr>
          <a:xfrm>
            <a:off x="325248" y="891232"/>
            <a:ext cx="5141089" cy="2031325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types of stepper motor drivers, 4 models</a:t>
            </a:r>
            <a:r>
              <a:rPr lang="zh-CN" alt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2nd phase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Maximum current 7A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5nd phase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Maximum current  3.6A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Has been used in bulk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73B08B-23A7-4A13-A4FA-38D8CC81B91A}"/>
              </a:ext>
            </a:extLst>
          </p:cNvPr>
          <p:cNvSpPr/>
          <p:nvPr/>
        </p:nvSpPr>
        <p:spPr bwMode="auto">
          <a:xfrm>
            <a:off x="545768" y="4419737"/>
            <a:ext cx="2134058" cy="18724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73778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B19AE2-AFDD-5F8D-2E40-D75C5DBF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5" y="867085"/>
            <a:ext cx="11900423" cy="59075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51562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Controller--STMC-8/Galil</a:t>
            </a:r>
          </a:p>
        </p:txBody>
      </p:sp>
      <p:sp>
        <p:nvSpPr>
          <p:cNvPr id="3" name="文本框 52">
            <a:extLst>
              <a:ext uri="{FF2B5EF4-FFF2-40B4-BE49-F238E27FC236}">
                <a16:creationId xmlns:a16="http://schemas.microsoft.com/office/drawing/2014/main" id="{741A841C-C082-4FB6-3A9F-4F96E4D1DF39}"/>
              </a:ext>
            </a:extLst>
          </p:cNvPr>
          <p:cNvSpPr txBox="1"/>
          <p:nvPr/>
        </p:nvSpPr>
        <p:spPr>
          <a:xfrm>
            <a:off x="198396" y="925285"/>
            <a:ext cx="8103940" cy="21200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1U/3.5U universal controller; with 8-axis stepper control channels;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 channels of 18-bit ADC, 8 channels of 18-bit DAC and 20 channels of general digital I/O;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Based on the latest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Ultroscale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 Zinc chip from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Xinlinx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ARM + FPGA;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Using the 8-axis controller from Galil Company, integrated control hardware;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2477C4-3A4C-D760-7C72-F1CF9CEF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30" y="4946287"/>
            <a:ext cx="2636629" cy="18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3816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6282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Controller——MSC-8\STMC-16</a:t>
            </a:r>
            <a:endParaRPr lang="zh-CN" altLang="en-US" sz="2800" b="1" spc="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A801DE-031D-C2ED-496B-2ACF9C73A06A}"/>
              </a:ext>
            </a:extLst>
          </p:cNvPr>
          <p:cNvSpPr txBox="1"/>
          <p:nvPr/>
        </p:nvSpPr>
        <p:spPr>
          <a:xfrm>
            <a:off x="209802" y="1120038"/>
            <a:ext cx="6253343" cy="230832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lvl="1" indent="-285750">
              <a:buFont typeface="Wingdings" panose="05000000000000000000" pitchFamily="2" charset="2"/>
              <a:buChar char="ü"/>
            </a:pPr>
            <a:r>
              <a:rPr lang="en-US" altLang="zh-CN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Linux + Soft IOC, replacing the commercialized </a:t>
            </a:r>
            <a:r>
              <a:rPr lang="en-US" altLang="zh-CN" b="0" i="0" dirty="0" err="1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vxWorks</a:t>
            </a:r>
            <a:r>
              <a:rPr lang="en-US" altLang="zh-CN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operating system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en-US" altLang="zh-CN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control instructions are fully compatible with the original VME bus controller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en-US" altLang="zh-CN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longer needed VME chassis and MVME5500 single-board computer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en-US" altLang="zh-CN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Integrated drive and control, the hardware interface is the same, making installation and debugging more convenient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A6305AD-2CD0-59C7-2432-557E8B018C1E}"/>
              </a:ext>
            </a:extLst>
          </p:cNvPr>
          <p:cNvSpPr txBox="1"/>
          <p:nvPr/>
        </p:nvSpPr>
        <p:spPr>
          <a:xfrm>
            <a:off x="6612258" y="1120038"/>
            <a:ext cx="5461754" cy="17017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Xilinx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公司的</a:t>
            </a:r>
            <a:r>
              <a:rPr lang="en-US" altLang="zh-CN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Ultroscale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 SOC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芯片为核心，采用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FPGA+ARM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整体架构，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实现实时算法，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ARM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实现嵌入式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Linux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EPICS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应用，完全自主开发，摆脱对进口控制器的依赖。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07B16-0876-DEAA-9E75-23A535D39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3429307"/>
            <a:ext cx="11772396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3877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直接连接符 6"/>
          <p:cNvCxnSpPr>
            <a:cxnSpLocks noChangeShapeType="1"/>
          </p:cNvCxnSpPr>
          <p:nvPr/>
        </p:nvCxnSpPr>
        <p:spPr bwMode="auto">
          <a:xfrm>
            <a:off x="4356685" y="3944367"/>
            <a:ext cx="639417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3205507" y="2433638"/>
            <a:ext cx="1352206" cy="1987550"/>
            <a:chOff x="0" y="0"/>
            <a:chExt cx="1014383" cy="1490412"/>
          </a:xfrm>
        </p:grpSpPr>
        <p:sp>
          <p:nvSpPr>
            <p:cNvPr id="30728" name="圆角矩形 11"/>
            <p:cNvSpPr>
              <a:spLocks noChangeArrowheads="1"/>
            </p:cNvSpPr>
            <p:nvPr/>
          </p:nvSpPr>
          <p:spPr bwMode="auto">
            <a:xfrm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29" name="KSO_GN2"/>
            <p:cNvSpPr>
              <a:spLocks noChangeArrowheads="1"/>
            </p:cNvSpPr>
            <p:nvPr/>
          </p:nvSpPr>
          <p:spPr bwMode="auto">
            <a:xfrm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Gungsuh" panose="02030600000101010101" pitchFamily="18" charset="-127"/>
                  <a:cs typeface="+mn-cs"/>
                </a:rPr>
                <a:t>03</a:t>
              </a:r>
              <a:endParaRPr kumimoji="0" lang="zh-CN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Gungsuh" panose="02030600000101010101" pitchFamily="18" charset="-127"/>
                <a:cs typeface="+mn-cs"/>
              </a:endParaRPr>
            </a:p>
          </p:txBody>
        </p:sp>
      </p:grpSp>
      <p:sp>
        <p:nvSpPr>
          <p:cNvPr id="30725" name="KSO_GT2"/>
          <p:cNvSpPr txBox="1">
            <a:spLocks noChangeArrowheads="1"/>
          </p:cNvSpPr>
          <p:nvPr/>
        </p:nvSpPr>
        <p:spPr bwMode="auto">
          <a:xfrm>
            <a:off x="4715125" y="3249091"/>
            <a:ext cx="694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Data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Acquisation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Systems for Experimental Stations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F3CA90-B57F-2C0E-46DB-1D1B6F1C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9" y="220821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5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标题 2">
            <a:extLst>
              <a:ext uri="{FF2B5EF4-FFF2-40B4-BE49-F238E27FC236}">
                <a16:creationId xmlns:a16="http://schemas.microsoft.com/office/drawing/2014/main" id="{ACB91C42-F61A-46AB-8580-D9A003D9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74638"/>
            <a:ext cx="11377264" cy="633412"/>
          </a:xfrm>
        </p:spPr>
        <p:txBody>
          <a:bodyPr/>
          <a:lstStyle/>
          <a:p>
            <a:pPr algn="l">
              <a:lnSpc>
                <a:spcPct val="110000"/>
              </a:lnSpc>
              <a:defRPr/>
            </a:pPr>
            <a:b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</a:t>
            </a:r>
            <a:r>
              <a:rPr lang="en-US" altLang="zh-CN" sz="3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Acquisation</a:t>
            </a:r>
            <a: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Systems for Experimental Stations</a:t>
            </a:r>
            <a:b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1AF9C6F-3CF4-49F7-B31D-97E33E949839}"/>
              </a:ext>
            </a:extLst>
          </p:cNvPr>
          <p:cNvSpPr txBox="1"/>
          <p:nvPr/>
        </p:nvSpPr>
        <p:spPr>
          <a:xfrm>
            <a:off x="119335" y="1045719"/>
            <a:ext cx="12038859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One of the tasks of SSRF-II project: to develop a universal control and data acquisition system for the experimental station.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BE15B9CA-2758-4872-96FB-544ABC556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52587" y="4063340"/>
            <a:ext cx="4265415" cy="136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3D9BF63-492C-48A5-AE58-52EAAC081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" y="2049036"/>
            <a:ext cx="4466875" cy="14889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4FB9F8A-FCC8-4B80-A851-86DBC256F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051" y="2049036"/>
            <a:ext cx="3565779" cy="2307269"/>
          </a:xfrm>
          <a:prstGeom prst="rect">
            <a:avLst/>
          </a:prstGeom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id="{13371C63-2ADE-4D5E-A20F-2D38D280464B}"/>
              </a:ext>
            </a:extLst>
          </p:cNvPr>
          <p:cNvSpPr txBox="1"/>
          <p:nvPr/>
        </p:nvSpPr>
        <p:spPr>
          <a:xfrm>
            <a:off x="85960" y="3374242"/>
            <a:ext cx="4198667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Data collection framework camp (with underlying control based on EPICS)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32AD3B-8526-427F-A49E-5E6263348C0B}"/>
              </a:ext>
            </a:extLst>
          </p:cNvPr>
          <p:cNvSpPr txBox="1"/>
          <p:nvPr/>
        </p:nvSpPr>
        <p:spPr>
          <a:xfrm>
            <a:off x="4445075" y="5014134"/>
            <a:ext cx="3051463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Bluesky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1A0B6D-084E-4457-8005-A54B855A0EC5}"/>
              </a:ext>
            </a:extLst>
          </p:cNvPr>
          <p:cNvSpPr txBox="1"/>
          <p:nvPr/>
        </p:nvSpPr>
        <p:spPr>
          <a:xfrm>
            <a:off x="7926585" y="5748158"/>
            <a:ext cx="4265415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SSRF-DAQ Framework : Jasmine</a:t>
            </a:r>
          </a:p>
        </p:txBody>
      </p:sp>
      <p:sp>
        <p:nvSpPr>
          <p:cNvPr id="14" name="文本框 75">
            <a:extLst>
              <a:ext uri="{FF2B5EF4-FFF2-40B4-BE49-F238E27FC236}">
                <a16:creationId xmlns:a16="http://schemas.microsoft.com/office/drawing/2014/main" id="{13371C63-2ADE-4D5E-A20F-2D38D280464B}"/>
              </a:ext>
            </a:extLst>
          </p:cNvPr>
          <p:cNvSpPr txBox="1"/>
          <p:nvPr/>
        </p:nvSpPr>
        <p:spPr>
          <a:xfrm>
            <a:off x="262358" y="5606164"/>
            <a:ext cx="4198667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Data collection framework camp (with underlying control based on Tango)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6273350-0E1B-404A-9F4C-972F432A19D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2668" y="1723664"/>
            <a:ext cx="4073247" cy="388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59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标题 2">
            <a:extLst>
              <a:ext uri="{FF2B5EF4-FFF2-40B4-BE49-F238E27FC236}">
                <a16:creationId xmlns:a16="http://schemas.microsoft.com/office/drawing/2014/main" id="{ACB91C42-F61A-46AB-8580-D9A003D9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21883"/>
            <a:ext cx="11377264" cy="633412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zh-CN" sz="3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 Systems Based on  Jasmine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1AF9C6F-3CF4-49F7-B31D-97E33E949839}"/>
              </a:ext>
            </a:extLst>
          </p:cNvPr>
          <p:cNvSpPr txBox="1"/>
          <p:nvPr/>
        </p:nvSpPr>
        <p:spPr>
          <a:xfrm>
            <a:off x="102956" y="1100022"/>
            <a:ext cx="11986087" cy="1188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00"/>
              </a:spcBef>
              <a:buFont typeface="Wingdings" panose="05000000000000000000" pitchFamily="2" charset="2"/>
              <a:buChar char="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Has been applied to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BL16U1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BL07U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SinopecC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400"/>
              </a:spcBef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next two years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 Beamlines built in SSRF-I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BL02U1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BL08U1A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BL13HB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BL14B1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BL14W1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BL15U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BL16B1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BL13U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BL07U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BL16U1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430300F6-EBAB-4B58-A45D-8E16814D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51" y="2288874"/>
            <a:ext cx="7942528" cy="39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0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6E30CD4-B994-4BB7-91B3-46D7F77FFE82}"/>
              </a:ext>
            </a:extLst>
          </p:cNvPr>
          <p:cNvSpPr/>
          <p:nvPr/>
        </p:nvSpPr>
        <p:spPr>
          <a:xfrm>
            <a:off x="8328248" y="6021079"/>
            <a:ext cx="3384376" cy="72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0" y="232242"/>
            <a:ext cx="12192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6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>
              <a:defRPr sz="4400">
                <a:latin typeface="Calibri" pitchFamily="34" charset="0"/>
                <a:ea typeface="宋体" charset="-122"/>
              </a:defRPr>
            </a:lvl2pPr>
            <a:lvl3pPr algn="ctr">
              <a:defRPr sz="4400">
                <a:latin typeface="Calibri" pitchFamily="34" charset="0"/>
                <a:ea typeface="宋体" charset="-122"/>
              </a:defRPr>
            </a:lvl3pPr>
            <a:lvl4pPr algn="ctr">
              <a:defRPr sz="4400">
                <a:latin typeface="Calibri" pitchFamily="34" charset="0"/>
                <a:ea typeface="宋体" charset="-122"/>
              </a:defRPr>
            </a:lvl4pPr>
            <a:lvl5pPr algn="ctr">
              <a:defRPr sz="4400">
                <a:latin typeface="Calibri" pitchFamily="34" charset="0"/>
                <a:ea typeface="宋体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dirty="0"/>
              <a:t>BL07U DAQ System </a:t>
            </a:r>
            <a:endParaRPr lang="zh-CN" altLang="en-US" dirty="0"/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5BADB08A-A8D8-455D-BCDC-46F02E4C66FE}"/>
              </a:ext>
            </a:extLst>
          </p:cNvPr>
          <p:cNvSpPr txBox="1">
            <a:spLocks noChangeArrowheads="1"/>
          </p:cNvSpPr>
          <p:nvPr/>
        </p:nvSpPr>
        <p:spPr>
          <a:xfrm>
            <a:off x="47328" y="1116422"/>
            <a:ext cx="9630522" cy="20166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BL07U——combination of Nano-ARPES and Spin-ARPES (S2) beamline</a:t>
            </a:r>
            <a:r>
              <a:rPr lang="zh-CN" altLang="en-US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Studying the spin-resolved electronic structure of materials at the nanoscale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Application fields: Topological insulators, iron-based superconductors, magnetic materials, new mesoscopic materials, multiferroic materials, etc.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8F75DC-4F5D-4C04-BE2B-6050AB96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0" y="3431244"/>
            <a:ext cx="5883808" cy="28803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82A54BA-E860-4AA7-935E-28D23E30B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3068211"/>
            <a:ext cx="5060119" cy="324335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19110C6-6E77-4A49-AAB5-A893853E4560}"/>
              </a:ext>
            </a:extLst>
          </p:cNvPr>
          <p:cNvSpPr txBox="1"/>
          <p:nvPr/>
        </p:nvSpPr>
        <p:spPr>
          <a:xfrm>
            <a:off x="8538622" y="6370947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0" dirty="0">
                <a:ea typeface="微软雅黑" panose="020B0503020204020204" pitchFamily="34" charset="-122"/>
                <a:cs typeface="Arial" panose="020B0604020202020204" pitchFamily="34" charset="0"/>
              </a:rPr>
              <a:t>DAQ</a:t>
            </a:r>
            <a:r>
              <a:rPr lang="zh-CN" altLang="en-US" sz="2000" kern="0" dirty="0">
                <a:ea typeface="微软雅黑" panose="020B0503020204020204" pitchFamily="34" charset="-122"/>
                <a:cs typeface="Arial" panose="020B0604020202020204" pitchFamily="34" charset="0"/>
              </a:rPr>
              <a:t>硬件架构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B1AF9A-FD8D-4A3D-A61D-3ED70EEC0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850" y="1376031"/>
            <a:ext cx="2016224" cy="13557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AC2767-DBDA-46F6-803E-2BFE77C1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846" y="2706087"/>
            <a:ext cx="1213563" cy="5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19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标题 2">
            <a:extLst>
              <a:ext uri="{FF2B5EF4-FFF2-40B4-BE49-F238E27FC236}">
                <a16:creationId xmlns:a16="http://schemas.microsoft.com/office/drawing/2014/main" id="{ACB91C42-F61A-46AB-8580-D9A003D9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21883"/>
            <a:ext cx="11377264" cy="633412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zh-CN" sz="3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BL07U DAQ System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BCF103-3EA3-4D47-B07A-30BE30824EA3}"/>
              </a:ext>
            </a:extLst>
          </p:cNvPr>
          <p:cNvSpPr txBox="1"/>
          <p:nvPr/>
        </p:nvSpPr>
        <p:spPr>
          <a:xfrm>
            <a:off x="111131" y="1027101"/>
            <a:ext cx="11969737" cy="1899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014C8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891540" indent="-342900" defTabSz="1097280">
              <a:spcBef>
                <a:spcPct val="20000"/>
              </a:spcBef>
              <a:buFont typeface="Arial" pitchFamily="34" charset="0"/>
              <a:buChar char="–"/>
              <a:defRPr sz="3360"/>
            </a:lvl2pPr>
            <a:lvl3pPr marL="1371600" indent="-274320" defTabSz="1097280">
              <a:spcBef>
                <a:spcPct val="20000"/>
              </a:spcBef>
              <a:buFont typeface="Arial" pitchFamily="34" charset="0"/>
              <a:buChar char="•"/>
              <a:defRPr sz="2880"/>
            </a:lvl3pPr>
            <a:lvl4pPr marL="1920240" indent="-274320" defTabSz="1097280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68880" indent="-274320" defTabSz="1097280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301752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6616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11480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6344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It covers 4 experimental methods: TEY, TFY, magnetic circular dichroism (XMCD), and magnetic linear dichroism (XMLD).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It supports the linkage of EPU and monochromator, with spectral stability better than 0.5%. It supports up to 400 users and can operate stably for three years.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User-friendly: It supports automatic switching between left and right rotation and automatic repetitive scanning (25 repetitions, ~9 hours, system stable)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Rectangle 223">
            <a:extLst>
              <a:ext uri="{FF2B5EF4-FFF2-40B4-BE49-F238E27FC236}">
                <a16:creationId xmlns:a16="http://schemas.microsoft.com/office/drawing/2014/main" id="{D8F4D2EF-E6F8-4B13-A52A-73C80C153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4" y="6415910"/>
            <a:ext cx="12069700" cy="430887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120000"/>
              <a:buFont typeface="Wingdings" pitchFamily="2" charset="2"/>
              <a:buChar char="F"/>
              <a:defRPr sz="32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marL="228600" marR="0" lvl="0" indent="-22860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lang="en-US" altLang="zh-CN" sz="11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Zhao Y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1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 "Data Acquisition System Based on the Bluesky Suite in the Shanghai Synchrotron Radiation Facility." Applied Sciences 13.10 (</a:t>
            </a:r>
            <a:r>
              <a:rPr lang="en-US" altLang="zh-CN" sz="11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</a:t>
            </a:r>
            <a:r>
              <a:rPr lang="en-US" altLang="zh-CN" sz="11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 5829.</a:t>
            </a:r>
          </a:p>
          <a:p>
            <a:pPr marL="228600" marR="0" lvl="0" indent="-22860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Zhao Y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et al. Git-based Version Control for Beamline Control System at the Shanghai Synchrotron Radiation Facility. 2018 5th International Conference on Systems and Informatics (ICSAI). IEEE, 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2019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3CE52B0F-8AF4-46C9-84A1-FF1641DEC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3290" r="10748" b="3260"/>
          <a:stretch/>
        </p:blipFill>
        <p:spPr bwMode="auto">
          <a:xfrm>
            <a:off x="6821707" y="3298525"/>
            <a:ext cx="2606683" cy="227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BABBCC4-C8D6-4389-B02F-872681C3D959}"/>
              </a:ext>
            </a:extLst>
          </p:cNvPr>
          <p:cNvSpPr/>
          <p:nvPr/>
        </p:nvSpPr>
        <p:spPr>
          <a:xfrm>
            <a:off x="6773553" y="5603375"/>
            <a:ext cx="26548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磁圆二色谱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基线斜移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A09AAB-FC77-4ECF-A852-5FFC5F8EC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56"/>
          <a:stretch/>
        </p:blipFill>
        <p:spPr>
          <a:xfrm>
            <a:off x="9536660" y="3301062"/>
            <a:ext cx="2555240" cy="22837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8C74653-21D4-4C9B-A78E-B2CF2F98DCE8}"/>
              </a:ext>
            </a:extLst>
          </p:cNvPr>
          <p:cNvSpPr/>
          <p:nvPr/>
        </p:nvSpPr>
        <p:spPr>
          <a:xfrm>
            <a:off x="9428390" y="5617115"/>
            <a:ext cx="25994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磁圆二色谱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南大陆显扬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E007A65-B791-447C-8ADE-53C956D7E065}"/>
              </a:ext>
            </a:extLst>
          </p:cNvPr>
          <p:cNvGrpSpPr/>
          <p:nvPr/>
        </p:nvGrpSpPr>
        <p:grpSpPr>
          <a:xfrm>
            <a:off x="168084" y="2902112"/>
            <a:ext cx="6414746" cy="3516432"/>
            <a:chOff x="5706847" y="2753533"/>
            <a:chExt cx="6414746" cy="351643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1653A05-29C9-4D72-B96A-D2D56A38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2819" y="2758704"/>
              <a:ext cx="3097675" cy="151161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0E4AE9C-FF4C-4F4B-B4F6-95DFFCA9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926" b="7852"/>
            <a:stretch/>
          </p:blipFill>
          <p:spPr>
            <a:xfrm>
              <a:off x="5706847" y="2753533"/>
              <a:ext cx="3097675" cy="1397826"/>
            </a:xfrm>
            <a:prstGeom prst="rect">
              <a:avLst/>
            </a:prstGeom>
            <a:ln w="12700">
              <a:solidFill>
                <a:srgbClr val="0B4B9D"/>
              </a:solidFill>
            </a:ln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B573C50-CD8D-4ED5-8DDB-E960BAEBD463}"/>
                </a:ext>
              </a:extLst>
            </p:cNvPr>
            <p:cNvSpPr txBox="1"/>
            <p:nvPr/>
          </p:nvSpPr>
          <p:spPr>
            <a:xfrm>
              <a:off x="5734129" y="5916022"/>
              <a:ext cx="6387464" cy="35394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C00000"/>
              </a:solidFill>
              <a:prstDash val="sys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>
                <a:lnSpc>
                  <a:spcPct val="130000"/>
                </a:lnSpc>
                <a:buSzPct val="80000"/>
                <a:defRPr sz="3000" b="1" kern="0">
                  <a:solidFill>
                    <a:srgbClr val="0F0F6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lvl="0" algn="ctr">
                <a:lnSpc>
                  <a:spcPct val="100000"/>
                </a:lnSpc>
                <a:defRPr/>
              </a:pPr>
              <a:r>
                <a:rPr kumimoji="0" lang="zh-CN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联调模式</a:t>
              </a:r>
              <a:r>
                <a:rPr kumimoji="0" lang="en-US" altLang="zh-CN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+</a:t>
              </a:r>
              <a:r>
                <a:rPr kumimoji="0" lang="zh-CN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左右旋切换</a:t>
              </a:r>
              <a:r>
                <a:rPr kumimoji="0" lang="en-US" altLang="zh-CN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+</a:t>
              </a:r>
              <a:r>
                <a:rPr kumimoji="0" lang="zh-CN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连续</a:t>
              </a:r>
              <a:r>
                <a:rPr kumimoji="0" lang="en-US" altLang="zh-CN" sz="17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/</a:t>
              </a:r>
              <a:r>
                <a:rPr lang="zh-CN" altLang="en-US" sz="1700" dirty="0">
                  <a:solidFill>
                    <a:schemeClr val="tx1"/>
                  </a:solidFill>
                </a:rPr>
                <a:t>分段多次扫描</a:t>
              </a:r>
              <a:r>
                <a:rPr lang="en-US" altLang="zh-CN" sz="1700" dirty="0">
                  <a:solidFill>
                    <a:schemeClr val="tx1"/>
                  </a:solidFill>
                </a:rPr>
                <a:t>—</a:t>
              </a:r>
              <a:r>
                <a:rPr lang="zh-CN" altLang="en-US" sz="1700" dirty="0">
                  <a:solidFill>
                    <a:srgbClr val="C00000"/>
                  </a:solidFill>
                </a:rPr>
                <a:t>单次设定全自动完成</a:t>
              </a:r>
              <a:endParaRPr kumimoji="0" lang="en-US" altLang="zh-CN" sz="1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D13FCBD-1B19-45B1-8FD8-7855337B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5063" y="3805996"/>
              <a:ext cx="4944803" cy="2074513"/>
            </a:xfrm>
            <a:prstGeom prst="rect">
              <a:avLst/>
            </a:prstGeom>
            <a:ln w="12700">
              <a:solidFill>
                <a:srgbClr val="0B4B9D"/>
              </a:solidFill>
            </a:ln>
          </p:spPr>
        </p:pic>
        <p:sp>
          <p:nvSpPr>
            <p:cNvPr id="16" name="上箭头 21">
              <a:extLst>
                <a:ext uri="{FF2B5EF4-FFF2-40B4-BE49-F238E27FC236}">
                  <a16:creationId xmlns:a16="http://schemas.microsoft.com/office/drawing/2014/main" id="{F0755A67-987E-4BC1-B5D9-EC5878CDBDC4}"/>
                </a:ext>
              </a:extLst>
            </p:cNvPr>
            <p:cNvSpPr/>
            <p:nvPr/>
          </p:nvSpPr>
          <p:spPr>
            <a:xfrm rot="20687967">
              <a:off x="6811527" y="3034326"/>
              <a:ext cx="45719" cy="1054498"/>
            </a:xfrm>
            <a:prstGeom prst="upArrow">
              <a:avLst>
                <a:gd name="adj1" fmla="val 34679"/>
                <a:gd name="adj2" fmla="val 138746"/>
              </a:avLst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上箭头 8">
              <a:extLst>
                <a:ext uri="{FF2B5EF4-FFF2-40B4-BE49-F238E27FC236}">
                  <a16:creationId xmlns:a16="http://schemas.microsoft.com/office/drawing/2014/main" id="{A794C86F-5FBB-4872-95DC-DC9980F23360}"/>
                </a:ext>
              </a:extLst>
            </p:cNvPr>
            <p:cNvSpPr/>
            <p:nvPr/>
          </p:nvSpPr>
          <p:spPr>
            <a:xfrm rot="727339">
              <a:off x="10680528" y="3288888"/>
              <a:ext cx="85949" cy="2305502"/>
            </a:xfrm>
            <a:prstGeom prst="upArrow">
              <a:avLst>
                <a:gd name="adj1" fmla="val 34679"/>
                <a:gd name="adj2" fmla="val 138746"/>
              </a:avLst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FC9C47D-0ED2-4D5A-8FAC-1B9BFC2799EF}"/>
              </a:ext>
            </a:extLst>
          </p:cNvPr>
          <p:cNvGrpSpPr/>
          <p:nvPr/>
        </p:nvGrpSpPr>
        <p:grpSpPr>
          <a:xfrm>
            <a:off x="6660000" y="2881179"/>
            <a:ext cx="5395810" cy="3214595"/>
            <a:chOff x="6643790" y="1676674"/>
            <a:chExt cx="6945096" cy="3460767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D0442F5-3E5C-4CAE-9E98-54CCC016685B}"/>
                </a:ext>
              </a:extLst>
            </p:cNvPr>
            <p:cNvSpPr/>
            <p:nvPr/>
          </p:nvSpPr>
          <p:spPr>
            <a:xfrm>
              <a:off x="6643790" y="1676674"/>
              <a:ext cx="6945096" cy="3460767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软雅黑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565A1BD-0082-4231-9945-5CEE10D34C11}"/>
                </a:ext>
              </a:extLst>
            </p:cNvPr>
            <p:cNvSpPr txBox="1"/>
            <p:nvPr/>
          </p:nvSpPr>
          <p:spPr>
            <a:xfrm>
              <a:off x="6643791" y="1676675"/>
              <a:ext cx="6945095" cy="309880"/>
            </a:xfrm>
            <a:prstGeom prst="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08000" rIns="108000" rtlCol="0" anchor="ctr"/>
            <a:lstStyle>
              <a:defPPr>
                <a:defRPr lang="zh-CN"/>
              </a:defPPr>
              <a:lvl1pPr marR="0" lvl="0" indent="0" algn="ctr" defTabSz="457178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/>
                <a:t>普通模式与联动模式对比</a:t>
              </a:r>
              <a:endParaRPr lang="en-US" altLang="zh-CN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3A959FBA-4A0E-488E-9FD8-F5A3D37C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0292" y="2803808"/>
            <a:ext cx="1213563" cy="5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2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EA0272D-AE5D-49F7-AA7B-2B6BDB08B640}"/>
              </a:ext>
            </a:extLst>
          </p:cNvPr>
          <p:cNvSpPr txBox="1"/>
          <p:nvPr/>
        </p:nvSpPr>
        <p:spPr>
          <a:xfrm>
            <a:off x="370465" y="96808"/>
            <a:ext cx="419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5F648AD-6561-42F1-81E3-77C286D6B387}"/>
              </a:ext>
            </a:extLst>
          </p:cNvPr>
          <p:cNvSpPr/>
          <p:nvPr/>
        </p:nvSpPr>
        <p:spPr>
          <a:xfrm>
            <a:off x="1014984" y="1079239"/>
            <a:ext cx="10024872" cy="106984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7F5956-F0E9-4467-8962-8CA618A9D4D0}"/>
              </a:ext>
            </a:extLst>
          </p:cNvPr>
          <p:cNvSpPr/>
          <p:nvPr/>
        </p:nvSpPr>
        <p:spPr>
          <a:xfrm>
            <a:off x="1014984" y="2402299"/>
            <a:ext cx="10024872" cy="106984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8AA95EA-51E2-49F4-80C6-74021A1C2E75}"/>
              </a:ext>
            </a:extLst>
          </p:cNvPr>
          <p:cNvSpPr/>
          <p:nvPr/>
        </p:nvSpPr>
        <p:spPr>
          <a:xfrm>
            <a:off x="1014984" y="3739705"/>
            <a:ext cx="10024872" cy="106984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331B17-2A61-4848-A2E3-650E18A2BC2A}"/>
              </a:ext>
            </a:extLst>
          </p:cNvPr>
          <p:cNvSpPr txBox="1"/>
          <p:nvPr/>
        </p:nvSpPr>
        <p:spPr>
          <a:xfrm>
            <a:off x="1152144" y="138333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SSRF-Beamline Control Group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807FDC-1A9F-4FA1-84CA-C5CDB66140E2}"/>
              </a:ext>
            </a:extLst>
          </p:cNvPr>
          <p:cNvSpPr txBox="1"/>
          <p:nvPr/>
        </p:nvSpPr>
        <p:spPr>
          <a:xfrm>
            <a:off x="1152144" y="2706390"/>
            <a:ext cx="918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SSRF</a:t>
            </a: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Beamline </a:t>
            </a: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ontrol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F255F5-A272-48B8-ABB9-73BD73368EF1}"/>
              </a:ext>
            </a:extLst>
          </p:cNvPr>
          <p:cNvSpPr txBox="1"/>
          <p:nvPr/>
        </p:nvSpPr>
        <p:spPr>
          <a:xfrm>
            <a:off x="1152144" y="3813139"/>
            <a:ext cx="1009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Data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Acquisation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Systems for Experimental Stations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D27A32D-E853-F012-90D8-0AFB1E3373A1}"/>
              </a:ext>
            </a:extLst>
          </p:cNvPr>
          <p:cNvCxnSpPr/>
          <p:nvPr/>
        </p:nvCxnSpPr>
        <p:spPr>
          <a:xfrm>
            <a:off x="0" y="1028700"/>
            <a:ext cx="1219200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D3D80BF-6715-1955-60FD-35C61EC02E4D}"/>
              </a:ext>
            </a:extLst>
          </p:cNvPr>
          <p:cNvSpPr txBox="1"/>
          <p:nvPr/>
        </p:nvSpPr>
        <p:spPr>
          <a:xfrm>
            <a:off x="513080" y="167640"/>
            <a:ext cx="1116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BL16U1 DAQ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39C4D55-D848-6082-474E-B6EAF0568490}"/>
              </a:ext>
            </a:extLst>
          </p:cNvPr>
          <p:cNvSpPr txBox="1"/>
          <p:nvPr/>
        </p:nvSpPr>
        <p:spPr>
          <a:xfrm>
            <a:off x="157266" y="1151149"/>
            <a:ext cx="11825161" cy="9852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007ACC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Tender Energy Spectroscopy</a:t>
            </a:r>
            <a:r>
              <a: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 energy range 2.1 - 16 KeV. Analyzing the impact and removal mechanism of environmental pollutants at the microscopic scale.</a:t>
            </a:r>
          </a:p>
          <a:p>
            <a:pPr marL="342900" indent="-342900">
              <a:lnSpc>
                <a:spcPct val="110000"/>
              </a:lnSpc>
              <a:buClr>
                <a:srgbClr val="007ACC"/>
              </a:buClr>
              <a:buFont typeface="Wingdings" panose="05000000000000000000" pitchFamily="2" charset="2"/>
              <a:buChar char="p"/>
              <a:defRPr/>
            </a:pPr>
            <a:r>
              <a:rPr lang="fr-FR" altLang="zh-CN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fields: Environmental science, energy, catalysis, materials, etc.</a:t>
            </a:r>
            <a:endParaRPr lang="en-US" altLang="zh-CN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CA93989-F619-4F02-9302-9A0FFD14F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8"/>
          <a:stretch/>
        </p:blipFill>
        <p:spPr>
          <a:xfrm>
            <a:off x="9220264" y="4628314"/>
            <a:ext cx="2645133" cy="1755283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4FB8A608-3709-4912-9455-74181D0D29A7}"/>
              </a:ext>
            </a:extLst>
          </p:cNvPr>
          <p:cNvSpPr txBox="1"/>
          <p:nvPr/>
        </p:nvSpPr>
        <p:spPr>
          <a:xfrm>
            <a:off x="8546896" y="6424824"/>
            <a:ext cx="364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CN" altLang="en-US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百</a:t>
            </a:r>
            <a:r>
              <a:rPr lang="en-US" altLang="zh-CN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ppm Ce L3</a:t>
            </a:r>
            <a:r>
              <a:rPr lang="zh-CN" altLang="en-US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边的荧光吸收谱</a:t>
            </a:r>
            <a:r>
              <a:rPr lang="en-US" altLang="zh-CN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近边谱</a:t>
            </a:r>
            <a:r>
              <a:rPr lang="en-US" altLang="zh-CN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AC25CF-0B35-490E-BF6B-866CFF954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t="6079"/>
          <a:stretch/>
        </p:blipFill>
        <p:spPr>
          <a:xfrm>
            <a:off x="6486509" y="4558976"/>
            <a:ext cx="2598994" cy="1916654"/>
          </a:xfrm>
          <a:prstGeom prst="rect">
            <a:avLst/>
          </a:prstGeom>
        </p:spPr>
      </p:pic>
      <p:sp>
        <p:nvSpPr>
          <p:cNvPr id="34" name="TextBox 18">
            <a:extLst>
              <a:ext uri="{FF2B5EF4-FFF2-40B4-BE49-F238E27FC236}">
                <a16:creationId xmlns:a16="http://schemas.microsoft.com/office/drawing/2014/main" id="{3F6F7ADC-DC7B-482E-9E18-E2C20D3DEE2F}"/>
              </a:ext>
            </a:extLst>
          </p:cNvPr>
          <p:cNvSpPr txBox="1"/>
          <p:nvPr/>
        </p:nvSpPr>
        <p:spPr>
          <a:xfrm>
            <a:off x="6486061" y="6438594"/>
            <a:ext cx="259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zh-CN" altLang="en-US" sz="14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标准样品透射吸收谱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7E64F1E-F1EA-4BC7-98DA-DAC8BCC19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773" y="2423783"/>
            <a:ext cx="5501038" cy="1829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0DF63A-C47E-41F8-AEF8-9CE02F178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42" y="3338698"/>
            <a:ext cx="4208144" cy="22616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3C22670-6D67-4839-8EC2-91CB6A8DD8F2}"/>
              </a:ext>
            </a:extLst>
          </p:cNvPr>
          <p:cNvSpPr txBox="1"/>
          <p:nvPr/>
        </p:nvSpPr>
        <p:spPr>
          <a:xfrm>
            <a:off x="1087642" y="5829300"/>
            <a:ext cx="510632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中能谱学线站（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2.1-16 keV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）谱学测量方法对用户开放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6"/>
    </mc:Choice>
    <mc:Fallback xmlns="">
      <p:transition spd="slow" advTm="3411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D27A32D-E853-F012-90D8-0AFB1E3373A1}"/>
              </a:ext>
            </a:extLst>
          </p:cNvPr>
          <p:cNvCxnSpPr/>
          <p:nvPr/>
        </p:nvCxnSpPr>
        <p:spPr>
          <a:xfrm>
            <a:off x="0" y="1028700"/>
            <a:ext cx="1219200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D3D80BF-6715-1955-60FD-35C61EC02E4D}"/>
              </a:ext>
            </a:extLst>
          </p:cNvPr>
          <p:cNvSpPr txBox="1"/>
          <p:nvPr/>
        </p:nvSpPr>
        <p:spPr>
          <a:xfrm>
            <a:off x="513080" y="167640"/>
            <a:ext cx="1116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BL16U1 DAQ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5B5E28-1EA6-44D5-B7FC-BD3883762491}"/>
              </a:ext>
            </a:extLst>
          </p:cNvPr>
          <p:cNvSpPr txBox="1"/>
          <p:nvPr/>
        </p:nvSpPr>
        <p:spPr>
          <a:xfrm>
            <a:off x="20145" y="1116985"/>
            <a:ext cx="11949482" cy="17615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342900" marR="0" lvl="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Tx/>
              <a:buFont typeface="Wingdings" panose="05000000000000000000" pitchFamily="2" charset="2"/>
              <a:buChar char="p"/>
              <a:tabLst/>
              <a:defRPr kumimoji="0" sz="22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891540" indent="-342900" defTabSz="1097280">
              <a:spcBef>
                <a:spcPct val="20000"/>
              </a:spcBef>
              <a:buFont typeface="Arial" pitchFamily="34" charset="0"/>
              <a:buChar char="–"/>
              <a:defRPr sz="3360"/>
            </a:lvl2pPr>
            <a:lvl3pPr marL="1371600" indent="-274320" defTabSz="1097280">
              <a:spcBef>
                <a:spcPct val="20000"/>
              </a:spcBef>
              <a:buFont typeface="Arial" pitchFamily="34" charset="0"/>
              <a:buChar char="•"/>
              <a:defRPr sz="2880"/>
            </a:lvl3pPr>
            <a:lvl4pPr marL="1920240" indent="-274320" defTabSz="1097280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68880" indent="-274320" defTabSz="1097280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301752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6616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11480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63440" indent="-274320" defTabSz="1097280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It covers five experimental methods: fluorescence XAFS, transmission XAFS, XRF, TEY, and two-dimensional mapping.</a:t>
            </a:r>
          </a:p>
          <a:p>
            <a:pPr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The SIS3820 generates TTL signals to hard-synchronously trigger the SDD, ensuring high data quality for two-dimensional Mapping and transmission XAFS experiments.</a:t>
            </a:r>
          </a:p>
          <a:p>
            <a:pPr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It has been operating stably for one year and supports all nearly a hundred sets of users.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34CF00D-9647-42DF-991C-05E0E50C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5615" y="3114919"/>
            <a:ext cx="1213563" cy="5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8CAE8A-84C7-4A3C-ACF5-318E90D7F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5" y="2973998"/>
            <a:ext cx="5904656" cy="23740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D6D7C73-DF2F-4D66-BC3D-3C191F845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32" y="5240209"/>
            <a:ext cx="2686997" cy="15341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F74A0A-92E6-416B-B027-6BC19D7E8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 b="7657"/>
          <a:stretch/>
        </p:blipFill>
        <p:spPr>
          <a:xfrm>
            <a:off x="3762383" y="5228046"/>
            <a:ext cx="2279576" cy="1524072"/>
          </a:xfrm>
          <a:prstGeom prst="rect">
            <a:avLst/>
          </a:prstGeom>
        </p:spPr>
      </p:pic>
      <p:sp>
        <p:nvSpPr>
          <p:cNvPr id="18" name="上箭头 21">
            <a:extLst>
              <a:ext uri="{FF2B5EF4-FFF2-40B4-BE49-F238E27FC236}">
                <a16:creationId xmlns:a16="http://schemas.microsoft.com/office/drawing/2014/main" id="{44AF4173-76F0-4436-9421-28B77798BDFB}"/>
              </a:ext>
            </a:extLst>
          </p:cNvPr>
          <p:cNvSpPr/>
          <p:nvPr/>
        </p:nvSpPr>
        <p:spPr>
          <a:xfrm rot="9009381" flipH="1">
            <a:off x="1848926" y="3546833"/>
            <a:ext cx="76033" cy="2757056"/>
          </a:xfrm>
          <a:prstGeom prst="upArrow">
            <a:avLst>
              <a:gd name="adj1" fmla="val 34679"/>
              <a:gd name="adj2" fmla="val 138746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上箭头 21">
            <a:extLst>
              <a:ext uri="{FF2B5EF4-FFF2-40B4-BE49-F238E27FC236}">
                <a16:creationId xmlns:a16="http://schemas.microsoft.com/office/drawing/2014/main" id="{8A9B3077-71DE-49EE-9A76-5E7FE9CA3745}"/>
              </a:ext>
            </a:extLst>
          </p:cNvPr>
          <p:cNvSpPr/>
          <p:nvPr/>
        </p:nvSpPr>
        <p:spPr>
          <a:xfrm rot="5400000">
            <a:off x="3380617" y="5900273"/>
            <a:ext cx="45719" cy="981955"/>
          </a:xfrm>
          <a:prstGeom prst="upArrow">
            <a:avLst>
              <a:gd name="adj1" fmla="val 34679"/>
              <a:gd name="adj2" fmla="val 138746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上箭头 21">
            <a:extLst>
              <a:ext uri="{FF2B5EF4-FFF2-40B4-BE49-F238E27FC236}">
                <a16:creationId xmlns:a16="http://schemas.microsoft.com/office/drawing/2014/main" id="{98BA7D55-1B5F-47B6-8138-28079823FF3F}"/>
              </a:ext>
            </a:extLst>
          </p:cNvPr>
          <p:cNvSpPr/>
          <p:nvPr/>
        </p:nvSpPr>
        <p:spPr>
          <a:xfrm rot="19746180">
            <a:off x="3523324" y="5081263"/>
            <a:ext cx="108992" cy="1204357"/>
          </a:xfrm>
          <a:prstGeom prst="upArrow">
            <a:avLst>
              <a:gd name="adj1" fmla="val 34679"/>
              <a:gd name="adj2" fmla="val 138746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6CDBF6C-59E9-451F-9B80-62DCB6EA0493}"/>
              </a:ext>
            </a:extLst>
          </p:cNvPr>
          <p:cNvSpPr/>
          <p:nvPr/>
        </p:nvSpPr>
        <p:spPr>
          <a:xfrm>
            <a:off x="813977" y="3487448"/>
            <a:ext cx="574836" cy="396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BE861CB-61C7-4CC7-BE69-C1435041316F}"/>
              </a:ext>
            </a:extLst>
          </p:cNvPr>
          <p:cNvSpPr/>
          <p:nvPr/>
        </p:nvSpPr>
        <p:spPr>
          <a:xfrm>
            <a:off x="4197421" y="4868306"/>
            <a:ext cx="704750" cy="396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BCD2A34-E33E-4F77-9ACE-66BD697415C5}"/>
              </a:ext>
            </a:extLst>
          </p:cNvPr>
          <p:cNvSpPr/>
          <p:nvPr/>
        </p:nvSpPr>
        <p:spPr>
          <a:xfrm>
            <a:off x="2464884" y="6083888"/>
            <a:ext cx="574836" cy="396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AAB9E21-BBDF-40E1-A313-3B721B565195}"/>
              </a:ext>
            </a:extLst>
          </p:cNvPr>
          <p:cNvSpPr/>
          <p:nvPr/>
        </p:nvSpPr>
        <p:spPr>
          <a:xfrm>
            <a:off x="3787125" y="6074169"/>
            <a:ext cx="453974" cy="3179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092B0867-0C4E-4638-9BA2-7E524B11BC97}"/>
              </a:ext>
            </a:extLst>
          </p:cNvPr>
          <p:cNvSpPr/>
          <p:nvPr/>
        </p:nvSpPr>
        <p:spPr>
          <a:xfrm>
            <a:off x="2594478" y="4742634"/>
            <a:ext cx="574836" cy="396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ACB01A2-02C1-43AE-8360-604486D985DB}"/>
              </a:ext>
            </a:extLst>
          </p:cNvPr>
          <p:cNvSpPr txBox="1"/>
          <p:nvPr/>
        </p:nvSpPr>
        <p:spPr>
          <a:xfrm>
            <a:off x="368206" y="6470824"/>
            <a:ext cx="5660838" cy="353943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30000"/>
              </a:lnSpc>
              <a:buSzPct val="80000"/>
              <a:defRPr sz="3000" b="1" kern="0">
                <a:solidFill>
                  <a:srgbClr val="0F0F6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86</a:t>
            </a: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个元素的</a:t>
            </a:r>
            <a:r>
              <a:rPr kumimoji="0" lang="en-US" altLang="zh-CN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K</a:t>
            </a: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、</a:t>
            </a:r>
            <a:r>
              <a:rPr kumimoji="0" lang="en-US" altLang="zh-CN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L1</a:t>
            </a: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、</a:t>
            </a:r>
            <a:r>
              <a:rPr kumimoji="0" lang="en-US" altLang="zh-CN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L2</a:t>
            </a: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、</a:t>
            </a:r>
            <a:r>
              <a:rPr kumimoji="0" lang="en-US" altLang="zh-CN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L3</a:t>
            </a: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吸收边能量界面一键点选</a:t>
            </a:r>
            <a:endParaRPr kumimoji="0" lang="en-US" altLang="zh-CN" sz="17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8D4910E-C397-4357-AB25-6B6614F49078}"/>
              </a:ext>
            </a:extLst>
          </p:cNvPr>
          <p:cNvGrpSpPr/>
          <p:nvPr/>
        </p:nvGrpSpPr>
        <p:grpSpPr>
          <a:xfrm>
            <a:off x="6265683" y="3237806"/>
            <a:ext cx="5654328" cy="3536567"/>
            <a:chOff x="6225443" y="2772014"/>
            <a:chExt cx="6146606" cy="4590005"/>
          </a:xfrm>
        </p:grpSpPr>
        <p:pic>
          <p:nvPicPr>
            <p:cNvPr id="30" name="图片 29" descr="CE5-127-1-Cpx01">
              <a:extLst>
                <a:ext uri="{FF2B5EF4-FFF2-40B4-BE49-F238E27FC236}">
                  <a16:creationId xmlns:a16="http://schemas.microsoft.com/office/drawing/2014/main" id="{183B8D90-27B9-4CC7-9B1E-936007E5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5443" y="2772014"/>
              <a:ext cx="3025896" cy="2259276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F1B3F90-1440-45EC-B95A-060942D1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10384" y="2772015"/>
              <a:ext cx="2961665" cy="22592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1AE49D98-9B33-4830-BD6C-25700ABF4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5443" y="5102173"/>
              <a:ext cx="3025896" cy="2259846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98982C9-91B6-4B86-8E4F-0FAE15FA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10384" y="5099470"/>
              <a:ext cx="2961665" cy="22625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6496645C-A731-4752-9B22-3E43C07A88A0}"/>
              </a:ext>
            </a:extLst>
          </p:cNvPr>
          <p:cNvSpPr/>
          <p:nvPr/>
        </p:nvSpPr>
        <p:spPr>
          <a:xfrm>
            <a:off x="6236937" y="2833317"/>
            <a:ext cx="5769088" cy="4006577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软雅黑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DC1043E-7833-4530-96B8-79C7447F6207}"/>
              </a:ext>
            </a:extLst>
          </p:cNvPr>
          <p:cNvSpPr txBox="1"/>
          <p:nvPr/>
        </p:nvSpPr>
        <p:spPr>
          <a:xfrm>
            <a:off x="6236938" y="2850902"/>
            <a:ext cx="5769087" cy="358753"/>
          </a:xfrm>
          <a:prstGeom prst="rect">
            <a:avLst/>
          </a:prstGeom>
          <a:solidFill>
            <a:srgbClr val="0070C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08000" rIns="108000" rtlCol="0" anchor="ctr"/>
          <a:lstStyle>
            <a:defPPr>
              <a:defRPr lang="zh-CN"/>
            </a:defPPr>
            <a:lvl1pPr marR="0" lvl="0" indent="0" algn="ctr" defTabSz="45717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嫦娥五号月球科研样品</a:t>
            </a:r>
            <a:r>
              <a:rPr lang="en-US" altLang="zh-CN" dirty="0"/>
              <a:t>——</a:t>
            </a:r>
            <a:r>
              <a:rPr lang="en-US" altLang="zh-CN" dirty="0" err="1"/>
              <a:t>Ti</a:t>
            </a:r>
            <a:r>
              <a:rPr lang="zh-CN" altLang="en-US" dirty="0"/>
              <a:t>价态测定</a:t>
            </a:r>
          </a:p>
        </p:txBody>
      </p:sp>
    </p:spTree>
    <p:extLst>
      <p:ext uri="{BB962C8B-B14F-4D97-AF65-F5344CB8AC3E}">
        <p14:creationId xmlns:p14="http://schemas.microsoft.com/office/powerpoint/2010/main" val="10853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6"/>
    </mc:Choice>
    <mc:Fallback xmlns="">
      <p:transition spd="slow" advTm="3411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5" b="1"/>
          <a:stretch>
            <a:fillRect/>
          </a:stretch>
        </p:blipFill>
        <p:spPr>
          <a:xfrm>
            <a:off x="2000563" y="1896736"/>
            <a:ext cx="8190873" cy="3092493"/>
          </a:xfrm>
          <a:prstGeom prst="rect">
            <a:avLst/>
          </a:prstGeom>
          <a:effectLst>
            <a:glow>
              <a:schemeClr val="tx1">
                <a:lumMod val="50000"/>
                <a:lumOff val="50000"/>
                <a:alpha val="5000"/>
              </a:schemeClr>
            </a:glow>
            <a:softEdge rad="1270000"/>
          </a:effectLst>
        </p:spPr>
      </p:pic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973003" y="4989229"/>
            <a:ext cx="1068185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Zhaohong</a:t>
            </a:r>
            <a:r>
              <a:rPr kumimoji="1"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Zhang</a:t>
            </a:r>
            <a:r>
              <a:rPr kumimoji="1"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13585879823</a:t>
            </a:r>
            <a:endParaRPr kumimoji="1"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Jian He</a:t>
            </a:r>
            <a:r>
              <a:rPr kumimoji="1"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13636353221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49A61F-B754-4913-8F34-328420D3CFF9}"/>
              </a:ext>
            </a:extLst>
          </p:cNvPr>
          <p:cNvSpPr txBox="1"/>
          <p:nvPr/>
        </p:nvSpPr>
        <p:spPr>
          <a:xfrm>
            <a:off x="827530" y="1388904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Thank you for your attention!</a:t>
            </a:r>
            <a:endParaRPr lang="zh-C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"/>
    </mc:Choice>
    <mc:Fallback xmlns="">
      <p:transition spd="slow" advTm="45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直接连接符 6"/>
          <p:cNvCxnSpPr>
            <a:cxnSpLocks noChangeShapeType="1"/>
          </p:cNvCxnSpPr>
          <p:nvPr/>
        </p:nvCxnSpPr>
        <p:spPr bwMode="auto">
          <a:xfrm>
            <a:off x="4356685" y="3944367"/>
            <a:ext cx="639417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3205507" y="2433638"/>
            <a:ext cx="1352206" cy="1987550"/>
            <a:chOff x="0" y="0"/>
            <a:chExt cx="1014383" cy="1490412"/>
          </a:xfrm>
        </p:grpSpPr>
        <p:sp>
          <p:nvSpPr>
            <p:cNvPr id="30728" name="圆角矩形 11"/>
            <p:cNvSpPr>
              <a:spLocks noChangeArrowheads="1"/>
            </p:cNvSpPr>
            <p:nvPr/>
          </p:nvSpPr>
          <p:spPr bwMode="auto">
            <a:xfrm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29" name="KSO_GN2"/>
            <p:cNvSpPr>
              <a:spLocks noChangeArrowheads="1"/>
            </p:cNvSpPr>
            <p:nvPr/>
          </p:nvSpPr>
          <p:spPr bwMode="auto">
            <a:xfrm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Gungsuh" panose="02030600000101010101" pitchFamily="18" charset="-127"/>
                  <a:cs typeface="+mn-cs"/>
                </a:rPr>
                <a:t>01</a:t>
              </a:r>
              <a:endParaRPr kumimoji="0" lang="zh-CN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Gungsuh" panose="02030600000101010101" pitchFamily="18" charset="-127"/>
                <a:cs typeface="+mn-cs"/>
              </a:endParaRPr>
            </a:p>
          </p:txBody>
        </p:sp>
      </p:grpSp>
      <p:sp>
        <p:nvSpPr>
          <p:cNvPr id="30725" name="KSO_GT2"/>
          <p:cNvSpPr txBox="1">
            <a:spLocks noChangeArrowheads="1"/>
          </p:cNvSpPr>
          <p:nvPr/>
        </p:nvSpPr>
        <p:spPr bwMode="auto">
          <a:xfrm>
            <a:off x="4700231" y="3093227"/>
            <a:ext cx="6548619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SSRF-Beamline Control Group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F3CA90-B57F-2C0E-46DB-1D1B6F1C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9" y="220821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119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9126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Introduction </a:t>
            </a: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SSRF beamline control group</a:t>
            </a:r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2" name="文本框 13">
            <a:extLst>
              <a:ext uri="{FF2B5EF4-FFF2-40B4-BE49-F238E27FC236}">
                <a16:creationId xmlns:a16="http://schemas.microsoft.com/office/drawing/2014/main" id="{FC76A619-4324-405D-A13F-6DB620661751}"/>
              </a:ext>
            </a:extLst>
          </p:cNvPr>
          <p:cNvSpPr txBox="1"/>
          <p:nvPr/>
        </p:nvSpPr>
        <p:spPr>
          <a:xfrm>
            <a:off x="117144" y="1432703"/>
            <a:ext cx="6439520" cy="2270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Team size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10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Senior titles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6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Ph.D.s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: 6, Masters</a:t>
            </a:r>
            <a:r>
              <a:rPr lang="en-US" altLang="zh-CN" sz="2400" b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Group Leader : </a:t>
            </a:r>
            <a:r>
              <a:rPr lang="en-US" altLang="zh-CN" sz="2400" b="1" kern="0" dirty="0" err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Zhaohong</a:t>
            </a:r>
            <a:r>
              <a:rPr lang="en-US" altLang="zh-CN" sz="2400" b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Zhang, Jian He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767F70-FE6E-C73E-EAB6-2A8040977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r="2373" b="4652"/>
          <a:stretch/>
        </p:blipFill>
        <p:spPr>
          <a:xfrm>
            <a:off x="6922311" y="1554723"/>
            <a:ext cx="4890236" cy="326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0CA732AF-E8B3-4C2B-A9A8-E4420C78BB2E}"/>
              </a:ext>
            </a:extLst>
          </p:cNvPr>
          <p:cNvSpPr txBox="1"/>
          <p:nvPr/>
        </p:nvSpPr>
        <p:spPr>
          <a:xfrm>
            <a:off x="117144" y="3903692"/>
            <a:ext cx="6439520" cy="1827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Job Content 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Beamline Control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Control and DAQ for some experimental stations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03330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659BA81-F3A1-4C23-9364-8149DC17B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3" t="12028" r="5742" b="5898"/>
          <a:stretch/>
        </p:blipFill>
        <p:spPr>
          <a:xfrm>
            <a:off x="488268" y="1222948"/>
            <a:ext cx="4462854" cy="34039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2BE8223-59DA-4042-B832-BFCFE39819D4}"/>
              </a:ext>
            </a:extLst>
          </p:cNvPr>
          <p:cNvSpPr txBox="1"/>
          <p:nvPr/>
        </p:nvSpPr>
        <p:spPr>
          <a:xfrm>
            <a:off x="4543919" y="3123872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Beamline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411B6E-8821-459E-A6E1-9237399F30C7}"/>
              </a:ext>
            </a:extLst>
          </p:cNvPr>
          <p:cNvSpPr txBox="1"/>
          <p:nvPr/>
        </p:nvSpPr>
        <p:spPr>
          <a:xfrm>
            <a:off x="3864095" y="3701274"/>
            <a:ext cx="3890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Station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C00C25A-341B-4920-87CD-C1521B56BA8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782291" y="2802548"/>
            <a:ext cx="761628" cy="5213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23153FE-0A62-40C5-94D0-D618FA1F7177}"/>
              </a:ext>
            </a:extLst>
          </p:cNvPr>
          <p:cNvCxnSpPr>
            <a:cxnSpLocks/>
          </p:cNvCxnSpPr>
          <p:nvPr/>
        </p:nvCxnSpPr>
        <p:spPr>
          <a:xfrm>
            <a:off x="2783387" y="3179895"/>
            <a:ext cx="1080708" cy="7395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AF1D87E-B0AD-4244-AC14-CB0D7D286102}"/>
              </a:ext>
            </a:extLst>
          </p:cNvPr>
          <p:cNvSpPr txBox="1"/>
          <p:nvPr/>
        </p:nvSpPr>
        <p:spPr>
          <a:xfrm>
            <a:off x="7248128" y="1497397"/>
            <a:ext cx="4867672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Beamline Equipment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 transmission: deflector mirror, monochromator, focusing mirror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 adjustment: slit, aperture, attenuator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Beamline Control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Complete the electric adjustment of the equipment's spatial orientation to ensure the brightness and size of the light spot.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71A7B9-5EC8-4C23-9758-86E46CA19FD7}"/>
              </a:ext>
            </a:extLst>
          </p:cNvPr>
          <p:cNvSpPr txBox="1"/>
          <p:nvPr/>
        </p:nvSpPr>
        <p:spPr>
          <a:xfrm>
            <a:off x="7248128" y="4173290"/>
            <a:ext cx="46962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Experimental Stations Equipment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 stage, robotic arm, ionization chamber, SDD, </a:t>
            </a:r>
            <a:r>
              <a:rPr lang="en-US" altLang="zh-CN" sz="1400" b="1" dirty="0" err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Mython</a:t>
            </a:r>
            <a:r>
              <a:rPr lang="en-US" altLang="zh-CN" sz="1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Pilatus...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Experimental Stations Control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5C5D33D-96D9-4741-AB5F-50C486AB6FAE}"/>
              </a:ext>
            </a:extLst>
          </p:cNvPr>
          <p:cNvSpPr txBox="1"/>
          <p:nvPr/>
        </p:nvSpPr>
        <p:spPr>
          <a:xfrm>
            <a:off x="7248128" y="5360603"/>
            <a:ext cx="469622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Experimental Stations DAQ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Interact with users, implement experimental logic, and obtain experimental data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F9AA24C-280B-4BD2-A397-8B6D52191DB2}"/>
              </a:ext>
            </a:extLst>
          </p:cNvPr>
          <p:cNvSpPr txBox="1"/>
          <p:nvPr/>
        </p:nvSpPr>
        <p:spPr>
          <a:xfrm>
            <a:off x="2463221" y="4604177"/>
            <a:ext cx="2736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9B48340-768C-4ADB-9676-60EE7591905B}"/>
              </a:ext>
            </a:extLst>
          </p:cNvPr>
          <p:cNvCxnSpPr>
            <a:cxnSpLocks/>
          </p:cNvCxnSpPr>
          <p:nvPr/>
        </p:nvCxnSpPr>
        <p:spPr>
          <a:xfrm>
            <a:off x="1487488" y="4005064"/>
            <a:ext cx="1080708" cy="7395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60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3226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Team Work Tasks</a:t>
            </a:r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F4C8D06-251B-4532-8A9F-CB0FEB14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59" y="988770"/>
            <a:ext cx="4842142" cy="21671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8DC0C06-1B7B-428B-A62F-5B1427C3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59" y="4731222"/>
            <a:ext cx="4842142" cy="1885578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D0CF35-A812-4877-ACCD-C8CAE3AD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59" y="3213228"/>
            <a:ext cx="4842142" cy="146853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75F544C-D5CE-4754-8244-9ECEDA09A150}"/>
              </a:ext>
            </a:extLst>
          </p:cNvPr>
          <p:cNvSpPr/>
          <p:nvPr/>
        </p:nvSpPr>
        <p:spPr>
          <a:xfrm>
            <a:off x="359528" y="1336601"/>
            <a:ext cx="648072" cy="357943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EBB3F3E-BECA-4184-BB9A-3989CDB17C3C}"/>
              </a:ext>
            </a:extLst>
          </p:cNvPr>
          <p:cNvSpPr/>
          <p:nvPr/>
        </p:nvSpPr>
        <p:spPr>
          <a:xfrm>
            <a:off x="5313147" y="954315"/>
            <a:ext cx="1699120" cy="504056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8FFA707-10F5-4FF1-BFB8-3E7BF5951554}"/>
              </a:ext>
            </a:extLst>
          </p:cNvPr>
          <p:cNvSpPr/>
          <p:nvPr/>
        </p:nvSpPr>
        <p:spPr>
          <a:xfrm>
            <a:off x="5326154" y="1657535"/>
            <a:ext cx="1719246" cy="504056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1D6DE6-0BA1-4680-94C3-D13828470994}"/>
              </a:ext>
            </a:extLst>
          </p:cNvPr>
          <p:cNvSpPr/>
          <p:nvPr/>
        </p:nvSpPr>
        <p:spPr>
          <a:xfrm>
            <a:off x="5326154" y="2391928"/>
            <a:ext cx="1719246" cy="504056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16+3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0781480-11E3-43EE-A5B0-721291332005}"/>
              </a:ext>
            </a:extLst>
          </p:cNvPr>
          <p:cNvSpPr/>
          <p:nvPr/>
        </p:nvSpPr>
        <p:spPr>
          <a:xfrm>
            <a:off x="5326154" y="3126321"/>
            <a:ext cx="1699120" cy="504056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BAC2FC1-1910-4959-B7C2-A14ABCD785B6}"/>
              </a:ext>
            </a:extLst>
          </p:cNvPr>
          <p:cNvSpPr/>
          <p:nvPr/>
        </p:nvSpPr>
        <p:spPr>
          <a:xfrm>
            <a:off x="5316091" y="3850323"/>
            <a:ext cx="1719246" cy="504056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2+1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21" name="箭头: 右 4">
            <a:extLst>
              <a:ext uri="{FF2B5EF4-FFF2-40B4-BE49-F238E27FC236}">
                <a16:creationId xmlns:a16="http://schemas.microsoft.com/office/drawing/2014/main" id="{D8AE5641-DC23-4DC9-B9AA-2EB2024D847C}"/>
              </a:ext>
            </a:extLst>
          </p:cNvPr>
          <p:cNvSpPr/>
          <p:nvPr/>
        </p:nvSpPr>
        <p:spPr>
          <a:xfrm>
            <a:off x="4384631" y="1004509"/>
            <a:ext cx="792088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箭头: 右 12">
            <a:extLst>
              <a:ext uri="{FF2B5EF4-FFF2-40B4-BE49-F238E27FC236}">
                <a16:creationId xmlns:a16="http://schemas.microsoft.com/office/drawing/2014/main" id="{FD15CE80-056B-4608-8A0B-F4233FA41C95}"/>
              </a:ext>
            </a:extLst>
          </p:cNvPr>
          <p:cNvSpPr/>
          <p:nvPr/>
        </p:nvSpPr>
        <p:spPr>
          <a:xfrm>
            <a:off x="4388064" y="1707729"/>
            <a:ext cx="792088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右 13">
            <a:extLst>
              <a:ext uri="{FF2B5EF4-FFF2-40B4-BE49-F238E27FC236}">
                <a16:creationId xmlns:a16="http://schemas.microsoft.com/office/drawing/2014/main" id="{3171B73A-1633-49B8-B0F5-9F088EDA0F0D}"/>
              </a:ext>
            </a:extLst>
          </p:cNvPr>
          <p:cNvSpPr/>
          <p:nvPr/>
        </p:nvSpPr>
        <p:spPr>
          <a:xfrm>
            <a:off x="4388064" y="2442122"/>
            <a:ext cx="792089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箭头: 右 14">
            <a:extLst>
              <a:ext uri="{FF2B5EF4-FFF2-40B4-BE49-F238E27FC236}">
                <a16:creationId xmlns:a16="http://schemas.microsoft.com/office/drawing/2014/main" id="{CEBAAE9F-51AF-4473-B95D-8740CBE0175F}"/>
              </a:ext>
            </a:extLst>
          </p:cNvPr>
          <p:cNvSpPr/>
          <p:nvPr/>
        </p:nvSpPr>
        <p:spPr>
          <a:xfrm>
            <a:off x="4388064" y="3176515"/>
            <a:ext cx="792089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54B2E00-D1A8-4AE6-BE8C-12782192B938}"/>
              </a:ext>
            </a:extLst>
          </p:cNvPr>
          <p:cNvSpPr/>
          <p:nvPr/>
        </p:nvSpPr>
        <p:spPr bwMode="auto">
          <a:xfrm>
            <a:off x="1749419" y="871352"/>
            <a:ext cx="2476591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①SSRF-I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F1836D-3EAF-4C85-875E-8D78FDD18593}"/>
              </a:ext>
            </a:extLst>
          </p:cNvPr>
          <p:cNvSpPr/>
          <p:nvPr/>
        </p:nvSpPr>
        <p:spPr bwMode="auto">
          <a:xfrm>
            <a:off x="1749422" y="1574572"/>
            <a:ext cx="2476590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②5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线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6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站等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E9A03F0-AFE6-4FDF-808B-2303F5E352AB}"/>
              </a:ext>
            </a:extLst>
          </p:cNvPr>
          <p:cNvSpPr/>
          <p:nvPr/>
        </p:nvSpPr>
        <p:spPr bwMode="auto">
          <a:xfrm>
            <a:off x="1749420" y="2308965"/>
            <a:ext cx="2476591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③SSRF-II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44F70C8-7197-401F-8CBC-5F51EB93F177}"/>
              </a:ext>
            </a:extLst>
          </p:cNvPr>
          <p:cNvSpPr/>
          <p:nvPr/>
        </p:nvSpPr>
        <p:spPr bwMode="auto">
          <a:xfrm>
            <a:off x="1749420" y="3043358"/>
            <a:ext cx="2476592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④SSRF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后续项目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D43982-3214-4160-89B2-3AD51A4C32AD}"/>
              </a:ext>
            </a:extLst>
          </p:cNvPr>
          <p:cNvSpPr/>
          <p:nvPr/>
        </p:nvSpPr>
        <p:spPr bwMode="auto">
          <a:xfrm>
            <a:off x="1749421" y="3767360"/>
            <a:ext cx="2476591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⑤SXFEL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8CC571F-A2B6-42A7-9B93-5BCE6F3A6531}"/>
              </a:ext>
            </a:extLst>
          </p:cNvPr>
          <p:cNvSpPr/>
          <p:nvPr/>
        </p:nvSpPr>
        <p:spPr bwMode="auto">
          <a:xfrm>
            <a:off x="1749422" y="4501754"/>
            <a:ext cx="2476590" cy="669984"/>
          </a:xfrm>
          <a:prstGeom prst="rect">
            <a:avLst/>
          </a:prstGeom>
          <a:solidFill>
            <a:srgbClr val="094162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⑥SHINE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id="{0834CC00-2B0E-466A-ACFC-46B0CB2AA13E}"/>
              </a:ext>
            </a:extLst>
          </p:cNvPr>
          <p:cNvSpPr/>
          <p:nvPr/>
        </p:nvSpPr>
        <p:spPr bwMode="auto">
          <a:xfrm>
            <a:off x="1064242" y="1313766"/>
            <a:ext cx="625536" cy="3549179"/>
          </a:xfrm>
          <a:prstGeom prst="leftBrac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箭头: 右 14">
            <a:extLst>
              <a:ext uri="{FF2B5EF4-FFF2-40B4-BE49-F238E27FC236}">
                <a16:creationId xmlns:a16="http://schemas.microsoft.com/office/drawing/2014/main" id="{2FC8CE43-7C23-4F65-8F66-FC5EF567F160}"/>
              </a:ext>
            </a:extLst>
          </p:cNvPr>
          <p:cNvSpPr/>
          <p:nvPr/>
        </p:nvSpPr>
        <p:spPr>
          <a:xfrm>
            <a:off x="4388064" y="3900517"/>
            <a:ext cx="792089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箭头: 右 14">
            <a:extLst>
              <a:ext uri="{FF2B5EF4-FFF2-40B4-BE49-F238E27FC236}">
                <a16:creationId xmlns:a16="http://schemas.microsoft.com/office/drawing/2014/main" id="{6AFA7BF9-5E5A-4CF3-83B8-8D5E0D7D6867}"/>
              </a:ext>
            </a:extLst>
          </p:cNvPr>
          <p:cNvSpPr/>
          <p:nvPr/>
        </p:nvSpPr>
        <p:spPr>
          <a:xfrm>
            <a:off x="4380038" y="4634911"/>
            <a:ext cx="792089" cy="40366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20D5AC8-D138-40E5-9A03-2D5E631BC265}"/>
              </a:ext>
            </a:extLst>
          </p:cNvPr>
          <p:cNvSpPr/>
          <p:nvPr/>
        </p:nvSpPr>
        <p:spPr>
          <a:xfrm>
            <a:off x="5326154" y="4584717"/>
            <a:ext cx="1719246" cy="504056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50AE51-F1D0-4F8B-A57F-300B2CFE4DDC}"/>
              </a:ext>
            </a:extLst>
          </p:cNvPr>
          <p:cNvSpPr txBox="1"/>
          <p:nvPr/>
        </p:nvSpPr>
        <p:spPr>
          <a:xfrm>
            <a:off x="320585" y="1378585"/>
            <a:ext cx="615553" cy="3401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Beamline  Control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D0D633A-0874-4482-AED8-ECFA797C149B}"/>
              </a:ext>
            </a:extLst>
          </p:cNvPr>
          <p:cNvSpPr/>
          <p:nvPr/>
        </p:nvSpPr>
        <p:spPr>
          <a:xfrm>
            <a:off x="359528" y="6016545"/>
            <a:ext cx="2996736" cy="666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DAQ-SSRF:4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3519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直接连接符 6"/>
          <p:cNvCxnSpPr>
            <a:cxnSpLocks noChangeShapeType="1"/>
          </p:cNvCxnSpPr>
          <p:nvPr/>
        </p:nvCxnSpPr>
        <p:spPr bwMode="auto">
          <a:xfrm>
            <a:off x="4356685" y="3944367"/>
            <a:ext cx="639417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3205507" y="2433638"/>
            <a:ext cx="1352206" cy="1987550"/>
            <a:chOff x="0" y="0"/>
            <a:chExt cx="1014383" cy="1490412"/>
          </a:xfrm>
        </p:grpSpPr>
        <p:sp>
          <p:nvSpPr>
            <p:cNvPr id="30728" name="圆角矩形 11"/>
            <p:cNvSpPr>
              <a:spLocks noChangeArrowheads="1"/>
            </p:cNvSpPr>
            <p:nvPr/>
          </p:nvSpPr>
          <p:spPr bwMode="auto">
            <a:xfrm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29" name="KSO_GN2"/>
            <p:cNvSpPr>
              <a:spLocks noChangeArrowheads="1"/>
            </p:cNvSpPr>
            <p:nvPr/>
          </p:nvSpPr>
          <p:spPr bwMode="auto">
            <a:xfrm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Gungsuh" panose="02030600000101010101" pitchFamily="18" charset="-127"/>
                  <a:cs typeface="+mn-cs"/>
                </a:rPr>
                <a:t>02</a:t>
              </a:r>
              <a:endParaRPr kumimoji="0" lang="zh-CN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Gungsuh" panose="02030600000101010101" pitchFamily="18" charset="-127"/>
                <a:cs typeface="+mn-cs"/>
              </a:endParaRPr>
            </a:p>
          </p:txBody>
        </p:sp>
      </p:grpSp>
      <p:sp>
        <p:nvSpPr>
          <p:cNvPr id="30725" name="KSO_GT2"/>
          <p:cNvSpPr txBox="1">
            <a:spLocks noChangeArrowheads="1"/>
          </p:cNvSpPr>
          <p:nvPr/>
        </p:nvSpPr>
        <p:spPr bwMode="auto">
          <a:xfrm>
            <a:off x="4715125" y="3249091"/>
            <a:ext cx="685228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SSRF Beamline Control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F3CA90-B57F-2C0E-46DB-1D1B6F1C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9" y="220821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8429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4533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Control of Slit System</a:t>
            </a:r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52">
            <a:extLst>
              <a:ext uri="{FF2B5EF4-FFF2-40B4-BE49-F238E27FC236}">
                <a16:creationId xmlns:a16="http://schemas.microsoft.com/office/drawing/2014/main" id="{741A841C-C082-4FB6-3A9F-4F96E4D1DF39}"/>
              </a:ext>
            </a:extLst>
          </p:cNvPr>
          <p:cNvSpPr txBox="1"/>
          <p:nvPr/>
        </p:nvSpPr>
        <p:spPr>
          <a:xfrm>
            <a:off x="198397" y="925285"/>
            <a:ext cx="6843338" cy="9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Slits : white light slits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monochromatic light slits.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Brands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two domestic ones, ADC, JJ, HUBER, 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etc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ABA4884-085C-8442-E02C-0BD4C54CAAAF}"/>
              </a:ext>
            </a:extLst>
          </p:cNvPr>
          <p:cNvGrpSpPr>
            <a:grpSpLocks/>
          </p:cNvGrpSpPr>
          <p:nvPr/>
        </p:nvGrpSpPr>
        <p:grpSpPr>
          <a:xfrm>
            <a:off x="5782818" y="3836136"/>
            <a:ext cx="5999703" cy="2633232"/>
            <a:chOff x="37110" y="-185965"/>
            <a:chExt cx="4525653" cy="2001522"/>
          </a:xfrm>
          <a:effectLst/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8757765-5920-0BCA-A6DF-D843B01E2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217541" y="-155207"/>
              <a:ext cx="2345222" cy="17955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E40B26E-1DB6-CC90-2C46-DD5CC0A99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7110" y="-185965"/>
              <a:ext cx="2047240" cy="200152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A3927FE-B88F-3C78-69A8-AD5A2D064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5" y="2039051"/>
            <a:ext cx="2506975" cy="28141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09E368-CAD4-A0E6-5FC1-4B6210791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70" y="4720442"/>
            <a:ext cx="5070955" cy="19505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2A7BE33E-ADDF-DB7F-1A2D-1A0E9D3CE13E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9479" y="2065492"/>
            <a:ext cx="2426323" cy="25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CB977-3CE4-A880-70BD-174C301FC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841" y="1153603"/>
            <a:ext cx="4034421" cy="2592766"/>
          </a:xfrm>
          <a:prstGeom prst="rect">
            <a:avLst/>
          </a:prstGeom>
          <a:ln>
            <a:solidFill>
              <a:srgbClr val="148CD6"/>
            </a:solidFill>
          </a:ln>
        </p:spPr>
      </p:pic>
    </p:spTree>
    <p:extLst>
      <p:ext uri="{BB962C8B-B14F-4D97-AF65-F5344CB8AC3E}">
        <p14:creationId xmlns:p14="http://schemas.microsoft.com/office/powerpoint/2010/main" val="366993499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1463" y="223838"/>
            <a:ext cx="664675" cy="290512"/>
            <a:chOff x="271463" y="223838"/>
            <a:chExt cx="664675" cy="290512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271463" y="223838"/>
              <a:ext cx="474662" cy="290512"/>
              <a:chOff x="0" y="0"/>
              <a:chExt cx="714375" cy="438150"/>
            </a:xfrm>
          </p:grpSpPr>
          <p:sp>
            <p:nvSpPr>
              <p:cNvPr id="31761" name="燕尾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燕尾形 5"/>
              <p:cNvSpPr>
                <a:spLocks noChangeArrowheads="1"/>
              </p:cNvSpPr>
              <p:nvPr/>
            </p:nvSpPr>
            <p:spPr bwMode="auto">
              <a:xfrm>
                <a:off x="276225" y="0"/>
                <a:ext cx="438150" cy="438150"/>
              </a:xfrm>
              <a:prstGeom prst="chevron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燕尾形 5"/>
            <p:cNvSpPr>
              <a:spLocks noChangeArrowheads="1"/>
            </p:cNvSpPr>
            <p:nvPr/>
          </p:nvSpPr>
          <p:spPr bwMode="auto">
            <a:xfrm>
              <a:off x="645012" y="223838"/>
              <a:ext cx="291126" cy="290512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035124" y="128588"/>
            <a:ext cx="602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spc="1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of Mirror Box System</a:t>
            </a:r>
            <a:endParaRPr lang="zh-CN" altLang="en-US" sz="2800" b="1" spc="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52">
            <a:extLst>
              <a:ext uri="{FF2B5EF4-FFF2-40B4-BE49-F238E27FC236}">
                <a16:creationId xmlns:a16="http://schemas.microsoft.com/office/drawing/2014/main" id="{741A841C-C082-4FB6-3A9F-4F96E4D1DF39}"/>
              </a:ext>
            </a:extLst>
          </p:cNvPr>
          <p:cNvSpPr txBox="1"/>
          <p:nvPr/>
        </p:nvSpPr>
        <p:spPr>
          <a:xfrm>
            <a:off x="198396" y="925285"/>
            <a:ext cx="10701668" cy="1421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Types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deflection, horizontal focusing, vertical focusing, KB, CRL, planar, cylindrical.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Multi-physical quantity engineering quantity conversion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Multisignal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processing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AD92FF-86C7-3641-5117-C581E9C5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7823"/>
            <a:ext cx="4942109" cy="3057769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76C69263-3C00-2366-0286-66143FD6D7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10849" y="1525366"/>
          <a:ext cx="3681151" cy="213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BMP 图像" r:id="rId4" imgW="4877481" imgH="3657143" progId="PBrush">
                  <p:embed/>
                </p:oleObj>
              </mc:Choice>
              <mc:Fallback>
                <p:oleObj name="BMP 图像" r:id="rId4" imgW="4877481" imgH="3657143" progId="PBrush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76C69263-3C00-2366-0286-66143FD6D7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093" r="5119" b="36198"/>
                      <a:stretch>
                        <a:fillRect/>
                      </a:stretch>
                    </p:blipFill>
                    <p:spPr bwMode="auto">
                      <a:xfrm>
                        <a:off x="8510849" y="1525366"/>
                        <a:ext cx="3681151" cy="21353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2DA1C5C-3B09-E835-0292-367B855ECACA}"/>
              </a:ext>
            </a:extLst>
          </p:cNvPr>
          <p:cNvGraphicFramePr>
            <a:graphicFrameLocks noGrp="1"/>
          </p:cNvGraphicFramePr>
          <p:nvPr/>
        </p:nvGraphicFramePr>
        <p:xfrm>
          <a:off x="5351436" y="4145906"/>
          <a:ext cx="6444828" cy="22272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5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被控量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前向动力学关系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运动方式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X=(x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+x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)/2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同方向、同位移转动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Y=(2*y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+y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+y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)/4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同方向、同位移转动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Pitch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Pitch=</a:t>
                      </a:r>
                      <a:r>
                        <a:rPr lang="en-US" sz="16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atg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(((y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+y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)-2y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)/2)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反方向、同位移转动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Roll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Roll=</a:t>
                      </a:r>
                      <a:r>
                        <a:rPr lang="en-US" sz="16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atg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((y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)/W)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反方向、同位移转动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Yaw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Yaw=</a:t>
                      </a:r>
                      <a:r>
                        <a:rPr lang="en-US" sz="16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atg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((x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)/L)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反方向、同位移转动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Picture 2" descr="C:\Users\Administrator\AppData\Roaming\Foxmail7\Temp-5472-20160425090213\CatchCB7A(04-29-15-54-33)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2109" y="1870093"/>
            <a:ext cx="3618150" cy="215545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41834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489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AD5"/>
      </a:accent1>
      <a:accent2>
        <a:srgbClr val="009AD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b7c3136-557b-4e65-bac6-37e8e1adb05c">
      <a:majorFont>
        <a:latin typeface="Times New Roman"/>
        <a:ea typeface="Times New Roman"/>
        <a:cs typeface=""/>
      </a:majorFont>
      <a:minorFont>
        <a:latin typeface="Times New Roman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高研院07版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1233</Words>
  <Application>Microsoft Office PowerPoint</Application>
  <PresentationFormat>宽屏</PresentationFormat>
  <Paragraphs>151</Paragraphs>
  <Slides>22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Gungsuh</vt:lpstr>
      <vt:lpstr>等线</vt:lpstr>
      <vt:lpstr>等线 Light</vt:lpstr>
      <vt:lpstr>汉仪中圆简</vt:lpstr>
      <vt:lpstr>黑体</vt:lpstr>
      <vt:lpstr>宋体</vt:lpstr>
      <vt:lpstr>微软雅黑</vt:lpstr>
      <vt:lpstr>Arial</vt:lpstr>
      <vt:lpstr>Calibri</vt:lpstr>
      <vt:lpstr>Calibri Light</vt:lpstr>
      <vt:lpstr>Franklin Gothic Medium</vt:lpstr>
      <vt:lpstr>Impact</vt:lpstr>
      <vt:lpstr>Segoe UI</vt:lpstr>
      <vt:lpstr>Times New Roman</vt:lpstr>
      <vt:lpstr>Wingdings</vt:lpstr>
      <vt:lpstr>2_Office 主题​​</vt:lpstr>
      <vt:lpstr>1_Office 主题​​</vt:lpstr>
      <vt:lpstr>3_Office 主题​​</vt:lpstr>
      <vt:lpstr>3_Office 主题</vt:lpstr>
      <vt:lpstr>2_Office 主题</vt:lpstr>
      <vt:lpstr>高研院07版模板</vt:lpstr>
      <vt:lpstr>BMP 图像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Data Acquisation Systems for Experimental Stations </vt:lpstr>
      <vt:lpstr>DAQ Systems Based on  Jasmine</vt:lpstr>
      <vt:lpstr>PowerPoint 演示文稿</vt:lpstr>
      <vt:lpstr>BL07U DAQ System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GZ Yin</dc:creator>
  <cp:lastModifiedBy>Chunpeng Wang</cp:lastModifiedBy>
  <cp:revision>1441</cp:revision>
  <cp:lastPrinted>2024-06-17T08:02:00Z</cp:lastPrinted>
  <dcterms:created xsi:type="dcterms:W3CDTF">2024-06-05T09:14:00Z</dcterms:created>
  <dcterms:modified xsi:type="dcterms:W3CDTF">2025-09-13T14:10:30Z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08034DE96A5145F1819C8DF2CAE38C8C_13</vt:lpwstr>
  </property>
  <property fmtid="{D5CDD505-2E9C-101B-9397-08002B2CF9AE}" pid="3" name="KSOProductBuildVer">
    <vt:lpwstr>2052-12.1.0.21915</vt:lpwstr>
  </property>
</Properties>
</file>