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8" r:id="rId2"/>
    <p:sldId id="282" r:id="rId3"/>
    <p:sldId id="298" r:id="rId4"/>
    <p:sldId id="290" r:id="rId5"/>
    <p:sldId id="286" r:id="rId6"/>
    <p:sldId id="291" r:id="rId7"/>
    <p:sldId id="292" r:id="rId8"/>
    <p:sldId id="294" r:id="rId9"/>
    <p:sldId id="295" r:id="rId10"/>
    <p:sldId id="296" r:id="rId11"/>
    <p:sldId id="293" r:id="rId12"/>
    <p:sldId id="297"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97" autoAdjust="0"/>
    <p:restoredTop sz="96236" autoAdjust="0"/>
  </p:normalViewPr>
  <p:slideViewPr>
    <p:cSldViewPr snapToGrid="0">
      <p:cViewPr varScale="1">
        <p:scale>
          <a:sx n="104" d="100"/>
          <a:sy n="104" d="100"/>
        </p:scale>
        <p:origin x="10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1754-D113-4B43-9873-D526639FBB3B}" type="datetimeFigureOut">
              <a:rPr lang="zh-CN" altLang="en-US" smtClean="0"/>
              <a:t>2025/4/21</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11C222-A0E6-4A60-8975-011BCE83D426}" type="slidenum">
              <a:rPr lang="zh-CN" altLang="en-US" smtClean="0"/>
              <a:t>‹#›</a:t>
            </a:fld>
            <a:endParaRPr lang="zh-CN" altLang="en-US"/>
          </a:p>
        </p:txBody>
      </p:sp>
    </p:spTree>
    <p:extLst>
      <p:ext uri="{BB962C8B-B14F-4D97-AF65-F5344CB8AC3E}">
        <p14:creationId xmlns:p14="http://schemas.microsoft.com/office/powerpoint/2010/main" val="527819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75CB7-9DBB-F158-4DF4-1D30ECD632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B4D41-D386-F124-FA40-C4A4239F8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1D57B-927B-FD16-9A69-0EE0ABF3264D}"/>
              </a:ext>
            </a:extLst>
          </p:cNvPr>
          <p:cNvSpPr>
            <a:spLocks noGrp="1"/>
          </p:cNvSpPr>
          <p:nvPr>
            <p:ph type="body" idx="1"/>
          </p:nvPr>
        </p:nvSpPr>
        <p:spPr/>
        <p:txBody>
          <a:bodyPr/>
          <a:lstStyle/>
          <a:p>
            <a:r>
              <a:rPr lang="zh-CN" altLang="en-US" dirty="0"/>
              <a:t>用于模拟粒子击中的模型尺寸是</a:t>
            </a:r>
            <a:r>
              <a:rPr lang="en-US" altLang="zh-CN" dirty="0"/>
              <a:t>2000*2000*500</a:t>
            </a:r>
            <a:r>
              <a:rPr lang="zh-CN" altLang="en-US" dirty="0"/>
              <a:t>微米，正面两个电极，每个是</a:t>
            </a:r>
            <a:r>
              <a:rPr lang="en-US" altLang="zh-CN" dirty="0"/>
              <a:t>900*1900</a:t>
            </a:r>
            <a:r>
              <a:rPr lang="zh-CN" altLang="en-US" dirty="0"/>
              <a:t>微米，背面一个电极，</a:t>
            </a:r>
            <a:r>
              <a:rPr lang="en-US" altLang="zh-CN" dirty="0"/>
              <a:t>1900*1900</a:t>
            </a:r>
            <a:r>
              <a:rPr lang="zh-CN" altLang="en-US" dirty="0"/>
              <a:t>微米，电极均设置为欧姆接触。在接近电极的</a:t>
            </a:r>
            <a:r>
              <a:rPr lang="en-US" altLang="zh-CN" dirty="0"/>
              <a:t>10</a:t>
            </a:r>
            <a:r>
              <a:rPr lang="zh-CN" altLang="en-US" dirty="0"/>
              <a:t>微米区域增加网格密度，厚度从最大每格</a:t>
            </a:r>
            <a:r>
              <a:rPr lang="en-US" altLang="zh-CN" dirty="0"/>
              <a:t>10</a:t>
            </a:r>
            <a:r>
              <a:rPr lang="zh-CN" altLang="en-US" dirty="0"/>
              <a:t>微米降为</a:t>
            </a:r>
            <a:r>
              <a:rPr lang="en-US" altLang="zh-CN" dirty="0"/>
              <a:t>1</a:t>
            </a:r>
            <a:r>
              <a:rPr lang="zh-CN" altLang="en-US" dirty="0"/>
              <a:t>微米</a:t>
            </a:r>
          </a:p>
        </p:txBody>
      </p:sp>
      <p:sp>
        <p:nvSpPr>
          <p:cNvPr id="4" name="Slide Number Placeholder 3">
            <a:extLst>
              <a:ext uri="{FF2B5EF4-FFF2-40B4-BE49-F238E27FC236}">
                <a16:creationId xmlns:a16="http://schemas.microsoft.com/office/drawing/2014/main" id="{0A3AE51F-5FE7-E447-84F2-B7287724810E}"/>
              </a:ext>
            </a:extLst>
          </p:cNvPr>
          <p:cNvSpPr>
            <a:spLocks noGrp="1"/>
          </p:cNvSpPr>
          <p:nvPr>
            <p:ph type="sldNum" sz="quarter" idx="5"/>
          </p:nvPr>
        </p:nvSpPr>
        <p:spPr/>
        <p:txBody>
          <a:bodyPr/>
          <a:lstStyle/>
          <a:p>
            <a:fld id="{F711C222-A0E6-4A60-8975-011BCE83D426}" type="slidenum">
              <a:rPr lang="zh-CN" altLang="en-US" smtClean="0"/>
              <a:t>1</a:t>
            </a:fld>
            <a:endParaRPr lang="zh-CN" altLang="en-US"/>
          </a:p>
        </p:txBody>
      </p:sp>
    </p:spTree>
    <p:extLst>
      <p:ext uri="{BB962C8B-B14F-4D97-AF65-F5344CB8AC3E}">
        <p14:creationId xmlns:p14="http://schemas.microsoft.com/office/powerpoint/2010/main" val="251088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根据文献中所述，金刚石中的硼杂质浓度为低于</a:t>
            </a:r>
            <a:r>
              <a:rPr lang="en-US" altLang="zh-CN" dirty="0"/>
              <a:t>1ppb</a:t>
            </a:r>
            <a:r>
              <a:rPr lang="zh-CN" altLang="en-US" dirty="0"/>
              <a:t>，也就是</a:t>
            </a:r>
            <a:r>
              <a:rPr lang="en-US" altLang="zh-CN" dirty="0"/>
              <a:t>10</a:t>
            </a:r>
            <a:r>
              <a:rPr lang="zh-CN" altLang="en-US" dirty="0"/>
              <a:t>的</a:t>
            </a:r>
            <a:r>
              <a:rPr lang="en-US" altLang="zh-CN" dirty="0"/>
              <a:t>14</a:t>
            </a:r>
            <a:r>
              <a:rPr lang="zh-CN" altLang="en-US" dirty="0"/>
              <a:t>次方每立方厘米。但硼的浓度并不是载流子的浓度，载流子浓度低于硼的浓度，文献中根据实验结果取值为</a:t>
            </a:r>
            <a:r>
              <a:rPr lang="en-US" altLang="zh-CN" dirty="0"/>
              <a:t>10</a:t>
            </a:r>
            <a:r>
              <a:rPr lang="zh-CN" altLang="en-US" dirty="0"/>
              <a:t>的</a:t>
            </a:r>
            <a:r>
              <a:rPr lang="en-US" altLang="zh-CN" dirty="0"/>
              <a:t>10</a:t>
            </a:r>
            <a:r>
              <a:rPr lang="zh-CN" altLang="en-US" dirty="0"/>
              <a:t>次方每立方厘米。根据生产厂家所说，我们使用的金刚石的硼杂质浓度会高于</a:t>
            </a:r>
            <a:r>
              <a:rPr lang="en-US" altLang="zh-CN" dirty="0"/>
              <a:t>10</a:t>
            </a:r>
            <a:r>
              <a:rPr lang="zh-CN" altLang="en-US" dirty="0"/>
              <a:t>的</a:t>
            </a:r>
            <a:r>
              <a:rPr lang="en-US" altLang="zh-CN" dirty="0"/>
              <a:t>14</a:t>
            </a:r>
            <a:r>
              <a:rPr lang="zh-CN" altLang="en-US" dirty="0"/>
              <a:t>次方，但载流子浓度还需要后续实验测量。目前模拟的载流子浓度暂时取</a:t>
            </a:r>
            <a:r>
              <a:rPr lang="en-US" altLang="zh-CN" dirty="0"/>
              <a:t>10</a:t>
            </a:r>
            <a:r>
              <a:rPr lang="zh-CN" altLang="en-US" dirty="0"/>
              <a:t>的</a:t>
            </a:r>
            <a:r>
              <a:rPr lang="en-US" altLang="zh-CN" dirty="0"/>
              <a:t>10</a:t>
            </a:r>
            <a:r>
              <a:rPr lang="zh-CN" altLang="en-US" dirty="0"/>
              <a:t>次方每立方厘米</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2</a:t>
            </a:fld>
            <a:endParaRPr lang="zh-CN" altLang="en-US"/>
          </a:p>
        </p:txBody>
      </p:sp>
    </p:spTree>
    <p:extLst>
      <p:ext uri="{BB962C8B-B14F-4D97-AF65-F5344CB8AC3E}">
        <p14:creationId xmlns:p14="http://schemas.microsoft.com/office/powerpoint/2010/main" val="246487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A27EF-F224-930A-29EE-02D59FE1B7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F6D03-3BB4-A252-599E-8B3C89A531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9A1AD-87D7-9352-C9F1-A427C303FC17}"/>
              </a:ext>
            </a:extLst>
          </p:cNvPr>
          <p:cNvSpPr>
            <a:spLocks noGrp="1"/>
          </p:cNvSpPr>
          <p:nvPr>
            <p:ph type="body" idx="1"/>
          </p:nvPr>
        </p:nvSpPr>
        <p:spPr/>
        <p:txBody>
          <a:bodyPr/>
          <a:lstStyle/>
          <a:p>
            <a:r>
              <a:rPr lang="zh-CN" altLang="en-US" dirty="0"/>
              <a:t>流体力学模型，包括掺杂浓度梯度的影响、载流子温度梯度的影响和电子空穴有效质量在空间不同区域不同时的影响。由于我们使用的金刚石是均匀掺杂，载流子种类相同，因此主要起作用的是载流子温度梯度影响，也就是考虑了载流子能量输运。</a:t>
            </a:r>
          </a:p>
        </p:txBody>
      </p:sp>
      <p:sp>
        <p:nvSpPr>
          <p:cNvPr id="4" name="Slide Number Placeholder 3">
            <a:extLst>
              <a:ext uri="{FF2B5EF4-FFF2-40B4-BE49-F238E27FC236}">
                <a16:creationId xmlns:a16="http://schemas.microsoft.com/office/drawing/2014/main" id="{BD990B59-1CD1-3D88-C096-3F494F470945}"/>
              </a:ext>
            </a:extLst>
          </p:cNvPr>
          <p:cNvSpPr>
            <a:spLocks noGrp="1"/>
          </p:cNvSpPr>
          <p:nvPr>
            <p:ph type="sldNum" sz="quarter" idx="5"/>
          </p:nvPr>
        </p:nvSpPr>
        <p:spPr/>
        <p:txBody>
          <a:bodyPr/>
          <a:lstStyle/>
          <a:p>
            <a:fld id="{F711C222-A0E6-4A60-8975-011BCE83D426}" type="slidenum">
              <a:rPr lang="zh-CN" altLang="en-US" smtClean="0"/>
              <a:t>4</a:t>
            </a:fld>
            <a:endParaRPr lang="zh-CN" altLang="en-US"/>
          </a:p>
        </p:txBody>
      </p:sp>
    </p:spTree>
    <p:extLst>
      <p:ext uri="{BB962C8B-B14F-4D97-AF65-F5344CB8AC3E}">
        <p14:creationId xmlns:p14="http://schemas.microsoft.com/office/powerpoint/2010/main" val="62040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瞬态模拟的物理模型是在之前的稳态模拟的基础上增加了</a:t>
            </a:r>
            <a:r>
              <a:rPr lang="en-US" altLang="zh-CN" dirty="0" err="1"/>
              <a:t>HeavyIon</a:t>
            </a:r>
            <a:r>
              <a:rPr lang="zh-CN" altLang="en-US" dirty="0"/>
              <a:t>。</a:t>
            </a:r>
            <a:r>
              <a:rPr lang="en-US" altLang="zh-CN" dirty="0" err="1"/>
              <a:t>HeavyIon</a:t>
            </a:r>
            <a:r>
              <a:rPr lang="zh-CN" altLang="en-US" dirty="0"/>
              <a:t>模型中的参数为，粒子的初始位置、运动方向、运动距离、电离半径、能量转移。“</a:t>
            </a:r>
            <a:r>
              <a:rPr lang="en-US" altLang="zh-CN" dirty="0"/>
              <a:t>Gaussian</a:t>
            </a:r>
            <a:r>
              <a:rPr lang="zh-CN" altLang="en-US" dirty="0"/>
              <a:t>”表示电离的分布为高斯分布而不是指数分布，“</a:t>
            </a:r>
            <a:r>
              <a:rPr lang="en-US" altLang="zh-CN" dirty="0" err="1"/>
              <a:t>PicoCoulomb</a:t>
            </a:r>
            <a:r>
              <a:rPr lang="zh-CN" altLang="en-US" dirty="0"/>
              <a:t>”为设定参数的单位。将电离半径设置为</a:t>
            </a:r>
            <a:r>
              <a:rPr lang="en-US" altLang="zh-CN" dirty="0"/>
              <a:t>1</a:t>
            </a:r>
            <a:r>
              <a:rPr lang="zh-CN" altLang="en-US" dirty="0"/>
              <a:t>微米，能量转移为</a:t>
            </a:r>
            <a:r>
              <a:rPr lang="en-US" altLang="zh-CN" dirty="0"/>
              <a:t>5.767*10</a:t>
            </a:r>
            <a:r>
              <a:rPr lang="zh-CN" altLang="en-US" dirty="0"/>
              <a:t>的</a:t>
            </a:r>
            <a:r>
              <a:rPr lang="en-US" altLang="zh-CN" dirty="0"/>
              <a:t>-6</a:t>
            </a:r>
            <a:r>
              <a:rPr lang="zh-CN" altLang="en-US" dirty="0"/>
              <a:t>次方皮库伦每微米，粒子从底部正射入并穿过探测器</a:t>
            </a:r>
          </a:p>
        </p:txBody>
      </p:sp>
      <p:sp>
        <p:nvSpPr>
          <p:cNvPr id="4" name="Slide Number Placeholder 3"/>
          <p:cNvSpPr>
            <a:spLocks noGrp="1"/>
          </p:cNvSpPr>
          <p:nvPr>
            <p:ph type="sldNum" sz="quarter" idx="5"/>
          </p:nvPr>
        </p:nvSpPr>
        <p:spPr/>
        <p:txBody>
          <a:bodyPr/>
          <a:lstStyle/>
          <a:p>
            <a:fld id="{F711C222-A0E6-4A60-8975-011BCE83D426}" type="slidenum">
              <a:rPr lang="zh-CN" altLang="en-US" smtClean="0"/>
              <a:t>5</a:t>
            </a:fld>
            <a:endParaRPr lang="zh-CN" altLang="en-US"/>
          </a:p>
        </p:txBody>
      </p:sp>
    </p:spTree>
    <p:extLst>
      <p:ext uri="{BB962C8B-B14F-4D97-AF65-F5344CB8AC3E}">
        <p14:creationId xmlns:p14="http://schemas.microsoft.com/office/powerpoint/2010/main" val="75516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262CB-187A-7072-AAC4-CABD9E348665}"/>
              </a:ext>
            </a:extLst>
          </p:cNvPr>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a:extLst>
              <a:ext uri="{FF2B5EF4-FFF2-40B4-BE49-F238E27FC236}">
                <a16:creationId xmlns:a16="http://schemas.microsoft.com/office/drawing/2014/main" id="{04A333E6-2DA6-7942-45D8-D9960FACF5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a:extLst>
              <a:ext uri="{FF2B5EF4-FFF2-40B4-BE49-F238E27FC236}">
                <a16:creationId xmlns:a16="http://schemas.microsoft.com/office/drawing/2014/main" id="{8F63B588-0073-7873-E1A0-A7B331541826}"/>
              </a:ext>
            </a:extLst>
          </p:cNvPr>
          <p:cNvSpPr>
            <a:spLocks noGrp="1"/>
          </p:cNvSpPr>
          <p:nvPr>
            <p:ph type="dt" sz="half" idx="10"/>
          </p:nvPr>
        </p:nvSpPr>
        <p:spPr/>
        <p:txBody>
          <a:bodyPr/>
          <a:lstStyle/>
          <a:p>
            <a:fld id="{5D533557-0A53-4E81-B56A-4F447605056A}" type="datetime1">
              <a:rPr lang="zh-CN" altLang="en-US" smtClean="0"/>
              <a:t>2025/4/21</a:t>
            </a:fld>
            <a:endParaRPr lang="zh-CN" altLang="en-US"/>
          </a:p>
        </p:txBody>
      </p:sp>
      <p:sp>
        <p:nvSpPr>
          <p:cNvPr id="5" name="Footer Placeholder 4">
            <a:extLst>
              <a:ext uri="{FF2B5EF4-FFF2-40B4-BE49-F238E27FC236}">
                <a16:creationId xmlns:a16="http://schemas.microsoft.com/office/drawing/2014/main" id="{5D08A660-5194-2730-C1EC-55CD24E74F4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34063811-AD8C-58C8-C8E1-D4AD690CC834}"/>
              </a:ext>
            </a:extLst>
          </p:cNvPr>
          <p:cNvSpPr>
            <a:spLocks noGrp="1"/>
          </p:cNvSpPr>
          <p:nvPr>
            <p:ph type="sldNum" sz="quarter" idx="12"/>
          </p:nvPr>
        </p:nvSpPr>
        <p:spPr>
          <a:xfrm>
            <a:off x="11273508" y="6235156"/>
            <a:ext cx="669435" cy="365125"/>
          </a:xfrm>
        </p:spPr>
        <p:txBody>
          <a:bodyPr/>
          <a:lstStyle>
            <a:lvl1pPr algn="ctr">
              <a:defRPr sz="2400" b="1">
                <a:solidFill>
                  <a:schemeClr val="tx1"/>
                </a:solidFill>
              </a:defRPr>
            </a:lvl1pPr>
          </a:lstStyle>
          <a:p>
            <a:fld id="{7739CA6D-D692-4897-A75B-F1A33D4A3A17}" type="slidenum">
              <a:rPr lang="zh-CN" altLang="en-US" smtClean="0"/>
              <a:pPr/>
              <a:t>‹#›</a:t>
            </a:fld>
            <a:endParaRPr lang="zh-CN" altLang="en-US"/>
          </a:p>
        </p:txBody>
      </p:sp>
    </p:spTree>
    <p:extLst>
      <p:ext uri="{BB962C8B-B14F-4D97-AF65-F5344CB8AC3E}">
        <p14:creationId xmlns:p14="http://schemas.microsoft.com/office/powerpoint/2010/main" val="207561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B7D-AE65-95F5-86ED-2D0BD0613163}"/>
              </a:ext>
            </a:extLst>
          </p:cNvPr>
          <p:cNvSpPr>
            <a:spLocks noGrp="1"/>
          </p:cNvSpPr>
          <p:nvPr>
            <p:ph type="title"/>
          </p:nvPr>
        </p:nvSpPr>
        <p:spPr/>
        <p:txBody>
          <a:bodyPr/>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17AF18A3-0711-D1D2-21E9-5D9685E9EF35}"/>
              </a:ext>
            </a:extLst>
          </p:cNvPr>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38A29493-9F20-B052-5149-453CB6614536}"/>
              </a:ext>
            </a:extLst>
          </p:cNvPr>
          <p:cNvSpPr>
            <a:spLocks noGrp="1"/>
          </p:cNvSpPr>
          <p:nvPr>
            <p:ph type="dt" sz="half" idx="10"/>
          </p:nvPr>
        </p:nvSpPr>
        <p:spPr/>
        <p:txBody>
          <a:bodyPr/>
          <a:lstStyle/>
          <a:p>
            <a:fld id="{5BB1A476-4597-45D1-9B71-67F8152BF781}" type="datetime1">
              <a:rPr lang="zh-CN" altLang="en-US" smtClean="0"/>
              <a:t>2025/4/21</a:t>
            </a:fld>
            <a:endParaRPr lang="zh-CN" altLang="en-US"/>
          </a:p>
        </p:txBody>
      </p:sp>
      <p:sp>
        <p:nvSpPr>
          <p:cNvPr id="5" name="Footer Placeholder 4">
            <a:extLst>
              <a:ext uri="{FF2B5EF4-FFF2-40B4-BE49-F238E27FC236}">
                <a16:creationId xmlns:a16="http://schemas.microsoft.com/office/drawing/2014/main" id="{4DDCCF1E-3011-83EC-CC44-795F4D14B5D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006EF345-8ADB-E933-F5F9-23B6DAE89EF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3317497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0FC93-5A18-455A-88E2-9D84843B99B7}"/>
              </a:ext>
            </a:extLst>
          </p:cNvPr>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a:extLst>
              <a:ext uri="{FF2B5EF4-FFF2-40B4-BE49-F238E27FC236}">
                <a16:creationId xmlns:a16="http://schemas.microsoft.com/office/drawing/2014/main" id="{CC573850-247E-F14B-F3C8-FFFD60D4DE4D}"/>
              </a:ext>
            </a:extLst>
          </p:cNvPr>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D677F5BC-38FF-F508-29FF-D0D4937457E8}"/>
              </a:ext>
            </a:extLst>
          </p:cNvPr>
          <p:cNvSpPr>
            <a:spLocks noGrp="1"/>
          </p:cNvSpPr>
          <p:nvPr>
            <p:ph type="dt" sz="half" idx="10"/>
          </p:nvPr>
        </p:nvSpPr>
        <p:spPr/>
        <p:txBody>
          <a:bodyPr/>
          <a:lstStyle/>
          <a:p>
            <a:fld id="{0134DA2A-E077-4FC3-AA51-0A70AA51FBB6}" type="datetime1">
              <a:rPr lang="zh-CN" altLang="en-US" smtClean="0"/>
              <a:t>2025/4/21</a:t>
            </a:fld>
            <a:endParaRPr lang="zh-CN" altLang="en-US"/>
          </a:p>
        </p:txBody>
      </p:sp>
      <p:sp>
        <p:nvSpPr>
          <p:cNvPr id="5" name="Footer Placeholder 4">
            <a:extLst>
              <a:ext uri="{FF2B5EF4-FFF2-40B4-BE49-F238E27FC236}">
                <a16:creationId xmlns:a16="http://schemas.microsoft.com/office/drawing/2014/main" id="{5A1DE3D2-8226-C801-28C2-C3BE8167ED2C}"/>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4505A47-3DF2-F939-8056-57018D37EF95}"/>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962382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CB106-3F41-5B2B-6BB3-E6C312A3EC5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CDAD1F73-7C43-560D-ADA2-75DC17FCC45B}"/>
              </a:ext>
            </a:extLst>
          </p:cNvPr>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70529F1E-8197-E41C-E4A1-6501B7703EEF}"/>
              </a:ext>
            </a:extLst>
          </p:cNvPr>
          <p:cNvSpPr>
            <a:spLocks noGrp="1"/>
          </p:cNvSpPr>
          <p:nvPr>
            <p:ph type="dt" sz="half" idx="10"/>
          </p:nvPr>
        </p:nvSpPr>
        <p:spPr/>
        <p:txBody>
          <a:bodyPr/>
          <a:lstStyle/>
          <a:p>
            <a:fld id="{DFD48B7D-5AB7-4B87-A33B-66461C0DD6EF}" type="datetime1">
              <a:rPr lang="zh-CN" altLang="en-US" smtClean="0"/>
              <a:t>2025/4/21</a:t>
            </a:fld>
            <a:endParaRPr lang="zh-CN" altLang="en-US"/>
          </a:p>
        </p:txBody>
      </p:sp>
      <p:sp>
        <p:nvSpPr>
          <p:cNvPr id="5" name="Footer Placeholder 4">
            <a:extLst>
              <a:ext uri="{FF2B5EF4-FFF2-40B4-BE49-F238E27FC236}">
                <a16:creationId xmlns:a16="http://schemas.microsoft.com/office/drawing/2014/main" id="{7C5B850B-859E-AF2A-5F46-FB879F0E432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D56233B0-3144-584A-0F2C-6A0DD6947A04}"/>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733284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FA156-0A0C-3EA3-DDE1-CAC8F01DAC2D}"/>
              </a:ext>
            </a:extLst>
          </p:cNvPr>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5CD18963-F5BE-CE06-58B7-FAB77FC5BA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ltLang="zh-CN"/>
              <a:t>Click to edit Master text styles</a:t>
            </a:r>
          </a:p>
        </p:txBody>
      </p:sp>
      <p:sp>
        <p:nvSpPr>
          <p:cNvPr id="4" name="Date Placeholder 3">
            <a:extLst>
              <a:ext uri="{FF2B5EF4-FFF2-40B4-BE49-F238E27FC236}">
                <a16:creationId xmlns:a16="http://schemas.microsoft.com/office/drawing/2014/main" id="{C4EFB6FE-8DFA-53E4-198F-69C28F2E2E06}"/>
              </a:ext>
            </a:extLst>
          </p:cNvPr>
          <p:cNvSpPr>
            <a:spLocks noGrp="1"/>
          </p:cNvSpPr>
          <p:nvPr>
            <p:ph type="dt" sz="half" idx="10"/>
          </p:nvPr>
        </p:nvSpPr>
        <p:spPr/>
        <p:txBody>
          <a:bodyPr/>
          <a:lstStyle/>
          <a:p>
            <a:fld id="{69043470-1C0A-40F2-9C3D-34B73520404F}" type="datetime1">
              <a:rPr lang="zh-CN" altLang="en-US" smtClean="0"/>
              <a:t>2025/4/21</a:t>
            </a:fld>
            <a:endParaRPr lang="zh-CN" altLang="en-US"/>
          </a:p>
        </p:txBody>
      </p:sp>
      <p:sp>
        <p:nvSpPr>
          <p:cNvPr id="5" name="Footer Placeholder 4">
            <a:extLst>
              <a:ext uri="{FF2B5EF4-FFF2-40B4-BE49-F238E27FC236}">
                <a16:creationId xmlns:a16="http://schemas.microsoft.com/office/drawing/2014/main" id="{4959E421-2E9C-DC3E-EEA1-78EB2499C112}"/>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6EDE165A-4E1C-9447-2F34-33C946D8D98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423264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03D31-BA0A-9A8D-6154-9752039EE936}"/>
              </a:ext>
            </a:extLst>
          </p:cNvPr>
          <p:cNvSpPr>
            <a:spLocks noGrp="1"/>
          </p:cNvSpPr>
          <p:nvPr>
            <p:ph type="title"/>
          </p:nvPr>
        </p:nvSpPr>
        <p:spPr/>
        <p:txBody>
          <a:body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EEF765F5-A4EF-8368-6CFB-2B7B6B8FCAF0}"/>
              </a:ext>
            </a:extLst>
          </p:cNvPr>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a:extLst>
              <a:ext uri="{FF2B5EF4-FFF2-40B4-BE49-F238E27FC236}">
                <a16:creationId xmlns:a16="http://schemas.microsoft.com/office/drawing/2014/main" id="{BB0FC325-849D-D7E1-07A7-4819526C5E68}"/>
              </a:ext>
            </a:extLst>
          </p:cNvPr>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a:extLst>
              <a:ext uri="{FF2B5EF4-FFF2-40B4-BE49-F238E27FC236}">
                <a16:creationId xmlns:a16="http://schemas.microsoft.com/office/drawing/2014/main" id="{6CADF877-7BEA-5F02-BAA9-A77B2EF59F50}"/>
              </a:ext>
            </a:extLst>
          </p:cNvPr>
          <p:cNvSpPr>
            <a:spLocks noGrp="1"/>
          </p:cNvSpPr>
          <p:nvPr>
            <p:ph type="dt" sz="half" idx="10"/>
          </p:nvPr>
        </p:nvSpPr>
        <p:spPr/>
        <p:txBody>
          <a:bodyPr/>
          <a:lstStyle/>
          <a:p>
            <a:fld id="{1538E965-A053-45EB-B0F1-7CC847790483}" type="datetime1">
              <a:rPr lang="zh-CN" altLang="en-US" smtClean="0"/>
              <a:t>2025/4/21</a:t>
            </a:fld>
            <a:endParaRPr lang="zh-CN" altLang="en-US"/>
          </a:p>
        </p:txBody>
      </p:sp>
      <p:sp>
        <p:nvSpPr>
          <p:cNvPr id="6" name="Footer Placeholder 5">
            <a:extLst>
              <a:ext uri="{FF2B5EF4-FFF2-40B4-BE49-F238E27FC236}">
                <a16:creationId xmlns:a16="http://schemas.microsoft.com/office/drawing/2014/main" id="{9C009919-8BD1-C9D8-1FF2-BAA1EE2EE5E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E58B5375-3BE1-CE6A-3340-8F6A295A988B}"/>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553702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FDF2-EF07-FAC7-4F0D-C52D7C570756}"/>
              </a:ext>
            </a:extLst>
          </p:cNvPr>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9534CB03-54F0-D803-C76D-1A85E80E7D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a:extLst>
              <a:ext uri="{FF2B5EF4-FFF2-40B4-BE49-F238E27FC236}">
                <a16:creationId xmlns:a16="http://schemas.microsoft.com/office/drawing/2014/main" id="{1BF36723-E22F-9665-F5D5-05706C029B5B}"/>
              </a:ext>
            </a:extLst>
          </p:cNvPr>
          <p:cNvSpPr>
            <a:spLocks noGrp="1"/>
          </p:cNvSpPr>
          <p:nvPr>
            <p:ph sz="half" idx="2"/>
          </p:nvPr>
        </p:nvSpPr>
        <p:spPr>
          <a:xfrm>
            <a:off x="839788"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a:extLst>
              <a:ext uri="{FF2B5EF4-FFF2-40B4-BE49-F238E27FC236}">
                <a16:creationId xmlns:a16="http://schemas.microsoft.com/office/drawing/2014/main" id="{D89C2732-A32C-4777-007D-8F0419DD3F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a:extLst>
              <a:ext uri="{FF2B5EF4-FFF2-40B4-BE49-F238E27FC236}">
                <a16:creationId xmlns:a16="http://schemas.microsoft.com/office/drawing/2014/main" id="{9EEB79FE-DAB7-A08B-53E4-7B0C8F030C3B}"/>
              </a:ext>
            </a:extLst>
          </p:cNvPr>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a:extLst>
              <a:ext uri="{FF2B5EF4-FFF2-40B4-BE49-F238E27FC236}">
                <a16:creationId xmlns:a16="http://schemas.microsoft.com/office/drawing/2014/main" id="{7B9B402A-CD69-CFE2-6339-F5B1E87D47E4}"/>
              </a:ext>
            </a:extLst>
          </p:cNvPr>
          <p:cNvSpPr>
            <a:spLocks noGrp="1"/>
          </p:cNvSpPr>
          <p:nvPr>
            <p:ph type="dt" sz="half" idx="10"/>
          </p:nvPr>
        </p:nvSpPr>
        <p:spPr/>
        <p:txBody>
          <a:bodyPr/>
          <a:lstStyle/>
          <a:p>
            <a:fld id="{06A6FFA4-746A-48DE-8A18-EB5A1F7C4F63}" type="datetime1">
              <a:rPr lang="zh-CN" altLang="en-US" smtClean="0"/>
              <a:t>2025/4/21</a:t>
            </a:fld>
            <a:endParaRPr lang="zh-CN" altLang="en-US"/>
          </a:p>
        </p:txBody>
      </p:sp>
      <p:sp>
        <p:nvSpPr>
          <p:cNvPr id="8" name="Footer Placeholder 7">
            <a:extLst>
              <a:ext uri="{FF2B5EF4-FFF2-40B4-BE49-F238E27FC236}">
                <a16:creationId xmlns:a16="http://schemas.microsoft.com/office/drawing/2014/main" id="{FD105F7F-B59E-7491-4CB3-3F4E753E4F13}"/>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125BF2C1-F4E1-3157-9097-0B16C71425BC}"/>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4086631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EDC8-C845-94D5-B0FB-9091B8F56F6A}"/>
              </a:ext>
            </a:extLst>
          </p:cNvPr>
          <p:cNvSpPr>
            <a:spLocks noGrp="1"/>
          </p:cNvSpPr>
          <p:nvPr>
            <p:ph type="title"/>
          </p:nvPr>
        </p:nvSpPr>
        <p:spPr/>
        <p:txBody>
          <a:bodyPr/>
          <a:lstStyle/>
          <a:p>
            <a:r>
              <a:rPr lang="en-US" altLang="zh-CN"/>
              <a:t>Click to edit Master title style</a:t>
            </a:r>
            <a:endParaRPr lang="zh-CN" altLang="en-US"/>
          </a:p>
        </p:txBody>
      </p:sp>
      <p:sp>
        <p:nvSpPr>
          <p:cNvPr id="3" name="Date Placeholder 2">
            <a:extLst>
              <a:ext uri="{FF2B5EF4-FFF2-40B4-BE49-F238E27FC236}">
                <a16:creationId xmlns:a16="http://schemas.microsoft.com/office/drawing/2014/main" id="{385669E1-387E-715D-7AE7-C877D332585F}"/>
              </a:ext>
            </a:extLst>
          </p:cNvPr>
          <p:cNvSpPr>
            <a:spLocks noGrp="1"/>
          </p:cNvSpPr>
          <p:nvPr>
            <p:ph type="dt" sz="half" idx="10"/>
          </p:nvPr>
        </p:nvSpPr>
        <p:spPr/>
        <p:txBody>
          <a:bodyPr/>
          <a:lstStyle/>
          <a:p>
            <a:fld id="{A0A5D97B-217D-48EF-A366-2DBD3B5372BE}" type="datetime1">
              <a:rPr lang="zh-CN" altLang="en-US" smtClean="0"/>
              <a:t>2025/4/21</a:t>
            </a:fld>
            <a:endParaRPr lang="zh-CN" altLang="en-US"/>
          </a:p>
        </p:txBody>
      </p:sp>
      <p:sp>
        <p:nvSpPr>
          <p:cNvPr id="4" name="Footer Placeholder 3">
            <a:extLst>
              <a:ext uri="{FF2B5EF4-FFF2-40B4-BE49-F238E27FC236}">
                <a16:creationId xmlns:a16="http://schemas.microsoft.com/office/drawing/2014/main" id="{54AB030F-3530-29F3-1D07-DD5FEADCF327}"/>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BB857D57-4D19-DCD6-6949-0B3C42AB2995}"/>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37577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B38DC-AB39-8502-FB5C-4B00884F4208}"/>
              </a:ext>
            </a:extLst>
          </p:cNvPr>
          <p:cNvSpPr>
            <a:spLocks noGrp="1"/>
          </p:cNvSpPr>
          <p:nvPr>
            <p:ph type="dt" sz="half" idx="10"/>
          </p:nvPr>
        </p:nvSpPr>
        <p:spPr/>
        <p:txBody>
          <a:bodyPr/>
          <a:lstStyle/>
          <a:p>
            <a:fld id="{3FEEE71D-DE4D-48DA-95C8-441457A53353}" type="datetime1">
              <a:rPr lang="zh-CN" altLang="en-US" smtClean="0"/>
              <a:t>2025/4/21</a:t>
            </a:fld>
            <a:endParaRPr lang="zh-CN" altLang="en-US"/>
          </a:p>
        </p:txBody>
      </p:sp>
      <p:sp>
        <p:nvSpPr>
          <p:cNvPr id="3" name="Footer Placeholder 2">
            <a:extLst>
              <a:ext uri="{FF2B5EF4-FFF2-40B4-BE49-F238E27FC236}">
                <a16:creationId xmlns:a16="http://schemas.microsoft.com/office/drawing/2014/main" id="{EBE83F24-3B1B-5B65-D6C4-70F12CF4EF15}"/>
              </a:ext>
            </a:extLst>
          </p:cNvPr>
          <p:cNvSpPr>
            <a:spLocks noGrp="1"/>
          </p:cNvSpPr>
          <p:nvPr>
            <p:ph type="ftr" sz="quarter" idx="11"/>
          </p:nvPr>
        </p:nvSpPr>
        <p:spPr/>
        <p:txBody>
          <a:bodyPr/>
          <a:lstStyle/>
          <a:p>
            <a:endParaRPr lang="zh-CN" altLang="en-US"/>
          </a:p>
        </p:txBody>
      </p:sp>
      <p:sp>
        <p:nvSpPr>
          <p:cNvPr id="5" name="Slide Number Placeholder 5">
            <a:extLst>
              <a:ext uri="{FF2B5EF4-FFF2-40B4-BE49-F238E27FC236}">
                <a16:creationId xmlns:a16="http://schemas.microsoft.com/office/drawing/2014/main" id="{41F7D6E6-F0F0-8513-2BEB-EBFCEEFDCF5A}"/>
              </a:ext>
            </a:extLst>
          </p:cNvPr>
          <p:cNvSpPr>
            <a:spLocks noGrp="1"/>
          </p:cNvSpPr>
          <p:nvPr>
            <p:ph type="sldNum" sz="quarter" idx="12"/>
          </p:nvPr>
        </p:nvSpPr>
        <p:spPr>
          <a:xfrm>
            <a:off x="11273508" y="6235156"/>
            <a:ext cx="669435" cy="365125"/>
          </a:xfrm>
        </p:spPr>
        <p:txBody>
          <a:bodyPr/>
          <a:lstStyle>
            <a:lvl1pPr algn="ctr">
              <a:defRPr sz="2400" b="1">
                <a:solidFill>
                  <a:schemeClr val="tx1"/>
                </a:solidFill>
              </a:defRPr>
            </a:lvl1pPr>
          </a:lstStyle>
          <a:p>
            <a:fld id="{7739CA6D-D692-4897-A75B-F1A33D4A3A17}" type="slidenum">
              <a:rPr lang="zh-CN" altLang="en-US" smtClean="0"/>
              <a:pPr/>
              <a:t>‹#›</a:t>
            </a:fld>
            <a:endParaRPr lang="zh-CN" altLang="en-US"/>
          </a:p>
        </p:txBody>
      </p:sp>
    </p:spTree>
    <p:extLst>
      <p:ext uri="{BB962C8B-B14F-4D97-AF65-F5344CB8AC3E}">
        <p14:creationId xmlns:p14="http://schemas.microsoft.com/office/powerpoint/2010/main" val="1430432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A683-385E-3E34-5ED2-4399BFD8B030}"/>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a:extLst>
              <a:ext uri="{FF2B5EF4-FFF2-40B4-BE49-F238E27FC236}">
                <a16:creationId xmlns:a16="http://schemas.microsoft.com/office/drawing/2014/main" id="{5540D3EC-7830-2C55-3C13-BA9389AC4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a:extLst>
              <a:ext uri="{FF2B5EF4-FFF2-40B4-BE49-F238E27FC236}">
                <a16:creationId xmlns:a16="http://schemas.microsoft.com/office/drawing/2014/main" id="{CE46A6A8-7170-6D24-000C-192D339815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B01D0873-01A8-28E4-91B7-058CA7C771D7}"/>
              </a:ext>
            </a:extLst>
          </p:cNvPr>
          <p:cNvSpPr>
            <a:spLocks noGrp="1"/>
          </p:cNvSpPr>
          <p:nvPr>
            <p:ph type="dt" sz="half" idx="10"/>
          </p:nvPr>
        </p:nvSpPr>
        <p:spPr/>
        <p:txBody>
          <a:bodyPr/>
          <a:lstStyle/>
          <a:p>
            <a:fld id="{706A1B2A-05F0-4E34-AF21-0C272EFE4805}" type="datetime1">
              <a:rPr lang="zh-CN" altLang="en-US" smtClean="0"/>
              <a:t>2025/4/21</a:t>
            </a:fld>
            <a:endParaRPr lang="zh-CN" altLang="en-US"/>
          </a:p>
        </p:txBody>
      </p:sp>
      <p:sp>
        <p:nvSpPr>
          <p:cNvPr id="6" name="Footer Placeholder 5">
            <a:extLst>
              <a:ext uri="{FF2B5EF4-FFF2-40B4-BE49-F238E27FC236}">
                <a16:creationId xmlns:a16="http://schemas.microsoft.com/office/drawing/2014/main" id="{53947B58-76BF-96CA-1516-2879CFF3ADA3}"/>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7E89E4E2-B4A5-4F5C-C0DB-CFBFF5354552}"/>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2041588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22E36-F33D-4F45-CD52-244A55A795D3}"/>
              </a:ext>
            </a:extLst>
          </p:cNvPr>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a:extLst>
              <a:ext uri="{FF2B5EF4-FFF2-40B4-BE49-F238E27FC236}">
                <a16:creationId xmlns:a16="http://schemas.microsoft.com/office/drawing/2014/main" id="{208E9650-BF30-1DBE-2544-44E8E53B4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a:extLst>
              <a:ext uri="{FF2B5EF4-FFF2-40B4-BE49-F238E27FC236}">
                <a16:creationId xmlns:a16="http://schemas.microsoft.com/office/drawing/2014/main" id="{6BDE99FE-CB06-77C5-BC19-B2347C84F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a:extLst>
              <a:ext uri="{FF2B5EF4-FFF2-40B4-BE49-F238E27FC236}">
                <a16:creationId xmlns:a16="http://schemas.microsoft.com/office/drawing/2014/main" id="{E9F1041A-10BA-9090-336F-E4ECADD64FDB}"/>
              </a:ext>
            </a:extLst>
          </p:cNvPr>
          <p:cNvSpPr>
            <a:spLocks noGrp="1"/>
          </p:cNvSpPr>
          <p:nvPr>
            <p:ph type="dt" sz="half" idx="10"/>
          </p:nvPr>
        </p:nvSpPr>
        <p:spPr/>
        <p:txBody>
          <a:bodyPr/>
          <a:lstStyle/>
          <a:p>
            <a:fld id="{FF49BD58-A98B-4518-BB6B-240FE603E527}" type="datetime1">
              <a:rPr lang="zh-CN" altLang="en-US" smtClean="0"/>
              <a:t>2025/4/21</a:t>
            </a:fld>
            <a:endParaRPr lang="zh-CN" altLang="en-US"/>
          </a:p>
        </p:txBody>
      </p:sp>
      <p:sp>
        <p:nvSpPr>
          <p:cNvPr id="6" name="Footer Placeholder 5">
            <a:extLst>
              <a:ext uri="{FF2B5EF4-FFF2-40B4-BE49-F238E27FC236}">
                <a16:creationId xmlns:a16="http://schemas.microsoft.com/office/drawing/2014/main" id="{BA807514-9019-4779-51B1-A48AF12C2827}"/>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8814FEDD-79BC-E43B-FD8A-DB91C20C8639}"/>
              </a:ext>
            </a:extLst>
          </p:cNvPr>
          <p:cNvSpPr>
            <a:spLocks noGrp="1"/>
          </p:cNvSpPr>
          <p:nvPr>
            <p:ph type="sldNum" sz="quarter" idx="12"/>
          </p:nvPr>
        </p:nvSpPr>
        <p:spPr/>
        <p:txBody>
          <a:body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138810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B46CEA-DF1E-C1DB-DDA5-3ACF3D12D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a:extLst>
              <a:ext uri="{FF2B5EF4-FFF2-40B4-BE49-F238E27FC236}">
                <a16:creationId xmlns:a16="http://schemas.microsoft.com/office/drawing/2014/main" id="{88F9A880-77C0-6D23-B011-43F5EFC022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a:extLst>
              <a:ext uri="{FF2B5EF4-FFF2-40B4-BE49-F238E27FC236}">
                <a16:creationId xmlns:a16="http://schemas.microsoft.com/office/drawing/2014/main" id="{263B2F30-AE85-C12D-99AB-DE118EEC5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B8BB5A-8CC8-4C8C-AC1A-BB5BB4B81B95}" type="datetime1">
              <a:rPr lang="zh-CN" altLang="en-US" smtClean="0"/>
              <a:t>2025/4/21</a:t>
            </a:fld>
            <a:endParaRPr lang="zh-CN" altLang="en-US"/>
          </a:p>
        </p:txBody>
      </p:sp>
      <p:sp>
        <p:nvSpPr>
          <p:cNvPr id="5" name="Footer Placeholder 4">
            <a:extLst>
              <a:ext uri="{FF2B5EF4-FFF2-40B4-BE49-F238E27FC236}">
                <a16:creationId xmlns:a16="http://schemas.microsoft.com/office/drawing/2014/main" id="{8922CE10-C887-E098-60A9-020DFC27E6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Slide Number Placeholder 5">
            <a:extLst>
              <a:ext uri="{FF2B5EF4-FFF2-40B4-BE49-F238E27FC236}">
                <a16:creationId xmlns:a16="http://schemas.microsoft.com/office/drawing/2014/main" id="{BB0C6320-4550-A293-1307-F0673781A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39CA6D-D692-4897-A75B-F1A33D4A3A17}" type="slidenum">
              <a:rPr lang="zh-CN" altLang="en-US" smtClean="0"/>
              <a:t>‹#›</a:t>
            </a:fld>
            <a:endParaRPr lang="zh-CN" altLang="en-US"/>
          </a:p>
        </p:txBody>
      </p:sp>
    </p:spTree>
    <p:extLst>
      <p:ext uri="{BB962C8B-B14F-4D97-AF65-F5344CB8AC3E}">
        <p14:creationId xmlns:p14="http://schemas.microsoft.com/office/powerpoint/2010/main" val="3431278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7DEF4-C4B4-7277-9CE8-EB6A1C559B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BEAF93-6DBB-4C5F-A235-53B12E901D16}"/>
              </a:ext>
            </a:extLst>
          </p:cNvPr>
          <p:cNvSpPr txBox="1"/>
          <p:nvPr/>
        </p:nvSpPr>
        <p:spPr>
          <a:xfrm>
            <a:off x="658762" y="324465"/>
            <a:ext cx="5211096" cy="584775"/>
          </a:xfrm>
          <a:prstGeom prst="rect">
            <a:avLst/>
          </a:prstGeom>
          <a:noFill/>
        </p:spPr>
        <p:txBody>
          <a:bodyPr wrap="square" rtlCol="0">
            <a:spAutoFit/>
          </a:bodyPr>
          <a:lstStyle/>
          <a:p>
            <a:r>
              <a:rPr lang="en-US" altLang="zh-CN" sz="3200" dirty="0"/>
              <a:t>Geometry</a:t>
            </a:r>
            <a:endParaRPr lang="zh-CN" altLang="en-US" sz="3200" dirty="0"/>
          </a:p>
        </p:txBody>
      </p:sp>
      <p:sp>
        <p:nvSpPr>
          <p:cNvPr id="4" name="Slide Number Placeholder 3">
            <a:extLst>
              <a:ext uri="{FF2B5EF4-FFF2-40B4-BE49-F238E27FC236}">
                <a16:creationId xmlns:a16="http://schemas.microsoft.com/office/drawing/2014/main" id="{E6AA4681-3D8A-5AAC-A180-B2C34D06E240}"/>
              </a:ext>
            </a:extLst>
          </p:cNvPr>
          <p:cNvSpPr>
            <a:spLocks noGrp="1"/>
          </p:cNvSpPr>
          <p:nvPr>
            <p:ph type="sldNum" sz="quarter" idx="12"/>
          </p:nvPr>
        </p:nvSpPr>
        <p:spPr/>
        <p:txBody>
          <a:bodyPr/>
          <a:lstStyle/>
          <a:p>
            <a:fld id="{7739CA6D-D692-4897-A75B-F1A33D4A3A17}" type="slidenum">
              <a:rPr lang="zh-CN" altLang="en-US" smtClean="0"/>
              <a:pPr/>
              <a:t>1</a:t>
            </a:fld>
            <a:endParaRPr lang="zh-CN" altLang="en-US"/>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B61BE2B-A8E5-D3E0-7A9A-393CFCFFC202}"/>
                  </a:ext>
                </a:extLst>
              </p:cNvPr>
              <p:cNvSpPr txBox="1"/>
              <p:nvPr/>
            </p:nvSpPr>
            <p:spPr>
              <a:xfrm>
                <a:off x="941003" y="909240"/>
                <a:ext cx="7642766" cy="23537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dirty="0"/>
                  <a:t>Design for transient simulation testing later</a:t>
                </a:r>
              </a:p>
              <a:p>
                <a:pPr marL="742950" lvl="1" indent="-285750">
                  <a:lnSpc>
                    <a:spcPct val="150000"/>
                  </a:lnSpc>
                  <a:buFont typeface="Arial" panose="020B0604020202020204" pitchFamily="34" charset="0"/>
                  <a:buChar char="•"/>
                </a:pPr>
                <a14:m>
                  <m:oMath xmlns:m="http://schemas.openxmlformats.org/officeDocument/2006/math">
                    <m:r>
                      <a:rPr lang="en-US" altLang="zh-CN" sz="2000" i="1">
                        <a:latin typeface="Cambria Math" panose="02040503050406030204" pitchFamily="18" charset="0"/>
                      </a:rPr>
                      <m:t>4</m:t>
                    </m:r>
                    <m:r>
                      <a:rPr lang="en-US" altLang="zh-CN" sz="2000" b="0" i="1" smtClean="0">
                        <a:latin typeface="Cambria Math" panose="02040503050406030204" pitchFamily="18" charset="0"/>
                      </a:rPr>
                      <m:t>000×4000×500 </m:t>
                    </m:r>
                    <m:r>
                      <a:rPr lang="zh-CN" altLang="en-US" sz="2000" b="0" i="1" smtClean="0">
                        <a:latin typeface="Cambria Math" panose="02040503050406030204" pitchFamily="18" charset="0"/>
                      </a:rPr>
                      <m:t>𝜇</m:t>
                    </m:r>
                    <m:r>
                      <a:rPr lang="en-US" altLang="zh-CN" sz="2000" b="0" i="1" smtClean="0">
                        <a:latin typeface="Cambria Math" panose="02040503050406030204" pitchFamily="18" charset="0"/>
                      </a:rPr>
                      <m:t>𝑚</m:t>
                    </m:r>
                    <m:r>
                      <a:rPr lang="en-US" altLang="zh-CN" sz="2000" b="0" i="0" smtClean="0">
                        <a:latin typeface="Cambria Math" panose="02040503050406030204" pitchFamily="18" charset="0"/>
                      </a:rPr>
                      <m:t>  (</m:t>
                    </m:r>
                    <m:r>
                      <m:rPr>
                        <m:sty m:val="p"/>
                      </m:rPr>
                      <a:rPr lang="en-US" altLang="zh-CN" sz="2000" b="0" i="0" smtClean="0">
                        <a:latin typeface="Cambria Math" panose="02040503050406030204" pitchFamily="18" charset="0"/>
                      </a:rPr>
                      <m:t>x</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y</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z</m:t>
                    </m:r>
                    <m:r>
                      <a:rPr lang="en-US" altLang="zh-CN" sz="2000" b="0" i="0"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4 electrodes on front side, each </a:t>
                </a:r>
                <a14:m>
                  <m:oMath xmlns:m="http://schemas.openxmlformats.org/officeDocument/2006/math">
                    <m:r>
                      <a:rPr lang="en-US" altLang="zh-CN" sz="2000" b="0" i="1" smtClean="0">
                        <a:latin typeface="Cambria Math" panose="02040503050406030204" pitchFamily="18" charset="0"/>
                      </a:rPr>
                      <m:t>900×1900 </m:t>
                    </m:r>
                    <m:r>
                      <a:rPr lang="zh-CN" altLang="en-US" sz="2000" i="1">
                        <a:latin typeface="Cambria Math" panose="02040503050406030204" pitchFamily="18" charset="0"/>
                      </a:rPr>
                      <m:t>𝜇</m:t>
                    </m:r>
                    <m:r>
                      <a:rPr lang="en-US" altLang="zh-CN" sz="2000" i="1">
                        <a:latin typeface="Cambria Math" panose="02040503050406030204" pitchFamily="18" charset="0"/>
                      </a:rPr>
                      <m:t>𝑚</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One on back side, </a:t>
                </a:r>
                <a14:m>
                  <m:oMath xmlns:m="http://schemas.openxmlformats.org/officeDocument/2006/math">
                    <m:r>
                      <a:rPr lang="en-US" altLang="zh-CN" sz="2000" b="0" i="1" smtClean="0">
                        <a:latin typeface="Cambria Math" panose="02040503050406030204" pitchFamily="18" charset="0"/>
                      </a:rPr>
                      <m:t>3900×3900 </m:t>
                    </m:r>
                    <m:r>
                      <a:rPr lang="zh-CN" altLang="en-US" sz="2000" i="1">
                        <a:latin typeface="Cambria Math" panose="02040503050406030204" pitchFamily="18" charset="0"/>
                      </a:rPr>
                      <m:t>𝜇</m:t>
                    </m:r>
                    <m:r>
                      <a:rPr lang="en-US" altLang="zh-CN" sz="2000" i="1">
                        <a:latin typeface="Cambria Math" panose="02040503050406030204" pitchFamily="18" charset="0"/>
                      </a:rPr>
                      <m:t>𝑚</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𝑦</m:t>
                    </m:r>
                    <m:r>
                      <a:rPr lang="en-US" altLang="zh-CN" sz="2000" b="0" i="1" smtClean="0">
                        <a:latin typeface="Cambria Math" panose="02040503050406030204" pitchFamily="18" charset="0"/>
                      </a:rPr>
                      <m:t>)</m:t>
                    </m:r>
                  </m:oMath>
                </a14:m>
                <a:endParaRPr lang="en-US" altLang="zh-CN" sz="2000" dirty="0"/>
              </a:p>
              <a:p>
                <a:pPr marL="285750" indent="-285750">
                  <a:lnSpc>
                    <a:spcPct val="150000"/>
                  </a:lnSpc>
                  <a:buFont typeface="Arial" panose="020B0604020202020204" pitchFamily="34" charset="0"/>
                  <a:buChar char="•"/>
                </a:pPr>
                <a:r>
                  <a:rPr lang="en-US" altLang="zh-CN" sz="2000" dirty="0"/>
                  <a:t>Mesh refined around Y=0</a:t>
                </a:r>
              </a:p>
            </p:txBody>
          </p:sp>
        </mc:Choice>
        <mc:Fallback>
          <p:sp>
            <p:nvSpPr>
              <p:cNvPr id="10" name="TextBox 9">
                <a:extLst>
                  <a:ext uri="{FF2B5EF4-FFF2-40B4-BE49-F238E27FC236}">
                    <a16:creationId xmlns:a16="http://schemas.microsoft.com/office/drawing/2014/main" id="{7B61BE2B-A8E5-D3E0-7A9A-393CFCFFC202}"/>
                  </a:ext>
                </a:extLst>
              </p:cNvPr>
              <p:cNvSpPr txBox="1">
                <a:spLocks noRot="1" noChangeAspect="1" noMove="1" noResize="1" noEditPoints="1" noAdjustHandles="1" noChangeArrowheads="1" noChangeShapeType="1" noTextEdit="1"/>
              </p:cNvSpPr>
              <p:nvPr/>
            </p:nvSpPr>
            <p:spPr>
              <a:xfrm>
                <a:off x="941003" y="909240"/>
                <a:ext cx="7642766" cy="2353786"/>
              </a:xfrm>
              <a:prstGeom prst="rect">
                <a:avLst/>
              </a:prstGeom>
              <a:blipFill>
                <a:blip r:embed="rId3"/>
                <a:stretch>
                  <a:fillRect l="-718" b="-3627"/>
                </a:stretch>
              </a:blipFill>
            </p:spPr>
            <p:txBody>
              <a:bodyPr/>
              <a:lstStyle/>
              <a:p>
                <a:r>
                  <a:rPr lang="zh-CN" altLang="en-US">
                    <a:noFill/>
                  </a:rPr>
                  <a:t> </a:t>
                </a:r>
              </a:p>
            </p:txBody>
          </p:sp>
        </mc:Fallback>
      </mc:AlternateContent>
      <p:pic>
        <p:nvPicPr>
          <p:cNvPr id="5" name="Picture 4">
            <a:extLst>
              <a:ext uri="{FF2B5EF4-FFF2-40B4-BE49-F238E27FC236}">
                <a16:creationId xmlns:a16="http://schemas.microsoft.com/office/drawing/2014/main" id="{1841620E-1E12-2F13-2DE0-2C2491D5227D}"/>
              </a:ext>
            </a:extLst>
          </p:cNvPr>
          <p:cNvPicPr>
            <a:picLocks noChangeAspect="1"/>
          </p:cNvPicPr>
          <p:nvPr/>
        </p:nvPicPr>
        <p:blipFill>
          <a:blip r:embed="rId4"/>
          <a:stretch>
            <a:fillRect/>
          </a:stretch>
        </p:blipFill>
        <p:spPr>
          <a:xfrm>
            <a:off x="2828618" y="3594975"/>
            <a:ext cx="6534764" cy="3169475"/>
          </a:xfrm>
          <a:prstGeom prst="rect">
            <a:avLst/>
          </a:prstGeom>
        </p:spPr>
      </p:pic>
    </p:spTree>
    <p:extLst>
      <p:ext uri="{BB962C8B-B14F-4D97-AF65-F5344CB8AC3E}">
        <p14:creationId xmlns:p14="http://schemas.microsoft.com/office/powerpoint/2010/main" val="1904540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D76CC-EAC4-6569-C3A9-19343EF6AE1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6E4197-51C0-3AF2-E28D-8F7898EA74C6}"/>
              </a:ext>
            </a:extLst>
          </p:cNvPr>
          <p:cNvSpPr>
            <a:spLocks noGrp="1"/>
          </p:cNvSpPr>
          <p:nvPr>
            <p:ph type="sldNum" sz="quarter" idx="12"/>
          </p:nvPr>
        </p:nvSpPr>
        <p:spPr/>
        <p:txBody>
          <a:bodyPr/>
          <a:lstStyle/>
          <a:p>
            <a:fld id="{7739CA6D-D692-4897-A75B-F1A33D4A3A17}" type="slidenum">
              <a:rPr lang="zh-CN" altLang="en-US" smtClean="0"/>
              <a:pPr/>
              <a:t>10</a:t>
            </a:fld>
            <a:endParaRPr lang="zh-CN" altLang="en-US"/>
          </a:p>
        </p:txBody>
      </p:sp>
      <p:sp>
        <p:nvSpPr>
          <p:cNvPr id="3" name="TextBox 2">
            <a:extLst>
              <a:ext uri="{FF2B5EF4-FFF2-40B4-BE49-F238E27FC236}">
                <a16:creationId xmlns:a16="http://schemas.microsoft.com/office/drawing/2014/main" id="{B33A85B2-670C-5C03-8BDC-E2B68FEB428D}"/>
              </a:ext>
            </a:extLst>
          </p:cNvPr>
          <p:cNvSpPr txBox="1"/>
          <p:nvPr/>
        </p:nvSpPr>
        <p:spPr>
          <a:xfrm>
            <a:off x="4026877" y="246184"/>
            <a:ext cx="4138246" cy="461665"/>
          </a:xfrm>
          <a:prstGeom prst="rect">
            <a:avLst/>
          </a:prstGeom>
          <a:noFill/>
        </p:spPr>
        <p:txBody>
          <a:bodyPr wrap="square" rtlCol="0">
            <a:spAutoFit/>
          </a:bodyPr>
          <a:lstStyle/>
          <a:p>
            <a:pPr algn="ctr"/>
            <a:r>
              <a:rPr lang="en-US" altLang="zh-CN" sz="2400" dirty="0"/>
              <a:t>250V</a:t>
            </a:r>
            <a:endParaRPr lang="zh-CN" altLang="en-US" sz="2400" dirty="0"/>
          </a:p>
        </p:txBody>
      </p:sp>
      <p:pic>
        <p:nvPicPr>
          <p:cNvPr id="6" name="Picture 5" descr="A graph of a function&#10;&#10;AI-generated content may be incorrect.">
            <a:extLst>
              <a:ext uri="{FF2B5EF4-FFF2-40B4-BE49-F238E27FC236}">
                <a16:creationId xmlns:a16="http://schemas.microsoft.com/office/drawing/2014/main" id="{D85E6EF5-9418-3B0A-6B38-F3DDA0B51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02" y="1269000"/>
            <a:ext cx="8030596" cy="4320000"/>
          </a:xfrm>
          <a:prstGeom prst="rect">
            <a:avLst/>
          </a:prstGeom>
        </p:spPr>
      </p:pic>
    </p:spTree>
    <p:extLst>
      <p:ext uri="{BB962C8B-B14F-4D97-AF65-F5344CB8AC3E}">
        <p14:creationId xmlns:p14="http://schemas.microsoft.com/office/powerpoint/2010/main" val="338589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768694-6F10-449A-A324-E2E8A2ABCD6C}"/>
              </a:ext>
            </a:extLst>
          </p:cNvPr>
          <p:cNvSpPr>
            <a:spLocks noGrp="1"/>
          </p:cNvSpPr>
          <p:nvPr>
            <p:ph type="sldNum" sz="quarter" idx="12"/>
          </p:nvPr>
        </p:nvSpPr>
        <p:spPr/>
        <p:txBody>
          <a:bodyPr/>
          <a:lstStyle/>
          <a:p>
            <a:fld id="{7739CA6D-D692-4897-A75B-F1A33D4A3A17}" type="slidenum">
              <a:rPr lang="zh-CN" altLang="en-US" smtClean="0"/>
              <a:pPr/>
              <a:t>11</a:t>
            </a:fld>
            <a:endParaRPr lang="zh-CN" altLang="en-US"/>
          </a:p>
        </p:txBody>
      </p:sp>
      <p:sp>
        <p:nvSpPr>
          <p:cNvPr id="3" name="TextBox 2">
            <a:extLst>
              <a:ext uri="{FF2B5EF4-FFF2-40B4-BE49-F238E27FC236}">
                <a16:creationId xmlns:a16="http://schemas.microsoft.com/office/drawing/2014/main" id="{B7B5C914-E9A6-9359-9576-CB5A21985327}"/>
              </a:ext>
            </a:extLst>
          </p:cNvPr>
          <p:cNvSpPr txBox="1"/>
          <p:nvPr/>
        </p:nvSpPr>
        <p:spPr>
          <a:xfrm>
            <a:off x="4026877" y="246184"/>
            <a:ext cx="4138246" cy="461665"/>
          </a:xfrm>
          <a:prstGeom prst="rect">
            <a:avLst/>
          </a:prstGeom>
          <a:noFill/>
        </p:spPr>
        <p:txBody>
          <a:bodyPr wrap="square" rtlCol="0">
            <a:spAutoFit/>
          </a:bodyPr>
          <a:lstStyle/>
          <a:p>
            <a:pPr algn="ctr"/>
            <a:r>
              <a:rPr lang="en-US" altLang="zh-CN" sz="2400" dirty="0"/>
              <a:t>300V</a:t>
            </a:r>
            <a:endParaRPr lang="zh-CN" altLang="en-US" sz="2400" dirty="0"/>
          </a:p>
        </p:txBody>
      </p:sp>
      <p:pic>
        <p:nvPicPr>
          <p:cNvPr id="5" name="Picture 4" descr="A graph with colored lines and text&#10;&#10;AI-generated content may be incorrect.">
            <a:extLst>
              <a:ext uri="{FF2B5EF4-FFF2-40B4-BE49-F238E27FC236}">
                <a16:creationId xmlns:a16="http://schemas.microsoft.com/office/drawing/2014/main" id="{28B84894-4EC3-69CB-1493-7C5F3586AC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2225" y="1269000"/>
            <a:ext cx="7947549" cy="4320000"/>
          </a:xfrm>
          <a:prstGeom prst="rect">
            <a:avLst/>
          </a:prstGeom>
        </p:spPr>
      </p:pic>
    </p:spTree>
    <p:extLst>
      <p:ext uri="{BB962C8B-B14F-4D97-AF65-F5344CB8AC3E}">
        <p14:creationId xmlns:p14="http://schemas.microsoft.com/office/powerpoint/2010/main" val="4135599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5FF1F2-7DB9-6FAD-A143-EEC139894903}"/>
              </a:ext>
            </a:extLst>
          </p:cNvPr>
          <p:cNvSpPr>
            <a:spLocks noGrp="1"/>
          </p:cNvSpPr>
          <p:nvPr>
            <p:ph type="sldNum" sz="quarter" idx="12"/>
          </p:nvPr>
        </p:nvSpPr>
        <p:spPr/>
        <p:txBody>
          <a:bodyPr/>
          <a:lstStyle/>
          <a:p>
            <a:fld id="{7739CA6D-D692-4897-A75B-F1A33D4A3A17}" type="slidenum">
              <a:rPr lang="zh-CN" altLang="en-US" smtClean="0"/>
              <a:pPr/>
              <a:t>12</a:t>
            </a:fld>
            <a:endParaRPr lang="zh-CN" altLang="en-US"/>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56606A33-71A5-44A1-4079-74FF01BAA1F3}"/>
                  </a:ext>
                </a:extLst>
              </p:cNvPr>
              <p:cNvGraphicFramePr>
                <a:graphicFrameLocks noGrp="1"/>
              </p:cNvGraphicFramePr>
              <p:nvPr>
                <p:extLst>
                  <p:ext uri="{D42A27DB-BD31-4B8C-83A1-F6EECF244321}">
                    <p14:modId xmlns:p14="http://schemas.microsoft.com/office/powerpoint/2010/main" val="1249465175"/>
                  </p:ext>
                </p:extLst>
              </p:nvPr>
            </p:nvGraphicFramePr>
            <p:xfrm>
              <a:off x="3089254" y="1600974"/>
              <a:ext cx="6013492" cy="3656051"/>
            </p:xfrm>
            <a:graphic>
              <a:graphicData uri="http://schemas.openxmlformats.org/drawingml/2006/table">
                <a:tbl>
                  <a:tblPr firstRow="1" bandRow="1">
                    <a:tableStyleId>{3B4B98B0-60AC-42C2-AFA5-B58CD77FA1E5}</a:tableStyleId>
                  </a:tblPr>
                  <a:tblGrid>
                    <a:gridCol w="3006746">
                      <a:extLst>
                        <a:ext uri="{9D8B030D-6E8A-4147-A177-3AD203B41FA5}">
                          <a16:colId xmlns:a16="http://schemas.microsoft.com/office/drawing/2014/main" val="728958392"/>
                        </a:ext>
                      </a:extLst>
                    </a:gridCol>
                    <a:gridCol w="3006746">
                      <a:extLst>
                        <a:ext uri="{9D8B030D-6E8A-4147-A177-3AD203B41FA5}">
                          <a16:colId xmlns:a16="http://schemas.microsoft.com/office/drawing/2014/main" val="1545690244"/>
                        </a:ext>
                      </a:extLst>
                    </a:gridCol>
                  </a:tblGrid>
                  <a:tr h="522293">
                    <a:tc>
                      <a:txBody>
                        <a:bodyPr/>
                        <a:lstStyle/>
                        <a:p>
                          <a:pPr algn="ctr"/>
                          <a:r>
                            <a:rPr lang="en-US" altLang="zh-CN" dirty="0"/>
                            <a:t>Voltage [V]</a:t>
                          </a:r>
                          <a:endParaRPr lang="zh-CN" altLang="en-US" dirty="0"/>
                        </a:p>
                      </a:txBody>
                      <a:tcPr anchor="ctr"/>
                    </a:tc>
                    <a:tc>
                      <a:txBody>
                        <a:bodyPr/>
                        <a:lstStyle/>
                        <a:p>
                          <a:pPr algn="ctr"/>
                          <a:r>
                            <a:rPr lang="en-US" altLang="zh-CN" dirty="0"/>
                            <a:t>Charge [</a:t>
                          </a:r>
                          <a14:m>
                            <m:oMath xmlns:m="http://schemas.openxmlformats.org/officeDocument/2006/math">
                              <m:sSup>
                                <m:sSupPr>
                                  <m:ctrlPr>
                                    <a:rPr lang="en-US" altLang="zh-CN" i="1" dirty="0" smtClean="0">
                                      <a:latin typeface="Cambria Math" panose="02040503050406030204" pitchFamily="18" charset="0"/>
                                    </a:rPr>
                                  </m:ctrlPr>
                                </m:sSupPr>
                                <m:e>
                                  <m:r>
                                    <a:rPr lang="en-US" altLang="zh-CN" i="1" dirty="0" smtClean="0">
                                      <a:latin typeface="Cambria Math" panose="02040503050406030204" pitchFamily="18" charset="0"/>
                                    </a:rPr>
                                    <m:t>10</m:t>
                                  </m:r>
                                </m:e>
                                <m:sup>
                                  <m:r>
                                    <a:rPr lang="en-US" altLang="zh-CN" i="1" dirty="0" smtClean="0">
                                      <a:latin typeface="Cambria Math" panose="02040503050406030204" pitchFamily="18" charset="0"/>
                                    </a:rPr>
                                    <m:t>−13</m:t>
                                  </m:r>
                                </m:sup>
                              </m:sSup>
                              <m:r>
                                <a:rPr lang="en-US" altLang="zh-CN" b="1" i="1" dirty="0" smtClean="0">
                                  <a:latin typeface="Cambria Math" panose="02040503050406030204" pitchFamily="18" charset="0"/>
                                </a:rPr>
                                <m:t>𝑪</m:t>
                              </m:r>
                            </m:oMath>
                          </a14:m>
                          <a:r>
                            <a:rPr lang="en-US" altLang="zh-CN" dirty="0"/>
                            <a:t>]</a:t>
                          </a:r>
                          <a:endParaRPr lang="zh-CN" altLang="en-US" dirty="0"/>
                        </a:p>
                      </a:txBody>
                      <a:tcPr anchor="ctr"/>
                    </a:tc>
                    <a:extLst>
                      <a:ext uri="{0D108BD9-81ED-4DB2-BD59-A6C34878D82A}">
                        <a16:rowId xmlns:a16="http://schemas.microsoft.com/office/drawing/2014/main" val="3588931670"/>
                      </a:ext>
                    </a:extLst>
                  </a:tr>
                  <a:tr h="522293">
                    <a:tc>
                      <a:txBody>
                        <a:bodyPr/>
                        <a:lstStyle/>
                        <a:p>
                          <a:pPr algn="ctr"/>
                          <a:r>
                            <a:rPr lang="en-US" altLang="zh-CN" dirty="0"/>
                            <a:t>50</a:t>
                          </a:r>
                          <a:endParaRPr lang="zh-CN" altLang="en-US" dirty="0"/>
                        </a:p>
                      </a:txBody>
                      <a:tcPr anchor="ctr"/>
                    </a:tc>
                    <a:tc>
                      <a:txBody>
                        <a:bodyPr/>
                        <a:lstStyle/>
                        <a:p>
                          <a:pPr algn="ctr"/>
                          <a:r>
                            <a:rPr lang="en-US" altLang="zh-CN" dirty="0"/>
                            <a:t>2.19</a:t>
                          </a:r>
                          <a:endParaRPr lang="zh-CN" altLang="en-US" dirty="0"/>
                        </a:p>
                      </a:txBody>
                      <a:tcPr anchor="ctr"/>
                    </a:tc>
                    <a:extLst>
                      <a:ext uri="{0D108BD9-81ED-4DB2-BD59-A6C34878D82A}">
                        <a16:rowId xmlns:a16="http://schemas.microsoft.com/office/drawing/2014/main" val="434152268"/>
                      </a:ext>
                    </a:extLst>
                  </a:tr>
                  <a:tr h="522293">
                    <a:tc>
                      <a:txBody>
                        <a:bodyPr/>
                        <a:lstStyle/>
                        <a:p>
                          <a:pPr algn="ctr"/>
                          <a:r>
                            <a:rPr lang="en-US" altLang="zh-CN" dirty="0"/>
                            <a:t>100</a:t>
                          </a:r>
                          <a:endParaRPr lang="zh-CN" altLang="en-US" dirty="0"/>
                        </a:p>
                      </a:txBody>
                      <a:tcPr anchor="ctr"/>
                    </a:tc>
                    <a:tc>
                      <a:txBody>
                        <a:bodyPr/>
                        <a:lstStyle/>
                        <a:p>
                          <a:pPr algn="ctr"/>
                          <a:r>
                            <a:rPr lang="en-US" altLang="zh-CN" dirty="0"/>
                            <a:t>3.23</a:t>
                          </a:r>
                          <a:endParaRPr lang="zh-CN" altLang="en-US" dirty="0"/>
                        </a:p>
                      </a:txBody>
                      <a:tcPr anchor="ctr"/>
                    </a:tc>
                    <a:extLst>
                      <a:ext uri="{0D108BD9-81ED-4DB2-BD59-A6C34878D82A}">
                        <a16:rowId xmlns:a16="http://schemas.microsoft.com/office/drawing/2014/main" val="1581465463"/>
                      </a:ext>
                    </a:extLst>
                  </a:tr>
                  <a:tr h="522293">
                    <a:tc>
                      <a:txBody>
                        <a:bodyPr/>
                        <a:lstStyle/>
                        <a:p>
                          <a:pPr algn="ctr"/>
                          <a:r>
                            <a:rPr lang="en-US" altLang="zh-CN" dirty="0"/>
                            <a:t>150</a:t>
                          </a:r>
                          <a:endParaRPr lang="zh-CN" altLang="en-US" dirty="0"/>
                        </a:p>
                      </a:txBody>
                      <a:tcPr anchor="ctr"/>
                    </a:tc>
                    <a:tc>
                      <a:txBody>
                        <a:bodyPr/>
                        <a:lstStyle/>
                        <a:p>
                          <a:pPr algn="ctr"/>
                          <a:r>
                            <a:rPr lang="en-US" altLang="zh-CN" dirty="0"/>
                            <a:t>3.78</a:t>
                          </a:r>
                          <a:endParaRPr lang="zh-CN" altLang="en-US" dirty="0"/>
                        </a:p>
                      </a:txBody>
                      <a:tcPr anchor="ctr"/>
                    </a:tc>
                    <a:extLst>
                      <a:ext uri="{0D108BD9-81ED-4DB2-BD59-A6C34878D82A}">
                        <a16:rowId xmlns:a16="http://schemas.microsoft.com/office/drawing/2014/main" val="2533801731"/>
                      </a:ext>
                    </a:extLst>
                  </a:tr>
                  <a:tr h="522293">
                    <a:tc>
                      <a:txBody>
                        <a:bodyPr/>
                        <a:lstStyle/>
                        <a:p>
                          <a:pPr algn="ctr"/>
                          <a:r>
                            <a:rPr lang="en-US" altLang="zh-CN" dirty="0"/>
                            <a:t>200</a:t>
                          </a:r>
                          <a:endParaRPr lang="zh-CN" altLang="en-US" dirty="0"/>
                        </a:p>
                      </a:txBody>
                      <a:tcPr anchor="ctr"/>
                    </a:tc>
                    <a:tc>
                      <a:txBody>
                        <a:bodyPr/>
                        <a:lstStyle/>
                        <a:p>
                          <a:pPr algn="ctr"/>
                          <a:r>
                            <a:rPr lang="en-US" altLang="zh-CN" dirty="0"/>
                            <a:t>3.74</a:t>
                          </a:r>
                          <a:endParaRPr lang="zh-CN" altLang="en-US" dirty="0"/>
                        </a:p>
                      </a:txBody>
                      <a:tcPr anchor="ctr"/>
                    </a:tc>
                    <a:extLst>
                      <a:ext uri="{0D108BD9-81ED-4DB2-BD59-A6C34878D82A}">
                        <a16:rowId xmlns:a16="http://schemas.microsoft.com/office/drawing/2014/main" val="1479531563"/>
                      </a:ext>
                    </a:extLst>
                  </a:tr>
                  <a:tr h="522293">
                    <a:tc>
                      <a:txBody>
                        <a:bodyPr/>
                        <a:lstStyle/>
                        <a:p>
                          <a:pPr algn="ctr"/>
                          <a:r>
                            <a:rPr lang="en-US" altLang="zh-CN" dirty="0"/>
                            <a:t>250</a:t>
                          </a:r>
                          <a:endParaRPr lang="zh-CN" altLang="en-US" dirty="0"/>
                        </a:p>
                      </a:txBody>
                      <a:tcPr anchor="ctr"/>
                    </a:tc>
                    <a:tc>
                      <a:txBody>
                        <a:bodyPr/>
                        <a:lstStyle/>
                        <a:p>
                          <a:pPr algn="ctr"/>
                          <a:r>
                            <a:rPr lang="en-US" altLang="zh-CN" dirty="0"/>
                            <a:t>3.79</a:t>
                          </a:r>
                          <a:endParaRPr lang="zh-CN" altLang="en-US" dirty="0"/>
                        </a:p>
                      </a:txBody>
                      <a:tcPr anchor="ctr"/>
                    </a:tc>
                    <a:extLst>
                      <a:ext uri="{0D108BD9-81ED-4DB2-BD59-A6C34878D82A}">
                        <a16:rowId xmlns:a16="http://schemas.microsoft.com/office/drawing/2014/main" val="3487167284"/>
                      </a:ext>
                    </a:extLst>
                  </a:tr>
                  <a:tr h="522293">
                    <a:tc>
                      <a:txBody>
                        <a:bodyPr/>
                        <a:lstStyle/>
                        <a:p>
                          <a:pPr algn="ctr"/>
                          <a:r>
                            <a:rPr lang="en-US" altLang="zh-CN" dirty="0"/>
                            <a:t>300</a:t>
                          </a:r>
                          <a:endParaRPr lang="zh-CN" altLang="en-US" dirty="0"/>
                        </a:p>
                      </a:txBody>
                      <a:tcPr anchor="ctr"/>
                    </a:tc>
                    <a:tc>
                      <a:txBody>
                        <a:bodyPr/>
                        <a:lstStyle/>
                        <a:p>
                          <a:pPr algn="ctr"/>
                          <a:r>
                            <a:rPr lang="en-US" altLang="zh-CN" dirty="0"/>
                            <a:t>3.81</a:t>
                          </a:r>
                          <a:endParaRPr lang="zh-CN" altLang="en-US" dirty="0"/>
                        </a:p>
                      </a:txBody>
                      <a:tcPr anchor="ctr"/>
                    </a:tc>
                    <a:extLst>
                      <a:ext uri="{0D108BD9-81ED-4DB2-BD59-A6C34878D82A}">
                        <a16:rowId xmlns:a16="http://schemas.microsoft.com/office/drawing/2014/main" val="2461417366"/>
                      </a:ext>
                    </a:extLst>
                  </a:tr>
                </a:tbl>
              </a:graphicData>
            </a:graphic>
          </p:graphicFrame>
        </mc:Choice>
        <mc:Fallback xmlns="">
          <p:graphicFrame>
            <p:nvGraphicFramePr>
              <p:cNvPr id="3" name="Table 2">
                <a:extLst>
                  <a:ext uri="{FF2B5EF4-FFF2-40B4-BE49-F238E27FC236}">
                    <a16:creationId xmlns:a16="http://schemas.microsoft.com/office/drawing/2014/main" id="{56606A33-71A5-44A1-4079-74FF01BAA1F3}"/>
                  </a:ext>
                </a:extLst>
              </p:cNvPr>
              <p:cNvGraphicFramePr>
                <a:graphicFrameLocks noGrp="1"/>
              </p:cNvGraphicFramePr>
              <p:nvPr>
                <p:extLst>
                  <p:ext uri="{D42A27DB-BD31-4B8C-83A1-F6EECF244321}">
                    <p14:modId xmlns:p14="http://schemas.microsoft.com/office/powerpoint/2010/main" val="1249465175"/>
                  </p:ext>
                </p:extLst>
              </p:nvPr>
            </p:nvGraphicFramePr>
            <p:xfrm>
              <a:off x="3089254" y="1600974"/>
              <a:ext cx="6013492" cy="3656051"/>
            </p:xfrm>
            <a:graphic>
              <a:graphicData uri="http://schemas.openxmlformats.org/drawingml/2006/table">
                <a:tbl>
                  <a:tblPr firstRow="1" bandRow="1">
                    <a:tableStyleId>{3B4B98B0-60AC-42C2-AFA5-B58CD77FA1E5}</a:tableStyleId>
                  </a:tblPr>
                  <a:tblGrid>
                    <a:gridCol w="3006746">
                      <a:extLst>
                        <a:ext uri="{9D8B030D-6E8A-4147-A177-3AD203B41FA5}">
                          <a16:colId xmlns:a16="http://schemas.microsoft.com/office/drawing/2014/main" val="728958392"/>
                        </a:ext>
                      </a:extLst>
                    </a:gridCol>
                    <a:gridCol w="3006746">
                      <a:extLst>
                        <a:ext uri="{9D8B030D-6E8A-4147-A177-3AD203B41FA5}">
                          <a16:colId xmlns:a16="http://schemas.microsoft.com/office/drawing/2014/main" val="1545690244"/>
                        </a:ext>
                      </a:extLst>
                    </a:gridCol>
                  </a:tblGrid>
                  <a:tr h="522293">
                    <a:tc>
                      <a:txBody>
                        <a:bodyPr/>
                        <a:lstStyle/>
                        <a:p>
                          <a:pPr algn="ctr"/>
                          <a:r>
                            <a:rPr lang="en-US" altLang="zh-CN" dirty="0"/>
                            <a:t>Voltage [V]</a:t>
                          </a:r>
                          <a:endParaRPr lang="zh-CN" altLang="en-US" dirty="0"/>
                        </a:p>
                      </a:txBody>
                      <a:tcPr anchor="ctr"/>
                    </a:tc>
                    <a:tc>
                      <a:txBody>
                        <a:bodyPr/>
                        <a:lstStyle/>
                        <a:p>
                          <a:endParaRPr lang="zh-CN"/>
                        </a:p>
                      </a:txBody>
                      <a:tcPr anchor="ctr">
                        <a:blipFill>
                          <a:blip r:embed="rId2"/>
                          <a:stretch>
                            <a:fillRect l="-100000" t="-1163" r="-202" b="-602326"/>
                          </a:stretch>
                        </a:blipFill>
                      </a:tcPr>
                    </a:tc>
                    <a:extLst>
                      <a:ext uri="{0D108BD9-81ED-4DB2-BD59-A6C34878D82A}">
                        <a16:rowId xmlns:a16="http://schemas.microsoft.com/office/drawing/2014/main" val="3588931670"/>
                      </a:ext>
                    </a:extLst>
                  </a:tr>
                  <a:tr h="522293">
                    <a:tc>
                      <a:txBody>
                        <a:bodyPr/>
                        <a:lstStyle/>
                        <a:p>
                          <a:pPr algn="ctr"/>
                          <a:r>
                            <a:rPr lang="en-US" altLang="zh-CN" dirty="0"/>
                            <a:t>50</a:t>
                          </a:r>
                          <a:endParaRPr lang="zh-CN" altLang="en-US" dirty="0"/>
                        </a:p>
                      </a:txBody>
                      <a:tcPr anchor="ctr"/>
                    </a:tc>
                    <a:tc>
                      <a:txBody>
                        <a:bodyPr/>
                        <a:lstStyle/>
                        <a:p>
                          <a:pPr algn="ctr"/>
                          <a:r>
                            <a:rPr lang="en-US" altLang="zh-CN" dirty="0"/>
                            <a:t>2.19</a:t>
                          </a:r>
                          <a:endParaRPr lang="zh-CN" altLang="en-US" dirty="0"/>
                        </a:p>
                      </a:txBody>
                      <a:tcPr anchor="ctr"/>
                    </a:tc>
                    <a:extLst>
                      <a:ext uri="{0D108BD9-81ED-4DB2-BD59-A6C34878D82A}">
                        <a16:rowId xmlns:a16="http://schemas.microsoft.com/office/drawing/2014/main" val="434152268"/>
                      </a:ext>
                    </a:extLst>
                  </a:tr>
                  <a:tr h="522293">
                    <a:tc>
                      <a:txBody>
                        <a:bodyPr/>
                        <a:lstStyle/>
                        <a:p>
                          <a:pPr algn="ctr"/>
                          <a:r>
                            <a:rPr lang="en-US" altLang="zh-CN" dirty="0"/>
                            <a:t>100</a:t>
                          </a:r>
                          <a:endParaRPr lang="zh-CN" altLang="en-US" dirty="0"/>
                        </a:p>
                      </a:txBody>
                      <a:tcPr anchor="ctr"/>
                    </a:tc>
                    <a:tc>
                      <a:txBody>
                        <a:bodyPr/>
                        <a:lstStyle/>
                        <a:p>
                          <a:pPr algn="ctr"/>
                          <a:r>
                            <a:rPr lang="en-US" altLang="zh-CN" dirty="0"/>
                            <a:t>3.23</a:t>
                          </a:r>
                          <a:endParaRPr lang="zh-CN" altLang="en-US" dirty="0"/>
                        </a:p>
                      </a:txBody>
                      <a:tcPr anchor="ctr"/>
                    </a:tc>
                    <a:extLst>
                      <a:ext uri="{0D108BD9-81ED-4DB2-BD59-A6C34878D82A}">
                        <a16:rowId xmlns:a16="http://schemas.microsoft.com/office/drawing/2014/main" val="1581465463"/>
                      </a:ext>
                    </a:extLst>
                  </a:tr>
                  <a:tr h="522293">
                    <a:tc>
                      <a:txBody>
                        <a:bodyPr/>
                        <a:lstStyle/>
                        <a:p>
                          <a:pPr algn="ctr"/>
                          <a:r>
                            <a:rPr lang="en-US" altLang="zh-CN" dirty="0"/>
                            <a:t>150</a:t>
                          </a:r>
                          <a:endParaRPr lang="zh-CN" altLang="en-US" dirty="0"/>
                        </a:p>
                      </a:txBody>
                      <a:tcPr anchor="ctr"/>
                    </a:tc>
                    <a:tc>
                      <a:txBody>
                        <a:bodyPr/>
                        <a:lstStyle/>
                        <a:p>
                          <a:pPr algn="ctr"/>
                          <a:r>
                            <a:rPr lang="en-US" altLang="zh-CN" dirty="0"/>
                            <a:t>3.78</a:t>
                          </a:r>
                          <a:endParaRPr lang="zh-CN" altLang="en-US" dirty="0"/>
                        </a:p>
                      </a:txBody>
                      <a:tcPr anchor="ctr"/>
                    </a:tc>
                    <a:extLst>
                      <a:ext uri="{0D108BD9-81ED-4DB2-BD59-A6C34878D82A}">
                        <a16:rowId xmlns:a16="http://schemas.microsoft.com/office/drawing/2014/main" val="2533801731"/>
                      </a:ext>
                    </a:extLst>
                  </a:tr>
                  <a:tr h="522293">
                    <a:tc>
                      <a:txBody>
                        <a:bodyPr/>
                        <a:lstStyle/>
                        <a:p>
                          <a:pPr algn="ctr"/>
                          <a:r>
                            <a:rPr lang="en-US" altLang="zh-CN" dirty="0"/>
                            <a:t>200</a:t>
                          </a:r>
                          <a:endParaRPr lang="zh-CN" altLang="en-US" dirty="0"/>
                        </a:p>
                      </a:txBody>
                      <a:tcPr anchor="ctr"/>
                    </a:tc>
                    <a:tc>
                      <a:txBody>
                        <a:bodyPr/>
                        <a:lstStyle/>
                        <a:p>
                          <a:pPr algn="ctr"/>
                          <a:r>
                            <a:rPr lang="en-US" altLang="zh-CN" dirty="0"/>
                            <a:t>3.74</a:t>
                          </a:r>
                          <a:endParaRPr lang="zh-CN" altLang="en-US" dirty="0"/>
                        </a:p>
                      </a:txBody>
                      <a:tcPr anchor="ctr"/>
                    </a:tc>
                    <a:extLst>
                      <a:ext uri="{0D108BD9-81ED-4DB2-BD59-A6C34878D82A}">
                        <a16:rowId xmlns:a16="http://schemas.microsoft.com/office/drawing/2014/main" val="1479531563"/>
                      </a:ext>
                    </a:extLst>
                  </a:tr>
                  <a:tr h="522293">
                    <a:tc>
                      <a:txBody>
                        <a:bodyPr/>
                        <a:lstStyle/>
                        <a:p>
                          <a:pPr algn="ctr"/>
                          <a:r>
                            <a:rPr lang="en-US" altLang="zh-CN" dirty="0"/>
                            <a:t>250</a:t>
                          </a:r>
                          <a:endParaRPr lang="zh-CN" altLang="en-US" dirty="0"/>
                        </a:p>
                      </a:txBody>
                      <a:tcPr anchor="ctr"/>
                    </a:tc>
                    <a:tc>
                      <a:txBody>
                        <a:bodyPr/>
                        <a:lstStyle/>
                        <a:p>
                          <a:pPr algn="ctr"/>
                          <a:r>
                            <a:rPr lang="en-US" altLang="zh-CN" dirty="0"/>
                            <a:t>3.79</a:t>
                          </a:r>
                          <a:endParaRPr lang="zh-CN" altLang="en-US" dirty="0"/>
                        </a:p>
                      </a:txBody>
                      <a:tcPr anchor="ctr"/>
                    </a:tc>
                    <a:extLst>
                      <a:ext uri="{0D108BD9-81ED-4DB2-BD59-A6C34878D82A}">
                        <a16:rowId xmlns:a16="http://schemas.microsoft.com/office/drawing/2014/main" val="3487167284"/>
                      </a:ext>
                    </a:extLst>
                  </a:tr>
                  <a:tr h="522293">
                    <a:tc>
                      <a:txBody>
                        <a:bodyPr/>
                        <a:lstStyle/>
                        <a:p>
                          <a:pPr algn="ctr"/>
                          <a:r>
                            <a:rPr lang="en-US" altLang="zh-CN" dirty="0"/>
                            <a:t>300</a:t>
                          </a:r>
                          <a:endParaRPr lang="zh-CN" altLang="en-US" dirty="0"/>
                        </a:p>
                      </a:txBody>
                      <a:tcPr anchor="ctr"/>
                    </a:tc>
                    <a:tc>
                      <a:txBody>
                        <a:bodyPr/>
                        <a:lstStyle/>
                        <a:p>
                          <a:pPr algn="ctr"/>
                          <a:r>
                            <a:rPr lang="en-US" altLang="zh-CN" dirty="0"/>
                            <a:t>3.81</a:t>
                          </a:r>
                          <a:endParaRPr lang="zh-CN" altLang="en-US" dirty="0"/>
                        </a:p>
                      </a:txBody>
                      <a:tcPr anchor="ctr"/>
                    </a:tc>
                    <a:extLst>
                      <a:ext uri="{0D108BD9-81ED-4DB2-BD59-A6C34878D82A}">
                        <a16:rowId xmlns:a16="http://schemas.microsoft.com/office/drawing/2014/main" val="2461417366"/>
                      </a:ext>
                    </a:extLst>
                  </a:tr>
                </a:tbl>
              </a:graphicData>
            </a:graphic>
          </p:graphicFrame>
        </mc:Fallback>
      </mc:AlternateContent>
    </p:spTree>
    <p:extLst>
      <p:ext uri="{BB962C8B-B14F-4D97-AF65-F5344CB8AC3E}">
        <p14:creationId xmlns:p14="http://schemas.microsoft.com/office/powerpoint/2010/main" val="3495785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6C0814-446E-DD65-496B-9F97F7C54A08}"/>
              </a:ext>
            </a:extLst>
          </p:cNvPr>
          <p:cNvSpPr>
            <a:spLocks noGrp="1"/>
          </p:cNvSpPr>
          <p:nvPr>
            <p:ph type="sldNum" sz="quarter" idx="12"/>
          </p:nvPr>
        </p:nvSpPr>
        <p:spPr/>
        <p:txBody>
          <a:bodyPr/>
          <a:lstStyle/>
          <a:p>
            <a:fld id="{7739CA6D-D692-4897-A75B-F1A33D4A3A17}" type="slidenum">
              <a:rPr lang="zh-CN" altLang="en-US" smtClean="0"/>
              <a:pPr/>
              <a:t>2</a:t>
            </a:fld>
            <a:endParaRPr lang="zh-CN" altLang="en-US"/>
          </a:p>
        </p:txBody>
      </p:sp>
      <p:pic>
        <p:nvPicPr>
          <p:cNvPr id="4" name="Picture 3">
            <a:extLst>
              <a:ext uri="{FF2B5EF4-FFF2-40B4-BE49-F238E27FC236}">
                <a16:creationId xmlns:a16="http://schemas.microsoft.com/office/drawing/2014/main" id="{793A7173-6277-B8A6-95D9-2A981F165534}"/>
              </a:ext>
            </a:extLst>
          </p:cNvPr>
          <p:cNvPicPr>
            <a:picLocks noChangeAspect="1"/>
          </p:cNvPicPr>
          <p:nvPr/>
        </p:nvPicPr>
        <p:blipFill>
          <a:blip r:embed="rId3"/>
          <a:srcRect t="78697"/>
          <a:stretch/>
        </p:blipFill>
        <p:spPr>
          <a:xfrm>
            <a:off x="463693" y="1751738"/>
            <a:ext cx="6103690" cy="498231"/>
          </a:xfrm>
          <a:prstGeom prst="rect">
            <a:avLst/>
          </a:prstGeom>
        </p:spPr>
      </p:pic>
      <p:cxnSp>
        <p:nvCxnSpPr>
          <p:cNvPr id="6" name="Straight Connector 5">
            <a:extLst>
              <a:ext uri="{FF2B5EF4-FFF2-40B4-BE49-F238E27FC236}">
                <a16:creationId xmlns:a16="http://schemas.microsoft.com/office/drawing/2014/main" id="{AEB1C51B-91EC-C17C-BDD3-476BB339FE11}"/>
              </a:ext>
            </a:extLst>
          </p:cNvPr>
          <p:cNvCxnSpPr/>
          <p:nvPr/>
        </p:nvCxnSpPr>
        <p:spPr>
          <a:xfrm>
            <a:off x="466624" y="2249969"/>
            <a:ext cx="326475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6D628B6-F313-7416-F058-923A1DC02B2A}"/>
              </a:ext>
            </a:extLst>
          </p:cNvPr>
          <p:cNvCxnSpPr>
            <a:cxnSpLocks/>
          </p:cNvCxnSpPr>
          <p:nvPr/>
        </p:nvCxnSpPr>
        <p:spPr>
          <a:xfrm>
            <a:off x="5862170" y="2000853"/>
            <a:ext cx="70521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9" name="Picture 18">
            <a:extLst>
              <a:ext uri="{FF2B5EF4-FFF2-40B4-BE49-F238E27FC236}">
                <a16:creationId xmlns:a16="http://schemas.microsoft.com/office/drawing/2014/main" id="{D48FEF5C-14EA-E21A-60FB-30DAD025A115}"/>
              </a:ext>
            </a:extLst>
          </p:cNvPr>
          <p:cNvPicPr>
            <a:picLocks noChangeAspect="1"/>
          </p:cNvPicPr>
          <p:nvPr/>
        </p:nvPicPr>
        <p:blipFill>
          <a:blip r:embed="rId4"/>
          <a:stretch>
            <a:fillRect/>
          </a:stretch>
        </p:blipFill>
        <p:spPr>
          <a:xfrm>
            <a:off x="463693" y="2495611"/>
            <a:ext cx="6103690" cy="1089622"/>
          </a:xfrm>
          <a:prstGeom prst="rect">
            <a:avLst/>
          </a:prstGeom>
        </p:spPr>
      </p:pic>
      <p:pic>
        <p:nvPicPr>
          <p:cNvPr id="23" name="Picture 22">
            <a:extLst>
              <a:ext uri="{FF2B5EF4-FFF2-40B4-BE49-F238E27FC236}">
                <a16:creationId xmlns:a16="http://schemas.microsoft.com/office/drawing/2014/main" id="{9564362A-3DF1-6284-925F-40AB7E2003F3}"/>
              </a:ext>
            </a:extLst>
          </p:cNvPr>
          <p:cNvPicPr>
            <a:picLocks noChangeAspect="1"/>
          </p:cNvPicPr>
          <p:nvPr/>
        </p:nvPicPr>
        <p:blipFill>
          <a:blip r:embed="rId5"/>
          <a:stretch>
            <a:fillRect/>
          </a:stretch>
        </p:blipFill>
        <p:spPr>
          <a:xfrm>
            <a:off x="6650528" y="1308561"/>
            <a:ext cx="4714363" cy="3374917"/>
          </a:xfrm>
          <a:prstGeom prst="rect">
            <a:avLst/>
          </a:prstGeom>
        </p:spPr>
      </p:pic>
      <p:cxnSp>
        <p:nvCxnSpPr>
          <p:cNvPr id="29" name="Straight Connector 28">
            <a:extLst>
              <a:ext uri="{FF2B5EF4-FFF2-40B4-BE49-F238E27FC236}">
                <a16:creationId xmlns:a16="http://schemas.microsoft.com/office/drawing/2014/main" id="{9038F4E2-FF57-C03A-8E07-2452A885494B}"/>
              </a:ext>
            </a:extLst>
          </p:cNvPr>
          <p:cNvCxnSpPr/>
          <p:nvPr/>
        </p:nvCxnSpPr>
        <p:spPr>
          <a:xfrm>
            <a:off x="2931281" y="3308982"/>
            <a:ext cx="264355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5" name="Picture 34">
            <a:extLst>
              <a:ext uri="{FF2B5EF4-FFF2-40B4-BE49-F238E27FC236}">
                <a16:creationId xmlns:a16="http://schemas.microsoft.com/office/drawing/2014/main" id="{D0FBBC38-AD55-8D03-8F0E-037C290B9536}"/>
              </a:ext>
            </a:extLst>
          </p:cNvPr>
          <p:cNvPicPr>
            <a:picLocks noChangeAspect="1"/>
          </p:cNvPicPr>
          <p:nvPr/>
        </p:nvPicPr>
        <p:blipFill>
          <a:blip r:embed="rId6"/>
          <a:stretch>
            <a:fillRect/>
          </a:stretch>
        </p:blipFill>
        <p:spPr>
          <a:xfrm>
            <a:off x="463693" y="3898195"/>
            <a:ext cx="6174954" cy="1397847"/>
          </a:xfrm>
          <a:prstGeom prst="rect">
            <a:avLst/>
          </a:prstGeom>
        </p:spPr>
      </p:pic>
      <p:cxnSp>
        <p:nvCxnSpPr>
          <p:cNvPr id="36" name="Straight Connector 35">
            <a:extLst>
              <a:ext uri="{FF2B5EF4-FFF2-40B4-BE49-F238E27FC236}">
                <a16:creationId xmlns:a16="http://schemas.microsoft.com/office/drawing/2014/main" id="{781207FC-7BC4-B1B7-9FDA-B7A77D0088F9}"/>
              </a:ext>
            </a:extLst>
          </p:cNvPr>
          <p:cNvCxnSpPr>
            <a:cxnSpLocks/>
          </p:cNvCxnSpPr>
          <p:nvPr/>
        </p:nvCxnSpPr>
        <p:spPr>
          <a:xfrm>
            <a:off x="938358" y="4721613"/>
            <a:ext cx="5586046"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DFBB5842-F2BB-4D50-5C6D-5595C58B23CB}"/>
              </a:ext>
            </a:extLst>
          </p:cNvPr>
          <p:cNvCxnSpPr>
            <a:cxnSpLocks/>
          </p:cNvCxnSpPr>
          <p:nvPr/>
        </p:nvCxnSpPr>
        <p:spPr>
          <a:xfrm>
            <a:off x="463693" y="5014690"/>
            <a:ext cx="429638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A038FE25-4B84-6FEE-3862-25F2D69B0C16}"/>
                  </a:ext>
                </a:extLst>
              </p:cNvPr>
              <p:cNvSpPr txBox="1"/>
              <p:nvPr/>
            </p:nvSpPr>
            <p:spPr>
              <a:xfrm>
                <a:off x="1264892" y="5468777"/>
                <a:ext cx="9662215" cy="881139"/>
              </a:xfrm>
              <a:prstGeom prst="rect">
                <a:avLst/>
              </a:prstGeom>
              <a:noFill/>
            </p:spPr>
            <p:txBody>
              <a:bodyPr wrap="square" rtlCol="0">
                <a:spAutoFit/>
              </a:bodyPr>
              <a:lstStyle/>
              <a:p>
                <a:pPr algn="ctr">
                  <a:lnSpc>
                    <a:spcPct val="150000"/>
                  </a:lnSpc>
                </a:pPr>
                <a:r>
                  <a:rPr lang="en-US" altLang="zh-CN" dirty="0">
                    <a:solidFill>
                      <a:schemeClr val="tx1"/>
                    </a:solidFill>
                  </a:rPr>
                  <a:t>Boron Concentration </a:t>
                </a:r>
                <a14:m>
                  <m:oMath xmlns:m="http://schemas.openxmlformats.org/officeDocument/2006/math">
                    <m:r>
                      <a:rPr lang="en-US" altLang="zh-CN" i="1" smtClean="0">
                        <a:solidFill>
                          <a:schemeClr val="tx1"/>
                        </a:solidFill>
                        <a:latin typeface="Cambria Math" panose="02040503050406030204" pitchFamily="18" charset="0"/>
                        <a:ea typeface="Cambria Math" panose="02040503050406030204" pitchFamily="18" charset="0"/>
                      </a:rPr>
                      <m:t>≠</m:t>
                    </m:r>
                  </m:oMath>
                </a14:m>
                <a:r>
                  <a:rPr lang="zh-CN" altLang="en-US" dirty="0">
                    <a:solidFill>
                      <a:schemeClr val="tx1"/>
                    </a:solidFill>
                  </a:rPr>
                  <a:t> </a:t>
                </a:r>
                <a:r>
                  <a:rPr lang="en-US" altLang="zh-CN" dirty="0">
                    <a:solidFill>
                      <a:schemeClr val="tx1"/>
                    </a:solidFill>
                  </a:rPr>
                  <a:t>Carrier Concentration (Boron Active Concentration )</a:t>
                </a:r>
              </a:p>
              <a:p>
                <a:pPr algn="ctr">
                  <a:lnSpc>
                    <a:spcPct val="150000"/>
                  </a:lnSpc>
                </a:pPr>
                <a:r>
                  <a:rPr lang="en-US" altLang="zh-CN" dirty="0">
                    <a:solidFill>
                      <a:schemeClr val="tx1"/>
                    </a:solidFill>
                  </a:rPr>
                  <a:t>Add </a:t>
                </a:r>
                <a14:m>
                  <m:oMath xmlns:m="http://schemas.openxmlformats.org/officeDocument/2006/math">
                    <m:sSup>
                      <m:sSupPr>
                        <m:ctrlPr>
                          <a:rPr lang="en-US" altLang="zh-CN" b="0" i="1" smtClean="0">
                            <a:solidFill>
                              <a:srgbClr val="FF0000"/>
                            </a:solidFill>
                            <a:latin typeface="Cambria Math" panose="02040503050406030204" pitchFamily="18" charset="0"/>
                          </a:rPr>
                        </m:ctrlPr>
                      </m:sSupPr>
                      <m:e>
                        <m:r>
                          <a:rPr lang="en-US" altLang="zh-CN" b="0" i="1" smtClean="0">
                            <a:solidFill>
                              <a:srgbClr val="FF0000"/>
                            </a:solidFill>
                            <a:latin typeface="Cambria Math" panose="02040503050406030204" pitchFamily="18" charset="0"/>
                          </a:rPr>
                          <m:t>10</m:t>
                        </m:r>
                      </m:e>
                      <m:sup>
                        <m:r>
                          <a:rPr lang="en-US" altLang="zh-CN" b="0" i="1" smtClean="0">
                            <a:solidFill>
                              <a:srgbClr val="FF0000"/>
                            </a:solidFill>
                            <a:latin typeface="Cambria Math" panose="02040503050406030204" pitchFamily="18" charset="0"/>
                          </a:rPr>
                          <m:t>10</m:t>
                        </m:r>
                      </m:sup>
                    </m:sSup>
                  </m:oMath>
                </a14:m>
                <a:r>
                  <a:rPr lang="zh-CN" altLang="en-US" dirty="0">
                    <a:solidFill>
                      <a:srgbClr val="FF0000"/>
                    </a:solidFill>
                  </a:rPr>
                  <a:t> </a:t>
                </a:r>
                <a:r>
                  <a:rPr lang="en-US" altLang="zh-CN" dirty="0">
                    <a:solidFill>
                      <a:schemeClr val="tx1"/>
                    </a:solidFill>
                  </a:rPr>
                  <a:t>Boron Active Concentration</a:t>
                </a:r>
                <a:endParaRPr lang="zh-CN" altLang="en-US" dirty="0">
                  <a:solidFill>
                    <a:srgbClr val="C00000"/>
                  </a:solidFill>
                </a:endParaRPr>
              </a:p>
            </p:txBody>
          </p:sp>
        </mc:Choice>
        <mc:Fallback xmlns="">
          <p:sp>
            <p:nvSpPr>
              <p:cNvPr id="40" name="TextBox 39">
                <a:extLst>
                  <a:ext uri="{FF2B5EF4-FFF2-40B4-BE49-F238E27FC236}">
                    <a16:creationId xmlns:a16="http://schemas.microsoft.com/office/drawing/2014/main" id="{A038FE25-4B84-6FEE-3862-25F2D69B0C16}"/>
                  </a:ext>
                </a:extLst>
              </p:cNvPr>
              <p:cNvSpPr txBox="1">
                <a:spLocks noRot="1" noChangeAspect="1" noMove="1" noResize="1" noEditPoints="1" noAdjustHandles="1" noChangeArrowheads="1" noChangeShapeType="1" noTextEdit="1"/>
              </p:cNvSpPr>
              <p:nvPr/>
            </p:nvSpPr>
            <p:spPr>
              <a:xfrm>
                <a:off x="1264892" y="5468777"/>
                <a:ext cx="9662215" cy="881139"/>
              </a:xfrm>
              <a:prstGeom prst="rect">
                <a:avLst/>
              </a:prstGeom>
              <a:blipFill>
                <a:blip r:embed="rId7"/>
                <a:stretch>
                  <a:fillRect b="-9655"/>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AD94B40B-8502-B30D-4A3F-351B1F3CAE9C}"/>
              </a:ext>
            </a:extLst>
          </p:cNvPr>
          <p:cNvSpPr txBox="1"/>
          <p:nvPr/>
        </p:nvSpPr>
        <p:spPr>
          <a:xfrm>
            <a:off x="658762" y="324465"/>
            <a:ext cx="5211096" cy="584775"/>
          </a:xfrm>
          <a:prstGeom prst="rect">
            <a:avLst/>
          </a:prstGeom>
          <a:noFill/>
        </p:spPr>
        <p:txBody>
          <a:bodyPr wrap="square" rtlCol="0">
            <a:spAutoFit/>
          </a:bodyPr>
          <a:lstStyle/>
          <a:p>
            <a:r>
              <a:rPr lang="en-US" altLang="zh-CN" sz="3200" dirty="0"/>
              <a:t>Doping</a:t>
            </a:r>
          </a:p>
        </p:txBody>
      </p:sp>
      <p:sp>
        <p:nvSpPr>
          <p:cNvPr id="8" name="TextBox 7">
            <a:extLst>
              <a:ext uri="{FF2B5EF4-FFF2-40B4-BE49-F238E27FC236}">
                <a16:creationId xmlns:a16="http://schemas.microsoft.com/office/drawing/2014/main" id="{0E6717BE-DFEB-782D-71C4-B9DFBF8CE7D0}"/>
              </a:ext>
            </a:extLst>
          </p:cNvPr>
          <p:cNvSpPr txBox="1"/>
          <p:nvPr/>
        </p:nvSpPr>
        <p:spPr>
          <a:xfrm>
            <a:off x="390806" y="1075741"/>
            <a:ext cx="10463414" cy="46564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altLang="zh-CN" sz="1800" dirty="0"/>
              <a:t>During CVD process, Boron and Nitrogen are common impurities</a:t>
            </a:r>
          </a:p>
        </p:txBody>
      </p:sp>
    </p:spTree>
    <p:extLst>
      <p:ext uri="{BB962C8B-B14F-4D97-AF65-F5344CB8AC3E}">
        <p14:creationId xmlns:p14="http://schemas.microsoft.com/office/powerpoint/2010/main" val="1095695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40FAAB-6821-7204-1A5C-CB44760C5875}"/>
              </a:ext>
            </a:extLst>
          </p:cNvPr>
          <p:cNvSpPr>
            <a:spLocks noGrp="1"/>
          </p:cNvSpPr>
          <p:nvPr>
            <p:ph type="sldNum" sz="quarter" idx="12"/>
          </p:nvPr>
        </p:nvSpPr>
        <p:spPr/>
        <p:txBody>
          <a:bodyPr/>
          <a:lstStyle/>
          <a:p>
            <a:fld id="{7739CA6D-D692-4897-A75B-F1A33D4A3A17}" type="slidenum">
              <a:rPr lang="zh-CN" altLang="en-US" smtClean="0"/>
              <a:pPr/>
              <a:t>3</a:t>
            </a:fld>
            <a:endParaRPr lang="zh-CN" altLang="en-US"/>
          </a:p>
        </p:txBody>
      </p:sp>
      <p:sp>
        <p:nvSpPr>
          <p:cNvPr id="4" name="TextBox 3">
            <a:extLst>
              <a:ext uri="{FF2B5EF4-FFF2-40B4-BE49-F238E27FC236}">
                <a16:creationId xmlns:a16="http://schemas.microsoft.com/office/drawing/2014/main" id="{0765B90E-D256-AD98-0A69-EDAEB43C1CAE}"/>
              </a:ext>
            </a:extLst>
          </p:cNvPr>
          <p:cNvSpPr txBox="1"/>
          <p:nvPr/>
        </p:nvSpPr>
        <p:spPr>
          <a:xfrm>
            <a:off x="2060575" y="1949685"/>
            <a:ext cx="8070850" cy="2958630"/>
          </a:xfrm>
          <a:prstGeom prst="rect">
            <a:avLst/>
          </a:prstGeom>
          <a:noFill/>
        </p:spPr>
        <p:txBody>
          <a:bodyPr wrap="square">
            <a:spAutoFit/>
          </a:bodyPr>
          <a:lstStyle/>
          <a:p>
            <a:pPr>
              <a:lnSpc>
                <a:spcPct val="150000"/>
              </a:lnSpc>
            </a:pPr>
            <a:r>
              <a:rPr lang="zh-CN" altLang="en-US" dirty="0"/>
              <a:t>Electrode {</a:t>
            </a:r>
          </a:p>
          <a:p>
            <a:pPr>
              <a:lnSpc>
                <a:spcPct val="150000"/>
              </a:lnSpc>
            </a:pPr>
            <a:r>
              <a:rPr lang="zh-CN" altLang="en-US" dirty="0"/>
              <a:t>	{ Name = "front.0" Voltage = 0 </a:t>
            </a:r>
            <a:r>
              <a:rPr lang="zh-CN" altLang="en-US" dirty="0">
                <a:solidFill>
                  <a:srgbClr val="FF0000"/>
                </a:solidFill>
              </a:rPr>
              <a:t>Schottky Barrier = 4.35</a:t>
            </a:r>
            <a:r>
              <a:rPr lang="zh-CN" altLang="en-US" dirty="0"/>
              <a:t>}</a:t>
            </a:r>
          </a:p>
          <a:p>
            <a:pPr>
              <a:lnSpc>
                <a:spcPct val="150000"/>
              </a:lnSpc>
            </a:pPr>
            <a:r>
              <a:rPr lang="zh-CN" altLang="en-US" dirty="0"/>
              <a:t>	{ Name = "front.1" Voltage = 0 </a:t>
            </a:r>
            <a:r>
              <a:rPr lang="zh-CN" altLang="en-US" dirty="0">
                <a:solidFill>
                  <a:srgbClr val="FF0000"/>
                </a:solidFill>
              </a:rPr>
              <a:t>Schottky Barrier = 4.35</a:t>
            </a:r>
            <a:r>
              <a:rPr lang="zh-CN" altLang="en-US" dirty="0"/>
              <a:t>}</a:t>
            </a:r>
          </a:p>
          <a:p>
            <a:pPr>
              <a:lnSpc>
                <a:spcPct val="150000"/>
              </a:lnSpc>
            </a:pPr>
            <a:r>
              <a:rPr lang="zh-CN" altLang="en-US" dirty="0"/>
              <a:t>	{ Name = "front.2" Voltage = 0 </a:t>
            </a:r>
            <a:r>
              <a:rPr lang="zh-CN" altLang="en-US" dirty="0">
                <a:solidFill>
                  <a:srgbClr val="FF0000"/>
                </a:solidFill>
              </a:rPr>
              <a:t>Schottky Barrier = 4.35</a:t>
            </a:r>
            <a:r>
              <a:rPr lang="zh-CN" altLang="en-US" dirty="0"/>
              <a:t>}</a:t>
            </a:r>
          </a:p>
          <a:p>
            <a:pPr>
              <a:lnSpc>
                <a:spcPct val="150000"/>
              </a:lnSpc>
            </a:pPr>
            <a:r>
              <a:rPr lang="zh-CN" altLang="en-US" dirty="0"/>
              <a:t>	{ Name = "front.3" Voltage = 0 </a:t>
            </a:r>
            <a:r>
              <a:rPr lang="zh-CN" altLang="en-US" dirty="0">
                <a:solidFill>
                  <a:srgbClr val="FF0000"/>
                </a:solidFill>
              </a:rPr>
              <a:t>Schottky Barrier = 4.35</a:t>
            </a:r>
            <a:r>
              <a:rPr lang="zh-CN" altLang="en-US" dirty="0"/>
              <a:t>}</a:t>
            </a:r>
          </a:p>
          <a:p>
            <a:pPr>
              <a:lnSpc>
                <a:spcPct val="150000"/>
              </a:lnSpc>
            </a:pPr>
            <a:r>
              <a:rPr lang="zh-CN" altLang="en-US" dirty="0"/>
              <a:t>	{ Name = "back" Voltage = 0 </a:t>
            </a:r>
            <a:r>
              <a:rPr lang="zh-CN" altLang="en-US" dirty="0">
                <a:solidFill>
                  <a:srgbClr val="FF0000"/>
                </a:solidFill>
              </a:rPr>
              <a:t>Schottky Barrier = 4.35</a:t>
            </a:r>
            <a:r>
              <a:rPr lang="zh-CN" altLang="en-US" dirty="0"/>
              <a:t>}</a:t>
            </a:r>
          </a:p>
          <a:p>
            <a:pPr>
              <a:lnSpc>
                <a:spcPct val="150000"/>
              </a:lnSpc>
            </a:pPr>
            <a:r>
              <a:rPr lang="zh-CN" altLang="en-US" dirty="0"/>
              <a:t>}</a:t>
            </a:r>
          </a:p>
        </p:txBody>
      </p:sp>
      <p:sp>
        <p:nvSpPr>
          <p:cNvPr id="5" name="TextBox 4">
            <a:extLst>
              <a:ext uri="{FF2B5EF4-FFF2-40B4-BE49-F238E27FC236}">
                <a16:creationId xmlns:a16="http://schemas.microsoft.com/office/drawing/2014/main" id="{D4AB1070-9985-D9F3-AAD1-27F0AE07D110}"/>
              </a:ext>
            </a:extLst>
          </p:cNvPr>
          <p:cNvSpPr txBox="1"/>
          <p:nvPr/>
        </p:nvSpPr>
        <p:spPr>
          <a:xfrm>
            <a:off x="658762" y="324465"/>
            <a:ext cx="7011370" cy="584775"/>
          </a:xfrm>
          <a:prstGeom prst="rect">
            <a:avLst/>
          </a:prstGeom>
          <a:noFill/>
        </p:spPr>
        <p:txBody>
          <a:bodyPr wrap="square" rtlCol="0">
            <a:spAutoFit/>
          </a:bodyPr>
          <a:lstStyle/>
          <a:p>
            <a:r>
              <a:rPr lang="zh-CN" altLang="zh-CN" sz="3200" kern="1200" dirty="0">
                <a:solidFill>
                  <a:srgbClr val="000000"/>
                </a:solidFill>
                <a:effectLst/>
                <a:latin typeface="等线" panose="02010600030101010101" pitchFamily="2" charset="-122"/>
                <a:ea typeface="等线" panose="02010600030101010101" pitchFamily="2" charset="-122"/>
                <a:cs typeface="+mn-cs"/>
              </a:rPr>
              <a:t>Schottky</a:t>
            </a:r>
            <a:r>
              <a:rPr lang="en-US" altLang="zh-CN" sz="3200" kern="1200" dirty="0">
                <a:solidFill>
                  <a:srgbClr val="000000"/>
                </a:solidFill>
                <a:effectLst/>
                <a:latin typeface="等线" panose="02010600030101010101" pitchFamily="2" charset="-122"/>
                <a:ea typeface="等线" panose="02010600030101010101" pitchFamily="2" charset="-122"/>
                <a:cs typeface="+mn-cs"/>
              </a:rPr>
              <a:t> Contac</a:t>
            </a:r>
            <a:r>
              <a:rPr lang="en-US" altLang="zh-CN" sz="3200" dirty="0">
                <a:solidFill>
                  <a:srgbClr val="000000"/>
                </a:solidFill>
                <a:latin typeface="等线" panose="02010600030101010101" pitchFamily="2" charset="-122"/>
                <a:ea typeface="等线" panose="02010600030101010101" pitchFamily="2" charset="-122"/>
              </a:rPr>
              <a:t>t</a:t>
            </a:r>
            <a:endParaRPr lang="en-US" altLang="zh-CN" sz="3200" dirty="0"/>
          </a:p>
        </p:txBody>
      </p:sp>
    </p:spTree>
    <p:extLst>
      <p:ext uri="{BB962C8B-B14F-4D97-AF65-F5344CB8AC3E}">
        <p14:creationId xmlns:p14="http://schemas.microsoft.com/office/powerpoint/2010/main" val="2496395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B825F-78B8-6C2C-C57A-0769B8EB13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D6A4E1-0A9D-3CC9-2A4B-D000A768BE01}"/>
              </a:ext>
            </a:extLst>
          </p:cNvPr>
          <p:cNvSpPr>
            <a:spLocks noGrp="1"/>
          </p:cNvSpPr>
          <p:nvPr>
            <p:ph type="sldNum" sz="quarter" idx="12"/>
          </p:nvPr>
        </p:nvSpPr>
        <p:spPr/>
        <p:txBody>
          <a:bodyPr/>
          <a:lstStyle/>
          <a:p>
            <a:fld id="{7739CA6D-D692-4897-A75B-F1A33D4A3A17}" type="slidenum">
              <a:rPr lang="zh-CN" altLang="en-US" smtClean="0"/>
              <a:pPr/>
              <a:t>4</a:t>
            </a:fld>
            <a:endParaRPr lang="zh-CN" altLang="en-US"/>
          </a:p>
        </p:txBody>
      </p:sp>
      <p:sp>
        <p:nvSpPr>
          <p:cNvPr id="5" name="TextBox 4">
            <a:extLst>
              <a:ext uri="{FF2B5EF4-FFF2-40B4-BE49-F238E27FC236}">
                <a16:creationId xmlns:a16="http://schemas.microsoft.com/office/drawing/2014/main" id="{44F5C399-0D23-063B-65F3-4D5C6C7832A4}"/>
              </a:ext>
            </a:extLst>
          </p:cNvPr>
          <p:cNvSpPr txBox="1"/>
          <p:nvPr/>
        </p:nvSpPr>
        <p:spPr>
          <a:xfrm>
            <a:off x="658762" y="324465"/>
            <a:ext cx="7011370" cy="584775"/>
          </a:xfrm>
          <a:prstGeom prst="rect">
            <a:avLst/>
          </a:prstGeom>
          <a:noFill/>
        </p:spPr>
        <p:txBody>
          <a:bodyPr wrap="square" rtlCol="0">
            <a:spAutoFit/>
          </a:bodyPr>
          <a:lstStyle/>
          <a:p>
            <a:r>
              <a:rPr lang="en-US" altLang="zh-CN" sz="3200" dirty="0"/>
              <a:t>I-V Characteristic Curve</a:t>
            </a:r>
          </a:p>
        </p:txBody>
      </p:sp>
      <p:sp>
        <p:nvSpPr>
          <p:cNvPr id="2" name="TextBox 1">
            <a:extLst>
              <a:ext uri="{FF2B5EF4-FFF2-40B4-BE49-F238E27FC236}">
                <a16:creationId xmlns:a16="http://schemas.microsoft.com/office/drawing/2014/main" id="{021BA417-7485-8006-EE16-F6BD48C9A442}"/>
              </a:ext>
            </a:extLst>
          </p:cNvPr>
          <p:cNvSpPr txBox="1"/>
          <p:nvPr/>
        </p:nvSpPr>
        <p:spPr>
          <a:xfrm>
            <a:off x="539416" y="1025889"/>
            <a:ext cx="4700337" cy="3293209"/>
          </a:xfrm>
          <a:prstGeom prst="rect">
            <a:avLst/>
          </a:prstGeom>
          <a:noFill/>
        </p:spPr>
        <p:txBody>
          <a:bodyPr wrap="square">
            <a:spAutoFit/>
          </a:bodyPr>
          <a:lstStyle/>
          <a:p>
            <a:r>
              <a:rPr lang="zh-CN" altLang="en-US" sz="1600" dirty="0"/>
              <a:t>Physics {</a:t>
            </a:r>
          </a:p>
          <a:p>
            <a:r>
              <a:rPr lang="zh-CN" altLang="en-US" sz="1600" dirty="0"/>
              <a:t>EffectiveIntrinsicDensity( OldSlotboom )</a:t>
            </a:r>
          </a:p>
          <a:p>
            <a:r>
              <a:rPr lang="zh-CN" altLang="en-US" sz="1600" dirty="0"/>
              <a:t>Mobility(</a:t>
            </a:r>
            <a:endParaRPr lang="en-US" altLang="zh-CN" sz="1600" dirty="0"/>
          </a:p>
          <a:p>
            <a:r>
              <a:rPr lang="en-US" altLang="zh-CN" sz="1600" dirty="0"/>
              <a:t>    </a:t>
            </a:r>
            <a:r>
              <a:rPr lang="zh-CN" altLang="en-US" sz="1600" dirty="0"/>
              <a:t>-ConstantMobility</a:t>
            </a:r>
          </a:p>
          <a:p>
            <a:r>
              <a:rPr lang="zh-CN" altLang="en-US" sz="1600" dirty="0"/>
              <a:t>    DopingDep</a:t>
            </a:r>
          </a:p>
          <a:p>
            <a:r>
              <a:rPr lang="zh-CN" altLang="en-US" sz="1600" dirty="0"/>
              <a:t>    HighFieldSaturation( Eparallel )</a:t>
            </a:r>
          </a:p>
          <a:p>
            <a:r>
              <a:rPr lang="zh-CN" altLang="en-US" sz="1600" dirty="0"/>
              <a:t>    Enormal</a:t>
            </a:r>
          </a:p>
          <a:p>
            <a:r>
              <a:rPr lang="zh-CN" altLang="en-US" sz="1600" dirty="0"/>
              <a:t>)</a:t>
            </a:r>
          </a:p>
          <a:p>
            <a:r>
              <a:rPr lang="zh-CN" altLang="en-US" sz="1600" dirty="0"/>
              <a:t>Recombination(</a:t>
            </a:r>
          </a:p>
          <a:p>
            <a:r>
              <a:rPr lang="zh-CN" altLang="en-US" sz="1600" dirty="0"/>
              <a:t>    SRH( DopingDep )</a:t>
            </a:r>
          </a:p>
          <a:p>
            <a:r>
              <a:rPr lang="zh-CN" altLang="en-US" sz="1600" dirty="0"/>
              <a:t>    Avalanche</a:t>
            </a:r>
          </a:p>
          <a:p>
            <a:r>
              <a:rPr lang="zh-CN" altLang="en-US" sz="1600" dirty="0"/>
              <a:t>)</a:t>
            </a:r>
          </a:p>
          <a:p>
            <a:r>
              <a:rPr lang="zh-CN" altLang="en-US" sz="1600" dirty="0"/>
              <a:t>}</a:t>
            </a:r>
          </a:p>
        </p:txBody>
      </p:sp>
      <p:pic>
        <p:nvPicPr>
          <p:cNvPr id="10" name="Picture 9" descr="A grey square with pink stripes&#10;&#10;AI-generated content may be incorrect.">
            <a:extLst>
              <a:ext uri="{FF2B5EF4-FFF2-40B4-BE49-F238E27FC236}">
                <a16:creationId xmlns:a16="http://schemas.microsoft.com/office/drawing/2014/main" id="{9C74556D-6378-882B-C123-B1660BE20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62" y="4570700"/>
            <a:ext cx="2934857" cy="1714620"/>
          </a:xfrm>
          <a:prstGeom prst="rect">
            <a:avLst/>
          </a:prstGeom>
        </p:spPr>
      </p:pic>
      <p:sp>
        <p:nvSpPr>
          <p:cNvPr id="11" name="TextBox 10">
            <a:extLst>
              <a:ext uri="{FF2B5EF4-FFF2-40B4-BE49-F238E27FC236}">
                <a16:creationId xmlns:a16="http://schemas.microsoft.com/office/drawing/2014/main" id="{A80CC2E3-C5B1-A163-4F67-C3281AFC3B83}"/>
              </a:ext>
            </a:extLst>
          </p:cNvPr>
          <p:cNvSpPr txBox="1"/>
          <p:nvPr/>
        </p:nvSpPr>
        <p:spPr>
          <a:xfrm>
            <a:off x="2479312" y="4835678"/>
            <a:ext cx="251614" cy="369332"/>
          </a:xfrm>
          <a:prstGeom prst="rect">
            <a:avLst/>
          </a:prstGeom>
          <a:noFill/>
        </p:spPr>
        <p:txBody>
          <a:bodyPr wrap="square" rtlCol="0">
            <a:spAutoFit/>
          </a:bodyPr>
          <a:lstStyle/>
          <a:p>
            <a:pPr algn="ctr"/>
            <a:r>
              <a:rPr lang="en-US" altLang="zh-CN" dirty="0">
                <a:solidFill>
                  <a:schemeClr val="bg1"/>
                </a:solidFill>
              </a:rPr>
              <a:t>1</a:t>
            </a:r>
            <a:endParaRPr lang="zh-CN" altLang="en-US" dirty="0">
              <a:solidFill>
                <a:schemeClr val="bg1"/>
              </a:solidFill>
            </a:endParaRPr>
          </a:p>
        </p:txBody>
      </p:sp>
      <p:sp>
        <p:nvSpPr>
          <p:cNvPr id="12" name="TextBox 11">
            <a:extLst>
              <a:ext uri="{FF2B5EF4-FFF2-40B4-BE49-F238E27FC236}">
                <a16:creationId xmlns:a16="http://schemas.microsoft.com/office/drawing/2014/main" id="{FE510581-108C-777F-FE57-FEF398FDF9DE}"/>
              </a:ext>
            </a:extLst>
          </p:cNvPr>
          <p:cNvSpPr txBox="1"/>
          <p:nvPr/>
        </p:nvSpPr>
        <p:spPr>
          <a:xfrm>
            <a:off x="2171387" y="5020344"/>
            <a:ext cx="251614" cy="369332"/>
          </a:xfrm>
          <a:prstGeom prst="rect">
            <a:avLst/>
          </a:prstGeom>
          <a:noFill/>
        </p:spPr>
        <p:txBody>
          <a:bodyPr wrap="square" rtlCol="0">
            <a:spAutoFit/>
          </a:bodyPr>
          <a:lstStyle/>
          <a:p>
            <a:pPr algn="ctr"/>
            <a:r>
              <a:rPr lang="en-US" altLang="zh-CN" dirty="0">
                <a:solidFill>
                  <a:schemeClr val="bg1"/>
                </a:solidFill>
              </a:rPr>
              <a:t>2</a:t>
            </a:r>
            <a:endParaRPr lang="zh-CN" altLang="en-US" dirty="0">
              <a:solidFill>
                <a:schemeClr val="bg1"/>
              </a:solidFill>
            </a:endParaRPr>
          </a:p>
        </p:txBody>
      </p:sp>
      <p:sp>
        <p:nvSpPr>
          <p:cNvPr id="13" name="TextBox 12">
            <a:extLst>
              <a:ext uri="{FF2B5EF4-FFF2-40B4-BE49-F238E27FC236}">
                <a16:creationId xmlns:a16="http://schemas.microsoft.com/office/drawing/2014/main" id="{0B50D101-CAC0-FFA0-7205-AA1E1198F3B4}"/>
              </a:ext>
            </a:extLst>
          </p:cNvPr>
          <p:cNvSpPr txBox="1"/>
          <p:nvPr/>
        </p:nvSpPr>
        <p:spPr>
          <a:xfrm>
            <a:off x="1863462" y="5205010"/>
            <a:ext cx="251614" cy="369332"/>
          </a:xfrm>
          <a:prstGeom prst="rect">
            <a:avLst/>
          </a:prstGeom>
          <a:noFill/>
        </p:spPr>
        <p:txBody>
          <a:bodyPr wrap="square" rtlCol="0">
            <a:spAutoFit/>
          </a:bodyPr>
          <a:lstStyle/>
          <a:p>
            <a:pPr algn="ctr"/>
            <a:r>
              <a:rPr lang="en-US" altLang="zh-CN" dirty="0">
                <a:solidFill>
                  <a:schemeClr val="bg1"/>
                </a:solidFill>
              </a:rPr>
              <a:t>3</a:t>
            </a:r>
            <a:endParaRPr lang="zh-CN" altLang="en-US" dirty="0">
              <a:solidFill>
                <a:schemeClr val="bg1"/>
              </a:solidFill>
            </a:endParaRPr>
          </a:p>
        </p:txBody>
      </p:sp>
      <p:sp>
        <p:nvSpPr>
          <p:cNvPr id="14" name="TextBox 13">
            <a:extLst>
              <a:ext uri="{FF2B5EF4-FFF2-40B4-BE49-F238E27FC236}">
                <a16:creationId xmlns:a16="http://schemas.microsoft.com/office/drawing/2014/main" id="{05F7935E-CC4A-4027-7F49-B536FDD01B2E}"/>
              </a:ext>
            </a:extLst>
          </p:cNvPr>
          <p:cNvSpPr txBox="1"/>
          <p:nvPr/>
        </p:nvSpPr>
        <p:spPr>
          <a:xfrm>
            <a:off x="1510218" y="5397280"/>
            <a:ext cx="251614" cy="369332"/>
          </a:xfrm>
          <a:prstGeom prst="rect">
            <a:avLst/>
          </a:prstGeom>
          <a:noFill/>
        </p:spPr>
        <p:txBody>
          <a:bodyPr wrap="square" rtlCol="0">
            <a:spAutoFit/>
          </a:bodyPr>
          <a:lstStyle/>
          <a:p>
            <a:pPr algn="ctr"/>
            <a:r>
              <a:rPr lang="en-US" altLang="zh-CN" dirty="0">
                <a:solidFill>
                  <a:schemeClr val="bg1"/>
                </a:solidFill>
              </a:rPr>
              <a:t>4</a:t>
            </a:r>
            <a:endParaRPr lang="zh-CN" altLang="en-US" dirty="0">
              <a:solidFill>
                <a:schemeClr val="bg1"/>
              </a:solidFill>
            </a:endParaRPr>
          </a:p>
        </p:txBody>
      </p:sp>
      <p:pic>
        <p:nvPicPr>
          <p:cNvPr id="6" name="Picture 5">
            <a:extLst>
              <a:ext uri="{FF2B5EF4-FFF2-40B4-BE49-F238E27FC236}">
                <a16:creationId xmlns:a16="http://schemas.microsoft.com/office/drawing/2014/main" id="{53E0FE2E-FA3E-266D-B4C5-D0E207556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403" y="1254342"/>
            <a:ext cx="8030597" cy="4320000"/>
          </a:xfrm>
          <a:prstGeom prst="rect">
            <a:avLst/>
          </a:prstGeom>
        </p:spPr>
      </p:pic>
    </p:spTree>
    <p:extLst>
      <p:ext uri="{BB962C8B-B14F-4D97-AF65-F5344CB8AC3E}">
        <p14:creationId xmlns:p14="http://schemas.microsoft.com/office/powerpoint/2010/main" val="52722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98414B-B422-E91C-AB22-04E404A12125}"/>
              </a:ext>
            </a:extLst>
          </p:cNvPr>
          <p:cNvSpPr>
            <a:spLocks noGrp="1"/>
          </p:cNvSpPr>
          <p:nvPr>
            <p:ph type="sldNum" sz="quarter" idx="12"/>
          </p:nvPr>
        </p:nvSpPr>
        <p:spPr/>
        <p:txBody>
          <a:bodyPr/>
          <a:lstStyle/>
          <a:p>
            <a:fld id="{7739CA6D-D692-4897-A75B-F1A33D4A3A17}" type="slidenum">
              <a:rPr lang="zh-CN" altLang="en-US" smtClean="0"/>
              <a:pPr/>
              <a:t>5</a:t>
            </a:fld>
            <a:endParaRPr lang="zh-CN" altLang="en-US"/>
          </a:p>
        </p:txBody>
      </p:sp>
      <p:sp>
        <p:nvSpPr>
          <p:cNvPr id="5" name="TextBox 4">
            <a:extLst>
              <a:ext uri="{FF2B5EF4-FFF2-40B4-BE49-F238E27FC236}">
                <a16:creationId xmlns:a16="http://schemas.microsoft.com/office/drawing/2014/main" id="{EA51595D-BBEF-AAE3-F275-EBD3CCA86FE0}"/>
              </a:ext>
            </a:extLst>
          </p:cNvPr>
          <p:cNvSpPr txBox="1"/>
          <p:nvPr/>
        </p:nvSpPr>
        <p:spPr>
          <a:xfrm>
            <a:off x="658761" y="324465"/>
            <a:ext cx="8405725" cy="584775"/>
          </a:xfrm>
          <a:prstGeom prst="rect">
            <a:avLst/>
          </a:prstGeom>
          <a:noFill/>
        </p:spPr>
        <p:txBody>
          <a:bodyPr wrap="square" rtlCol="0">
            <a:spAutoFit/>
          </a:bodyPr>
          <a:lstStyle/>
          <a:p>
            <a:r>
              <a:rPr lang="en-US" altLang="zh-CN" sz="3200" dirty="0"/>
              <a:t>Transient Simulation - Physics</a:t>
            </a:r>
          </a:p>
        </p:txBody>
      </p:sp>
      <p:sp>
        <p:nvSpPr>
          <p:cNvPr id="9" name="TextBox 8">
            <a:extLst>
              <a:ext uri="{FF2B5EF4-FFF2-40B4-BE49-F238E27FC236}">
                <a16:creationId xmlns:a16="http://schemas.microsoft.com/office/drawing/2014/main" id="{24459C7C-3992-3C08-416D-336407936BCE}"/>
              </a:ext>
            </a:extLst>
          </p:cNvPr>
          <p:cNvSpPr txBox="1"/>
          <p:nvPr/>
        </p:nvSpPr>
        <p:spPr>
          <a:xfrm>
            <a:off x="539416" y="1025889"/>
            <a:ext cx="4700337" cy="5047536"/>
          </a:xfrm>
          <a:prstGeom prst="rect">
            <a:avLst/>
          </a:prstGeom>
          <a:noFill/>
        </p:spPr>
        <p:txBody>
          <a:bodyPr wrap="square">
            <a:spAutoFit/>
          </a:bodyPr>
          <a:lstStyle/>
          <a:p>
            <a:r>
              <a:rPr lang="zh-CN" altLang="en-US" sz="1400" dirty="0"/>
              <a:t>Physics {</a:t>
            </a:r>
          </a:p>
          <a:p>
            <a:r>
              <a:rPr lang="zh-CN" altLang="en-US" sz="1400" dirty="0"/>
              <a:t>EffectiveIntrinsicDensity( OldSlotboom )</a:t>
            </a:r>
          </a:p>
          <a:p>
            <a:r>
              <a:rPr lang="zh-CN" altLang="en-US" sz="1400" dirty="0"/>
              <a:t>Mobility(</a:t>
            </a:r>
            <a:endParaRPr lang="en-US" altLang="zh-CN" sz="1400" dirty="0"/>
          </a:p>
          <a:p>
            <a:r>
              <a:rPr lang="en-US" altLang="zh-CN" sz="1400" dirty="0"/>
              <a:t>    </a:t>
            </a:r>
            <a:r>
              <a:rPr lang="zh-CN" altLang="en-US" sz="1400" dirty="0"/>
              <a:t>-ConstantMobility</a:t>
            </a:r>
          </a:p>
          <a:p>
            <a:r>
              <a:rPr lang="zh-CN" altLang="en-US" sz="1400" dirty="0"/>
              <a:t>    DopingDep</a:t>
            </a:r>
          </a:p>
          <a:p>
            <a:r>
              <a:rPr lang="zh-CN" altLang="en-US" sz="1400" dirty="0"/>
              <a:t>    HighFieldSaturation( Eparallel )</a:t>
            </a:r>
          </a:p>
          <a:p>
            <a:r>
              <a:rPr lang="zh-CN" altLang="en-US" sz="1400" dirty="0"/>
              <a:t>    Enormal</a:t>
            </a:r>
          </a:p>
          <a:p>
            <a:r>
              <a:rPr lang="zh-CN" altLang="en-US" sz="1400" dirty="0"/>
              <a:t>)</a:t>
            </a:r>
          </a:p>
          <a:p>
            <a:r>
              <a:rPr lang="zh-CN" altLang="en-US" sz="1400" dirty="0"/>
              <a:t>Recombination(</a:t>
            </a:r>
          </a:p>
          <a:p>
            <a:r>
              <a:rPr lang="zh-CN" altLang="en-US" sz="1400" dirty="0"/>
              <a:t>    SRH( DopingDep )</a:t>
            </a:r>
          </a:p>
          <a:p>
            <a:r>
              <a:rPr lang="zh-CN" altLang="en-US" sz="1400" dirty="0"/>
              <a:t>    Avalanche</a:t>
            </a:r>
          </a:p>
          <a:p>
            <a:r>
              <a:rPr lang="zh-CN" altLang="en-US" sz="1400" dirty="0"/>
              <a:t>)</a:t>
            </a:r>
          </a:p>
          <a:p>
            <a:r>
              <a:rPr lang="zh-CN" altLang="en-US" sz="1400" dirty="0"/>
              <a:t>HeavyIon(</a:t>
            </a:r>
            <a:endParaRPr lang="en-US" altLang="zh-CN" sz="1400" dirty="0"/>
          </a:p>
          <a:p>
            <a:r>
              <a:rPr lang="en-US" altLang="zh-CN" sz="1400" dirty="0"/>
              <a:t>    </a:t>
            </a:r>
            <a:r>
              <a:rPr lang="zh-CN" altLang="en-US" sz="1400" dirty="0"/>
              <a:t>Direction</a:t>
            </a:r>
            <a:r>
              <a:rPr lang="en-US" altLang="zh-CN" sz="1400" dirty="0"/>
              <a:t>	</a:t>
            </a:r>
            <a:r>
              <a:rPr lang="zh-CN" altLang="en-US" sz="1400" dirty="0"/>
              <a:t>= (</a:t>
            </a:r>
            <a:r>
              <a:rPr lang="en-US" altLang="zh-CN" sz="1400" dirty="0"/>
              <a:t>0</a:t>
            </a:r>
            <a:r>
              <a:rPr lang="zh-CN" altLang="en-US" sz="1400" dirty="0"/>
              <a:t>, 0, 1)</a:t>
            </a:r>
          </a:p>
          <a:p>
            <a:r>
              <a:rPr lang="zh-CN" altLang="en-US" sz="1400" dirty="0"/>
              <a:t>    Location</a:t>
            </a:r>
            <a:r>
              <a:rPr lang="en-US" altLang="zh-CN" sz="1400" dirty="0"/>
              <a:t>	</a:t>
            </a:r>
            <a:r>
              <a:rPr lang="zh-CN" altLang="en-US" sz="1400" dirty="0"/>
              <a:t>= (</a:t>
            </a:r>
            <a:r>
              <a:rPr lang="en-US" altLang="zh-CN" sz="1400" dirty="0">
                <a:solidFill>
                  <a:srgbClr val="FF0000"/>
                </a:solidFill>
              </a:rPr>
              <a:t>0</a:t>
            </a:r>
            <a:r>
              <a:rPr lang="zh-CN" altLang="en-US" sz="1400" dirty="0"/>
              <a:t>, 0, -260)</a:t>
            </a:r>
          </a:p>
          <a:p>
            <a:r>
              <a:rPr lang="zh-CN" altLang="en-US" sz="1400" dirty="0"/>
              <a:t>    Time</a:t>
            </a:r>
            <a:r>
              <a:rPr lang="en-US" altLang="zh-CN" sz="1400" dirty="0"/>
              <a:t>	</a:t>
            </a:r>
            <a:r>
              <a:rPr lang="zh-CN" altLang="en-US" sz="1400" dirty="0"/>
              <a:t>= 1e-9</a:t>
            </a:r>
          </a:p>
          <a:p>
            <a:r>
              <a:rPr lang="zh-CN" altLang="en-US" sz="1400" dirty="0"/>
              <a:t>    Length</a:t>
            </a:r>
            <a:r>
              <a:rPr lang="en-US" altLang="zh-CN" sz="1400" dirty="0"/>
              <a:t>	</a:t>
            </a:r>
            <a:r>
              <a:rPr lang="zh-CN" altLang="en-US" sz="1400" dirty="0"/>
              <a:t>= 520</a:t>
            </a:r>
          </a:p>
          <a:p>
            <a:r>
              <a:rPr lang="en-US" altLang="zh-CN" sz="1400" dirty="0"/>
              <a:t>    </a:t>
            </a:r>
            <a:r>
              <a:rPr lang="zh-CN" altLang="en-US" sz="1400" dirty="0"/>
              <a:t>Wt_hi</a:t>
            </a:r>
            <a:r>
              <a:rPr lang="en-US" altLang="zh-CN" sz="1400" dirty="0"/>
              <a:t>	</a:t>
            </a:r>
            <a:r>
              <a:rPr lang="zh-CN" altLang="en-US" sz="1400" dirty="0"/>
              <a:t>= 1</a:t>
            </a:r>
          </a:p>
          <a:p>
            <a:r>
              <a:rPr lang="zh-CN" altLang="en-US" sz="1400" dirty="0"/>
              <a:t>    LET_f</a:t>
            </a:r>
            <a:r>
              <a:rPr lang="en-US" altLang="zh-CN" sz="1400" dirty="0"/>
              <a:t>	</a:t>
            </a:r>
            <a:r>
              <a:rPr lang="zh-CN" altLang="en-US" sz="1400" dirty="0"/>
              <a:t>=</a:t>
            </a:r>
            <a:r>
              <a:rPr lang="en-US" altLang="zh-CN" sz="1400" dirty="0"/>
              <a:t> </a:t>
            </a:r>
            <a:r>
              <a:rPr lang="zh-CN" altLang="en-US" sz="1400" dirty="0"/>
              <a:t>5.767e-6</a:t>
            </a:r>
          </a:p>
          <a:p>
            <a:r>
              <a:rPr lang="zh-CN" altLang="en-US" sz="1400" dirty="0"/>
              <a:t>    Gaussian</a:t>
            </a:r>
          </a:p>
          <a:p>
            <a:r>
              <a:rPr lang="zh-CN" altLang="en-US" sz="1400" dirty="0"/>
              <a:t>    PicoCoulomb</a:t>
            </a:r>
          </a:p>
          <a:p>
            <a:r>
              <a:rPr lang="zh-CN" altLang="en-US" sz="1400" dirty="0"/>
              <a:t>)</a:t>
            </a:r>
          </a:p>
          <a:p>
            <a:r>
              <a:rPr lang="zh-CN" altLang="en-US" sz="1400" dirty="0"/>
              <a:t>}</a:t>
            </a:r>
          </a:p>
        </p:txBody>
      </p:sp>
      <p:sp>
        <p:nvSpPr>
          <p:cNvPr id="10" name="Right Brace 9">
            <a:extLst>
              <a:ext uri="{FF2B5EF4-FFF2-40B4-BE49-F238E27FC236}">
                <a16:creationId xmlns:a16="http://schemas.microsoft.com/office/drawing/2014/main" id="{A0813F0C-C2DE-5535-B610-EC548158C330}"/>
              </a:ext>
            </a:extLst>
          </p:cNvPr>
          <p:cNvSpPr/>
          <p:nvPr/>
        </p:nvSpPr>
        <p:spPr>
          <a:xfrm>
            <a:off x="3880184" y="1305427"/>
            <a:ext cx="276727" cy="2204888"/>
          </a:xfrm>
          <a:prstGeom prst="rightBrace">
            <a:avLst>
              <a:gd name="adj1" fmla="val 42140"/>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2EA3D53-A8E8-1E9C-A32B-85536B15D56C}"/>
              </a:ext>
            </a:extLst>
          </p:cNvPr>
          <p:cNvSpPr txBox="1"/>
          <p:nvPr/>
        </p:nvSpPr>
        <p:spPr>
          <a:xfrm>
            <a:off x="3946316" y="2084705"/>
            <a:ext cx="1654343" cy="646331"/>
          </a:xfrm>
          <a:prstGeom prst="rect">
            <a:avLst/>
          </a:prstGeom>
          <a:noFill/>
        </p:spPr>
        <p:txBody>
          <a:bodyPr wrap="square" rtlCol="0">
            <a:spAutoFit/>
          </a:bodyPr>
          <a:lstStyle/>
          <a:p>
            <a:pPr algn="ctr"/>
            <a:r>
              <a:rPr lang="en-US" altLang="zh-CN" dirty="0"/>
              <a:t>same as IV simulation</a:t>
            </a:r>
            <a:endParaRPr lang="zh-CN" alt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5ED6F7B-4385-51C9-398A-576AE24A330C}"/>
                  </a:ext>
                </a:extLst>
              </p:cNvPr>
              <p:cNvSpPr txBox="1"/>
              <p:nvPr/>
            </p:nvSpPr>
            <p:spPr>
              <a:xfrm>
                <a:off x="5961566" y="1142999"/>
                <a:ext cx="5558589" cy="4205126"/>
              </a:xfrm>
              <a:prstGeom prst="rect">
                <a:avLst/>
              </a:prstGeom>
              <a:noFill/>
            </p:spPr>
            <p:txBody>
              <a:bodyPr wrap="square" rtlCol="0">
                <a:spAutoFit/>
              </a:bodyPr>
              <a:lstStyle/>
              <a:p>
                <a:pPr>
                  <a:lnSpc>
                    <a:spcPct val="150000"/>
                  </a:lnSpc>
                </a:pPr>
                <a:r>
                  <a:rPr lang="en-US" altLang="zh-CN" dirty="0"/>
                  <a:t>Simulation of electron hit</a:t>
                </a:r>
              </a:p>
              <a:p>
                <a:pPr>
                  <a:lnSpc>
                    <a:spcPct val="150000"/>
                  </a:lnSpc>
                </a:pPr>
                <a:r>
                  <a:rPr lang="en-US" altLang="zh-CN" dirty="0"/>
                  <a:t>From (0, 0, -260) to (0, 0, 260), penetrate the detector</a:t>
                </a:r>
              </a:p>
              <a:p>
                <a:pPr marL="285750" indent="-285750">
                  <a:lnSpc>
                    <a:spcPct val="150000"/>
                  </a:lnSpc>
                  <a:buFont typeface="Arial" panose="020B0604020202020204" pitchFamily="34" charset="0"/>
                  <a:buChar char="•"/>
                </a:pPr>
                <a:r>
                  <a:rPr lang="zh-CN" altLang="en-US" sz="1800" dirty="0">
                    <a:solidFill>
                      <a:srgbClr val="C00000"/>
                    </a:solidFill>
                  </a:rPr>
                  <a:t>Wt_hi </a:t>
                </a:r>
                <a:r>
                  <a:rPr lang="en-US" altLang="zh-CN" sz="1800" dirty="0">
                    <a:solidFill>
                      <a:srgbClr val="C00000"/>
                    </a:solidFill>
                  </a:rPr>
                  <a:t>: radius</a:t>
                </a:r>
              </a:p>
              <a:p>
                <a:pPr marL="742950" lvl="1" indent="-285750">
                  <a:lnSpc>
                    <a:spcPct val="150000"/>
                  </a:lnSpc>
                  <a:buFont typeface="Arial" panose="020B0604020202020204" pitchFamily="34" charset="0"/>
                  <a:buChar char="•"/>
                </a:pPr>
                <a14:m>
                  <m:oMath xmlns:m="http://schemas.openxmlformats.org/officeDocument/2006/math">
                    <m:r>
                      <a:rPr lang="en-US" altLang="zh-CN" b="0" i="1" dirty="0" smtClean="0">
                        <a:solidFill>
                          <a:srgbClr val="C00000"/>
                        </a:solidFill>
                        <a:latin typeface="Cambria Math" panose="02040503050406030204" pitchFamily="18" charset="0"/>
                      </a:rPr>
                      <m:t>1 </m:t>
                    </m:r>
                    <m:r>
                      <a:rPr lang="zh-CN" altLang="en-US" b="0" i="1" dirty="0" smtClean="0">
                        <a:solidFill>
                          <a:srgbClr val="C00000"/>
                        </a:solidFill>
                        <a:latin typeface="Cambria Math" panose="02040503050406030204" pitchFamily="18" charset="0"/>
                      </a:rPr>
                      <m:t>𝜇</m:t>
                    </m:r>
                    <m:r>
                      <a:rPr lang="en-US" altLang="zh-CN" b="0" i="1" dirty="0" smtClean="0">
                        <a:solidFill>
                          <a:srgbClr val="C00000"/>
                        </a:solidFill>
                        <a:latin typeface="Cambria Math" panose="02040503050406030204" pitchFamily="18" charset="0"/>
                      </a:rPr>
                      <m:t>𝑚</m:t>
                    </m:r>
                  </m:oMath>
                </a14:m>
                <a:endParaRPr lang="en-US" altLang="zh-CN" dirty="0">
                  <a:solidFill>
                    <a:srgbClr val="C00000"/>
                  </a:solidFill>
                </a:endParaRPr>
              </a:p>
              <a:p>
                <a:pPr marL="285750" indent="-285750">
                  <a:lnSpc>
                    <a:spcPct val="150000"/>
                  </a:lnSpc>
                  <a:buFont typeface="Arial" panose="020B0604020202020204" pitchFamily="34" charset="0"/>
                  <a:buChar char="•"/>
                </a:pPr>
                <a:r>
                  <a:rPr lang="zh-CN" altLang="en-US" sz="1800" dirty="0">
                    <a:solidFill>
                      <a:srgbClr val="C00000"/>
                    </a:solidFill>
                  </a:rPr>
                  <a:t>LET_f </a:t>
                </a:r>
                <a:r>
                  <a:rPr lang="en-US" altLang="zh-CN" sz="1800" dirty="0">
                    <a:solidFill>
                      <a:srgbClr val="C00000"/>
                    </a:solidFill>
                  </a:rPr>
                  <a:t>: linear energy transfer</a:t>
                </a:r>
              </a:p>
              <a:p>
                <a:pPr marL="742950" lvl="1" indent="-285750">
                  <a:lnSpc>
                    <a:spcPct val="150000"/>
                  </a:lnSpc>
                  <a:buFont typeface="Arial" panose="020B0604020202020204" pitchFamily="34" charset="0"/>
                  <a:buChar char="•"/>
                </a:pPr>
                <a14:m>
                  <m:oMath xmlns:m="http://schemas.openxmlformats.org/officeDocument/2006/math">
                    <m:r>
                      <a:rPr lang="en-US" altLang="zh-CN" i="1" dirty="0" smtClean="0">
                        <a:solidFill>
                          <a:srgbClr val="C00000"/>
                        </a:solidFill>
                        <a:latin typeface="Cambria Math" panose="02040503050406030204" pitchFamily="18" charset="0"/>
                      </a:rPr>
                      <m:t>5.76</m:t>
                    </m:r>
                    <m:r>
                      <a:rPr lang="en-US" altLang="zh-CN" i="1" dirty="0">
                        <a:solidFill>
                          <a:srgbClr val="C00000"/>
                        </a:solidFill>
                        <a:latin typeface="Cambria Math" panose="02040503050406030204" pitchFamily="18" charset="0"/>
                      </a:rPr>
                      <m:t>7</m:t>
                    </m:r>
                    <m:r>
                      <a:rPr lang="en-US" altLang="zh-CN" b="0" i="1" dirty="0" smtClean="0">
                        <a:solidFill>
                          <a:srgbClr val="C00000"/>
                        </a:solidFill>
                        <a:latin typeface="Cambria Math" panose="02040503050406030204" pitchFamily="18" charset="0"/>
                      </a:rPr>
                      <m:t>×</m:t>
                    </m:r>
                    <m:sSup>
                      <m:sSupPr>
                        <m:ctrlPr>
                          <a:rPr lang="en-US" altLang="zh-CN" b="0" i="1" dirty="0" smtClean="0">
                            <a:solidFill>
                              <a:srgbClr val="C00000"/>
                            </a:solidFill>
                            <a:latin typeface="Cambria Math" panose="02040503050406030204" pitchFamily="18" charset="0"/>
                          </a:rPr>
                        </m:ctrlPr>
                      </m:sSupPr>
                      <m:e>
                        <m:r>
                          <a:rPr lang="en-US" altLang="zh-CN" b="0" i="1" dirty="0" smtClean="0">
                            <a:solidFill>
                              <a:srgbClr val="C00000"/>
                            </a:solidFill>
                            <a:latin typeface="Cambria Math" panose="02040503050406030204" pitchFamily="18" charset="0"/>
                          </a:rPr>
                          <m:t>10</m:t>
                        </m:r>
                      </m:e>
                      <m:sup>
                        <m:r>
                          <a:rPr lang="en-US" altLang="zh-CN" b="0" i="1" dirty="0" smtClean="0">
                            <a:solidFill>
                              <a:srgbClr val="C00000"/>
                            </a:solidFill>
                            <a:latin typeface="Cambria Math" panose="02040503050406030204" pitchFamily="18" charset="0"/>
                          </a:rPr>
                          <m:t>−6</m:t>
                        </m:r>
                      </m:sup>
                    </m:sSup>
                    <m:r>
                      <a:rPr lang="en-US" altLang="zh-CN" b="0" i="1" dirty="0" smtClean="0">
                        <a:solidFill>
                          <a:srgbClr val="C00000"/>
                        </a:solidFill>
                        <a:latin typeface="Cambria Math" panose="02040503050406030204" pitchFamily="18" charset="0"/>
                      </a:rPr>
                      <m:t> </m:t>
                    </m:r>
                    <m:r>
                      <a:rPr lang="en-US" altLang="zh-CN" b="0" i="1" dirty="0" smtClean="0">
                        <a:solidFill>
                          <a:srgbClr val="C00000"/>
                        </a:solidFill>
                        <a:latin typeface="Cambria Math" panose="02040503050406030204" pitchFamily="18" charset="0"/>
                      </a:rPr>
                      <m:t>𝑝𝐶</m:t>
                    </m:r>
                    <m:r>
                      <a:rPr lang="en-US" altLang="zh-CN" b="0" i="1" dirty="0" smtClean="0">
                        <a:solidFill>
                          <a:srgbClr val="C00000"/>
                        </a:solidFill>
                        <a:latin typeface="Cambria Math" panose="02040503050406030204" pitchFamily="18" charset="0"/>
                      </a:rPr>
                      <m:t>/</m:t>
                    </m:r>
                    <m:r>
                      <a:rPr lang="zh-CN" altLang="en-US" b="0" i="1" dirty="0" smtClean="0">
                        <a:solidFill>
                          <a:srgbClr val="C00000"/>
                        </a:solidFill>
                        <a:latin typeface="Cambria Math" panose="02040503050406030204" pitchFamily="18" charset="0"/>
                      </a:rPr>
                      <m:t>𝜇</m:t>
                    </m:r>
                    <m:r>
                      <a:rPr lang="en-US" altLang="zh-CN" b="0" i="1" dirty="0" smtClean="0">
                        <a:solidFill>
                          <a:srgbClr val="C00000"/>
                        </a:solidFill>
                        <a:latin typeface="Cambria Math" panose="02040503050406030204" pitchFamily="18" charset="0"/>
                      </a:rPr>
                      <m:t>𝑚</m:t>
                    </m:r>
                  </m:oMath>
                </a14:m>
                <a:endParaRPr lang="en-US" altLang="zh-CN" dirty="0">
                  <a:solidFill>
                    <a:srgbClr val="C00000"/>
                  </a:solidFill>
                </a:endParaRPr>
              </a:p>
              <a:p>
                <a:pPr marL="285750" indent="-285750">
                  <a:lnSpc>
                    <a:spcPct val="150000"/>
                  </a:lnSpc>
                  <a:buFont typeface="Arial" panose="020B0604020202020204" pitchFamily="34" charset="0"/>
                  <a:buChar char="•"/>
                </a:pPr>
                <a:r>
                  <a:rPr lang="zh-CN" altLang="en-US" dirty="0"/>
                  <a:t>“</a:t>
                </a:r>
                <a:r>
                  <a:rPr lang="en-US" altLang="zh-CN" dirty="0"/>
                  <a:t>Gaussian</a:t>
                </a:r>
                <a:r>
                  <a:rPr lang="zh-CN" altLang="en-US" dirty="0"/>
                  <a:t>” </a:t>
                </a:r>
                <a:r>
                  <a:rPr lang="en-US" altLang="zh-CN" dirty="0"/>
                  <a:t>: uses Gaussian distribution instead of exponential distribution</a:t>
                </a:r>
              </a:p>
              <a:p>
                <a:pPr marL="285750" indent="-285750">
                  <a:lnSpc>
                    <a:spcPct val="150000"/>
                  </a:lnSpc>
                  <a:buFont typeface="Arial" panose="020B0604020202020204" pitchFamily="34" charset="0"/>
                  <a:buChar char="•"/>
                </a:pPr>
                <a:r>
                  <a:rPr lang="en-US" altLang="zh-CN" dirty="0"/>
                  <a:t>“</a:t>
                </a:r>
                <a:r>
                  <a:rPr lang="en-US" altLang="zh-CN" dirty="0" err="1"/>
                  <a:t>PicoCoulomb</a:t>
                </a:r>
                <a:r>
                  <a:rPr lang="en-US" altLang="zh-CN" dirty="0"/>
                  <a:t>” : specifies the unit to be </a:t>
                </a:r>
                <a14:m>
                  <m:oMath xmlns:m="http://schemas.openxmlformats.org/officeDocument/2006/math">
                    <m:r>
                      <a:rPr lang="zh-CN" altLang="en-US" b="0" i="1" dirty="0" smtClean="0">
                        <a:latin typeface="Cambria Math" panose="02040503050406030204" pitchFamily="18" charset="0"/>
                      </a:rPr>
                      <m:t>𝜇</m:t>
                    </m:r>
                    <m:r>
                      <a:rPr lang="en-US" altLang="zh-CN" b="0" i="1" dirty="0" smtClean="0">
                        <a:latin typeface="Cambria Math" panose="02040503050406030204" pitchFamily="18" charset="0"/>
                      </a:rPr>
                      <m:t>𝑚</m:t>
                    </m:r>
                  </m:oMath>
                </a14:m>
                <a:r>
                  <a:rPr lang="zh-CN" altLang="en-US" dirty="0"/>
                  <a:t> </a:t>
                </a:r>
                <a:r>
                  <a:rPr lang="en-US" altLang="zh-CN" dirty="0"/>
                  <a:t>and </a:t>
                </a:r>
                <a14:m>
                  <m:oMath xmlns:m="http://schemas.openxmlformats.org/officeDocument/2006/math">
                    <m:r>
                      <a:rPr lang="en-US" altLang="zh-CN" i="1" dirty="0">
                        <a:latin typeface="Cambria Math" panose="02040503050406030204" pitchFamily="18" charset="0"/>
                      </a:rPr>
                      <m:t>𝑝𝐶</m:t>
                    </m:r>
                    <m:r>
                      <a:rPr lang="en-US" altLang="zh-CN" i="1" dirty="0">
                        <a:latin typeface="Cambria Math" panose="02040503050406030204" pitchFamily="18" charset="0"/>
                      </a:rPr>
                      <m:t>/</m:t>
                    </m:r>
                    <m:r>
                      <a:rPr lang="zh-CN" altLang="en-US" i="1" dirty="0">
                        <a:latin typeface="Cambria Math" panose="02040503050406030204" pitchFamily="18" charset="0"/>
                      </a:rPr>
                      <m:t>𝜇</m:t>
                    </m:r>
                    <m:r>
                      <a:rPr lang="en-US" altLang="zh-CN" i="1" dirty="0">
                        <a:latin typeface="Cambria Math" panose="02040503050406030204" pitchFamily="18" charset="0"/>
                      </a:rPr>
                      <m:t>𝑚</m:t>
                    </m:r>
                  </m:oMath>
                </a14:m>
                <a:r>
                  <a:rPr lang="zh-CN" altLang="en-US" dirty="0"/>
                  <a:t> </a:t>
                </a:r>
                <a:r>
                  <a:rPr lang="en-US" altLang="zh-CN" dirty="0"/>
                  <a:t>for </a:t>
                </a:r>
                <a:r>
                  <a:rPr lang="zh-CN" altLang="en-US" dirty="0"/>
                  <a:t>Wt_hi </a:t>
                </a:r>
                <a:r>
                  <a:rPr lang="en-US" altLang="zh-CN" dirty="0"/>
                  <a:t>and </a:t>
                </a:r>
                <a:r>
                  <a:rPr lang="zh-CN" altLang="en-US" dirty="0"/>
                  <a:t>LET_f </a:t>
                </a:r>
                <a:r>
                  <a:rPr lang="en-US" altLang="zh-CN" dirty="0"/>
                  <a:t>respectively</a:t>
                </a:r>
                <a:endParaRPr lang="zh-CN" altLang="en-US" dirty="0"/>
              </a:p>
            </p:txBody>
          </p:sp>
        </mc:Choice>
        <mc:Fallback xmlns="">
          <p:sp>
            <p:nvSpPr>
              <p:cNvPr id="14" name="TextBox 13">
                <a:extLst>
                  <a:ext uri="{FF2B5EF4-FFF2-40B4-BE49-F238E27FC236}">
                    <a16:creationId xmlns:a16="http://schemas.microsoft.com/office/drawing/2014/main" id="{C5ED6F7B-4385-51C9-398A-576AE24A330C}"/>
                  </a:ext>
                </a:extLst>
              </p:cNvPr>
              <p:cNvSpPr txBox="1">
                <a:spLocks noRot="1" noChangeAspect="1" noMove="1" noResize="1" noEditPoints="1" noAdjustHandles="1" noChangeArrowheads="1" noChangeShapeType="1" noTextEdit="1"/>
              </p:cNvSpPr>
              <p:nvPr/>
            </p:nvSpPr>
            <p:spPr>
              <a:xfrm>
                <a:off x="5961566" y="1142999"/>
                <a:ext cx="5558589" cy="4205126"/>
              </a:xfrm>
              <a:prstGeom prst="rect">
                <a:avLst/>
              </a:prstGeom>
              <a:blipFill>
                <a:blip r:embed="rId5"/>
                <a:stretch>
                  <a:fillRect l="-987" b="-13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0932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D87C5-096D-2CBB-3D90-0BAF959A8963}"/>
              </a:ext>
            </a:extLst>
          </p:cNvPr>
          <p:cNvSpPr>
            <a:spLocks noGrp="1"/>
          </p:cNvSpPr>
          <p:nvPr>
            <p:ph type="sldNum" sz="quarter" idx="12"/>
          </p:nvPr>
        </p:nvSpPr>
        <p:spPr/>
        <p:txBody>
          <a:bodyPr/>
          <a:lstStyle/>
          <a:p>
            <a:fld id="{7739CA6D-D692-4897-A75B-F1A33D4A3A17}" type="slidenum">
              <a:rPr lang="zh-CN" altLang="en-US" smtClean="0"/>
              <a:pPr/>
              <a:t>6</a:t>
            </a:fld>
            <a:endParaRPr lang="zh-CN" altLang="en-US"/>
          </a:p>
        </p:txBody>
      </p:sp>
      <p:sp>
        <p:nvSpPr>
          <p:cNvPr id="3" name="TextBox 2">
            <a:extLst>
              <a:ext uri="{FF2B5EF4-FFF2-40B4-BE49-F238E27FC236}">
                <a16:creationId xmlns:a16="http://schemas.microsoft.com/office/drawing/2014/main" id="{AE94D804-0474-FCE5-D9C3-EF2F7D977629}"/>
              </a:ext>
            </a:extLst>
          </p:cNvPr>
          <p:cNvSpPr txBox="1"/>
          <p:nvPr/>
        </p:nvSpPr>
        <p:spPr>
          <a:xfrm>
            <a:off x="4026877" y="246184"/>
            <a:ext cx="4138246" cy="461665"/>
          </a:xfrm>
          <a:prstGeom prst="rect">
            <a:avLst/>
          </a:prstGeom>
          <a:noFill/>
        </p:spPr>
        <p:txBody>
          <a:bodyPr wrap="square" rtlCol="0">
            <a:spAutoFit/>
          </a:bodyPr>
          <a:lstStyle/>
          <a:p>
            <a:pPr algn="ctr"/>
            <a:r>
              <a:rPr lang="en-US" altLang="zh-CN" sz="2400" dirty="0"/>
              <a:t>50V</a:t>
            </a:r>
            <a:endParaRPr lang="zh-CN" altLang="en-US" sz="2400" dirty="0"/>
          </a:p>
        </p:txBody>
      </p:sp>
      <p:pic>
        <p:nvPicPr>
          <p:cNvPr id="5" name="Picture 4" descr="A graph with lines and text&#10;&#10;AI-generated content may be incorrect.">
            <a:extLst>
              <a:ext uri="{FF2B5EF4-FFF2-40B4-BE49-F238E27FC236}">
                <a16:creationId xmlns:a16="http://schemas.microsoft.com/office/drawing/2014/main" id="{59C32FE6-0188-AB38-E002-CBF6DA7B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02" y="1269000"/>
            <a:ext cx="8030596" cy="4320000"/>
          </a:xfrm>
          <a:prstGeom prst="rect">
            <a:avLst/>
          </a:prstGeom>
        </p:spPr>
      </p:pic>
    </p:spTree>
    <p:extLst>
      <p:ext uri="{BB962C8B-B14F-4D97-AF65-F5344CB8AC3E}">
        <p14:creationId xmlns:p14="http://schemas.microsoft.com/office/powerpoint/2010/main" val="504656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AAAB26-2BDE-5F2A-6506-34CD3FD63184}"/>
              </a:ext>
            </a:extLst>
          </p:cNvPr>
          <p:cNvSpPr>
            <a:spLocks noGrp="1"/>
          </p:cNvSpPr>
          <p:nvPr>
            <p:ph type="sldNum" sz="quarter" idx="12"/>
          </p:nvPr>
        </p:nvSpPr>
        <p:spPr/>
        <p:txBody>
          <a:bodyPr/>
          <a:lstStyle/>
          <a:p>
            <a:fld id="{7739CA6D-D692-4897-A75B-F1A33D4A3A17}" type="slidenum">
              <a:rPr lang="zh-CN" altLang="en-US" smtClean="0"/>
              <a:pPr/>
              <a:t>7</a:t>
            </a:fld>
            <a:endParaRPr lang="zh-CN" altLang="en-US"/>
          </a:p>
        </p:txBody>
      </p:sp>
      <p:sp>
        <p:nvSpPr>
          <p:cNvPr id="3" name="TextBox 2">
            <a:extLst>
              <a:ext uri="{FF2B5EF4-FFF2-40B4-BE49-F238E27FC236}">
                <a16:creationId xmlns:a16="http://schemas.microsoft.com/office/drawing/2014/main" id="{D776FBF7-4374-4F37-78C3-8FAB61BA00FF}"/>
              </a:ext>
            </a:extLst>
          </p:cNvPr>
          <p:cNvSpPr txBox="1"/>
          <p:nvPr/>
        </p:nvSpPr>
        <p:spPr>
          <a:xfrm>
            <a:off x="4026877" y="246184"/>
            <a:ext cx="4138246" cy="461665"/>
          </a:xfrm>
          <a:prstGeom prst="rect">
            <a:avLst/>
          </a:prstGeom>
          <a:noFill/>
        </p:spPr>
        <p:txBody>
          <a:bodyPr wrap="square" rtlCol="0">
            <a:spAutoFit/>
          </a:bodyPr>
          <a:lstStyle/>
          <a:p>
            <a:pPr algn="ctr"/>
            <a:r>
              <a:rPr lang="en-US" altLang="zh-CN" sz="2400" dirty="0"/>
              <a:t>100V</a:t>
            </a:r>
            <a:endParaRPr lang="zh-CN" altLang="en-US" sz="2400" dirty="0"/>
          </a:p>
        </p:txBody>
      </p:sp>
      <p:pic>
        <p:nvPicPr>
          <p:cNvPr id="5" name="Picture 4" descr="A graph with lines and text&#10;&#10;AI-generated content may be incorrect.">
            <a:extLst>
              <a:ext uri="{FF2B5EF4-FFF2-40B4-BE49-F238E27FC236}">
                <a16:creationId xmlns:a16="http://schemas.microsoft.com/office/drawing/2014/main" id="{5E9C0AC7-71CD-3CDB-8AD6-D13F96D0F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02" y="1269000"/>
            <a:ext cx="8030596" cy="4320000"/>
          </a:xfrm>
          <a:prstGeom prst="rect">
            <a:avLst/>
          </a:prstGeom>
        </p:spPr>
      </p:pic>
    </p:spTree>
    <p:extLst>
      <p:ext uri="{BB962C8B-B14F-4D97-AF65-F5344CB8AC3E}">
        <p14:creationId xmlns:p14="http://schemas.microsoft.com/office/powerpoint/2010/main" val="361552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BADF-3721-6927-0407-9EF39DC8EC3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0E0FF58-8043-271D-E812-54546523ED07}"/>
              </a:ext>
            </a:extLst>
          </p:cNvPr>
          <p:cNvSpPr>
            <a:spLocks noGrp="1"/>
          </p:cNvSpPr>
          <p:nvPr>
            <p:ph type="sldNum" sz="quarter" idx="12"/>
          </p:nvPr>
        </p:nvSpPr>
        <p:spPr/>
        <p:txBody>
          <a:bodyPr/>
          <a:lstStyle/>
          <a:p>
            <a:fld id="{7739CA6D-D692-4897-A75B-F1A33D4A3A17}" type="slidenum">
              <a:rPr lang="zh-CN" altLang="en-US" smtClean="0"/>
              <a:pPr/>
              <a:t>8</a:t>
            </a:fld>
            <a:endParaRPr lang="zh-CN" altLang="en-US"/>
          </a:p>
        </p:txBody>
      </p:sp>
      <p:sp>
        <p:nvSpPr>
          <p:cNvPr id="3" name="TextBox 2">
            <a:extLst>
              <a:ext uri="{FF2B5EF4-FFF2-40B4-BE49-F238E27FC236}">
                <a16:creationId xmlns:a16="http://schemas.microsoft.com/office/drawing/2014/main" id="{294A573F-8538-BCCB-8688-7D6114EA7D22}"/>
              </a:ext>
            </a:extLst>
          </p:cNvPr>
          <p:cNvSpPr txBox="1"/>
          <p:nvPr/>
        </p:nvSpPr>
        <p:spPr>
          <a:xfrm>
            <a:off x="4026877" y="246184"/>
            <a:ext cx="4138246" cy="461665"/>
          </a:xfrm>
          <a:prstGeom prst="rect">
            <a:avLst/>
          </a:prstGeom>
          <a:noFill/>
        </p:spPr>
        <p:txBody>
          <a:bodyPr wrap="square" rtlCol="0">
            <a:spAutoFit/>
          </a:bodyPr>
          <a:lstStyle/>
          <a:p>
            <a:pPr algn="ctr"/>
            <a:r>
              <a:rPr lang="en-US" altLang="zh-CN" sz="2400" dirty="0"/>
              <a:t>150V</a:t>
            </a:r>
            <a:endParaRPr lang="zh-CN" altLang="en-US" sz="2400" dirty="0"/>
          </a:p>
        </p:txBody>
      </p:sp>
      <p:pic>
        <p:nvPicPr>
          <p:cNvPr id="6" name="Picture 5" descr="A graph of a function&#10;&#10;AI-generated content may be incorrect.">
            <a:extLst>
              <a:ext uri="{FF2B5EF4-FFF2-40B4-BE49-F238E27FC236}">
                <a16:creationId xmlns:a16="http://schemas.microsoft.com/office/drawing/2014/main" id="{DE737594-044B-7324-4D26-5AB02D985B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02" y="1269000"/>
            <a:ext cx="8030596" cy="4320000"/>
          </a:xfrm>
          <a:prstGeom prst="rect">
            <a:avLst/>
          </a:prstGeom>
        </p:spPr>
      </p:pic>
    </p:spTree>
    <p:extLst>
      <p:ext uri="{BB962C8B-B14F-4D97-AF65-F5344CB8AC3E}">
        <p14:creationId xmlns:p14="http://schemas.microsoft.com/office/powerpoint/2010/main" val="44804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EBAA8-5B50-FF3F-E0E0-1E55E7117A0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A15170-82F8-6AAC-1B8A-939CEFB7B925}"/>
              </a:ext>
            </a:extLst>
          </p:cNvPr>
          <p:cNvSpPr>
            <a:spLocks noGrp="1"/>
          </p:cNvSpPr>
          <p:nvPr>
            <p:ph type="sldNum" sz="quarter" idx="12"/>
          </p:nvPr>
        </p:nvSpPr>
        <p:spPr/>
        <p:txBody>
          <a:bodyPr/>
          <a:lstStyle/>
          <a:p>
            <a:fld id="{7739CA6D-D692-4897-A75B-F1A33D4A3A17}" type="slidenum">
              <a:rPr lang="zh-CN" altLang="en-US" smtClean="0"/>
              <a:pPr/>
              <a:t>9</a:t>
            </a:fld>
            <a:endParaRPr lang="zh-CN" altLang="en-US"/>
          </a:p>
        </p:txBody>
      </p:sp>
      <p:sp>
        <p:nvSpPr>
          <p:cNvPr id="3" name="TextBox 2">
            <a:extLst>
              <a:ext uri="{FF2B5EF4-FFF2-40B4-BE49-F238E27FC236}">
                <a16:creationId xmlns:a16="http://schemas.microsoft.com/office/drawing/2014/main" id="{B2CAD408-A930-6A13-52CC-C46041EFB4D2}"/>
              </a:ext>
            </a:extLst>
          </p:cNvPr>
          <p:cNvSpPr txBox="1"/>
          <p:nvPr/>
        </p:nvSpPr>
        <p:spPr>
          <a:xfrm>
            <a:off x="4026877" y="246184"/>
            <a:ext cx="4138246" cy="461665"/>
          </a:xfrm>
          <a:prstGeom prst="rect">
            <a:avLst/>
          </a:prstGeom>
          <a:noFill/>
        </p:spPr>
        <p:txBody>
          <a:bodyPr wrap="square" rtlCol="0">
            <a:spAutoFit/>
          </a:bodyPr>
          <a:lstStyle/>
          <a:p>
            <a:pPr algn="ctr"/>
            <a:r>
              <a:rPr lang="en-US" altLang="zh-CN" sz="2400" dirty="0"/>
              <a:t>200V</a:t>
            </a:r>
            <a:endParaRPr lang="zh-CN" altLang="en-US" sz="2400" dirty="0"/>
          </a:p>
        </p:txBody>
      </p:sp>
      <p:pic>
        <p:nvPicPr>
          <p:cNvPr id="5" name="Picture 4" descr="A graph with colored lines and text&#10;&#10;AI-generated content may be incorrect.">
            <a:extLst>
              <a:ext uri="{FF2B5EF4-FFF2-40B4-BE49-F238E27FC236}">
                <a16:creationId xmlns:a16="http://schemas.microsoft.com/office/drawing/2014/main" id="{9D03695D-39C3-98BF-0289-26417E1308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702" y="1269000"/>
            <a:ext cx="8030596" cy="4320000"/>
          </a:xfrm>
          <a:prstGeom prst="rect">
            <a:avLst/>
          </a:prstGeom>
        </p:spPr>
      </p:pic>
    </p:spTree>
    <p:extLst>
      <p:ext uri="{BB962C8B-B14F-4D97-AF65-F5344CB8AC3E}">
        <p14:creationId xmlns:p14="http://schemas.microsoft.com/office/powerpoint/2010/main" val="2090517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2186</TotalTime>
  <Words>738</Words>
  <Application>Microsoft Office PowerPoint</Application>
  <PresentationFormat>Widescreen</PresentationFormat>
  <Paragraphs>109</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等线</vt:lpstr>
      <vt:lpstr>等线 Light</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CelestialDust 256</dc:creator>
  <cp:lastModifiedBy>CelestialDust 256</cp:lastModifiedBy>
  <cp:revision>428</cp:revision>
  <dcterms:created xsi:type="dcterms:W3CDTF">2024-12-12T06:46:19Z</dcterms:created>
  <dcterms:modified xsi:type="dcterms:W3CDTF">2025-04-21T12:59:19Z</dcterms:modified>
</cp:coreProperties>
</file>