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773" r:id="rId2"/>
    <p:sldId id="774" r:id="rId3"/>
    <p:sldId id="775" r:id="rId4"/>
    <p:sldId id="77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/>
  <p:cmAuthor id="2" name="風 起楓落" initials="風" lastIdx="1" clrIdx="1">
    <p:extLst>
      <p:ext uri="{19B8F6BF-5375-455C-9EA6-DF929625EA0E}">
        <p15:presenceInfo xmlns:p15="http://schemas.microsoft.com/office/powerpoint/2012/main" userId="82f954775dd1a0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030"/>
    <a:srgbClr val="2EC3E7"/>
    <a:srgbClr val="F0DA7F"/>
    <a:srgbClr val="F0FCFF"/>
    <a:srgbClr val="0000FF"/>
    <a:srgbClr val="B7DDE8"/>
    <a:srgbClr val="D8D8D8"/>
    <a:srgbClr val="6699FF"/>
    <a:srgbClr val="3B79C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4732" autoAdjust="0"/>
  </p:normalViewPr>
  <p:slideViewPr>
    <p:cSldViewPr>
      <p:cViewPr varScale="1">
        <p:scale>
          <a:sx n="78" d="100"/>
          <a:sy n="78" d="100"/>
        </p:scale>
        <p:origin x="27" y="3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4450" y="6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787CF-DF26-4A86-A01F-7CD7536027AC}" type="datetimeFigureOut">
              <a:rPr lang="zh-CN" altLang="en-US" smtClean="0"/>
              <a:t>2025/4/25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69B33-E269-410F-A93E-DBDAB0AF58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6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0D183-6031-4C32-B44B-14746A336CF0}" type="datetimeFigureOut">
              <a:rPr lang="zh-CN" altLang="en-US" smtClean="0"/>
              <a:pPr/>
              <a:t>2025/4/25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90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ECFFF2-C3F1-B0F2-4542-023BA4A32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011E92F-82D7-3713-624D-78AE77DDB7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621DF6B-4E4C-D4FC-9473-D5A3A412CD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64ABF4-8524-50E1-DC17-603C0142DF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954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365517-4CA8-1F38-CA6A-BEBCD36332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38F48FB-C42E-4D39-C3A2-A81503FBC8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851577F-BBE0-68C0-1A0F-58904D150C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A3DD3B-8BC6-856D-038D-48D9AE4C7B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241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57FB1C-F865-11F5-6CC9-96091E0003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ABDA25D-4AD5-A7CA-1C41-D375129D15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694239E-D7EA-401C-645B-BC65723B40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2283D81-9E3E-845C-6F31-1B2E60628C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22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9125" y="968496"/>
            <a:ext cx="10972800" cy="5184576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800"/>
              </a:spcBef>
              <a:spcAft>
                <a:spcPts val="5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400" b="0" baseline="0">
                <a:latin typeface="Arial" panose="020B0604020202020204" pitchFamily="34" charset="0"/>
                <a:ea typeface="微软雅黑" pitchFamily="34" charset="-122"/>
              </a:defRPr>
            </a:lvl1pPr>
            <a:lvl2pPr marL="742950" indent="-285750">
              <a:buClr>
                <a:srgbClr val="FFC000"/>
              </a:buClr>
              <a:buFont typeface="Wingdings" panose="05000000000000000000" pitchFamily="2" charset="2"/>
              <a:buChar char="l"/>
              <a:defRPr sz="2000" baseline="0">
                <a:latin typeface="Arial" panose="020B0604020202020204" pitchFamily="34" charset="0"/>
                <a:ea typeface="微软雅黑" pitchFamily="34" charset="-122"/>
              </a:defRPr>
            </a:lvl2pPr>
            <a:lvl3pPr marL="1143000" indent="-228600">
              <a:buClr>
                <a:srgbClr val="FFC000"/>
              </a:buClr>
              <a:buFont typeface="Wingdings" panose="05000000000000000000" pitchFamily="2" charset="2"/>
              <a:buChar char="Ø"/>
              <a:defRPr sz="1800" baseline="0"/>
            </a:lvl3pPr>
            <a:lvl4pPr>
              <a:buClr>
                <a:srgbClr val="FFC000"/>
              </a:buClr>
              <a:defRPr sz="1800" baseline="0"/>
            </a:lvl4pPr>
            <a:lvl5pPr>
              <a:buClr>
                <a:srgbClr val="FFC000"/>
              </a:buClr>
              <a:defRPr sz="1800"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AE39E58-D881-4EA1-AA46-5F5FAD31B344}"/>
              </a:ext>
            </a:extLst>
          </p:cNvPr>
          <p:cNvSpPr/>
          <p:nvPr userDrawn="1"/>
        </p:nvSpPr>
        <p:spPr>
          <a:xfrm>
            <a:off x="-1" y="6642024"/>
            <a:ext cx="12192001" cy="216000"/>
          </a:xfrm>
          <a:prstGeom prst="rect">
            <a:avLst/>
          </a:prstGeom>
          <a:solidFill>
            <a:srgbClr val="2EC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D95536D-44E1-46CF-8F0E-3EDEBFA251C4}"/>
              </a:ext>
            </a:extLst>
          </p:cNvPr>
          <p:cNvSpPr/>
          <p:nvPr userDrawn="1"/>
        </p:nvSpPr>
        <p:spPr>
          <a:xfrm>
            <a:off x="2476474" y="6641998"/>
            <a:ext cx="9715525" cy="21600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C445865-78B1-4644-A451-490C137F57AA}"/>
              </a:ext>
            </a:extLst>
          </p:cNvPr>
          <p:cNvSpPr/>
          <p:nvPr userDrawn="1"/>
        </p:nvSpPr>
        <p:spPr>
          <a:xfrm>
            <a:off x="0" y="0"/>
            <a:ext cx="285709" cy="7254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标题 1">
            <a:extLst>
              <a:ext uri="{FF2B5EF4-FFF2-40B4-BE49-F238E27FC236}">
                <a16:creationId xmlns:a16="http://schemas.microsoft.com/office/drawing/2014/main" id="{98036176-2981-4BD1-AC5B-38279D446D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125" y="-16539"/>
            <a:ext cx="10763325" cy="725470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微软雅黑" pitchFamily="34" charset="-122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1E4D722-E108-4548-8225-CB716705E0BA}"/>
              </a:ext>
            </a:extLst>
          </p:cNvPr>
          <p:cNvSpPr/>
          <p:nvPr userDrawn="1"/>
        </p:nvSpPr>
        <p:spPr>
          <a:xfrm>
            <a:off x="-1" y="746708"/>
            <a:ext cx="12192000" cy="108000"/>
          </a:xfrm>
          <a:prstGeom prst="rect">
            <a:avLst/>
          </a:prstGeom>
          <a:solidFill>
            <a:srgbClr val="2EC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0" name="日期占位符 6">
            <a:extLst>
              <a:ext uri="{FF2B5EF4-FFF2-40B4-BE49-F238E27FC236}">
                <a16:creationId xmlns:a16="http://schemas.microsoft.com/office/drawing/2014/main" id="{C2411EF4-DB17-4DEF-8B53-7289BC43CF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8531" y="6567436"/>
            <a:ext cx="2844800" cy="365125"/>
          </a:xfrm>
        </p:spPr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fld id="{790C6D95-06F6-4960-9FA0-C127962EF329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2025/4/25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页脚占位符 7">
            <a:extLst>
              <a:ext uri="{FF2B5EF4-FFF2-40B4-BE49-F238E27FC236}">
                <a16:creationId xmlns:a16="http://schemas.microsoft.com/office/drawing/2014/main" id="{773362A6-64D9-44BB-B032-115EF9870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599" y="6313658"/>
            <a:ext cx="3860800" cy="365125"/>
          </a:xfrm>
        </p:spPr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灯片编号占位符 8">
            <a:extLst>
              <a:ext uri="{FF2B5EF4-FFF2-40B4-BE49-F238E27FC236}">
                <a16:creationId xmlns:a16="http://schemas.microsoft.com/office/drawing/2014/main" id="{2F0ADE90-717E-469D-B316-23EED9B6E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730" y="6567435"/>
            <a:ext cx="2844800" cy="365125"/>
          </a:xfrm>
        </p:spPr>
        <p:txBody>
          <a:bodyPr/>
          <a:lstStyle>
            <a:lvl1pPr>
              <a:defRPr>
                <a:solidFill>
                  <a:srgbClr val="30303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144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1C58A-1DC0-4227-B317-03D213686685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2025/4/25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6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.vsd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8A17F911-7DFD-42E7-A628-8F227F7D0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9431" y="6574181"/>
            <a:ext cx="2844800" cy="365125"/>
          </a:xfrm>
        </p:spPr>
        <p:txBody>
          <a:bodyPr/>
          <a:lstStyle/>
          <a:p>
            <a:fld id="{F15E9139-A00B-4B2A-98A6-095DC08F1345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8E8AFC8-805D-4F61-BE18-719BDC0E9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952" y="3424238"/>
            <a:ext cx="38095" cy="9524"/>
          </a:xfrm>
          <a:prstGeom prst="rect">
            <a:avLst/>
          </a:prstGeom>
        </p:spPr>
      </p:pic>
      <p:sp>
        <p:nvSpPr>
          <p:cNvPr id="12" name="标题 2">
            <a:extLst>
              <a:ext uri="{FF2B5EF4-FFF2-40B4-BE49-F238E27FC236}">
                <a16:creationId xmlns:a16="http://schemas.microsoft.com/office/drawing/2014/main" id="{D8E6C759-2CB7-4DF9-8EC0-710F25EC7194}"/>
              </a:ext>
            </a:extLst>
          </p:cNvPr>
          <p:cNvSpPr txBox="1">
            <a:spLocks/>
          </p:cNvSpPr>
          <p:nvPr/>
        </p:nvSpPr>
        <p:spPr>
          <a:xfrm>
            <a:off x="335360" y="-8663"/>
            <a:ext cx="10763325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微软雅黑" pitchFamily="34" charset="-122"/>
                <a:cs typeface="+mj-cs"/>
              </a:defRPr>
            </a:lvl1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电子学组成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F7E4215-6D10-99B0-C724-EC15A6070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08" y="2348879"/>
            <a:ext cx="914779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389A69DF-1893-6980-E47E-D9425CFAB9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072577"/>
              </p:ext>
            </p:extLst>
          </p:nvPr>
        </p:nvGraphicFramePr>
        <p:xfrm>
          <a:off x="285517" y="2370831"/>
          <a:ext cx="6220366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4620807" imgH="8124731" progId="Visio.Drawing.15">
                  <p:embed/>
                </p:oleObj>
              </mc:Choice>
              <mc:Fallback>
                <p:oleObj r:id="rId4" imgW="14620807" imgH="812473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17" y="2370831"/>
                        <a:ext cx="6220366" cy="3456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>
            <a:extLst>
              <a:ext uri="{FF2B5EF4-FFF2-40B4-BE49-F238E27FC236}">
                <a16:creationId xmlns:a16="http://schemas.microsoft.com/office/drawing/2014/main" id="{C12722BF-88E5-41E6-417E-EF80EBF23C0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4365104"/>
            <a:ext cx="2525017" cy="187689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0BEBA12-72A2-753E-71AD-F970D5C226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431" y="4365103"/>
            <a:ext cx="2525017" cy="187689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D32D145-3942-3DE2-B63A-45036107D7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14250" y="1874927"/>
            <a:ext cx="3043745" cy="162477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E7C5EDF-8B22-4CAB-4F61-494BADEB140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100066" y="1874927"/>
            <a:ext cx="3043745" cy="1624771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F8633844-5A4C-F477-CC6D-94D6ED1AE2BE}"/>
              </a:ext>
            </a:extLst>
          </p:cNvPr>
          <p:cNvSpPr txBox="1"/>
          <p:nvPr/>
        </p:nvSpPr>
        <p:spPr>
          <a:xfrm>
            <a:off x="623392" y="1385246"/>
            <a:ext cx="61206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CASA</a:t>
            </a:r>
            <a:r>
              <a:rPr lang="zh-CN" altLang="zh-CN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数据采集系统用于采集前端电路输出的模拟信号，系统由一块主板和若干块从板串行连接构成。上位机与主板通过以太网通信，主板与从板、从板与从板之间通过光纤通信。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348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EE541-1D59-BBA9-5667-FABAB3BE0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AF1E12F6-4A55-9A4F-7059-9DBDA640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9431" y="6574181"/>
            <a:ext cx="2844800" cy="365125"/>
          </a:xfrm>
        </p:spPr>
        <p:txBody>
          <a:bodyPr/>
          <a:lstStyle/>
          <a:p>
            <a:fld id="{F15E9139-A00B-4B2A-98A6-095DC08F1345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D581BDF-B3C1-D20A-B8BA-5A0EECA44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952" y="3424238"/>
            <a:ext cx="38095" cy="9524"/>
          </a:xfrm>
          <a:prstGeom prst="rect">
            <a:avLst/>
          </a:prstGeom>
        </p:spPr>
      </p:pic>
      <p:sp>
        <p:nvSpPr>
          <p:cNvPr id="12" name="标题 2">
            <a:extLst>
              <a:ext uri="{FF2B5EF4-FFF2-40B4-BE49-F238E27FC236}">
                <a16:creationId xmlns:a16="http://schemas.microsoft.com/office/drawing/2014/main" id="{8DF96F8C-8F59-AA52-DBD3-08D8B4B30D87}"/>
              </a:ext>
            </a:extLst>
          </p:cNvPr>
          <p:cNvSpPr txBox="1">
            <a:spLocks/>
          </p:cNvSpPr>
          <p:nvPr/>
        </p:nvSpPr>
        <p:spPr>
          <a:xfrm>
            <a:off x="335360" y="-8663"/>
            <a:ext cx="10763325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微软雅黑" pitchFamily="34" charset="-122"/>
                <a:cs typeface="+mj-cs"/>
              </a:defRPr>
            </a:lvl1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电子学目前状态（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250518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620A14C-F125-33CD-9D4D-0008A9122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08" y="2348879"/>
            <a:ext cx="914779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A2F5D7E-D1AD-5B06-6228-B9E884D5E864}"/>
              </a:ext>
            </a:extLst>
          </p:cNvPr>
          <p:cNvSpPr txBox="1"/>
          <p:nvPr/>
        </p:nvSpPr>
        <p:spPr>
          <a:xfrm>
            <a:off x="623392" y="1124785"/>
            <a:ext cx="6120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、阅读参考论文和原始代码，基本摸清工作原理；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0E166BF-DAC8-48D2-1578-196C2A0B9906}"/>
              </a:ext>
            </a:extLst>
          </p:cNvPr>
          <p:cNvSpPr txBox="1"/>
          <p:nvPr/>
        </p:nvSpPr>
        <p:spPr>
          <a:xfrm>
            <a:off x="623392" y="2071331"/>
            <a:ext cx="6120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、对比原始代码反复调试，在数采流程上已经能够跑通，能够采到数据包了；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D901D5B-98D5-E91A-A38B-5BB74F2EA0A2}"/>
              </a:ext>
            </a:extLst>
          </p:cNvPr>
          <p:cNvSpPr txBox="1"/>
          <p:nvPr/>
        </p:nvSpPr>
        <p:spPr>
          <a:xfrm>
            <a:off x="623392" y="3015860"/>
            <a:ext cx="6120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、设计加工了信号注入板，正在利用信号源注入信号对每一通道进行细致调试 ；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361EEC4-7793-1D2C-6425-95CB20B7359B}"/>
              </a:ext>
            </a:extLst>
          </p:cNvPr>
          <p:cNvSpPr txBox="1"/>
          <p:nvPr/>
        </p:nvSpPr>
        <p:spPr>
          <a:xfrm>
            <a:off x="623392" y="3972254"/>
            <a:ext cx="6120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、正在对采到的数据包（没有有效的信号）进行逐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Byte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分析，编写数据处理程序。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75A7960E-F5D5-B8DA-981D-731EF2CC54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855" y="1370871"/>
            <a:ext cx="4521578" cy="4656774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E93D7DEA-CA09-7891-2F2F-74AF51F5F9DE}"/>
              </a:ext>
            </a:extLst>
          </p:cNvPr>
          <p:cNvSpPr txBox="1"/>
          <p:nvPr/>
        </p:nvSpPr>
        <p:spPr>
          <a:xfrm>
            <a:off x="623392" y="5085184"/>
            <a:ext cx="61206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下一步计划：利用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到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周的时间采集用信号源注入信号的数据包，并对采集的数据进行分析。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0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15B29C-73E9-A0D4-DE6B-F9BFCCA855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BEB9CB66-7381-00B6-EF3B-B8CCD5EC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9431" y="6574181"/>
            <a:ext cx="2844800" cy="365125"/>
          </a:xfrm>
        </p:spPr>
        <p:txBody>
          <a:bodyPr/>
          <a:lstStyle/>
          <a:p>
            <a:fld id="{F15E9139-A00B-4B2A-98A6-095DC08F1345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514E4D7-5E58-C7F0-DBB2-C702C456F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952" y="3424238"/>
            <a:ext cx="38095" cy="9524"/>
          </a:xfrm>
          <a:prstGeom prst="rect">
            <a:avLst/>
          </a:prstGeom>
        </p:spPr>
      </p:pic>
      <p:sp>
        <p:nvSpPr>
          <p:cNvPr id="12" name="标题 2">
            <a:extLst>
              <a:ext uri="{FF2B5EF4-FFF2-40B4-BE49-F238E27FC236}">
                <a16:creationId xmlns:a16="http://schemas.microsoft.com/office/drawing/2014/main" id="{F1BBB34B-1442-6D23-B708-636C99FB8D3F}"/>
              </a:ext>
            </a:extLst>
          </p:cNvPr>
          <p:cNvSpPr txBox="1">
            <a:spLocks/>
          </p:cNvSpPr>
          <p:nvPr/>
        </p:nvSpPr>
        <p:spPr>
          <a:xfrm>
            <a:off x="335360" y="-8663"/>
            <a:ext cx="10763325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微软雅黑" pitchFamily="34" charset="-122"/>
                <a:cs typeface="+mj-cs"/>
              </a:defRPr>
            </a:lvl1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电子学信号注入测试（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250524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318BC56-76E5-175A-8CA1-9ED28F714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08" y="2348879"/>
            <a:ext cx="914779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C68D3CD-BD70-A66B-3385-0DD2AC7CABE6}"/>
              </a:ext>
            </a:extLst>
          </p:cNvPr>
          <p:cNvSpPr txBox="1"/>
          <p:nvPr/>
        </p:nvSpPr>
        <p:spPr>
          <a:xfrm>
            <a:off x="460438" y="980728"/>
            <a:ext cx="525658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本周工作：</a:t>
            </a:r>
            <a:endParaRPr lang="en-US" altLang="zh-CN" sz="2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、通过注入信号，通过示波器观测到了前置放大器的波形。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、根据数据包格式，初步编写了解包程序。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、采集了注入信号的波形，注入信号的参数：注入信号的电荷约为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50fC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50mV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1pF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），放大倍数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20mV/</a:t>
            </a:r>
            <a:r>
              <a:rPr lang="en-US" altLang="zh-CN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fC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，计算得到电压约为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1V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、通过解包程序获得注入信号的波形。频率、幅度、信号形状基本上能对上。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E635998-7DA5-9F73-D4BD-13DBC1AC76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032" y="1628800"/>
            <a:ext cx="5871530" cy="421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9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1415E-456A-988D-6BDD-2C6CDFCB9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8559B0F4-5684-B199-DC39-54A1F613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9431" y="6574181"/>
            <a:ext cx="2844800" cy="365125"/>
          </a:xfrm>
        </p:spPr>
        <p:txBody>
          <a:bodyPr/>
          <a:lstStyle/>
          <a:p>
            <a:fld id="{F15E9139-A00B-4B2A-98A6-095DC08F1345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56041F4-200C-3AE1-B371-22DF6DC8A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952" y="3424238"/>
            <a:ext cx="38095" cy="9524"/>
          </a:xfrm>
          <a:prstGeom prst="rect">
            <a:avLst/>
          </a:prstGeom>
        </p:spPr>
      </p:pic>
      <p:sp>
        <p:nvSpPr>
          <p:cNvPr id="12" name="标题 2">
            <a:extLst>
              <a:ext uri="{FF2B5EF4-FFF2-40B4-BE49-F238E27FC236}">
                <a16:creationId xmlns:a16="http://schemas.microsoft.com/office/drawing/2014/main" id="{FF74D708-0C63-2F16-DAFB-83B3BBF42028}"/>
              </a:ext>
            </a:extLst>
          </p:cNvPr>
          <p:cNvSpPr txBox="1">
            <a:spLocks/>
          </p:cNvSpPr>
          <p:nvPr/>
        </p:nvSpPr>
        <p:spPr>
          <a:xfrm>
            <a:off x="335360" y="-8663"/>
            <a:ext cx="10763325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微软雅黑" pitchFamily="34" charset="-122"/>
                <a:cs typeface="+mj-cs"/>
              </a:defRPr>
            </a:lvl1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电子学下一步工作计划（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250524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B7F861F-E352-078B-87E7-E1840938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08" y="2348879"/>
            <a:ext cx="914779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1D88AC6-0362-475E-0D77-628FB0B2B72F}"/>
              </a:ext>
            </a:extLst>
          </p:cNvPr>
          <p:cNvSpPr txBox="1"/>
          <p:nvPr/>
        </p:nvSpPr>
        <p:spPr>
          <a:xfrm>
            <a:off x="1612932" y="1340768"/>
            <a:ext cx="914779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下一步工作计划：</a:t>
            </a:r>
            <a:endParaRPr lang="en-US" altLang="zh-CN" sz="2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、进一步精确测量同一块模板的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64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通道的注入电荷与输出信号幅值之间的关系；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、测试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DAQ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系统的不同触发方式下的数据获取；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、测量每一块母版下的基线、和电荷与幅值的刻度；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、目前只用了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块板子，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128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通道，进一步拓展通道数；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、同步开发完善解包程序。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391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蓝色模板1.potx" id="{92B4EC0F-C3DC-4C45-A3F4-EEB94B5A0168}" vid="{F08DFE11-06AE-4EB2-9986-B71EC3124027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63562</TotalTime>
  <Words>360</Words>
  <Application>Microsoft Office PowerPoint</Application>
  <PresentationFormat>宽屏</PresentationFormat>
  <Paragraphs>37</Paragraphs>
  <Slides>4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黑体</vt:lpstr>
      <vt:lpstr>Arial</vt:lpstr>
      <vt:lpstr>Arial Rounded MT Bold</vt:lpstr>
      <vt:lpstr>Calibri</vt:lpstr>
      <vt:lpstr>Times New Roman</vt:lpstr>
      <vt:lpstr>Wingdings</vt:lpstr>
      <vt:lpstr>1_Office 主题</vt:lpstr>
      <vt:lpstr>Visio.Drawing.15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progress of the twin aperture magnets</dc:title>
  <dc:creator>ym</dc:creator>
  <cp:lastModifiedBy>qilin wen</cp:lastModifiedBy>
  <cp:revision>2587</cp:revision>
  <cp:lastPrinted>2013-10-17T01:59:13Z</cp:lastPrinted>
  <dcterms:created xsi:type="dcterms:W3CDTF">2021-06-21T06:39:39Z</dcterms:created>
  <dcterms:modified xsi:type="dcterms:W3CDTF">2025-04-25T05:56:27Z</dcterms:modified>
</cp:coreProperties>
</file>