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8" r:id="rId3"/>
    <p:sldId id="277" r:id="rId4"/>
    <p:sldId id="271" r:id="rId5"/>
    <p:sldId id="276" r:id="rId6"/>
    <p:sldId id="264" r:id="rId7"/>
    <p:sldId id="263" r:id="rId8"/>
    <p:sldId id="272" r:id="rId9"/>
    <p:sldId id="273" r:id="rId10"/>
    <p:sldId id="274" r:id="rId11"/>
    <p:sldId id="275" r:id="rId12"/>
    <p:sldId id="260" r:id="rId13"/>
    <p:sldId id="262" r:id="rId14"/>
    <p:sldId id="261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CCDE0-C088-5AB2-43E8-CB6C66A20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C1C579-9A97-DDB7-00DC-BCF15390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86910-D8D6-ECEC-D4BA-1458DA2E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4C8704-94D7-BAAF-76A2-4BE9D528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AA90DD-77E8-5909-1815-7438440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78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45B0D-4FE2-F46C-97F8-3CDFC914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B13D4E-E645-26A2-FF62-5A7CD06D6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942341-027C-91FB-A19E-090026AD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062E8-4518-B047-2234-593ABAC2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BB495-B66A-80BA-D4CD-32A73443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6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43799B-AD5B-5249-A6F9-BDBF9ECF1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8C4F43-D4AD-BC32-6774-5F0CE5AB5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9B3E5B-33F0-2EAC-EF19-16EF76D5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B5543C-EF90-D7EE-772A-E7130632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0FEC2F-D998-58AA-4D48-F1CA0B30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69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13A96-BBFD-A9D5-369A-6F873D6D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0081D-3443-A995-CE23-04B85CA1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D46658-DC53-0C41-E41C-E02E7FA4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0FCCC7-9B6D-1210-8C3A-704773BA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EC7971-EC95-A265-286D-791781E3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17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CF344-7126-BA6F-6EC6-649AF159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20EACA-29CC-5DC1-E5B5-01DA5D93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4D205-A13E-0254-580B-1FDAD520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0F9ABF-D332-1EFC-3AE5-89709CED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913B5-78A9-0EA9-FC13-FCF7F52F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1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F8560-57B8-8908-FBA3-EC5D99CF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A1DA08-4558-4459-1EBB-33D04DC90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6C6F42-D11D-DFE8-A058-1F8756447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DE70D6-4348-C574-2125-BCA56AB9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691A5F-6539-1B1C-3B1D-64EEA1EC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9B55EB-B23D-94CD-3DF8-746C4CD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7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22EC8-7838-650C-7B86-94A4921A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01306-1223-B8BE-8464-07092111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5DC06A-D76B-E66F-F958-B45278A34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2CCE8C-FFC4-DFAD-1966-8053B4E05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E59D59-85C8-1365-4817-0CBBE2E24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19B6E7-EA06-D49D-6399-8E825F8C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32946B-E279-57C4-EF2A-696F4CD3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96A887-D7AF-FC3C-B445-7D0A8742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20177-E6DF-3FAE-AA16-2F3D2667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6615C5-527B-4819-670F-9125D4A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0B113-8CD4-0AE5-DE2C-7937019A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473273-E02F-4B58-9113-C3EF0168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48A361-F5FE-D3F9-1CF8-CF50E299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734D7B-C612-60AC-0281-3167700D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8E1B60-EB71-31FA-4514-B8AF5F49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42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AB157-96B2-FF0E-399D-B6F856AE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7EB1A6-07F0-EBA6-43F7-EE314C4A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421198-776A-6D73-ECA9-FD6406518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B4CA77-C80C-DCA0-0B71-E98FF1CE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5E4E23-3456-DA0E-6FCC-D4A27C44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D960F3-1E20-ED37-EAB2-A0E3F4A0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8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D7998-7E8D-3928-250B-0DBB2CBE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27701-32F6-C578-43F5-EC2C292B1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CD8DD4-FA6F-F5ED-11AB-7CE6ED499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CBB2C9-F28E-345C-295A-8FD5EDFB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5B7419-4AE6-0F6B-7766-76691C40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B7DCEA-A0D7-5EFD-3A3A-CB68F4CB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98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17C1624-1C50-1A55-340E-E2658598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0C41E8-14C2-AC37-8D05-35DEDB09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84F452-3D8B-6A4E-5586-B6FF0076A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B3E35-035B-47EB-AF75-5071E29387DD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5DEBE-57F9-D5C0-A686-154FBBC52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1C910-C131-D199-90B3-97344F0F1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0B6F0-5008-466E-AE54-0D6E7C596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3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5B162-2159-190F-C2FE-C45108A09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Validation of Run4/5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D7F8A7-62DC-9540-6D16-4A9A251874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Goodness of fit test(with full systematic)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5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731402"/>
                  </p:ext>
                </p:extLst>
              </p:nvPr>
            </p:nvGraphicFramePr>
            <p:xfrm>
              <a:off x="8174183" y="3429000"/>
              <a:ext cx="4017816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436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2978380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731402"/>
                  </p:ext>
                </p:extLst>
              </p:nvPr>
            </p:nvGraphicFramePr>
            <p:xfrm>
              <a:off x="8174183" y="3429000"/>
              <a:ext cx="4017816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436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2978380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74" t="-877" r="-613" b="-396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58A49BE1-4112-44FE-4BD6-C7D00A350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7812" r="9191" b="2761"/>
          <a:stretch/>
        </p:blipFill>
        <p:spPr>
          <a:xfrm>
            <a:off x="3118475" y="3429000"/>
            <a:ext cx="5055708" cy="3429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9B7D887-75E4-C403-0B80-25B0F158614C}"/>
              </a:ext>
            </a:extLst>
          </p:cNvPr>
          <p:cNvSpPr txBox="1"/>
          <p:nvPr/>
        </p:nvSpPr>
        <p:spPr>
          <a:xfrm>
            <a:off x="4136183" y="4774168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图片 7" descr="图表, 瀑布图&#10;&#10;AI 生成的内容可能不正确。">
            <a:extLst>
              <a:ext uri="{FF2B5EF4-FFF2-40B4-BE49-F238E27FC236}">
                <a16:creationId xmlns:a16="http://schemas.microsoft.com/office/drawing/2014/main" id="{914D99EF-3AEE-B406-FA39-907D6F242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771" r="8732"/>
          <a:stretch/>
        </p:blipFill>
        <p:spPr>
          <a:xfrm>
            <a:off x="3897673" y="0"/>
            <a:ext cx="4165674" cy="3429002"/>
          </a:xfrm>
          <a:prstGeom prst="rect">
            <a:avLst/>
          </a:prstGeom>
        </p:spPr>
      </p:pic>
      <p:pic>
        <p:nvPicPr>
          <p:cNvPr id="9" name="图片 8" descr="图表, 瀑布图&#10;&#10;AI 生成的内容可能不正确。">
            <a:extLst>
              <a:ext uri="{FF2B5EF4-FFF2-40B4-BE49-F238E27FC236}">
                <a16:creationId xmlns:a16="http://schemas.microsoft.com/office/drawing/2014/main" id="{76BB592A-CA2D-918B-5377-9B15C576F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501" r="8832"/>
          <a:stretch/>
        </p:blipFill>
        <p:spPr>
          <a:xfrm>
            <a:off x="8031789" y="0"/>
            <a:ext cx="4160210" cy="3434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2AFFC7A-4C45-7B3B-370A-2DD957180005}"/>
                  </a:ext>
                </a:extLst>
              </p:cNvPr>
              <p:cNvSpPr txBox="1"/>
              <p:nvPr/>
            </p:nvSpPr>
            <p:spPr>
              <a:xfrm>
                <a:off x="171450" y="1085850"/>
                <a:ext cx="2781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2AFFC7A-4C45-7B3B-370A-2DD957180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085850"/>
                <a:ext cx="2781300" cy="646331"/>
              </a:xfrm>
              <a:prstGeom prst="rect">
                <a:avLst/>
              </a:prstGeom>
              <a:blipFill>
                <a:blip r:embed="rId6"/>
                <a:stretch>
                  <a:fillRect l="-6579"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20EE918-FAB0-92E9-867B-751B203A8B15}"/>
              </a:ext>
            </a:extLst>
          </p:cNvPr>
          <p:cNvSpPr txBox="1"/>
          <p:nvPr/>
        </p:nvSpPr>
        <p:spPr>
          <a:xfrm>
            <a:off x="6101619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CEDC85-A8C1-4D18-A9AD-0D816BFA4498}"/>
              </a:ext>
            </a:extLst>
          </p:cNvPr>
          <p:cNvSpPr txBox="1"/>
          <p:nvPr/>
        </p:nvSpPr>
        <p:spPr>
          <a:xfrm>
            <a:off x="10644485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9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860642"/>
                  </p:ext>
                </p:extLst>
              </p:nvPr>
            </p:nvGraphicFramePr>
            <p:xfrm>
              <a:off x="8100291" y="3429000"/>
              <a:ext cx="4091708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551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033157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4.65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860642"/>
                  </p:ext>
                </p:extLst>
              </p:nvPr>
            </p:nvGraphicFramePr>
            <p:xfrm>
              <a:off x="8100291" y="3429000"/>
              <a:ext cx="4091708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551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033157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41" t="-877" r="-602" b="-396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4.65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079ACFC5-3F53-D622-E79D-DA815F07A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8619" r="9100" b="2491"/>
          <a:stretch/>
        </p:blipFill>
        <p:spPr>
          <a:xfrm>
            <a:off x="3008746" y="3429000"/>
            <a:ext cx="5091545" cy="3429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F90DEC-282D-2AF7-DFC0-C852F30F2C46}"/>
              </a:ext>
            </a:extLst>
          </p:cNvPr>
          <p:cNvSpPr txBox="1"/>
          <p:nvPr/>
        </p:nvSpPr>
        <p:spPr>
          <a:xfrm>
            <a:off x="4044372" y="4958834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图片 7" descr="日程表&#10;&#10;AI 生成的内容可能不正确。">
            <a:extLst>
              <a:ext uri="{FF2B5EF4-FFF2-40B4-BE49-F238E27FC236}">
                <a16:creationId xmlns:a16="http://schemas.microsoft.com/office/drawing/2014/main" id="{395C6609-5269-0E5A-09AE-1E626EE7B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3771" r="8732"/>
          <a:stretch/>
        </p:blipFill>
        <p:spPr>
          <a:xfrm>
            <a:off x="3841791" y="0"/>
            <a:ext cx="4185928" cy="3433807"/>
          </a:xfrm>
          <a:prstGeom prst="rect">
            <a:avLst/>
          </a:prstGeom>
        </p:spPr>
      </p:pic>
      <p:pic>
        <p:nvPicPr>
          <p:cNvPr id="9" name="图片 8" descr="图表, 瀑布图&#10;&#10;AI 生成的内容可能不正确。">
            <a:extLst>
              <a:ext uri="{FF2B5EF4-FFF2-40B4-BE49-F238E27FC236}">
                <a16:creationId xmlns:a16="http://schemas.microsoft.com/office/drawing/2014/main" id="{2E6C4D79-3C34-AB18-593D-1ECA0B778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3771" r="8929"/>
          <a:stretch/>
        </p:blipFill>
        <p:spPr>
          <a:xfrm>
            <a:off x="8027720" y="-1"/>
            <a:ext cx="4164280" cy="342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42388C2-4223-A7BA-BCD1-6F9106DAC983}"/>
                  </a:ext>
                </a:extLst>
              </p:cNvPr>
              <p:cNvSpPr txBox="1"/>
              <p:nvPr/>
            </p:nvSpPr>
            <p:spPr>
              <a:xfrm>
                <a:off x="171450" y="1085850"/>
                <a:ext cx="2781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42388C2-4223-A7BA-BCD1-6F9106DAC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085850"/>
                <a:ext cx="2781300" cy="646331"/>
              </a:xfrm>
              <a:prstGeom prst="rect">
                <a:avLst/>
              </a:prstGeom>
              <a:blipFill>
                <a:blip r:embed="rId6"/>
                <a:stretch>
                  <a:fillRect l="-6579"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BAF89A6-17B3-C403-325E-49313E220A8D}"/>
              </a:ext>
            </a:extLst>
          </p:cNvPr>
          <p:cNvSpPr txBox="1"/>
          <p:nvPr/>
        </p:nvSpPr>
        <p:spPr>
          <a:xfrm>
            <a:off x="6101619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8B12C7-58D1-18D7-3D34-2F4E3E60BAD9}"/>
              </a:ext>
            </a:extLst>
          </p:cNvPr>
          <p:cNvSpPr txBox="1"/>
          <p:nvPr/>
        </p:nvSpPr>
        <p:spPr>
          <a:xfrm>
            <a:off x="10644485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604346"/>
                  </p:ext>
                </p:extLst>
              </p:nvPr>
            </p:nvGraphicFramePr>
            <p:xfrm>
              <a:off x="0" y="1591977"/>
              <a:ext cx="12192000" cy="40259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56769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constraint(with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constraint)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567699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593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5937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  <a:tr h="567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33020"/>
                      </a:ext>
                    </a:extLst>
                  </a:tr>
                  <a:tr h="567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81306"/>
                      </a:ext>
                    </a:extLst>
                  </a:tr>
                  <a:tr h="567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7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604346"/>
                  </p:ext>
                </p:extLst>
              </p:nvPr>
            </p:nvGraphicFramePr>
            <p:xfrm>
              <a:off x="0" y="1591977"/>
              <a:ext cx="12192000" cy="40259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56769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125" t="-1075" r="-188" b="-61290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567699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5937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190816" r="-400750" b="-38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5937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293814" r="-400750" b="-29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  <a:tr h="5676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406383" r="-4007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33020"/>
                      </a:ext>
                    </a:extLst>
                  </a:tr>
                  <a:tr h="5676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511828" r="-400750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81306"/>
                      </a:ext>
                    </a:extLst>
                  </a:tr>
                  <a:tr h="5676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611828" r="-400750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7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2181CA2-FB58-4776-23AE-CBDEA16B65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Comparison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each run 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2181CA2-FB58-4776-23AE-CBDEA16B6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F22763A-C972-D3E6-C8D7-25FF788689ED}"/>
                  </a:ext>
                </a:extLst>
              </p:cNvPr>
              <p:cNvSpPr txBox="1"/>
              <p:nvPr/>
            </p:nvSpPr>
            <p:spPr>
              <a:xfrm>
                <a:off x="2708937" y="6031210"/>
                <a:ext cx="6774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Consistence observed only in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CC and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F22763A-C972-D3E6-C8D7-25FF7886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37" y="6031210"/>
                <a:ext cx="6774126" cy="461665"/>
              </a:xfrm>
              <a:prstGeom prst="rect">
                <a:avLst/>
              </a:prstGeom>
              <a:blipFill>
                <a:blip r:embed="rId4"/>
                <a:stretch>
                  <a:fillRect l="-1169" t="-10526" r="-287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93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日程表&#10;&#10;AI 生成的内容可能不正确。">
            <a:extLst>
              <a:ext uri="{FF2B5EF4-FFF2-40B4-BE49-F238E27FC236}">
                <a16:creationId xmlns:a16="http://schemas.microsoft.com/office/drawing/2014/main" id="{0512C872-53ED-50D8-7D0F-03D87351A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3771" r="8732"/>
          <a:stretch/>
        </p:blipFill>
        <p:spPr>
          <a:xfrm>
            <a:off x="8016731" y="3424193"/>
            <a:ext cx="4185928" cy="3433807"/>
          </a:xfrm>
          <a:prstGeom prst="rect">
            <a:avLst/>
          </a:prstGeom>
        </p:spPr>
      </p:pic>
      <p:pic>
        <p:nvPicPr>
          <p:cNvPr id="5" name="图片 4" descr="图表, 直方图&#10;&#10;AI 生成的内容可能不正确。">
            <a:extLst>
              <a:ext uri="{FF2B5EF4-FFF2-40B4-BE49-F238E27FC236}">
                <a16:creationId xmlns:a16="http://schemas.microsoft.com/office/drawing/2014/main" id="{4B8D9681-CA34-AFCD-7F1F-9565A87B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3501" r="8929"/>
          <a:stretch/>
        </p:blipFill>
        <p:spPr>
          <a:xfrm>
            <a:off x="3886615" y="-1"/>
            <a:ext cx="4130116" cy="3429001"/>
          </a:xfrm>
          <a:prstGeom prst="rect">
            <a:avLst/>
          </a:prstGeom>
        </p:spPr>
      </p:pic>
      <p:pic>
        <p:nvPicPr>
          <p:cNvPr id="7" name="图片 6" descr="图表, 直方图&#10;&#10;AI 生成的内容可能不正确。">
            <a:extLst>
              <a:ext uri="{FF2B5EF4-FFF2-40B4-BE49-F238E27FC236}">
                <a16:creationId xmlns:a16="http://schemas.microsoft.com/office/drawing/2014/main" id="{E51FF80A-AB7F-5BC6-5D70-72C9EC7F5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771" r="8635"/>
          <a:stretch/>
        </p:blipFill>
        <p:spPr>
          <a:xfrm>
            <a:off x="8016731" y="0"/>
            <a:ext cx="4175269" cy="3429000"/>
          </a:xfrm>
          <a:prstGeom prst="rect">
            <a:avLst/>
          </a:prstGeom>
        </p:spPr>
      </p:pic>
      <p:pic>
        <p:nvPicPr>
          <p:cNvPr id="9" name="图片 8" descr="图表, 瀑布图&#10;&#10;AI 生成的内容可能不正确。">
            <a:extLst>
              <a:ext uri="{FF2B5EF4-FFF2-40B4-BE49-F238E27FC236}">
                <a16:creationId xmlns:a16="http://schemas.microsoft.com/office/drawing/2014/main" id="{5C43A0BF-A528-5097-DAED-FC08BB602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905" r="8536"/>
          <a:stretch/>
        </p:blipFill>
        <p:spPr>
          <a:xfrm>
            <a:off x="0" y="3429000"/>
            <a:ext cx="4185928" cy="3429001"/>
          </a:xfrm>
          <a:prstGeom prst="rect">
            <a:avLst/>
          </a:prstGeom>
        </p:spPr>
      </p:pic>
      <p:pic>
        <p:nvPicPr>
          <p:cNvPr id="11" name="图片 10" descr="图表, 瀑布图&#10;&#10;AI 生成的内容可能不正确。">
            <a:extLst>
              <a:ext uri="{FF2B5EF4-FFF2-40B4-BE49-F238E27FC236}">
                <a16:creationId xmlns:a16="http://schemas.microsoft.com/office/drawing/2014/main" id="{57975F09-13F0-0684-F3AF-F2AB9E6C8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771" r="8732"/>
          <a:stretch/>
        </p:blipFill>
        <p:spPr>
          <a:xfrm>
            <a:off x="4150370" y="3429000"/>
            <a:ext cx="4165674" cy="34290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029EC3-FBFA-F70E-45EA-2214EB093DC6}"/>
              </a:ext>
            </a:extLst>
          </p:cNvPr>
          <p:cNvSpPr txBox="1"/>
          <p:nvPr/>
        </p:nvSpPr>
        <p:spPr>
          <a:xfrm>
            <a:off x="248436" y="1391333"/>
            <a:ext cx="338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Run4: </a:t>
            </a:r>
            <a:r>
              <a:rPr lang="en-US" altLang="zh-CN" sz="3600" b="0" i="0" dirty="0">
                <a:solidFill>
                  <a:srgbClr val="1D1C1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spectrum</a:t>
            </a:r>
            <a:endParaRPr lang="zh-CN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32AA28-DF39-FC6A-E776-EDE3CB4794B6}"/>
                  </a:ext>
                </a:extLst>
              </p:cNvPr>
              <p:cNvSpPr txBox="1"/>
              <p:nvPr/>
            </p:nvSpPr>
            <p:spPr>
              <a:xfrm>
                <a:off x="6506890" y="1195510"/>
                <a:ext cx="96209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32AA28-DF39-FC6A-E776-EDE3CB47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890" y="1195510"/>
                <a:ext cx="962093" cy="391646"/>
              </a:xfrm>
              <a:prstGeom prst="rect">
                <a:avLst/>
              </a:prstGeom>
              <a:blipFill>
                <a:blip r:embed="rId7"/>
                <a:stretch>
                  <a:fillRect l="-5063" t="-9375" r="-5063" b="-1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C09A944-D30F-5DC5-6C18-496E4AE38372}"/>
                  </a:ext>
                </a:extLst>
              </p:cNvPr>
              <p:cNvSpPr txBox="1"/>
              <p:nvPr/>
            </p:nvSpPr>
            <p:spPr>
              <a:xfrm>
                <a:off x="10637006" y="1195510"/>
                <a:ext cx="1039685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C09A944-D30F-5DC5-6C18-496E4AE38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006" y="1195510"/>
                <a:ext cx="1039685" cy="391646"/>
              </a:xfrm>
              <a:prstGeom prst="rect">
                <a:avLst/>
              </a:prstGeom>
              <a:blipFill>
                <a:blip r:embed="rId8"/>
                <a:stretch>
                  <a:fillRect l="-5294" t="-9375" b="-1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BEA925-BF2B-23D2-BA38-4353DF799955}"/>
                  </a:ext>
                </a:extLst>
              </p:cNvPr>
              <p:cNvSpPr txBox="1"/>
              <p:nvPr/>
            </p:nvSpPr>
            <p:spPr>
              <a:xfrm>
                <a:off x="2333694" y="4568240"/>
                <a:ext cx="10015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BEA925-BF2B-23D2-BA38-4353DF799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94" y="4568240"/>
                <a:ext cx="1001564" cy="369332"/>
              </a:xfrm>
              <a:prstGeom prst="rect">
                <a:avLst/>
              </a:prstGeom>
              <a:blipFill>
                <a:blip r:embed="rId9"/>
                <a:stretch>
                  <a:fillRect l="-5488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DA3485-0052-26C5-7DDB-6D5D777C7AFE}"/>
                  </a:ext>
                </a:extLst>
              </p:cNvPr>
              <p:cNvSpPr txBox="1"/>
              <p:nvPr/>
            </p:nvSpPr>
            <p:spPr>
              <a:xfrm>
                <a:off x="6506890" y="4568240"/>
                <a:ext cx="1084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DA3485-0052-26C5-7DDB-6D5D777C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890" y="4568240"/>
                <a:ext cx="1084604" cy="369332"/>
              </a:xfrm>
              <a:prstGeom prst="rect">
                <a:avLst/>
              </a:prstGeom>
              <a:blipFill>
                <a:blip r:embed="rId10"/>
                <a:stretch>
                  <a:fillRect l="-4494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D40B7A6-89E9-AE7E-F272-63BE4CC95479}"/>
                  </a:ext>
                </a:extLst>
              </p:cNvPr>
              <p:cNvSpPr txBox="1"/>
              <p:nvPr/>
            </p:nvSpPr>
            <p:spPr>
              <a:xfrm>
                <a:off x="10637006" y="4568240"/>
                <a:ext cx="7318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D40B7A6-89E9-AE7E-F272-63BE4CC9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006" y="4568240"/>
                <a:ext cx="731849" cy="369332"/>
              </a:xfrm>
              <a:prstGeom prst="rect">
                <a:avLst/>
              </a:prstGeom>
              <a:blipFill>
                <a:blip r:embed="rId11"/>
                <a:stretch>
                  <a:fillRect l="-7500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35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表, 瀑布图&#10;&#10;AI 生成的内容可能不正确。">
            <a:extLst>
              <a:ext uri="{FF2B5EF4-FFF2-40B4-BE49-F238E27FC236}">
                <a16:creationId xmlns:a16="http://schemas.microsoft.com/office/drawing/2014/main" id="{B528D6FE-8ACE-D7DB-CE91-AB7ACD48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3771" r="8929"/>
          <a:stretch/>
        </p:blipFill>
        <p:spPr>
          <a:xfrm>
            <a:off x="8023974" y="3434092"/>
            <a:ext cx="4164280" cy="3423910"/>
          </a:xfrm>
          <a:prstGeom prst="rect">
            <a:avLst/>
          </a:prstGeom>
        </p:spPr>
      </p:pic>
      <p:pic>
        <p:nvPicPr>
          <p:cNvPr id="5" name="图片 4" descr="图表, 直方图&#10;&#10;AI 生成的内容可能不正确。">
            <a:extLst>
              <a:ext uri="{FF2B5EF4-FFF2-40B4-BE49-F238E27FC236}">
                <a16:creationId xmlns:a16="http://schemas.microsoft.com/office/drawing/2014/main" id="{656B0D45-F064-9279-3BB8-3E1D5BF6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637" r="8830"/>
          <a:stretch/>
        </p:blipFill>
        <p:spPr>
          <a:xfrm>
            <a:off x="3881888" y="10183"/>
            <a:ext cx="4155056" cy="3429000"/>
          </a:xfrm>
          <a:prstGeom prst="rect">
            <a:avLst/>
          </a:prstGeom>
        </p:spPr>
      </p:pic>
      <p:pic>
        <p:nvPicPr>
          <p:cNvPr id="7" name="图片 6" descr="图表, 直方图&#10;&#10;AI 生成的内容可能不正确。">
            <a:extLst>
              <a:ext uri="{FF2B5EF4-FFF2-40B4-BE49-F238E27FC236}">
                <a16:creationId xmlns:a16="http://schemas.microsoft.com/office/drawing/2014/main" id="{BAE49B8E-EC23-2B0F-1763-99409DF74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518" r="8738"/>
          <a:stretch/>
        </p:blipFill>
        <p:spPr>
          <a:xfrm>
            <a:off x="8036944" y="10183"/>
            <a:ext cx="4155056" cy="3423909"/>
          </a:xfrm>
          <a:prstGeom prst="rect">
            <a:avLst/>
          </a:prstGeom>
        </p:spPr>
      </p:pic>
      <p:pic>
        <p:nvPicPr>
          <p:cNvPr id="9" name="图片 8" descr="图表, 瀑布图&#10;&#10;AI 生成的内容可能不正确。">
            <a:extLst>
              <a:ext uri="{FF2B5EF4-FFF2-40B4-BE49-F238E27FC236}">
                <a16:creationId xmlns:a16="http://schemas.microsoft.com/office/drawing/2014/main" id="{5ABFEDFB-F10E-44F1-B263-C1127725F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637" r="8536"/>
          <a:stretch/>
        </p:blipFill>
        <p:spPr>
          <a:xfrm>
            <a:off x="-1" y="3423909"/>
            <a:ext cx="4168029" cy="3423909"/>
          </a:xfrm>
          <a:prstGeom prst="rect">
            <a:avLst/>
          </a:prstGeom>
        </p:spPr>
      </p:pic>
      <p:pic>
        <p:nvPicPr>
          <p:cNvPr id="11" name="图片 10" descr="图表, 瀑布图&#10;&#10;AI 生成的内容可能不正确。">
            <a:extLst>
              <a:ext uri="{FF2B5EF4-FFF2-40B4-BE49-F238E27FC236}">
                <a16:creationId xmlns:a16="http://schemas.microsoft.com/office/drawing/2014/main" id="{B3000422-0EF1-FE86-8888-9FCBC85EA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501" r="8832"/>
          <a:stretch/>
        </p:blipFill>
        <p:spPr>
          <a:xfrm>
            <a:off x="4155056" y="3423908"/>
            <a:ext cx="4160210" cy="343409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E516507-E014-E90C-1738-EE555B862811}"/>
              </a:ext>
            </a:extLst>
          </p:cNvPr>
          <p:cNvSpPr txBox="1"/>
          <p:nvPr/>
        </p:nvSpPr>
        <p:spPr>
          <a:xfrm>
            <a:off x="248436" y="1391333"/>
            <a:ext cx="338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Run5: </a:t>
            </a:r>
            <a:r>
              <a:rPr lang="en-US" altLang="zh-CN" sz="3600" b="0" i="0" dirty="0">
                <a:solidFill>
                  <a:srgbClr val="1D1C1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spectrum</a:t>
            </a:r>
            <a:endParaRPr lang="zh-CN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CFC401-9A76-3D6B-C1AE-59DD8E555FC1}"/>
                  </a:ext>
                </a:extLst>
              </p:cNvPr>
              <p:cNvSpPr txBox="1"/>
              <p:nvPr/>
            </p:nvSpPr>
            <p:spPr>
              <a:xfrm>
                <a:off x="6506890" y="1195510"/>
                <a:ext cx="96209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CFC401-9A76-3D6B-C1AE-59DD8E5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890" y="1195510"/>
                <a:ext cx="962093" cy="391646"/>
              </a:xfrm>
              <a:prstGeom prst="rect">
                <a:avLst/>
              </a:prstGeom>
              <a:blipFill>
                <a:blip r:embed="rId7"/>
                <a:stretch>
                  <a:fillRect l="-5063" t="-9375" r="-5063" b="-1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63F55-C8B7-6680-E83E-1111225CEF81}"/>
                  </a:ext>
                </a:extLst>
              </p:cNvPr>
              <p:cNvSpPr txBox="1"/>
              <p:nvPr/>
            </p:nvSpPr>
            <p:spPr>
              <a:xfrm>
                <a:off x="10637006" y="1195510"/>
                <a:ext cx="1039685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63F55-C8B7-6680-E83E-1111225CE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006" y="1195510"/>
                <a:ext cx="1039685" cy="391646"/>
              </a:xfrm>
              <a:prstGeom prst="rect">
                <a:avLst/>
              </a:prstGeom>
              <a:blipFill>
                <a:blip r:embed="rId8"/>
                <a:stretch>
                  <a:fillRect l="-5294" t="-9375" b="-1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F56C11-F6D6-0B2B-98D2-A3C43259C7C4}"/>
                  </a:ext>
                </a:extLst>
              </p:cNvPr>
              <p:cNvSpPr txBox="1"/>
              <p:nvPr/>
            </p:nvSpPr>
            <p:spPr>
              <a:xfrm>
                <a:off x="2333694" y="4568240"/>
                <a:ext cx="10015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F56C11-F6D6-0B2B-98D2-A3C43259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94" y="4568240"/>
                <a:ext cx="1001564" cy="369332"/>
              </a:xfrm>
              <a:prstGeom prst="rect">
                <a:avLst/>
              </a:prstGeom>
              <a:blipFill>
                <a:blip r:embed="rId9"/>
                <a:stretch>
                  <a:fillRect l="-5488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16C37C-0B72-449A-4CFD-C83A2F69DF1A}"/>
                  </a:ext>
                </a:extLst>
              </p:cNvPr>
              <p:cNvSpPr txBox="1"/>
              <p:nvPr/>
            </p:nvSpPr>
            <p:spPr>
              <a:xfrm>
                <a:off x="6506890" y="4568240"/>
                <a:ext cx="1084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16C37C-0B72-449A-4CFD-C83A2F69D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890" y="4568240"/>
                <a:ext cx="1084604" cy="369332"/>
              </a:xfrm>
              <a:prstGeom prst="rect">
                <a:avLst/>
              </a:prstGeom>
              <a:blipFill>
                <a:blip r:embed="rId10"/>
                <a:stretch>
                  <a:fillRect l="-4494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E4A006-B94C-56EF-33E1-6E7686EFB198}"/>
                  </a:ext>
                </a:extLst>
              </p:cNvPr>
              <p:cNvSpPr txBox="1"/>
              <p:nvPr/>
            </p:nvSpPr>
            <p:spPr>
              <a:xfrm>
                <a:off x="10637006" y="4568240"/>
                <a:ext cx="7318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E4A006-B94C-56EF-33E1-6E7686EFB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006" y="4568240"/>
                <a:ext cx="731849" cy="369332"/>
              </a:xfrm>
              <a:prstGeom prst="rect">
                <a:avLst/>
              </a:prstGeom>
              <a:blipFill>
                <a:blip r:embed="rId11"/>
                <a:stretch>
                  <a:fillRect l="-7500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72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表, 直方图&#10;&#10;AI 生成的内容可能不正确。">
            <a:extLst>
              <a:ext uri="{FF2B5EF4-FFF2-40B4-BE49-F238E27FC236}">
                <a16:creationId xmlns:a16="http://schemas.microsoft.com/office/drawing/2014/main" id="{CB43D8F3-6CC8-4FD9-D703-A4BEF4D7B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8215" r="8194" b="2626"/>
          <a:stretch/>
        </p:blipFill>
        <p:spPr>
          <a:xfrm>
            <a:off x="838200" y="1849478"/>
            <a:ext cx="4729018" cy="315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726876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726876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103" t="-1299" r="-295" b="-4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E29DBAB-50EC-A8BE-560F-36CDD77B0F08}"/>
              </a:ext>
            </a:extLst>
          </p:cNvPr>
          <p:cNvSpPr txBox="1"/>
          <p:nvPr/>
        </p:nvSpPr>
        <p:spPr>
          <a:xfrm>
            <a:off x="1874981" y="2976539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9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648843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648843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03" t="-1299" r="-295" b="-4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00A98ED1-D40A-D7BE-A84D-4440B4616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8081" r="8375" b="2491"/>
          <a:stretch/>
        </p:blipFill>
        <p:spPr>
          <a:xfrm>
            <a:off x="838200" y="1877102"/>
            <a:ext cx="4608945" cy="31037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D9FFCFA-7934-98FC-2380-50ECB044D1C5}"/>
              </a:ext>
            </a:extLst>
          </p:cNvPr>
          <p:cNvSpPr txBox="1"/>
          <p:nvPr/>
        </p:nvSpPr>
        <p:spPr>
          <a:xfrm>
            <a:off x="1874981" y="2976539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0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198298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constraint(10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198298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03" t="-1299" r="-295" b="-4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B0C1A2C9-EDBB-B0B0-FC07-9F4C438A6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8619" r="9282" b="2357"/>
          <a:stretch/>
        </p:blipFill>
        <p:spPr>
          <a:xfrm>
            <a:off x="838200" y="1820916"/>
            <a:ext cx="4768297" cy="32161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C7C990-E9C0-93C6-A406-D54814A631E2}"/>
              </a:ext>
            </a:extLst>
          </p:cNvPr>
          <p:cNvSpPr txBox="1"/>
          <p:nvPr/>
        </p:nvSpPr>
        <p:spPr>
          <a:xfrm>
            <a:off x="1874981" y="2976539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0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228142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228142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03" t="-1299" r="-295" b="-4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58A49BE1-4112-44FE-4BD6-C7D00A350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7812" r="9191" b="2761"/>
          <a:stretch/>
        </p:blipFill>
        <p:spPr>
          <a:xfrm>
            <a:off x="838200" y="1918853"/>
            <a:ext cx="4453109" cy="30202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9B7D887-75E4-C403-0B80-25B0F158614C}"/>
              </a:ext>
            </a:extLst>
          </p:cNvPr>
          <p:cNvSpPr txBox="1"/>
          <p:nvPr/>
        </p:nvSpPr>
        <p:spPr>
          <a:xfrm>
            <a:off x="1874981" y="2976539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82A6F5-DEC8-C992-1BE6-DA1FC9213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185041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4.65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185041"/>
                  </p:ext>
                </p:extLst>
              </p:nvPr>
            </p:nvGraphicFramePr>
            <p:xfrm>
              <a:off x="6096000" y="2270939"/>
              <a:ext cx="5569528" cy="231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873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4128655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46944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03" t="-1299" r="-295" b="-4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4.65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46166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079ACFC5-3F53-D622-E79D-DA815F07A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8619" r="9100" b="2491"/>
          <a:stretch/>
        </p:blipFill>
        <p:spPr>
          <a:xfrm>
            <a:off x="838200" y="1848237"/>
            <a:ext cx="4694382" cy="31615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F90DEC-282D-2AF7-DFC0-C852F30F2C46}"/>
              </a:ext>
            </a:extLst>
          </p:cNvPr>
          <p:cNvSpPr txBox="1"/>
          <p:nvPr/>
        </p:nvSpPr>
        <p:spPr>
          <a:xfrm>
            <a:off x="1874981" y="2976539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B2BBB66-B3C2-81E2-F434-1955D2C86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6230" r="9669"/>
          <a:stretch/>
        </p:blipFill>
        <p:spPr>
          <a:xfrm>
            <a:off x="980627" y="1690688"/>
            <a:ext cx="5641650" cy="42193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2798BD9-C5B8-CDDE-DDC7-4A76B248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Previous</a:t>
            </a:r>
            <a:r>
              <a:rPr lang="zh-CN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：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Relative uncertainty of Run4 WMYZ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40691D-D789-1E30-A120-6BE5DC91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973-FB25-4E43-B8DC-7459516DC056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1C79164-4BB4-88C0-3158-18232C59529A}"/>
                  </a:ext>
                </a:extLst>
              </p:cNvPr>
              <p:cNvSpPr txBox="1"/>
              <p:nvPr/>
            </p:nvSpPr>
            <p:spPr>
              <a:xfrm>
                <a:off x="2456915" y="2785418"/>
                <a:ext cx="1344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1C79164-4BB4-88C0-3158-18232C595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915" y="2785418"/>
                <a:ext cx="1344538" cy="461665"/>
              </a:xfrm>
              <a:prstGeom prst="rect">
                <a:avLst/>
              </a:prstGeom>
              <a:blipFill>
                <a:blip r:embed="rId3"/>
                <a:stretch>
                  <a:fillRect l="-678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646D4E5-C7E3-EA26-E11C-1993C6D15B87}"/>
              </a:ext>
            </a:extLst>
          </p:cNvPr>
          <p:cNvSpPr txBox="1"/>
          <p:nvPr/>
        </p:nvSpPr>
        <p:spPr>
          <a:xfrm>
            <a:off x="980627" y="5910010"/>
            <a:ext cx="102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Relative uncertainty of original and reproduce sample have a big difference. 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E99FF44-918C-68CE-59C0-72108FEBC0E1}"/>
              </a:ext>
            </a:extLst>
          </p:cNvPr>
          <p:cNvGraphicFramePr>
            <a:graphicFrameLocks noGrp="1"/>
          </p:cNvGraphicFramePr>
          <p:nvPr/>
        </p:nvGraphicFramePr>
        <p:xfrm>
          <a:off x="6622277" y="2561283"/>
          <a:ext cx="514465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8">
                  <a:extLst>
                    <a:ext uri="{9D8B030D-6E8A-4147-A177-3AD203B41FA5}">
                      <a16:colId xmlns:a16="http://schemas.microsoft.com/office/drawing/2014/main" val="3722399368"/>
                    </a:ext>
                  </a:extLst>
                </a:gridCol>
                <a:gridCol w="3093986">
                  <a:extLst>
                    <a:ext uri="{9D8B030D-6E8A-4147-A177-3AD203B41FA5}">
                      <a16:colId xmlns:a16="http://schemas.microsoft.com/office/drawing/2014/main" val="243179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POT(before merging)</a:t>
                      </a:r>
                      <a:endParaRPr lang="zh-CN" altLang="en-US" sz="2400" dirty="0"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2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Original </a:t>
                      </a:r>
                      <a:endParaRPr lang="zh-CN" altLang="en-US" sz="2400" dirty="0"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4.16706e+21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01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Reproduced</a:t>
                      </a:r>
                      <a:endParaRPr lang="zh-CN" altLang="en-US" sz="2400" dirty="0"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1.26094e+23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99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53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90250-4B42-E6FC-4A70-6B82F66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What I did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DCAFD9-625E-C312-BD2D-BA4944B88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Recaluculated detector systematic uncertainty with new Run4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WMYZ and Run5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WMYZ sample.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full systematic uncertainty(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Run2 is calculated with Run1 detector sample) and corresponding p-value.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DCAFD9-625E-C312-BD2D-BA4944B88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5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表, 直方图&#10;&#10;AI 生成的内容可能不正确。">
            <a:extLst>
              <a:ext uri="{FF2B5EF4-FFF2-40B4-BE49-F238E27FC236}">
                <a16:creationId xmlns:a16="http://schemas.microsoft.com/office/drawing/2014/main" id="{853C7E6B-5642-5BF1-0E49-61DFCD7E8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3501" r="8929"/>
          <a:stretch/>
        </p:blipFill>
        <p:spPr>
          <a:xfrm>
            <a:off x="3906828" y="0"/>
            <a:ext cx="4130116" cy="3429001"/>
          </a:xfrm>
          <a:prstGeom prst="rect">
            <a:avLst/>
          </a:prstGeom>
        </p:spPr>
      </p:pic>
      <p:pic>
        <p:nvPicPr>
          <p:cNvPr id="8" name="图片 7" descr="图表, 直方图&#10;&#10;AI 生成的内容可能不正确。">
            <a:extLst>
              <a:ext uri="{FF2B5EF4-FFF2-40B4-BE49-F238E27FC236}">
                <a16:creationId xmlns:a16="http://schemas.microsoft.com/office/drawing/2014/main" id="{18D20BB8-7BD2-C025-7AB1-E88BFE78C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637" r="8830"/>
          <a:stretch/>
        </p:blipFill>
        <p:spPr>
          <a:xfrm>
            <a:off x="8036944" y="0"/>
            <a:ext cx="4155056" cy="3429000"/>
          </a:xfrm>
          <a:prstGeom prst="rect">
            <a:avLst/>
          </a:prstGeom>
        </p:spPr>
      </p:pic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DCA95FA3-45E3-C876-C95F-0CB97223E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8215" r="8194" b="2626"/>
          <a:stretch/>
        </p:blipFill>
        <p:spPr>
          <a:xfrm>
            <a:off x="2690058" y="3428999"/>
            <a:ext cx="5133142" cy="3429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C4D7772-FC1C-FF38-3F9D-E2E05C8D5A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779903"/>
                  </p:ext>
                </p:extLst>
              </p:nvPr>
            </p:nvGraphicFramePr>
            <p:xfrm>
              <a:off x="7823200" y="3428999"/>
              <a:ext cx="4368800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0237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238563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C4D7772-FC1C-FF38-3F9D-E2E05C8D5A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779903"/>
                  </p:ext>
                </p:extLst>
              </p:nvPr>
            </p:nvGraphicFramePr>
            <p:xfrm>
              <a:off x="7823200" y="3428999"/>
              <a:ext cx="4368800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0237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238563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962" t="-877" r="-564" b="-396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7CE91E8E-2061-A2EF-348F-25DA803B3F31}"/>
              </a:ext>
            </a:extLst>
          </p:cNvPr>
          <p:cNvSpPr txBox="1"/>
          <p:nvPr/>
        </p:nvSpPr>
        <p:spPr>
          <a:xfrm>
            <a:off x="3906828" y="4774167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29F759E-2CC5-2F72-155F-393BEC5BC04B}"/>
                  </a:ext>
                </a:extLst>
              </p:cNvPr>
              <p:cNvSpPr txBox="1"/>
              <p:nvPr/>
            </p:nvSpPr>
            <p:spPr>
              <a:xfrm>
                <a:off x="171450" y="1085850"/>
                <a:ext cx="27813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3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29F759E-2CC5-2F72-155F-393BEC5B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085850"/>
                <a:ext cx="2781300" cy="690895"/>
              </a:xfrm>
              <a:prstGeom prst="rect">
                <a:avLst/>
              </a:prstGeom>
              <a:blipFill>
                <a:blip r:embed="rId6"/>
                <a:stretch>
                  <a:fillRect l="-6579" t="-14159" b="-2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F7E2CA7-8BC2-CBCF-2631-AF6749F656B5}"/>
              </a:ext>
            </a:extLst>
          </p:cNvPr>
          <p:cNvSpPr txBox="1"/>
          <p:nvPr/>
        </p:nvSpPr>
        <p:spPr>
          <a:xfrm>
            <a:off x="6101619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B4E3D5-607B-74B9-420C-7727D01F142C}"/>
              </a:ext>
            </a:extLst>
          </p:cNvPr>
          <p:cNvSpPr txBox="1"/>
          <p:nvPr/>
        </p:nvSpPr>
        <p:spPr>
          <a:xfrm>
            <a:off x="10644485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5140F04-01DD-22E5-3307-1796C0898FCE}"/>
                  </a:ext>
                </a:extLst>
              </p:cNvPr>
              <p:cNvSpPr txBox="1"/>
              <p:nvPr/>
            </p:nvSpPr>
            <p:spPr>
              <a:xfrm>
                <a:off x="0" y="3657600"/>
                <a:ext cx="2690058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value have an obvious bias between Run1/3 and Run4/5.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5140F04-01DD-22E5-3307-1796C0898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7600"/>
                <a:ext cx="2690058" cy="1577996"/>
              </a:xfrm>
              <a:prstGeom prst="rect">
                <a:avLst/>
              </a:prstGeom>
              <a:blipFill>
                <a:blip r:embed="rId7"/>
                <a:stretch>
                  <a:fillRect t="-2703" r="-4989" b="-7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81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402744"/>
                  </p:ext>
                </p:extLst>
              </p:nvPr>
            </p:nvGraphicFramePr>
            <p:xfrm>
              <a:off x="0" y="1773568"/>
              <a:ext cx="12192000" cy="4127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248478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58195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constraint(p-value)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58195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Run2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60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7.14(0.9998)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11.11(0.9924)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8.81(0.9988)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15.70(0.9235)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33.83(0.1116)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6086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7.59(0.9997)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6.46(0.9999)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6.67(0.9999)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27.03(0.3544)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19.66(0.7644)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  <a:tr h="5819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4.11(0.9422)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2.87(0.9843)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2.61(0.9891)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7.37(0.6901)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15.50(0.1149)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33020"/>
                      </a:ext>
                    </a:extLst>
                  </a:tr>
                  <a:tr h="5819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1.89(0.9971)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2.39(0.9924)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5.99(0.8161)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6.64(0.7589)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9.69(0.4681)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81306"/>
                      </a:ext>
                    </a:extLst>
                  </a:tr>
                  <a:tr h="5819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2.22(0.9944)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1.35(0.9993)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5.63(0.8453)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4.65(0.9133)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4.64(0.9139)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7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402744"/>
                  </p:ext>
                </p:extLst>
              </p:nvPr>
            </p:nvGraphicFramePr>
            <p:xfrm>
              <a:off x="0" y="1773568"/>
              <a:ext cx="12192000" cy="4127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248478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58195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96" t="-1042" r="-180" b="-60937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58195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Run2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6086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" t="-192000" r="-501502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7.14(0.9998)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11.11(0.9924)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8.81(0.9988)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15.70(0.9235)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33.83(0.1116)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6086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" t="-292000" r="-501502" b="-2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7.59(0.9997)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6.46(0.9999)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6.67(0.9999)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27.03(0.3544)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19.66(0.7644)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  <a:tr h="5819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" t="-408333" r="-501502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4.11(0.9422)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2.87(0.9843)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2.61(0.9891)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7.37(0.6901)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15.50(0.1149)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33020"/>
                      </a:ext>
                    </a:extLst>
                  </a:tr>
                  <a:tr h="5819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" t="-513684" r="-501502" b="-10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1.89(0.9971)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2.39(0.9924)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5.99(0.8161)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6.64(0.7589)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9.69(0.4681)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81306"/>
                      </a:ext>
                    </a:extLst>
                  </a:tr>
                  <a:tr h="5819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" t="-607292" r="-501502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2.22(0.9944)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1.35(0.9993)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5.63(0.8453)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4.65(0.9133)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4.64(0.9139)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7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5213A7B-31B0-5807-F9F0-2739751C9E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Comparison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each run 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5213A7B-31B0-5807-F9F0-2739751C9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 l="-1333" r="-2841" b="-3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AA0CBFD-ABF1-A09E-83B8-F9CF627A31E2}"/>
              </a:ext>
            </a:extLst>
          </p:cNvPr>
          <p:cNvSpPr txBox="1"/>
          <p:nvPr/>
        </p:nvSpPr>
        <p:spPr>
          <a:xfrm>
            <a:off x="2287918" y="6262042"/>
            <a:ext cx="761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 is consistency among </a:t>
            </a:r>
            <a:r>
              <a:rPr lang="en-US" altLang="zh-CN" sz="24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each run 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each channel.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4B04F-A430-9E96-9D2F-085D81F2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8800" dirty="0">
                <a:latin typeface="Cambria Math" panose="02040503050406030204" pitchFamily="18" charset="0"/>
                <a:ea typeface="Cambria Math" panose="02040503050406030204" pitchFamily="18" charset="0"/>
              </a:rPr>
              <a:t>Back Up</a:t>
            </a:r>
            <a:endParaRPr lang="zh-CN" altLang="en-US" sz="8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96703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constraint(with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constraint)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967035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1011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10114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8.10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6.83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26.77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11.02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  <a:tr h="9670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5.59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3.77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12.06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15.50(17.12)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33020"/>
                      </a:ext>
                    </a:extLst>
                  </a:tr>
                  <a:tr h="9670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2.51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9.76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23.17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81306"/>
                      </a:ext>
                    </a:extLst>
                  </a:tr>
                  <a:tr h="9670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(10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4.83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7.67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4.80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7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025525"/>
                  </p:ext>
                </p:extLst>
              </p:nvPr>
            </p:nvGraphicFramePr>
            <p:xfrm>
              <a:off x="0" y="0"/>
              <a:ext cx="12192000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96703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125" t="-1258" r="-188" b="-60943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967035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10114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192169" r="-400750" b="-388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7.14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15.70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33.83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10114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292169" r="-400750" b="-288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8.10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6.83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26.77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11.02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  <a:tr h="9670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409434" r="-40075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5.59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3.77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12.06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15.50(17.12)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33020"/>
                      </a:ext>
                    </a:extLst>
                  </a:tr>
                  <a:tr h="9670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512658" r="-40075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1.89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2.51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5.99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6.64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9.76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9.69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23.17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81306"/>
                      </a:ext>
                    </a:extLst>
                  </a:tr>
                  <a:tr h="9670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" t="-608805" r="-40075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2.22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4.83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5.63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7.67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4.64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4.80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76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711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6732"/>
                  </p:ext>
                </p:extLst>
              </p:nvPr>
            </p:nvGraphicFramePr>
            <p:xfrm>
              <a:off x="7887853" y="3429000"/>
              <a:ext cx="4304147" cy="3428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3511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190636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888901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6732"/>
                  </p:ext>
                </p:extLst>
              </p:nvPr>
            </p:nvGraphicFramePr>
            <p:xfrm>
              <a:off x="7887853" y="3429000"/>
              <a:ext cx="4304147" cy="3428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3511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190636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888901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Period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" t="-685" r="-573" b="-287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6.67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27.03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35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19.66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00A98ED1-D40A-D7BE-A84D-4440B4616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8081" r="8375" b="2491"/>
          <a:stretch/>
        </p:blipFill>
        <p:spPr>
          <a:xfrm>
            <a:off x="2796307" y="3429210"/>
            <a:ext cx="5091546" cy="34287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D9FFCFA-7934-98FC-2380-50ECB044D1C5}"/>
              </a:ext>
            </a:extLst>
          </p:cNvPr>
          <p:cNvSpPr txBox="1"/>
          <p:nvPr/>
        </p:nvSpPr>
        <p:spPr>
          <a:xfrm>
            <a:off x="4082472" y="4958832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图片 7" descr="图表, 直方图&#10;&#10;AI 生成的内容可能不正确。">
            <a:extLst>
              <a:ext uri="{FF2B5EF4-FFF2-40B4-BE49-F238E27FC236}">
                <a16:creationId xmlns:a16="http://schemas.microsoft.com/office/drawing/2014/main" id="{71E103DE-CAEA-18E8-3D22-2903CC637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771" r="8635"/>
          <a:stretch/>
        </p:blipFill>
        <p:spPr>
          <a:xfrm>
            <a:off x="3861675" y="-210"/>
            <a:ext cx="4175269" cy="3429000"/>
          </a:xfrm>
          <a:prstGeom prst="rect">
            <a:avLst/>
          </a:prstGeom>
        </p:spPr>
      </p:pic>
      <p:pic>
        <p:nvPicPr>
          <p:cNvPr id="9" name="图片 8" descr="图表, 直方图&#10;&#10;AI 生成的内容可能不正确。">
            <a:extLst>
              <a:ext uri="{FF2B5EF4-FFF2-40B4-BE49-F238E27FC236}">
                <a16:creationId xmlns:a16="http://schemas.microsoft.com/office/drawing/2014/main" id="{D1C50C79-8E39-0C0A-E156-D6F25B738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518" r="8738"/>
          <a:stretch/>
        </p:blipFill>
        <p:spPr>
          <a:xfrm>
            <a:off x="8036944" y="10183"/>
            <a:ext cx="4155056" cy="3423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E6F7AE-B66C-608C-6B5F-8D46FF8850AC}"/>
                  </a:ext>
                </a:extLst>
              </p:cNvPr>
              <p:cNvSpPr txBox="1"/>
              <p:nvPr/>
            </p:nvSpPr>
            <p:spPr>
              <a:xfrm>
                <a:off x="171450" y="1085850"/>
                <a:ext cx="27813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3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</a:t>
                </a:r>
                <a:endParaRPr lang="zh-CN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E6F7AE-B66C-608C-6B5F-8D46FF885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085850"/>
                <a:ext cx="2781300" cy="690895"/>
              </a:xfrm>
              <a:prstGeom prst="rect">
                <a:avLst/>
              </a:prstGeom>
              <a:blipFill>
                <a:blip r:embed="rId6"/>
                <a:stretch>
                  <a:fillRect l="-6579" t="-14159" b="-2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B4F2C798-256C-25ED-DA23-58EE5579FFB6}"/>
              </a:ext>
            </a:extLst>
          </p:cNvPr>
          <p:cNvSpPr txBox="1"/>
          <p:nvPr/>
        </p:nvSpPr>
        <p:spPr>
          <a:xfrm>
            <a:off x="6101619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61D7DA-CDEA-F1F1-0261-C70354E6311C}"/>
              </a:ext>
            </a:extLst>
          </p:cNvPr>
          <p:cNvSpPr txBox="1"/>
          <p:nvPr/>
        </p:nvSpPr>
        <p:spPr>
          <a:xfrm>
            <a:off x="10644485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2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655646"/>
                  </p:ext>
                </p:extLst>
              </p:nvPr>
            </p:nvGraphicFramePr>
            <p:xfrm>
              <a:off x="7767782" y="3429000"/>
              <a:ext cx="4424218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4574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279644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Priod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constraint(10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58C03EAC-6ADA-D721-E662-DC54F21F6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655646"/>
                  </p:ext>
                </p:extLst>
              </p:nvPr>
            </p:nvGraphicFramePr>
            <p:xfrm>
              <a:off x="7767782" y="3429000"/>
              <a:ext cx="4424218" cy="342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4574">
                      <a:extLst>
                        <a:ext uri="{9D8B030D-6E8A-4147-A177-3AD203B41FA5}">
                          <a16:colId xmlns:a16="http://schemas.microsoft.com/office/drawing/2014/main" val="2694142864"/>
                        </a:ext>
                      </a:extLst>
                    </a:gridCol>
                    <a:gridCol w="3279644">
                      <a:extLst>
                        <a:ext uri="{9D8B030D-6E8A-4147-A177-3AD203B41FA5}">
                          <a16:colId xmlns:a16="http://schemas.microsoft.com/office/drawing/2014/main" val="2822540727"/>
                        </a:ext>
                      </a:extLst>
                    </a:gridCol>
                  </a:tblGrid>
                  <a:tr h="695009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Priod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30" t="-877" r="-558" b="-396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70363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4.11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996387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2.61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729629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7.37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506252"/>
                      </a:ext>
                    </a:extLst>
                  </a:tr>
                  <a:tr h="683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15.50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0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B0C1A2C9-EDBB-B0B0-FC07-9F4C438A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8619" r="9282" b="2357"/>
          <a:stretch/>
        </p:blipFill>
        <p:spPr>
          <a:xfrm>
            <a:off x="2683941" y="3429000"/>
            <a:ext cx="5083842" cy="3429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C7C990-E9C0-93C6-A406-D54814A631E2}"/>
              </a:ext>
            </a:extLst>
          </p:cNvPr>
          <p:cNvSpPr txBox="1"/>
          <p:nvPr/>
        </p:nvSpPr>
        <p:spPr>
          <a:xfrm>
            <a:off x="3715716" y="4694503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 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图片 7" descr="图表, 瀑布图&#10;&#10;AI 生成的内容可能不正确。">
            <a:extLst>
              <a:ext uri="{FF2B5EF4-FFF2-40B4-BE49-F238E27FC236}">
                <a16:creationId xmlns:a16="http://schemas.microsoft.com/office/drawing/2014/main" id="{521A817B-B163-63EF-E554-755E420B1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905" r="8536"/>
          <a:stretch/>
        </p:blipFill>
        <p:spPr>
          <a:xfrm>
            <a:off x="3838042" y="2544"/>
            <a:ext cx="4185928" cy="3429001"/>
          </a:xfrm>
          <a:prstGeom prst="rect">
            <a:avLst/>
          </a:prstGeom>
        </p:spPr>
      </p:pic>
      <p:pic>
        <p:nvPicPr>
          <p:cNvPr id="9" name="图片 8" descr="图表, 瀑布图&#10;&#10;AI 生成的内容可能不正确。">
            <a:extLst>
              <a:ext uri="{FF2B5EF4-FFF2-40B4-BE49-F238E27FC236}">
                <a16:creationId xmlns:a16="http://schemas.microsoft.com/office/drawing/2014/main" id="{08663281-AD5E-BC73-2C85-92CD0712E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637" r="8536"/>
          <a:stretch/>
        </p:blipFill>
        <p:spPr>
          <a:xfrm>
            <a:off x="8023971" y="5091"/>
            <a:ext cx="4168029" cy="3423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052633-94E8-0C3F-426A-4AC27A360E5D}"/>
                  </a:ext>
                </a:extLst>
              </p:cNvPr>
              <p:cNvSpPr txBox="1"/>
              <p:nvPr/>
            </p:nvSpPr>
            <p:spPr>
              <a:xfrm>
                <a:off x="171450" y="1085850"/>
                <a:ext cx="2781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CC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052633-94E8-0C3F-426A-4AC27A360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085850"/>
                <a:ext cx="2781300" cy="646331"/>
              </a:xfrm>
              <a:prstGeom prst="rect">
                <a:avLst/>
              </a:prstGeom>
              <a:blipFill>
                <a:blip r:embed="rId6"/>
                <a:stretch>
                  <a:fillRect l="-6579"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834C0C4-FB6D-A26C-12A6-7B33C3FE12B9}"/>
              </a:ext>
            </a:extLst>
          </p:cNvPr>
          <p:cNvSpPr txBox="1"/>
          <p:nvPr/>
        </p:nvSpPr>
        <p:spPr>
          <a:xfrm>
            <a:off x="6101619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85A3D1-8E09-ADE6-66B3-925CA6197986}"/>
              </a:ext>
            </a:extLst>
          </p:cNvPr>
          <p:cNvSpPr txBox="1"/>
          <p:nvPr/>
        </p:nvSpPr>
        <p:spPr>
          <a:xfrm>
            <a:off x="10644485" y="1231242"/>
            <a:ext cx="825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1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657</Words>
  <Application>Microsoft Office PowerPoint</Application>
  <PresentationFormat>宽屏</PresentationFormat>
  <Paragraphs>261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Office 主题​​</vt:lpstr>
      <vt:lpstr>Validation of Run4/5</vt:lpstr>
      <vt:lpstr>Previous：Relative uncertainty of Run4 WMYZ</vt:lpstr>
      <vt:lpstr>What I did</vt:lpstr>
      <vt:lpstr>PowerPoint 演示文稿</vt:lpstr>
      <vt:lpstr>PowerPoint 演示文稿</vt:lpstr>
      <vt:lpstr>Back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Comparison of χ^2 for each run </vt:lpstr>
      <vt:lpstr>PowerPoint 演示文稿</vt:lpstr>
      <vt:lpstr>PowerPoint 演示文稿</vt:lpstr>
      <vt:lpstr> FC ν_μCC: χ^2</vt:lpstr>
      <vt:lpstr> PC ν_μCC: χ^2</vt:lpstr>
      <vt:lpstr> FC CCπ^0: χ^2</vt:lpstr>
      <vt:lpstr> PC CCπ^0: χ^2</vt:lpstr>
      <vt:lpstr>NC π^0: χ^2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江红 王</dc:creator>
  <cp:lastModifiedBy>江红 王</cp:lastModifiedBy>
  <cp:revision>77</cp:revision>
  <dcterms:created xsi:type="dcterms:W3CDTF">2025-04-10T13:36:57Z</dcterms:created>
  <dcterms:modified xsi:type="dcterms:W3CDTF">2025-04-22T10:20:51Z</dcterms:modified>
</cp:coreProperties>
</file>