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303" r:id="rId3"/>
    <p:sldId id="277" r:id="rId4"/>
    <p:sldId id="306" r:id="rId5"/>
    <p:sldId id="278" r:id="rId6"/>
    <p:sldId id="284" r:id="rId7"/>
    <p:sldId id="301" r:id="rId8"/>
    <p:sldId id="304" r:id="rId9"/>
    <p:sldId id="302" r:id="rId10"/>
    <p:sldId id="288" r:id="rId11"/>
    <p:sldId id="279" r:id="rId12"/>
    <p:sldId id="292" r:id="rId13"/>
    <p:sldId id="267" r:id="rId14"/>
    <p:sldId id="294" r:id="rId15"/>
    <p:sldId id="295" r:id="rId16"/>
    <p:sldId id="276" r:id="rId17"/>
    <p:sldId id="293" r:id="rId18"/>
    <p:sldId id="282" r:id="rId19"/>
    <p:sldId id="285" r:id="rId20"/>
    <p:sldId id="286" r:id="rId21"/>
    <p:sldId id="287" r:id="rId22"/>
    <p:sldId id="289" r:id="rId23"/>
    <p:sldId id="305" r:id="rId24"/>
    <p:sldId id="291" r:id="rId25"/>
    <p:sldId id="290" r:id="rId26"/>
    <p:sldId id="280" r:id="rId27"/>
    <p:sldId id="296" r:id="rId28"/>
    <p:sldId id="297" r:id="rId29"/>
    <p:sldId id="298" r:id="rId30"/>
    <p:sldId id="299" r:id="rId31"/>
    <p:sldId id="300" r:id="rId3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AD6B"/>
    <a:srgbClr val="1A6FDF"/>
    <a:srgbClr val="F14040"/>
    <a:srgbClr val="EDEDED"/>
    <a:srgbClr val="F19F9F"/>
    <a:srgbClr val="FF0066"/>
    <a:srgbClr val="00FF00"/>
    <a:srgbClr val="E000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69" autoAdjust="0"/>
    <p:restoredTop sz="94660"/>
  </p:normalViewPr>
  <p:slideViewPr>
    <p:cSldViewPr snapToGrid="0">
      <p:cViewPr>
        <p:scale>
          <a:sx n="75" d="100"/>
          <a:sy n="75" d="100"/>
        </p:scale>
        <p:origin x="762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AB2ED1-8A94-4EF3-9E4A-5A7DC011A2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C2A2FCD-27FE-49DA-AE94-87E79A82F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35D0EA-AE9C-439C-9E76-A7C6CCCD2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51E22-F406-4489-BA38-8D398C7463B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BFACFBC-BB5D-47F8-9446-FCD6980BB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AF28BC-ECB9-4CA8-B03C-4594D61E5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5891B-04F6-4924-B2D7-F0B7639BAC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4813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E004F6-5E2F-4287-87F2-8199A9ED7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AF54A0C-CE4E-4E60-94CA-14EA335C5A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77164D-2679-4A92-8D42-D67B86D39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51E22-F406-4489-BA38-8D398C7463B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2FFC62-FA3E-4060-842C-2F85141B8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89347C-5561-4D36-804D-AAB983F1A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5891B-04F6-4924-B2D7-F0B7639BAC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7314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5F25834-CB53-487A-ACC4-E4EC29BA39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7975894-2389-4BDF-88E5-8BCCF24B0B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6D44C4-1BF2-445F-92CC-B95F369BD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51E22-F406-4489-BA38-8D398C7463B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823746A-9CC8-4773-982C-E28E4C1DA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2F7A02-5C15-4B94-B739-B8A8E808B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5891B-04F6-4924-B2D7-F0B7639BAC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6916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47881F-CB4D-4A92-9A52-6BED65FF0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8DC2D8C-3473-4F59-8D8D-FB6F073FA3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334004-8070-4608-BA3D-3DE5551E1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51E22-F406-4489-BA38-8D398C7463B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FE0B61-58F1-40E6-B8A6-9834F745D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81E370-92C0-4EFB-B321-064C42E09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5891B-04F6-4924-B2D7-F0B7639BAC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428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BF6A5F-0942-4E2F-9145-324055AFB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64A4D5A-6C73-470B-BB07-A39D05A2E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65B163-0A57-4677-BC54-8267C2C5B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51E22-F406-4489-BA38-8D398C7463B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F3585B-E366-4EA6-907D-BCDF44CC6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CFECD79-9867-49E3-9C3D-38375C8B0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5891B-04F6-4924-B2D7-F0B7639BAC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0436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AED531-AED5-4214-8DF4-D8089FD85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CF33622-33C7-4FE2-AA31-C27A8BD746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FA75D2F-F126-4A47-9613-B8C127209B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748691-1E9E-4435-956A-9601DB3BB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51E22-F406-4489-BA38-8D398C7463B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3E1FBD-1A8E-4722-A832-DD8916D8E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59F03F7-C8D5-4B1E-BB4A-A1C881A0E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5891B-04F6-4924-B2D7-F0B7639BAC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9079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58C5C9-6FB6-4C9A-8C53-B0AD0B0DB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2AFB9EF-3B16-4066-AD36-62F6BBF36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F9CF7C1-F20B-411B-80B9-E4E2887DA1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D13409E-8BFE-4E9E-8C5D-AC6431C479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8EFBD3-F581-4970-87C0-E62ABD94AA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2D6081D-013A-47BB-93BB-0A24C03BB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51E22-F406-4489-BA38-8D398C7463B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1C3D992-306A-423F-920B-806B1C569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621FC3C-7292-403D-89EF-8B74EA2A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5891B-04F6-4924-B2D7-F0B7639BAC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2498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39ED78-085C-4566-BD7A-707311137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F22A27E-A8AD-4F49-8441-72AF799E9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51E22-F406-4489-BA38-8D398C7463B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6788D05-62C8-44F7-838A-D04025D59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03D7C65-6585-4281-A518-DD5CAF7AF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5891B-04F6-4924-B2D7-F0B7639BAC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929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C80A99A-B3CE-4B66-9322-B33649964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51E22-F406-4489-BA38-8D398C7463B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485FA22-1293-4553-B7B9-DE6CEE28D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C889957-6383-4949-B341-3E65606F4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5891B-04F6-4924-B2D7-F0B7639BAC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1701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4D1923-1428-495C-9622-171F92876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A0DA2CE-388C-4E2D-BAEB-3CECA821F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9C6D06F-25BA-4F47-985B-93F3380A69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D998D0D-F344-494C-B992-E850A86D4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51E22-F406-4489-BA38-8D398C7463B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4FAE457-3FC8-497F-9A91-073EBD0C0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5FEFBC-C7FB-420A-8E20-642DF1BF9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5891B-04F6-4924-B2D7-F0B7639BAC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856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6A2645-9161-4660-AEA2-2CBF73685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AE1170B-5F54-48AE-81D2-7BCFDBEEA8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5D0E5BE-F582-482A-93A3-DE35F6934C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18F4E70-CD74-41D5-B6A7-B08D647CD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51E22-F406-4489-BA38-8D398C7463B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114D3F7-48AE-436B-AA7F-B56C09452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CEEB88F-BF83-4B82-833B-32F862799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5891B-04F6-4924-B2D7-F0B7639BAC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4718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3E3C44B-0CA9-45D5-9438-DA73C25A6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DB842C6-07E3-4516-A3FD-86FEF1116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A56182-3EA6-4C0D-976F-8DE872438E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51E22-F406-4489-BA38-8D398C7463B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591A6F9-48EF-4856-B40B-6ABB2ABA2C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7C590-C68F-4018-8C84-A60183AC18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5891B-04F6-4924-B2D7-F0B7639BAC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870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6.jpg"/><Relationship Id="rId7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7.jpeg"/><Relationship Id="rId9" Type="http://schemas.openxmlformats.org/officeDocument/2006/relationships/image" Target="../media/image1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6.jpg"/><Relationship Id="rId7" Type="http://schemas.openxmlformats.org/officeDocument/2006/relationships/image" Target="../media/image2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.jpg"/><Relationship Id="rId7" Type="http://schemas.openxmlformats.org/officeDocument/2006/relationships/image" Target="../media/image3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6.jpg"/><Relationship Id="rId7" Type="http://schemas.openxmlformats.org/officeDocument/2006/relationships/image" Target="../media/image4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5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40.png"/><Relationship Id="rId4" Type="http://schemas.openxmlformats.org/officeDocument/2006/relationships/image" Target="../media/image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6.jpg"/><Relationship Id="rId7" Type="http://schemas.openxmlformats.org/officeDocument/2006/relationships/image" Target="../media/image2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9.jpeg"/><Relationship Id="rId5" Type="http://schemas.openxmlformats.org/officeDocument/2006/relationships/image" Target="../media/image55.png"/><Relationship Id="rId10" Type="http://schemas.openxmlformats.org/officeDocument/2006/relationships/image" Target="../media/image32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.jpg"/><Relationship Id="rId7" Type="http://schemas.openxmlformats.org/officeDocument/2006/relationships/image" Target="../media/image6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9.jpe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.jpg"/><Relationship Id="rId7" Type="http://schemas.openxmlformats.org/officeDocument/2006/relationships/image" Target="../media/image6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11" Type="http://schemas.openxmlformats.org/officeDocument/2006/relationships/image" Target="../media/image9.jpeg"/><Relationship Id="rId5" Type="http://schemas.openxmlformats.org/officeDocument/2006/relationships/image" Target="../media/image67.png"/><Relationship Id="rId10" Type="http://schemas.openxmlformats.org/officeDocument/2006/relationships/image" Target="../media/image65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6.jpg"/><Relationship Id="rId7" Type="http://schemas.openxmlformats.org/officeDocument/2006/relationships/image" Target="../media/image75.png"/><Relationship Id="rId12" Type="http://schemas.openxmlformats.org/officeDocument/2006/relationships/image" Target="../media/image8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3" Type="http://schemas.openxmlformats.org/officeDocument/2006/relationships/image" Target="../media/image6.jp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image" Target="../media/image5.jpeg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5" Type="http://schemas.openxmlformats.org/officeDocument/2006/relationships/image" Target="../media/image91.png"/><Relationship Id="rId10" Type="http://schemas.openxmlformats.org/officeDocument/2006/relationships/image" Target="../media/image86.png"/><Relationship Id="rId4" Type="http://schemas.openxmlformats.org/officeDocument/2006/relationships/image" Target="../media/image9.jpeg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3" Type="http://schemas.openxmlformats.org/officeDocument/2006/relationships/image" Target="../media/image6.jp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image" Target="../media/image5.jpeg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5" Type="http://schemas.openxmlformats.org/officeDocument/2006/relationships/image" Target="../media/image91.png"/><Relationship Id="rId10" Type="http://schemas.openxmlformats.org/officeDocument/2006/relationships/image" Target="../media/image86.png"/><Relationship Id="rId4" Type="http://schemas.openxmlformats.org/officeDocument/2006/relationships/image" Target="../media/image9.jpeg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5.jpeg"/><Relationship Id="rId7" Type="http://schemas.openxmlformats.org/officeDocument/2006/relationships/image" Target="../media/image95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9.jpeg"/><Relationship Id="rId10" Type="http://schemas.openxmlformats.org/officeDocument/2006/relationships/image" Target="../media/image98.png"/><Relationship Id="rId4" Type="http://schemas.openxmlformats.org/officeDocument/2006/relationships/image" Target="../media/image6.jpg"/><Relationship Id="rId9" Type="http://schemas.openxmlformats.org/officeDocument/2006/relationships/image" Target="../media/image9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jpg"/><Relationship Id="rId7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7.jpeg"/><Relationship Id="rId4" Type="http://schemas.openxmlformats.org/officeDocument/2006/relationships/image" Target="../media/image11.jp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2AB42E5-6DAF-2450-E3F4-BDBD8834A5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47" y="601684"/>
            <a:ext cx="4189841" cy="558863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32B55AC-ABD9-A858-9C1B-71CCB1706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3267" y="1735060"/>
            <a:ext cx="6124681" cy="130670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5CE8412-7296-0768-A7A0-63BC53067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3762" y="3142404"/>
            <a:ext cx="4819219" cy="359766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4B163C0-861C-ADF0-3216-CDE0D6625223}"/>
              </a:ext>
            </a:extLst>
          </p:cNvPr>
          <p:cNvSpPr txBox="1"/>
          <p:nvPr/>
        </p:nvSpPr>
        <p:spPr>
          <a:xfrm>
            <a:off x="1350377" y="5543992"/>
            <a:ext cx="25474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双通道符合板（</a:t>
            </a:r>
            <a:r>
              <a:rPr lang="en-US" altLang="zh-CN" b="1" dirty="0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b="1" dirty="0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片）</a:t>
            </a:r>
            <a:endParaRPr lang="en-US" altLang="zh-CN" b="1" dirty="0">
              <a:solidFill>
                <a:srgbClr val="FF0000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b="1" dirty="0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已到货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4F77432-DA6E-D4A9-71F7-2E99EA18237A}"/>
              </a:ext>
            </a:extLst>
          </p:cNvPr>
          <p:cNvSpPr txBox="1"/>
          <p:nvPr/>
        </p:nvSpPr>
        <p:spPr>
          <a:xfrm>
            <a:off x="6487773" y="2773072"/>
            <a:ext cx="3989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b="1" dirty="0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通道前放（</a:t>
            </a:r>
            <a:r>
              <a:rPr lang="en-US" altLang="zh-CN" b="1" dirty="0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50</a:t>
            </a:r>
            <a:r>
              <a:rPr lang="zh-CN" altLang="en-US" b="1" dirty="0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片）预计</a:t>
            </a:r>
            <a:r>
              <a:rPr lang="en-US" altLang="zh-CN" b="1" dirty="0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29</a:t>
            </a:r>
            <a:r>
              <a:rPr lang="zh-CN" altLang="en-US" b="1" dirty="0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日发货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4C0474A-ADC9-7EF4-DFFD-50DDC320C14B}"/>
              </a:ext>
            </a:extLst>
          </p:cNvPr>
          <p:cNvSpPr txBox="1"/>
          <p:nvPr/>
        </p:nvSpPr>
        <p:spPr>
          <a:xfrm>
            <a:off x="6607745" y="6223248"/>
            <a:ext cx="3233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b="1" dirty="0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通道符合逻辑模块 已发货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7AE2F57E-568E-0AC2-260F-459030F25C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7438" y="220108"/>
            <a:ext cx="4940060" cy="1514952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DA357010-3817-6D79-B049-20612E0B732A}"/>
              </a:ext>
            </a:extLst>
          </p:cNvPr>
          <p:cNvSpPr txBox="1"/>
          <p:nvPr/>
        </p:nvSpPr>
        <p:spPr>
          <a:xfrm>
            <a:off x="5860316" y="1365728"/>
            <a:ext cx="4857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b="1" dirty="0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通道前放</a:t>
            </a:r>
            <a:r>
              <a:rPr lang="en-US" altLang="zh-CN" b="1" dirty="0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b="1" dirty="0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高压（</a:t>
            </a:r>
            <a:r>
              <a:rPr lang="en-US" altLang="zh-CN" b="1" dirty="0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b="1" dirty="0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片）预计五一节后发货</a:t>
            </a:r>
          </a:p>
        </p:txBody>
      </p:sp>
    </p:spTree>
    <p:extLst>
      <p:ext uri="{BB962C8B-B14F-4D97-AF65-F5344CB8AC3E}">
        <p14:creationId xmlns:p14="http://schemas.microsoft.com/office/powerpoint/2010/main" val="2751885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2BD6F-D663-C1AF-6682-49B905004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复旦大学logo高清 的图像结果">
            <a:extLst>
              <a:ext uri="{FF2B5EF4-FFF2-40B4-BE49-F238E27FC236}">
                <a16:creationId xmlns:a16="http://schemas.microsoft.com/office/drawing/2014/main" id="{25511A46-1897-E8B1-9172-EA5202D48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431" y="52069"/>
            <a:ext cx="931485" cy="93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0491AE0-5BEA-34AB-E1A5-E565F2D9C6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5501" y="52069"/>
            <a:ext cx="926499" cy="92649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02399659-EA36-5206-E5BF-15322753C3D9}"/>
              </a:ext>
            </a:extLst>
          </p:cNvPr>
          <p:cNvSpPr txBox="1"/>
          <p:nvPr/>
        </p:nvSpPr>
        <p:spPr>
          <a:xfrm>
            <a:off x="447373" y="381988"/>
            <a:ext cx="26548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SiPM 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增益测试</a:t>
            </a: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160B67F3-983F-F921-5141-9AE0FF71707A}"/>
              </a:ext>
            </a:extLst>
          </p:cNvPr>
          <p:cNvGrpSpPr/>
          <p:nvPr/>
        </p:nvGrpSpPr>
        <p:grpSpPr>
          <a:xfrm>
            <a:off x="447373" y="1307811"/>
            <a:ext cx="6467966" cy="2225964"/>
            <a:chOff x="214169" y="1450686"/>
            <a:chExt cx="6467966" cy="222596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6E054F45-67A8-38A5-BE86-6721C5E00EA6}"/>
                </a:ext>
              </a:extLst>
            </p:cNvPr>
            <p:cNvSpPr/>
            <p:nvPr/>
          </p:nvSpPr>
          <p:spPr>
            <a:xfrm>
              <a:off x="1543050" y="1450686"/>
              <a:ext cx="2417443" cy="222596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0E86A4B0-A815-593C-3901-9462F54FF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4" t="9561" r="12930" b="13805"/>
            <a:stretch/>
          </p:blipFill>
          <p:spPr>
            <a:xfrm>
              <a:off x="1860036" y="2035463"/>
              <a:ext cx="1630185" cy="1344312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88A95EF8-62EB-80F1-08CC-2A8D8E9E76F7}"/>
                </a:ext>
              </a:extLst>
            </p:cNvPr>
            <p:cNvSpPr txBox="1"/>
            <p:nvPr/>
          </p:nvSpPr>
          <p:spPr>
            <a:xfrm>
              <a:off x="3311658" y="1451238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暗箱</a:t>
              </a:r>
            </a:p>
          </p:txBody>
        </p: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F608C943-37F3-1BDA-925E-5E6BEB6DFD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553" b="21666"/>
            <a:stretch/>
          </p:blipFill>
          <p:spPr bwMode="auto">
            <a:xfrm>
              <a:off x="4435299" y="2325389"/>
              <a:ext cx="2246836" cy="1103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502F3773-A883-B9AA-8EB2-5AA16C713F38}"/>
                </a:ext>
              </a:extLst>
            </p:cNvPr>
            <p:cNvSpPr/>
            <p:nvPr/>
          </p:nvSpPr>
          <p:spPr>
            <a:xfrm>
              <a:off x="235529" y="2877194"/>
              <a:ext cx="991583" cy="65722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放大器低压</a:t>
              </a:r>
            </a:p>
          </p:txBody>
        </p:sp>
        <p:cxnSp>
          <p:nvCxnSpPr>
            <p:cNvPr id="12" name="直接箭头连接符 11">
              <a:extLst>
                <a:ext uri="{FF2B5EF4-FFF2-40B4-BE49-F238E27FC236}">
                  <a16:creationId xmlns:a16="http://schemas.microsoft.com/office/drawing/2014/main" id="{912C0155-15C0-47B4-FCE5-5207179ACF62}"/>
                </a:ext>
              </a:extLst>
            </p:cNvPr>
            <p:cNvCxnSpPr>
              <a:cxnSpLocks/>
              <a:stCxn id="10" idx="3"/>
            </p:cNvCxnSpPr>
            <p:nvPr/>
          </p:nvCxnSpPr>
          <p:spPr>
            <a:xfrm>
              <a:off x="1227112" y="3205807"/>
              <a:ext cx="1287488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连接符: 肘形 17">
              <a:extLst>
                <a:ext uri="{FF2B5EF4-FFF2-40B4-BE49-F238E27FC236}">
                  <a16:creationId xmlns:a16="http://schemas.microsoft.com/office/drawing/2014/main" id="{8464632C-2D38-90FF-4A57-AC8CB24B3940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189648" y="928661"/>
              <a:ext cx="328613" cy="1965168"/>
            </a:xfrm>
            <a:prstGeom prst="bentConnector3">
              <a:avLst>
                <a:gd name="adj1" fmla="val -69565"/>
              </a:avLst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8BDB3AB-90D2-70CB-E516-F3F42880F169}"/>
                </a:ext>
              </a:extLst>
            </p:cNvPr>
            <p:cNvSpPr/>
            <p:nvPr/>
          </p:nvSpPr>
          <p:spPr>
            <a:xfrm>
              <a:off x="214169" y="1706850"/>
              <a:ext cx="991583" cy="65722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SiPM</a:t>
              </a:r>
              <a:r>
                <a:rPr lang="zh-CN" altLang="en-US" sz="2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偏压</a:t>
              </a:r>
            </a:p>
          </p:txBody>
        </p:sp>
        <p:cxnSp>
          <p:nvCxnSpPr>
            <p:cNvPr id="19" name="直接箭头连接符 18">
              <a:extLst>
                <a:ext uri="{FF2B5EF4-FFF2-40B4-BE49-F238E27FC236}">
                  <a16:creationId xmlns:a16="http://schemas.microsoft.com/office/drawing/2014/main" id="{1B71B9E6-3E6F-1851-20C1-77ACC800E1C7}"/>
                </a:ext>
              </a:extLst>
            </p:cNvPr>
            <p:cNvCxnSpPr>
              <a:cxnSpLocks/>
            </p:cNvCxnSpPr>
            <p:nvPr/>
          </p:nvCxnSpPr>
          <p:spPr>
            <a:xfrm>
              <a:off x="3227362" y="2892126"/>
              <a:ext cx="1287488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1AE2BA96-AD16-567B-ED4C-5C30F62A98DB}"/>
                </a:ext>
              </a:extLst>
            </p:cNvPr>
            <p:cNvSpPr txBox="1"/>
            <p:nvPr/>
          </p:nvSpPr>
          <p:spPr>
            <a:xfrm>
              <a:off x="3349630" y="2492016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信号</a:t>
              </a:r>
            </a:p>
          </p:txBody>
        </p:sp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80C19418-FAD5-7995-832D-460238A28C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3381" y="1174170"/>
            <a:ext cx="4127507" cy="164523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50C72688-542D-70D0-843E-51AFDDE366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3460" y="3003639"/>
            <a:ext cx="4759030" cy="3458748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9C88FA04-D62A-8001-0E1D-F4A8047D6F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917" y="3915488"/>
            <a:ext cx="3971699" cy="19810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A2B9EEA5-34C8-8F92-F607-5F1B85087C5D}"/>
                  </a:ext>
                </a:extLst>
              </p:cNvPr>
              <p:cNvSpPr/>
              <p:nvPr/>
            </p:nvSpPr>
            <p:spPr>
              <a:xfrm>
                <a:off x="3460566" y="3939233"/>
                <a:ext cx="3513078" cy="13170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"/>
                        <m:ctrlPr>
                          <a:rPr lang="zh-CN" altLang="en-US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zh-CN" altLang="en-US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zh-CN" altLang="en-US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𝑟𝑖𝑠𝑒</m:t>
                            </m:r>
                          </m:sub>
                        </m:sSub>
                        <m:r>
                          <a:rPr lang="en-US" altLang="zh-CN" sz="1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        </m:t>
                        </m:r>
                        <m:r>
                          <a:rPr lang="zh-CN" altLang="en-US" sz="1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zh-CN" altLang="en-US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zh-CN" altLang="en-US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zh-CN" altLang="en-US" sz="1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zh-CN" altLang="en-US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zh-CN" altLang="en-US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zh-CN" altLang="en-US" sz="1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zh-CN" altLang="en-US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zh-CN" altLang="en-US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e>
                    </m:d>
                  </m:oMath>
                </a14:m>
                <a:r>
                  <a:rPr lang="zh-CN" altLang="en-US" sz="1600" dirty="0">
                    <a:solidFill>
                      <a:srgbClr val="FF0000"/>
                    </a:solidFill>
                  </a:rPr>
                  <a:t>     </a:t>
                </a:r>
                <a:r>
                  <a:rPr lang="en-US" altLang="zh-CN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&lt;100ps</a:t>
                </a:r>
                <a:endParaRPr lang="en-US" altLang="zh-CN" sz="1600" i="1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𝑓𝑎𝑠𝑡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𝑓𝑎𝑙𝑙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altLang="zh-CN" sz="1600" i="1"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zh-CN" altLang="zh-CN" sz="16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𝑙𝑜𝑎𝑑</m:t>
                          </m:r>
                        </m:sub>
                      </m:sSub>
                      <m:r>
                        <a:rPr lang="zh-CN" altLang="zh-CN" sz="1600" i="1"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×</m:t>
                      </m:r>
                      <m:sSub>
                        <m:sSubPr>
                          <m:ctrlPr>
                            <a:rPr lang="zh-CN" altLang="zh-CN" sz="16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𝑡𝑜𝑡</m:t>
                          </m:r>
                        </m:sub>
                      </m:sSub>
                    </m:oMath>
                  </m:oMathPara>
                </a14:m>
                <a:endParaRPr lang="en-US" altLang="zh-CN" sz="1600" i="1" dirty="0">
                  <a:latin typeface="Cambria Math" panose="020405030504060302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16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𝜏</m:t>
                        </m:r>
                      </m:e>
                      <m:sub>
                        <m:r>
                          <a:rPr lang="en-US" altLang="zh-CN" sz="16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𝑠𝑙𝑜𝑤</m:t>
                        </m:r>
                        <m:r>
                          <a:rPr lang="en-US" altLang="zh-CN" sz="16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16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𝑓𝑎𝑙𝑙</m:t>
                        </m:r>
                        <m:r>
                          <a:rPr lang="en-US" altLang="zh-CN" sz="16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)</m:t>
                        </m:r>
                      </m:sub>
                    </m:sSub>
                    <m:r>
                      <a:rPr lang="en-US" altLang="zh-CN" sz="1600" i="1"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= </m:t>
                    </m:r>
                    <m:sSub>
                      <m:sSubPr>
                        <m:ctrlPr>
                          <a:rPr lang="zh-CN" altLang="zh-CN" sz="16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16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𝑞</m:t>
                        </m:r>
                      </m:sub>
                    </m:sSub>
                    <m:d>
                      <m:dPr>
                        <m:ctrlPr>
                          <a:rPr lang="en-US" altLang="zh-CN" sz="16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zh-CN" altLang="zh-CN" sz="1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zh-CN" sz="1600" i="1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en-US" altLang="zh-CN" sz="16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zh-CN" altLang="zh-CN" sz="1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zh-CN" sz="1600" i="1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sub>
                        </m:sSub>
                      </m:e>
                    </m:d>
                  </m:oMath>
                </a14:m>
                <a:r>
                  <a:rPr lang="zh-CN" altLang="en-US" sz="1600" dirty="0"/>
                  <a:t> </a:t>
                </a:r>
                <a:r>
                  <a:rPr lang="en-US" altLang="zh-CN" sz="16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50 ~ 200 ns</a:t>
                </a:r>
                <a:endParaRPr lang="zh-CN" altLang="en-US" sz="1600" dirty="0"/>
              </a:p>
            </p:txBody>
          </p:sp>
        </mc:Choice>
        <mc:Fallback xmlns=""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A2B9EEA5-34C8-8F92-F607-5F1B85087C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0566" y="3939233"/>
                <a:ext cx="3513078" cy="1317027"/>
              </a:xfrm>
              <a:prstGeom prst="rect">
                <a:avLst/>
              </a:prstGeom>
              <a:blipFill>
                <a:blip r:embed="rId9"/>
                <a:stretch>
                  <a:fillRect t="-32407" b="-32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文本框 46">
            <a:extLst>
              <a:ext uri="{FF2B5EF4-FFF2-40B4-BE49-F238E27FC236}">
                <a16:creationId xmlns:a16="http://schemas.microsoft.com/office/drawing/2014/main" id="{B83A14DA-256C-4E88-D7BD-37E48639AEC7}"/>
              </a:ext>
            </a:extLst>
          </p:cNvPr>
          <p:cNvSpPr txBox="1"/>
          <p:nvPr/>
        </p:nvSpPr>
        <p:spPr>
          <a:xfrm>
            <a:off x="259510" y="5873951"/>
            <a:ext cx="8095486" cy="7875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由于放大器带宽有限，电压积分不能完全对应电荷，只能进行相对增益刻度。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若要进行绝对增益刻度，需要采用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电荷灵敏放大器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方案。（参考滨松手册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kapd9005e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1839216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E96FB-749C-EA6C-2B39-C003E062F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复旦大学logo高清 的图像结果">
            <a:extLst>
              <a:ext uri="{FF2B5EF4-FFF2-40B4-BE49-F238E27FC236}">
                <a16:creationId xmlns:a16="http://schemas.microsoft.com/office/drawing/2014/main" id="{DAE6B443-E046-107D-94FC-BC632FCA9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431" y="52069"/>
            <a:ext cx="931485" cy="93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1AD0715-AA62-43DB-4289-A6094CA71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5501" y="52069"/>
            <a:ext cx="926499" cy="92649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9F7A249-D288-224E-4B48-55C85746D0E0}"/>
              </a:ext>
            </a:extLst>
          </p:cNvPr>
          <p:cNvSpPr txBox="1"/>
          <p:nvPr/>
        </p:nvSpPr>
        <p:spPr>
          <a:xfrm>
            <a:off x="447373" y="381988"/>
            <a:ext cx="40911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SiPM 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增益测量数据处理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78D7807-5F69-F638-1200-E80124E112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741" y="2086404"/>
            <a:ext cx="4150158" cy="276677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900AC09-A642-6922-7A92-1C10F08F83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088" y="2004823"/>
            <a:ext cx="3797804" cy="284835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593DEA2-CF2D-BD6D-FDB5-B02A796B0F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31" y="2212618"/>
            <a:ext cx="2776521" cy="2432761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82D67D8F-AC75-53B7-2BB1-4BE9A1588C24}"/>
              </a:ext>
            </a:extLst>
          </p:cNvPr>
          <p:cNvSpPr txBox="1"/>
          <p:nvPr/>
        </p:nvSpPr>
        <p:spPr>
          <a:xfrm>
            <a:off x="4374058" y="4956571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高斯拟合光子峰确定峰位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DAC7BDE6-53B2-A72D-D543-05F25A4FB184}"/>
              </a:ext>
            </a:extLst>
          </p:cNvPr>
          <p:cNvSpPr txBox="1"/>
          <p:nvPr/>
        </p:nvSpPr>
        <p:spPr>
          <a:xfrm>
            <a:off x="8674926" y="4956571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峰位线性拟合确定增益</a:t>
            </a:r>
          </a:p>
        </p:txBody>
      </p:sp>
      <p:sp>
        <p:nvSpPr>
          <p:cNvPr id="23" name="箭头: 右 22">
            <a:extLst>
              <a:ext uri="{FF2B5EF4-FFF2-40B4-BE49-F238E27FC236}">
                <a16:creationId xmlns:a16="http://schemas.microsoft.com/office/drawing/2014/main" id="{28FB552E-7089-C9A9-97CF-5E9FDDF1674D}"/>
              </a:ext>
            </a:extLst>
          </p:cNvPr>
          <p:cNvSpPr/>
          <p:nvPr/>
        </p:nvSpPr>
        <p:spPr>
          <a:xfrm>
            <a:off x="3387551" y="3208180"/>
            <a:ext cx="364721" cy="52322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箭头: 右 23">
            <a:extLst>
              <a:ext uri="{FF2B5EF4-FFF2-40B4-BE49-F238E27FC236}">
                <a16:creationId xmlns:a16="http://schemas.microsoft.com/office/drawing/2014/main" id="{68E90823-DEBE-A3F5-4A0D-D99DF9487FA3}"/>
              </a:ext>
            </a:extLst>
          </p:cNvPr>
          <p:cNvSpPr/>
          <p:nvPr/>
        </p:nvSpPr>
        <p:spPr>
          <a:xfrm>
            <a:off x="7571538" y="3208180"/>
            <a:ext cx="364721" cy="52322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E793EB6-3A44-3E97-6830-8C058763873D}"/>
              </a:ext>
            </a:extLst>
          </p:cNvPr>
          <p:cNvSpPr txBox="1"/>
          <p:nvPr/>
        </p:nvSpPr>
        <p:spPr>
          <a:xfrm>
            <a:off x="706045" y="4956571"/>
            <a:ext cx="2825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DT5725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测量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SiPM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电荷谱</a:t>
            </a:r>
          </a:p>
        </p:txBody>
      </p:sp>
    </p:spTree>
    <p:extLst>
      <p:ext uri="{BB962C8B-B14F-4D97-AF65-F5344CB8AC3E}">
        <p14:creationId xmlns:p14="http://schemas.microsoft.com/office/powerpoint/2010/main" val="2299377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2E0BC-DF62-383B-F2A9-4FF74A9D6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复旦大学logo高清 的图像结果">
            <a:extLst>
              <a:ext uri="{FF2B5EF4-FFF2-40B4-BE49-F238E27FC236}">
                <a16:creationId xmlns:a16="http://schemas.microsoft.com/office/drawing/2014/main" id="{8EF0533A-75C0-EC73-018D-C0BD2ACD2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431" y="52069"/>
            <a:ext cx="931485" cy="93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EA63E41-CB7F-B1ED-91B2-2D82CB613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5501" y="52069"/>
            <a:ext cx="926499" cy="92649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DEBD6B53-8840-6E06-2F31-60D642AF2D21}"/>
              </a:ext>
            </a:extLst>
          </p:cNvPr>
          <p:cNvSpPr txBox="1"/>
          <p:nvPr/>
        </p:nvSpPr>
        <p:spPr>
          <a:xfrm>
            <a:off x="447373" y="381988"/>
            <a:ext cx="8289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SiPM 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不同偏压下的增益测量（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EQR20-3030 1B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A3A3A4A1-0D00-F3E6-70DE-8D11B3A3B0EE}"/>
              </a:ext>
            </a:extLst>
          </p:cNvPr>
          <p:cNvGrpSpPr/>
          <p:nvPr/>
        </p:nvGrpSpPr>
        <p:grpSpPr>
          <a:xfrm>
            <a:off x="447373" y="1180344"/>
            <a:ext cx="8013137" cy="4407654"/>
            <a:chOff x="-1233645" y="275181"/>
            <a:chExt cx="11814573" cy="5897021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FDC099CF-83EE-A950-6A50-21F38739B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4181" y="275182"/>
              <a:ext cx="4017824" cy="3013368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8D3C2CC-F550-F0A7-32A1-6E9287B59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3102" y="275182"/>
              <a:ext cx="4017824" cy="301336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65A7BE0-8EA1-7D81-7696-1C138B2DC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33645" y="3158834"/>
              <a:ext cx="4017824" cy="301336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E89DA12D-D765-7739-B48E-59C3CACE8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8425" y="3158832"/>
              <a:ext cx="4017825" cy="3013369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97B7881C-FE15-CE73-E6AD-138AA2A6F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3101" y="3158832"/>
              <a:ext cx="4017827" cy="3013369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D57CA95-842F-C030-0B23-9A78B8733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33645" y="275181"/>
              <a:ext cx="4017824" cy="3013368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D7BAB7F1-CFBF-A0BD-1648-FE6A783F89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370" y="1958284"/>
            <a:ext cx="3560901" cy="294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79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2F826-233E-F7BB-2374-A24DD9D49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复旦大学logo高清 的图像结果">
            <a:extLst>
              <a:ext uri="{FF2B5EF4-FFF2-40B4-BE49-F238E27FC236}">
                <a16:creationId xmlns:a16="http://schemas.microsoft.com/office/drawing/2014/main" id="{804BCC79-603E-67D1-27D3-C850E5CC6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431" y="52069"/>
            <a:ext cx="931485" cy="93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B43FF88-4F82-9611-D65D-07C9EA8092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5501" y="52069"/>
            <a:ext cx="926499" cy="92649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F8FA6CC4-B2AB-06B3-8AB9-A0741311015C}"/>
              </a:ext>
            </a:extLst>
          </p:cNvPr>
          <p:cNvSpPr txBox="1"/>
          <p:nvPr/>
        </p:nvSpPr>
        <p:spPr>
          <a:xfrm>
            <a:off x="447373" y="381988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暗计数测试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B5903325-2808-7211-BECC-7E9DD670D481}"/>
              </a:ext>
            </a:extLst>
          </p:cNvPr>
          <p:cNvGrpSpPr/>
          <p:nvPr/>
        </p:nvGrpSpPr>
        <p:grpSpPr>
          <a:xfrm>
            <a:off x="583930" y="1196049"/>
            <a:ext cx="4300681" cy="2225964"/>
            <a:chOff x="214169" y="1450686"/>
            <a:chExt cx="4300681" cy="222596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0BB588AF-DB3E-6247-9AEA-B4B67717F7D7}"/>
                </a:ext>
              </a:extLst>
            </p:cNvPr>
            <p:cNvSpPr/>
            <p:nvPr/>
          </p:nvSpPr>
          <p:spPr>
            <a:xfrm>
              <a:off x="1543050" y="1450686"/>
              <a:ext cx="2417443" cy="222596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398B61C-6BD9-27EC-DC72-F1074A01F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4" t="9561" r="12930" b="13805"/>
            <a:stretch/>
          </p:blipFill>
          <p:spPr>
            <a:xfrm>
              <a:off x="1860036" y="2035463"/>
              <a:ext cx="1630185" cy="1344312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B70DD6DB-4019-6CA7-0708-0F2531BEC0BB}"/>
                </a:ext>
              </a:extLst>
            </p:cNvPr>
            <p:cNvSpPr txBox="1"/>
            <p:nvPr/>
          </p:nvSpPr>
          <p:spPr>
            <a:xfrm>
              <a:off x="3311658" y="1451238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暗箱</a:t>
              </a: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7E70D56-34FD-DA15-93CF-ADA255A18E41}"/>
                </a:ext>
              </a:extLst>
            </p:cNvPr>
            <p:cNvSpPr/>
            <p:nvPr/>
          </p:nvSpPr>
          <p:spPr>
            <a:xfrm>
              <a:off x="235529" y="2877194"/>
              <a:ext cx="991583" cy="65722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放大器低压</a:t>
              </a:r>
            </a:p>
          </p:txBody>
        </p:sp>
        <p:cxnSp>
          <p:nvCxnSpPr>
            <p:cNvPr id="11" name="直接箭头连接符 10">
              <a:extLst>
                <a:ext uri="{FF2B5EF4-FFF2-40B4-BE49-F238E27FC236}">
                  <a16:creationId xmlns:a16="http://schemas.microsoft.com/office/drawing/2014/main" id="{85BB9DD3-343A-89E3-9B94-926B36862EC4}"/>
                </a:ext>
              </a:extLst>
            </p:cNvPr>
            <p:cNvCxnSpPr>
              <a:cxnSpLocks/>
              <a:stCxn id="10" idx="3"/>
            </p:cNvCxnSpPr>
            <p:nvPr/>
          </p:nvCxnSpPr>
          <p:spPr>
            <a:xfrm>
              <a:off x="1227112" y="3205807"/>
              <a:ext cx="1287488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连接符: 肘形 11">
              <a:extLst>
                <a:ext uri="{FF2B5EF4-FFF2-40B4-BE49-F238E27FC236}">
                  <a16:creationId xmlns:a16="http://schemas.microsoft.com/office/drawing/2014/main" id="{B8DBDDEC-BB80-9527-DEBB-344E1AD5368E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189648" y="928661"/>
              <a:ext cx="328613" cy="1965168"/>
            </a:xfrm>
            <a:prstGeom prst="bentConnector3">
              <a:avLst>
                <a:gd name="adj1" fmla="val -69565"/>
              </a:avLst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28B79CE5-F582-0E54-8F10-9B77B64A41C0}"/>
                </a:ext>
              </a:extLst>
            </p:cNvPr>
            <p:cNvSpPr/>
            <p:nvPr/>
          </p:nvSpPr>
          <p:spPr>
            <a:xfrm>
              <a:off x="214169" y="1706850"/>
              <a:ext cx="991583" cy="65722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SiPM</a:t>
              </a:r>
              <a:r>
                <a:rPr lang="zh-CN" altLang="en-US" sz="2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偏压</a:t>
              </a:r>
            </a:p>
          </p:txBody>
        </p:sp>
        <p:cxnSp>
          <p:nvCxnSpPr>
            <p:cNvPr id="14" name="直接箭头连接符 13">
              <a:extLst>
                <a:ext uri="{FF2B5EF4-FFF2-40B4-BE49-F238E27FC236}">
                  <a16:creationId xmlns:a16="http://schemas.microsoft.com/office/drawing/2014/main" id="{BA567004-3A4C-EC3F-B71B-41BFE679E925}"/>
                </a:ext>
              </a:extLst>
            </p:cNvPr>
            <p:cNvCxnSpPr>
              <a:cxnSpLocks/>
            </p:cNvCxnSpPr>
            <p:nvPr/>
          </p:nvCxnSpPr>
          <p:spPr>
            <a:xfrm>
              <a:off x="3227362" y="2892126"/>
              <a:ext cx="1287488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88D3FA1E-C779-772B-B677-2C1DD23C8CC2}"/>
                </a:ext>
              </a:extLst>
            </p:cNvPr>
            <p:cNvSpPr txBox="1"/>
            <p:nvPr/>
          </p:nvSpPr>
          <p:spPr>
            <a:xfrm>
              <a:off x="3349630" y="2492016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信号</a:t>
              </a: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C76192B3-CBD9-0E01-3A57-05CA49A50A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879" y="1764981"/>
            <a:ext cx="2210240" cy="1657032"/>
          </a:xfrm>
          <a:prstGeom prst="rect">
            <a:avLst/>
          </a:prstGeom>
        </p:spPr>
      </p:pic>
      <p:sp>
        <p:nvSpPr>
          <p:cNvPr id="20" name="箭头: 右 19">
            <a:extLst>
              <a:ext uri="{FF2B5EF4-FFF2-40B4-BE49-F238E27FC236}">
                <a16:creationId xmlns:a16="http://schemas.microsoft.com/office/drawing/2014/main" id="{EF57C303-1C8F-D63E-2B57-2938BF8EC183}"/>
              </a:ext>
            </a:extLst>
          </p:cNvPr>
          <p:cNvSpPr/>
          <p:nvPr/>
        </p:nvSpPr>
        <p:spPr>
          <a:xfrm>
            <a:off x="7339387" y="2480471"/>
            <a:ext cx="466059" cy="304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63586DBC-8F7C-CB51-5926-20751D84BA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964" y="1310515"/>
            <a:ext cx="4021817" cy="222596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89F3ECF-7F8D-729B-BAD3-DB31CB533D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31" y="3893090"/>
            <a:ext cx="4777924" cy="2525841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423194B-5791-9708-A593-0EC1B523B4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576" y="3845231"/>
            <a:ext cx="5010941" cy="2501255"/>
          </a:xfrm>
          <a:prstGeom prst="rect">
            <a:avLst/>
          </a:prstGeom>
        </p:spPr>
      </p:pic>
      <p:sp>
        <p:nvSpPr>
          <p:cNvPr id="27" name="箭头: 右 26">
            <a:extLst>
              <a:ext uri="{FF2B5EF4-FFF2-40B4-BE49-F238E27FC236}">
                <a16:creationId xmlns:a16="http://schemas.microsoft.com/office/drawing/2014/main" id="{2633A304-7292-9B95-BFD8-5FA99BF37961}"/>
              </a:ext>
            </a:extLst>
          </p:cNvPr>
          <p:cNvSpPr/>
          <p:nvPr/>
        </p:nvSpPr>
        <p:spPr>
          <a:xfrm>
            <a:off x="5948986" y="4938537"/>
            <a:ext cx="537539" cy="4240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73004D95-5B99-DF68-8641-245B54E6D352}"/>
              </a:ext>
            </a:extLst>
          </p:cNvPr>
          <p:cNvSpPr txBox="1"/>
          <p:nvPr/>
        </p:nvSpPr>
        <p:spPr>
          <a:xfrm>
            <a:off x="1609740" y="6418931"/>
            <a:ext cx="28841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滤波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寻峰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变阈值计数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A7739E97-55C2-09D6-1957-46E8D9DF27FC}"/>
              </a:ext>
            </a:extLst>
          </p:cNvPr>
          <p:cNvSpPr txBox="1"/>
          <p:nvPr/>
        </p:nvSpPr>
        <p:spPr>
          <a:xfrm>
            <a:off x="8709409" y="2472090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触发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D19EF82F-FF04-2756-A793-E883553D01C7}"/>
              </a:ext>
            </a:extLst>
          </p:cNvPr>
          <p:cNvSpPr txBox="1"/>
          <p:nvPr/>
        </p:nvSpPr>
        <p:spPr>
          <a:xfrm>
            <a:off x="8709409" y="1907794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信号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69ABB46F-1E5E-DCDE-849C-DB375CB2D14A}"/>
              </a:ext>
            </a:extLst>
          </p:cNvPr>
          <p:cNvSpPr txBox="1"/>
          <p:nvPr/>
        </p:nvSpPr>
        <p:spPr>
          <a:xfrm>
            <a:off x="8709409" y="1439866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信号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BBC3CF8C-1284-A889-FF0B-5D79FC7F41D2}"/>
              </a:ext>
            </a:extLst>
          </p:cNvPr>
          <p:cNvSpPr txBox="1"/>
          <p:nvPr/>
        </p:nvSpPr>
        <p:spPr>
          <a:xfrm>
            <a:off x="7698139" y="6418931"/>
            <a:ext cx="3262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暗计数计数率随阈值的变化</a:t>
            </a:r>
          </a:p>
        </p:txBody>
      </p:sp>
    </p:spTree>
    <p:extLst>
      <p:ext uri="{BB962C8B-B14F-4D97-AF65-F5344CB8AC3E}">
        <p14:creationId xmlns:p14="http://schemas.microsoft.com/office/powerpoint/2010/main" val="50517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43E6B-4FE7-BB5B-938D-C6415BC5D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复旦大学logo高清 的图像结果">
            <a:extLst>
              <a:ext uri="{FF2B5EF4-FFF2-40B4-BE49-F238E27FC236}">
                <a16:creationId xmlns:a16="http://schemas.microsoft.com/office/drawing/2014/main" id="{7C576AA8-3B2F-11F2-1560-157E08300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431" y="52069"/>
            <a:ext cx="931485" cy="93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E3DADB2-BF5D-7583-23A1-165504054A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5501" y="52069"/>
            <a:ext cx="926499" cy="92649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AB56B7A1-198A-490E-D3B7-26E61C1F4107}"/>
              </a:ext>
            </a:extLst>
          </p:cNvPr>
          <p:cNvSpPr txBox="1"/>
          <p:nvPr/>
        </p:nvSpPr>
        <p:spPr>
          <a:xfrm>
            <a:off x="447373" y="381988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暗计数测试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E7DFEB0-359D-FD57-4743-63746AC8E5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996" y="978568"/>
            <a:ext cx="4802505" cy="259500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4047E5A-5AE4-D0E8-8755-6AD15785A8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30" y="978568"/>
            <a:ext cx="4802505" cy="259500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0240ABD-1E08-8738-BEF7-F7F67AD6F2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30" y="3924734"/>
            <a:ext cx="4802505" cy="2595004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16F4B47C-49AB-C7F5-8F89-4B97BFCA86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996" y="3924734"/>
            <a:ext cx="4802505" cy="2595004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8B5B5535-9476-F309-4321-9FAE5BABB766}"/>
              </a:ext>
            </a:extLst>
          </p:cNvPr>
          <p:cNvSpPr txBox="1"/>
          <p:nvPr/>
        </p:nvSpPr>
        <p:spPr>
          <a:xfrm>
            <a:off x="2301350" y="3527235"/>
            <a:ext cx="1784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EQR20-3030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E62B9B43-837E-6F32-C853-219AF42F9865}"/>
              </a:ext>
            </a:extLst>
          </p:cNvPr>
          <p:cNvSpPr txBox="1"/>
          <p:nvPr/>
        </p:nvSpPr>
        <p:spPr>
          <a:xfrm>
            <a:off x="2301350" y="6519738"/>
            <a:ext cx="1879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S14160-3050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F059C5A0-D97E-D3B0-A84B-E57D44D724C2}"/>
              </a:ext>
            </a:extLst>
          </p:cNvPr>
          <p:cNvSpPr txBox="1"/>
          <p:nvPr/>
        </p:nvSpPr>
        <p:spPr>
          <a:xfrm>
            <a:off x="8357390" y="6476012"/>
            <a:ext cx="1879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S14160-6050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FEF50CBD-067F-D43D-F597-312B63311950}"/>
              </a:ext>
            </a:extLst>
          </p:cNvPr>
          <p:cNvSpPr txBox="1"/>
          <p:nvPr/>
        </p:nvSpPr>
        <p:spPr>
          <a:xfrm>
            <a:off x="8550934" y="3524624"/>
            <a:ext cx="1784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EQR20-6060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427CCD7D-E4CE-87CC-CF47-49DE3C7850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21" t="19748" r="7208" b="53956"/>
          <a:stretch/>
        </p:blipFill>
        <p:spPr>
          <a:xfrm rot="16200000">
            <a:off x="7303729" y="3804273"/>
            <a:ext cx="715080" cy="137218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EF8D5A6F-A64C-EFA7-5A11-E555EC70A1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21" t="19748" r="7208" b="53956"/>
          <a:stretch/>
        </p:blipFill>
        <p:spPr>
          <a:xfrm rot="16200000">
            <a:off x="9453619" y="942376"/>
            <a:ext cx="719763" cy="1381170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043E54A9-B4EE-FD60-E440-E07753C099BA}"/>
              </a:ext>
            </a:extLst>
          </p:cNvPr>
          <p:cNvSpPr/>
          <p:nvPr/>
        </p:nvSpPr>
        <p:spPr>
          <a:xfrm>
            <a:off x="9197387" y="1432905"/>
            <a:ext cx="491559" cy="46875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DCEF1353-EC31-9739-E77B-A83EB7328322}"/>
              </a:ext>
            </a:extLst>
          </p:cNvPr>
          <p:cNvSpPr/>
          <p:nvPr/>
        </p:nvSpPr>
        <p:spPr>
          <a:xfrm>
            <a:off x="7749894" y="4322959"/>
            <a:ext cx="491559" cy="46875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EF0E9C48-564C-1B80-EA10-ECD0954212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97" t="48333" r="9048" b="22361"/>
          <a:stretch/>
        </p:blipFill>
        <p:spPr>
          <a:xfrm rot="16200000">
            <a:off x="3610846" y="682632"/>
            <a:ext cx="721730" cy="1778755"/>
          </a:xfrm>
          <a:prstGeom prst="rect">
            <a:avLst/>
          </a:prstGeom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9E033BE4-495F-9A00-395B-9B1C89DF7534}"/>
              </a:ext>
            </a:extLst>
          </p:cNvPr>
          <p:cNvSpPr/>
          <p:nvPr/>
        </p:nvSpPr>
        <p:spPr>
          <a:xfrm>
            <a:off x="3800641" y="1273079"/>
            <a:ext cx="342140" cy="65234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683DBE62-C501-7DBF-382F-CC4CC8C0FF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97" t="48333" r="9048" b="22361"/>
          <a:stretch/>
        </p:blipFill>
        <p:spPr>
          <a:xfrm rot="16200000">
            <a:off x="3610846" y="3724203"/>
            <a:ext cx="721730" cy="1778755"/>
          </a:xfrm>
          <a:prstGeom prst="rect">
            <a:avLst/>
          </a:prstGeom>
        </p:spPr>
      </p:pic>
      <p:sp>
        <p:nvSpPr>
          <p:cNvPr id="46" name="矩形 45">
            <a:extLst>
              <a:ext uri="{FF2B5EF4-FFF2-40B4-BE49-F238E27FC236}">
                <a16:creationId xmlns:a16="http://schemas.microsoft.com/office/drawing/2014/main" id="{81FFE7D2-2454-42B5-B4E9-93A9329723F3}"/>
              </a:ext>
            </a:extLst>
          </p:cNvPr>
          <p:cNvSpPr/>
          <p:nvPr/>
        </p:nvSpPr>
        <p:spPr>
          <a:xfrm>
            <a:off x="3547784" y="4332536"/>
            <a:ext cx="342140" cy="65234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7879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7C62C-023D-4782-E7D5-C7E8325D7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复旦大学logo高清 的图像结果">
            <a:extLst>
              <a:ext uri="{FF2B5EF4-FFF2-40B4-BE49-F238E27FC236}">
                <a16:creationId xmlns:a16="http://schemas.microsoft.com/office/drawing/2014/main" id="{10187845-DAB1-FC8A-90F0-B7E597EA3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431" y="52069"/>
            <a:ext cx="931485" cy="93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19F6815-2F1D-9A8F-38B7-8E5D3F4D31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5501" y="52069"/>
            <a:ext cx="926499" cy="92649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5801E1C-69C2-6F27-D3A6-1CD0F79154FA}"/>
              </a:ext>
            </a:extLst>
          </p:cNvPr>
          <p:cNvSpPr txBox="1"/>
          <p:nvPr/>
        </p:nvSpPr>
        <p:spPr>
          <a:xfrm>
            <a:off x="447373" y="381988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暗计数测试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15D8D92-1156-4FE8-E8C1-F23F82738B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99" y="1161100"/>
            <a:ext cx="4864101" cy="262828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E043B5B-70C9-D8B1-66EB-6EB3304D43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290" y="1161100"/>
            <a:ext cx="4864101" cy="262828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D093816-F6FB-32F5-0496-ED7C242442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289" y="3955909"/>
            <a:ext cx="4864102" cy="262828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48243D6-5350-6831-08E2-B4E06ADF75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21" t="19748" r="7208" b="53956"/>
          <a:stretch/>
        </p:blipFill>
        <p:spPr>
          <a:xfrm rot="16200000">
            <a:off x="2222061" y="3132229"/>
            <a:ext cx="1987221" cy="3813322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B3ED9A1C-6EE5-F79E-D116-B980F3540C17}"/>
              </a:ext>
            </a:extLst>
          </p:cNvPr>
          <p:cNvSpPr/>
          <p:nvPr/>
        </p:nvSpPr>
        <p:spPr>
          <a:xfrm>
            <a:off x="2604408" y="4584081"/>
            <a:ext cx="976992" cy="111281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13FFC7E-D7E5-5EB9-B572-9052493143B4}"/>
              </a:ext>
            </a:extLst>
          </p:cNvPr>
          <p:cNvSpPr txBox="1"/>
          <p:nvPr/>
        </p:nvSpPr>
        <p:spPr>
          <a:xfrm>
            <a:off x="3911600" y="184150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JB-1B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939C037-AB1B-48C2-4D03-31730ED80702}"/>
              </a:ext>
            </a:extLst>
          </p:cNvPr>
          <p:cNvSpPr txBox="1"/>
          <p:nvPr/>
        </p:nvSpPr>
        <p:spPr>
          <a:xfrm>
            <a:off x="9384916" y="184150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JB-2B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7E7ABEE-8E2B-EAAF-3802-61F922423221}"/>
              </a:ext>
            </a:extLst>
          </p:cNvPr>
          <p:cNvSpPr txBox="1"/>
          <p:nvPr/>
        </p:nvSpPr>
        <p:spPr>
          <a:xfrm>
            <a:off x="9384916" y="4285121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JB-3B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E8A0A7FD-C7E8-21F3-448D-02C49633DA1E}"/>
              </a:ext>
            </a:extLst>
          </p:cNvPr>
          <p:cNvSpPr txBox="1"/>
          <p:nvPr/>
        </p:nvSpPr>
        <p:spPr>
          <a:xfrm>
            <a:off x="732494" y="6280478"/>
            <a:ext cx="5057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暗计数堆积非常严重，很难直接确定峰位。</a:t>
            </a:r>
          </a:p>
        </p:txBody>
      </p:sp>
    </p:spTree>
    <p:extLst>
      <p:ext uri="{BB962C8B-B14F-4D97-AF65-F5344CB8AC3E}">
        <p14:creationId xmlns:p14="http://schemas.microsoft.com/office/powerpoint/2010/main" val="672247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C80E8-8FFD-EBAC-9EA5-B4492AB77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复旦大学logo高清 的图像结果">
            <a:extLst>
              <a:ext uri="{FF2B5EF4-FFF2-40B4-BE49-F238E27FC236}">
                <a16:creationId xmlns:a16="http://schemas.microsoft.com/office/drawing/2014/main" id="{D2E9D0BD-EA57-290A-EA5F-7D2DC633F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431" y="52069"/>
            <a:ext cx="931485" cy="93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43ACE98-12BF-E0DC-224D-41A6D604CE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5501" y="52069"/>
            <a:ext cx="926499" cy="92649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9D8FE48A-474F-F4F5-B693-49A52FCB1991}"/>
              </a:ext>
            </a:extLst>
          </p:cNvPr>
          <p:cNvSpPr txBox="1"/>
          <p:nvPr/>
        </p:nvSpPr>
        <p:spPr>
          <a:xfrm>
            <a:off x="447373" y="381988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暗计数测试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CDE172B-8FE3-8925-ECBE-589CE30178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373" y="1637098"/>
            <a:ext cx="5318427" cy="418684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38AAFCA-3899-DA44-2D99-179FD3D916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9836" y="1637097"/>
            <a:ext cx="5261777" cy="418684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96731A6C-6170-089E-F77A-AF746BB027DE}"/>
              </a:ext>
            </a:extLst>
          </p:cNvPr>
          <p:cNvSpPr txBox="1"/>
          <p:nvPr/>
        </p:nvSpPr>
        <p:spPr>
          <a:xfrm>
            <a:off x="1328468" y="3211346"/>
            <a:ext cx="12389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MHz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B2D303F-8839-533E-A842-0870CDC23BBE}"/>
              </a:ext>
            </a:extLst>
          </p:cNvPr>
          <p:cNvSpPr txBox="1"/>
          <p:nvPr/>
        </p:nvSpPr>
        <p:spPr>
          <a:xfrm>
            <a:off x="1328467" y="3611456"/>
            <a:ext cx="12389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F1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2000" b="1" dirty="0">
                <a:solidFill>
                  <a:srgbClr val="F1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.6MHz</a:t>
            </a:r>
            <a:endParaRPr lang="zh-CN" altLang="en-US" sz="2000" b="1" dirty="0">
              <a:solidFill>
                <a:srgbClr val="F1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006959F-6DE9-792A-137E-4DAF422DFF24}"/>
              </a:ext>
            </a:extLst>
          </p:cNvPr>
          <p:cNvSpPr txBox="1"/>
          <p:nvPr/>
        </p:nvSpPr>
        <p:spPr>
          <a:xfrm>
            <a:off x="1328466" y="3988045"/>
            <a:ext cx="12389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1A6FD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2000" b="1" dirty="0">
                <a:solidFill>
                  <a:srgbClr val="1A6FD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.9MHz</a:t>
            </a:r>
            <a:endParaRPr lang="zh-CN" altLang="en-US" sz="2000" b="1" dirty="0">
              <a:solidFill>
                <a:srgbClr val="1A6FD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CAF86E3-A006-FEA2-60B7-DE5839FAEB9B}"/>
              </a:ext>
            </a:extLst>
          </p:cNvPr>
          <p:cNvSpPr txBox="1"/>
          <p:nvPr/>
        </p:nvSpPr>
        <p:spPr>
          <a:xfrm>
            <a:off x="1328466" y="4357271"/>
            <a:ext cx="12389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37AD6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3.6MHz</a:t>
            </a:r>
            <a:endParaRPr lang="zh-CN" altLang="en-US" sz="2000" b="1" dirty="0">
              <a:solidFill>
                <a:srgbClr val="37AD6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1B7F42F-F477-01C2-9B2E-5EB65909AEE5}"/>
              </a:ext>
            </a:extLst>
          </p:cNvPr>
          <p:cNvSpPr txBox="1"/>
          <p:nvPr/>
        </p:nvSpPr>
        <p:spPr>
          <a:xfrm>
            <a:off x="7093789" y="3254478"/>
            <a:ext cx="12389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MHz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47FA77C-2B79-C174-F6AE-CC32AF01190C}"/>
              </a:ext>
            </a:extLst>
          </p:cNvPr>
          <p:cNvSpPr txBox="1"/>
          <p:nvPr/>
        </p:nvSpPr>
        <p:spPr>
          <a:xfrm>
            <a:off x="7093788" y="3654588"/>
            <a:ext cx="12389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1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1.0MHz</a:t>
            </a:r>
            <a:endParaRPr lang="zh-CN" altLang="en-US" sz="2000" b="1" dirty="0">
              <a:solidFill>
                <a:srgbClr val="F1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09F2204-6F59-2FAA-4D76-42F0DC50854C}"/>
              </a:ext>
            </a:extLst>
          </p:cNvPr>
          <p:cNvSpPr txBox="1"/>
          <p:nvPr/>
        </p:nvSpPr>
        <p:spPr>
          <a:xfrm>
            <a:off x="7093787" y="4031177"/>
            <a:ext cx="12389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1A6FD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7.8MHz</a:t>
            </a:r>
            <a:endParaRPr lang="zh-CN" altLang="en-US" sz="2000" b="1" dirty="0">
              <a:solidFill>
                <a:srgbClr val="1A6FD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157895A-DAC4-7F75-B64F-491857A3977C}"/>
              </a:ext>
            </a:extLst>
          </p:cNvPr>
          <p:cNvSpPr txBox="1"/>
          <p:nvPr/>
        </p:nvSpPr>
        <p:spPr>
          <a:xfrm>
            <a:off x="7093786" y="4454808"/>
            <a:ext cx="12389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37AD6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3.5MHz</a:t>
            </a:r>
            <a:endParaRPr lang="zh-CN" altLang="en-US" sz="2000" b="1" dirty="0">
              <a:solidFill>
                <a:srgbClr val="37AD6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20843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4A679-9134-1AF9-1758-77B94D1A0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复旦大学logo高清 的图像结果">
            <a:extLst>
              <a:ext uri="{FF2B5EF4-FFF2-40B4-BE49-F238E27FC236}">
                <a16:creationId xmlns:a16="http://schemas.microsoft.com/office/drawing/2014/main" id="{C0E80474-C979-802E-080E-7C0BF0A81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431" y="52069"/>
            <a:ext cx="931485" cy="93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7879DCA-F26E-64DA-6622-4463E3CE9A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5501" y="52069"/>
            <a:ext cx="926499" cy="92649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B8C95197-C18D-B99D-6A34-4BAE3AB4385B}"/>
              </a:ext>
            </a:extLst>
          </p:cNvPr>
          <p:cNvSpPr txBox="1"/>
          <p:nvPr/>
        </p:nvSpPr>
        <p:spPr>
          <a:xfrm>
            <a:off x="1545923" y="2105561"/>
            <a:ext cx="892584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Back UP</a:t>
            </a:r>
            <a:endParaRPr lang="zh-CN" altLang="en-US" sz="16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354098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C3278F-A7DE-0E49-DDC9-F9AE3D059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22DF33A-5ECD-28AA-0F45-27C2D3EAC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518" y="965200"/>
            <a:ext cx="8125163" cy="5389418"/>
          </a:xfrm>
          <a:prstGeom prst="rect">
            <a:avLst/>
          </a:prstGeom>
        </p:spPr>
      </p:pic>
      <p:pic>
        <p:nvPicPr>
          <p:cNvPr id="16" name="Picture 6" descr="复旦大学logo高清 的图像结果">
            <a:extLst>
              <a:ext uri="{FF2B5EF4-FFF2-40B4-BE49-F238E27FC236}">
                <a16:creationId xmlns:a16="http://schemas.microsoft.com/office/drawing/2014/main" id="{769C2E59-36BB-6CFC-EB15-81EF0B2FC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431" y="52069"/>
            <a:ext cx="931485" cy="93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C0A8F4D-6149-EF24-05FC-B96EE3DB82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5501" y="52069"/>
            <a:ext cx="926499" cy="92649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D0229F02-1747-0263-7E57-B27C9C4D3867}"/>
              </a:ext>
            </a:extLst>
          </p:cNvPr>
          <p:cNvSpPr txBox="1"/>
          <p:nvPr/>
        </p:nvSpPr>
        <p:spPr>
          <a:xfrm>
            <a:off x="447373" y="381988"/>
            <a:ext cx="53431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SiPM I-V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曲线测试（线性坐标）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83D544C-1319-6077-C4E1-575371C1B0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21" b="18905"/>
          <a:stretch/>
        </p:blipFill>
        <p:spPr>
          <a:xfrm rot="16200000">
            <a:off x="-1066910" y="2515773"/>
            <a:ext cx="5550095" cy="2521528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2840A0C6-41DD-03A3-CC4D-77A1D6244A6B}"/>
              </a:ext>
            </a:extLst>
          </p:cNvPr>
          <p:cNvSpPr/>
          <p:nvPr/>
        </p:nvSpPr>
        <p:spPr>
          <a:xfrm>
            <a:off x="1422400" y="1468582"/>
            <a:ext cx="387927" cy="488603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6A7AAD7A-ECC3-DC2C-4A6D-E1DE2A63B8E9}"/>
              </a:ext>
            </a:extLst>
          </p:cNvPr>
          <p:cNvCxnSpPr/>
          <p:nvPr/>
        </p:nvCxnSpPr>
        <p:spPr>
          <a:xfrm flipV="1">
            <a:off x="1810327" y="1468582"/>
            <a:ext cx="1764146" cy="16625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90F17629-2D07-F804-A637-32B2A8CF0C58}"/>
              </a:ext>
            </a:extLst>
          </p:cNvPr>
          <p:cNvSpPr/>
          <p:nvPr/>
        </p:nvSpPr>
        <p:spPr>
          <a:xfrm>
            <a:off x="3623176" y="1214582"/>
            <a:ext cx="1115079" cy="80818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474C417-A80B-7B6B-5E20-F6641051B894}"/>
              </a:ext>
            </a:extLst>
          </p:cNvPr>
          <p:cNvSpPr txBox="1"/>
          <p:nvPr/>
        </p:nvSpPr>
        <p:spPr>
          <a:xfrm>
            <a:off x="6280031" y="870564"/>
            <a:ext cx="24737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NDL EQR20-3030  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93715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62382-722B-EC9F-5D85-3027453ED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0FCC6F4-00D3-23FE-6925-7E4E6F4B0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404" y="986789"/>
            <a:ext cx="8905346" cy="5913550"/>
          </a:xfrm>
          <a:prstGeom prst="rect">
            <a:avLst/>
          </a:prstGeom>
        </p:spPr>
      </p:pic>
      <p:pic>
        <p:nvPicPr>
          <p:cNvPr id="16" name="Picture 6" descr="复旦大学logo高清 的图像结果">
            <a:extLst>
              <a:ext uri="{FF2B5EF4-FFF2-40B4-BE49-F238E27FC236}">
                <a16:creationId xmlns:a16="http://schemas.microsoft.com/office/drawing/2014/main" id="{945F795B-7E1B-21FF-41E3-BE0B8D376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431" y="52069"/>
            <a:ext cx="931485" cy="93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6E139C-A969-213E-98CB-C442CA5FA0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5501" y="52069"/>
            <a:ext cx="926499" cy="92649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49A9A0B-939B-0350-B529-BAF3165C3BA9}"/>
              </a:ext>
            </a:extLst>
          </p:cNvPr>
          <p:cNvSpPr txBox="1"/>
          <p:nvPr/>
        </p:nvSpPr>
        <p:spPr>
          <a:xfrm>
            <a:off x="447373" y="381988"/>
            <a:ext cx="53431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SiPM I-V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曲线测试（对数坐标）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2C663557-C814-5B66-576D-B197E533DC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21" b="18905"/>
          <a:stretch/>
        </p:blipFill>
        <p:spPr>
          <a:xfrm rot="16200000">
            <a:off x="-1066910" y="2515773"/>
            <a:ext cx="5550095" cy="2521528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C6A35445-602F-7895-4F31-77AB2CE78302}"/>
              </a:ext>
            </a:extLst>
          </p:cNvPr>
          <p:cNvSpPr/>
          <p:nvPr/>
        </p:nvSpPr>
        <p:spPr>
          <a:xfrm>
            <a:off x="1089891" y="1514764"/>
            <a:ext cx="415636" cy="488603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68B8F827-490A-65C5-344A-1E1FBC325444}"/>
              </a:ext>
            </a:extLst>
          </p:cNvPr>
          <p:cNvCxnSpPr>
            <a:cxnSpLocks/>
          </p:cNvCxnSpPr>
          <p:nvPr/>
        </p:nvCxnSpPr>
        <p:spPr>
          <a:xfrm flipV="1">
            <a:off x="1505527" y="1514764"/>
            <a:ext cx="1764146" cy="16625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>
            <a:extLst>
              <a:ext uri="{FF2B5EF4-FFF2-40B4-BE49-F238E27FC236}">
                <a16:creationId xmlns:a16="http://schemas.microsoft.com/office/drawing/2014/main" id="{D42C8753-108D-1E66-3A30-AC10B8508AEB}"/>
              </a:ext>
            </a:extLst>
          </p:cNvPr>
          <p:cNvSpPr/>
          <p:nvPr/>
        </p:nvSpPr>
        <p:spPr>
          <a:xfrm>
            <a:off x="3140364" y="1260764"/>
            <a:ext cx="1440872" cy="80818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226D293-A77D-7101-A121-87E2E1860D42}"/>
              </a:ext>
            </a:extLst>
          </p:cNvPr>
          <p:cNvSpPr txBox="1"/>
          <p:nvPr/>
        </p:nvSpPr>
        <p:spPr>
          <a:xfrm>
            <a:off x="6274935" y="905208"/>
            <a:ext cx="255550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HPK S14160-3050  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02678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60B61-FEFB-FD15-68A5-EF861BFE9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EBD22CEC-F060-1D23-EF61-C76EDAB1BA62}"/>
              </a:ext>
            </a:extLst>
          </p:cNvPr>
          <p:cNvSpPr txBox="1"/>
          <p:nvPr/>
        </p:nvSpPr>
        <p:spPr>
          <a:xfrm>
            <a:off x="547285" y="1936283"/>
            <a:ext cx="1127252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SiPM</a:t>
            </a:r>
            <a:r>
              <a:rPr lang="zh-CN" altLang="en-US" sz="6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读出</a:t>
            </a:r>
            <a:r>
              <a:rPr lang="en-US" altLang="zh-CN" sz="6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6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束流测试</a:t>
            </a:r>
            <a:endParaRPr lang="en-US" altLang="zh-CN" sz="4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/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/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/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王曦阳、邹世明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/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更新：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2025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27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/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30" name="Picture 6" descr="复旦大学logo高清 的图像结果">
            <a:extLst>
              <a:ext uri="{FF2B5EF4-FFF2-40B4-BE49-F238E27FC236}">
                <a16:creationId xmlns:a16="http://schemas.microsoft.com/office/drawing/2014/main" id="{C50D7699-9676-E857-A057-C192C43D2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876" y="0"/>
            <a:ext cx="1161666" cy="116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C2D00C2-BE2D-6B0B-38CC-33C6B4151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484" y="8221"/>
            <a:ext cx="1161666" cy="116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7382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CBD9A-EAA4-03FE-4BD8-6223FEE9E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复旦大学logo高清 的图像结果">
            <a:extLst>
              <a:ext uri="{FF2B5EF4-FFF2-40B4-BE49-F238E27FC236}">
                <a16:creationId xmlns:a16="http://schemas.microsoft.com/office/drawing/2014/main" id="{B79FCBC2-7841-AD8C-D81E-2487D1F7E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431" y="52069"/>
            <a:ext cx="931485" cy="93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5420727-AF83-0037-A113-2326B5CB7F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5501" y="52069"/>
            <a:ext cx="926499" cy="92649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E9AC5A33-1603-1993-3F96-83277E00EC85}"/>
              </a:ext>
            </a:extLst>
          </p:cNvPr>
          <p:cNvSpPr txBox="1"/>
          <p:nvPr/>
        </p:nvSpPr>
        <p:spPr>
          <a:xfrm>
            <a:off x="447373" y="381988"/>
            <a:ext cx="53431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SiPM I-V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曲线测试（对数坐标）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B6FC8F3-5119-70B4-59E3-62E4AB38C6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1" b="52575"/>
          <a:stretch/>
        </p:blipFill>
        <p:spPr>
          <a:xfrm rot="16200000">
            <a:off x="-957522" y="2745797"/>
            <a:ext cx="5143500" cy="2198253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A997672-2289-88A7-944D-803C7ABFD13C}"/>
              </a:ext>
            </a:extLst>
          </p:cNvPr>
          <p:cNvSpPr/>
          <p:nvPr/>
        </p:nvSpPr>
        <p:spPr>
          <a:xfrm>
            <a:off x="895927" y="1471178"/>
            <a:ext cx="563418" cy="474749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44BEBD4-E892-0CC7-87B0-E2FB2CA976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758" y="1035403"/>
            <a:ext cx="8410315" cy="5584827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FD155F4A-ABF4-9C98-C7A7-641E14F6726C}"/>
              </a:ext>
            </a:extLst>
          </p:cNvPr>
          <p:cNvSpPr txBox="1"/>
          <p:nvPr/>
        </p:nvSpPr>
        <p:spPr>
          <a:xfrm>
            <a:off x="6096000" y="940621"/>
            <a:ext cx="24737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NDL EQR20-6060  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019146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C769B-09D0-C2A0-66DD-130553266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DDEFBB-FD33-7EBF-C8F8-2526D2C9D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937" y="978568"/>
            <a:ext cx="8722081" cy="5791854"/>
          </a:xfrm>
          <a:prstGeom prst="rect">
            <a:avLst/>
          </a:prstGeom>
        </p:spPr>
      </p:pic>
      <p:pic>
        <p:nvPicPr>
          <p:cNvPr id="16" name="Picture 6" descr="复旦大学logo高清 的图像结果">
            <a:extLst>
              <a:ext uri="{FF2B5EF4-FFF2-40B4-BE49-F238E27FC236}">
                <a16:creationId xmlns:a16="http://schemas.microsoft.com/office/drawing/2014/main" id="{06A32E4C-A462-6BF2-915A-41986EE15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431" y="52069"/>
            <a:ext cx="931485" cy="93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B7FF01C-A48A-F6B9-D0E9-A88893C47A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5501" y="52069"/>
            <a:ext cx="926499" cy="92649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AFE34483-7585-A02B-9BED-491FA35784FA}"/>
              </a:ext>
            </a:extLst>
          </p:cNvPr>
          <p:cNvSpPr txBox="1"/>
          <p:nvPr/>
        </p:nvSpPr>
        <p:spPr>
          <a:xfrm>
            <a:off x="447373" y="381988"/>
            <a:ext cx="53431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SiPM I-V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曲线测试（对数坐标）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2BFBDB2-E0B9-ECB8-4C21-7F2FD1C665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1" b="52575"/>
          <a:stretch/>
        </p:blipFill>
        <p:spPr>
          <a:xfrm rot="16200000">
            <a:off x="-957522" y="2745797"/>
            <a:ext cx="5143500" cy="2198253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24FC8F5-ED63-80C8-CFB5-CC63FEF5CE1E}"/>
              </a:ext>
            </a:extLst>
          </p:cNvPr>
          <p:cNvSpPr/>
          <p:nvPr/>
        </p:nvSpPr>
        <p:spPr>
          <a:xfrm>
            <a:off x="1468582" y="1831396"/>
            <a:ext cx="461818" cy="200169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B76E25A4-B807-D97F-6425-DB3171C1CB78}"/>
              </a:ext>
            </a:extLst>
          </p:cNvPr>
          <p:cNvCxnSpPr>
            <a:cxnSpLocks/>
          </p:cNvCxnSpPr>
          <p:nvPr/>
        </p:nvCxnSpPr>
        <p:spPr>
          <a:xfrm>
            <a:off x="9093200" y="2451100"/>
            <a:ext cx="368300" cy="3048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C00B1164-06FE-3A56-DEB7-8397752DC9AD}"/>
              </a:ext>
            </a:extLst>
          </p:cNvPr>
          <p:cNvSpPr txBox="1"/>
          <p:nvPr/>
        </p:nvSpPr>
        <p:spPr>
          <a:xfrm>
            <a:off x="7832668" y="2081768"/>
            <a:ext cx="1451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I-V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曲线跳变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06CBE06-4C2E-43F6-D516-4E1B8470E13F}"/>
              </a:ext>
            </a:extLst>
          </p:cNvPr>
          <p:cNvSpPr txBox="1"/>
          <p:nvPr/>
        </p:nvSpPr>
        <p:spPr>
          <a:xfrm>
            <a:off x="6401500" y="903841"/>
            <a:ext cx="25875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JSP TP-6050      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558253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11119-96D2-039E-B104-ABB12BE87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1E91657-7EA7-BC2B-FBD5-AAB8FC963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937" y="1187159"/>
            <a:ext cx="8004770" cy="5315527"/>
          </a:xfrm>
          <a:prstGeom prst="rect">
            <a:avLst/>
          </a:prstGeom>
        </p:spPr>
      </p:pic>
      <p:pic>
        <p:nvPicPr>
          <p:cNvPr id="16" name="Picture 6" descr="复旦大学logo高清 的图像结果">
            <a:extLst>
              <a:ext uri="{FF2B5EF4-FFF2-40B4-BE49-F238E27FC236}">
                <a16:creationId xmlns:a16="http://schemas.microsoft.com/office/drawing/2014/main" id="{CF2661B8-2C32-5EAF-7696-0DFE1DAE5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431" y="52069"/>
            <a:ext cx="931485" cy="93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280EBE7-9079-961A-95A2-9026B96BA1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5501" y="52069"/>
            <a:ext cx="926499" cy="92649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270C6277-B308-A871-28DD-276881ABA054}"/>
              </a:ext>
            </a:extLst>
          </p:cNvPr>
          <p:cNvSpPr txBox="1"/>
          <p:nvPr/>
        </p:nvSpPr>
        <p:spPr>
          <a:xfrm>
            <a:off x="447373" y="381988"/>
            <a:ext cx="53431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SiPM I-V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曲线测试（对数坐标）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CBBCD52-2BF4-7940-2864-43AC4B4702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1" b="52575"/>
          <a:stretch/>
        </p:blipFill>
        <p:spPr>
          <a:xfrm rot="16200000">
            <a:off x="-957522" y="2745797"/>
            <a:ext cx="5143500" cy="2198253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E788184E-AA04-5D58-A244-B95F8716DBC7}"/>
              </a:ext>
            </a:extLst>
          </p:cNvPr>
          <p:cNvSpPr/>
          <p:nvPr/>
        </p:nvSpPr>
        <p:spPr>
          <a:xfrm>
            <a:off x="1902691" y="1843228"/>
            <a:ext cx="461818" cy="200169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C35B0EAF-23BD-4632-514B-3641BE0227A9}"/>
              </a:ext>
            </a:extLst>
          </p:cNvPr>
          <p:cNvCxnSpPr>
            <a:cxnSpLocks/>
          </p:cNvCxnSpPr>
          <p:nvPr/>
        </p:nvCxnSpPr>
        <p:spPr>
          <a:xfrm>
            <a:off x="8699500" y="3958087"/>
            <a:ext cx="368300" cy="3048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C41631C4-4C45-3806-A608-0FFE343A8F6D}"/>
              </a:ext>
            </a:extLst>
          </p:cNvPr>
          <p:cNvSpPr txBox="1"/>
          <p:nvPr/>
        </p:nvSpPr>
        <p:spPr>
          <a:xfrm>
            <a:off x="7438968" y="3588755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击穿电压不一致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1C8BC1D-03B7-27B7-3E93-AACDA7A15CCF}"/>
              </a:ext>
            </a:extLst>
          </p:cNvPr>
          <p:cNvSpPr txBox="1"/>
          <p:nvPr/>
        </p:nvSpPr>
        <p:spPr>
          <a:xfrm>
            <a:off x="6212808" y="1044156"/>
            <a:ext cx="22797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HPK S14160-6050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68F92DA-93AF-AAC3-77DA-095493251B18}"/>
              </a:ext>
            </a:extLst>
          </p:cNvPr>
          <p:cNvSpPr txBox="1"/>
          <p:nvPr/>
        </p:nvSpPr>
        <p:spPr>
          <a:xfrm>
            <a:off x="8275730" y="1826989"/>
            <a:ext cx="14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IV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曲线异常</a:t>
            </a: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80AD9129-5E7B-6E79-5096-CDA4198D0557}"/>
              </a:ext>
            </a:extLst>
          </p:cNvPr>
          <p:cNvSpPr/>
          <p:nvPr/>
        </p:nvSpPr>
        <p:spPr>
          <a:xfrm rot="18828156">
            <a:off x="9515907" y="2039066"/>
            <a:ext cx="1441048" cy="3485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6498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4C559-BD80-16EC-F267-D562B0D29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复旦大学logo高清 的图像结果">
            <a:extLst>
              <a:ext uri="{FF2B5EF4-FFF2-40B4-BE49-F238E27FC236}">
                <a16:creationId xmlns:a16="http://schemas.microsoft.com/office/drawing/2014/main" id="{F063365F-CE99-F999-3FCA-C0F46037C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431" y="52069"/>
            <a:ext cx="931485" cy="93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E19EFDF-6D65-FA85-D775-789C51A9CD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5501" y="52069"/>
            <a:ext cx="926499" cy="92649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E7A95BD4-A758-2974-171C-3FC4E2CBD17A}"/>
              </a:ext>
            </a:extLst>
          </p:cNvPr>
          <p:cNvSpPr txBox="1"/>
          <p:nvPr/>
        </p:nvSpPr>
        <p:spPr>
          <a:xfrm>
            <a:off x="447373" y="381988"/>
            <a:ext cx="6311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SiPM 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暗计数测量（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S14160-6050 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2097C35-373D-FF27-BF4A-ADF4309565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1" b="52575"/>
          <a:stretch/>
        </p:blipFill>
        <p:spPr>
          <a:xfrm rot="16200000">
            <a:off x="-1300422" y="2805136"/>
            <a:ext cx="5143500" cy="219825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2D26F52-1562-D65C-02AA-B6EBECC0628C}"/>
              </a:ext>
            </a:extLst>
          </p:cNvPr>
          <p:cNvSpPr/>
          <p:nvPr/>
        </p:nvSpPr>
        <p:spPr>
          <a:xfrm>
            <a:off x="1467427" y="1822617"/>
            <a:ext cx="563418" cy="221598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A3F019A-D0FD-6F8F-B2B2-6889713C18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520" y="1259187"/>
            <a:ext cx="4515841" cy="244010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FD51549-E81C-DFD6-9641-3186F6DBF4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520" y="3801104"/>
            <a:ext cx="4515841" cy="244010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A0244AF3-D00E-DF1A-93E1-BADCE9CA3A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972" y="2268647"/>
            <a:ext cx="4869414" cy="2631158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013D36F2-1E59-1474-48C1-B5B29B2008CB}"/>
              </a:ext>
            </a:extLst>
          </p:cNvPr>
          <p:cNvSpPr txBox="1"/>
          <p:nvPr/>
        </p:nvSpPr>
        <p:spPr>
          <a:xfrm>
            <a:off x="5777942" y="2777011"/>
            <a:ext cx="636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1A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3442974E-85CC-D26E-673A-E152C846A3F2}"/>
              </a:ext>
            </a:extLst>
          </p:cNvPr>
          <p:cNvSpPr txBox="1"/>
          <p:nvPr/>
        </p:nvSpPr>
        <p:spPr>
          <a:xfrm>
            <a:off x="5818575" y="4675734"/>
            <a:ext cx="636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2A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C5461F1F-16DD-D1BE-27CA-2FCE7157F2B5}"/>
              </a:ext>
            </a:extLst>
          </p:cNvPr>
          <p:cNvSpPr txBox="1"/>
          <p:nvPr/>
        </p:nvSpPr>
        <p:spPr>
          <a:xfrm>
            <a:off x="10172821" y="4149095"/>
            <a:ext cx="1656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3A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IV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异常）</a:t>
            </a:r>
          </a:p>
        </p:txBody>
      </p:sp>
    </p:spTree>
    <p:extLst>
      <p:ext uri="{BB962C8B-B14F-4D97-AF65-F5344CB8AC3E}">
        <p14:creationId xmlns:p14="http://schemas.microsoft.com/office/powerpoint/2010/main" val="12451124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28EEE2-5DEB-2873-1733-20DC3EA38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复旦大学logo高清 的图像结果">
            <a:extLst>
              <a:ext uri="{FF2B5EF4-FFF2-40B4-BE49-F238E27FC236}">
                <a16:creationId xmlns:a16="http://schemas.microsoft.com/office/drawing/2014/main" id="{332DDE4A-030C-2C95-0355-CC4A60B91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431" y="52069"/>
            <a:ext cx="931485" cy="93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27F5C56-29CB-BE40-D0D5-F558E9497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5501" y="52069"/>
            <a:ext cx="926499" cy="92649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F90EB7E-4DDB-0AEB-3A9D-FDF751E87BD4}"/>
              </a:ext>
            </a:extLst>
          </p:cNvPr>
          <p:cNvSpPr txBox="1"/>
          <p:nvPr/>
        </p:nvSpPr>
        <p:spPr>
          <a:xfrm>
            <a:off x="447373" y="381988"/>
            <a:ext cx="8549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SiPM 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不同偏压下的增益测量（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EQR20-3030 1E 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F9722A58-C05A-93AA-E59E-EDCB4582CCA0}"/>
              </a:ext>
            </a:extLst>
          </p:cNvPr>
          <p:cNvGrpSpPr/>
          <p:nvPr/>
        </p:nvGrpSpPr>
        <p:grpSpPr>
          <a:xfrm>
            <a:off x="174457" y="1246909"/>
            <a:ext cx="8018198" cy="4590617"/>
            <a:chOff x="174456" y="941888"/>
            <a:chExt cx="9159603" cy="489563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9BFEC62C-9DCA-0773-9D56-0CAD2111A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3692" y="992938"/>
              <a:ext cx="3083315" cy="2312486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12475BB1-347D-35C5-B196-2D41EE735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456" y="971590"/>
              <a:ext cx="3140243" cy="2355182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50010E7-C98C-DCB8-CF8F-0B19AB388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941888"/>
              <a:ext cx="3238058" cy="2428543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E01AE925-9BED-8F07-88F8-C9A7B317F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456" y="3450770"/>
              <a:ext cx="3133274" cy="2349955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6755DB25-3872-4367-53DA-25F7E48C9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7619" y="3450769"/>
              <a:ext cx="3133275" cy="2349956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DC0EAFF5-948F-3D42-1112-8FC8483BB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1" y="3408983"/>
              <a:ext cx="3238058" cy="2428543"/>
            </a:xfrm>
            <a:prstGeom prst="rect">
              <a:avLst/>
            </a:prstGeom>
          </p:spPr>
        </p:pic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4B63C0BC-CFDC-64F3-7CB8-C6D7F77A69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849" y="1618673"/>
            <a:ext cx="3560901" cy="294143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7EDB089-4F92-BCF6-7B06-A2BC8964C8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97" t="48333" r="9048" b="22361"/>
          <a:stretch/>
        </p:blipFill>
        <p:spPr>
          <a:xfrm rot="16200000">
            <a:off x="9597090" y="4169115"/>
            <a:ext cx="963127" cy="2373695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96903BB6-6957-1BBE-FFFE-ED8CA66D3B2A}"/>
              </a:ext>
            </a:extLst>
          </p:cNvPr>
          <p:cNvSpPr/>
          <p:nvPr/>
        </p:nvSpPr>
        <p:spPr>
          <a:xfrm>
            <a:off x="9863842" y="4951872"/>
            <a:ext cx="429621" cy="80818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4851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73722-EF41-4620-C309-3458D8D31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复旦大学logo高清 的图像结果">
            <a:extLst>
              <a:ext uri="{FF2B5EF4-FFF2-40B4-BE49-F238E27FC236}">
                <a16:creationId xmlns:a16="http://schemas.microsoft.com/office/drawing/2014/main" id="{F071A5A2-162A-86DE-E205-F30AF46CF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431" y="52069"/>
            <a:ext cx="931485" cy="93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37FD6CF-26CC-B286-BEA8-99FD67150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5501" y="52069"/>
            <a:ext cx="926499" cy="92649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19BDF65-CF38-AC8F-115B-FDB2E053AD1A}"/>
              </a:ext>
            </a:extLst>
          </p:cNvPr>
          <p:cNvSpPr txBox="1"/>
          <p:nvPr/>
        </p:nvSpPr>
        <p:spPr>
          <a:xfrm>
            <a:off x="447373" y="381988"/>
            <a:ext cx="8420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SiPM 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不同偏压下的增益测量（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S14160-3050 1C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7A5224F8-5CBB-AB94-52DE-776CF8003C63}"/>
              </a:ext>
            </a:extLst>
          </p:cNvPr>
          <p:cNvGrpSpPr/>
          <p:nvPr/>
        </p:nvGrpSpPr>
        <p:grpSpPr>
          <a:xfrm>
            <a:off x="216465" y="1284566"/>
            <a:ext cx="8003900" cy="4395798"/>
            <a:chOff x="216463" y="1055966"/>
            <a:chExt cx="9181860" cy="482365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E869FB65-110B-70AA-CA73-7199B15E6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464" y="1055967"/>
              <a:ext cx="3164045" cy="237303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9F93622-5A98-A1C0-7378-08644D098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5371" y="1055967"/>
              <a:ext cx="3164045" cy="2373034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FE749F5-ADEB-005F-67EE-FD3EC3CE7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4278" y="1055966"/>
              <a:ext cx="3164045" cy="2373034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53186303-FB63-1316-9DC8-04779BEE4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463" y="3506584"/>
              <a:ext cx="3164045" cy="2373034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5420A96C-B332-6227-73D5-20BC6A4D4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0508" y="3506583"/>
              <a:ext cx="3164045" cy="2373034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7A80F3E4-AAB1-2927-4B44-6A37B33F2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4277" y="3506582"/>
              <a:ext cx="3164046" cy="2373034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B6D8B0D6-88D4-2A43-A964-BCBB1E1BCF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364" y="1946119"/>
            <a:ext cx="3621309" cy="299133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7B4F3B6-226A-FAA2-14F3-4623DD2578E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97" t="48333" r="9048" b="22361"/>
          <a:stretch/>
        </p:blipFill>
        <p:spPr>
          <a:xfrm rot="16200000">
            <a:off x="9754867" y="4309950"/>
            <a:ext cx="963127" cy="2373695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8E5BA1FC-2815-63B7-9547-D9F34DCB5793}"/>
              </a:ext>
            </a:extLst>
          </p:cNvPr>
          <p:cNvSpPr/>
          <p:nvPr/>
        </p:nvSpPr>
        <p:spPr>
          <a:xfrm>
            <a:off x="9651337" y="5492689"/>
            <a:ext cx="429621" cy="48567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42620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EC32B-FADF-7D18-FFB6-A8FAB86E7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复旦大学logo高清 的图像结果">
            <a:extLst>
              <a:ext uri="{FF2B5EF4-FFF2-40B4-BE49-F238E27FC236}">
                <a16:creationId xmlns:a16="http://schemas.microsoft.com/office/drawing/2014/main" id="{38AB4267-29F5-5AC6-91A4-5CA3BFD61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431" y="52069"/>
            <a:ext cx="931485" cy="93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9D44109-E9D6-077C-D7E5-E42CF03AE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5501" y="52069"/>
            <a:ext cx="926499" cy="92649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A47BFCF-2355-0053-D8F1-FF46B42AB68F}"/>
              </a:ext>
            </a:extLst>
          </p:cNvPr>
          <p:cNvSpPr txBox="1"/>
          <p:nvPr/>
        </p:nvSpPr>
        <p:spPr>
          <a:xfrm>
            <a:off x="447373" y="381988"/>
            <a:ext cx="8462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SiPM 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不同偏压下的增益测量（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S14160-3050 1F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1F44888B-B60F-0CC8-799B-6B2BBCEB8E52}"/>
              </a:ext>
            </a:extLst>
          </p:cNvPr>
          <p:cNvGrpSpPr/>
          <p:nvPr/>
        </p:nvGrpSpPr>
        <p:grpSpPr>
          <a:xfrm>
            <a:off x="447373" y="1552763"/>
            <a:ext cx="7505136" cy="3879230"/>
            <a:chOff x="447373" y="1403970"/>
            <a:chExt cx="9138218" cy="4501958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22C751A4-AE36-684E-6BF0-BD7F0705D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373" y="1403970"/>
              <a:ext cx="3099373" cy="2324529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0E6BF3CB-3949-9F86-70C5-78F3DD191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3544" y="1403970"/>
              <a:ext cx="3099374" cy="2324530"/>
            </a:xfrm>
            <a:prstGeom prst="rect">
              <a:avLst/>
            </a:prstGeom>
          </p:spPr>
        </p:pic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D8DD9FE7-862B-2D9D-E3D5-B06A60261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8008" y="1403971"/>
              <a:ext cx="3099374" cy="2324530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6748134C-6CAD-D44A-8418-A11AC7800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374" y="3581398"/>
              <a:ext cx="3099373" cy="2324530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1623C56D-48DB-F147-F2F5-222D05EDF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3544" y="3581397"/>
              <a:ext cx="3099373" cy="2324530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7647C011-7487-C21E-22F5-140F89BC2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6218" y="3581397"/>
              <a:ext cx="3099373" cy="2324530"/>
            </a:xfrm>
            <a:prstGeom prst="rect">
              <a:avLst/>
            </a:prstGeom>
          </p:spPr>
        </p:pic>
      </p:grpSp>
      <p:pic>
        <p:nvPicPr>
          <p:cNvPr id="39" name="图片 38">
            <a:extLst>
              <a:ext uri="{FF2B5EF4-FFF2-40B4-BE49-F238E27FC236}">
                <a16:creationId xmlns:a16="http://schemas.microsoft.com/office/drawing/2014/main" id="{50B6FC71-C49C-6B24-257A-79C6A7E8D8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153" y="1933334"/>
            <a:ext cx="3621309" cy="2991331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8887CCE5-1E44-32FD-EE8A-964B9E66C84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97" t="48333" r="9048" b="22361"/>
          <a:stretch/>
        </p:blipFill>
        <p:spPr>
          <a:xfrm rot="16200000">
            <a:off x="9754867" y="4684362"/>
            <a:ext cx="963127" cy="2373695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FE6D28EE-3C42-8943-7711-150C0EEF7B9A}"/>
              </a:ext>
            </a:extLst>
          </p:cNvPr>
          <p:cNvSpPr/>
          <p:nvPr/>
        </p:nvSpPr>
        <p:spPr>
          <a:xfrm>
            <a:off x="9651337" y="5492689"/>
            <a:ext cx="388013" cy="3867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73198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386D1-6C0E-1B55-98EA-5BE90D557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复旦大学logo高清 的图像结果">
            <a:extLst>
              <a:ext uri="{FF2B5EF4-FFF2-40B4-BE49-F238E27FC236}">
                <a16:creationId xmlns:a16="http://schemas.microsoft.com/office/drawing/2014/main" id="{00A68A3F-345D-6044-9437-2040358B7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431" y="52069"/>
            <a:ext cx="931485" cy="93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4E87543-D456-B110-5973-7A9CE888EB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5501" y="52069"/>
            <a:ext cx="926499" cy="92649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C8007E48-F247-BC50-BEB9-DE768C02C77E}"/>
              </a:ext>
            </a:extLst>
          </p:cNvPr>
          <p:cNvSpPr txBox="1"/>
          <p:nvPr/>
        </p:nvSpPr>
        <p:spPr>
          <a:xfrm>
            <a:off x="447373" y="381988"/>
            <a:ext cx="6203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SiPM 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暗计数测量（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S14160-3050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C66C493E-6606-5950-1EE4-F034ECD29B70}"/>
              </a:ext>
            </a:extLst>
          </p:cNvPr>
          <p:cNvGrpSpPr/>
          <p:nvPr/>
        </p:nvGrpSpPr>
        <p:grpSpPr>
          <a:xfrm>
            <a:off x="2209578" y="1475508"/>
            <a:ext cx="9828082" cy="4531592"/>
            <a:chOff x="1932118" y="1119908"/>
            <a:chExt cx="10225477" cy="501765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0D0BAB59-014A-2F47-99AC-A48F4DFF9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2118" y="1119908"/>
              <a:ext cx="3233551" cy="1614055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5B3FCF3-9281-162D-6498-400F908DA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4299" y="1119908"/>
              <a:ext cx="3233551" cy="1614055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0373563D-5CE0-C866-19F5-784C8CDF4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2118" y="2733963"/>
              <a:ext cx="3233551" cy="1614055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ACEF225C-1A44-42DB-AA52-599104C76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4299" y="2733963"/>
              <a:ext cx="3233551" cy="1614055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2C2ABD2C-7C91-A709-043B-0EB24AFAC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5249" y="4523509"/>
              <a:ext cx="3050420" cy="152264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8676DA14-422B-FDEC-A5C0-CA52DE598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4299" y="4523510"/>
              <a:ext cx="3233551" cy="1614056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FC1003ED-A027-2920-4F9E-3150E79CD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4044" y="1119908"/>
              <a:ext cx="3233551" cy="1614055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F7ED8126-EBE0-977F-286D-4BCF7A969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4044" y="2820901"/>
              <a:ext cx="3233551" cy="1614055"/>
            </a:xfrm>
            <a:prstGeom prst="rect">
              <a:avLst/>
            </a:prstGeom>
          </p:spPr>
        </p:pic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15E1D84B-162F-74F6-1636-56C834D18D23}"/>
                </a:ext>
              </a:extLst>
            </p:cNvPr>
            <p:cNvSpPr txBox="1"/>
            <p:nvPr/>
          </p:nvSpPr>
          <p:spPr>
            <a:xfrm>
              <a:off x="4625748" y="1372938"/>
              <a:ext cx="4828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1C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42E97B0A-EBD4-A316-F237-9CB4CC01CDF5}"/>
                </a:ext>
              </a:extLst>
            </p:cNvPr>
            <p:cNvSpPr txBox="1"/>
            <p:nvPr/>
          </p:nvSpPr>
          <p:spPr>
            <a:xfrm>
              <a:off x="8293724" y="1372938"/>
              <a:ext cx="4555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1F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55FAA1AC-6042-F05F-2352-71D27C7F1DA0}"/>
                </a:ext>
              </a:extLst>
            </p:cNvPr>
            <p:cNvSpPr txBox="1"/>
            <p:nvPr/>
          </p:nvSpPr>
          <p:spPr>
            <a:xfrm>
              <a:off x="4622959" y="3029833"/>
              <a:ext cx="4828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2C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B59DC70F-141C-5045-7941-3C4494DF6550}"/>
                </a:ext>
              </a:extLst>
            </p:cNvPr>
            <p:cNvSpPr txBox="1"/>
            <p:nvPr/>
          </p:nvSpPr>
          <p:spPr>
            <a:xfrm>
              <a:off x="8290935" y="3029833"/>
              <a:ext cx="4555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2F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EF2772A5-CAD3-CEB2-C6AC-5E864F3280CD}"/>
                </a:ext>
              </a:extLst>
            </p:cNvPr>
            <p:cNvSpPr txBox="1"/>
            <p:nvPr/>
          </p:nvSpPr>
          <p:spPr>
            <a:xfrm>
              <a:off x="4622959" y="4817070"/>
              <a:ext cx="4828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3C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651E0177-3320-4679-ACE2-77D6F1A6F2A1}"/>
                </a:ext>
              </a:extLst>
            </p:cNvPr>
            <p:cNvSpPr txBox="1"/>
            <p:nvPr/>
          </p:nvSpPr>
          <p:spPr>
            <a:xfrm>
              <a:off x="8290935" y="4817070"/>
              <a:ext cx="4828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4C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471E7132-3C3D-CCA0-4462-D5B6ADFC284B}"/>
                </a:ext>
              </a:extLst>
            </p:cNvPr>
            <p:cNvSpPr txBox="1"/>
            <p:nvPr/>
          </p:nvSpPr>
          <p:spPr>
            <a:xfrm>
              <a:off x="11592935" y="1372937"/>
              <a:ext cx="4828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5C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49F6978F-AF52-B65A-EC1D-829FDEC29108}"/>
                </a:ext>
              </a:extLst>
            </p:cNvPr>
            <p:cNvSpPr txBox="1"/>
            <p:nvPr/>
          </p:nvSpPr>
          <p:spPr>
            <a:xfrm>
              <a:off x="11554491" y="3029833"/>
              <a:ext cx="4828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6C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B4A30B43-EA57-7F03-1A1D-715D01463F78}"/>
              </a:ext>
            </a:extLst>
          </p:cNvPr>
          <p:cNvGrpSpPr/>
          <p:nvPr/>
        </p:nvGrpSpPr>
        <p:grpSpPr>
          <a:xfrm>
            <a:off x="214441" y="1388757"/>
            <a:ext cx="1777133" cy="4546601"/>
            <a:chOff x="-1046197" y="905208"/>
            <a:chExt cx="2198255" cy="5550095"/>
          </a:xfrm>
        </p:grpSpPr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E0D275A9-9369-4692-2FE4-279961F9A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021" b="23273"/>
            <a:stretch/>
          </p:blipFill>
          <p:spPr>
            <a:xfrm rot="16200000">
              <a:off x="-2722117" y="2581128"/>
              <a:ext cx="5550095" cy="2198255"/>
            </a:xfrm>
            <a:prstGeom prst="rect">
              <a:avLst/>
            </a:prstGeom>
          </p:spPr>
        </p:pic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B22B9756-69E7-7666-19A8-AB912FC34164}"/>
                </a:ext>
              </a:extLst>
            </p:cNvPr>
            <p:cNvSpPr/>
            <p:nvPr/>
          </p:nvSpPr>
          <p:spPr>
            <a:xfrm>
              <a:off x="-403679" y="1418483"/>
              <a:ext cx="415636" cy="4886036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43589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54F5D-23F3-6725-4D53-A9B16BE1C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复旦大学logo高清 的图像结果">
            <a:extLst>
              <a:ext uri="{FF2B5EF4-FFF2-40B4-BE49-F238E27FC236}">
                <a16:creationId xmlns:a16="http://schemas.microsoft.com/office/drawing/2014/main" id="{1690A971-7875-DD2A-A88B-607101798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431" y="52069"/>
            <a:ext cx="931485" cy="93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53FC6F9-B2D7-7A24-0F13-B4BE8D86D1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5501" y="52069"/>
            <a:ext cx="926499" cy="92649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AC5E4DF-FE1A-EA38-F01A-42AE52A90A3E}"/>
              </a:ext>
            </a:extLst>
          </p:cNvPr>
          <p:cNvSpPr txBox="1"/>
          <p:nvPr/>
        </p:nvSpPr>
        <p:spPr>
          <a:xfrm>
            <a:off x="447373" y="381988"/>
            <a:ext cx="5965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SiPM 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暗计数测量（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EQR20-3030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512A157-7AFF-7EDB-65F3-A5A36AE99C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21" b="24186"/>
          <a:stretch/>
        </p:blipFill>
        <p:spPr>
          <a:xfrm rot="16200000">
            <a:off x="-1262309" y="2696472"/>
            <a:ext cx="5550095" cy="213072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887CD8B-59E4-2D9A-F8CC-3F74B4BB3AA9}"/>
              </a:ext>
            </a:extLst>
          </p:cNvPr>
          <p:cNvSpPr/>
          <p:nvPr/>
        </p:nvSpPr>
        <p:spPr>
          <a:xfrm>
            <a:off x="1422400" y="1453882"/>
            <a:ext cx="387927" cy="488603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9A25952B-361E-0D9B-8A13-963D51FC80F9}"/>
              </a:ext>
            </a:extLst>
          </p:cNvPr>
          <p:cNvGrpSpPr/>
          <p:nvPr/>
        </p:nvGrpSpPr>
        <p:grpSpPr>
          <a:xfrm>
            <a:off x="2742869" y="986789"/>
            <a:ext cx="9233231" cy="5099185"/>
            <a:chOff x="2742869" y="986789"/>
            <a:chExt cx="10522634" cy="5099185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D67BB5B-7773-0BA4-5976-8C4931A4B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2869" y="986789"/>
              <a:ext cx="2563331" cy="159548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E55AAF8-19A1-28CE-8722-FFA26291A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0557" y="986789"/>
              <a:ext cx="2563331" cy="1595484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4A52C586-A677-5208-6FAB-60ABF33CB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2870" y="2737361"/>
              <a:ext cx="2563330" cy="1595484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EE8DBEFF-9F94-C1AE-965D-C4DE950A1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0558" y="2737361"/>
              <a:ext cx="2563330" cy="1598041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49A6E74A-4FB8-43BF-CA44-375CF70ED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2869" y="4487933"/>
              <a:ext cx="2563330" cy="1595484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382D5580-B8F5-4B20-66B9-248D2319E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0557" y="4487933"/>
              <a:ext cx="2563330" cy="1598041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D7D6BA92-EF35-AB34-596D-76D4BEF21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8245" y="1042321"/>
              <a:ext cx="2563331" cy="159548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4BA476FA-7900-77D2-619B-6531A6971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2173" y="992543"/>
              <a:ext cx="2563330" cy="1589730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279B7E61-261D-8AB7-BC0C-BA70D3390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8245" y="2737362"/>
              <a:ext cx="2563331" cy="1584986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4B8D7869-13E0-D2EB-7809-DEF77B5C4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1576" y="2690742"/>
              <a:ext cx="2683927" cy="1584985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BCB094F0-E250-DDE4-0294-0011C1287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8245" y="4498432"/>
              <a:ext cx="2563331" cy="1572186"/>
            </a:xfrm>
            <a:prstGeom prst="rect">
              <a:avLst/>
            </a:prstGeom>
          </p:spPr>
        </p:pic>
        <p:pic>
          <p:nvPicPr>
            <p:cNvPr id="50" name="图片 49">
              <a:extLst>
                <a:ext uri="{FF2B5EF4-FFF2-40B4-BE49-F238E27FC236}">
                  <a16:creationId xmlns:a16="http://schemas.microsoft.com/office/drawing/2014/main" id="{B54A9E5D-2076-5C4F-D5BC-6721AE61A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8245" y="4513787"/>
              <a:ext cx="2647258" cy="1572187"/>
            </a:xfrm>
            <a:prstGeom prst="rect">
              <a:avLst/>
            </a:prstGeom>
          </p:spPr>
        </p:pic>
      </p:grpSp>
      <p:sp>
        <p:nvSpPr>
          <p:cNvPr id="52" name="文本框 51">
            <a:extLst>
              <a:ext uri="{FF2B5EF4-FFF2-40B4-BE49-F238E27FC236}">
                <a16:creationId xmlns:a16="http://schemas.microsoft.com/office/drawing/2014/main" id="{8FE757E2-562C-D57F-8C6B-FB5EA2770D39}"/>
              </a:ext>
            </a:extLst>
          </p:cNvPr>
          <p:cNvSpPr txBox="1"/>
          <p:nvPr/>
        </p:nvSpPr>
        <p:spPr>
          <a:xfrm>
            <a:off x="4510902" y="1284200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1B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E99D2E0E-AF83-D258-EA84-B53B0DE54258}"/>
              </a:ext>
            </a:extLst>
          </p:cNvPr>
          <p:cNvSpPr txBox="1"/>
          <p:nvPr/>
        </p:nvSpPr>
        <p:spPr>
          <a:xfrm>
            <a:off x="6823392" y="1269216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1E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7728ECAD-9779-3FF3-3164-F0EE7AE2A85F}"/>
              </a:ext>
            </a:extLst>
          </p:cNvPr>
          <p:cNvSpPr txBox="1"/>
          <p:nvPr/>
        </p:nvSpPr>
        <p:spPr>
          <a:xfrm>
            <a:off x="4510902" y="2976249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2B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815FD017-F31E-1A89-B0F6-32486977B03E}"/>
              </a:ext>
            </a:extLst>
          </p:cNvPr>
          <p:cNvSpPr txBox="1"/>
          <p:nvPr/>
        </p:nvSpPr>
        <p:spPr>
          <a:xfrm>
            <a:off x="6823392" y="2961265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2E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F0019859-967F-8691-2411-2B7A39A108C6}"/>
              </a:ext>
            </a:extLst>
          </p:cNvPr>
          <p:cNvSpPr txBox="1"/>
          <p:nvPr/>
        </p:nvSpPr>
        <p:spPr>
          <a:xfrm>
            <a:off x="4513978" y="4741805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3B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E2749108-D08D-CDDE-A051-B978CC692BB0}"/>
              </a:ext>
            </a:extLst>
          </p:cNvPr>
          <p:cNvSpPr txBox="1"/>
          <p:nvPr/>
        </p:nvSpPr>
        <p:spPr>
          <a:xfrm>
            <a:off x="6826468" y="4726821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3E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BD1CD215-6494-0F48-3820-5B90D0F9E78E}"/>
              </a:ext>
            </a:extLst>
          </p:cNvPr>
          <p:cNvSpPr txBox="1"/>
          <p:nvPr/>
        </p:nvSpPr>
        <p:spPr>
          <a:xfrm>
            <a:off x="9202747" y="1241295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4B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479C557B-EB44-A347-2212-A7833373728E}"/>
              </a:ext>
            </a:extLst>
          </p:cNvPr>
          <p:cNvSpPr txBox="1"/>
          <p:nvPr/>
        </p:nvSpPr>
        <p:spPr>
          <a:xfrm>
            <a:off x="11515237" y="1226311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4E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AB9CF793-EB74-F7F4-27F1-4627590C889C}"/>
              </a:ext>
            </a:extLst>
          </p:cNvPr>
          <p:cNvSpPr txBox="1"/>
          <p:nvPr/>
        </p:nvSpPr>
        <p:spPr>
          <a:xfrm>
            <a:off x="9193244" y="2962982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5B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B2A4913B-C451-D0CB-C9B0-84FF114DBE8B}"/>
              </a:ext>
            </a:extLst>
          </p:cNvPr>
          <p:cNvSpPr txBox="1"/>
          <p:nvPr/>
        </p:nvSpPr>
        <p:spPr>
          <a:xfrm>
            <a:off x="11505734" y="2947998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5E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051831EE-276C-CD35-F9F6-CF6485B316E6}"/>
              </a:ext>
            </a:extLst>
          </p:cNvPr>
          <p:cNvSpPr txBox="1"/>
          <p:nvPr/>
        </p:nvSpPr>
        <p:spPr>
          <a:xfrm>
            <a:off x="9202747" y="4732903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6B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956C1FDF-1199-2F1A-D887-23476DDF7EA4}"/>
              </a:ext>
            </a:extLst>
          </p:cNvPr>
          <p:cNvSpPr txBox="1"/>
          <p:nvPr/>
        </p:nvSpPr>
        <p:spPr>
          <a:xfrm>
            <a:off x="11515237" y="4717919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6E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93014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6E70B-3207-9A1D-C09E-F139F2E0F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复旦大学logo高清 的图像结果">
            <a:extLst>
              <a:ext uri="{FF2B5EF4-FFF2-40B4-BE49-F238E27FC236}">
                <a16:creationId xmlns:a16="http://schemas.microsoft.com/office/drawing/2014/main" id="{C4F7D849-3E23-B251-364B-011BC43CC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431" y="52069"/>
            <a:ext cx="931485" cy="93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8EA8EB1-F799-983F-6AC3-495E36012D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5501" y="52069"/>
            <a:ext cx="926499" cy="92649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445A9C7A-F9C0-BA74-EDCE-FEF5545E9852}"/>
              </a:ext>
            </a:extLst>
          </p:cNvPr>
          <p:cNvSpPr txBox="1"/>
          <p:nvPr/>
        </p:nvSpPr>
        <p:spPr>
          <a:xfrm>
            <a:off x="447373" y="381988"/>
            <a:ext cx="5965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SiPM 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暗计数测量（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EQR20-3030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6C7EA05-B950-4906-064C-574FF83658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21" b="24186"/>
          <a:stretch/>
        </p:blipFill>
        <p:spPr>
          <a:xfrm rot="16200000">
            <a:off x="-1262309" y="2696472"/>
            <a:ext cx="5550095" cy="213072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CD22E472-3D8F-D43B-CA4F-42DEFEEABAF1}"/>
              </a:ext>
            </a:extLst>
          </p:cNvPr>
          <p:cNvSpPr/>
          <p:nvPr/>
        </p:nvSpPr>
        <p:spPr>
          <a:xfrm>
            <a:off x="1422400" y="1453882"/>
            <a:ext cx="387927" cy="488603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AAC54BD6-F0F2-E25D-EFA0-B77F1E221288}"/>
              </a:ext>
            </a:extLst>
          </p:cNvPr>
          <p:cNvGrpSpPr/>
          <p:nvPr/>
        </p:nvGrpSpPr>
        <p:grpSpPr>
          <a:xfrm>
            <a:off x="2742869" y="986789"/>
            <a:ext cx="9233231" cy="5099185"/>
            <a:chOff x="2742869" y="986789"/>
            <a:chExt cx="10522634" cy="5099185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8D666838-EC18-4C9D-59CF-C82033D2A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2869" y="986789"/>
              <a:ext cx="2563331" cy="159548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71CD2EC-F2F4-8A88-6E17-2470C9682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0557" y="986789"/>
              <a:ext cx="2563331" cy="1595484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C5D2477D-8C1C-291F-1C2E-76D436D99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2870" y="2737361"/>
              <a:ext cx="2563330" cy="1595484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F45221DA-1E0D-DACB-E5F9-462F3A3CF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0558" y="2737361"/>
              <a:ext cx="2563330" cy="1598041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9BC0E28E-3049-F738-68E3-8C7EDF59C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2869" y="4487933"/>
              <a:ext cx="2563330" cy="1595484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36FD964C-5C2A-FFDC-3CAA-477801E09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0557" y="4487933"/>
              <a:ext cx="2563330" cy="1598041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B61AA198-5EC9-0139-4F21-EA5380FA1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8245" y="1042321"/>
              <a:ext cx="2563331" cy="159548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CC7C93EF-A22E-9696-D327-F1A4F1E4A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2173" y="992543"/>
              <a:ext cx="2563330" cy="1589730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CDFDB822-E5CF-FC36-CC60-E8CC18CC4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8245" y="2737362"/>
              <a:ext cx="2563331" cy="1584986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022D4E27-7159-1E28-6347-CF5373716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1576" y="2690742"/>
              <a:ext cx="2683927" cy="1584985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B15EEAC9-F606-0904-9649-F8D6A1D3A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8245" y="4498432"/>
              <a:ext cx="2563331" cy="1572186"/>
            </a:xfrm>
            <a:prstGeom prst="rect">
              <a:avLst/>
            </a:prstGeom>
          </p:spPr>
        </p:pic>
        <p:pic>
          <p:nvPicPr>
            <p:cNvPr id="50" name="图片 49">
              <a:extLst>
                <a:ext uri="{FF2B5EF4-FFF2-40B4-BE49-F238E27FC236}">
                  <a16:creationId xmlns:a16="http://schemas.microsoft.com/office/drawing/2014/main" id="{E87AED29-3F02-BC46-386E-749FE4DD9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8245" y="4513787"/>
              <a:ext cx="2647258" cy="1572187"/>
            </a:xfrm>
            <a:prstGeom prst="rect">
              <a:avLst/>
            </a:prstGeom>
          </p:spPr>
        </p:pic>
      </p:grpSp>
      <p:sp>
        <p:nvSpPr>
          <p:cNvPr id="52" name="文本框 51">
            <a:extLst>
              <a:ext uri="{FF2B5EF4-FFF2-40B4-BE49-F238E27FC236}">
                <a16:creationId xmlns:a16="http://schemas.microsoft.com/office/drawing/2014/main" id="{B7D8223B-A0BA-BA46-B071-0B9049AE6FE3}"/>
              </a:ext>
            </a:extLst>
          </p:cNvPr>
          <p:cNvSpPr txBox="1"/>
          <p:nvPr/>
        </p:nvSpPr>
        <p:spPr>
          <a:xfrm>
            <a:off x="4510902" y="1284200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1B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ECCE1712-CCD1-E699-8866-D7DE7708678B}"/>
              </a:ext>
            </a:extLst>
          </p:cNvPr>
          <p:cNvSpPr txBox="1"/>
          <p:nvPr/>
        </p:nvSpPr>
        <p:spPr>
          <a:xfrm>
            <a:off x="6823392" y="1269216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1E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FB42459E-A88F-B2B2-E531-7B26FBAC1209}"/>
              </a:ext>
            </a:extLst>
          </p:cNvPr>
          <p:cNvSpPr txBox="1"/>
          <p:nvPr/>
        </p:nvSpPr>
        <p:spPr>
          <a:xfrm>
            <a:off x="4510902" y="2976249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2B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7745D487-09FF-573B-08EC-8E60A75A4873}"/>
              </a:ext>
            </a:extLst>
          </p:cNvPr>
          <p:cNvSpPr txBox="1"/>
          <p:nvPr/>
        </p:nvSpPr>
        <p:spPr>
          <a:xfrm>
            <a:off x="6823392" y="2961265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2E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48551E53-56FB-9D8E-385F-CD86F4560BA8}"/>
              </a:ext>
            </a:extLst>
          </p:cNvPr>
          <p:cNvSpPr txBox="1"/>
          <p:nvPr/>
        </p:nvSpPr>
        <p:spPr>
          <a:xfrm>
            <a:off x="4513978" y="4741805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3B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6BA535C9-44CF-7E15-8C9A-E9D70D50CB4B}"/>
              </a:ext>
            </a:extLst>
          </p:cNvPr>
          <p:cNvSpPr txBox="1"/>
          <p:nvPr/>
        </p:nvSpPr>
        <p:spPr>
          <a:xfrm>
            <a:off x="6826468" y="4726821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3E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A7D1C32E-6E16-330D-6430-2197E6CC40F2}"/>
              </a:ext>
            </a:extLst>
          </p:cNvPr>
          <p:cNvSpPr txBox="1"/>
          <p:nvPr/>
        </p:nvSpPr>
        <p:spPr>
          <a:xfrm>
            <a:off x="9202747" y="1241295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4B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E26B56CD-0E7D-E18C-CB87-4FD234EC4139}"/>
              </a:ext>
            </a:extLst>
          </p:cNvPr>
          <p:cNvSpPr txBox="1"/>
          <p:nvPr/>
        </p:nvSpPr>
        <p:spPr>
          <a:xfrm>
            <a:off x="11515237" y="1226311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4E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437F3982-DB20-40B3-EC96-902443609B45}"/>
              </a:ext>
            </a:extLst>
          </p:cNvPr>
          <p:cNvSpPr txBox="1"/>
          <p:nvPr/>
        </p:nvSpPr>
        <p:spPr>
          <a:xfrm>
            <a:off x="9193244" y="2962982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5B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61061137-BCF3-67A6-E9B0-E10754A626C4}"/>
              </a:ext>
            </a:extLst>
          </p:cNvPr>
          <p:cNvSpPr txBox="1"/>
          <p:nvPr/>
        </p:nvSpPr>
        <p:spPr>
          <a:xfrm>
            <a:off x="11505734" y="2947998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5E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96189009-CFBB-9F62-9510-38CDC2DA43C7}"/>
              </a:ext>
            </a:extLst>
          </p:cNvPr>
          <p:cNvSpPr txBox="1"/>
          <p:nvPr/>
        </p:nvSpPr>
        <p:spPr>
          <a:xfrm>
            <a:off x="9202747" y="4732903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6B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95686ABD-563E-5B2D-689F-70CF5F29E1C7}"/>
              </a:ext>
            </a:extLst>
          </p:cNvPr>
          <p:cNvSpPr txBox="1"/>
          <p:nvPr/>
        </p:nvSpPr>
        <p:spPr>
          <a:xfrm>
            <a:off x="11515237" y="4717919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6E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24274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6D2A2C-C365-909A-D5DC-DD7EB00A8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828F6E72-42AE-FC39-DA26-BFF109C69804}"/>
              </a:ext>
            </a:extLst>
          </p:cNvPr>
          <p:cNvSpPr txBox="1"/>
          <p:nvPr/>
        </p:nvSpPr>
        <p:spPr>
          <a:xfrm>
            <a:off x="447373" y="381988"/>
            <a:ext cx="16257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PCB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</a:t>
            </a:r>
          </a:p>
        </p:txBody>
      </p:sp>
      <p:pic>
        <p:nvPicPr>
          <p:cNvPr id="1030" name="Picture 6" descr="复旦大学logo高清 的图像结果">
            <a:extLst>
              <a:ext uri="{FF2B5EF4-FFF2-40B4-BE49-F238E27FC236}">
                <a16:creationId xmlns:a16="http://schemas.microsoft.com/office/drawing/2014/main" id="{58336D43-6204-2D88-D57A-EBE359B69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580" y="8221"/>
            <a:ext cx="931485" cy="93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0CB9692-83B9-3EE5-B69E-577706AA4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650" y="8221"/>
            <a:ext cx="926499" cy="9264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6FDCAC7-7B86-D968-463A-95ACCB17B6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4" t="9561" r="12930" b="13805"/>
          <a:stretch/>
        </p:blipFill>
        <p:spPr>
          <a:xfrm>
            <a:off x="447373" y="1034474"/>
            <a:ext cx="3497357" cy="2884052"/>
          </a:xfrm>
          <a:prstGeom prst="rect">
            <a:avLst/>
          </a:prstGeom>
        </p:spPr>
      </p:pic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234A2866-5077-CAB4-7E75-31B488377162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1180052" y="3491346"/>
            <a:ext cx="725186" cy="5480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E54B9272-EAEA-A46C-B089-8D900F77F4CC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2186564" y="3606801"/>
            <a:ext cx="0" cy="43263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9ABE473A-CEA8-AA21-F56B-EB21B18F9654}"/>
              </a:ext>
            </a:extLst>
          </p:cNvPr>
          <p:cNvCxnSpPr>
            <a:cxnSpLocks/>
            <a:stCxn id="21" idx="0"/>
          </p:cNvCxnSpPr>
          <p:nvPr/>
        </p:nvCxnSpPr>
        <p:spPr>
          <a:xfrm flipH="1" flipV="1">
            <a:off x="2346544" y="3491346"/>
            <a:ext cx="843803" cy="524881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606005BB-CEE0-4ED1-2C9E-10B55670C164}"/>
              </a:ext>
            </a:extLst>
          </p:cNvPr>
          <p:cNvSpPr txBox="1"/>
          <p:nvPr/>
        </p:nvSpPr>
        <p:spPr>
          <a:xfrm>
            <a:off x="537087" y="4039440"/>
            <a:ext cx="1285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</a:rPr>
              <a:t>+2.5V(VCC)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9E866F1-FA11-EC40-F736-A3DC9C247197}"/>
              </a:ext>
            </a:extLst>
          </p:cNvPr>
          <p:cNvSpPr txBox="1"/>
          <p:nvPr/>
        </p:nvSpPr>
        <p:spPr>
          <a:xfrm>
            <a:off x="1866604" y="4039440"/>
            <a:ext cx="639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/>
              <a:t>GND</a:t>
            </a:r>
            <a:endParaRPr lang="zh-CN" altLang="en-US" sz="1600" b="1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C5AF87B-3E9F-25B1-5149-8AC960807ACB}"/>
              </a:ext>
            </a:extLst>
          </p:cNvPr>
          <p:cNvSpPr txBox="1"/>
          <p:nvPr/>
        </p:nvSpPr>
        <p:spPr>
          <a:xfrm>
            <a:off x="2550111" y="4016227"/>
            <a:ext cx="1280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chemeClr val="accent1"/>
                </a:solidFill>
              </a:rPr>
              <a:t>-2.5V(VEE)</a:t>
            </a:r>
            <a:endParaRPr lang="zh-CN" altLang="en-US" sz="1600" b="1" dirty="0">
              <a:solidFill>
                <a:schemeClr val="accent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052A8B4-B63E-6673-28F8-2F64CFC663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3" t="24776" r="10050" b="20240"/>
          <a:stretch/>
        </p:blipFill>
        <p:spPr>
          <a:xfrm>
            <a:off x="447373" y="4595585"/>
            <a:ext cx="3497357" cy="187751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5256E5A-54DD-A966-C4BF-D5E8BECD3A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43286" y="472349"/>
            <a:ext cx="5143500" cy="685800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4E5C0D49-B59C-E32F-74C3-92E01BA3A4F4}"/>
              </a:ext>
            </a:extLst>
          </p:cNvPr>
          <p:cNvSpPr txBox="1"/>
          <p:nvPr/>
        </p:nvSpPr>
        <p:spPr>
          <a:xfrm>
            <a:off x="6077988" y="849808"/>
            <a:ext cx="3522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SiPM</a:t>
            </a:r>
            <a:r>
              <a:rPr lang="zh-CN" altLang="en-US" b="1" dirty="0"/>
              <a:t>编号：</a:t>
            </a:r>
            <a:r>
              <a:rPr lang="en-US" altLang="zh-CN" b="1" dirty="0"/>
              <a:t>1A</a:t>
            </a:r>
            <a:r>
              <a:rPr lang="zh-CN" altLang="en-US" b="1" dirty="0"/>
              <a:t>、</a:t>
            </a:r>
            <a:r>
              <a:rPr lang="en-US" altLang="zh-CN" b="1" dirty="0"/>
              <a:t>1B</a:t>
            </a:r>
            <a:r>
              <a:rPr lang="zh-CN" altLang="en-US" b="1" dirty="0"/>
              <a:t>、</a:t>
            </a:r>
            <a:r>
              <a:rPr lang="en-US" altLang="zh-CN" b="1" dirty="0"/>
              <a:t>1C</a:t>
            </a:r>
            <a:r>
              <a:rPr lang="zh-CN" altLang="en-US" b="1" dirty="0"/>
              <a:t>、</a:t>
            </a:r>
            <a:r>
              <a:rPr lang="en-US" altLang="zh-CN" b="1" dirty="0"/>
              <a:t>2A</a:t>
            </a:r>
            <a:r>
              <a:rPr lang="zh-CN" altLang="en-US" b="1" dirty="0"/>
              <a:t> </a:t>
            </a:r>
            <a:r>
              <a:rPr lang="en-US" altLang="zh-CN" b="1" dirty="0"/>
              <a:t>…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42841638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1B4D1-4A84-8881-8D7B-26775D1F7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FDBB215-7D64-63C3-6D44-E886D6DBC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14" y="1230911"/>
            <a:ext cx="3507763" cy="1750930"/>
          </a:xfrm>
          <a:prstGeom prst="rect">
            <a:avLst/>
          </a:prstGeom>
        </p:spPr>
      </p:pic>
      <p:pic>
        <p:nvPicPr>
          <p:cNvPr id="16" name="Picture 6" descr="复旦大学logo高清 的图像结果">
            <a:extLst>
              <a:ext uri="{FF2B5EF4-FFF2-40B4-BE49-F238E27FC236}">
                <a16:creationId xmlns:a16="http://schemas.microsoft.com/office/drawing/2014/main" id="{7F9889C8-A8B0-849C-932F-2387C0F7E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431" y="52069"/>
            <a:ext cx="931485" cy="93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1184DF4-6721-1AF8-E205-ED331E91AF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5501" y="52069"/>
            <a:ext cx="926499" cy="92649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03DE1F43-1B77-03FA-E909-F11F81F2E149}"/>
              </a:ext>
            </a:extLst>
          </p:cNvPr>
          <p:cNvSpPr txBox="1"/>
          <p:nvPr/>
        </p:nvSpPr>
        <p:spPr>
          <a:xfrm>
            <a:off x="447373" y="381988"/>
            <a:ext cx="5965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SiPM 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暗计数测量（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EQR20-6060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276857F-4F3D-0442-6920-FE0F093AFA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1" b="52575"/>
          <a:stretch/>
        </p:blipFill>
        <p:spPr>
          <a:xfrm rot="16200000">
            <a:off x="-792422" y="2703536"/>
            <a:ext cx="5143500" cy="219825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933DC11-067B-1392-C6D6-976EE6FBF40D}"/>
              </a:ext>
            </a:extLst>
          </p:cNvPr>
          <p:cNvSpPr/>
          <p:nvPr/>
        </p:nvSpPr>
        <p:spPr>
          <a:xfrm>
            <a:off x="1061027" y="1428917"/>
            <a:ext cx="563418" cy="474749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CD4DCFBA-8897-F1BE-295E-A26C35321AFE}"/>
              </a:ext>
            </a:extLst>
          </p:cNvPr>
          <p:cNvGrpSpPr/>
          <p:nvPr/>
        </p:nvGrpSpPr>
        <p:grpSpPr>
          <a:xfrm>
            <a:off x="3259281" y="1230911"/>
            <a:ext cx="7314196" cy="5143501"/>
            <a:chOff x="2579104" y="1332511"/>
            <a:chExt cx="7986643" cy="5820779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A8A5A041-4BAF-C0AC-0B59-493A882F1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9105" y="1332511"/>
              <a:ext cx="3833363" cy="1913457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45C7CA-22EF-8925-4ADB-655D9413E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9105" y="3245968"/>
              <a:ext cx="3833363" cy="1913457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CAB4BCE-129A-53A2-3985-472DBB18E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9104" y="5239833"/>
              <a:ext cx="3833363" cy="191345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E9B38446-95AF-B83E-FA54-7B143C769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1405" y="3257265"/>
              <a:ext cx="3830257" cy="191190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0D8836EB-D79F-AA2E-638B-772B0D05F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5490" y="5239833"/>
              <a:ext cx="3830257" cy="1911906"/>
            </a:xfrm>
            <a:prstGeom prst="rect">
              <a:avLst/>
            </a:prstGeom>
          </p:spPr>
        </p:pic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5922EBEF-4E3D-B31C-7867-32F3DD35CE8D}"/>
              </a:ext>
            </a:extLst>
          </p:cNvPr>
          <p:cNvSpPr txBox="1"/>
          <p:nvPr/>
        </p:nvSpPr>
        <p:spPr>
          <a:xfrm>
            <a:off x="6133773" y="1579127"/>
            <a:ext cx="6361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1C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FF37F9B1-50D9-B628-B67B-55F18305C415}"/>
              </a:ext>
            </a:extLst>
          </p:cNvPr>
          <p:cNvSpPr txBox="1"/>
          <p:nvPr/>
        </p:nvSpPr>
        <p:spPr>
          <a:xfrm>
            <a:off x="6133772" y="3395221"/>
            <a:ext cx="6361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2C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5460CED7-C003-1D6A-1AD2-56891C700656}"/>
              </a:ext>
            </a:extLst>
          </p:cNvPr>
          <p:cNvSpPr txBox="1"/>
          <p:nvPr/>
        </p:nvSpPr>
        <p:spPr>
          <a:xfrm>
            <a:off x="6133772" y="5223834"/>
            <a:ext cx="6361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3C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053F4506-240D-B123-76E8-D078CE608F41}"/>
              </a:ext>
            </a:extLst>
          </p:cNvPr>
          <p:cNvSpPr txBox="1"/>
          <p:nvPr/>
        </p:nvSpPr>
        <p:spPr>
          <a:xfrm>
            <a:off x="9804072" y="1579127"/>
            <a:ext cx="6361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4C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CC7CAF42-6A28-C263-D542-607967E0E88D}"/>
              </a:ext>
            </a:extLst>
          </p:cNvPr>
          <p:cNvSpPr txBox="1"/>
          <p:nvPr/>
        </p:nvSpPr>
        <p:spPr>
          <a:xfrm>
            <a:off x="9804072" y="3327400"/>
            <a:ext cx="6361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5C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14289893-A82D-A806-DC18-7B9D36BB75BB}"/>
              </a:ext>
            </a:extLst>
          </p:cNvPr>
          <p:cNvSpPr txBox="1"/>
          <p:nvPr/>
        </p:nvSpPr>
        <p:spPr>
          <a:xfrm>
            <a:off x="9804072" y="5223834"/>
            <a:ext cx="6361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6C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408365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8B94B-EFD5-E0B9-C32E-E0B2CAC6D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复旦大学logo高清 的图像结果">
            <a:extLst>
              <a:ext uri="{FF2B5EF4-FFF2-40B4-BE49-F238E27FC236}">
                <a16:creationId xmlns:a16="http://schemas.microsoft.com/office/drawing/2014/main" id="{77572EEC-015B-B4C0-C698-0D607B4EC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431" y="52069"/>
            <a:ext cx="931485" cy="93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B4C5295-5F15-C879-2501-20C064B68E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5501" y="52069"/>
            <a:ext cx="926499" cy="92649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A59C200A-8283-32ED-7CCB-B33AEB03C278}"/>
              </a:ext>
            </a:extLst>
          </p:cNvPr>
          <p:cNvSpPr txBox="1"/>
          <p:nvPr/>
        </p:nvSpPr>
        <p:spPr>
          <a:xfrm>
            <a:off x="447373" y="381988"/>
            <a:ext cx="6311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SiPM 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暗计数测量（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S14160-6050 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20A9C42-1698-D3FB-34F2-8A6CBF5634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1" b="52575"/>
          <a:stretch/>
        </p:blipFill>
        <p:spPr>
          <a:xfrm rot="16200000">
            <a:off x="-1300422" y="2805136"/>
            <a:ext cx="5143500" cy="219825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705D204-370F-4C4E-1F61-A3D416130633}"/>
              </a:ext>
            </a:extLst>
          </p:cNvPr>
          <p:cNvSpPr/>
          <p:nvPr/>
        </p:nvSpPr>
        <p:spPr>
          <a:xfrm>
            <a:off x="1467427" y="1822617"/>
            <a:ext cx="563418" cy="221598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A731E7C-3EAB-6313-EE54-9047E0ED0A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905" y="1530517"/>
            <a:ext cx="4291595" cy="214218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13CDCE4-2D8A-C462-452F-54C16F9494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905" y="3790409"/>
            <a:ext cx="4291595" cy="214218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2517F68-2C46-2D5D-8F51-B24FD7C6B7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795" y="2654516"/>
            <a:ext cx="4660004" cy="2326081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737DD9AC-905F-D606-A472-CDEDFC7B3F94}"/>
              </a:ext>
            </a:extLst>
          </p:cNvPr>
          <p:cNvSpPr txBox="1"/>
          <p:nvPr/>
        </p:nvSpPr>
        <p:spPr>
          <a:xfrm>
            <a:off x="6388100" y="1897829"/>
            <a:ext cx="636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1A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F01AA6B-E7A0-5CDF-CCB0-DEB2FC2B889C}"/>
              </a:ext>
            </a:extLst>
          </p:cNvPr>
          <p:cNvSpPr txBox="1"/>
          <p:nvPr/>
        </p:nvSpPr>
        <p:spPr>
          <a:xfrm>
            <a:off x="6388100" y="4298013"/>
            <a:ext cx="636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2A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384FE64-34BF-9CD3-A9D7-B05DEA19286D}"/>
              </a:ext>
            </a:extLst>
          </p:cNvPr>
          <p:cNvSpPr txBox="1"/>
          <p:nvPr/>
        </p:nvSpPr>
        <p:spPr>
          <a:xfrm>
            <a:off x="10339780" y="2930608"/>
            <a:ext cx="1656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3A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IV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异常）</a:t>
            </a:r>
          </a:p>
        </p:txBody>
      </p:sp>
    </p:spTree>
    <p:extLst>
      <p:ext uri="{BB962C8B-B14F-4D97-AF65-F5344CB8AC3E}">
        <p14:creationId xmlns:p14="http://schemas.microsoft.com/office/powerpoint/2010/main" val="561507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93674E-DAFE-C140-F16C-3E66854AA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396FF071-6B6E-5819-A0FB-3B23C8AFEF74}"/>
              </a:ext>
            </a:extLst>
          </p:cNvPr>
          <p:cNvSpPr txBox="1"/>
          <p:nvPr/>
        </p:nvSpPr>
        <p:spPr>
          <a:xfrm>
            <a:off x="447373" y="216888"/>
            <a:ext cx="8826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SiPM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测试项目与进度（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I-V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曲线、相对增益、暗计数）</a:t>
            </a: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C436EF69-2CB9-0D46-228C-CDEEE97C51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2682012"/>
              </p:ext>
            </p:extLst>
          </p:nvPr>
        </p:nvGraphicFramePr>
        <p:xfrm>
          <a:off x="199439" y="823637"/>
          <a:ext cx="11309400" cy="58649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4001">
                  <a:extLst>
                    <a:ext uri="{9D8B030D-6E8A-4147-A177-3AD203B41FA5}">
                      <a16:colId xmlns:a16="http://schemas.microsoft.com/office/drawing/2014/main" val="2509067067"/>
                    </a:ext>
                  </a:extLst>
                </a:gridCol>
                <a:gridCol w="711383">
                  <a:extLst>
                    <a:ext uri="{9D8B030D-6E8A-4147-A177-3AD203B41FA5}">
                      <a16:colId xmlns:a16="http://schemas.microsoft.com/office/drawing/2014/main" val="15822956"/>
                    </a:ext>
                  </a:extLst>
                </a:gridCol>
                <a:gridCol w="725727">
                  <a:extLst>
                    <a:ext uri="{9D8B030D-6E8A-4147-A177-3AD203B41FA5}">
                      <a16:colId xmlns:a16="http://schemas.microsoft.com/office/drawing/2014/main" val="3901762748"/>
                    </a:ext>
                  </a:extLst>
                </a:gridCol>
                <a:gridCol w="469667">
                  <a:extLst>
                    <a:ext uri="{9D8B030D-6E8A-4147-A177-3AD203B41FA5}">
                      <a16:colId xmlns:a16="http://schemas.microsoft.com/office/drawing/2014/main" val="3181829134"/>
                    </a:ext>
                  </a:extLst>
                </a:gridCol>
                <a:gridCol w="773930">
                  <a:extLst>
                    <a:ext uri="{9D8B030D-6E8A-4147-A177-3AD203B41FA5}">
                      <a16:colId xmlns:a16="http://schemas.microsoft.com/office/drawing/2014/main" val="271737099"/>
                    </a:ext>
                  </a:extLst>
                </a:gridCol>
                <a:gridCol w="796042">
                  <a:extLst>
                    <a:ext uri="{9D8B030D-6E8A-4147-A177-3AD203B41FA5}">
                      <a16:colId xmlns:a16="http://schemas.microsoft.com/office/drawing/2014/main" val="729953938"/>
                    </a:ext>
                  </a:extLst>
                </a:gridCol>
                <a:gridCol w="773930">
                  <a:extLst>
                    <a:ext uri="{9D8B030D-6E8A-4147-A177-3AD203B41FA5}">
                      <a16:colId xmlns:a16="http://schemas.microsoft.com/office/drawing/2014/main" val="2952955825"/>
                    </a:ext>
                  </a:extLst>
                </a:gridCol>
                <a:gridCol w="784985">
                  <a:extLst>
                    <a:ext uri="{9D8B030D-6E8A-4147-A177-3AD203B41FA5}">
                      <a16:colId xmlns:a16="http://schemas.microsoft.com/office/drawing/2014/main" val="1443943581"/>
                    </a:ext>
                  </a:extLst>
                </a:gridCol>
                <a:gridCol w="807098">
                  <a:extLst>
                    <a:ext uri="{9D8B030D-6E8A-4147-A177-3AD203B41FA5}">
                      <a16:colId xmlns:a16="http://schemas.microsoft.com/office/drawing/2014/main" val="2286829730"/>
                    </a:ext>
                  </a:extLst>
                </a:gridCol>
                <a:gridCol w="773930">
                  <a:extLst>
                    <a:ext uri="{9D8B030D-6E8A-4147-A177-3AD203B41FA5}">
                      <a16:colId xmlns:a16="http://schemas.microsoft.com/office/drawing/2014/main" val="2903157361"/>
                    </a:ext>
                  </a:extLst>
                </a:gridCol>
                <a:gridCol w="784985">
                  <a:extLst>
                    <a:ext uri="{9D8B030D-6E8A-4147-A177-3AD203B41FA5}">
                      <a16:colId xmlns:a16="http://schemas.microsoft.com/office/drawing/2014/main" val="4267496807"/>
                    </a:ext>
                  </a:extLst>
                </a:gridCol>
                <a:gridCol w="698448">
                  <a:extLst>
                    <a:ext uri="{9D8B030D-6E8A-4147-A177-3AD203B41FA5}">
                      <a16:colId xmlns:a16="http://schemas.microsoft.com/office/drawing/2014/main" val="206006042"/>
                    </a:ext>
                  </a:extLst>
                </a:gridCol>
                <a:gridCol w="767829">
                  <a:extLst>
                    <a:ext uri="{9D8B030D-6E8A-4147-A177-3AD203B41FA5}">
                      <a16:colId xmlns:a16="http://schemas.microsoft.com/office/drawing/2014/main" val="4230850354"/>
                    </a:ext>
                  </a:extLst>
                </a:gridCol>
                <a:gridCol w="1167445">
                  <a:extLst>
                    <a:ext uri="{9D8B030D-6E8A-4147-A177-3AD203B41FA5}">
                      <a16:colId xmlns:a16="http://schemas.microsoft.com/office/drawing/2014/main" val="4007089354"/>
                    </a:ext>
                  </a:extLst>
                </a:gridCol>
              </a:tblGrid>
              <a:tr h="378502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SiPM</a:t>
                      </a:r>
                      <a:r>
                        <a:rPr lang="zh-CN" altLang="en-US" b="1" dirty="0"/>
                        <a:t>型号</a:t>
                      </a:r>
                    </a:p>
                  </a:txBody>
                  <a:tcPr anchor="ctr"/>
                </a:tc>
                <a:tc gridSpan="12"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测试进度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测试项目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04606949"/>
                  </a:ext>
                </a:extLst>
              </a:tr>
              <a:tr h="318980">
                <a:tc rowSpan="3"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EQR20</a:t>
                      </a:r>
                    </a:p>
                    <a:p>
                      <a:pPr algn="ctr"/>
                      <a:r>
                        <a:rPr lang="en-US" altLang="zh-CN" b="1" dirty="0"/>
                        <a:t>-3030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1B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1E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2B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2E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3B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3E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4B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4E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5B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5E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6B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6E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I-V</a:t>
                      </a:r>
                      <a:r>
                        <a:rPr lang="zh-CN" altLang="en-US" b="1" dirty="0"/>
                        <a:t>曲线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1766700"/>
                  </a:ext>
                </a:extLst>
              </a:tr>
              <a:tr h="264129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1B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1E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2B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2E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3B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3E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4B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4E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5B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5E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6B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6E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b="1" dirty="0"/>
                        <a:t>相对增益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1785333"/>
                  </a:ext>
                </a:extLst>
              </a:tr>
              <a:tr h="264129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1B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1E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2B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2E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3B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3E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4B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4E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5B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5E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6B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6E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b="1" dirty="0"/>
                        <a:t>暗计数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691307"/>
                  </a:ext>
                </a:extLst>
              </a:tr>
              <a:tr h="318980">
                <a:tc rowSpan="3"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EQR20</a:t>
                      </a:r>
                    </a:p>
                    <a:p>
                      <a:pPr algn="ctr"/>
                      <a:r>
                        <a:rPr lang="en-US" altLang="zh-CN" b="1" dirty="0"/>
                        <a:t>-6060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1B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1E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2B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2E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3B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3E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I-V</a:t>
                      </a:r>
                      <a:r>
                        <a:rPr lang="zh-CN" altLang="en-US" b="1" dirty="0"/>
                        <a:t>曲线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3267634"/>
                  </a:ext>
                </a:extLst>
              </a:tr>
              <a:tr h="318980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1B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1E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2B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2E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3B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3E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b="1" dirty="0"/>
                        <a:t>相对增益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4585344"/>
                  </a:ext>
                </a:extLst>
              </a:tr>
              <a:tr h="318980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1B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1E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2B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2E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3B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3E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b="1" dirty="0"/>
                        <a:t>暗计数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6457537"/>
                  </a:ext>
                </a:extLst>
              </a:tr>
              <a:tr h="318980">
                <a:tc rowSpan="3"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S14160</a:t>
                      </a:r>
                    </a:p>
                    <a:p>
                      <a:pPr algn="ctr"/>
                      <a:r>
                        <a:rPr lang="en-US" altLang="zh-CN" b="1" dirty="0"/>
                        <a:t>-3050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1C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1F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2C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2F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3C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4C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5C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6C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I-V</a:t>
                      </a:r>
                      <a:r>
                        <a:rPr lang="zh-CN" altLang="en-US" b="1" dirty="0"/>
                        <a:t>曲线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354683"/>
                  </a:ext>
                </a:extLst>
              </a:tr>
              <a:tr h="318980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1C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1F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2C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2F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3C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4C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5C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6C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b="1" dirty="0"/>
                        <a:t>相对增益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6113750"/>
                  </a:ext>
                </a:extLst>
              </a:tr>
              <a:tr h="318980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1C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1F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2C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2F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3C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4C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5C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6C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b="1" dirty="0"/>
                        <a:t>暗计数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3869784"/>
                  </a:ext>
                </a:extLst>
              </a:tr>
              <a:tr h="318980">
                <a:tc rowSpan="3"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S14160</a:t>
                      </a:r>
                    </a:p>
                    <a:p>
                      <a:pPr algn="ctr"/>
                      <a:r>
                        <a:rPr lang="en-US" altLang="zh-CN" b="1" dirty="0"/>
                        <a:t>-6050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1A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2A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3A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I-V</a:t>
                      </a:r>
                      <a:r>
                        <a:rPr lang="zh-CN" altLang="en-US" b="1" dirty="0"/>
                        <a:t>曲线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5787164"/>
                  </a:ext>
                </a:extLst>
              </a:tr>
              <a:tr h="318980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1A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2A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3A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b="1" dirty="0"/>
                        <a:t>相对增益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3756988"/>
                  </a:ext>
                </a:extLst>
              </a:tr>
              <a:tr h="318980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1A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2A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3A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b="1" dirty="0"/>
                        <a:t>暗计数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52655"/>
                  </a:ext>
                </a:extLst>
              </a:tr>
              <a:tr h="318980">
                <a:tc rowSpan="3"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JSP</a:t>
                      </a:r>
                    </a:p>
                    <a:p>
                      <a:pPr algn="ctr"/>
                      <a:r>
                        <a:rPr lang="en-US" altLang="zh-CN" b="1" dirty="0"/>
                        <a:t>-TP6050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1B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2B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3B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I-V</a:t>
                      </a:r>
                      <a:r>
                        <a:rPr lang="zh-CN" altLang="en-US" b="1" dirty="0"/>
                        <a:t>曲线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2717704"/>
                  </a:ext>
                </a:extLst>
              </a:tr>
              <a:tr h="318980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1B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2B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3B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b="1" dirty="0"/>
                        <a:t>相对增益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3524596"/>
                  </a:ext>
                </a:extLst>
              </a:tr>
              <a:tr h="318980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1B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2B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3B</a:t>
                      </a:r>
                      <a:endParaRPr lang="zh-CN" altLang="en-US" b="1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b="1" dirty="0"/>
                        <a:t>暗计数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4603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1806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D09B3-70A5-D7E3-E895-8E1E1B6EB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id="{4352564F-F014-30FB-5CB1-BF968D39F484}"/>
              </a:ext>
            </a:extLst>
          </p:cNvPr>
          <p:cNvSpPr/>
          <p:nvPr/>
        </p:nvSpPr>
        <p:spPr>
          <a:xfrm>
            <a:off x="3636066" y="1203036"/>
            <a:ext cx="2724727" cy="22259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Picture 6" descr="复旦大学logo高清 的图像结果">
            <a:extLst>
              <a:ext uri="{FF2B5EF4-FFF2-40B4-BE49-F238E27FC236}">
                <a16:creationId xmlns:a16="http://schemas.microsoft.com/office/drawing/2014/main" id="{0166E3CA-D429-194E-CC0E-1F8431305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431" y="52069"/>
            <a:ext cx="931485" cy="93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72E4BC8-EB74-BD64-CE2F-109C95ECDB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5501" y="52069"/>
            <a:ext cx="926499" cy="92649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C327B6F-80F0-96F8-6C2B-D815877F5B6B}"/>
              </a:ext>
            </a:extLst>
          </p:cNvPr>
          <p:cNvSpPr txBox="1"/>
          <p:nvPr/>
        </p:nvSpPr>
        <p:spPr>
          <a:xfrm>
            <a:off x="447373" y="381988"/>
            <a:ext cx="3188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SiPM I-V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曲线测试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311694B-F9B4-786B-0625-882259D29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7042" y="1828800"/>
            <a:ext cx="3723631" cy="459898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C27F113-E315-9614-7B7C-7650CA3FF051}"/>
              </a:ext>
            </a:extLst>
          </p:cNvPr>
          <p:cNvSpPr txBox="1"/>
          <p:nvPr/>
        </p:nvSpPr>
        <p:spPr>
          <a:xfrm>
            <a:off x="7799357" y="1428690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点数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23CF3B1-1F34-2028-74EC-B0228E543419}"/>
              </a:ext>
            </a:extLst>
          </p:cNvPr>
          <p:cNvSpPr txBox="1"/>
          <p:nvPr/>
        </p:nvSpPr>
        <p:spPr>
          <a:xfrm>
            <a:off x="8798041" y="1428690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时间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8A3DA42-2D28-76A4-72E6-038EA68BDA26}"/>
              </a:ext>
            </a:extLst>
          </p:cNvPr>
          <p:cNvSpPr txBox="1"/>
          <p:nvPr/>
        </p:nvSpPr>
        <p:spPr>
          <a:xfrm>
            <a:off x="9750543" y="1428690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电压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6A2AB2D-A9D3-D437-6E4E-D51837E4E7E0}"/>
              </a:ext>
            </a:extLst>
          </p:cNvPr>
          <p:cNvSpPr txBox="1"/>
          <p:nvPr/>
        </p:nvSpPr>
        <p:spPr>
          <a:xfrm>
            <a:off x="10586117" y="1428690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电流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46AAA6D1-5F96-A6E6-24DB-529D8AC844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164" y="1787812"/>
            <a:ext cx="2908810" cy="1339790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05896BD5-6D89-0AFC-7787-25F1C81DCE11}"/>
              </a:ext>
            </a:extLst>
          </p:cNvPr>
          <p:cNvSpPr txBox="1"/>
          <p:nvPr/>
        </p:nvSpPr>
        <p:spPr>
          <a:xfrm>
            <a:off x="764284" y="1387702"/>
            <a:ext cx="2268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GSM-20H10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源表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032C827-5E6C-A2A2-D001-7A25E6D053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4" t="9561" r="12930" b="13805"/>
          <a:stretch/>
        </p:blipFill>
        <p:spPr>
          <a:xfrm>
            <a:off x="4260336" y="1787813"/>
            <a:ext cx="1630185" cy="1344312"/>
          </a:xfrm>
          <a:prstGeom prst="rect">
            <a:avLst/>
          </a:prstGeom>
        </p:spPr>
      </p:pic>
      <p:cxnSp>
        <p:nvCxnSpPr>
          <p:cNvPr id="24" name="连接符: 肘形 23">
            <a:extLst>
              <a:ext uri="{FF2B5EF4-FFF2-40B4-BE49-F238E27FC236}">
                <a16:creationId xmlns:a16="http://schemas.microsoft.com/office/drawing/2014/main" id="{15C42B3A-74AF-8D45-B144-B353A92D1E37}"/>
              </a:ext>
            </a:extLst>
          </p:cNvPr>
          <p:cNvCxnSpPr>
            <a:stCxn id="15" idx="3"/>
            <a:endCxn id="22" idx="0"/>
          </p:cNvCxnSpPr>
          <p:nvPr/>
        </p:nvCxnSpPr>
        <p:spPr>
          <a:xfrm flipV="1">
            <a:off x="3352974" y="1787813"/>
            <a:ext cx="1722455" cy="669894"/>
          </a:xfrm>
          <a:prstGeom prst="bentConnector4">
            <a:avLst>
              <a:gd name="adj1" fmla="val 26339"/>
              <a:gd name="adj2" fmla="val 134125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3EA3E710-FC35-717E-FEF1-D4D7F2494B00}"/>
              </a:ext>
            </a:extLst>
          </p:cNvPr>
          <p:cNvSpPr txBox="1"/>
          <p:nvPr/>
        </p:nvSpPr>
        <p:spPr>
          <a:xfrm>
            <a:off x="3967432" y="120303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同轴线缆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792D2650-86BC-8FD0-E71A-608A5FF60521}"/>
              </a:ext>
            </a:extLst>
          </p:cNvPr>
          <p:cNvSpPr txBox="1"/>
          <p:nvPr/>
        </p:nvSpPr>
        <p:spPr>
          <a:xfrm>
            <a:off x="5711958" y="1203588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暗箱</a:t>
            </a: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F4EFDD55-8404-A16A-4F64-CC5917B601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674" y="3527712"/>
            <a:ext cx="5836911" cy="3155580"/>
          </a:xfrm>
          <a:prstGeom prst="rect">
            <a:avLst/>
          </a:prstGeom>
        </p:spPr>
      </p:pic>
      <p:sp>
        <p:nvSpPr>
          <p:cNvPr id="30" name="箭头: 右 29">
            <a:extLst>
              <a:ext uri="{FF2B5EF4-FFF2-40B4-BE49-F238E27FC236}">
                <a16:creationId xmlns:a16="http://schemas.microsoft.com/office/drawing/2014/main" id="{0212245F-F82C-9065-6B2D-71AD7FEBFDFD}"/>
              </a:ext>
            </a:extLst>
          </p:cNvPr>
          <p:cNvSpPr/>
          <p:nvPr/>
        </p:nvSpPr>
        <p:spPr>
          <a:xfrm>
            <a:off x="6696364" y="4747491"/>
            <a:ext cx="822036" cy="64654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6448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47F2C-41AD-66B6-5832-C13323C87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D4F8DA-04EE-00CC-5D02-B545E6417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654" y="905208"/>
            <a:ext cx="8116044" cy="5389418"/>
          </a:xfrm>
          <a:prstGeom prst="rect">
            <a:avLst/>
          </a:prstGeom>
        </p:spPr>
      </p:pic>
      <p:pic>
        <p:nvPicPr>
          <p:cNvPr id="16" name="Picture 6" descr="复旦大学logo高清 的图像结果">
            <a:extLst>
              <a:ext uri="{FF2B5EF4-FFF2-40B4-BE49-F238E27FC236}">
                <a16:creationId xmlns:a16="http://schemas.microsoft.com/office/drawing/2014/main" id="{B5BC266F-8C2E-7229-436A-A8CF90D11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431" y="52069"/>
            <a:ext cx="931485" cy="93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68B3E1F-D584-A028-88C3-3AF5E495D7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5501" y="52069"/>
            <a:ext cx="926499" cy="92649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A8CBFF1-BAED-BD52-3DBD-B26997FE0789}"/>
              </a:ext>
            </a:extLst>
          </p:cNvPr>
          <p:cNvSpPr txBox="1"/>
          <p:nvPr/>
        </p:nvSpPr>
        <p:spPr>
          <a:xfrm>
            <a:off x="447373" y="381988"/>
            <a:ext cx="53431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SiPM I-V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曲线测试（对数坐标）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F614B43-A0B8-71CC-CE12-1D6383D20C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21" b="18905"/>
          <a:stretch/>
        </p:blipFill>
        <p:spPr>
          <a:xfrm rot="16200000">
            <a:off x="-1066910" y="2515773"/>
            <a:ext cx="5550095" cy="2521528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647D3AB-A411-5A6A-612C-DB73C7E5497A}"/>
              </a:ext>
            </a:extLst>
          </p:cNvPr>
          <p:cNvSpPr/>
          <p:nvPr/>
        </p:nvSpPr>
        <p:spPr>
          <a:xfrm>
            <a:off x="1422400" y="1468582"/>
            <a:ext cx="387927" cy="488603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CA3B121F-FDD3-1106-96DF-755E12626FED}"/>
              </a:ext>
            </a:extLst>
          </p:cNvPr>
          <p:cNvCxnSpPr/>
          <p:nvPr/>
        </p:nvCxnSpPr>
        <p:spPr>
          <a:xfrm flipV="1">
            <a:off x="1810327" y="1468582"/>
            <a:ext cx="1764146" cy="16625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9B82C8DA-9351-300B-6F06-298949C20157}"/>
              </a:ext>
            </a:extLst>
          </p:cNvPr>
          <p:cNvSpPr/>
          <p:nvPr/>
        </p:nvSpPr>
        <p:spPr>
          <a:xfrm>
            <a:off x="3623176" y="1214582"/>
            <a:ext cx="1115079" cy="80818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A27AFAD2-004A-2145-D730-54BE8C8CF6FF}"/>
              </a:ext>
            </a:extLst>
          </p:cNvPr>
          <p:cNvCxnSpPr>
            <a:cxnSpLocks/>
          </p:cNvCxnSpPr>
          <p:nvPr/>
        </p:nvCxnSpPr>
        <p:spPr>
          <a:xfrm flipV="1">
            <a:off x="9109494" y="3508075"/>
            <a:ext cx="0" cy="52908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7623D84B-D258-24E6-2CDD-F50D96952274}"/>
              </a:ext>
            </a:extLst>
          </p:cNvPr>
          <p:cNvSpPr txBox="1"/>
          <p:nvPr/>
        </p:nvSpPr>
        <p:spPr>
          <a:xfrm>
            <a:off x="8272566" y="4037162"/>
            <a:ext cx="16738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击穿电压</a:t>
            </a:r>
            <a:r>
              <a:rPr lang="en-US" altLang="zh-CN" sz="20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Vbr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86497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953C9-846D-F1FF-4BDD-8AD29BB94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id="{23D80870-3030-0D12-765E-50D5FA260A91}"/>
              </a:ext>
            </a:extLst>
          </p:cNvPr>
          <p:cNvSpPr/>
          <p:nvPr/>
        </p:nvSpPr>
        <p:spPr>
          <a:xfrm>
            <a:off x="3253399" y="1157142"/>
            <a:ext cx="3091609" cy="22259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Picture 6" descr="复旦大学logo高清 的图像结果">
            <a:extLst>
              <a:ext uri="{FF2B5EF4-FFF2-40B4-BE49-F238E27FC236}">
                <a16:creationId xmlns:a16="http://schemas.microsoft.com/office/drawing/2014/main" id="{C440EE05-8937-7EAB-D05B-640679626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431" y="52069"/>
            <a:ext cx="931485" cy="93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05C0672-8591-62F5-F57C-87BCA64146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5501" y="52069"/>
            <a:ext cx="926499" cy="92649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D43D044C-2AE3-F952-B50C-35A8096AACC3}"/>
              </a:ext>
            </a:extLst>
          </p:cNvPr>
          <p:cNvSpPr txBox="1"/>
          <p:nvPr/>
        </p:nvSpPr>
        <p:spPr>
          <a:xfrm>
            <a:off x="447373" y="381988"/>
            <a:ext cx="46249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SiPM I-V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曲线确定击穿电压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45D6A371-48F4-617A-6247-ADD07DC5D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939" y="1694293"/>
            <a:ext cx="2908810" cy="1339790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5CB93C29-AD37-38BA-382B-DCCA00D8AA26}"/>
              </a:ext>
            </a:extLst>
          </p:cNvPr>
          <p:cNvSpPr txBox="1"/>
          <p:nvPr/>
        </p:nvSpPr>
        <p:spPr>
          <a:xfrm>
            <a:off x="488059" y="1294183"/>
            <a:ext cx="2268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GSM-20H10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源表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89CFB265-D794-F84E-AC21-A271782F73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4" t="9561" r="12930" b="13805"/>
          <a:stretch/>
        </p:blipFill>
        <p:spPr>
          <a:xfrm>
            <a:off x="3546304" y="1741919"/>
            <a:ext cx="1630185" cy="1344312"/>
          </a:xfrm>
          <a:prstGeom prst="rect">
            <a:avLst/>
          </a:prstGeom>
        </p:spPr>
      </p:pic>
      <p:cxnSp>
        <p:nvCxnSpPr>
          <p:cNvPr id="24" name="连接符: 肘形 23">
            <a:extLst>
              <a:ext uri="{FF2B5EF4-FFF2-40B4-BE49-F238E27FC236}">
                <a16:creationId xmlns:a16="http://schemas.microsoft.com/office/drawing/2014/main" id="{4F3590F2-46CA-B129-17B6-9F4DD9EA6C3D}"/>
              </a:ext>
            </a:extLst>
          </p:cNvPr>
          <p:cNvCxnSpPr>
            <a:stCxn id="15" idx="3"/>
            <a:endCxn id="22" idx="0"/>
          </p:cNvCxnSpPr>
          <p:nvPr/>
        </p:nvCxnSpPr>
        <p:spPr>
          <a:xfrm flipV="1">
            <a:off x="3076749" y="1741919"/>
            <a:ext cx="1284648" cy="622269"/>
          </a:xfrm>
          <a:prstGeom prst="bentConnector4">
            <a:avLst>
              <a:gd name="adj1" fmla="val 18276"/>
              <a:gd name="adj2" fmla="val 133675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815F74E6-2F73-B713-451A-2D7729FCDDB7}"/>
              </a:ext>
            </a:extLst>
          </p:cNvPr>
          <p:cNvSpPr txBox="1"/>
          <p:nvPr/>
        </p:nvSpPr>
        <p:spPr>
          <a:xfrm>
            <a:off x="3253400" y="115714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同轴线缆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FD339CFF-8215-27DB-967F-095814FDF036}"/>
              </a:ext>
            </a:extLst>
          </p:cNvPr>
          <p:cNvSpPr txBox="1"/>
          <p:nvPr/>
        </p:nvSpPr>
        <p:spPr>
          <a:xfrm>
            <a:off x="5578744" y="1162231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暗箱</a:t>
            </a:r>
          </a:p>
        </p:txBody>
      </p:sp>
      <p:sp>
        <p:nvSpPr>
          <p:cNvPr id="26" name="流程图: 手动操作 25">
            <a:extLst>
              <a:ext uri="{FF2B5EF4-FFF2-40B4-BE49-F238E27FC236}">
                <a16:creationId xmlns:a16="http://schemas.microsoft.com/office/drawing/2014/main" id="{16EC455C-8E62-8223-D125-3D32718B09E2}"/>
              </a:ext>
            </a:extLst>
          </p:cNvPr>
          <p:cNvSpPr/>
          <p:nvPr/>
        </p:nvSpPr>
        <p:spPr>
          <a:xfrm rot="16200000">
            <a:off x="5311492" y="2117149"/>
            <a:ext cx="534505" cy="612648"/>
          </a:xfrm>
          <a:prstGeom prst="flowChartManualOperation">
            <a:avLst/>
          </a:prstGeom>
          <a:gradFill>
            <a:gsLst>
              <a:gs pos="0">
                <a:srgbClr val="FF0000"/>
              </a:gs>
              <a:gs pos="0">
                <a:srgbClr val="FF0000"/>
              </a:gs>
              <a:gs pos="0">
                <a:srgbClr val="EDEDED"/>
              </a:gs>
              <a:gs pos="54000">
                <a:srgbClr val="F19F9F"/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A851450-DC18-9A60-D815-533A8C2702BF}"/>
              </a:ext>
            </a:extLst>
          </p:cNvPr>
          <p:cNvSpPr/>
          <p:nvPr/>
        </p:nvSpPr>
        <p:spPr>
          <a:xfrm>
            <a:off x="5885068" y="2268550"/>
            <a:ext cx="459940" cy="309848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LED</a:t>
            </a:r>
            <a:endParaRPr lang="zh-CN" altLang="en-US" sz="105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CAA5D526-0513-CF5F-9CC4-4699DB2D9D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658" y="986789"/>
            <a:ext cx="5408259" cy="4506883"/>
          </a:xfrm>
          <a:prstGeom prst="rect">
            <a:avLst/>
          </a:prstGeom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E4C59360-DB4D-EA5D-63C2-ADC833DB944F}"/>
              </a:ext>
            </a:extLst>
          </p:cNvPr>
          <p:cNvSpPr/>
          <p:nvPr/>
        </p:nvSpPr>
        <p:spPr>
          <a:xfrm>
            <a:off x="6737985" y="2533718"/>
            <a:ext cx="1424940" cy="3955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96D8D351-7127-3364-D781-8F1FA595AB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0242" y="5501893"/>
            <a:ext cx="5019675" cy="968632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12B26D63-C485-C66B-BD63-6B85041D08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939" y="3629512"/>
            <a:ext cx="3205972" cy="2578946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7993F685-C01C-E175-9D5C-75BBD03AA4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2763" y="3629512"/>
            <a:ext cx="3278895" cy="2578945"/>
          </a:xfrm>
          <a:prstGeom prst="rect">
            <a:avLst/>
          </a:prstGeom>
        </p:spPr>
      </p:pic>
      <p:sp>
        <p:nvSpPr>
          <p:cNvPr id="50" name="文本框 49">
            <a:extLst>
              <a:ext uri="{FF2B5EF4-FFF2-40B4-BE49-F238E27FC236}">
                <a16:creationId xmlns:a16="http://schemas.microsoft.com/office/drawing/2014/main" id="{A8E1E3E1-5C84-FEFF-E006-D74305E1D9FF}"/>
              </a:ext>
            </a:extLst>
          </p:cNvPr>
          <p:cNvSpPr txBox="1"/>
          <p:nvPr/>
        </p:nvSpPr>
        <p:spPr>
          <a:xfrm>
            <a:off x="2054549" y="6254808"/>
            <a:ext cx="2983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击穿电压与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LED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光强无关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096358F3-6812-364A-DD5E-93F0CC7AE79A}"/>
              </a:ext>
            </a:extLst>
          </p:cNvPr>
          <p:cNvSpPr txBox="1"/>
          <p:nvPr/>
        </p:nvSpPr>
        <p:spPr>
          <a:xfrm>
            <a:off x="7986606" y="6488668"/>
            <a:ext cx="32788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（参考滨松手册</a:t>
            </a: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kapd9005e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4858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92BC5-8A96-871E-604E-5053F01C8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复旦大学logo高清 的图像结果">
            <a:extLst>
              <a:ext uri="{FF2B5EF4-FFF2-40B4-BE49-F238E27FC236}">
                <a16:creationId xmlns:a16="http://schemas.microsoft.com/office/drawing/2014/main" id="{00DAF837-43FD-672B-A9C6-48DE00E0A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431" y="52069"/>
            <a:ext cx="931485" cy="93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E2189B7-C379-C6AD-D1DF-13EE7D7DE1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5501" y="52069"/>
            <a:ext cx="926499" cy="92649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2D81D81-1D5C-6608-E662-CEB3EE98F8AC}"/>
              </a:ext>
            </a:extLst>
          </p:cNvPr>
          <p:cNvSpPr txBox="1"/>
          <p:nvPr/>
        </p:nvSpPr>
        <p:spPr>
          <a:xfrm>
            <a:off x="447373" y="381988"/>
            <a:ext cx="7212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SiPM I-V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测量 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(LED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照射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EQR20-3030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4EC3A15-0FFE-DA36-FA6D-8050884B32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21" b="18905"/>
          <a:stretch/>
        </p:blipFill>
        <p:spPr>
          <a:xfrm rot="16200000">
            <a:off x="-1066910" y="2515773"/>
            <a:ext cx="5550095" cy="252152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8E9BB89A-1428-B52E-3524-AEACB4BCD67C}"/>
              </a:ext>
            </a:extLst>
          </p:cNvPr>
          <p:cNvSpPr/>
          <p:nvPr/>
        </p:nvSpPr>
        <p:spPr>
          <a:xfrm>
            <a:off x="1422400" y="1468582"/>
            <a:ext cx="387927" cy="488603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AAE1499-FEEE-0E0F-EC40-4732EA1CDF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944" y="1186264"/>
            <a:ext cx="8035645" cy="533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0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A1E7C-F126-C4C4-58EA-D3D194DCC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复旦大学logo高清 的图像结果">
            <a:extLst>
              <a:ext uri="{FF2B5EF4-FFF2-40B4-BE49-F238E27FC236}">
                <a16:creationId xmlns:a16="http://schemas.microsoft.com/office/drawing/2014/main" id="{95F101B1-33DD-936E-4450-8525D5491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431" y="52069"/>
            <a:ext cx="931485" cy="93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F25FC11-976F-0E29-5447-7920A3836F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5501" y="52069"/>
            <a:ext cx="926499" cy="92649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46AF56B-FF44-0B05-FB81-D65EE8CC979D}"/>
              </a:ext>
            </a:extLst>
          </p:cNvPr>
          <p:cNvSpPr txBox="1"/>
          <p:nvPr/>
        </p:nvSpPr>
        <p:spPr>
          <a:xfrm>
            <a:off x="447373" y="381988"/>
            <a:ext cx="46249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SiPM I-V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曲线确定击穿电压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26EA0CDD-F201-6BFA-9ED2-9CD217D842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5067820"/>
              </p:ext>
            </p:extLst>
          </p:nvPr>
        </p:nvGraphicFramePr>
        <p:xfrm>
          <a:off x="156294" y="1508760"/>
          <a:ext cx="11879411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7246">
                  <a:extLst>
                    <a:ext uri="{9D8B030D-6E8A-4147-A177-3AD203B41FA5}">
                      <a16:colId xmlns:a16="http://schemas.microsoft.com/office/drawing/2014/main" val="2509067067"/>
                    </a:ext>
                  </a:extLst>
                </a:gridCol>
                <a:gridCol w="886712">
                  <a:extLst>
                    <a:ext uri="{9D8B030D-6E8A-4147-A177-3AD203B41FA5}">
                      <a16:colId xmlns:a16="http://schemas.microsoft.com/office/drawing/2014/main" val="15822956"/>
                    </a:ext>
                  </a:extLst>
                </a:gridCol>
                <a:gridCol w="866148">
                  <a:extLst>
                    <a:ext uri="{9D8B030D-6E8A-4147-A177-3AD203B41FA5}">
                      <a16:colId xmlns:a16="http://schemas.microsoft.com/office/drawing/2014/main" val="3901762748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3181829134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7173709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729953938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952955825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1443943581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228682973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903157361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4267496807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206006042"/>
                    </a:ext>
                  </a:extLst>
                </a:gridCol>
                <a:gridCol w="1037505">
                  <a:extLst>
                    <a:ext uri="{9D8B030D-6E8A-4147-A177-3AD203B41FA5}">
                      <a16:colId xmlns:a16="http://schemas.microsoft.com/office/drawing/2014/main" val="4230850354"/>
                    </a:ext>
                  </a:extLst>
                </a:gridCol>
              </a:tblGrid>
              <a:tr h="394546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SiPM</a:t>
                      </a:r>
                    </a:p>
                    <a:p>
                      <a:pPr algn="ctr"/>
                      <a:r>
                        <a:rPr lang="zh-CN" altLang="en-US" dirty="0"/>
                        <a:t>型号</a:t>
                      </a:r>
                    </a:p>
                  </a:txBody>
                  <a:tcPr anchor="ctr"/>
                </a:tc>
                <a:tc gridSpan="12"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击穿电压</a:t>
                      </a:r>
                      <a:r>
                        <a:rPr lang="en-US" altLang="zh-CN" dirty="0"/>
                        <a:t>@</a:t>
                      </a:r>
                      <a:r>
                        <a:rPr lang="zh-CN" altLang="en-US" dirty="0"/>
                        <a:t>批次标号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4606949"/>
                  </a:ext>
                </a:extLst>
              </a:tr>
              <a:tr h="530014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EQR20</a:t>
                      </a:r>
                    </a:p>
                    <a:p>
                      <a:pPr algn="ctr"/>
                      <a:r>
                        <a:rPr lang="en-US" altLang="zh-CN" dirty="0"/>
                        <a:t>-3030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29.06V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@1B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29.06V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@1E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28.74V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@2B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28.90V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@2E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28.74V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@3B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28.14V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@3E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28.18V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@4B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28.18V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@4E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28.18V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@5B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28.02V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@5E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28.18V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@6B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28.10V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@6E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1766700"/>
                  </a:ext>
                </a:extLst>
              </a:tr>
              <a:tr h="530014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EQR20</a:t>
                      </a:r>
                    </a:p>
                    <a:p>
                      <a:pPr algn="ctr"/>
                      <a:r>
                        <a:rPr lang="en-US" altLang="zh-CN" dirty="0"/>
                        <a:t>-6060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28.90V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@1B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28.66V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@1E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28.50V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@2B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28.82V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@2E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28.74V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@3B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28.66V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@3E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3267634"/>
                  </a:ext>
                </a:extLst>
              </a:tr>
              <a:tr h="530014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S14160</a:t>
                      </a:r>
                    </a:p>
                    <a:p>
                      <a:pPr algn="ctr"/>
                      <a:r>
                        <a:rPr lang="en-US" altLang="zh-CN" dirty="0"/>
                        <a:t>-3050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38.83V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@1C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38.83V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@1F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38.83V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@2C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38.83V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@2F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38.83V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@3C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38.83V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@4C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38.43V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@5C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38.43V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@6C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354683"/>
                  </a:ext>
                </a:extLst>
              </a:tr>
              <a:tr h="530014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S14160</a:t>
                      </a:r>
                    </a:p>
                    <a:p>
                      <a:pPr algn="ctr"/>
                      <a:r>
                        <a:rPr lang="en-US" altLang="zh-CN" dirty="0"/>
                        <a:t>-6050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37.52V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@1A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39.23V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@2A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39.63V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@3A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5787164"/>
                  </a:ext>
                </a:extLst>
              </a:tr>
              <a:tr h="530014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JSP</a:t>
                      </a:r>
                    </a:p>
                    <a:p>
                      <a:pPr algn="ctr"/>
                      <a:r>
                        <a:rPr lang="en-US" altLang="zh-CN" dirty="0"/>
                        <a:t>-TP6050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24.51V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@1B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24.44V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@2B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24.58V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@3B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2717704"/>
                  </a:ext>
                </a:extLst>
              </a:tr>
            </a:tbl>
          </a:graphicData>
        </a:graphic>
      </p:graphicFrame>
      <p:sp>
        <p:nvSpPr>
          <p:cNvPr id="3" name="矩形: 圆角 2">
            <a:extLst>
              <a:ext uri="{FF2B5EF4-FFF2-40B4-BE49-F238E27FC236}">
                <a16:creationId xmlns:a16="http://schemas.microsoft.com/office/drawing/2014/main" id="{DD16A04A-1D42-C09C-1507-354FD6D8E20A}"/>
              </a:ext>
            </a:extLst>
          </p:cNvPr>
          <p:cNvSpPr/>
          <p:nvPr/>
        </p:nvSpPr>
        <p:spPr>
          <a:xfrm>
            <a:off x="1190445" y="3429000"/>
            <a:ext cx="5308121" cy="64841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9FE81D9B-9470-B05D-F69E-8F27D0CC362F}"/>
              </a:ext>
            </a:extLst>
          </p:cNvPr>
          <p:cNvSpPr/>
          <p:nvPr/>
        </p:nvSpPr>
        <p:spPr>
          <a:xfrm>
            <a:off x="1190446" y="2144671"/>
            <a:ext cx="4434068" cy="64841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5B2870AC-4A4A-5FE3-E591-4FBB2CCBF473}"/>
              </a:ext>
            </a:extLst>
          </p:cNvPr>
          <p:cNvSpPr/>
          <p:nvPr/>
        </p:nvSpPr>
        <p:spPr>
          <a:xfrm>
            <a:off x="5624513" y="2138417"/>
            <a:ext cx="6411191" cy="64841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1933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Times New Roman"/>
        <a:ea typeface="楷体"/>
        <a:cs typeface=""/>
      </a:majorFont>
      <a:minorFont>
        <a:latin typeface="Times New Roman"/>
        <a:ea typeface="楷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7329</TotalTime>
  <Words>790</Words>
  <Application>Microsoft Office PowerPoint</Application>
  <PresentationFormat>宽屏</PresentationFormat>
  <Paragraphs>347</Paragraphs>
  <Slides>31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36" baseType="lpstr">
      <vt:lpstr>微软雅黑</vt:lpstr>
      <vt:lpstr>Arial</vt:lpstr>
      <vt:lpstr>Cambria Math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曦阳</dc:creator>
  <cp:lastModifiedBy>曦阳 王</cp:lastModifiedBy>
  <cp:revision>204</cp:revision>
  <dcterms:created xsi:type="dcterms:W3CDTF">2022-11-06T02:50:26Z</dcterms:created>
  <dcterms:modified xsi:type="dcterms:W3CDTF">2025-04-28T05:15:09Z</dcterms:modified>
</cp:coreProperties>
</file>