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85" r:id="rId2"/>
    <p:sldId id="288" r:id="rId3"/>
    <p:sldId id="293" r:id="rId4"/>
    <p:sldId id="294" r:id="rId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袁 铭宽" initials="袁" lastIdx="1" clrIdx="0">
    <p:extLst>
      <p:ext uri="{19B8F6BF-5375-455C-9EA6-DF929625EA0E}">
        <p15:presenceInfo xmlns:p15="http://schemas.microsoft.com/office/powerpoint/2012/main" userId="dbb33777b94f849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F3F3"/>
    <a:srgbClr val="4B4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2" autoAdjust="0"/>
    <p:restoredTop sz="96884" autoAdjust="0"/>
  </p:normalViewPr>
  <p:slideViewPr>
    <p:cSldViewPr snapToGrid="0">
      <p:cViewPr varScale="1">
        <p:scale>
          <a:sx n="56" d="100"/>
          <a:sy n="56" d="100"/>
        </p:scale>
        <p:origin x="442" y="4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427B197-C74C-4751-9DCC-277ABE473D8C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DDFEB8F-E84B-4B5C-8F6C-260750D73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20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FEB8F-E84B-4B5C-8F6C-260750D736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117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159570-CEBD-4F25-A678-7C1773011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884F8B2-B312-41D2-BCC8-B4338426D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4BFE3C-B88F-4523-A3AB-EAB20F3C8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A48D-2352-4BFB-8FC3-A88BC9BD4E44}" type="datetime1">
              <a:rPr lang="zh-CN" altLang="en-US" smtClean="0"/>
              <a:t>2025/4/28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9FA361-30F1-4512-B974-0EF791ABA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7713C-B1BF-4B8B-BF06-E7B928B7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52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110B47-3E1E-4468-A807-0BF869AF7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F59263-DDAC-4EC6-9F1D-F2685B95E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18701F-8429-47B7-9330-2AE766DE4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F6EC-9C62-4F24-A85B-212F76F307A3}" type="datetime1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267C3E-3462-4F9C-A04D-3DACA4C22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DD5DAC-28B0-4E11-92EE-11EAF451D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56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A71FBF9-4A57-4DED-99DB-924042396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48DFA8-BA53-47E1-B428-15B54D7FC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2FD761-39A2-4070-9885-62E923072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5848-BB1C-4B1E-8BD0-191C1561C0CB}" type="datetime1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B70B9F-8C62-43F6-85AD-F782C2FBE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6A3885-B630-401E-8190-2E5E63E5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899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27C40-A608-483F-9210-C3B41BEB8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A5F293-6A96-4203-8807-0263C5834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02DCC2-0B50-42CF-9410-9C667123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D391-17B4-485D-B3FD-B7F17D1C3527}" type="datetime1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370751-BB2E-4683-B5C6-C4352C1F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51C88-BFDF-4213-8162-6CB892EF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1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C52CF2-0D52-4FC1-A6DC-AE36CFEE2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08DC9F-BD8F-453C-8157-D483A88F9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80D5C1-BF62-4C72-9C80-460524C6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278B-7701-474C-8DB8-79B12CD5C5E3}" type="datetime1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527FCF-BD3F-43DA-8162-63F5EF75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5ED73D-9448-44EF-8D0A-4910474C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31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769B34-9BAD-4EC4-947E-D40F7B81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7EB621-BFAC-4EA3-8B97-DD4719747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37D15A-A910-44D2-80BE-F9CF71FAA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2389A7-5D99-468B-A322-B93FAA9ED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FF4F-12AC-4B9D-B653-FDEEC86D8516}" type="datetime1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5B8E6-41DC-4CE0-B5E0-0A87D20C0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E91ACC-A41B-499D-9B08-408F7336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609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206EC6-47C9-41B5-9BDB-03B8A96D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DA4B86-2866-41BB-B014-5B64FBDB4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955BC0-647C-47AF-9FCE-4F6E4EFD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A49955-4F65-4537-BD64-839D171C4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172D95D-A917-48DB-8C10-B384E7F49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9B9B6C-930F-4D79-81F9-B00E2B4A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5CDA-1EF2-44F2-A75F-724537987B5C}" type="datetime1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9883018-ABE3-493E-808F-C3454F47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8471EF6-FF43-4B64-93BB-5FD555A1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66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26D948-E807-4AD1-895B-C9FC1A31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8E4F7E-4272-4858-8ED6-444DCCBC3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A7B97-5BEE-4D61-968A-E467342CB3FD}" type="datetime1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09143A-B810-45EB-B4ED-FF7AB0BEF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4823B6-5471-473D-954E-84298B7EB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91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C0E435-46CF-4C33-91BD-D238FBCEE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BB6D-7AEF-4E4D-B9D7-0A52F2FD453A}" type="datetime1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368C33-D9A0-419A-B853-FBD58C12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3D06E4-38A7-4F78-A2A6-EFD3A0CE8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7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CE2B32-18F3-4466-AEFE-007C371E4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EBB16B-5072-4E5B-A807-D99E5FA82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C05D69-58A4-4423-83C5-4454E777A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8B988D-16C7-475B-8F62-CDEF2C37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E7AD-383A-4539-88FA-A15B8E11F812}" type="datetime1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C3FC8A-A361-4A78-A191-885617DA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754AD3-AC73-4A7D-8D7F-124E63DC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0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5EC7EB-A82F-4CB6-A6BD-96E64335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180100-1AE8-4A03-922E-DC785DDF7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56DC35-1756-4D84-AE30-13FBF6E19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CB8785-E22A-47E7-A0D9-12088BFC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335B2-4614-4CDB-9E1A-A9B5B6B16E89}" type="datetime1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03BB5-682A-4692-9483-AF01B4CC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EC9C5A-11AD-42F1-B696-360AF8C6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21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907E9F6-890C-42B2-9908-3EC521C92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40D963-0555-43DA-9D08-4831ED6FD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7349E0-D41E-46ED-9184-DA1E92A62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2A3BD-89FB-497F-8951-C97B904606BB}" type="datetime1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E0D96A-75D4-4DB1-B220-4F7F762FF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035F65-0C67-4AC2-BDAC-3B5DA40BC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98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ihep.ac.cn/yuanmk/mpt2321_readou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F18B2225-6B60-414B-B9D2-A5A9F928969F}"/>
              </a:ext>
            </a:extLst>
          </p:cNvPr>
          <p:cNvSpPr/>
          <p:nvPr/>
        </p:nvSpPr>
        <p:spPr>
          <a:xfrm>
            <a:off x="0" y="1395983"/>
            <a:ext cx="12192000" cy="2388235"/>
          </a:xfrm>
          <a:custGeom>
            <a:avLst/>
            <a:gdLst/>
            <a:ahLst/>
            <a:cxnLst/>
            <a:rect l="l" t="t" r="r" b="b"/>
            <a:pathLst>
              <a:path w="12192000" h="2388235">
                <a:moveTo>
                  <a:pt x="12192000" y="0"/>
                </a:moveTo>
                <a:lnTo>
                  <a:pt x="0" y="0"/>
                </a:lnTo>
                <a:lnTo>
                  <a:pt x="0" y="2388107"/>
                </a:lnTo>
                <a:lnTo>
                  <a:pt x="12192000" y="2388107"/>
                </a:lnTo>
                <a:lnTo>
                  <a:pt x="12192000" y="0"/>
                </a:lnTo>
                <a:close/>
              </a:path>
            </a:pathLst>
          </a:custGeom>
          <a:solidFill>
            <a:srgbClr val="297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5F42D-6819-463A-8832-D1B2F3FE2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618" y="2101208"/>
            <a:ext cx="10658764" cy="1180458"/>
          </a:xfrm>
        </p:spPr>
        <p:txBody>
          <a:bodyPr>
            <a:normAutofit fontScale="90000"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122680" algn="l"/>
              </a:tabLst>
            </a:pPr>
            <a:r>
              <a:rPr lang="en-US" spc="-5" dirty="0">
                <a:solidFill>
                  <a:schemeClr val="bg1"/>
                </a:solidFill>
                <a:cs typeface="Times New Roman" panose="02020603050405020304"/>
              </a:rPr>
              <a:t>4m scintillator test &amp;&amp; </a:t>
            </a:r>
            <a:r>
              <a:rPr lang="en-US" altLang="zh-CN" spc="-5" dirty="0">
                <a:solidFill>
                  <a:schemeClr val="bg1"/>
                </a:solidFill>
                <a:cs typeface="Times New Roman" panose="02020603050405020304"/>
              </a:rPr>
              <a:t>MPT2321 readout system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6175B-4EC8-4E69-9841-39B153852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531"/>
            <a:ext cx="9144000" cy="2388234"/>
          </a:xfrm>
        </p:spPr>
        <p:txBody>
          <a:bodyPr>
            <a:noAutofit/>
          </a:bodyPr>
          <a:lstStyle/>
          <a:p>
            <a:pPr marL="3175" lvl="0">
              <a:lnSpc>
                <a:spcPct val="100000"/>
              </a:lnSpc>
              <a:spcBef>
                <a:spcPts val="810"/>
              </a:spcBef>
              <a:defRPr/>
            </a:pPr>
            <a:r>
              <a:rPr lang="en-US" altLang="zh-CN" spc="-5" dirty="0">
                <a:cs typeface="Times New Roman" panose="02020603050405020304"/>
              </a:rPr>
              <a:t>Ming-Kuan Yuan</a:t>
            </a:r>
          </a:p>
          <a:p>
            <a:pPr marL="3175" lvl="0">
              <a:lnSpc>
                <a:spcPct val="100000"/>
              </a:lnSpc>
              <a:spcBef>
                <a:spcPts val="810"/>
              </a:spcBef>
              <a:defRPr/>
            </a:pPr>
            <a:r>
              <a:rPr lang="en-US" altLang="zh-CN" spc="-5" dirty="0">
                <a:cs typeface="Times New Roman" panose="02020603050405020304"/>
              </a:rPr>
              <a:t>Fudan University</a:t>
            </a:r>
          </a:p>
          <a:p>
            <a:pPr marL="3175">
              <a:lnSpc>
                <a:spcPct val="100000"/>
              </a:lnSpc>
              <a:spcBef>
                <a:spcPts val="810"/>
              </a:spcBef>
            </a:pPr>
            <a:endParaRPr lang="en-US" altLang="zh-CN" sz="1200" spc="-5" dirty="0">
              <a:cs typeface="Times New Roman" panose="02020603050405020304"/>
            </a:endParaRPr>
          </a:p>
          <a:p>
            <a:pPr marL="3175">
              <a:lnSpc>
                <a:spcPct val="100000"/>
              </a:lnSpc>
              <a:spcBef>
                <a:spcPts val="810"/>
              </a:spcBef>
            </a:pPr>
            <a:r>
              <a:rPr lang="en-US" altLang="zh-CN" spc="-5">
                <a:cs typeface="Times New Roman" panose="02020603050405020304"/>
              </a:rPr>
              <a:t>2025.4.28</a:t>
            </a:r>
            <a:endParaRPr lang="en-US" altLang="zh-CN" spc="-5" dirty="0">
              <a:cs typeface="Times New Roman" panose="02020603050405020304"/>
            </a:endParaRPr>
          </a:p>
          <a:p>
            <a:pPr marL="3175">
              <a:lnSpc>
                <a:spcPct val="100000"/>
              </a:lnSpc>
              <a:spcBef>
                <a:spcPts val="810"/>
              </a:spcBef>
            </a:pPr>
            <a:r>
              <a:rPr lang="en-US" altLang="zh-CN" spc="-5" dirty="0">
                <a:cs typeface="Times New Roman" panose="02020603050405020304"/>
              </a:rPr>
              <a:t>CEPC muon detector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26D17C-376A-4F3E-CEC2-9BB6AC9CA406}"/>
              </a:ext>
            </a:extLst>
          </p:cNvPr>
          <p:cNvSpPr txBox="1"/>
          <p:nvPr/>
        </p:nvSpPr>
        <p:spPr>
          <a:xfrm>
            <a:off x="8419605" y="6068710"/>
            <a:ext cx="37229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hlinkClick r:id="rId3"/>
              </a:rPr>
              <a:t>yuanmk@mail2.sysu.edu.cn / MPT2321_readout · GitLab</a:t>
            </a:r>
            <a:endParaRPr lang="zh-CN" altLang="en-US" sz="1050" dirty="0"/>
          </a:p>
        </p:txBody>
      </p:sp>
      <p:sp>
        <p:nvSpPr>
          <p:cNvPr id="14" name="日期占位符 13">
            <a:extLst>
              <a:ext uri="{FF2B5EF4-FFF2-40B4-BE49-F238E27FC236}">
                <a16:creationId xmlns:a16="http://schemas.microsoft.com/office/drawing/2014/main" id="{AAB2314D-D67F-A2B8-4668-DFB25D68B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/>
          <a:lstStyle/>
          <a:p>
            <a:fld id="{BC52CFF5-BE0C-4FC6-BFC3-F07EBB6D96B8}" type="datetime1">
              <a:rPr lang="zh-CN" altLang="en-US" smtClean="0">
                <a:solidFill>
                  <a:schemeClr val="bg1"/>
                </a:solidFill>
              </a:rPr>
              <a:t>2025/4/28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E2E41191-627C-CE50-5973-C829C8B7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0" y="6489988"/>
            <a:ext cx="6697681" cy="365125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mkyuan23@m.fudan.edu.cn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E9219BEC-5B8A-E613-AED8-2BED02A7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9989"/>
            <a:ext cx="2743200" cy="365125"/>
          </a:xfr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/>
          <a:lstStyle/>
          <a:p>
            <a:fld id="{6A959264-E1FE-471A-9D55-0D7B691EEC1D}" type="slidenum">
              <a:rPr lang="zh-CN" altLang="en-US" smtClean="0">
                <a:solidFill>
                  <a:schemeClr val="bg1"/>
                </a:solidFill>
              </a:rPr>
              <a:t>1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5"/>
    </mc:Choice>
    <mc:Fallback xmlns="">
      <p:transition spd="slow" advTm="1386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2913E-AD19-3567-6814-D51606448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CF480A-0433-465C-9B85-98624CB8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0" y="133393"/>
            <a:ext cx="7598079" cy="48664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4m Scintillator test results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F6A582E-DF8B-0335-B109-3C205E5C3330}"/>
              </a:ext>
            </a:extLst>
          </p:cNvPr>
          <p:cNvSpPr txBox="1"/>
          <p:nvPr/>
        </p:nvSpPr>
        <p:spPr>
          <a:xfrm>
            <a:off x="193184" y="724430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</a:rPr>
              <a:t>测试 </a:t>
            </a:r>
            <a:r>
              <a:rPr lang="en-US" altLang="zh-CN" b="1" dirty="0">
                <a:solidFill>
                  <a:schemeClr val="accent2"/>
                </a:solidFill>
              </a:rPr>
              <a:t>Setup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3B7038A-4067-0F63-7D5C-E07B85F648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4" r="14144" b="-1192"/>
          <a:stretch/>
        </p:blipFill>
        <p:spPr>
          <a:xfrm>
            <a:off x="6184006" y="1135251"/>
            <a:ext cx="5242733" cy="458749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8C9C96CC-DEC2-6F8E-1048-9B41B49011DB}"/>
              </a:ext>
            </a:extLst>
          </p:cNvPr>
          <p:cNvSpPr txBox="1"/>
          <p:nvPr/>
        </p:nvSpPr>
        <p:spPr>
          <a:xfrm>
            <a:off x="223164" y="1394933"/>
            <a:ext cx="50119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分别在距离近端</a:t>
            </a:r>
            <a:r>
              <a:rPr lang="en-US" altLang="zh-CN" dirty="0"/>
              <a:t>0m</a:t>
            </a:r>
            <a:r>
              <a:rPr lang="zh-CN" altLang="en-US" dirty="0"/>
              <a:t>、</a:t>
            </a:r>
            <a:r>
              <a:rPr lang="en-US" altLang="zh-CN" dirty="0"/>
              <a:t>0.5m</a:t>
            </a:r>
            <a:r>
              <a:rPr lang="zh-CN" altLang="en-US" dirty="0"/>
              <a:t>、</a:t>
            </a:r>
            <a:r>
              <a:rPr lang="en-US" altLang="zh-CN" dirty="0"/>
              <a:t>1m</a:t>
            </a:r>
            <a:r>
              <a:rPr lang="zh-CN" altLang="en-US" dirty="0"/>
              <a:t>、</a:t>
            </a:r>
            <a:r>
              <a:rPr lang="en-US" altLang="zh-CN" dirty="0"/>
              <a:t>1.5m</a:t>
            </a:r>
            <a:r>
              <a:rPr lang="zh-CN" altLang="en-US" dirty="0"/>
              <a:t>、</a:t>
            </a:r>
            <a:r>
              <a:rPr lang="en-US" altLang="zh-CN" dirty="0"/>
              <a:t>2m</a:t>
            </a:r>
            <a:r>
              <a:rPr lang="zh-CN" altLang="en-US" dirty="0"/>
              <a:t>、</a:t>
            </a:r>
            <a:r>
              <a:rPr lang="en-US" altLang="zh-CN" dirty="0"/>
              <a:t>2.5m</a:t>
            </a:r>
            <a:r>
              <a:rPr lang="zh-CN" altLang="en-US" dirty="0"/>
              <a:t>、</a:t>
            </a:r>
            <a:r>
              <a:rPr lang="en-US" altLang="zh-CN" dirty="0"/>
              <a:t>3m</a:t>
            </a:r>
            <a:r>
              <a:rPr lang="zh-CN" altLang="en-US" dirty="0"/>
              <a:t>、</a:t>
            </a:r>
            <a:r>
              <a:rPr lang="en-US" altLang="zh-CN" dirty="0"/>
              <a:t>3.5m</a:t>
            </a:r>
            <a:r>
              <a:rPr lang="zh-CN" altLang="en-US" dirty="0"/>
              <a:t>、</a:t>
            </a:r>
            <a:r>
              <a:rPr lang="en-US" altLang="zh-CN" dirty="0"/>
              <a:t>4m</a:t>
            </a:r>
            <a:r>
              <a:rPr lang="zh-CN" altLang="en-US" dirty="0"/>
              <a:t>处放置</a:t>
            </a:r>
            <a:r>
              <a:rPr lang="en-US" altLang="zh-CN" dirty="0"/>
              <a:t>trigger</a:t>
            </a:r>
            <a:r>
              <a:rPr lang="zh-CN" altLang="en-US" dirty="0"/>
              <a:t>进行测量。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Trigger</a:t>
            </a:r>
            <a:r>
              <a:rPr lang="zh-CN" altLang="en-US" dirty="0"/>
              <a:t>高压为</a:t>
            </a:r>
            <a:r>
              <a:rPr lang="en-US" altLang="zh-CN" dirty="0"/>
              <a:t>-173V</a:t>
            </a:r>
          </a:p>
          <a:p>
            <a:r>
              <a:rPr lang="en-US" altLang="zh-CN" dirty="0"/>
              <a:t>4</a:t>
            </a:r>
            <a:r>
              <a:rPr lang="zh-CN" altLang="en-US" dirty="0"/>
              <a:t>米长塑闪耦合</a:t>
            </a:r>
            <a:r>
              <a:rPr lang="en-US" altLang="zh-CN" dirty="0" err="1"/>
              <a:t>SiPM</a:t>
            </a:r>
            <a:r>
              <a:rPr lang="zh-CN" altLang="en-US" dirty="0"/>
              <a:t>高压为</a:t>
            </a:r>
            <a:r>
              <a:rPr lang="en-US" altLang="zh-CN" dirty="0"/>
              <a:t>29V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C8266A3-0A16-09C6-22F2-0658B4D39E28}"/>
              </a:ext>
            </a:extLst>
          </p:cNvPr>
          <p:cNvSpPr/>
          <p:nvPr/>
        </p:nvSpPr>
        <p:spPr>
          <a:xfrm>
            <a:off x="387169" y="3927145"/>
            <a:ext cx="4390571" cy="196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4m scintillator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A59BFC0-B132-3CAC-40AB-4C32D1A2471E}"/>
              </a:ext>
            </a:extLst>
          </p:cNvPr>
          <p:cNvSpPr/>
          <p:nvPr/>
        </p:nvSpPr>
        <p:spPr>
          <a:xfrm>
            <a:off x="387169" y="3735738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9871D20-A880-1849-3293-E0F306B0FB13}"/>
              </a:ext>
            </a:extLst>
          </p:cNvPr>
          <p:cNvSpPr/>
          <p:nvPr/>
        </p:nvSpPr>
        <p:spPr>
          <a:xfrm>
            <a:off x="387169" y="4195463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B08ABC1-F905-D663-9994-473FE1B52E0F}"/>
              </a:ext>
            </a:extLst>
          </p:cNvPr>
          <p:cNvSpPr/>
          <p:nvPr/>
        </p:nvSpPr>
        <p:spPr>
          <a:xfrm>
            <a:off x="4471488" y="3735738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0CBDCCC-89F7-A3C6-1146-6FEACBF55BAF}"/>
              </a:ext>
            </a:extLst>
          </p:cNvPr>
          <p:cNvSpPr/>
          <p:nvPr/>
        </p:nvSpPr>
        <p:spPr>
          <a:xfrm>
            <a:off x="4471488" y="4195463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4471777-6751-5BE0-8E3B-CBEE37F9BAC9}"/>
              </a:ext>
            </a:extLst>
          </p:cNvPr>
          <p:cNvSpPr/>
          <p:nvPr/>
        </p:nvSpPr>
        <p:spPr>
          <a:xfrm>
            <a:off x="888869" y="3735738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BBA1D74-18A7-B49D-1527-E86C0112685E}"/>
              </a:ext>
            </a:extLst>
          </p:cNvPr>
          <p:cNvSpPr/>
          <p:nvPr/>
        </p:nvSpPr>
        <p:spPr>
          <a:xfrm>
            <a:off x="888869" y="4195463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C88F9CF-6B95-192B-5DAA-8CDB57B867DA}"/>
              </a:ext>
            </a:extLst>
          </p:cNvPr>
          <p:cNvSpPr/>
          <p:nvPr/>
        </p:nvSpPr>
        <p:spPr>
          <a:xfrm>
            <a:off x="1448695" y="3735738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7C8D971-9640-5D78-BAFE-28BD242E9108}"/>
              </a:ext>
            </a:extLst>
          </p:cNvPr>
          <p:cNvSpPr/>
          <p:nvPr/>
        </p:nvSpPr>
        <p:spPr>
          <a:xfrm>
            <a:off x="1448695" y="4195463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41BC96D-C125-0511-5D03-BC8877970F19}"/>
              </a:ext>
            </a:extLst>
          </p:cNvPr>
          <p:cNvSpPr/>
          <p:nvPr/>
        </p:nvSpPr>
        <p:spPr>
          <a:xfrm>
            <a:off x="2006960" y="3735738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ABF3C67-0AEE-33F3-561E-0E893C2E0D0B}"/>
              </a:ext>
            </a:extLst>
          </p:cNvPr>
          <p:cNvSpPr/>
          <p:nvPr/>
        </p:nvSpPr>
        <p:spPr>
          <a:xfrm>
            <a:off x="2006960" y="4195463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EA961D0-0A2E-EFA2-6BEA-BA29208F31AB}"/>
              </a:ext>
            </a:extLst>
          </p:cNvPr>
          <p:cNvSpPr/>
          <p:nvPr/>
        </p:nvSpPr>
        <p:spPr>
          <a:xfrm>
            <a:off x="2508660" y="3735738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1A98367-0D9E-68ED-3B77-BC6D1B277B3C}"/>
              </a:ext>
            </a:extLst>
          </p:cNvPr>
          <p:cNvSpPr/>
          <p:nvPr/>
        </p:nvSpPr>
        <p:spPr>
          <a:xfrm>
            <a:off x="2508660" y="4195463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2614C94-D817-8267-0975-AC98A27E1EDC}"/>
              </a:ext>
            </a:extLst>
          </p:cNvPr>
          <p:cNvSpPr/>
          <p:nvPr/>
        </p:nvSpPr>
        <p:spPr>
          <a:xfrm>
            <a:off x="3024945" y="3735738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7AAC18C-FC33-2792-04FE-EB2DC251B99B}"/>
              </a:ext>
            </a:extLst>
          </p:cNvPr>
          <p:cNvSpPr/>
          <p:nvPr/>
        </p:nvSpPr>
        <p:spPr>
          <a:xfrm>
            <a:off x="3024945" y="4195463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8D9BAF1-E3D9-1D0E-13D6-ACBECB560267}"/>
              </a:ext>
            </a:extLst>
          </p:cNvPr>
          <p:cNvSpPr/>
          <p:nvPr/>
        </p:nvSpPr>
        <p:spPr>
          <a:xfrm>
            <a:off x="3499271" y="3735738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4191801-65F3-762D-4197-9BCFF9304E7F}"/>
              </a:ext>
            </a:extLst>
          </p:cNvPr>
          <p:cNvSpPr/>
          <p:nvPr/>
        </p:nvSpPr>
        <p:spPr>
          <a:xfrm>
            <a:off x="3499271" y="4195463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E3EF7BC-C55F-57C5-A067-CE715228E383}"/>
              </a:ext>
            </a:extLst>
          </p:cNvPr>
          <p:cNvSpPr/>
          <p:nvPr/>
        </p:nvSpPr>
        <p:spPr>
          <a:xfrm>
            <a:off x="3979965" y="3735738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762915F-AFA6-FAEB-84BA-52E9C656EE36}"/>
              </a:ext>
            </a:extLst>
          </p:cNvPr>
          <p:cNvSpPr/>
          <p:nvPr/>
        </p:nvSpPr>
        <p:spPr>
          <a:xfrm>
            <a:off x="3979965" y="4195463"/>
            <a:ext cx="306252" cy="119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F7E9773-FF8C-C4FA-0F60-362C450D1F4F}"/>
              </a:ext>
            </a:extLst>
          </p:cNvPr>
          <p:cNvSpPr/>
          <p:nvPr/>
        </p:nvSpPr>
        <p:spPr>
          <a:xfrm>
            <a:off x="4825638" y="3927145"/>
            <a:ext cx="45719" cy="19665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A4D33435-69E3-1776-FE45-6FC471804FED}"/>
              </a:ext>
            </a:extLst>
          </p:cNvPr>
          <p:cNvCxnSpPr>
            <a:endCxn id="23" idx="3"/>
          </p:cNvCxnSpPr>
          <p:nvPr/>
        </p:nvCxnSpPr>
        <p:spPr>
          <a:xfrm flipH="1">
            <a:off x="4871357" y="3625974"/>
            <a:ext cx="328023" cy="399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CF32DE45-45BD-1E02-2DE4-6E7A8BC0F45F}"/>
              </a:ext>
            </a:extLst>
          </p:cNvPr>
          <p:cNvSpPr txBox="1"/>
          <p:nvPr/>
        </p:nvSpPr>
        <p:spPr>
          <a:xfrm>
            <a:off x="4848497" y="325664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集成前放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3AEF67F-3BE1-3486-0905-D441AB61183B}"/>
              </a:ext>
            </a:extLst>
          </p:cNvPr>
          <p:cNvSpPr txBox="1"/>
          <p:nvPr/>
        </p:nvSpPr>
        <p:spPr>
          <a:xfrm>
            <a:off x="2582454" y="503385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连接至前放板</a:t>
            </a: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6E815A31-3AA3-0137-3E9B-306960279C7A}"/>
              </a:ext>
            </a:extLst>
          </p:cNvPr>
          <p:cNvCxnSpPr>
            <a:stCxn id="29" idx="0"/>
            <a:endCxn id="18" idx="2"/>
          </p:cNvCxnSpPr>
          <p:nvPr/>
        </p:nvCxnSpPr>
        <p:spPr>
          <a:xfrm flipH="1" flipV="1">
            <a:off x="3178071" y="4315206"/>
            <a:ext cx="189213" cy="718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976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360B1-8EF3-1F1B-5882-854CB293A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CF5A5B-6A0F-3922-6DBA-002D9DE1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0" y="133393"/>
            <a:ext cx="7598079" cy="48664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4m Scintillator test results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A1052C0-190F-7D8C-F054-1E1A07D4D41D}"/>
              </a:ext>
            </a:extLst>
          </p:cNvPr>
          <p:cNvSpPr txBox="1"/>
          <p:nvPr/>
        </p:nvSpPr>
        <p:spPr>
          <a:xfrm>
            <a:off x="193184" y="72443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</a:rPr>
              <a:t>测试结果</a:t>
            </a:r>
            <a:r>
              <a:rPr lang="en-US" altLang="zh-CN" b="1" dirty="0">
                <a:solidFill>
                  <a:schemeClr val="accent2"/>
                </a:solidFill>
              </a:rPr>
              <a:t>-</a:t>
            </a:r>
            <a:r>
              <a:rPr lang="zh-CN" altLang="en-US" b="1" dirty="0">
                <a:solidFill>
                  <a:schemeClr val="accent2"/>
                </a:solidFill>
              </a:rPr>
              <a:t>效率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E27636-2CFE-5FAC-EC78-B6C1A2CFA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314" y="990712"/>
            <a:ext cx="6100256" cy="47206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5B1A941-92F1-9081-7EEA-27C6AE714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12" y="1915103"/>
            <a:ext cx="4735063" cy="3551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B7CCB68-7D44-04C8-83EE-2FB49681FEE0}"/>
              </a:ext>
            </a:extLst>
          </p:cNvPr>
          <p:cNvSpPr txBox="1"/>
          <p:nvPr/>
        </p:nvSpPr>
        <p:spPr>
          <a:xfrm>
            <a:off x="1531257" y="1545771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单光子幅度</a:t>
            </a:r>
            <a:r>
              <a:rPr lang="en-US" altLang="zh-CN" dirty="0"/>
              <a:t>7.7mV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25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BF651-4E51-74F5-F47A-02A10902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0C9D9D33-1B71-D5C0-5D54-137962A7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0" y="133393"/>
            <a:ext cx="7598079" cy="48664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MPT2321 readout system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EC2C4DF-F2FA-0CE8-B12A-56F5C689A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253" y="1064276"/>
            <a:ext cx="7313182" cy="54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51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omic Sans MS"/>
        <a:ea typeface="华文楷体"/>
        <a:cs typeface=""/>
      </a:majorFont>
      <a:minorFont>
        <a:latin typeface="Comic Sans MS"/>
        <a:ea typeface="华文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43840</TotalTime>
  <Words>116</Words>
  <Application>Microsoft Office PowerPoint</Application>
  <PresentationFormat>宽屏</PresentationFormat>
  <Paragraphs>24</Paragraphs>
  <Slides>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9" baseType="lpstr">
      <vt:lpstr>等线</vt:lpstr>
      <vt:lpstr>Arial</vt:lpstr>
      <vt:lpstr>Comic Sans MS</vt:lpstr>
      <vt:lpstr>Times New Roman</vt:lpstr>
      <vt:lpstr>Office 主题​​</vt:lpstr>
      <vt:lpstr>4m scintillator test &amp;&amp; MPT2321 readout system</vt:lpstr>
      <vt:lpstr>4m Scintillator test results</vt:lpstr>
      <vt:lpstr>4m Scintillator test results</vt:lpstr>
      <vt:lpstr>MPT2321 readout system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袁 铭宽</dc:creator>
  <cp:lastModifiedBy>MingKuan Yuan</cp:lastModifiedBy>
  <cp:revision>1179</cp:revision>
  <dcterms:created xsi:type="dcterms:W3CDTF">2021-11-11T02:50:15Z</dcterms:created>
  <dcterms:modified xsi:type="dcterms:W3CDTF">2025-04-28T01:15:15Z</dcterms:modified>
</cp:coreProperties>
</file>