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742" r:id="rId2"/>
    <p:sldId id="1112" r:id="rId3"/>
    <p:sldId id="1091" r:id="rId4"/>
    <p:sldId id="1093" r:id="rId5"/>
    <p:sldId id="1095" r:id="rId6"/>
    <p:sldId id="1120" r:id="rId7"/>
    <p:sldId id="1126" r:id="rId8"/>
    <p:sldId id="1122" r:id="rId9"/>
    <p:sldId id="2326" r:id="rId10"/>
    <p:sldId id="2332" r:id="rId11"/>
    <p:sldId id="2329" r:id="rId12"/>
    <p:sldId id="2327" r:id="rId13"/>
    <p:sldId id="1123" r:id="rId14"/>
    <p:sldId id="1124" r:id="rId15"/>
    <p:sldId id="2331" r:id="rId16"/>
    <p:sldId id="1125" r:id="rId17"/>
    <p:sldId id="2333" r:id="rId18"/>
    <p:sldId id="2334" r:id="rId19"/>
    <p:sldId id="1119" r:id="rId20"/>
    <p:sldId id="1113" r:id="rId21"/>
    <p:sldId id="1101" r:id="rId22"/>
    <p:sldId id="1060" r:id="rId23"/>
    <p:sldId id="1127" r:id="rId24"/>
    <p:sldId id="2330" r:id="rId25"/>
    <p:sldId id="1104" r:id="rId26"/>
    <p:sldId id="1035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  <a:srgbClr val="0000FF"/>
    <a:srgbClr val="FFA98B"/>
    <a:srgbClr val="85D4FF"/>
    <a:srgbClr val="FFFF99"/>
    <a:srgbClr val="FFCC00"/>
    <a:srgbClr val="FF0000"/>
    <a:srgbClr val="008000"/>
    <a:srgbClr val="CDC9CA"/>
    <a:srgbClr val="D8A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3" autoAdjust="0"/>
    <p:restoredTop sz="94350" autoAdjust="0"/>
  </p:normalViewPr>
  <p:slideViewPr>
    <p:cSldViewPr>
      <p:cViewPr varScale="1">
        <p:scale>
          <a:sx n="63" d="100"/>
          <a:sy n="63" d="100"/>
        </p:scale>
        <p:origin x="94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3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542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45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77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136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772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06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06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06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62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9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14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2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2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75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10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>
            <a:lvl1pPr>
              <a:defRPr sz="1400"/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29DD5169-62AA-4FF9-9A8A-C7359445FABC}" type="datetime1">
              <a:rPr lang="zh-CN" altLang="en-US" smtClean="0"/>
              <a:pPr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>
            <a:lvl1pPr>
              <a:defRPr sz="1600"/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chemeClr val="tx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-indico.kek.jp/event/307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983564" y="4509120"/>
            <a:ext cx="6458436" cy="1335750"/>
          </a:xfr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报告人：沙鹏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中国科学院高能物理研究所，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2025</a:t>
            </a:r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</a:t>
            </a:r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28</a:t>
            </a:r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日</a:t>
            </a:r>
          </a:p>
        </p:txBody>
      </p:sp>
      <p:sp>
        <p:nvSpPr>
          <p:cNvPr id="6" name="文本框 10"/>
          <p:cNvSpPr txBox="1"/>
          <p:nvPr/>
        </p:nvSpPr>
        <p:spPr>
          <a:xfrm>
            <a:off x="1199456" y="2204864"/>
            <a:ext cx="9571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 dirty="0">
                <a:solidFill>
                  <a:srgbClr val="C00000"/>
                </a:solidFill>
              </a:rPr>
              <a:t>课题</a:t>
            </a:r>
            <a:r>
              <a:rPr lang="en-US" altLang="zh-CN" sz="5400" b="1" dirty="0">
                <a:solidFill>
                  <a:srgbClr val="C00000"/>
                </a:solidFill>
              </a:rPr>
              <a:t>1</a:t>
            </a:r>
            <a:r>
              <a:rPr lang="zh-CN" altLang="en-US" sz="5400" b="1" dirty="0">
                <a:solidFill>
                  <a:srgbClr val="C00000"/>
                </a:solidFill>
              </a:rPr>
              <a:t>“加速器前沿技术研究”</a:t>
            </a:r>
            <a:endParaRPr lang="en-US" altLang="zh-CN" sz="5400" b="1" dirty="0">
              <a:solidFill>
                <a:srgbClr val="C00000"/>
              </a:solidFill>
            </a:endParaRPr>
          </a:p>
          <a:p>
            <a:r>
              <a:rPr lang="zh-CN" altLang="en-US" sz="5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1F968B-B209-F964-3B11-57D40EDDC262}"/>
              </a:ext>
            </a:extLst>
          </p:cNvPr>
          <p:cNvSpPr/>
          <p:nvPr/>
        </p:nvSpPr>
        <p:spPr>
          <a:xfrm>
            <a:off x="0" y="40756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 sz="2400" b="1"/>
            </a:pP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  <a:sym typeface="Helvetica"/>
              </a:rPr>
              <a:t>国家重点研发计划</a:t>
            </a:r>
            <a:r>
              <a:rPr lang="en-US" altLang="zh-CN" sz="3200" dirty="0">
                <a:latin typeface="SimHei" charset="-122"/>
                <a:ea typeface="SimHei" charset="-122"/>
                <a:cs typeface="SimHei" charset="-122"/>
                <a:sym typeface="Helvetica"/>
              </a:rPr>
              <a:t>—</a:t>
            </a: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“高能量加速器关键技术研究”</a:t>
            </a:r>
            <a:r>
              <a:rPr lang="en-US" altLang="zh-CN" sz="3200" dirty="0">
                <a:latin typeface="SimHei" charset="-122"/>
                <a:ea typeface="SimHei" charset="-122"/>
                <a:cs typeface="SimHei" charset="-122"/>
              </a:rPr>
              <a:t>2025</a:t>
            </a: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年会</a:t>
            </a: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铌三锡镀膜工艺曲线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026" name="Picture 2" descr="https://ars.els-cdn.com/content/image/1-s2.0-S0167577X24018500-gr1_lrg.jpg">
            <a:extLst>
              <a:ext uri="{FF2B5EF4-FFF2-40B4-BE49-F238E27FC236}">
                <a16:creationId xmlns:a16="http://schemas.microsoft.com/office/drawing/2014/main" id="{5F52599E-29EF-4FE5-AA7B-65D68BFA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39" y="1498892"/>
            <a:ext cx="6912768" cy="47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CB32CFD-0A5D-46D7-8520-A7BB04E1192D}"/>
              </a:ext>
            </a:extLst>
          </p:cNvPr>
          <p:cNvGrpSpPr/>
          <p:nvPr/>
        </p:nvGrpSpPr>
        <p:grpSpPr>
          <a:xfrm>
            <a:off x="407368" y="1052736"/>
            <a:ext cx="4032448" cy="5491772"/>
            <a:chOff x="335360" y="1146230"/>
            <a:chExt cx="4380073" cy="5451122"/>
          </a:xfrm>
        </p:grpSpPr>
        <p:sp>
          <p:nvSpPr>
            <p:cNvPr id="19" name="圆角矩形 5">
              <a:extLst>
                <a:ext uri="{FF2B5EF4-FFF2-40B4-BE49-F238E27FC236}">
                  <a16:creationId xmlns:a16="http://schemas.microsoft.com/office/drawing/2014/main" id="{9CCC0723-5332-4D2A-800B-C48C1EF3A786}"/>
                </a:ext>
              </a:extLst>
            </p:cNvPr>
            <p:cNvSpPr/>
            <p:nvPr/>
          </p:nvSpPr>
          <p:spPr>
            <a:xfrm>
              <a:off x="1525975" y="1163465"/>
              <a:ext cx="2016224" cy="3232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87E37920-AA9B-4554-9EC2-108EC53B5FDF}"/>
                </a:ext>
              </a:extLst>
            </p:cNvPr>
            <p:cNvSpPr txBox="1"/>
            <p:nvPr/>
          </p:nvSpPr>
          <p:spPr>
            <a:xfrm>
              <a:off x="1259463" y="1146230"/>
              <a:ext cx="23512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+mn-ea"/>
                </a:rPr>
                <a:t>   Degas: 150℃ 17h</a:t>
              </a:r>
              <a:endParaRPr lang="zh-CN" altLang="en-US" sz="1600" dirty="0">
                <a:latin typeface="+mn-ea"/>
              </a:endParaRPr>
            </a:p>
          </p:txBody>
        </p:sp>
        <p:sp>
          <p:nvSpPr>
            <p:cNvPr id="21" name="下箭头 6">
              <a:extLst>
                <a:ext uri="{FF2B5EF4-FFF2-40B4-BE49-F238E27FC236}">
                  <a16:creationId xmlns:a16="http://schemas.microsoft.com/office/drawing/2014/main" id="{ADDB22FA-B911-4473-BDC3-9D2D33B571A9}"/>
                </a:ext>
              </a:extLst>
            </p:cNvPr>
            <p:cNvSpPr/>
            <p:nvPr/>
          </p:nvSpPr>
          <p:spPr>
            <a:xfrm>
              <a:off x="2329712" y="1556792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2" name="圆角矩形 7">
              <a:extLst>
                <a:ext uri="{FF2B5EF4-FFF2-40B4-BE49-F238E27FC236}">
                  <a16:creationId xmlns:a16="http://schemas.microsoft.com/office/drawing/2014/main" id="{F7E42FA3-04EA-42CF-90E9-DC9AE985D744}"/>
                </a:ext>
              </a:extLst>
            </p:cNvPr>
            <p:cNvSpPr/>
            <p:nvPr/>
          </p:nvSpPr>
          <p:spPr>
            <a:xfrm>
              <a:off x="563799" y="1976264"/>
              <a:ext cx="3916987" cy="6606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Nucleation temperature &amp; time</a:t>
              </a:r>
            </a:p>
            <a:p>
              <a:pPr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Crucible/Furnace: 850C/540C 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5h </a:t>
              </a:r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pPr lvl="0">
                <a:defRPr/>
              </a:pP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600" dirty="0"/>
            </a:p>
          </p:txBody>
        </p:sp>
        <p:sp>
          <p:nvSpPr>
            <p:cNvPr id="23" name="下箭头 9">
              <a:extLst>
                <a:ext uri="{FF2B5EF4-FFF2-40B4-BE49-F238E27FC236}">
                  <a16:creationId xmlns:a16="http://schemas.microsoft.com/office/drawing/2014/main" id="{D6450A39-F51C-4736-A5BA-7E85343AC344}"/>
                </a:ext>
              </a:extLst>
            </p:cNvPr>
            <p:cNvSpPr/>
            <p:nvPr/>
          </p:nvSpPr>
          <p:spPr>
            <a:xfrm>
              <a:off x="2351584" y="2708920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4" name="下箭头 10">
              <a:extLst>
                <a:ext uri="{FF2B5EF4-FFF2-40B4-BE49-F238E27FC236}">
                  <a16:creationId xmlns:a16="http://schemas.microsoft.com/office/drawing/2014/main" id="{88313ADF-705E-4FFC-BAC8-9A7BDD5639F8}"/>
                </a:ext>
              </a:extLst>
            </p:cNvPr>
            <p:cNvSpPr/>
            <p:nvPr/>
          </p:nvSpPr>
          <p:spPr>
            <a:xfrm>
              <a:off x="2351584" y="3531580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DCE19130-28D9-41A2-8E33-8008525327DC}"/>
                </a:ext>
              </a:extLst>
            </p:cNvPr>
            <p:cNvSpPr/>
            <p:nvPr/>
          </p:nvSpPr>
          <p:spPr>
            <a:xfrm>
              <a:off x="335360" y="3933056"/>
              <a:ext cx="4380073" cy="6606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Coating temperature &amp; time</a:t>
              </a:r>
            </a:p>
            <a:p>
              <a:pPr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Crucible/Furnace: 1290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℃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/1130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℃ 1-3h </a:t>
              </a:r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pPr lvl="0">
                <a:defRPr/>
              </a:pP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600" dirty="0"/>
            </a:p>
          </p:txBody>
        </p:sp>
        <p:sp>
          <p:nvSpPr>
            <p:cNvPr id="26" name="圆角矩形 15">
              <a:extLst>
                <a:ext uri="{FF2B5EF4-FFF2-40B4-BE49-F238E27FC236}">
                  <a16:creationId xmlns:a16="http://schemas.microsoft.com/office/drawing/2014/main" id="{C6EE74A5-CAFE-4418-9407-DBFA11661633}"/>
                </a:ext>
              </a:extLst>
            </p:cNvPr>
            <p:cNvSpPr/>
            <p:nvPr/>
          </p:nvSpPr>
          <p:spPr>
            <a:xfrm>
              <a:off x="720230" y="5110129"/>
              <a:ext cx="3369478" cy="6606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Annealing temperature &amp; time</a:t>
              </a:r>
            </a:p>
            <a:p>
              <a:pPr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Crucible/Furnace: None</a:t>
              </a:r>
            </a:p>
            <a:p>
              <a:pPr lvl="0">
                <a:defRPr/>
              </a:pP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600" dirty="0"/>
            </a:p>
          </p:txBody>
        </p:sp>
        <p:sp>
          <p:nvSpPr>
            <p:cNvPr id="27" name="圆角矩形 16">
              <a:extLst>
                <a:ext uri="{FF2B5EF4-FFF2-40B4-BE49-F238E27FC236}">
                  <a16:creationId xmlns:a16="http://schemas.microsoft.com/office/drawing/2014/main" id="{FAF12B6C-23C9-4775-BD3C-62257988F13D}"/>
                </a:ext>
              </a:extLst>
            </p:cNvPr>
            <p:cNvSpPr/>
            <p:nvPr/>
          </p:nvSpPr>
          <p:spPr>
            <a:xfrm>
              <a:off x="1559496" y="3105750"/>
              <a:ext cx="1748057" cy="3232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Ramp-up: ~1h</a:t>
              </a:r>
              <a:endParaRPr lang="zh-CN" altLang="en-US" sz="16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8" name="下箭头 17">
              <a:extLst>
                <a:ext uri="{FF2B5EF4-FFF2-40B4-BE49-F238E27FC236}">
                  <a16:creationId xmlns:a16="http://schemas.microsoft.com/office/drawing/2014/main" id="{3B248E9C-05C0-4962-8091-CE7D2497786D}"/>
                </a:ext>
              </a:extLst>
            </p:cNvPr>
            <p:cNvSpPr/>
            <p:nvPr/>
          </p:nvSpPr>
          <p:spPr>
            <a:xfrm>
              <a:off x="2377873" y="4653136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9" name="下箭头 18">
              <a:extLst>
                <a:ext uri="{FF2B5EF4-FFF2-40B4-BE49-F238E27FC236}">
                  <a16:creationId xmlns:a16="http://schemas.microsoft.com/office/drawing/2014/main" id="{8C296088-45A0-421B-803E-92687EFCE5A4}"/>
                </a:ext>
              </a:extLst>
            </p:cNvPr>
            <p:cNvSpPr/>
            <p:nvPr/>
          </p:nvSpPr>
          <p:spPr>
            <a:xfrm>
              <a:off x="2341869" y="5877272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id="{010CA238-0BD3-4444-B1E2-A7F139C71B1C}"/>
                </a:ext>
              </a:extLst>
            </p:cNvPr>
            <p:cNvSpPr/>
            <p:nvPr/>
          </p:nvSpPr>
          <p:spPr>
            <a:xfrm>
              <a:off x="1039300" y="6274102"/>
              <a:ext cx="2893977" cy="3232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Ramp-down to 40C: ~25h</a:t>
              </a:r>
              <a:endParaRPr lang="zh-CN" altLang="en-US" sz="1600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94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样品腔的镀膜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11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52891" y="1065382"/>
            <a:ext cx="11703749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n-US" altLang="zh-CN" sz="2000" dirty="0">
                <a:solidFill>
                  <a:sysClr val="windowText" lastClr="000000"/>
                </a:solidFill>
              </a:rPr>
              <a:t>A sample cavity made of </a:t>
            </a:r>
            <a:r>
              <a:rPr lang="en-US" altLang="zh-CN" sz="2000" dirty="0" err="1">
                <a:solidFill>
                  <a:sysClr val="windowText" lastClr="000000"/>
                </a:solidFill>
              </a:rPr>
              <a:t>Nb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 was used for the coating experiments.</a:t>
            </a:r>
            <a:endParaRPr lang="en-US" altLang="zh-CN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52542DA-6C10-48CB-A194-A0ED64E4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4" y="1635123"/>
            <a:ext cx="2198017" cy="272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01C6556-C2EF-4402-8978-0C02C27A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6333" y="5263683"/>
            <a:ext cx="816463" cy="198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49D20A-1C78-4963-92E7-8AE2FBDC89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8" b="416"/>
          <a:stretch/>
        </p:blipFill>
        <p:spPr>
          <a:xfrm rot="16200000">
            <a:off x="979014" y="3824461"/>
            <a:ext cx="1264835" cy="2604873"/>
          </a:xfrm>
          <a:prstGeom prst="rect">
            <a:avLst/>
          </a:prstGeom>
        </p:spPr>
      </p:pic>
      <p:sp>
        <p:nvSpPr>
          <p:cNvPr id="10" name="十字形 9">
            <a:extLst>
              <a:ext uri="{FF2B5EF4-FFF2-40B4-BE49-F238E27FC236}">
                <a16:creationId xmlns:a16="http://schemas.microsoft.com/office/drawing/2014/main" id="{C2F0A0B9-82D8-4567-94FD-B0F03DB415FB}"/>
              </a:ext>
            </a:extLst>
          </p:cNvPr>
          <p:cNvSpPr/>
          <p:nvPr/>
        </p:nvSpPr>
        <p:spPr>
          <a:xfrm>
            <a:off x="10338651" y="5113837"/>
            <a:ext cx="720080" cy="792088"/>
          </a:xfrm>
          <a:prstGeom prst="plus">
            <a:avLst>
              <a:gd name="adj" fmla="val 35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CFAAF67-6655-4D09-BBC9-F2305CDF9264}"/>
              </a:ext>
            </a:extLst>
          </p:cNvPr>
          <p:cNvSpPr/>
          <p:nvPr/>
        </p:nvSpPr>
        <p:spPr>
          <a:xfrm>
            <a:off x="3314771" y="3733675"/>
            <a:ext cx="907837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2835492-74CA-47C1-AC00-99814B6EE875}"/>
              </a:ext>
            </a:extLst>
          </p:cNvPr>
          <p:cNvGrpSpPr/>
          <p:nvPr/>
        </p:nvGrpSpPr>
        <p:grpSpPr>
          <a:xfrm>
            <a:off x="4416075" y="2164399"/>
            <a:ext cx="2472864" cy="3441484"/>
            <a:chOff x="599952" y="1988840"/>
            <a:chExt cx="3389877" cy="4521604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D83B5A1-3D89-4EBB-8AC6-F03669F89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52" y="1988840"/>
              <a:ext cx="3389877" cy="452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33E4FF3-A501-43BE-B32A-2E07D336DAA2}"/>
                </a:ext>
              </a:extLst>
            </p:cNvPr>
            <p:cNvSpPr txBox="1"/>
            <p:nvPr/>
          </p:nvSpPr>
          <p:spPr>
            <a:xfrm>
              <a:off x="983432" y="3892991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44DA6860-3E18-4693-881E-2D77067D4966}"/>
                </a:ext>
              </a:extLst>
            </p:cNvPr>
            <p:cNvSpPr txBox="1"/>
            <p:nvPr/>
          </p:nvSpPr>
          <p:spPr>
            <a:xfrm>
              <a:off x="983432" y="4541063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379BBA2F-9C82-4A0E-8C1D-1E5DD48F77C3}"/>
                </a:ext>
              </a:extLst>
            </p:cNvPr>
            <p:cNvSpPr txBox="1"/>
            <p:nvPr/>
          </p:nvSpPr>
          <p:spPr>
            <a:xfrm>
              <a:off x="2711624" y="3388935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372A143-B152-4EE3-893A-AEA12C9B1AD0}"/>
                </a:ext>
              </a:extLst>
            </p:cNvPr>
            <p:cNvSpPr txBox="1"/>
            <p:nvPr/>
          </p:nvSpPr>
          <p:spPr>
            <a:xfrm>
              <a:off x="2711624" y="4869160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4448AC1B-55A8-40E1-8739-D9C3297E65DD}"/>
                </a:ext>
              </a:extLst>
            </p:cNvPr>
            <p:cNvSpPr txBox="1"/>
            <p:nvPr/>
          </p:nvSpPr>
          <p:spPr>
            <a:xfrm>
              <a:off x="1010135" y="3502567"/>
              <a:ext cx="873056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#1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41BE434F-8DC4-48F0-A19F-035D037B1E5D}"/>
                </a:ext>
              </a:extLst>
            </p:cNvPr>
            <p:cNvSpPr txBox="1"/>
            <p:nvPr/>
          </p:nvSpPr>
          <p:spPr>
            <a:xfrm>
              <a:off x="997720" y="4899934"/>
              <a:ext cx="786759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#3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46F8978C-4C98-44DC-BF74-293E3CED06C6}"/>
                </a:ext>
              </a:extLst>
            </p:cNvPr>
            <p:cNvSpPr txBox="1"/>
            <p:nvPr/>
          </p:nvSpPr>
          <p:spPr>
            <a:xfrm>
              <a:off x="2672876" y="3774182"/>
              <a:ext cx="812233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#6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EDB5EECC-DAFE-4D18-9D78-9ABA83D946FA}"/>
                </a:ext>
              </a:extLst>
            </p:cNvPr>
            <p:cNvSpPr txBox="1"/>
            <p:nvPr/>
          </p:nvSpPr>
          <p:spPr>
            <a:xfrm>
              <a:off x="2672876" y="4448646"/>
              <a:ext cx="758086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#7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B3242829-A06A-404C-9009-9E3383760A69}"/>
              </a:ext>
            </a:extLst>
          </p:cNvPr>
          <p:cNvSpPr/>
          <p:nvPr/>
        </p:nvSpPr>
        <p:spPr>
          <a:xfrm>
            <a:off x="7082406" y="3597109"/>
            <a:ext cx="1013621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E7F7C2D-BCEC-41A7-B71B-C1D92E034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t="8542" r="24616" b="5627"/>
          <a:stretch/>
        </p:blipFill>
        <p:spPr>
          <a:xfrm rot="16200000">
            <a:off x="9312705" y="3722643"/>
            <a:ext cx="1594455" cy="347156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61D25AD-F4E5-4F30-B211-C0B197F8A7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8786" y="1635729"/>
            <a:ext cx="2506946" cy="3342595"/>
          </a:xfrm>
          <a:prstGeom prst="rect">
            <a:avLst/>
          </a:prstGeom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A4F92C91-057F-4515-934B-34CB4B956F27}"/>
              </a:ext>
            </a:extLst>
          </p:cNvPr>
          <p:cNvSpPr txBox="1"/>
          <p:nvPr/>
        </p:nvSpPr>
        <p:spPr>
          <a:xfrm>
            <a:off x="10548787" y="3245420"/>
            <a:ext cx="5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#7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72DA52D6-7B39-4B9B-AD7C-D17876CCFA3E}"/>
              </a:ext>
            </a:extLst>
          </p:cNvPr>
          <p:cNvCxnSpPr/>
          <p:nvPr/>
        </p:nvCxnSpPr>
        <p:spPr>
          <a:xfrm>
            <a:off x="10553284" y="3885141"/>
            <a:ext cx="0" cy="1228696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4">
            <a:extLst>
              <a:ext uri="{FF2B5EF4-FFF2-40B4-BE49-F238E27FC236}">
                <a16:creationId xmlns:a16="http://schemas.microsoft.com/office/drawing/2014/main" id="{81BC40CC-E48A-43CC-9831-257D9DABDD45}"/>
              </a:ext>
            </a:extLst>
          </p:cNvPr>
          <p:cNvSpPr txBox="1"/>
          <p:nvPr/>
        </p:nvSpPr>
        <p:spPr>
          <a:xfrm>
            <a:off x="1133269" y="5813115"/>
            <a:ext cx="5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FF00"/>
                </a:solidFill>
              </a:rPr>
              <a:t>Nb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8388C8D3-587F-4274-BA76-40EC64C8D784}"/>
              </a:ext>
            </a:extLst>
          </p:cNvPr>
          <p:cNvSpPr txBox="1"/>
          <p:nvPr/>
        </p:nvSpPr>
        <p:spPr>
          <a:xfrm>
            <a:off x="1362209" y="5085608"/>
            <a:ext cx="5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Mo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</a:rPr>
              <a:t>1.3 GHz</a:t>
            </a:r>
            <a:r>
              <a:rPr lang="zh-CN" altLang="en-US" dirty="0">
                <a:solidFill>
                  <a:srgbClr val="C00000"/>
                </a:solidFill>
              </a:rPr>
              <a:t>纯铌腔的镀膜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12546" y="6276302"/>
            <a:ext cx="2844800" cy="365125"/>
          </a:xfrm>
        </p:spPr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52891" y="1065382"/>
            <a:ext cx="11703749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zh-CN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565323-337A-4D18-97D1-F5811D77BE92}"/>
              </a:ext>
            </a:extLst>
          </p:cNvPr>
          <p:cNvSpPr/>
          <p:nvPr/>
        </p:nvSpPr>
        <p:spPr>
          <a:xfrm>
            <a:off x="334654" y="6148154"/>
            <a:ext cx="291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niobium crucible with a lid on top </a:t>
            </a:r>
            <a:endParaRPr lang="zh-CN" altLang="en-US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33304BC-DA75-46DB-A191-9394E7107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6400" r="2401" b="1701"/>
          <a:stretch/>
        </p:blipFill>
        <p:spPr>
          <a:xfrm>
            <a:off x="952914" y="3994434"/>
            <a:ext cx="1800200" cy="216024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27886852-CD66-4EC5-85D7-FE733134CC48}"/>
              </a:ext>
            </a:extLst>
          </p:cNvPr>
          <p:cNvSpPr/>
          <p:nvPr/>
        </p:nvSpPr>
        <p:spPr>
          <a:xfrm>
            <a:off x="2376233" y="6110529"/>
            <a:ext cx="549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top flange of the cavity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was covered with niobium foil.</a:t>
            </a:r>
            <a:endParaRPr lang="zh-CN" altLang="en-US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3BA978-1CE2-4F4C-8B58-B7588F1C4852}"/>
              </a:ext>
            </a:extLst>
          </p:cNvPr>
          <p:cNvGrpSpPr>
            <a:grpSpLocks noChangeAspect="1"/>
          </p:cNvGrpSpPr>
          <p:nvPr/>
        </p:nvGrpSpPr>
        <p:grpSpPr>
          <a:xfrm>
            <a:off x="3961192" y="1013790"/>
            <a:ext cx="2434904" cy="5124733"/>
            <a:chOff x="3399211" y="2867538"/>
            <a:chExt cx="1621239" cy="341221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976EED5-0DA1-4C76-B6A3-A1CC1A9AC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0" t="21000" r="32801" b="7602"/>
            <a:stretch/>
          </p:blipFill>
          <p:spPr>
            <a:xfrm>
              <a:off x="3399211" y="2867538"/>
              <a:ext cx="1621239" cy="3340734"/>
            </a:xfrm>
            <a:prstGeom prst="rect">
              <a:avLst/>
            </a:prstGeom>
          </p:spPr>
        </p:pic>
        <p:sp>
          <p:nvSpPr>
            <p:cNvPr id="17" name="圆角矩形 20">
              <a:extLst>
                <a:ext uri="{FF2B5EF4-FFF2-40B4-BE49-F238E27FC236}">
                  <a16:creationId xmlns:a16="http://schemas.microsoft.com/office/drawing/2014/main" id="{BC7014E8-5BD6-42E5-8C24-31839A3CF243}"/>
                </a:ext>
              </a:extLst>
            </p:cNvPr>
            <p:cNvSpPr/>
            <p:nvPr/>
          </p:nvSpPr>
          <p:spPr>
            <a:xfrm>
              <a:off x="3814154" y="4470587"/>
              <a:ext cx="792088" cy="331925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1A173E28-D2B2-43A6-AB27-D40A71051FA3}"/>
                </a:ext>
              </a:extLst>
            </p:cNvPr>
            <p:cNvCxnSpPr/>
            <p:nvPr/>
          </p:nvCxnSpPr>
          <p:spPr>
            <a:xfrm flipH="1">
              <a:off x="3886162" y="4849433"/>
              <a:ext cx="288032" cy="14303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CEDAFDB-6866-4E4F-B1BB-B2B8468653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7801" r="24438"/>
          <a:stretch/>
        </p:blipFill>
        <p:spPr>
          <a:xfrm>
            <a:off x="6594530" y="2156364"/>
            <a:ext cx="2352021" cy="3011690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57014D4-F3FB-4061-9898-75E9D4A6540A}"/>
              </a:ext>
            </a:extLst>
          </p:cNvPr>
          <p:cNvCxnSpPr>
            <a:cxnSpLocks/>
          </p:cNvCxnSpPr>
          <p:nvPr/>
        </p:nvCxnSpPr>
        <p:spPr>
          <a:xfrm flipV="1">
            <a:off x="8203552" y="3302157"/>
            <a:ext cx="864096" cy="9210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23721BA6-11CB-4A02-B877-498641027191}"/>
              </a:ext>
            </a:extLst>
          </p:cNvPr>
          <p:cNvSpPr/>
          <p:nvPr/>
        </p:nvSpPr>
        <p:spPr>
          <a:xfrm>
            <a:off x="9146729" y="3015878"/>
            <a:ext cx="3112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second Sn source was put in the middle of the cavity.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CE0FC8-D4D5-4C85-B67B-AA5F50D38B7C}"/>
              </a:ext>
            </a:extLst>
          </p:cNvPr>
          <p:cNvSpPr/>
          <p:nvPr/>
        </p:nvSpPr>
        <p:spPr>
          <a:xfrm>
            <a:off x="7907720" y="4181145"/>
            <a:ext cx="515612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25931F9-E209-4F62-BC87-C1C298FAC7A9}"/>
              </a:ext>
            </a:extLst>
          </p:cNvPr>
          <p:cNvCxnSpPr>
            <a:cxnSpLocks/>
          </p:cNvCxnSpPr>
          <p:nvPr/>
        </p:nvCxnSpPr>
        <p:spPr>
          <a:xfrm flipH="1" flipV="1">
            <a:off x="5638358" y="4433173"/>
            <a:ext cx="1943831" cy="542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F9FA177E-11DA-4F87-9E87-DDD04D493C2D}"/>
              </a:ext>
            </a:extLst>
          </p:cNvPr>
          <p:cNvSpPr/>
          <p:nvPr/>
        </p:nvSpPr>
        <p:spPr>
          <a:xfrm>
            <a:off x="441818" y="3293599"/>
            <a:ext cx="291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Sn and SnCl</a:t>
            </a:r>
            <a:r>
              <a:rPr lang="en-US" altLang="zh-CN" baseline="-25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 </a:t>
            </a: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the crucible</a:t>
            </a:r>
            <a:endParaRPr lang="zh-CN" altLang="en-US" baseline="-25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5D223E2-49CD-4B39-A1F8-C2C3D502C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49" y="548892"/>
            <a:ext cx="2357990" cy="31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5123112" cy="17281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通过调整时间、锡用量、温度、开关阀等镀膜设置，进行铌三锡超导腔锡含量调控的实验。</a:t>
            </a: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锡含量的调控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320125"/>
            <a:ext cx="8440040" cy="4204845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860016" y="2336423"/>
          <a:ext cx="2304256" cy="4188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171">
                  <a:extLst>
                    <a:ext uri="{9D8B030D-6E8A-4147-A177-3AD203B41FA5}">
                      <a16:colId xmlns:a16="http://schemas.microsoft.com/office/drawing/2014/main" val="97116808"/>
                    </a:ext>
                  </a:extLst>
                </a:gridCol>
                <a:gridCol w="1301085">
                  <a:extLst>
                    <a:ext uri="{9D8B030D-6E8A-4147-A177-3AD203B41FA5}">
                      <a16:colId xmlns:a16="http://schemas.microsoft.com/office/drawing/2014/main" val="760758012"/>
                    </a:ext>
                  </a:extLst>
                </a:gridCol>
              </a:tblGrid>
              <a:tr h="314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/Sn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9170102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3.82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427896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63507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3.16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520874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3.19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387805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2.91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937674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2.87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120819"/>
                  </a:ext>
                </a:extLst>
              </a:tr>
            </a:tbl>
          </a:graphicData>
        </a:graphic>
      </p:graphicFrame>
      <p:pic>
        <p:nvPicPr>
          <p:cNvPr id="9" name="Picture 3" descr="D:\work\铌三锡\样品测试\20240429\20240429\Nb3Sn-6k-s18-1.2.tif">
            <a:extLst>
              <a:ext uri="{FF2B5EF4-FFF2-40B4-BE49-F238E27FC236}">
                <a16:creationId xmlns:a16="http://schemas.microsoft.com/office/drawing/2014/main" id="{F549914F-1028-453A-BD35-A6C9AA37A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6262" b="40514"/>
          <a:stretch/>
        </p:blipFill>
        <p:spPr bwMode="auto">
          <a:xfrm>
            <a:off x="5676929" y="875267"/>
            <a:ext cx="3262539" cy="1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1302"/>
          <a:stretch/>
        </p:blipFill>
        <p:spPr>
          <a:xfrm>
            <a:off x="9691995" y="751921"/>
            <a:ext cx="2216091" cy="1584502"/>
          </a:xfrm>
          <a:prstGeom prst="rect">
            <a:avLst/>
          </a:prstGeom>
        </p:spPr>
      </p:pic>
      <p:cxnSp>
        <p:nvCxnSpPr>
          <p:cNvPr id="11" name="直接箭头连接符 10"/>
          <p:cNvCxnSpPr>
            <a:stCxn id="9" idx="3"/>
            <a:endCxn id="10" idx="1"/>
          </p:cNvCxnSpPr>
          <p:nvPr/>
        </p:nvCxnSpPr>
        <p:spPr>
          <a:xfrm>
            <a:off x="8939468" y="1544172"/>
            <a:ext cx="75252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0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20" y="2887025"/>
            <a:ext cx="6150136" cy="386614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19336" y="1052735"/>
            <a:ext cx="6768752" cy="17771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对铌三锡超导腔进行非原位退火、酸洗等后处理和垂直测试。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在</a:t>
            </a:r>
            <a:r>
              <a:rPr lang="en-US" altLang="zh-CN" sz="2000" dirty="0"/>
              <a:t>4.2K</a:t>
            </a:r>
            <a:r>
              <a:rPr lang="zh-CN" altLang="en-US" sz="2000" dirty="0"/>
              <a:t>下：低场下的</a:t>
            </a:r>
            <a:r>
              <a:rPr lang="en-US" altLang="zh-CN" sz="2000" i="1" dirty="0"/>
              <a:t>Q</a:t>
            </a:r>
            <a:r>
              <a:rPr lang="en-US" altLang="zh-CN" sz="2000" baseline="-25000" dirty="0"/>
              <a:t>0</a:t>
            </a:r>
            <a:r>
              <a:rPr lang="zh-CN" altLang="en-US" sz="2000" dirty="0"/>
              <a:t>达到了</a:t>
            </a:r>
            <a:r>
              <a:rPr lang="en-US" altLang="zh-CN" sz="2000" dirty="0">
                <a:cs typeface="Arial" panose="020B0604020202020204" pitchFamily="34" charset="0"/>
              </a:rPr>
              <a:t>3.0×10</a:t>
            </a:r>
            <a:r>
              <a:rPr lang="en-US" altLang="zh-CN" sz="2000" baseline="30000" dirty="0">
                <a:cs typeface="Arial" panose="020B0604020202020204" pitchFamily="34" charset="0"/>
              </a:rPr>
              <a:t>10</a:t>
            </a:r>
            <a:r>
              <a:rPr lang="zh-CN" altLang="en-US" sz="2000" dirty="0">
                <a:cs typeface="Arial" panose="020B0604020202020204" pitchFamily="34" charset="0"/>
              </a:rPr>
              <a:t>（</a:t>
            </a:r>
            <a:r>
              <a:rPr lang="zh-CN" altLang="en-US" sz="2000" dirty="0"/>
              <a:t>与</a:t>
            </a:r>
            <a:r>
              <a:rPr lang="en-US" altLang="zh-CN" sz="2000" dirty="0"/>
              <a:t>Cornell</a:t>
            </a:r>
            <a:r>
              <a:rPr lang="zh-CN" altLang="en-US" sz="2000" dirty="0"/>
              <a:t>、</a:t>
            </a:r>
            <a:r>
              <a:rPr lang="en-US" altLang="zh-CN" sz="2000" dirty="0"/>
              <a:t>FNAL</a:t>
            </a:r>
            <a:r>
              <a:rPr lang="zh-CN" altLang="en-US" sz="2000" dirty="0"/>
              <a:t>相当）；</a:t>
            </a:r>
            <a:r>
              <a:rPr lang="en-US" altLang="zh-CN" sz="2000" i="1" dirty="0"/>
              <a:t>Q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=</a:t>
            </a:r>
            <a:r>
              <a:rPr lang="en-US" altLang="zh-CN" sz="2000" dirty="0">
                <a:solidFill>
                  <a:prstClr val="black"/>
                </a:solidFill>
              </a:rPr>
              <a:t> 1.1×10</a:t>
            </a:r>
            <a:r>
              <a:rPr lang="en-US" altLang="zh-CN" sz="2000" baseline="30000" dirty="0">
                <a:solidFill>
                  <a:prstClr val="black"/>
                </a:solidFill>
              </a:rPr>
              <a:t>10</a:t>
            </a:r>
            <a:r>
              <a:rPr lang="en-US" altLang="zh-CN" sz="2000" dirty="0">
                <a:solidFill>
                  <a:prstClr val="black"/>
                </a:solidFill>
              </a:rPr>
              <a:t>@10.5MV/m</a:t>
            </a:r>
            <a:r>
              <a:rPr lang="zh-CN" altLang="en-US" sz="2000" dirty="0"/>
              <a:t>。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铌三锡超导腔测试结果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62787" y="3137961"/>
            <a:ext cx="403244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100" dirty="0"/>
              <a:t>1.3 GHz</a:t>
            </a:r>
            <a:r>
              <a:rPr lang="zh-CN" altLang="en-US" sz="2100" dirty="0"/>
              <a:t>铌三锡超导腔测试结果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2B5F6EC-5147-46DF-A0AD-95CEE02EA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052735"/>
            <a:ext cx="3723878" cy="496517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4261734-8284-4380-8A00-DB472071FF1D}"/>
              </a:ext>
            </a:extLst>
          </p:cNvPr>
          <p:cNvSpPr txBox="1"/>
          <p:nvPr/>
        </p:nvSpPr>
        <p:spPr>
          <a:xfrm>
            <a:off x="7165851" y="6123415"/>
            <a:ext cx="403244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100" dirty="0"/>
              <a:t>超导腔的垂直测试（液氦浸泡）</a:t>
            </a:r>
          </a:p>
        </p:txBody>
      </p:sp>
    </p:spTree>
    <p:extLst>
      <p:ext uri="{BB962C8B-B14F-4D97-AF65-F5344CB8AC3E}">
        <p14:creationId xmlns:p14="http://schemas.microsoft.com/office/powerpoint/2010/main" val="180681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19336" y="1052735"/>
            <a:ext cx="11017224" cy="17771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采用电镀的方法，在铌片上预先镀上一层锡薄膜，然后进行高温下的铌三锡成膜实验，对铌三锡薄膜的性能进行测试。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下一步，在超导腔上进行类似的实验。</a:t>
            </a: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铌三锡电镀实验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15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65859" y="6014245"/>
            <a:ext cx="36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在铌基底上采用电镀法沉积锡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9C5936-9C2E-41A0-9B15-635B64CA5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2" y="2537465"/>
            <a:ext cx="4363735" cy="32728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1FF296-C4AA-4047-B950-CD9A728E3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8"/>
          <a:stretch/>
        </p:blipFill>
        <p:spPr>
          <a:xfrm rot="5400000">
            <a:off x="6527562" y="2469110"/>
            <a:ext cx="3273966" cy="34632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E0A299-6C0F-482F-92A2-118076A9CB62}"/>
              </a:ext>
            </a:extLst>
          </p:cNvPr>
          <p:cNvSpPr txBox="1"/>
          <p:nvPr/>
        </p:nvSpPr>
        <p:spPr>
          <a:xfrm>
            <a:off x="6432938" y="6014245"/>
            <a:ext cx="36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对电镀锡样片进行成膜实验</a:t>
            </a:r>
          </a:p>
        </p:txBody>
      </p:sp>
    </p:spTree>
    <p:extLst>
      <p:ext uri="{BB962C8B-B14F-4D97-AF65-F5344CB8AC3E}">
        <p14:creationId xmlns:p14="http://schemas.microsoft.com/office/powerpoint/2010/main" val="163925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11603832" cy="17281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研制了铌三锡超导腔的传导冷却测试系统，并成功完成了传导冷却测试，测试结果比液氦浸泡略差一点。</a:t>
            </a: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传导冷却研究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16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5CBD660-41A9-4DC1-BD34-EC584FF5D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98" y="1971101"/>
            <a:ext cx="2750589" cy="366745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EB5205F-56F4-45AD-9567-F2176D86D464}"/>
              </a:ext>
            </a:extLst>
          </p:cNvPr>
          <p:cNvSpPr/>
          <p:nvPr/>
        </p:nvSpPr>
        <p:spPr>
          <a:xfrm>
            <a:off x="817208" y="5831140"/>
            <a:ext cx="4954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铌三锡超导腔的传导冷却测试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984441"/>
            <a:ext cx="2750590" cy="3667452"/>
          </a:xfrm>
          <a:prstGeom prst="rect">
            <a:avLst/>
          </a:prstGeom>
        </p:spPr>
      </p:pic>
      <p:pic>
        <p:nvPicPr>
          <p:cNvPr id="10" name="图片 9" descr="S13垂测结果对比图(2025-3-1)">
            <a:extLst>
              <a:ext uri="{FF2B5EF4-FFF2-40B4-BE49-F238E27FC236}">
                <a16:creationId xmlns:a16="http://schemas.microsoft.com/office/drawing/2014/main" id="{388BA9A9-B7BC-4578-9A24-641F32490C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0" r="6276" b="4593"/>
          <a:stretch/>
        </p:blipFill>
        <p:spPr>
          <a:xfrm>
            <a:off x="5869168" y="1738217"/>
            <a:ext cx="5987471" cy="49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9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19336" y="1052735"/>
            <a:ext cx="11017224" cy="17771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采用电镀的方法，在铌片上预先镀上一层锡薄膜，然后进行高温下的铌三锡成膜实验，对铌三锡薄膜的性能进行测试。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下一步，在超导腔上进行类似的实验。</a:t>
            </a: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铌三锡电镀实验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17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65859" y="6014245"/>
            <a:ext cx="36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在铌基底上采用电镀法沉积锡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9C5936-9C2E-41A0-9B15-635B64CA5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2" y="2537465"/>
            <a:ext cx="4363735" cy="32728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1FF296-C4AA-4047-B950-CD9A728E3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8"/>
          <a:stretch/>
        </p:blipFill>
        <p:spPr>
          <a:xfrm rot="5400000">
            <a:off x="6527562" y="2469110"/>
            <a:ext cx="3273966" cy="34632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E0A299-6C0F-482F-92A2-118076A9CB62}"/>
              </a:ext>
            </a:extLst>
          </p:cNvPr>
          <p:cNvSpPr txBox="1"/>
          <p:nvPr/>
        </p:nvSpPr>
        <p:spPr>
          <a:xfrm>
            <a:off x="6432938" y="6014245"/>
            <a:ext cx="36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对电镀锡样片进行成膜实验</a:t>
            </a:r>
          </a:p>
        </p:txBody>
      </p:sp>
    </p:spTree>
    <p:extLst>
      <p:ext uri="{BB962C8B-B14F-4D97-AF65-F5344CB8AC3E}">
        <p14:creationId xmlns:p14="http://schemas.microsoft.com/office/powerpoint/2010/main" val="36864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33852" y="1170344"/>
            <a:ext cx="4752528" cy="17771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完成了</a:t>
            </a:r>
            <a:r>
              <a:rPr lang="en-US" altLang="zh-CN" sz="2200" dirty="0"/>
              <a:t>4.1 GHz</a:t>
            </a:r>
            <a:r>
              <a:rPr lang="zh-CN" altLang="en-US" sz="2200" dirty="0"/>
              <a:t>铌三锡超导腔的电磁和机械设计，符合要求。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下一步，进行腔的加工和镀膜。</a:t>
            </a: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</a:rPr>
              <a:t>4~8 GHz</a:t>
            </a:r>
            <a:r>
              <a:rPr lang="zh-CN" altLang="en-US" dirty="0">
                <a:solidFill>
                  <a:srgbClr val="C00000"/>
                </a:solidFill>
              </a:rPr>
              <a:t>铌三锡超导腔的研制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18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432" y="6198911"/>
            <a:ext cx="36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电磁场分布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E0A299-6C0F-482F-92A2-118076A9CB62}"/>
              </a:ext>
            </a:extLst>
          </p:cNvPr>
          <p:cNvSpPr txBox="1"/>
          <p:nvPr/>
        </p:nvSpPr>
        <p:spPr>
          <a:xfrm>
            <a:off x="6672064" y="1200523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主要电磁场参数</a:t>
            </a:r>
          </a:p>
        </p:txBody>
      </p:sp>
      <p:pic>
        <p:nvPicPr>
          <p:cNvPr id="10" name="图片 9" descr="79006c3b8c2c268f3dc9a16cd865d520">
            <a:extLst>
              <a:ext uri="{FF2B5EF4-FFF2-40B4-BE49-F238E27FC236}">
                <a16:creationId xmlns:a16="http://schemas.microsoft.com/office/drawing/2014/main" id="{774840A4-3870-4DE1-B556-D785CDB06F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3852" y="3637356"/>
            <a:ext cx="5561012" cy="2561555"/>
          </a:xfrm>
          <a:prstGeom prst="rect">
            <a:avLst/>
          </a:prstGeom>
        </p:spPr>
      </p:pic>
      <p:pic>
        <p:nvPicPr>
          <p:cNvPr id="11" name="图片 10" descr="8a6febf1c54ddabbe6b9b7aa184c769">
            <a:extLst>
              <a:ext uri="{FF2B5EF4-FFF2-40B4-BE49-F238E27FC236}">
                <a16:creationId xmlns:a16="http://schemas.microsoft.com/office/drawing/2014/main" id="{711BB20C-486D-45B2-B651-73EC0C7E3B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51984" y="3502261"/>
            <a:ext cx="5446792" cy="2561555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F0DC73A-5454-431E-8D32-D91C0B9A2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87487"/>
              </p:ext>
            </p:extLst>
          </p:nvPr>
        </p:nvGraphicFramePr>
        <p:xfrm>
          <a:off x="5159896" y="1646055"/>
          <a:ext cx="6912768" cy="1486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1314771550"/>
                    </a:ext>
                  </a:extLst>
                </a:gridCol>
                <a:gridCol w="2741136">
                  <a:extLst>
                    <a:ext uri="{9D8B030D-6E8A-4147-A177-3AD203B41FA5}">
                      <a16:colId xmlns:a16="http://schemas.microsoft.com/office/drawing/2014/main" val="980475716"/>
                    </a:ext>
                  </a:extLst>
                </a:gridCol>
                <a:gridCol w="1628984">
                  <a:extLst>
                    <a:ext uri="{9D8B030D-6E8A-4147-A177-3AD203B41FA5}">
                      <a16:colId xmlns:a16="http://schemas.microsoft.com/office/drawing/2014/main" val="1414273121"/>
                    </a:ext>
                  </a:extLst>
                </a:gridCol>
                <a:gridCol w="1174496">
                  <a:extLst>
                    <a:ext uri="{9D8B030D-6E8A-4147-A177-3AD203B41FA5}">
                      <a16:colId xmlns:a16="http://schemas.microsoft.com/office/drawing/2014/main" val="207805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R/Q(</a:t>
                      </a:r>
                      <a:r>
                        <a:rPr lang="zh-CN" sz="2400" kern="0" dirty="0">
                          <a:effectLst/>
                        </a:rPr>
                        <a:t>Ω</a:t>
                      </a:r>
                      <a:r>
                        <a:rPr lang="en-US" sz="2400" kern="0" dirty="0">
                          <a:effectLst/>
                        </a:rPr>
                        <a:t>)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Bpk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en-US" sz="2400" kern="100" dirty="0" err="1">
                          <a:effectLst/>
                        </a:rPr>
                        <a:t>Eacc</a:t>
                      </a:r>
                      <a:r>
                        <a:rPr lang="en-US" sz="2400" kern="100" dirty="0">
                          <a:effectLst/>
                        </a:rPr>
                        <a:t>(</a:t>
                      </a:r>
                      <a:r>
                        <a:rPr lang="en-US" sz="2400" kern="100" dirty="0" err="1">
                          <a:effectLst/>
                        </a:rPr>
                        <a:t>mT</a:t>
                      </a:r>
                      <a:r>
                        <a:rPr lang="en-US" sz="2400" kern="100" dirty="0">
                          <a:effectLst/>
                        </a:rPr>
                        <a:t>/·(MV/m))</a:t>
                      </a:r>
                      <a:endParaRPr lang="zh-CN" sz="2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Epk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en-US" sz="2400" kern="100" dirty="0" err="1">
                          <a:effectLst/>
                        </a:rPr>
                        <a:t>Eacc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G(</a:t>
                      </a:r>
                      <a:r>
                        <a:rPr lang="zh-CN" sz="2400" kern="0" dirty="0">
                          <a:effectLst/>
                        </a:rPr>
                        <a:t>Ω</a:t>
                      </a:r>
                      <a:r>
                        <a:rPr lang="en-US" sz="2400" kern="0" dirty="0">
                          <a:effectLst/>
                        </a:rPr>
                        <a:t>)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4391724"/>
                  </a:ext>
                </a:extLst>
              </a:tr>
              <a:tr h="38959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94.5</a:t>
                      </a:r>
                      <a:endParaRPr lang="zh-CN" altLang="en-US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</a:t>
                      </a:r>
                      <a:endParaRPr lang="zh-CN" altLang="en-US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altLang="en-US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  <a:endParaRPr lang="zh-CN" altLang="en-US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239065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55E767BF-DF8C-4633-AF12-330530F1CD8A}"/>
              </a:ext>
            </a:extLst>
          </p:cNvPr>
          <p:cNvSpPr txBox="1"/>
          <p:nvPr/>
        </p:nvSpPr>
        <p:spPr>
          <a:xfrm>
            <a:off x="7176120" y="6127712"/>
            <a:ext cx="36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力学仿真</a:t>
            </a:r>
          </a:p>
        </p:txBody>
      </p:sp>
    </p:spTree>
    <p:extLst>
      <p:ext uri="{BB962C8B-B14F-4D97-AF65-F5344CB8AC3E}">
        <p14:creationId xmlns:p14="http://schemas.microsoft.com/office/powerpoint/2010/main" val="247460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-31735" y="170223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FeSe</a:t>
            </a:r>
            <a:r>
              <a:rPr lang="en-US" altLang="zh-CN" sz="4000" b="1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0.6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Te</a:t>
            </a:r>
            <a:r>
              <a:rPr lang="en-US" altLang="zh-CN" sz="4000" b="1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0.4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4000" b="1" dirty="0" err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Nb</a:t>
            </a:r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薄膜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en-US" altLang="zh-CN" sz="4000" b="1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C1</a:t>
            </a:r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测试和非超导层膜厚</a:t>
            </a:r>
            <a:endParaRPr lang="zh-CN" altLang="en-US" sz="4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EBA2069-7B55-44AE-AE65-51D7248D0CC9}"/>
              </a:ext>
            </a:extLst>
          </p:cNvPr>
          <p:cNvSpPr txBox="1"/>
          <p:nvPr/>
        </p:nvSpPr>
        <p:spPr>
          <a:xfrm>
            <a:off x="19120" y="6426983"/>
            <a:ext cx="17485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kern="100" dirty="0"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To be summitted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D234C99-A99F-47D6-870E-2988EED38EC8}"/>
              </a:ext>
            </a:extLst>
          </p:cNvPr>
          <p:cNvSpPr txBox="1"/>
          <p:nvPr/>
        </p:nvSpPr>
        <p:spPr>
          <a:xfrm>
            <a:off x="1091554" y="5624711"/>
            <a:ext cx="392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FeSe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0.6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Te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0.4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/Nb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异质结的</a:t>
            </a:r>
            <a:r>
              <a:rPr lang="en-US" altLang="zh-CN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baseline="-25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c1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相比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FeSe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0.6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Te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0.4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Nb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薄膜有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显著提高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866EB1A-27FF-44B4-B073-D5EC4ACD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0" y="1136249"/>
            <a:ext cx="5231765" cy="43199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6DF6331-96B0-447D-8603-B4903DFC8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865" y="1581708"/>
            <a:ext cx="6360621" cy="303251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BFD8576-4F00-486B-BC4F-AD826690C22D}"/>
              </a:ext>
            </a:extLst>
          </p:cNvPr>
          <p:cNvSpPr txBox="1"/>
          <p:nvPr/>
        </p:nvSpPr>
        <p:spPr>
          <a:xfrm>
            <a:off x="6606197" y="5415207"/>
            <a:ext cx="501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利用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连续厚度薄膜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制备技术确定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FeSe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1-x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Te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x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薄膜与衬底之间的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非超导层厚度范围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2FC7177-3D7C-43D8-B5CC-AC50C94B7A22}"/>
              </a:ext>
            </a:extLst>
          </p:cNvPr>
          <p:cNvSpPr txBox="1"/>
          <p:nvPr/>
        </p:nvSpPr>
        <p:spPr>
          <a:xfrm>
            <a:off x="7662041" y="4645928"/>
            <a:ext cx="31034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i="1" dirty="0"/>
              <a:t>Phys. Rev. B </a:t>
            </a:r>
            <a:r>
              <a:rPr lang="en-US" altLang="zh-CN" sz="1500" b="1" dirty="0"/>
              <a:t>111,</a:t>
            </a:r>
            <a:r>
              <a:rPr lang="en-US" altLang="zh-CN" sz="1500" dirty="0"/>
              <a:t> L060506 (2025)</a:t>
            </a:r>
            <a:endParaRPr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9200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97F6B-4CC0-4955-979D-8708AAA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08312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F4702-C2F8-4FB9-9544-A6D2536A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solidFill>
                  <a:srgbClr val="C00000"/>
                </a:solidFill>
              </a:rPr>
              <a:t>报告提纲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B920063-333E-479A-BCC8-6BA03DF487ED}"/>
              </a:ext>
            </a:extLst>
          </p:cNvPr>
          <p:cNvSpPr txBox="1">
            <a:spLocks/>
          </p:cNvSpPr>
          <p:nvPr/>
        </p:nvSpPr>
        <p:spPr>
          <a:xfrm>
            <a:off x="666713" y="1574688"/>
            <a:ext cx="10901896" cy="2622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课题简介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重要进展及成果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人员及经费使用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小结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03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97F6B-4CC0-4955-979D-8708AAA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08312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F4702-C2F8-4FB9-9544-A6D2536A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solidFill>
                  <a:srgbClr val="C00000"/>
                </a:solidFill>
              </a:rPr>
              <a:t>报告提纲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B920063-333E-479A-BCC8-6BA03DF487ED}"/>
              </a:ext>
            </a:extLst>
          </p:cNvPr>
          <p:cNvSpPr txBox="1">
            <a:spLocks/>
          </p:cNvSpPr>
          <p:nvPr/>
        </p:nvSpPr>
        <p:spPr>
          <a:xfrm>
            <a:off x="666713" y="1574688"/>
            <a:ext cx="10901896" cy="2622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课题简介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重要进展及成果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人员及经费使用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小结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8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研究团队</a:t>
            </a:r>
            <a:endParaRPr lang="en-US" altLang="zh-CN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0398" y="3429000"/>
            <a:ext cx="12091602" cy="2958831"/>
            <a:chOff x="119336" y="2780928"/>
            <a:chExt cx="12091602" cy="295883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6B424E4-5529-4C05-B872-701F429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36" y="2784625"/>
              <a:ext cx="1694308" cy="2160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E1C29CA-54E9-4F83-A0DD-F7F12BD8F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30"/>
            <a:stretch/>
          </p:blipFill>
          <p:spPr>
            <a:xfrm>
              <a:off x="4083854" y="2780928"/>
              <a:ext cx="1694308" cy="21600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D10F497-1272-4EFF-9149-9E41EB5D7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33" b="1533"/>
            <a:stretch/>
          </p:blipFill>
          <p:spPr>
            <a:xfrm>
              <a:off x="8316956" y="2780928"/>
              <a:ext cx="1694308" cy="216000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119336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沙鹏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正高级工程师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7C3F514-8D9A-4F8E-ABD5-05D2726C8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5" r="3718"/>
            <a:stretch/>
          </p:blipFill>
          <p:spPr>
            <a:xfrm>
              <a:off x="10433507" y="2780928"/>
              <a:ext cx="1694308" cy="2160000"/>
            </a:xfrm>
            <a:prstGeom prst="rect">
              <a:avLst/>
            </a:prstGeom>
          </p:spPr>
        </p:pic>
        <p:pic>
          <p:nvPicPr>
            <p:cNvPr id="31" name="图片 30" descr="年轻的男人&#10;&#10;描述已自动生成">
              <a:extLst>
                <a:ext uri="{FF2B5EF4-FFF2-40B4-BE49-F238E27FC236}">
                  <a16:creationId xmlns:a16="http://schemas.microsoft.com/office/drawing/2014/main" id="{C620E398-CD77-4FE8-9A61-4683A15AE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33"/>
            <a:stretch/>
          </p:blipFill>
          <p:spPr>
            <a:xfrm>
              <a:off x="2131560" y="2780929"/>
              <a:ext cx="1694308" cy="21600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672440A-CE11-40CD-A728-7485BF79B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71" r="4626"/>
            <a:stretch/>
          </p:blipFill>
          <p:spPr>
            <a:xfrm>
              <a:off x="6200405" y="2785355"/>
              <a:ext cx="1694308" cy="2160000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2018509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李大章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研究员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3970803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翟纪元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正高级工程师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6096000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董超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副研究员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10403579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刘佰奇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高级工程师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8316956" y="503187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靳松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高级工程师</a:t>
              </a:r>
            </a:p>
          </p:txBody>
        </p:sp>
      </p:grpSp>
      <p:sp>
        <p:nvSpPr>
          <p:cNvPr id="52" name="项目牵头单位高能物理研究所出色地完成了北京正负电子对撞机、北京谱仪等，并取得一系列重大成果。…">
            <a:extLst>
              <a:ext uri="{FF2B5EF4-FFF2-40B4-BE49-F238E27FC236}">
                <a16:creationId xmlns:a16="http://schemas.microsoft.com/office/drawing/2014/main" id="{DFCC8599-CEF6-4515-9ABF-89C6BE9F4E8F}"/>
              </a:ext>
            </a:extLst>
          </p:cNvPr>
          <p:cNvSpPr txBox="1">
            <a:spLocks/>
          </p:cNvSpPr>
          <p:nvPr/>
        </p:nvSpPr>
        <p:spPr>
          <a:xfrm>
            <a:off x="354700" y="1124744"/>
            <a:ext cx="7685516" cy="28772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200" dirty="0"/>
              <a:t>正式成员</a:t>
            </a:r>
            <a:r>
              <a:rPr lang="en-US" altLang="zh-CN" sz="2200" dirty="0"/>
              <a:t>7</a:t>
            </a:r>
            <a:r>
              <a:rPr lang="zh-CN" altLang="en-US" sz="2200" dirty="0"/>
              <a:t>人（任务书上为</a:t>
            </a:r>
            <a:r>
              <a:rPr lang="en-US" altLang="zh-CN" sz="2200" dirty="0"/>
              <a:t>6</a:t>
            </a:r>
            <a:r>
              <a:rPr lang="zh-CN" altLang="en-US" sz="2200" dirty="0"/>
              <a:t>人），均为高能所正式职工。</a:t>
            </a:r>
            <a:endParaRPr lang="en-US" altLang="zh-CN" sz="22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200" dirty="0"/>
              <a:t>叶灵西博士获得中国科学院大学朱李月华奖学金、高能所所长奖学金优秀奖，王佳博士获得高能所所长奖学金优秀奖。</a:t>
            </a:r>
            <a:endParaRPr lang="en-US" altLang="zh-CN" sz="22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endParaRPr lang="en-US" altLang="zh-CN" sz="22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endParaRPr lang="en-US" altLang="zh-CN" sz="2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92" y="1091345"/>
            <a:ext cx="1605195" cy="224671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DCC4DCB-00E1-45CC-A8A0-9082DF0DAA29}"/>
              </a:ext>
            </a:extLst>
          </p:cNvPr>
          <p:cNvSpPr/>
          <p:nvPr/>
        </p:nvSpPr>
        <p:spPr>
          <a:xfrm>
            <a:off x="9903640" y="1803488"/>
            <a:ext cx="2016224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周诗宇，中科院百人，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2024.10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加入高能所</a:t>
            </a:r>
          </a:p>
        </p:txBody>
      </p:sp>
    </p:spTree>
    <p:extLst>
      <p:ext uri="{BB962C8B-B14F-4D97-AF65-F5344CB8AC3E}">
        <p14:creationId xmlns:p14="http://schemas.microsoft.com/office/powerpoint/2010/main" val="1389822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2F212-09F3-4D20-9ED9-6107B3D8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039991-F030-493F-922A-91B2290B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经费使用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772816"/>
            <a:ext cx="1182285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88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论文发表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72008" y="1069786"/>
            <a:ext cx="11928648" cy="25752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dirty="0"/>
              <a:t>Effect of Sn content on the performance of Nb3Sn superconducting radio-frequency cavities, Materials Letters 379 (2025) 137710</a:t>
            </a:r>
            <a:r>
              <a:rPr lang="zh-CN" altLang="en-US" dirty="0"/>
              <a:t>。</a:t>
            </a:r>
            <a:endParaRPr lang="en-US" altLang="zh-CN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dirty="0"/>
              <a:t>Vacuum-plasma transition effect on positron acceleration in the bubble regime plasma </a:t>
            </a:r>
            <a:r>
              <a:rPr lang="en-US" altLang="zh-CN" dirty="0" err="1"/>
              <a:t>wakefield</a:t>
            </a:r>
            <a:r>
              <a:rPr lang="en-US" altLang="zh-CN" dirty="0"/>
              <a:t> accelerators,</a:t>
            </a:r>
            <a:r>
              <a:rPr lang="zh-CN" altLang="en-US" dirty="0"/>
              <a:t> </a:t>
            </a:r>
            <a:r>
              <a:rPr lang="en-US" altLang="zh-CN" dirty="0"/>
              <a:t>PHYSICAL REVIEWACCELERATORS AND BEAMS, 7 March 2025.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6B859BB-F9AF-42D3-912A-2E607BD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1136" y="44624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学术交流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6B859BB-F9AF-42D3-912A-2E607BD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71EB193-C633-471B-AE7B-DF0FFF767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91775"/>
              </p:ext>
            </p:extLst>
          </p:nvPr>
        </p:nvGraphicFramePr>
        <p:xfrm>
          <a:off x="623392" y="1124744"/>
          <a:ext cx="11305256" cy="5112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225">
                  <a:extLst>
                    <a:ext uri="{9D8B030D-6E8A-4147-A177-3AD203B41FA5}">
                      <a16:colId xmlns:a16="http://schemas.microsoft.com/office/drawing/2014/main" val="796884962"/>
                    </a:ext>
                  </a:extLst>
                </a:gridCol>
                <a:gridCol w="3251607">
                  <a:extLst>
                    <a:ext uri="{9D8B030D-6E8A-4147-A177-3AD203B41FA5}">
                      <a16:colId xmlns:a16="http://schemas.microsoft.com/office/drawing/2014/main" val="2889705465"/>
                    </a:ext>
                  </a:extLst>
                </a:gridCol>
                <a:gridCol w="3211008">
                  <a:extLst>
                    <a:ext uri="{9D8B030D-6E8A-4147-A177-3AD203B41FA5}">
                      <a16:colId xmlns:a16="http://schemas.microsoft.com/office/drawing/2014/main" val="1007687919"/>
                    </a:ext>
                  </a:extLst>
                </a:gridCol>
                <a:gridCol w="2086312">
                  <a:extLst>
                    <a:ext uri="{9D8B030D-6E8A-4147-A177-3AD203B41FA5}">
                      <a16:colId xmlns:a16="http://schemas.microsoft.com/office/drawing/2014/main" val="495672299"/>
                    </a:ext>
                  </a:extLst>
                </a:gridCol>
                <a:gridCol w="1658104">
                  <a:extLst>
                    <a:ext uri="{9D8B030D-6E8A-4147-A177-3AD203B41FA5}">
                      <a16:colId xmlns:a16="http://schemas.microsoft.com/office/drawing/2014/main" val="2695209225"/>
                    </a:ext>
                  </a:extLst>
                </a:gridCol>
              </a:tblGrid>
              <a:tr h="2981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报告人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题目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会议名称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时间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地点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2428714"/>
                  </a:ext>
                </a:extLst>
              </a:tr>
              <a:tr h="5664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沙鹏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 mid-T bake cavity and module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2024 TESLA Technology Collaboration Meeting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2024/11/11-15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瑞典隆德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98791596"/>
                  </a:ext>
                </a:extLst>
              </a:tr>
              <a:tr h="5664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沙鹏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of Nb3Sn SRF cavity via vapor diffusion at IHEP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2024 TESLA Technology Collaboration Meeting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2024/11/11-15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瑞典隆德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277726791"/>
                  </a:ext>
                </a:extLst>
              </a:tr>
              <a:tr h="84961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沙鹏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Nb3Sn cavity R&amp;D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12th IHEP-KEK Superconducting collaboration meeting</a:t>
                      </a:r>
                      <a:endParaRPr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2024/12/16-17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日本筑波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81939810"/>
                  </a:ext>
                </a:extLst>
              </a:tr>
              <a:tr h="5664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沙鹏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Recent High-Q/High-G activities at IHEP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2025 TESLA Technology Collaboration Meeting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2025/4/8-11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韩国大田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83596214"/>
                  </a:ext>
                </a:extLst>
              </a:tr>
              <a:tr h="141601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周诗宇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energy plasma injector for future electron-positron collider，International Workshop on Future Linear Colliders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LCWS 2024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2024/6/8-11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日本东京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78385683"/>
                  </a:ext>
                </a:extLst>
              </a:tr>
              <a:tr h="84961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周诗宇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Stable, Efficient and High Quality Plasma Wakefield Positron Acceleration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8th Asia-Pacific Conference on Plasma Physics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2024/11/3-8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马来西亚马六甲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21428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634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DFE9-515C-4D4F-B153-C9081C8F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BF87-5904-491C-B950-2126891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小结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5" name="项目牵头单位高能物理研究所出色地完成了北京正负电子对撞机、北京谱仪等，并取得一系列重大成果。…">
            <a:extLst>
              <a:ext uri="{FF2B5EF4-FFF2-40B4-BE49-F238E27FC236}">
                <a16:creationId xmlns:a16="http://schemas.microsoft.com/office/drawing/2014/main" id="{DFCC8599-CEF6-4515-9ABF-89C6BE9F4E8F}"/>
              </a:ext>
            </a:extLst>
          </p:cNvPr>
          <p:cNvSpPr txBox="1">
            <a:spLocks/>
          </p:cNvSpPr>
          <p:nvPr/>
        </p:nvSpPr>
        <p:spPr>
          <a:xfrm>
            <a:off x="354700" y="1124744"/>
            <a:ext cx="11501940" cy="38164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完成</a:t>
            </a:r>
            <a:r>
              <a:rPr lang="en-US" altLang="zh-CN" sz="2400" dirty="0"/>
              <a:t>4.1 GHz</a:t>
            </a:r>
            <a:r>
              <a:rPr lang="zh-CN" altLang="en-US" sz="2400" dirty="0"/>
              <a:t>铌三锡超导腔的测试：达到中期考核指标。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铁基超导腔镀膜实验：继续优化。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等离子体尾场加速正电子方案设计：继续优化。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35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C03A7-F0B2-448A-9FE9-8F81CE80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01CCC-22CA-41C0-9869-D7DE65A4C5CA}"/>
              </a:ext>
            </a:extLst>
          </p:cNvPr>
          <p:cNvSpPr txBox="1"/>
          <p:nvPr/>
        </p:nvSpPr>
        <p:spPr>
          <a:xfrm>
            <a:off x="2108835" y="2996952"/>
            <a:ext cx="787908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请各位专家批评指正！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1381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DFE9-515C-4D4F-B153-C9081C8F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BF87-5904-491C-B950-2126891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课题简介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项目牵头单位高能物理研究所出色地完成了北京正负电子对撞机、北京谱仪等，并取得一系列重大成果。…">
            <a:extLst>
              <a:ext uri="{FF2B5EF4-FFF2-40B4-BE49-F238E27FC236}">
                <a16:creationId xmlns:a16="http://schemas.microsoft.com/office/drawing/2014/main" id="{DFCC8599-CEF6-4515-9ABF-89C6BE9F4E8F}"/>
              </a:ext>
            </a:extLst>
          </p:cNvPr>
          <p:cNvSpPr txBox="1">
            <a:spLocks/>
          </p:cNvSpPr>
          <p:nvPr/>
        </p:nvSpPr>
        <p:spPr>
          <a:xfrm>
            <a:off x="354700" y="1124744"/>
            <a:ext cx="11501940" cy="44073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课题名称：加速器前沿技术研究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所属项目：高能量加速器关键技术研究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课题总预算：</a:t>
            </a:r>
            <a:r>
              <a:rPr lang="en-US" altLang="zh-CN" sz="2400" dirty="0"/>
              <a:t>360</a:t>
            </a:r>
            <a:r>
              <a:rPr lang="zh-CN" altLang="en-US" sz="2400" dirty="0"/>
              <a:t>万（已拨付</a:t>
            </a:r>
            <a:r>
              <a:rPr lang="en-US" altLang="zh-CN" sz="2400" dirty="0">
                <a:solidFill>
                  <a:srgbClr val="FF0000"/>
                </a:solidFill>
              </a:rPr>
              <a:t>172.8</a:t>
            </a:r>
            <a:r>
              <a:rPr lang="zh-CN" altLang="en-US" sz="2400" dirty="0">
                <a:solidFill>
                  <a:srgbClr val="FF0000"/>
                </a:solidFill>
              </a:rPr>
              <a:t>万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课题承担单位：中国科学院高能物理研究所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课题负责人：沙鹏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执行期限：</a:t>
            </a:r>
            <a:r>
              <a:rPr lang="en-US" altLang="zh-CN" sz="2400" dirty="0"/>
              <a:t>2023</a:t>
            </a:r>
            <a:r>
              <a:rPr lang="zh-CN" altLang="en-US" sz="2400" dirty="0"/>
              <a:t>年</a:t>
            </a:r>
            <a:r>
              <a:rPr lang="en-US" altLang="zh-CN" sz="2400" dirty="0"/>
              <a:t>12</a:t>
            </a:r>
            <a:r>
              <a:rPr lang="zh-CN" altLang="en-US" sz="2400" dirty="0"/>
              <a:t>月至</a:t>
            </a:r>
            <a:r>
              <a:rPr lang="en-US" altLang="zh-CN" sz="2400" dirty="0"/>
              <a:t>2028</a:t>
            </a:r>
            <a:r>
              <a:rPr lang="zh-CN" altLang="en-US" sz="2400" dirty="0"/>
              <a:t>年</a:t>
            </a:r>
            <a:r>
              <a:rPr lang="en-US" altLang="zh-CN" sz="2400" dirty="0"/>
              <a:t>11</a:t>
            </a:r>
            <a:r>
              <a:rPr lang="zh-CN" altLang="en-US" sz="2400" dirty="0"/>
              <a:t>月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主要研究内容：开展下一代射频超导材料（铌三锡、铁基超导体）的研发；开展等离子体尾场加速正电子的研究。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13918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97F6B-4CC0-4955-979D-8708AAA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08312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F4702-C2F8-4FB9-9544-A6D2536A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solidFill>
                  <a:srgbClr val="C00000"/>
                </a:solidFill>
              </a:rPr>
              <a:t>报告提纲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B920063-333E-479A-BCC8-6BA03DF487ED}"/>
              </a:ext>
            </a:extLst>
          </p:cNvPr>
          <p:cNvSpPr txBox="1">
            <a:spLocks/>
          </p:cNvSpPr>
          <p:nvPr/>
        </p:nvSpPr>
        <p:spPr>
          <a:xfrm>
            <a:off x="666713" y="1574688"/>
            <a:ext cx="10901896" cy="2622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课题简介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重要进展及成果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人员及经费使用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小结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3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DFE9-515C-4D4F-B153-C9081C8F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BF87-5904-491C-B950-2126891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考核指标完成情况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41396"/>
              </p:ext>
            </p:extLst>
          </p:nvPr>
        </p:nvGraphicFramePr>
        <p:xfrm>
          <a:off x="326565" y="1268760"/>
          <a:ext cx="11638572" cy="49128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64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91477968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45526645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485340441"/>
                    </a:ext>
                  </a:extLst>
                </a:gridCol>
                <a:gridCol w="126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9383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预计中期时间点 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月，完成时间 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考核方式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成果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名称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指标名称</a:t>
                      </a:r>
                      <a:endParaRPr lang="zh-CN" alt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立项时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指标值</a:t>
                      </a:r>
                      <a:r>
                        <a:rPr 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中期指标值</a:t>
                      </a:r>
                      <a:r>
                        <a:rPr 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完成时指标值</a:t>
                      </a:r>
                      <a:r>
                        <a:rPr 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本年度指标状态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5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铌三锡超导腔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品质因数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altLang="zh-CN" sz="22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@ 4-8 GHz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0.8-2×10</a:t>
                      </a:r>
                      <a:r>
                        <a:rPr lang="en-US" altLang="zh-CN" sz="2200" kern="100" spc="-2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@ 4-8 GHz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研制中，尚未进行测试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现场测试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991">
                <a:tc rowSpan="3">
                  <a:txBody>
                    <a:bodyPr/>
                    <a:lstStyle/>
                    <a:p>
                      <a:r>
                        <a:rPr lang="zh-CN" altLang="en-US" sz="2200" kern="1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等离子体尾场加速正电子的设计方案</a:t>
                      </a:r>
                      <a:endParaRPr lang="zh-CN" sz="2200" kern="100" spc="-2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能量转换效率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1%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同行专家评议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769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能散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同行专家评议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0571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发射度增长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同行专家评议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36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课题总体进展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72008" y="1069786"/>
            <a:ext cx="11928648" cy="25752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铌三锡超导腔研究：开展了铌锡比例调控、薄膜厚度均匀性等研究，铌三锡超导腔的测试结果（低场，</a:t>
            </a:r>
            <a:r>
              <a:rPr lang="en-US" altLang="zh-CN" sz="2400" dirty="0"/>
              <a:t>at 4.2K</a:t>
            </a:r>
            <a:r>
              <a:rPr lang="zh-CN" altLang="en-US" sz="2400" dirty="0"/>
              <a:t>）与国际先进水平相当，并成功完成了传导冷却的实验。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铁基超导腔研究：</a:t>
            </a:r>
            <a:r>
              <a:rPr lang="en-US" altLang="zh-CN" sz="2400" dirty="0"/>
              <a:t>FeSe</a:t>
            </a:r>
            <a:r>
              <a:rPr lang="en-US" altLang="zh-CN" sz="2400" baseline="-25000" dirty="0"/>
              <a:t>0.6</a:t>
            </a:r>
            <a:r>
              <a:rPr lang="en-US" altLang="zh-CN" sz="2400" dirty="0"/>
              <a:t>Te</a:t>
            </a:r>
            <a:r>
              <a:rPr lang="en-US" altLang="zh-CN" sz="2400" baseline="-25000" dirty="0"/>
              <a:t>0.4</a:t>
            </a:r>
            <a:r>
              <a:rPr lang="en-US" altLang="zh-CN" sz="2400" dirty="0"/>
              <a:t>/</a:t>
            </a:r>
            <a:r>
              <a:rPr lang="en-US" altLang="zh-CN" sz="2400" dirty="0" err="1"/>
              <a:t>Nb</a:t>
            </a:r>
            <a:r>
              <a:rPr lang="zh-CN" altLang="en-US" sz="2400" dirty="0"/>
              <a:t>下临界磁场 </a:t>
            </a:r>
            <a:r>
              <a:rPr lang="en-US" altLang="zh-CN" sz="2400" dirty="0"/>
              <a:t>B</a:t>
            </a:r>
            <a:r>
              <a:rPr lang="en-US" altLang="zh-CN" sz="2400" baseline="-25000" dirty="0"/>
              <a:t>c1</a:t>
            </a:r>
            <a:r>
              <a:rPr lang="zh-CN" altLang="en-US" sz="2400" dirty="0"/>
              <a:t>显著提高。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kern="100" spc="-20" dirty="0">
                <a:cs typeface="Times New Roman" panose="02020603050405020304" pitchFamily="18" charset="0"/>
              </a:rPr>
              <a:t>等离子体尾场加速正电子：进展顺利，已达到中期指标。</a:t>
            </a:r>
            <a:endParaRPr lang="en-US" altLang="zh-CN" sz="2400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6B859BB-F9AF-42D3-912A-2E607BD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71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11712328" cy="23042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>
                <a:latin typeface="微软雅黑" panose="020B0503020204020204" pitchFamily="34" charset="-122"/>
              </a:rPr>
              <a:t>溶液循环单元小流量液位控制，由原来的手动升级为自动控制。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</a:rPr>
              <a:t>超导腔电抛光过程，液面在超导腔内的高度十分关键。尤其过高的液位将产生重大的安全隐患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首先：如果过高，强酸溶液可能被排风系统抽出，造成排风系统的污染腐蚀；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其次：如没有及时发现，将造成大量带有氢氟酸的强酸溶液溢出；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最后：即使不溢出，一旦超过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iris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，电抛光过程产生的氢气将无法排除，有着爆炸的风险。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>
                <a:latin typeface="微软雅黑" panose="020B0503020204020204" pitchFamily="34" charset="-122"/>
              </a:rPr>
              <a:t>其它改造：泵组维修、阀门补焊、增加温度探头</a:t>
            </a:r>
            <a:r>
              <a:rPr lang="en-US" altLang="zh-CN" sz="2400" dirty="0">
                <a:latin typeface="微软雅黑" panose="020B0503020204020204" pitchFamily="34" charset="-122"/>
              </a:rPr>
              <a:t>……</a:t>
            </a: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超导腔电抛光设备升级改造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7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456728" y="6156296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流量比例阀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8820023-1AC7-42BA-8ACC-E527613A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5" y="4068676"/>
            <a:ext cx="1557293" cy="1914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0081581-7762-4565-BB56-E61A8FD33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97" y="4068676"/>
            <a:ext cx="1537427" cy="196971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43380047-40CF-4145-92D0-8ADBC99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51" y="4077072"/>
            <a:ext cx="3258389" cy="196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0FD90EB-918D-460C-AD7C-7B454B69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2428484" y="4073514"/>
            <a:ext cx="2083340" cy="192130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9715993-B29F-46CD-80E8-5D0A59162B52}"/>
              </a:ext>
            </a:extLst>
          </p:cNvPr>
          <p:cNvSpPr txBox="1"/>
          <p:nvPr/>
        </p:nvSpPr>
        <p:spPr>
          <a:xfrm>
            <a:off x="2331084" y="6146183"/>
            <a:ext cx="2204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气体油气分离器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C19A57-930C-4347-9092-52CBC7F20F41}"/>
              </a:ext>
            </a:extLst>
          </p:cNvPr>
          <p:cNvSpPr txBox="1"/>
          <p:nvPr/>
        </p:nvSpPr>
        <p:spPr>
          <a:xfrm>
            <a:off x="4727848" y="6166870"/>
            <a:ext cx="15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阀门补焊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8412B7-DD0A-484C-A1F0-22491E54DBC9}"/>
              </a:ext>
            </a:extLst>
          </p:cNvPr>
          <p:cNvSpPr txBox="1"/>
          <p:nvPr/>
        </p:nvSpPr>
        <p:spPr>
          <a:xfrm>
            <a:off x="7297106" y="6200359"/>
            <a:ext cx="179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泵组磨损维修</a:t>
            </a:r>
          </a:p>
        </p:txBody>
      </p:sp>
    </p:spTree>
    <p:extLst>
      <p:ext uri="{BB962C8B-B14F-4D97-AF65-F5344CB8AC3E}">
        <p14:creationId xmlns:p14="http://schemas.microsoft.com/office/powerpoint/2010/main" val="193447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11603832" cy="17281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铌三锡镀膜洁净间增加了风淋室，对铌三锡镀膜真空炉进行升级、进行冷却优化。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课题启动后，一共完成了</a:t>
            </a:r>
            <a:r>
              <a:rPr lang="en-US" altLang="zh-CN" sz="2200" dirty="0"/>
              <a:t>40</a:t>
            </a:r>
            <a:r>
              <a:rPr lang="zh-CN" altLang="en-US" sz="2200" dirty="0"/>
              <a:t>多次铌三锡镀膜实验。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铌三锡镀膜实验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8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333118" y="5733699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铌三锡镀膜真空炉升级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" y="2268309"/>
            <a:ext cx="2524554" cy="33660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358C7D-D2DC-4B02-8933-B59E8404E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67" y="2005330"/>
            <a:ext cx="2847038" cy="379605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171823" y="5877272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铌三锡镀膜实验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DB6C4F4-62DF-4063-B841-C6099F5A8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76874" y="2014020"/>
            <a:ext cx="2840521" cy="37873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593373" y="5801380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铌三锡超导腔内壁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2AE7FB3-44FF-4BDD-8417-5DC8B4936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31" y="2014021"/>
            <a:ext cx="2847039" cy="37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7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铌三锡超导腔镀膜原理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9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5BDD70-B2BB-45A5-903A-F48807BBD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714" y="1151888"/>
            <a:ext cx="6905422" cy="5563260"/>
          </a:xfrm>
          <a:prstGeom prst="rect">
            <a:avLst/>
          </a:prstGeom>
        </p:spPr>
      </p:pic>
      <p:pic>
        <p:nvPicPr>
          <p:cNvPr id="31" name="图片 30" descr="09886eb44e208d5bb6c81f4767e3636">
            <a:extLst>
              <a:ext uri="{FF2B5EF4-FFF2-40B4-BE49-F238E27FC236}">
                <a16:creationId xmlns:a16="http://schemas.microsoft.com/office/drawing/2014/main" id="{A40C4037-D57A-480C-BB8B-823A765ED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32" y="1739524"/>
            <a:ext cx="5280436" cy="438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1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24888</TotalTime>
  <Words>1498</Words>
  <Application>Microsoft Office PowerPoint</Application>
  <PresentationFormat>宽屏</PresentationFormat>
  <Paragraphs>272</Paragraphs>
  <Slides>26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等线</vt:lpstr>
      <vt:lpstr>黑体</vt:lpstr>
      <vt:lpstr>黑体</vt:lpstr>
      <vt:lpstr>宋体</vt:lpstr>
      <vt:lpstr>微软雅黑</vt:lpstr>
      <vt:lpstr>微软雅黑</vt:lpstr>
      <vt:lpstr>Arial</vt:lpstr>
      <vt:lpstr>Calibri</vt:lpstr>
      <vt:lpstr>Helvetica</vt:lpstr>
      <vt:lpstr>Times New Roman</vt:lpstr>
      <vt:lpstr>Wingdings</vt:lpstr>
      <vt:lpstr>Office 主题</vt:lpstr>
      <vt:lpstr>PowerPoint 演示文稿</vt:lpstr>
      <vt:lpstr>报告提纲</vt:lpstr>
      <vt:lpstr>课题简介</vt:lpstr>
      <vt:lpstr>报告提纲</vt:lpstr>
      <vt:lpstr>考核指标完成情况</vt:lpstr>
      <vt:lpstr>PowerPoint 演示文稿</vt:lpstr>
      <vt:lpstr>超导腔电抛光设备升级改造</vt:lpstr>
      <vt:lpstr>铌三锡镀膜实验</vt:lpstr>
      <vt:lpstr>铌三锡超导腔镀膜原理</vt:lpstr>
      <vt:lpstr>铌三锡镀膜工艺曲线</vt:lpstr>
      <vt:lpstr>样品腔的镀膜</vt:lpstr>
      <vt:lpstr>1.3 GHz纯铌腔的镀膜</vt:lpstr>
      <vt:lpstr>锡含量的调控</vt:lpstr>
      <vt:lpstr>铌三锡超导腔测试结果</vt:lpstr>
      <vt:lpstr>铌三锡电镀实验</vt:lpstr>
      <vt:lpstr>传导冷却研究</vt:lpstr>
      <vt:lpstr>铌三锡电镀实验</vt:lpstr>
      <vt:lpstr>4~8 GHz铌三锡超导腔的研制</vt:lpstr>
      <vt:lpstr>PowerPoint 演示文稿</vt:lpstr>
      <vt:lpstr>报告提纲</vt:lpstr>
      <vt:lpstr>研究团队</vt:lpstr>
      <vt:lpstr>经费使用</vt:lpstr>
      <vt:lpstr>PowerPoint 演示文稿</vt:lpstr>
      <vt:lpstr>PowerPoint 演示文稿</vt:lpstr>
      <vt:lpstr>小结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沙鹏</cp:lastModifiedBy>
  <cp:revision>2640</cp:revision>
  <cp:lastPrinted>2022-11-06T05:19:21Z</cp:lastPrinted>
  <dcterms:created xsi:type="dcterms:W3CDTF">2012-09-04T11:33:36Z</dcterms:created>
  <dcterms:modified xsi:type="dcterms:W3CDTF">2025-05-28T02:54:21Z</dcterms:modified>
</cp:coreProperties>
</file>