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8" r:id="rId2"/>
    <p:sldId id="620" r:id="rId3"/>
    <p:sldId id="619" r:id="rId4"/>
    <p:sldId id="628" r:id="rId5"/>
    <p:sldId id="627" r:id="rId6"/>
    <p:sldId id="621" r:id="rId7"/>
    <p:sldId id="631" r:id="rId8"/>
    <p:sldId id="622" r:id="rId9"/>
    <p:sldId id="625" r:id="rId10"/>
    <p:sldId id="624" r:id="rId11"/>
    <p:sldId id="609" r:id="rId12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CCCCFF"/>
    <a:srgbClr val="66FF99"/>
    <a:srgbClr val="CCFFFF"/>
    <a:srgbClr val="CC99FF"/>
    <a:srgbClr val="FF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94784" autoAdjust="0"/>
  </p:normalViewPr>
  <p:slideViewPr>
    <p:cSldViewPr>
      <p:cViewPr varScale="1">
        <p:scale>
          <a:sx n="154" d="100"/>
          <a:sy n="154" d="100"/>
        </p:scale>
        <p:origin x="660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1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56ADB5-8E1C-4D10-8743-14E2C9A63C2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CA0637-545C-40FC-98F2-AD8FE5D3B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A7D029C-0CCB-4213-BCCA-D9A4A6273C63}" type="datetimeFigureOut">
              <a:rPr lang="zh-CN" altLang="en-US"/>
              <a:pPr>
                <a:defRPr/>
              </a:pPr>
              <a:t>2025/4/29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EE47E-EC50-4744-BA61-0C875D2A3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5441E1-00B2-4998-A602-390457DD1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/>
            </a:lvl1pPr>
          </a:lstStyle>
          <a:p>
            <a:pPr>
              <a:defRPr/>
            </a:pPr>
            <a:fld id="{B63D6BB5-BE84-45E1-89B6-10375A423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2347FEB-FD52-456E-88F1-C946481E4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8DB9B5F-8C57-482F-8C59-8181FFC36F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F9B3326-12B7-4C7F-A889-BB92B3881C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9FFB7BF-40F6-4DCD-A2B2-9119B266A8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BDF1B2CD-4F10-4FC8-9613-043917D1E3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47708E1E-8E9A-409D-95BF-D9EF05618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DA778-05C3-4628-AEAF-A80A9150DD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奇偶行交错选通，双列读出</a:t>
            </a:r>
            <a:endParaRPr lang="en-US" altLang="zh-CN" dirty="0"/>
          </a:p>
          <a:p>
            <a:pPr marL="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像素内数模转换，模拟差分输出</a:t>
            </a:r>
            <a:endParaRPr lang="en-US" altLang="zh-CN" dirty="0"/>
          </a:p>
          <a:p>
            <a:pPr marL="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片外</a:t>
            </a:r>
            <a:r>
              <a:rPr lang="en-US" altLang="zh-CN" dirty="0"/>
              <a:t>ADC</a:t>
            </a:r>
            <a:r>
              <a:rPr lang="zh-CN" altLang="en-US" dirty="0"/>
              <a:t>，</a:t>
            </a:r>
            <a:r>
              <a:rPr lang="en-US" altLang="zh-CN" dirty="0"/>
              <a:t>40MHz</a:t>
            </a:r>
            <a:r>
              <a:rPr lang="zh-CN" altLang="en-US" dirty="0"/>
              <a:t>采样率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724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奇偶行交错选通，双列读出</a:t>
            </a:r>
            <a:endParaRPr lang="en-US" altLang="zh-CN" dirty="0"/>
          </a:p>
          <a:p>
            <a:pPr marL="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像素内数模转换，模拟差分输出</a:t>
            </a:r>
            <a:endParaRPr lang="en-US" altLang="zh-CN" dirty="0"/>
          </a:p>
          <a:p>
            <a:pPr marL="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片外</a:t>
            </a:r>
            <a:r>
              <a:rPr lang="en-US" altLang="zh-CN" dirty="0"/>
              <a:t>ADC</a:t>
            </a:r>
            <a:r>
              <a:rPr lang="zh-CN" altLang="en-US" dirty="0"/>
              <a:t>，</a:t>
            </a:r>
            <a:r>
              <a:rPr lang="en-US" altLang="zh-CN" dirty="0"/>
              <a:t>40MHz</a:t>
            </a:r>
            <a:r>
              <a:rPr lang="zh-CN" altLang="en-US" dirty="0"/>
              <a:t>采样率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606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D77DC-188B-4EA7-A42C-7D558A30D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3218B-AC24-4A30-811A-56E615F61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6C3BF-D658-45C1-9E49-70D105EAB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E185037F-BD5E-42FA-B80E-8AF94E3F05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91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30271D-234C-48E6-BD79-D212E0FDD6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AEB7-89AC-48A5-9D3B-A2E8FB8B5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96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892D49-6267-4042-9811-4AD587EEE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EAD-DF37-49B0-A367-DD4C6ADFA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52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806D6-7891-4B82-ABCF-93B3FAEC94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270E-3B95-4597-AEFF-30CD5735CF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204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8012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441B9C-8E54-4779-859F-6010C316F0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EE52-8757-434C-A675-BFBBFF1670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48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71592-40E6-4533-ACB7-3A717800F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38D2-6DCE-4502-9849-BBBC107E7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84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944173-80E5-401E-831D-D3A96E8F8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B4DF-5796-4FFA-928C-4AD475BAD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AC00-2901-4942-8512-54D3ED49A4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419A-44F1-4B8C-972F-9221ABA04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157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98AB2F-40B1-4CE9-8A3E-AB419F79D0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3607-4D55-4290-91F2-CC7C94D3A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37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14F38E4-A307-48DF-9696-11CB9E127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1BF5-949C-40B0-A43D-B0B73E671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1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5350E-3F25-442E-89DE-1D921F0C4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3197-96C3-4D2F-A970-8DA61C1B87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8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6D1B80-7036-4B20-A8B4-651ADD13C0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73AB-1C89-4EBE-9C55-E65984EEF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581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FC444E-41BC-43F7-8828-350A9C91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9A1B74-60E6-4783-90E2-42FD259B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9013"/>
            <a:ext cx="109728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4CF5C5-0CD1-4CA9-A2A8-7679B0AAB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608F95-5946-470B-BD02-622B21641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FB3E5783-1E10-4371-B76B-D35BE9891A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2300" y="876300"/>
            <a:ext cx="11074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80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1F0F5E-6153-4BBF-A0F5-E32E00EFA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1" y="260350"/>
            <a:ext cx="109008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7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602" r:id="rId8"/>
    <p:sldLayoutId id="2147485603" r:id="rId9"/>
    <p:sldLayoutId id="2147485604" r:id="rId10"/>
    <p:sldLayoutId id="2147485605" r:id="rId11"/>
    <p:sldLayoutId id="21474856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n1661">
            <a:extLst>
              <a:ext uri="{FF2B5EF4-FFF2-40B4-BE49-F238E27FC236}">
                <a16:creationId xmlns:a16="http://schemas.microsoft.com/office/drawing/2014/main" id="{5DAD8782-C1F8-46DF-BD78-6650F261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52946"/>
            <a:ext cx="3695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6">
            <a:extLst>
              <a:ext uri="{FF2B5EF4-FFF2-40B4-BE49-F238E27FC236}">
                <a16:creationId xmlns:a16="http://schemas.microsoft.com/office/drawing/2014/main" id="{82FA6CFF-9EAD-4580-B208-65A3C3145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84" y="764704"/>
            <a:ext cx="11089231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37A6AB66-EB30-4B47-A644-56B0BE0806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11336" y="2637631"/>
            <a:ext cx="8569325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1~4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月季度考核报告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84DB24-5050-45CB-855B-90A5CAF98E47}"/>
              </a:ext>
            </a:extLst>
          </p:cNvPr>
          <p:cNvSpPr txBox="1"/>
          <p:nvPr/>
        </p:nvSpPr>
        <p:spPr>
          <a:xfrm>
            <a:off x="7680176" y="522920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报告人：常辰卓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导  师：魏  微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日  期：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2025.4.29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07845-D40E-4F6D-BD82-185922FA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B265E4-772F-41E2-9FAA-3AE0B2FA9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196752"/>
            <a:ext cx="10454952" cy="2016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完成模拟差分输出驱动器设计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完成像素电路各模块的联合仿真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完成版图设计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7BAB25-471C-4982-A712-3A4CE1C42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153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>
            <a:extLst>
              <a:ext uri="{FF2B5EF4-FFF2-40B4-BE49-F238E27FC236}">
                <a16:creationId xmlns:a16="http://schemas.microsoft.com/office/drawing/2014/main" id="{DF92D69B-3EC3-492A-8460-87CE5B00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169" y="2834481"/>
            <a:ext cx="66976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Thank you</a:t>
            </a:r>
            <a:r>
              <a:rPr lang="zh-CN" altLang="en-US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E2156-EED5-47FE-B1B8-0CD21724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1346D-226C-4F17-9E97-43B3C14EA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65" y="918232"/>
            <a:ext cx="10972800" cy="5484812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背景介绍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存储阵列结构设计及漏电优化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芯片读出结构设计</a:t>
            </a:r>
            <a:endParaRPr lang="en-US" altLang="zh-CN" dirty="0"/>
          </a:p>
          <a:p>
            <a:pPr marL="8572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读出架构和时序设计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572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高速读出链设计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BA3E9-A61C-488F-8B0B-1C2FC60CC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427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45DB0-DEBB-4B44-95F4-A0E9DD58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背景介绍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019772F-D1A7-44D6-A1F1-5B40F9604732}"/>
              </a:ext>
            </a:extLst>
          </p:cNvPr>
          <p:cNvSpPr txBox="1"/>
          <p:nvPr/>
        </p:nvSpPr>
        <p:spPr>
          <a:xfrm>
            <a:off x="593806" y="908720"/>
            <a:ext cx="10614762" cy="2679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面向高能区先进光源的瞬发高帧频像素探测器读出芯片设计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b="1" kern="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探测器要求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endParaRPr lang="en-US" altLang="zh-CN" sz="2400" b="1" kern="0" dirty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742950" lvl="1" indent="-28575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工作在</a:t>
            </a:r>
            <a:r>
              <a:rPr lang="zh-CN" alt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瞬发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模式，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burst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帧数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32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帧，</a:t>
            </a:r>
            <a:r>
              <a:rPr lang="zh-CN" altLang="en-US" sz="2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脉冲重复频率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5.2 MHz </a:t>
            </a:r>
            <a:r>
              <a:rPr lang="en-US" altLang="zh-CN" sz="2000" b="1" kern="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(192 ns)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bunch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间距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100 ms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，读出时间上限：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100 ms - 192 ns×32 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≈ 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99.993 </a:t>
            </a:r>
            <a:r>
              <a:rPr lang="en-US" altLang="zh-CN" sz="2000" b="1" kern="0" dirty="0" err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ms</a:t>
            </a:r>
            <a:endParaRPr lang="en-US" altLang="zh-CN" sz="2000" b="1" kern="0" dirty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742950" lvl="1" indent="-28575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动态范围：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10</a:t>
            </a:r>
            <a:r>
              <a:rPr lang="en-US" altLang="zh-CN" sz="2000" b="1" kern="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个光子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@70 keV</a:t>
            </a:r>
            <a:r>
              <a:rPr lang="zh-CN" alt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，单光子灵敏</a:t>
            </a:r>
            <a:endParaRPr lang="en-US" altLang="zh-CN" sz="2000" b="1" kern="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742950" lvl="1" indent="-28575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像素尺寸：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150 μm×150 μm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；阵列规模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64×64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47E8C0-10CA-473B-A91F-23CE14A8F588}"/>
              </a:ext>
            </a:extLst>
          </p:cNvPr>
          <p:cNvSpPr txBox="1"/>
          <p:nvPr/>
        </p:nvSpPr>
        <p:spPr>
          <a:xfrm>
            <a:off x="2063552" y="5733256"/>
            <a:ext cx="2743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瞬发模式下探测器光子脉冲结构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370476-C16F-482B-B882-561D90229769}"/>
              </a:ext>
            </a:extLst>
          </p:cNvPr>
          <p:cNvSpPr txBox="1"/>
          <p:nvPr/>
        </p:nvSpPr>
        <p:spPr>
          <a:xfrm>
            <a:off x="7752184" y="5857687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像素探测器读出芯片结构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E3114C7-237C-46C7-ADA9-50796F32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4149080"/>
            <a:ext cx="4506160" cy="16572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B48C6D-8857-46DF-AE38-FFE1E4DC0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94" y="3548209"/>
            <a:ext cx="6096000" cy="22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554F7-5F03-4D25-AD2B-12A28EF1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存储阵列结构设计及漏电优化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976FFA-1BA6-4605-9CE8-65DA60495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61" y="916201"/>
            <a:ext cx="10972800" cy="3160871"/>
          </a:xfrm>
        </p:spPr>
        <p:txBody>
          <a:bodyPr/>
          <a:lstStyle/>
          <a:p>
            <a:pPr marL="571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基于开关电容在像素单元级别提出了一种</a:t>
            </a:r>
            <a:r>
              <a:rPr lang="en-US" altLang="zh-CN" sz="2200" dirty="0"/>
              <a:t>32</a:t>
            </a:r>
            <a:r>
              <a:rPr lang="zh-CN" altLang="en-US" sz="2200" dirty="0"/>
              <a:t>单元存储阵列结构</a:t>
            </a:r>
            <a:endParaRPr lang="en-US" altLang="zh-CN" sz="2200" dirty="0"/>
          </a:p>
          <a:p>
            <a:pPr marL="571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改进前：</a:t>
            </a:r>
            <a:r>
              <a:rPr lang="en-US" altLang="zh-CN" sz="2200" dirty="0"/>
              <a:t>CMOS</a:t>
            </a:r>
            <a:r>
              <a:rPr lang="zh-CN" altLang="en-US" sz="2200" dirty="0"/>
              <a:t>开关</a:t>
            </a:r>
            <a:r>
              <a:rPr lang="en-US" altLang="zh-CN" sz="2200" dirty="0"/>
              <a:t>+n12 MOS</a:t>
            </a:r>
            <a:r>
              <a:rPr lang="zh-CN" altLang="en-US" sz="2200" dirty="0"/>
              <a:t>电容</a:t>
            </a:r>
            <a:endParaRPr lang="en-US" altLang="zh-CN" sz="2200" dirty="0"/>
          </a:p>
          <a:p>
            <a:pPr marL="571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电容漏电优化：</a:t>
            </a:r>
            <a:endParaRPr lang="en-US" altLang="zh-CN" sz="2200" dirty="0"/>
          </a:p>
          <a:p>
            <a:pPr marL="4572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使用</a:t>
            </a:r>
            <a:r>
              <a:rPr lang="zh-CN" altLang="en-US" sz="2000" dirty="0">
                <a:solidFill>
                  <a:srgbClr val="FF0000"/>
                </a:solidFill>
              </a:rPr>
              <a:t>厚栅</a:t>
            </a:r>
            <a:r>
              <a:rPr lang="en-US" altLang="zh-CN" sz="2000" dirty="0">
                <a:solidFill>
                  <a:srgbClr val="FF0000"/>
                </a:solidFill>
              </a:rPr>
              <a:t>MOS</a:t>
            </a:r>
            <a:r>
              <a:rPr lang="zh-CN" altLang="en-US" sz="2000" dirty="0">
                <a:solidFill>
                  <a:srgbClr val="FF0000"/>
                </a:solidFill>
              </a:rPr>
              <a:t>器件</a:t>
            </a:r>
            <a:r>
              <a:rPr lang="en-US" altLang="zh-CN" sz="2000" dirty="0"/>
              <a:t>p33</a:t>
            </a:r>
            <a:r>
              <a:rPr lang="zh-CN" altLang="en-US" sz="2000" dirty="0"/>
              <a:t>代替</a:t>
            </a:r>
            <a:r>
              <a:rPr lang="en-US" altLang="zh-CN" sz="2000" dirty="0"/>
              <a:t>n12</a:t>
            </a:r>
            <a:r>
              <a:rPr lang="zh-CN" altLang="en-US" sz="2000" dirty="0"/>
              <a:t>，减小电容漏电</a:t>
            </a:r>
            <a:endParaRPr lang="en-US" altLang="zh-CN" dirty="0"/>
          </a:p>
          <a:p>
            <a:pPr marL="571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开关漏电优化：</a:t>
            </a:r>
            <a:endParaRPr lang="en-US" altLang="zh-CN" sz="2200" dirty="0"/>
          </a:p>
          <a:p>
            <a:pPr marL="4572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通过仿真定性对比不同类型</a:t>
            </a:r>
            <a:r>
              <a:rPr lang="en-US" altLang="zh-CN" sz="2000" dirty="0"/>
              <a:t>MOS</a:t>
            </a:r>
            <a:r>
              <a:rPr lang="zh-CN" altLang="en-US" sz="2000" dirty="0"/>
              <a:t>开关管漏电情况</a:t>
            </a:r>
            <a:endParaRPr lang="en-US" altLang="zh-CN" sz="2000" dirty="0"/>
          </a:p>
          <a:p>
            <a:pPr marL="4572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选择</a:t>
            </a:r>
            <a:r>
              <a:rPr lang="en-US" altLang="zh-CN" sz="2000" dirty="0"/>
              <a:t>nhvt12</a:t>
            </a:r>
            <a:r>
              <a:rPr lang="zh-CN" altLang="en-US" sz="2000" dirty="0"/>
              <a:t>管作为开关管</a:t>
            </a:r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E0C75B-8E56-4449-B06F-A2DECC530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BAAB1C-F8B6-42D1-97E6-078313F5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83" y="1449016"/>
            <a:ext cx="4813578" cy="19076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F65078-8800-4548-98AE-F275274478A2}"/>
              </a:ext>
            </a:extLst>
          </p:cNvPr>
          <p:cNvSpPr txBox="1"/>
          <p:nvPr/>
        </p:nvSpPr>
        <p:spPr>
          <a:xfrm>
            <a:off x="8105288" y="3392908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基于开关电容的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32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单元存储阵列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1F34D8-317B-4E3A-B4AC-E942E972EF1E}"/>
              </a:ext>
            </a:extLst>
          </p:cNvPr>
          <p:cNvSpPr/>
          <p:nvPr/>
        </p:nvSpPr>
        <p:spPr bwMode="auto">
          <a:xfrm>
            <a:off x="7236049" y="1467664"/>
            <a:ext cx="576064" cy="496927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E1D8186-5E28-45DD-836C-B39D1AB26F0A}"/>
              </a:ext>
            </a:extLst>
          </p:cNvPr>
          <p:cNvPicPr/>
          <p:nvPr/>
        </p:nvPicPr>
        <p:blipFill rotWithShape="1">
          <a:blip r:embed="rId3"/>
          <a:srcRect t="733" b="51925"/>
          <a:stretch/>
        </p:blipFill>
        <p:spPr bwMode="auto">
          <a:xfrm>
            <a:off x="7320136" y="3697830"/>
            <a:ext cx="4132858" cy="2046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7AD7CDE-1860-4AED-BF38-27B0BF071497}"/>
              </a:ext>
            </a:extLst>
          </p:cNvPr>
          <p:cNvSpPr txBox="1"/>
          <p:nvPr/>
        </p:nvSpPr>
        <p:spPr>
          <a:xfrm>
            <a:off x="8381321" y="5744451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MOS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开关管漏电流来源</a:t>
            </a: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E878E450-37C5-465E-8271-3FC97C5F7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20691"/>
              </p:ext>
            </p:extLst>
          </p:nvPr>
        </p:nvGraphicFramePr>
        <p:xfrm>
          <a:off x="1055440" y="4229684"/>
          <a:ext cx="5256000" cy="18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422666886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515752855"/>
                    </a:ext>
                  </a:extLst>
                </a:gridCol>
                <a:gridCol w="2231664">
                  <a:extLst>
                    <a:ext uri="{9D8B030D-6E8A-4147-A177-3AD203B41FA5}">
                      <a16:colId xmlns:a16="http://schemas.microsoft.com/office/drawing/2014/main" val="167977834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zh-CN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开关</a:t>
                      </a:r>
                      <a:r>
                        <a:rPr lang="zh-CN" altLang="en-US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管类型</a:t>
                      </a:r>
                      <a:endParaRPr lang="zh-CN" sz="1800" b="1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zh-CN" sz="1800" b="1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漏电情况</a:t>
                      </a:r>
                      <a:endParaRPr lang="zh-CN" sz="1800" b="1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zh-CN" sz="1800" b="1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动态范围</a:t>
                      </a:r>
                      <a:endParaRPr lang="zh-CN" sz="1800" b="1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4079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en-US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n12</a:t>
                      </a:r>
                      <a:endParaRPr lang="zh-CN" sz="1800" b="1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zh-CN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较差</a:t>
                      </a:r>
                      <a:endParaRPr lang="zh-CN" sz="1800" b="1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en-US" sz="1800" b="1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100mV~1V</a:t>
                      </a:r>
                      <a:endParaRPr lang="zh-CN" sz="1800" b="1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9111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en-US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nhvt12</a:t>
                      </a:r>
                      <a:endParaRPr lang="zh-CN" sz="1800" b="1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zh-CN" altLang="en-US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最好</a:t>
                      </a:r>
                      <a:endParaRPr lang="zh-CN" sz="1800" b="1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en-US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100mV~900mV</a:t>
                      </a:r>
                      <a:endParaRPr lang="zh-CN" sz="1800" b="1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1667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en-US" sz="1800" b="1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nlvt12</a:t>
                      </a:r>
                      <a:endParaRPr lang="zh-CN" sz="1800" b="1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zh-CN" altLang="en-US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最差</a:t>
                      </a:r>
                      <a:endParaRPr lang="zh-CN" sz="1800" b="1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</a:pPr>
                      <a:r>
                        <a:rPr lang="en-US" sz="1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100mV~1.1V</a:t>
                      </a:r>
                      <a:endParaRPr lang="zh-CN" sz="1800" b="1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47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6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554F7-5F03-4D25-AD2B-12A28EF1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存储阵列结构设计及漏电优化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976FFA-1BA6-4605-9CE8-65DA60495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61" y="916201"/>
            <a:ext cx="10972800" cy="2320025"/>
          </a:xfrm>
        </p:spPr>
        <p:txBody>
          <a:bodyPr/>
          <a:lstStyle/>
          <a:p>
            <a:pPr marL="571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开关漏电优化：</a:t>
            </a:r>
            <a:endParaRPr lang="en-US" altLang="zh-CN" sz="2200" dirty="0"/>
          </a:p>
          <a:p>
            <a:pPr marL="4572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调整开关尺寸，进一步减小开关漏电</a:t>
            </a:r>
            <a:endParaRPr lang="en-US" altLang="zh-CN" sz="2000" dirty="0"/>
          </a:p>
          <a:p>
            <a:pPr marL="4572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随着开关管宽度</a:t>
            </a:r>
            <a:r>
              <a:rPr lang="en-US" altLang="zh-CN" sz="2000" dirty="0"/>
              <a:t>W</a:t>
            </a:r>
            <a:r>
              <a:rPr lang="zh-CN" altLang="en-US" sz="2000" dirty="0"/>
              <a:t>减小，漏电情况明显改善</a:t>
            </a:r>
            <a:endParaRPr lang="en-US" altLang="zh-CN" sz="2000" dirty="0"/>
          </a:p>
          <a:p>
            <a:pPr marL="571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改进后：</a:t>
            </a:r>
            <a:r>
              <a:rPr lang="en-US" altLang="zh-CN" sz="2200" dirty="0"/>
              <a:t> nhvt12 MOS</a:t>
            </a:r>
            <a:r>
              <a:rPr lang="zh-CN" altLang="en-US" sz="2200" dirty="0"/>
              <a:t>开关（最小尺寸）</a:t>
            </a:r>
            <a:r>
              <a:rPr lang="en-US" altLang="zh-CN" sz="2200" dirty="0"/>
              <a:t>+p33 MOS</a:t>
            </a:r>
            <a:r>
              <a:rPr lang="zh-CN" altLang="en-US" sz="2200" dirty="0"/>
              <a:t>电容</a:t>
            </a:r>
            <a:endParaRPr lang="en-US" altLang="zh-CN" sz="2200" dirty="0"/>
          </a:p>
          <a:p>
            <a:pPr marL="571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采样电压</a:t>
            </a:r>
            <a:r>
              <a:rPr lang="en-US" altLang="zh-CN" sz="2200" dirty="0"/>
              <a:t>100 mV~900 mV</a:t>
            </a:r>
            <a:r>
              <a:rPr lang="zh-CN" altLang="en-US" sz="2200" dirty="0"/>
              <a:t>范围内，线性度达到 </a:t>
            </a:r>
            <a:r>
              <a:rPr lang="en-US" altLang="zh-CN" sz="2200" dirty="0"/>
              <a:t>2%</a:t>
            </a:r>
          </a:p>
          <a:p>
            <a:pPr marL="571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E0C75B-8E56-4449-B06F-A2DECC530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5B0608B-8E75-469D-B64E-A822F311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962679"/>
            <a:ext cx="3198413" cy="190867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46178811-B9CA-4778-9D53-05FB90182353}"/>
              </a:ext>
            </a:extLst>
          </p:cNvPr>
          <p:cNvSpPr txBox="1"/>
          <p:nvPr/>
        </p:nvSpPr>
        <p:spPr>
          <a:xfrm>
            <a:off x="8610296" y="2913380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MOS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管漏电情况随尺寸变化仿真结果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EC1F555-B9BC-45AD-BC84-429AD3D0050B}"/>
              </a:ext>
            </a:extLst>
          </p:cNvPr>
          <p:cNvCxnSpPr>
            <a:cxnSpLocks/>
          </p:cNvCxnSpPr>
          <p:nvPr/>
        </p:nvCxnSpPr>
        <p:spPr>
          <a:xfrm flipV="1">
            <a:off x="9768408" y="1784929"/>
            <a:ext cx="0" cy="47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574DCBE-68F4-40F2-8B82-396C3C6AB710}"/>
              </a:ext>
            </a:extLst>
          </p:cNvPr>
          <p:cNvSpPr txBox="1"/>
          <p:nvPr/>
        </p:nvSpPr>
        <p:spPr>
          <a:xfrm>
            <a:off x="9768408" y="188708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减小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1F7A16D-1B82-49FB-B471-7B4B500E6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361036"/>
            <a:ext cx="3600400" cy="222661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A446FB5-9EF3-4F94-9A49-35EE7FCAD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3356979"/>
            <a:ext cx="3600400" cy="222661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E88CC1A-3A90-48B3-B4C5-F00AFA6E4B97}"/>
              </a:ext>
            </a:extLst>
          </p:cNvPr>
          <p:cNvSpPr txBox="1"/>
          <p:nvPr/>
        </p:nvSpPr>
        <p:spPr>
          <a:xfrm>
            <a:off x="2839184" y="599444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优化前后存储单元漏电情况仿真对比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C7A5AE-AA77-4C42-873E-B217FB00449B}"/>
              </a:ext>
            </a:extLst>
          </p:cNvPr>
          <p:cNvSpPr txBox="1"/>
          <p:nvPr/>
        </p:nvSpPr>
        <p:spPr>
          <a:xfrm>
            <a:off x="1208902" y="5602719"/>
            <a:ext cx="2717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(a)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优化前存储电压值随时间变化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5A8B3A8-E22C-4C30-BBE3-143B2BB9FB89}"/>
              </a:ext>
            </a:extLst>
          </p:cNvPr>
          <p:cNvSpPr txBox="1"/>
          <p:nvPr/>
        </p:nvSpPr>
        <p:spPr>
          <a:xfrm>
            <a:off x="4804493" y="5635129"/>
            <a:ext cx="272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(b)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优化后存储电压值随时间变化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DD55A1A-E67E-41A1-BBED-25CE6F178079}"/>
              </a:ext>
            </a:extLst>
          </p:cNvPr>
          <p:cNvSpPr txBox="1"/>
          <p:nvPr/>
        </p:nvSpPr>
        <p:spPr>
          <a:xfrm>
            <a:off x="8447028" y="5911805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存储电压 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vs 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采样电压线性拟合结果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08AF99-E18C-427A-9739-931AD427A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615" y="3255641"/>
            <a:ext cx="3643070" cy="26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2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5B854D-5350-483B-8749-387FC5CD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芯片读出架构和时序设计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52BA13-F5F1-4794-B45C-A6268B23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64640"/>
            <a:ext cx="10972800" cy="4148536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MHz</a:t>
            </a:r>
            <a:r>
              <a:rPr lang="zh-CN" altLang="en-US" dirty="0"/>
              <a:t>帧刷新率芯片读出结构设计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MHz</a:t>
            </a:r>
            <a:r>
              <a:rPr lang="zh-CN" altLang="en-US" dirty="0"/>
              <a:t>的帧刷新率 → </a:t>
            </a:r>
            <a:r>
              <a:rPr lang="zh-CN" altLang="en-US" dirty="0">
                <a:solidFill>
                  <a:srgbClr val="FF0000"/>
                </a:solidFill>
              </a:rPr>
              <a:t>“先存后读”</a:t>
            </a:r>
            <a:r>
              <a:rPr lang="zh-CN" altLang="en-US" dirty="0"/>
              <a:t>的读出架构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奇偶行交错选通，双列读出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</a:t>
            </a:r>
            <a:r>
              <a:rPr lang="zh-CN" altLang="en-US" dirty="0"/>
              <a:t>对模拟差分输出，实现四通道并行读出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片外</a:t>
            </a:r>
            <a:r>
              <a:rPr lang="en-US" altLang="zh-CN" dirty="0"/>
              <a:t>ADC</a:t>
            </a:r>
            <a:r>
              <a:rPr lang="zh-CN" altLang="en-US" dirty="0"/>
              <a:t>，</a:t>
            </a:r>
            <a:r>
              <a:rPr lang="en-US" altLang="zh-CN" dirty="0"/>
              <a:t>40MHz</a:t>
            </a:r>
            <a:r>
              <a:rPr lang="zh-CN" altLang="en-US" dirty="0"/>
              <a:t>采样率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芯片读出选通逻辑时序设计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保证读出过程中各存储单元间无相互干扰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最大化并行度以尽可能缩短读出时间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搭建行为级电路并进行仿真，确定基本架构和时序的正确性</a:t>
            </a:r>
            <a:endParaRPr lang="en-US" altLang="zh-CN" sz="2200" dirty="0"/>
          </a:p>
          <a:p>
            <a:pPr marL="0" indent="0">
              <a:lnSpc>
                <a:spcPct val="120000"/>
              </a:lnSpc>
              <a:buNone/>
            </a:pPr>
            <a:endParaRPr lang="en-US" altLang="zh-CN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F628F5-0CAC-45A7-A930-9A12DF53E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2BC1B2D-2841-4595-AA6F-436AE4098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6"/>
          <a:stretch/>
        </p:blipFill>
        <p:spPr>
          <a:xfrm>
            <a:off x="479375" y="4983700"/>
            <a:ext cx="7816227" cy="131529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B818035-5C26-4504-8FC0-FDC16E343695}"/>
              </a:ext>
            </a:extLst>
          </p:cNvPr>
          <p:cNvSpPr txBox="1"/>
          <p:nvPr/>
        </p:nvSpPr>
        <p:spPr>
          <a:xfrm>
            <a:off x="3625369" y="6289575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芯片读出选通逻辑时序（部分）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B640335-C882-48EE-A28E-655382272DEC}"/>
              </a:ext>
            </a:extLst>
          </p:cNvPr>
          <p:cNvSpPr txBox="1"/>
          <p:nvPr/>
        </p:nvSpPr>
        <p:spPr>
          <a:xfrm>
            <a:off x="9143361" y="5222539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芯片整体读出架构示意图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24333A-24F5-4A62-B834-23CA2B283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893173"/>
            <a:ext cx="3363649" cy="43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5B854D-5350-483B-8749-387FC5CD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芯片读出架构和时序设计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52BA13-F5F1-4794-B45C-A6268B23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64640"/>
            <a:ext cx="10972800" cy="4148536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MHz</a:t>
            </a:r>
            <a:r>
              <a:rPr lang="zh-CN" altLang="en-US" dirty="0"/>
              <a:t>帧刷新率芯片读出结构设计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MHz</a:t>
            </a:r>
            <a:r>
              <a:rPr lang="zh-CN" altLang="en-US" dirty="0"/>
              <a:t>的帧刷新率 → </a:t>
            </a:r>
            <a:r>
              <a:rPr lang="zh-CN" altLang="en-US" dirty="0">
                <a:solidFill>
                  <a:srgbClr val="FF0000"/>
                </a:solidFill>
              </a:rPr>
              <a:t>“先存后读”</a:t>
            </a:r>
            <a:r>
              <a:rPr lang="zh-CN" altLang="en-US" dirty="0"/>
              <a:t>的读出架构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奇偶行交错选通，双列读出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</a:t>
            </a:r>
            <a:r>
              <a:rPr lang="zh-CN" altLang="en-US" dirty="0"/>
              <a:t>对模拟差分输出，实现四通道并行读出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片外</a:t>
            </a:r>
            <a:r>
              <a:rPr lang="en-US" altLang="zh-CN" dirty="0"/>
              <a:t>ADC</a:t>
            </a:r>
            <a:r>
              <a:rPr lang="zh-CN" altLang="en-US" dirty="0"/>
              <a:t>，</a:t>
            </a:r>
            <a:r>
              <a:rPr lang="en-US" altLang="zh-CN" dirty="0"/>
              <a:t>40MHz</a:t>
            </a:r>
            <a:r>
              <a:rPr lang="zh-CN" altLang="en-US" dirty="0"/>
              <a:t>采样率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芯片读出选通逻辑时序设计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保证读出过程中各存储单元间无相互干扰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最大化并行度以尽可能缩短读出时间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搭建行为级电路并进行仿真，确定基本架构和时序的正确性</a:t>
            </a:r>
            <a:endParaRPr lang="en-US" altLang="zh-CN" sz="2200" dirty="0"/>
          </a:p>
          <a:p>
            <a:pPr marL="0" indent="0">
              <a:lnSpc>
                <a:spcPct val="120000"/>
              </a:lnSpc>
              <a:buNone/>
            </a:pPr>
            <a:endParaRPr lang="en-US" altLang="zh-CN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F628F5-0CAC-45A7-A930-9A12DF53E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2BC1B2D-2841-4595-AA6F-436AE4098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6"/>
          <a:stretch/>
        </p:blipFill>
        <p:spPr>
          <a:xfrm>
            <a:off x="479375" y="4983700"/>
            <a:ext cx="7816227" cy="131529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B818035-5C26-4504-8FC0-FDC16E343695}"/>
              </a:ext>
            </a:extLst>
          </p:cNvPr>
          <p:cNvSpPr txBox="1"/>
          <p:nvPr/>
        </p:nvSpPr>
        <p:spPr>
          <a:xfrm>
            <a:off x="3625369" y="6289575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芯片读出选通逻辑时序（部分）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1902F54-BCBD-40B9-A1C6-C0843AA06C1B}"/>
              </a:ext>
            </a:extLst>
          </p:cNvPr>
          <p:cNvGrpSpPr/>
          <p:nvPr/>
        </p:nvGrpSpPr>
        <p:grpSpPr>
          <a:xfrm>
            <a:off x="6600055" y="1104563"/>
            <a:ext cx="5042253" cy="2686513"/>
            <a:chOff x="612000" y="4058999"/>
            <a:chExt cx="4852258" cy="246492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1AEFADB-29B6-48DF-8D0D-7DA7EFEDE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806"/>
            <a:stretch/>
          </p:blipFill>
          <p:spPr>
            <a:xfrm>
              <a:off x="612000" y="4058999"/>
              <a:ext cx="4852258" cy="2464927"/>
            </a:xfrm>
            <a:prstGeom prst="rect">
              <a:avLst/>
            </a:prstGeom>
          </p:spPr>
        </p:pic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8A73FE85-8459-4351-9D79-611A849746C8}"/>
                </a:ext>
              </a:extLst>
            </p:cNvPr>
            <p:cNvCxnSpPr>
              <a:cxnSpLocks/>
            </p:cNvCxnSpPr>
            <p:nvPr/>
          </p:nvCxnSpPr>
          <p:spPr>
            <a:xfrm>
              <a:off x="2120996" y="5759767"/>
              <a:ext cx="0" cy="94775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DB4EBFAE-E496-41DE-A636-E7E113457F00}"/>
                </a:ext>
              </a:extLst>
            </p:cNvPr>
            <p:cNvCxnSpPr>
              <a:cxnSpLocks/>
            </p:cNvCxnSpPr>
            <p:nvPr/>
          </p:nvCxnSpPr>
          <p:spPr>
            <a:xfrm>
              <a:off x="2200587" y="5813062"/>
              <a:ext cx="0" cy="94775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51305526-1294-4799-82DD-E4163575F11E}"/>
                </a:ext>
              </a:extLst>
            </p:cNvPr>
            <p:cNvCxnSpPr>
              <a:cxnSpLocks/>
            </p:cNvCxnSpPr>
            <p:nvPr/>
          </p:nvCxnSpPr>
          <p:spPr>
            <a:xfrm>
              <a:off x="1937077" y="5730153"/>
              <a:ext cx="0" cy="94775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5412ACB-EDDE-4F2D-AA3A-EB9D0097FE4D}"/>
                </a:ext>
              </a:extLst>
            </p:cNvPr>
            <p:cNvCxnSpPr>
              <a:cxnSpLocks/>
            </p:cNvCxnSpPr>
            <p:nvPr/>
          </p:nvCxnSpPr>
          <p:spPr>
            <a:xfrm>
              <a:off x="2021302" y="5818632"/>
              <a:ext cx="0" cy="94775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3FD96A7-2CB5-40F3-909A-ECAC72D06BF5}"/>
              </a:ext>
            </a:extLst>
          </p:cNvPr>
          <p:cNvSpPr txBox="1"/>
          <p:nvPr/>
        </p:nvSpPr>
        <p:spPr>
          <a:xfrm>
            <a:off x="8202413" y="3865459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芯片时序行为级仿真结果</a:t>
            </a:r>
          </a:p>
        </p:txBody>
      </p:sp>
    </p:spTree>
    <p:extLst>
      <p:ext uri="{BB962C8B-B14F-4D97-AF65-F5344CB8AC3E}">
        <p14:creationId xmlns:p14="http://schemas.microsoft.com/office/powerpoint/2010/main" val="347757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DAC461-9262-4D90-A5E2-FF0365CE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高速读出链设计</a:t>
            </a:r>
            <a:r>
              <a:rPr lang="en-US" altLang="zh-CN" dirty="0"/>
              <a:t>——</a:t>
            </a:r>
            <a:r>
              <a:rPr lang="zh-CN" altLang="en-US" dirty="0"/>
              <a:t>列总线驱动器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CF8284-FD16-4E59-89C5-B1075DB2A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56510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设计指标：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effectLst/>
              </a:rPr>
              <a:t>供电电压：</a:t>
            </a:r>
            <a:r>
              <a:rPr lang="en-US" altLang="zh-CN" dirty="0">
                <a:effectLst/>
              </a:rPr>
              <a:t>1.5 V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effectLst/>
              </a:rPr>
              <a:t>输入</a:t>
            </a:r>
            <a:r>
              <a:rPr lang="zh-CN" altLang="en-US" dirty="0"/>
              <a:t>电压</a:t>
            </a:r>
            <a:r>
              <a:rPr lang="zh-CN" altLang="zh-CN" dirty="0">
                <a:effectLst/>
              </a:rPr>
              <a:t>范围：</a:t>
            </a:r>
            <a:r>
              <a:rPr lang="en-US" altLang="zh-CN" dirty="0">
                <a:effectLst/>
              </a:rPr>
              <a:t>100 mV~</a:t>
            </a:r>
            <a:r>
              <a:rPr lang="en-US" altLang="zh-CN" dirty="0"/>
              <a:t>900 </a:t>
            </a:r>
            <a:r>
              <a:rPr lang="en-US" altLang="zh-CN" dirty="0">
                <a:effectLst/>
              </a:rPr>
              <a:t>mV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rgbClr val="FF0000"/>
                </a:solidFill>
                <a:effectLst/>
              </a:rPr>
              <a:t>功耗：＜</a:t>
            </a:r>
            <a:r>
              <a:rPr lang="en-US" altLang="zh-CN" dirty="0">
                <a:solidFill>
                  <a:srgbClr val="FF0000"/>
                </a:solidFill>
                <a:effectLst/>
              </a:rPr>
              <a:t>10 </a:t>
            </a:r>
            <a:r>
              <a:rPr lang="en-US" altLang="zh-CN" dirty="0" err="1">
                <a:solidFill>
                  <a:srgbClr val="FF0000"/>
                </a:solidFill>
                <a:effectLst/>
              </a:rPr>
              <a:t>μW</a:t>
            </a:r>
            <a:endParaRPr lang="en-US" altLang="zh-CN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rgbClr val="FA0000"/>
                </a:solidFill>
                <a:effectLst/>
              </a:rPr>
              <a:t>建立时间：＜</a:t>
            </a:r>
            <a:r>
              <a:rPr lang="en-US" altLang="zh-CN" dirty="0">
                <a:solidFill>
                  <a:srgbClr val="FA0000"/>
                </a:solidFill>
                <a:effectLst/>
              </a:rPr>
              <a:t>400 ns</a:t>
            </a:r>
            <a:endParaRPr lang="zh-CN" altLang="zh-CN" dirty="0">
              <a:effectLst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完成情况：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使用</a:t>
            </a:r>
            <a:r>
              <a:rPr lang="en-US" altLang="zh-CN" dirty="0"/>
              <a:t>P</a:t>
            </a:r>
            <a:r>
              <a:rPr lang="zh-CN" altLang="en-US" dirty="0"/>
              <a:t>管源极跟随器结构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静态功耗： </a:t>
            </a:r>
            <a:r>
              <a:rPr lang="en-US" altLang="zh-CN" dirty="0"/>
              <a:t>9 </a:t>
            </a:r>
            <a:r>
              <a:rPr lang="en-US" altLang="zh-CN" dirty="0" err="1"/>
              <a:t>μW</a:t>
            </a:r>
            <a:r>
              <a:rPr lang="en-US" altLang="zh-CN" dirty="0"/>
              <a:t>/pixel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建立时间：</a:t>
            </a:r>
            <a:r>
              <a:rPr lang="en-US" altLang="zh-CN" dirty="0"/>
              <a:t>300 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100 mV~900 mV</a:t>
            </a:r>
            <a:r>
              <a:rPr lang="zh-CN" altLang="en-US" dirty="0"/>
              <a:t>输入范围内线性度 </a:t>
            </a:r>
            <a:r>
              <a:rPr lang="en-US" altLang="zh-CN" dirty="0"/>
              <a:t>0.17%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6F8B7A-3AFE-42BC-98A1-4502CD8BD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8B7ABF-B31E-4CBD-A33C-31BFCA8AB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"/>
          <a:stretch/>
        </p:blipFill>
        <p:spPr>
          <a:xfrm>
            <a:off x="5116148" y="1028326"/>
            <a:ext cx="3356116" cy="208317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DF6EF9B-BB2C-4126-93A4-78BB2A2BCDA2}"/>
              </a:ext>
            </a:extLst>
          </p:cNvPr>
          <p:cNvSpPr txBox="1"/>
          <p:nvPr/>
        </p:nvSpPr>
        <p:spPr>
          <a:xfrm>
            <a:off x="5663952" y="3121226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扫描输入电压的瞬态仿真结果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C5B592-3A7F-45AE-9BBE-3555505AE647}"/>
              </a:ext>
            </a:extLst>
          </p:cNvPr>
          <p:cNvSpPr txBox="1"/>
          <p:nvPr/>
        </p:nvSpPr>
        <p:spPr>
          <a:xfrm>
            <a:off x="7415078" y="6464028"/>
            <a:ext cx="2836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100mV~900mV</a:t>
            </a:r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输入范围线性拟合结果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60029BA-8654-405E-8A24-604C31AE5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970269"/>
            <a:ext cx="3214489" cy="213633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D13C586-3BD1-48E7-A4A9-FCE69BB9950B}"/>
              </a:ext>
            </a:extLst>
          </p:cNvPr>
          <p:cNvSpPr txBox="1"/>
          <p:nvPr/>
        </p:nvSpPr>
        <p:spPr>
          <a:xfrm>
            <a:off x="8990908" y="3124302"/>
            <a:ext cx="227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扫描输入电压的</a:t>
            </a:r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corner</a:t>
            </a:r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仿真结果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EDB0E59-3087-4306-AED2-53509C5878EF}"/>
              </a:ext>
            </a:extLst>
          </p:cNvPr>
          <p:cNvSpPr/>
          <p:nvPr/>
        </p:nvSpPr>
        <p:spPr bwMode="auto">
          <a:xfrm>
            <a:off x="7176120" y="3861048"/>
            <a:ext cx="1224136" cy="90761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7B501B-7BA8-46BE-9919-798B44F55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860" y="3359901"/>
            <a:ext cx="4162663" cy="3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0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DAC461-9262-4D90-A5E2-FF0365CE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高速读出链设计</a:t>
            </a:r>
            <a:r>
              <a:rPr lang="en-US" altLang="zh-CN" dirty="0"/>
              <a:t>——</a:t>
            </a:r>
            <a:r>
              <a:rPr lang="zh-CN" altLang="en-US" dirty="0"/>
              <a:t>列端驱动器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CF8284-FD16-4E59-89C5-B1075DB2A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1" y="903695"/>
            <a:ext cx="10972800" cy="548481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设计指标：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供电电压：</a:t>
            </a:r>
            <a:r>
              <a:rPr lang="en-US" altLang="zh-CN" dirty="0"/>
              <a:t>1.5 V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输入电压范围</a:t>
            </a:r>
            <a:r>
              <a:rPr lang="zh-CN" altLang="en-US" dirty="0"/>
              <a:t>：</a:t>
            </a:r>
            <a:r>
              <a:rPr lang="en-US" altLang="zh-CN" dirty="0"/>
              <a:t>400 mV~1.2 mV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功耗：</a:t>
            </a:r>
            <a:r>
              <a:rPr lang="en-US" altLang="zh-CN" dirty="0"/>
              <a:t>~100 </a:t>
            </a:r>
            <a:r>
              <a:rPr lang="en-US" altLang="zh-CN" dirty="0" err="1"/>
              <a:t>μW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建立时间：＜</a:t>
            </a:r>
            <a:r>
              <a:rPr lang="en-US" altLang="zh-CN" dirty="0">
                <a:solidFill>
                  <a:srgbClr val="FF0000"/>
                </a:solidFill>
              </a:rPr>
              <a:t>25 ns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完成情况：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使用</a:t>
            </a:r>
            <a:r>
              <a:rPr lang="en-US" altLang="zh-CN" dirty="0"/>
              <a:t>N</a:t>
            </a:r>
            <a:r>
              <a:rPr lang="zh-CN" altLang="en-US" dirty="0"/>
              <a:t>管输入的折叠共源共栅结构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静态功耗：</a:t>
            </a:r>
            <a:r>
              <a:rPr lang="en-US" altLang="zh-CN" dirty="0"/>
              <a:t>114 </a:t>
            </a:r>
            <a:r>
              <a:rPr lang="en-US" altLang="zh-CN" dirty="0" err="1"/>
              <a:t>μW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建立时间：</a:t>
            </a:r>
            <a:r>
              <a:rPr lang="en-US" altLang="zh-CN" dirty="0"/>
              <a:t>20 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100 mV~900 mV</a:t>
            </a:r>
            <a:r>
              <a:rPr lang="zh-CN" altLang="en-US" dirty="0"/>
              <a:t>输入范围内线性度 </a:t>
            </a:r>
            <a:r>
              <a:rPr lang="en-US" altLang="zh-CN" dirty="0"/>
              <a:t>0.1%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6F8B7A-3AFE-42BC-98A1-4502CD8BD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B6919E-2C5A-49EF-B203-5321315D0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"/>
          <a:stretch/>
        </p:blipFill>
        <p:spPr>
          <a:xfrm>
            <a:off x="5102151" y="1111090"/>
            <a:ext cx="3298105" cy="20476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E70CE0-7DCE-4C83-91C5-9EE36DFF990A}"/>
              </a:ext>
            </a:extLst>
          </p:cNvPr>
          <p:cNvSpPr txBox="1"/>
          <p:nvPr/>
        </p:nvSpPr>
        <p:spPr>
          <a:xfrm>
            <a:off x="5720907" y="3179544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扫描输入电压的瞬态仿真结果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68ADA0-FA28-4F8A-8A3B-AD674945DFE0}"/>
              </a:ext>
            </a:extLst>
          </p:cNvPr>
          <p:cNvSpPr txBox="1"/>
          <p:nvPr/>
        </p:nvSpPr>
        <p:spPr>
          <a:xfrm>
            <a:off x="7248128" y="6258144"/>
            <a:ext cx="2571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400mV~1.2V</a:t>
            </a:r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输入范围线性拟合结果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061D46-2824-485F-953B-9077B5E77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907" y="1111090"/>
            <a:ext cx="3131092" cy="20476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F7AFF1C-EE89-48A0-A6DD-5651B83E6074}"/>
              </a:ext>
            </a:extLst>
          </p:cNvPr>
          <p:cNvSpPr txBox="1"/>
          <p:nvPr/>
        </p:nvSpPr>
        <p:spPr>
          <a:xfrm>
            <a:off x="8976320" y="3147324"/>
            <a:ext cx="227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扫描输入电压的</a:t>
            </a:r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corner</a:t>
            </a:r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仿真结果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240CCE1-E0D7-4481-BE5E-075EA3560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265" y="3531366"/>
            <a:ext cx="3963264" cy="27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98907"/>
      </p:ext>
    </p:extLst>
  </p:cSld>
  <p:clrMapOvr>
    <a:masterClrMapping/>
  </p:clrMapOvr>
</p:sld>
</file>

<file path=ppt/theme/theme1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tx1"/>
            </a:solidFill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tx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23782</TotalTime>
  <Words>797</Words>
  <Application>Microsoft Office PowerPoint</Application>
  <PresentationFormat>宽屏</PresentationFormat>
  <Paragraphs>126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黑体</vt:lpstr>
      <vt:lpstr>Arial</vt:lpstr>
      <vt:lpstr>Times New Roman</vt:lpstr>
      <vt:lpstr>Wingdings</vt:lpstr>
      <vt:lpstr>内容</vt:lpstr>
      <vt:lpstr>1~4月季度考核报告</vt:lpstr>
      <vt:lpstr>主要工作</vt:lpstr>
      <vt:lpstr>背景介绍</vt:lpstr>
      <vt:lpstr>存储阵列结构设计及漏电优化</vt:lpstr>
      <vt:lpstr>存储阵列结构设计及漏电优化</vt:lpstr>
      <vt:lpstr>芯片读出架构和时序设计</vt:lpstr>
      <vt:lpstr>芯片读出架构和时序设计</vt:lpstr>
      <vt:lpstr>高速读出链设计——列总线驱动器</vt:lpstr>
      <vt:lpstr>高速读出链设计——列端驱动器</vt:lpstr>
      <vt:lpstr>下一步计划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2019.11.01电子学组会</dc:title>
  <dc:creator/>
  <cp:lastModifiedBy>辰卓 常</cp:lastModifiedBy>
  <cp:revision>4379</cp:revision>
  <dcterms:created xsi:type="dcterms:W3CDTF">2010-05-11T03:26:31Z</dcterms:created>
  <dcterms:modified xsi:type="dcterms:W3CDTF">2025-04-29T01:18:33Z</dcterms:modified>
</cp:coreProperties>
</file>