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313" r:id="rId3"/>
    <p:sldId id="316" r:id="rId4"/>
    <p:sldId id="870" r:id="rId5"/>
    <p:sldId id="871" r:id="rId6"/>
    <p:sldId id="872" r:id="rId7"/>
    <p:sldId id="873" r:id="rId8"/>
    <p:sldId id="878" r:id="rId9"/>
    <p:sldId id="874" r:id="rId10"/>
    <p:sldId id="867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203864"/>
    <a:srgbClr val="00994D"/>
    <a:srgbClr val="4F81BD"/>
    <a:srgbClr val="000099"/>
    <a:srgbClr val="D23D36"/>
    <a:srgbClr val="FF8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03" autoAdjust="0"/>
    <p:restoredTop sz="92039" autoAdjust="0"/>
  </p:normalViewPr>
  <p:slideViewPr>
    <p:cSldViewPr snapToGrid="0">
      <p:cViewPr>
        <p:scale>
          <a:sx n="100" d="100"/>
          <a:sy n="100" d="100"/>
        </p:scale>
        <p:origin x="1419" y="59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8D7F3-2E6A-4CF0-AF3F-2F20C5DC3C0D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56988-A259-4793-BCB8-0AA6CF32D8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292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EA21D-08F4-4169-97AE-6B6DCCA5D4C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87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56988-A259-4793-BCB8-0AA6CF32D86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36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56988-A259-4793-BCB8-0AA6CF32D86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716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后面是这个季度的工作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56988-A259-4793-BCB8-0AA6CF32D86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945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后面是这个季度的工作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56988-A259-4793-BCB8-0AA6CF32D86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178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后面是这个季度的工作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56988-A259-4793-BCB8-0AA6CF32D86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356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后面是这个季度的工作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56988-A259-4793-BCB8-0AA6CF32D86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871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后面是这个季度的工作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56988-A259-4793-BCB8-0AA6CF32D86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549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后面是这个季度的工作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56988-A259-4793-BCB8-0AA6CF32D86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83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后面是这个季度的工作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56988-A259-4793-BCB8-0AA6CF32D86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344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ABCCBE-C946-4E0A-AD71-E42E45029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258FA77-0BF6-4988-ACC2-32728C2F6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1A519A-AE2A-4F1C-B31F-C3C993791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5251-9506-4C55-90D0-F632AC802FB5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0FB0AA-9E7F-4069-BB6A-9A7112D0D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95B3BE-2CCB-4913-8DEB-CB5A0DF52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DD-D870-4641-B1BE-28D5F27AC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62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B1EBB8-9CDA-4432-92FE-055845BA1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E1C4AB0-90C1-42BD-B943-5F6156F08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79D289-2C1A-41FF-95DA-D22A7B8FF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5251-9506-4C55-90D0-F632AC802FB5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9673B8-038F-4144-B882-25A65BA34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0CB1E6-265E-42B8-964E-6DC590E0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DD-D870-4641-B1BE-28D5F27AC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530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693E8A7-F004-43FF-8ACF-664FC06A16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D7787D3-DAD9-452E-AA29-BBEA940A06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EE0116-D622-4B87-B5E0-C6105D2FC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5251-9506-4C55-90D0-F632AC802FB5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D419B3-61EE-4E9D-A6F7-FAACD5D06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DEFFC8-9C21-4365-B9D4-24DF6AB63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DD-D870-4641-B1BE-28D5F27AC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597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71B6B5-E2E1-4874-911D-56F8EC842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91C4B8-EF22-42BD-9D9D-F18BFC07D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C48DD7-EB1A-4F6C-868F-DAA1F4DD6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5251-9506-4C55-90D0-F632AC802FB5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ABB56B-D8BF-4124-B8CE-98810DC73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8DC239-740F-4A44-A693-173A3EABA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DD-D870-4641-B1BE-28D5F27AC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06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02CE9E-627A-4125-BE74-670D2CEC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B0432FC-DCE0-4FDF-A0CA-B6FA0CFFA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D94EB7-E71D-495F-BCAE-305D1CE2B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5251-9506-4C55-90D0-F632AC802FB5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248DD7-B16F-499F-9FE5-E6C1331FC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13479D-4477-4F52-B918-3BC8767E8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DD-D870-4641-B1BE-28D5F27AC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07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7DC9D8-E0A4-4533-BE69-E216F1CC4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C1BC95-7C8C-47D7-ACA2-9519F63BC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3F46FAD-B6EF-4BE9-BB2F-A5209084D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B7C81C-E11E-4F52-94FD-9F1AD6F7A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5251-9506-4C55-90D0-F632AC802FB5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EF4C888-B6BE-458E-B67D-3BADA1829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1C0622F-1713-4E91-849E-8F2988F36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DD-D870-4641-B1BE-28D5F27AC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62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970B82-CC45-417C-9A49-2713D3CE3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C9F47F3-C758-4FF1-AB25-D488D31B4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F031B36-EF59-4695-9A22-270117771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708C51F-070C-4304-AA45-3BA5D3301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A8977B5-E256-4665-808B-B2609776D1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E4886C4-4022-40C6-BA76-7A4826AE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5251-9506-4C55-90D0-F632AC802FB5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8F18583-23AD-4736-A679-CBC298376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678D3B1-20C1-46DE-BC05-45B0B7DD4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DD-D870-4641-B1BE-28D5F27AC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471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12593B-EC8F-4CE4-9DA5-63C5F3848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E32AE2-61D4-49D9-86D7-B88223B12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5251-9506-4C55-90D0-F632AC802FB5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917EFF7-0C3F-497D-86BE-55C09EEA1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BC1433B-537D-4AB8-97A0-6B22A0B6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DD-D870-4641-B1BE-28D5F27AC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554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0E8CDA-4FB0-4701-B2AF-C7F3F0B51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5251-9506-4C55-90D0-F632AC802FB5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1434F56-7744-4D02-A41F-098142A2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322BBAF-B463-4772-B21C-FA8439B9B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DD-D870-4641-B1BE-28D5F27AC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6342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25712-80DA-4CF9-B6C2-B649F50AC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276B9D-C1BB-43F9-9D6F-F6C0555DB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48230CC-AA79-4EC0-A65F-2D630B5A2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19F67D6-D896-4D0C-A078-B742B3953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5251-9506-4C55-90D0-F632AC802FB5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97B5471-03CF-4579-B26E-B718AA26B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A5CA89-0DCF-44D7-BA42-C4F90299A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DD-D870-4641-B1BE-28D5F27AC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508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1B6A5A-BC8F-4D04-BA2D-AA94547EC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25942B8-2485-4587-8648-6F4082025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AE25F5E-FD77-4941-B110-55CF3AE3D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354E5B2-95BF-4BC0-B781-72D1D6609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5251-9506-4C55-90D0-F632AC802FB5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8C8695-E0C3-4162-B7A4-72614A7CE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01BD5D5-326A-4719-B02B-4F82BB76A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5EDD-D870-4641-B1BE-28D5F27AC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94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80757A8-D607-4301-A64D-32EBE4D96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CD755D6-AD85-4CF0-9F73-D38FF02CE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497634-EF54-45F1-AE06-04FEEB3992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65251-9506-4C55-90D0-F632AC802FB5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7560FA-040A-4749-8614-5165ED1F52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6C81C3-368E-4D3B-807D-988447687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C5EDD-D870-4641-B1BE-28D5F27AC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96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2" y="6466114"/>
            <a:ext cx="12192002" cy="391885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7E7825D-E31D-44D3-A393-C5FBF5CCC83E}"/>
              </a:ext>
            </a:extLst>
          </p:cNvPr>
          <p:cNvSpPr txBox="1"/>
          <p:nvPr/>
        </p:nvSpPr>
        <p:spPr>
          <a:xfrm>
            <a:off x="1859280" y="95733"/>
            <a:ext cx="103327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+mj-lt"/>
                <a:ea typeface="微软雅黑" panose="020B0503020204020204" pitchFamily="34" charset="-122"/>
              </a:rPr>
              <a:t>中国科学院高能物理研究所 </a:t>
            </a: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Institute of High Energy </a:t>
            </a:r>
            <a:r>
              <a:rPr lang="en-US" altLang="zh-CN" sz="26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Physics,CAS</a:t>
            </a:r>
            <a:endParaRPr lang="zh-CN" altLang="en-US" sz="26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1D71C945-F790-4BA8-ADE4-9CCD64EBA68A}"/>
              </a:ext>
            </a:extLst>
          </p:cNvPr>
          <p:cNvSpPr txBox="1"/>
          <p:nvPr/>
        </p:nvSpPr>
        <p:spPr>
          <a:xfrm>
            <a:off x="1373303" y="2379033"/>
            <a:ext cx="9986896" cy="906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spc="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12</a:t>
            </a:r>
            <a:r>
              <a:rPr lang="zh-CN" altLang="en-US" sz="4000" b="1" spc="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月</a:t>
            </a:r>
            <a:r>
              <a:rPr lang="en-US" altLang="zh-CN" sz="4000" b="1" spc="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-4</a:t>
            </a:r>
            <a:r>
              <a:rPr lang="zh-CN" altLang="en-US" sz="4000" b="1" spc="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月考核报告</a:t>
            </a:r>
            <a:endParaRPr kumimoji="0" lang="zh-CN" altLang="en-US" sz="4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66D5A01-EB9E-4BA9-B8AC-51E4728CDFD0}"/>
              </a:ext>
            </a:extLst>
          </p:cNvPr>
          <p:cNvSpPr txBox="1"/>
          <p:nvPr/>
        </p:nvSpPr>
        <p:spPr>
          <a:xfrm>
            <a:off x="2515753" y="3950794"/>
            <a:ext cx="7160491" cy="224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报告人：杨宣政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导师：朱科军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中国科学院高能物理研究所 触发与数据获取组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29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D8B066E9-C230-4143-BC89-A70465B66B35}"/>
              </a:ext>
            </a:extLst>
          </p:cNvPr>
          <p:cNvCxnSpPr>
            <a:cxnSpLocks/>
          </p:cNvCxnSpPr>
          <p:nvPr/>
        </p:nvCxnSpPr>
        <p:spPr>
          <a:xfrm>
            <a:off x="1684713" y="3429000"/>
            <a:ext cx="9066414" cy="4572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965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内容占位符 2">
            <a:extLst>
              <a:ext uri="{FF2B5EF4-FFF2-40B4-BE49-F238E27FC236}">
                <a16:creationId xmlns:a16="http://schemas.microsoft.com/office/drawing/2014/main" id="{61274897-D5D3-4DFB-9900-8794CC5F5567}"/>
              </a:ext>
            </a:extLst>
          </p:cNvPr>
          <p:cNvSpPr txBox="1">
            <a:spLocks/>
          </p:cNvSpPr>
          <p:nvPr/>
        </p:nvSpPr>
        <p:spPr bwMode="auto">
          <a:xfrm>
            <a:off x="6418220" y="1475312"/>
            <a:ext cx="5572420" cy="49182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准备</a:t>
            </a:r>
            <a:r>
              <a:rPr lang="en-US" altLang="zh-CN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月份 </a:t>
            </a:r>
            <a:r>
              <a:rPr lang="en-US" altLang="zh-CN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HEPS </a:t>
            </a:r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实验站上光联调测试</a:t>
            </a:r>
            <a:endParaRPr lang="en-US" altLang="zh-CN" sz="20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针对 </a:t>
            </a:r>
            <a:r>
              <a:rPr lang="en-US" altLang="zh-CN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1KHz </a:t>
            </a:r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目标对 </a:t>
            </a:r>
            <a:r>
              <a:rPr lang="en-US" altLang="zh-CN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DAQ </a:t>
            </a:r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性能进行优化</a:t>
            </a:r>
            <a:endParaRPr lang="en-US" altLang="zh-CN" sz="20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优化部署异构在线处理模块，完成小论文撰写</a:t>
            </a:r>
            <a:endParaRPr lang="en-US" altLang="zh-CN" sz="20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调研</a:t>
            </a:r>
            <a:r>
              <a:rPr lang="en-US" altLang="zh-CN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BPIX4 </a:t>
            </a:r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数据压缩方案</a:t>
            </a:r>
          </a:p>
        </p:txBody>
      </p:sp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2876966E-3946-43EF-98D0-EF6D61992E91}"/>
              </a:ext>
            </a:extLst>
          </p:cNvPr>
          <p:cNvSpPr txBox="1">
            <a:spLocks/>
          </p:cNvSpPr>
          <p:nvPr/>
        </p:nvSpPr>
        <p:spPr bwMode="auto">
          <a:xfrm>
            <a:off x="353273" y="896103"/>
            <a:ext cx="5420508" cy="549744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endParaRPr lang="en-US" altLang="zh-CN" sz="2000" b="1" kern="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HEPS-BPIX4 DAQ </a:t>
            </a:r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实现远程传输功能</a:t>
            </a:r>
            <a:endParaRPr lang="en-US" altLang="zh-CN" sz="20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探测器 </a:t>
            </a:r>
            <a:r>
              <a:rPr lang="en-US" altLang="zh-CN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-&gt; DAQ -&gt; HEPS </a:t>
            </a:r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软件全链路调通</a:t>
            </a:r>
            <a:endParaRPr lang="en-US" altLang="zh-CN" sz="20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优化 </a:t>
            </a:r>
            <a:r>
              <a:rPr lang="en-US" altLang="zh-CN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BPIX4 DAQ </a:t>
            </a:r>
            <a:r>
              <a:rPr lang="zh-CN" altLang="en-US" sz="20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性能</a:t>
            </a:r>
          </a:p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endParaRPr lang="en-US" altLang="zh-CN" sz="20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endParaRPr lang="en-US" altLang="zh-CN" sz="20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F497D"/>
              </a:buClr>
              <a:buFont typeface="Wingdings" panose="05000000000000000000" pitchFamily="2" charset="2"/>
              <a:buChar char="n"/>
              <a:defRPr/>
            </a:pPr>
            <a:endParaRPr lang="zh-CN" altLang="en-US" sz="2000" b="1" kern="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9897" y="6655888"/>
            <a:ext cx="11961678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2019602" y="6655888"/>
            <a:ext cx="172397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F87E7A05-498C-4AA6-B66C-3C8CE760AB36}"/>
              </a:ext>
            </a:extLst>
          </p:cNvPr>
          <p:cNvSpPr txBox="1"/>
          <p:nvPr/>
        </p:nvSpPr>
        <p:spPr>
          <a:xfrm>
            <a:off x="11903529" y="6560393"/>
            <a:ext cx="413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487F54C-A1CB-441E-9630-C2DACE824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" name="标题 1">
            <a:extLst>
              <a:ext uri="{FF2B5EF4-FFF2-40B4-BE49-F238E27FC236}">
                <a16:creationId xmlns:a16="http://schemas.microsoft.com/office/drawing/2014/main" id="{99072E8A-71A3-4897-8F47-DD2790E35DC5}"/>
              </a:ext>
            </a:extLst>
          </p:cNvPr>
          <p:cNvSpPr txBox="1">
            <a:spLocks/>
          </p:cNvSpPr>
          <p:nvPr/>
        </p:nvSpPr>
        <p:spPr>
          <a:xfrm>
            <a:off x="1859280" y="60702"/>
            <a:ext cx="3960084" cy="5847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pPr algn="l" eaLnBrk="1" hangingPunct="1">
              <a:defRPr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总结与下一步计划</a:t>
            </a:r>
          </a:p>
        </p:txBody>
      </p:sp>
      <p:sp>
        <p:nvSpPr>
          <p:cNvPr id="16" name="内容占位符 2">
            <a:extLst>
              <a:ext uri="{FF2B5EF4-FFF2-40B4-BE49-F238E27FC236}">
                <a16:creationId xmlns:a16="http://schemas.microsoft.com/office/drawing/2014/main" id="{4C846885-3A81-4117-BA0C-AFB932ECA5FD}"/>
              </a:ext>
            </a:extLst>
          </p:cNvPr>
          <p:cNvSpPr txBox="1">
            <a:spLocks/>
          </p:cNvSpPr>
          <p:nvPr/>
        </p:nvSpPr>
        <p:spPr bwMode="auto">
          <a:xfrm>
            <a:off x="353272" y="909521"/>
            <a:ext cx="5420508" cy="565791"/>
          </a:xfrm>
          <a:prstGeom prst="rect">
            <a:avLst/>
          </a:prstGeom>
          <a:ln>
            <a:solidFill>
              <a:srgbClr val="5B9BD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rgbClr val="1F497D"/>
              </a:buClr>
              <a:buNone/>
              <a:defRPr/>
            </a:pPr>
            <a:r>
              <a:rPr lang="zh-CN" altLang="en-US" sz="2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工作总结</a:t>
            </a:r>
          </a:p>
        </p:txBody>
      </p:sp>
      <p:sp>
        <p:nvSpPr>
          <p:cNvPr id="18" name="内容占位符 2">
            <a:extLst>
              <a:ext uri="{FF2B5EF4-FFF2-40B4-BE49-F238E27FC236}">
                <a16:creationId xmlns:a16="http://schemas.microsoft.com/office/drawing/2014/main" id="{14D4CAF5-8773-4FF6-912B-9C99FF0C4E37}"/>
              </a:ext>
            </a:extLst>
          </p:cNvPr>
          <p:cNvSpPr txBox="1">
            <a:spLocks/>
          </p:cNvSpPr>
          <p:nvPr/>
        </p:nvSpPr>
        <p:spPr bwMode="auto">
          <a:xfrm>
            <a:off x="6418218" y="909520"/>
            <a:ext cx="5572420" cy="565791"/>
          </a:xfrm>
          <a:prstGeom prst="rect">
            <a:avLst/>
          </a:prstGeom>
          <a:ln>
            <a:solidFill>
              <a:srgbClr val="5B9BD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rgbClr val="1F497D"/>
              </a:buClr>
              <a:buNone/>
              <a:defRPr/>
            </a:pPr>
            <a:r>
              <a:rPr lang="zh-CN" altLang="en-US" sz="2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下一步计划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8CDBDAB-7C7C-4281-86BD-A36592F0A674}"/>
              </a:ext>
            </a:extLst>
          </p:cNvPr>
          <p:cNvSpPr txBox="1"/>
          <p:nvPr/>
        </p:nvSpPr>
        <p:spPr>
          <a:xfrm>
            <a:off x="8273658" y="5256512"/>
            <a:ext cx="36781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8000" b="1" dirty="0">
                <a:solidFill>
                  <a:srgbClr val="1F497D"/>
                </a:solidFill>
                <a:latin typeface="Calibri" panose="020F0502020204030204" pitchFamily="34" charset="0"/>
              </a:rPr>
              <a:t>THANKS</a:t>
            </a:r>
            <a:endParaRPr lang="zh-CN" altLang="en-US" sz="8000" b="1" dirty="0">
              <a:solidFill>
                <a:srgbClr val="1F497D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607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9897" y="6655888"/>
            <a:ext cx="11961678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2019603" y="6647058"/>
            <a:ext cx="172397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标题 1">
            <a:extLst>
              <a:ext uri="{FF2B5EF4-FFF2-40B4-BE49-F238E27FC236}">
                <a16:creationId xmlns:a16="http://schemas.microsoft.com/office/drawing/2014/main" id="{BC0EE5DA-010D-4431-A9A4-0B10686A3429}"/>
              </a:ext>
            </a:extLst>
          </p:cNvPr>
          <p:cNvSpPr txBox="1">
            <a:spLocks/>
          </p:cNvSpPr>
          <p:nvPr/>
        </p:nvSpPr>
        <p:spPr>
          <a:xfrm>
            <a:off x="2721012" y="29744"/>
            <a:ext cx="7055574" cy="720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pPr eaLnBrk="1" hangingPunct="1">
              <a:defRPr/>
            </a:pPr>
            <a:r>
              <a:rPr lang="zh-CN" altLang="en-US" sz="36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     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87E7A05-498C-4AA6-B66C-3C8CE760AB36}"/>
              </a:ext>
            </a:extLst>
          </p:cNvPr>
          <p:cNvSpPr txBox="1"/>
          <p:nvPr/>
        </p:nvSpPr>
        <p:spPr>
          <a:xfrm>
            <a:off x="11951781" y="6551563"/>
            <a:ext cx="355600" cy="379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内容占位符 5">
            <a:extLst>
              <a:ext uri="{FF2B5EF4-FFF2-40B4-BE49-F238E27FC236}">
                <a16:creationId xmlns:a16="http://schemas.microsoft.com/office/drawing/2014/main" id="{35C41476-3397-4BA9-920A-D667E69C3C21}"/>
              </a:ext>
            </a:extLst>
          </p:cNvPr>
          <p:cNvSpPr txBox="1">
            <a:spLocks/>
          </p:cNvSpPr>
          <p:nvPr/>
        </p:nvSpPr>
        <p:spPr bwMode="auto">
          <a:xfrm>
            <a:off x="343417" y="819657"/>
            <a:ext cx="11608364" cy="566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en-US" altLang="zh-CN" sz="2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HEPS-BPIX4 DAQ </a:t>
            </a:r>
            <a:endParaRPr lang="en-US" altLang="zh-CN" sz="2500" b="1" kern="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5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远程传输功能开发</a:t>
            </a:r>
            <a:endParaRPr lang="en-US" altLang="zh-CN" sz="2500" b="1" kern="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5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传输模块性能优化</a:t>
            </a:r>
            <a:endParaRPr lang="en-US" altLang="zh-CN" sz="2500" b="1" kern="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5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数据流升级优化</a:t>
            </a:r>
            <a:endParaRPr lang="en-US" altLang="zh-CN" sz="2500" b="1" kern="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其他工作</a:t>
            </a:r>
            <a:endParaRPr lang="en-US" altLang="zh-CN" sz="2800" b="1" kern="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工作总结与下一阶段计划</a:t>
            </a:r>
            <a:endParaRPr lang="en-US" altLang="zh-CN" sz="2800" b="1" kern="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1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9897" y="6655888"/>
            <a:ext cx="11961678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2019602" y="6655888"/>
            <a:ext cx="172397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F87E7A05-498C-4AA6-B66C-3C8CE760AB36}"/>
              </a:ext>
            </a:extLst>
          </p:cNvPr>
          <p:cNvSpPr txBox="1"/>
          <p:nvPr/>
        </p:nvSpPr>
        <p:spPr>
          <a:xfrm>
            <a:off x="11961676" y="6560393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内容占位符 1">
            <a:extLst>
              <a:ext uri="{FF2B5EF4-FFF2-40B4-BE49-F238E27FC236}">
                <a16:creationId xmlns:a16="http://schemas.microsoft.com/office/drawing/2014/main" id="{72D02F6A-6B8D-4EDD-957B-B8515CDADE62}"/>
              </a:ext>
            </a:extLst>
          </p:cNvPr>
          <p:cNvSpPr txBox="1">
            <a:spLocks/>
          </p:cNvSpPr>
          <p:nvPr/>
        </p:nvSpPr>
        <p:spPr>
          <a:xfrm>
            <a:off x="335141" y="761651"/>
            <a:ext cx="11421429" cy="2486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HEPS-BPIX4 6M 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是高能所正在进行自主研发的第四代硅像素探测器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工作围绕 </a:t>
            </a:r>
            <a:r>
              <a:rPr kumimoji="0" lang="en-US" altLang="zh-CN" sz="20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HEPS-BPIX4 6M DAQ </a:t>
            </a:r>
            <a:r>
              <a:rPr kumimoji="0" lang="zh-CN" alt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展开研究</a:t>
            </a:r>
            <a:endParaRPr kumimoji="0" lang="en-US" altLang="zh-CN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algn="l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25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年目标：</a:t>
            </a:r>
            <a:r>
              <a:rPr lang="zh-CN" altLang="en-US" sz="20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整机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100 Hz 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（双阈值</a:t>
            </a:r>
            <a:r>
              <a:rPr lang="zh-CN" altLang="en-US" sz="20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运行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pPr marL="342900" indent="-342900" algn="l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zh-CN" altLang="en-US" sz="20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在线站部署探测器系统后，</a:t>
            </a:r>
            <a:r>
              <a:rPr lang="en-US" altLang="zh-CN" sz="20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DAQ </a:t>
            </a:r>
            <a:r>
              <a:rPr lang="zh-CN" altLang="en-US" sz="20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与 </a:t>
            </a:r>
            <a:r>
              <a:rPr lang="en-US" altLang="zh-CN" sz="20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HEPS </a:t>
            </a:r>
            <a:r>
              <a:rPr lang="zh-CN" altLang="en-US" sz="20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软件进行交互</a:t>
            </a:r>
          </a:p>
          <a:p>
            <a:pPr marL="342900" indent="-342900" algn="l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zh-CN" altLang="en-US" sz="20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8477A9D3-76BD-485B-BF9E-D0D8C09A1224}"/>
              </a:ext>
            </a:extLst>
          </p:cNvPr>
          <p:cNvSpPr txBox="1">
            <a:spLocks/>
          </p:cNvSpPr>
          <p:nvPr/>
        </p:nvSpPr>
        <p:spPr>
          <a:xfrm>
            <a:off x="1859279" y="60702"/>
            <a:ext cx="2991395" cy="5847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pPr algn="l" eaLnBrk="1" hangingPunct="1">
              <a:defRPr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</a:p>
        </p:txBody>
      </p:sp>
      <p:pic>
        <p:nvPicPr>
          <p:cNvPr id="15" name="图形 14">
            <a:extLst>
              <a:ext uri="{FF2B5EF4-FFF2-40B4-BE49-F238E27FC236}">
                <a16:creationId xmlns:a16="http://schemas.microsoft.com/office/drawing/2014/main" id="{7B2F5E9F-9BE8-4666-90AD-8EB1A5549E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28818" y="3357813"/>
            <a:ext cx="8634073" cy="3188139"/>
          </a:xfrm>
          <a:prstGeom prst="rect">
            <a:avLst/>
          </a:prstGeom>
        </p:spPr>
      </p:pic>
      <p:sp>
        <p:nvSpPr>
          <p:cNvPr id="17" name="内容占位符 4">
            <a:extLst>
              <a:ext uri="{FF2B5EF4-FFF2-40B4-BE49-F238E27FC236}">
                <a16:creationId xmlns:a16="http://schemas.microsoft.com/office/drawing/2014/main" id="{BCB66370-B934-4C44-8696-B64A25EA3699}"/>
              </a:ext>
            </a:extLst>
          </p:cNvPr>
          <p:cNvSpPr txBox="1">
            <a:spLocks/>
          </p:cNvSpPr>
          <p:nvPr/>
        </p:nvSpPr>
        <p:spPr bwMode="auto">
          <a:xfrm>
            <a:off x="803653" y="4185494"/>
            <a:ext cx="3982543" cy="44921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zh-CN" altLang="en-US" sz="2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探测器系统在线站部署架构</a:t>
            </a:r>
          </a:p>
        </p:txBody>
      </p:sp>
    </p:spTree>
    <p:extLst>
      <p:ext uri="{BB962C8B-B14F-4D97-AF65-F5344CB8AC3E}">
        <p14:creationId xmlns:p14="http://schemas.microsoft.com/office/powerpoint/2010/main" val="3195189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9897" y="6655888"/>
            <a:ext cx="11961678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2019602" y="6655888"/>
            <a:ext cx="172397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F87E7A05-498C-4AA6-B66C-3C8CE760AB36}"/>
              </a:ext>
            </a:extLst>
          </p:cNvPr>
          <p:cNvSpPr txBox="1"/>
          <p:nvPr/>
        </p:nvSpPr>
        <p:spPr>
          <a:xfrm>
            <a:off x="11961676" y="6560393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内容占位符 1">
            <a:extLst>
              <a:ext uri="{FF2B5EF4-FFF2-40B4-BE49-F238E27FC236}">
                <a16:creationId xmlns:a16="http://schemas.microsoft.com/office/drawing/2014/main" id="{72D02F6A-6B8D-4EDD-957B-B8515CDADE62}"/>
              </a:ext>
            </a:extLst>
          </p:cNvPr>
          <p:cNvSpPr txBox="1">
            <a:spLocks/>
          </p:cNvSpPr>
          <p:nvPr/>
        </p:nvSpPr>
        <p:spPr>
          <a:xfrm>
            <a:off x="335141" y="761652"/>
            <a:ext cx="11421429" cy="2599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参考 </a:t>
            </a:r>
            <a:r>
              <a:rPr kumimoji="0" lang="en-US" altLang="zh-CN" b="1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eiger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探测器，实现与 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Mamba 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前端交互的 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API</a:t>
            </a:r>
          </a:p>
          <a:p>
            <a:pPr marL="342900" marR="0" lvl="0" indent="-342900" algn="l" defTabSz="914400" rtl="0" eaLnBrk="1" fontAlgn="base" latinLnBrk="0" hangingPunct="1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lang="en-US" altLang="zh-CN" sz="2000" kern="1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det_int</a:t>
            </a:r>
            <a:r>
              <a:rPr lang="zh-CN" altLang="en-US" sz="20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：探测器初始化，仅调用一次</a:t>
            </a:r>
            <a:endParaRPr lang="en-US" altLang="zh-CN" sz="2000" kern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algn="l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altLang="zh-CN" sz="2000" kern="1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det_set</a:t>
            </a:r>
            <a:r>
              <a:rPr lang="zh-CN" altLang="en-US" sz="20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：设置探测器和 </a:t>
            </a:r>
            <a:r>
              <a:rPr lang="en-US" altLang="zh-CN" sz="20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DAQ </a:t>
            </a:r>
            <a:r>
              <a:rPr lang="zh-CN" altLang="en-US" sz="20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参数，多次调用</a:t>
            </a:r>
            <a:endParaRPr lang="en-US" altLang="zh-CN" sz="2000" kern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algn="l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altLang="zh-CN" sz="2000" kern="1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det_term</a:t>
            </a:r>
            <a:r>
              <a:rPr lang="zh-CN" altLang="en-US" sz="20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：关闭探测器和 </a:t>
            </a:r>
            <a:r>
              <a:rPr lang="en-US" altLang="zh-CN" sz="20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DAQ </a:t>
            </a:r>
            <a:r>
              <a:rPr lang="zh-CN" altLang="en-US" sz="20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，暂不调用</a:t>
            </a:r>
            <a:endParaRPr lang="en-US" altLang="zh-CN" sz="2000" kern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8477A9D3-76BD-485B-BF9E-D0D8C09A1224}"/>
              </a:ext>
            </a:extLst>
          </p:cNvPr>
          <p:cNvSpPr txBox="1">
            <a:spLocks/>
          </p:cNvSpPr>
          <p:nvPr/>
        </p:nvSpPr>
        <p:spPr>
          <a:xfrm>
            <a:off x="1859278" y="60702"/>
            <a:ext cx="5238207" cy="5847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pPr algn="l" eaLnBrk="1" hangingPunct="1">
              <a:defRPr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远程传输功能开发</a:t>
            </a:r>
          </a:p>
        </p:txBody>
      </p:sp>
      <p:sp>
        <p:nvSpPr>
          <p:cNvPr id="11" name="内容占位符 4">
            <a:extLst>
              <a:ext uri="{FF2B5EF4-FFF2-40B4-BE49-F238E27FC236}">
                <a16:creationId xmlns:a16="http://schemas.microsoft.com/office/drawing/2014/main" id="{38F42AD7-C738-4476-89C5-B12890762F50}"/>
              </a:ext>
            </a:extLst>
          </p:cNvPr>
          <p:cNvSpPr txBox="1">
            <a:spLocks/>
          </p:cNvSpPr>
          <p:nvPr/>
        </p:nvSpPr>
        <p:spPr bwMode="auto">
          <a:xfrm>
            <a:off x="2637263" y="6096706"/>
            <a:ext cx="6817183" cy="44921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altLang="zh-CN" sz="2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Mamba </a:t>
            </a:r>
            <a:r>
              <a:rPr lang="zh-CN" altLang="en-US" sz="2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前端调用 </a:t>
            </a:r>
            <a:r>
              <a:rPr lang="en-US" altLang="zh-CN" sz="2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API </a:t>
            </a:r>
            <a:r>
              <a:rPr lang="zh-CN" altLang="en-US" sz="2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实现运行控制和参数配置</a:t>
            </a:r>
          </a:p>
        </p:txBody>
      </p:sp>
      <p:pic>
        <p:nvPicPr>
          <p:cNvPr id="16" name="图形 2">
            <a:extLst>
              <a:ext uri="{FF2B5EF4-FFF2-40B4-BE49-F238E27FC236}">
                <a16:creationId xmlns:a16="http://schemas.microsoft.com/office/drawing/2014/main" id="{09B872A8-1814-4B9F-8FF8-20A22C689C59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53609" y="3139593"/>
            <a:ext cx="4597019" cy="271498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6C90419-29D7-4D5D-AB75-9E71E9C7D1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674" y="3300701"/>
            <a:ext cx="2389477" cy="2443907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660BC666-3628-4829-A25F-06E1FBF0208F}"/>
              </a:ext>
            </a:extLst>
          </p:cNvPr>
          <p:cNvSpPr/>
          <p:nvPr/>
        </p:nvSpPr>
        <p:spPr>
          <a:xfrm>
            <a:off x="391648" y="3693489"/>
            <a:ext cx="2188895" cy="93058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4" name="表格 23">
            <a:extLst>
              <a:ext uri="{FF2B5EF4-FFF2-40B4-BE49-F238E27FC236}">
                <a16:creationId xmlns:a16="http://schemas.microsoft.com/office/drawing/2014/main" id="{4DE62A06-0377-47A0-AFCC-E2191BA1C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897688"/>
              </p:ext>
            </p:extLst>
          </p:nvPr>
        </p:nvGraphicFramePr>
        <p:xfrm>
          <a:off x="8237953" y="987599"/>
          <a:ext cx="3713828" cy="4154372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2003931">
                  <a:extLst>
                    <a:ext uri="{9D8B030D-6E8A-4147-A177-3AD203B41FA5}">
                      <a16:colId xmlns:a16="http://schemas.microsoft.com/office/drawing/2014/main" val="1777708541"/>
                    </a:ext>
                  </a:extLst>
                </a:gridCol>
                <a:gridCol w="1709897">
                  <a:extLst>
                    <a:ext uri="{9D8B030D-6E8A-4147-A177-3AD203B41FA5}">
                      <a16:colId xmlns:a16="http://schemas.microsoft.com/office/drawing/2014/main" val="2899153580"/>
                    </a:ext>
                  </a:extLst>
                </a:gridCol>
              </a:tblGrid>
              <a:tr h="32729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8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mamba </a:t>
                      </a:r>
                      <a:r>
                        <a:rPr lang="zh-CN" alt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前端可设置的参数</a:t>
                      </a: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3386159552"/>
                  </a:ext>
                </a:extLst>
              </a:tr>
              <a:tr h="3272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altLang="zh-CN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d_type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zh-CN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数据类型（</a:t>
                      </a:r>
                      <a:r>
                        <a:rPr lang="en-US" altLang="zh-CN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16/32</a:t>
                      </a:r>
                      <a:r>
                        <a:rPr lang="zh-CN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3226877"/>
                  </a:ext>
                </a:extLst>
              </a:tr>
              <a:tr h="3272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altLang="zh-CN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type</a:t>
                      </a: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altLang="zh-CN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message </a:t>
                      </a:r>
                      <a:r>
                        <a:rPr lang="zh-CN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类型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0099477"/>
                  </a:ext>
                </a:extLst>
              </a:tr>
              <a:tr h="3272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altLang="zh-CN" sz="1800" b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det_type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zh-CN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探测器类型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4848197"/>
                  </a:ext>
                </a:extLst>
              </a:tr>
              <a:tr h="3272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altLang="zh-CN" sz="1800" b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scan_id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zh-CN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扫描编号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513158"/>
                  </a:ext>
                </a:extLst>
              </a:tr>
              <a:tr h="327299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scan_type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扫描类型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1066239"/>
                  </a:ext>
                </a:extLst>
              </a:tr>
              <a:tr h="327299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shape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图像长宽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9655812"/>
                  </a:ext>
                </a:extLst>
              </a:tr>
              <a:tr h="327299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ExpTime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曝光时间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8887884"/>
                  </a:ext>
                </a:extLst>
              </a:tr>
              <a:tr h="327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NImages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触发帧数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413692"/>
                  </a:ext>
                </a:extLst>
              </a:tr>
              <a:tr h="327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index</a:t>
                      </a: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图像帧编号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457052"/>
                  </a:ext>
                </a:extLst>
              </a:tr>
              <a:tr h="327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Head_detail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用户自定义参数</a:t>
                      </a:r>
                      <a:endParaRPr lang="en-US" altLang="zh-CN" sz="1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 fontAlgn="b"/>
                      <a:r>
                        <a:rPr lang="zh-CN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（字典类型）</a:t>
                      </a: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6828080"/>
                  </a:ext>
                </a:extLst>
              </a:tr>
              <a:tr h="327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Image_appendix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额外参数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443" marR="5443" marT="5443" marB="0" anchor="ctr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6301432"/>
                  </a:ext>
                </a:extLst>
              </a:tr>
            </a:tbl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B92B6682-82C2-44D9-824F-C0DAF76CB017}"/>
              </a:ext>
            </a:extLst>
          </p:cNvPr>
          <p:cNvSpPr/>
          <p:nvPr/>
        </p:nvSpPr>
        <p:spPr>
          <a:xfrm>
            <a:off x="8156897" y="4497083"/>
            <a:ext cx="3862705" cy="7021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7" name="圆角矩形标注 28">
            <a:extLst>
              <a:ext uri="{FF2B5EF4-FFF2-40B4-BE49-F238E27FC236}">
                <a16:creationId xmlns:a16="http://schemas.microsoft.com/office/drawing/2014/main" id="{8A995448-F135-4890-88C1-D344BD6ACF6E}"/>
              </a:ext>
            </a:extLst>
          </p:cNvPr>
          <p:cNvSpPr/>
          <p:nvPr/>
        </p:nvSpPr>
        <p:spPr>
          <a:xfrm>
            <a:off x="8948261" y="5294290"/>
            <a:ext cx="2565156" cy="560284"/>
          </a:xfrm>
          <a:prstGeom prst="wedgeRoundRectCallout">
            <a:avLst>
              <a:gd name="adj1" fmla="val 14980"/>
              <a:gd name="adj2" fmla="val -41067"/>
              <a:gd name="adj3" fmla="val 16667"/>
            </a:avLst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/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C++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不支持字典：在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API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中转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JSON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格式</a:t>
            </a:r>
          </a:p>
        </p:txBody>
      </p:sp>
    </p:spTree>
    <p:extLst>
      <p:ext uri="{BB962C8B-B14F-4D97-AF65-F5344CB8AC3E}">
        <p14:creationId xmlns:p14="http://schemas.microsoft.com/office/powerpoint/2010/main" val="404744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9897" y="6655888"/>
            <a:ext cx="11961678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2019602" y="6655888"/>
            <a:ext cx="172397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F87E7A05-498C-4AA6-B66C-3C8CE760AB36}"/>
              </a:ext>
            </a:extLst>
          </p:cNvPr>
          <p:cNvSpPr txBox="1"/>
          <p:nvPr/>
        </p:nvSpPr>
        <p:spPr>
          <a:xfrm>
            <a:off x="11961676" y="6560393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内容占位符 1">
            <a:extLst>
              <a:ext uri="{FF2B5EF4-FFF2-40B4-BE49-F238E27FC236}">
                <a16:creationId xmlns:a16="http://schemas.microsoft.com/office/drawing/2014/main" id="{72D02F6A-6B8D-4EDD-957B-B8515CDADE62}"/>
              </a:ext>
            </a:extLst>
          </p:cNvPr>
          <p:cNvSpPr txBox="1">
            <a:spLocks/>
          </p:cNvSpPr>
          <p:nvPr/>
        </p:nvSpPr>
        <p:spPr>
          <a:xfrm>
            <a:off x="335141" y="761651"/>
            <a:ext cx="11421429" cy="4969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defRPr/>
            </a:pPr>
            <a:r>
              <a:rPr lang="zh-CN" altLang="en-US" b="1" kern="0" dirty="0">
                <a:solidFill>
                  <a:srgbClr val="1F497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实现 </a:t>
            </a:r>
            <a:r>
              <a:rPr lang="en-US" altLang="zh-CN" b="1" kern="0" dirty="0">
                <a:solidFill>
                  <a:srgbClr val="1F497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BPIX4 DAQ -&gt; MDW</a:t>
            </a:r>
            <a:r>
              <a:rPr lang="zh-CN" altLang="en-US" b="1" kern="0" dirty="0">
                <a:solidFill>
                  <a:srgbClr val="1F497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数据传输链路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algn="l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每次触发后，探测器传输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帧图像数据给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DAQ</a:t>
            </a:r>
          </a:p>
          <a:p>
            <a:pPr marL="342900" indent="-342900" algn="l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DAQ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在传输模块将图像数据与参数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打包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CBOR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序列化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后通过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ZMQ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传输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给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MDW</a:t>
            </a:r>
          </a:p>
          <a:p>
            <a:pPr marL="342900" indent="-342900" algn="l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数据发送格式：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start_message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 * Images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stop_message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endParaRPr lang="en-US" altLang="zh-CN" sz="2000" kern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7449450C-989D-4ACA-A13B-F0CC6A4920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08290" y="3314271"/>
            <a:ext cx="7725304" cy="2363825"/>
          </a:xfrm>
          <a:prstGeom prst="rect">
            <a:avLst/>
          </a:prstGeom>
        </p:spPr>
      </p:pic>
      <p:sp>
        <p:nvSpPr>
          <p:cNvPr id="26" name="圆角矩形标注 28">
            <a:extLst>
              <a:ext uri="{FF2B5EF4-FFF2-40B4-BE49-F238E27FC236}">
                <a16:creationId xmlns:a16="http://schemas.microsoft.com/office/drawing/2014/main" id="{086E3F18-9B40-4DBB-9296-B7CA6F847629}"/>
              </a:ext>
            </a:extLst>
          </p:cNvPr>
          <p:cNvSpPr/>
          <p:nvPr/>
        </p:nvSpPr>
        <p:spPr>
          <a:xfrm>
            <a:off x="2637262" y="3527443"/>
            <a:ext cx="2163337" cy="338658"/>
          </a:xfrm>
          <a:prstGeom prst="wedgeRoundRectCallout">
            <a:avLst>
              <a:gd name="adj1" fmla="val 14980"/>
              <a:gd name="adj2" fmla="val -41067"/>
              <a:gd name="adj3" fmla="val 16667"/>
            </a:avLst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一次触发后的数据</a:t>
            </a:r>
          </a:p>
        </p:txBody>
      </p:sp>
      <p:sp>
        <p:nvSpPr>
          <p:cNvPr id="27" name="标题 1">
            <a:extLst>
              <a:ext uri="{FF2B5EF4-FFF2-40B4-BE49-F238E27FC236}">
                <a16:creationId xmlns:a16="http://schemas.microsoft.com/office/drawing/2014/main" id="{4EE03D23-5302-46A9-BE86-40D4773AFC5D}"/>
              </a:ext>
            </a:extLst>
          </p:cNvPr>
          <p:cNvSpPr txBox="1">
            <a:spLocks/>
          </p:cNvSpPr>
          <p:nvPr/>
        </p:nvSpPr>
        <p:spPr>
          <a:xfrm>
            <a:off x="1859278" y="60702"/>
            <a:ext cx="5238207" cy="5847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pPr algn="l" eaLnBrk="1" hangingPunct="1">
              <a:defRPr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远程传输功能开发</a:t>
            </a:r>
          </a:p>
        </p:txBody>
      </p:sp>
    </p:spTree>
    <p:extLst>
      <p:ext uri="{BB962C8B-B14F-4D97-AF65-F5344CB8AC3E}">
        <p14:creationId xmlns:p14="http://schemas.microsoft.com/office/powerpoint/2010/main" val="3392564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9897" y="6655888"/>
            <a:ext cx="11961678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2019602" y="6655888"/>
            <a:ext cx="172397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F87E7A05-498C-4AA6-B66C-3C8CE760AB36}"/>
              </a:ext>
            </a:extLst>
          </p:cNvPr>
          <p:cNvSpPr txBox="1"/>
          <p:nvPr/>
        </p:nvSpPr>
        <p:spPr>
          <a:xfrm>
            <a:off x="11961676" y="6560393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内容占位符 1">
            <a:extLst>
              <a:ext uri="{FF2B5EF4-FFF2-40B4-BE49-F238E27FC236}">
                <a16:creationId xmlns:a16="http://schemas.microsoft.com/office/drawing/2014/main" id="{72D02F6A-6B8D-4EDD-957B-B8515CDADE62}"/>
              </a:ext>
            </a:extLst>
          </p:cNvPr>
          <p:cNvSpPr txBox="1">
            <a:spLocks/>
          </p:cNvSpPr>
          <p:nvPr/>
        </p:nvSpPr>
        <p:spPr>
          <a:xfrm>
            <a:off x="335141" y="761651"/>
            <a:ext cx="11421429" cy="1924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在线站部署探测器系统并测试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algn="l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探测器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-&gt; DAQ -&gt; MDW -&gt; Mamba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前端全链路调通，功能全部实现</a:t>
            </a:r>
            <a:endParaRPr lang="en-US" altLang="zh-CN" sz="2000" kern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lang="en-US" altLang="zh-CN" sz="20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DAQ </a:t>
            </a:r>
            <a:r>
              <a:rPr lang="zh-CN" altLang="en-US" sz="20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 </a:t>
            </a:r>
            <a:r>
              <a:rPr lang="en-US" altLang="zh-CN" sz="20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100 Hz </a:t>
            </a:r>
            <a:r>
              <a:rPr lang="zh-CN" altLang="en-US" sz="20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下稳定运行（满足</a:t>
            </a:r>
            <a:r>
              <a:rPr lang="en-US" altLang="zh-CN" sz="20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2025</a:t>
            </a:r>
            <a:r>
              <a:rPr lang="zh-CN" altLang="en-US" sz="20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年性能指标）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AE0BD33C-7AA0-498A-BD36-3A851FDD1E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801" y="3038339"/>
            <a:ext cx="4462294" cy="2510040"/>
          </a:xfrm>
          <a:prstGeom prst="rect">
            <a:avLst/>
          </a:prstGeom>
        </p:spPr>
      </p:pic>
      <p:sp>
        <p:nvSpPr>
          <p:cNvPr id="18" name="内容占位符 4">
            <a:extLst>
              <a:ext uri="{FF2B5EF4-FFF2-40B4-BE49-F238E27FC236}">
                <a16:creationId xmlns:a16="http://schemas.microsoft.com/office/drawing/2014/main" id="{1B5F6211-7337-4C8B-93D2-4AE0D2905F59}"/>
              </a:ext>
            </a:extLst>
          </p:cNvPr>
          <p:cNvSpPr txBox="1">
            <a:spLocks/>
          </p:cNvSpPr>
          <p:nvPr/>
        </p:nvSpPr>
        <p:spPr bwMode="auto">
          <a:xfrm>
            <a:off x="7015329" y="5803220"/>
            <a:ext cx="4884766" cy="44921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altLang="zh-CN" sz="2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Mamba </a:t>
            </a:r>
            <a:r>
              <a:rPr lang="zh-CN" altLang="en-US" sz="2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前端成功接收探测器图像</a:t>
            </a:r>
          </a:p>
        </p:txBody>
      </p:sp>
      <p:sp>
        <p:nvSpPr>
          <p:cNvPr id="19" name="标题 1">
            <a:extLst>
              <a:ext uri="{FF2B5EF4-FFF2-40B4-BE49-F238E27FC236}">
                <a16:creationId xmlns:a16="http://schemas.microsoft.com/office/drawing/2014/main" id="{190D39CB-5E45-4A1D-8870-6552A6C6649D}"/>
              </a:ext>
            </a:extLst>
          </p:cNvPr>
          <p:cNvSpPr txBox="1">
            <a:spLocks/>
          </p:cNvSpPr>
          <p:nvPr/>
        </p:nvSpPr>
        <p:spPr>
          <a:xfrm>
            <a:off x="1859278" y="60702"/>
            <a:ext cx="5238207" cy="5847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pPr algn="l" eaLnBrk="1" hangingPunct="1">
              <a:defRPr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远程传输功能开发</a:t>
            </a:r>
          </a:p>
        </p:txBody>
      </p:sp>
      <p:pic>
        <p:nvPicPr>
          <p:cNvPr id="21" name="图形 20">
            <a:extLst>
              <a:ext uri="{FF2B5EF4-FFF2-40B4-BE49-F238E27FC236}">
                <a16:creationId xmlns:a16="http://schemas.microsoft.com/office/drawing/2014/main" id="{8BF35F61-E12E-4187-BFA7-82D1F4AA63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1905" y="3426918"/>
            <a:ext cx="6435468" cy="2376302"/>
          </a:xfrm>
          <a:prstGeom prst="rect">
            <a:avLst/>
          </a:prstGeom>
        </p:spPr>
      </p:pic>
      <p:sp>
        <p:nvSpPr>
          <p:cNvPr id="22" name="内容占位符 4">
            <a:extLst>
              <a:ext uri="{FF2B5EF4-FFF2-40B4-BE49-F238E27FC236}">
                <a16:creationId xmlns:a16="http://schemas.microsoft.com/office/drawing/2014/main" id="{C1C7A7A8-8E11-4536-B8A5-403EE10D0B59}"/>
              </a:ext>
            </a:extLst>
          </p:cNvPr>
          <p:cNvSpPr txBox="1">
            <a:spLocks/>
          </p:cNvSpPr>
          <p:nvPr/>
        </p:nvSpPr>
        <p:spPr bwMode="auto">
          <a:xfrm>
            <a:off x="1859278" y="5803220"/>
            <a:ext cx="3982543" cy="44921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zh-CN" altLang="en-US" sz="2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探测器系统在线站部署架构</a:t>
            </a:r>
          </a:p>
        </p:txBody>
      </p:sp>
    </p:spTree>
    <p:extLst>
      <p:ext uri="{BB962C8B-B14F-4D97-AF65-F5344CB8AC3E}">
        <p14:creationId xmlns:p14="http://schemas.microsoft.com/office/powerpoint/2010/main" val="2685418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9897" y="6655888"/>
            <a:ext cx="11961678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2019602" y="6655888"/>
            <a:ext cx="172397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F87E7A05-498C-4AA6-B66C-3C8CE760AB36}"/>
              </a:ext>
            </a:extLst>
          </p:cNvPr>
          <p:cNvSpPr txBox="1"/>
          <p:nvPr/>
        </p:nvSpPr>
        <p:spPr>
          <a:xfrm>
            <a:off x="11961676" y="6560393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内容占位符 1">
            <a:extLst>
              <a:ext uri="{FF2B5EF4-FFF2-40B4-BE49-F238E27FC236}">
                <a16:creationId xmlns:a16="http://schemas.microsoft.com/office/drawing/2014/main" id="{72D02F6A-6B8D-4EDD-957B-B8515CDADE62}"/>
              </a:ext>
            </a:extLst>
          </p:cNvPr>
          <p:cNvSpPr txBox="1">
            <a:spLocks/>
          </p:cNvSpPr>
          <p:nvPr/>
        </p:nvSpPr>
        <p:spPr>
          <a:xfrm>
            <a:off x="335141" y="761651"/>
            <a:ext cx="11421429" cy="5105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defRPr/>
            </a:pPr>
            <a:r>
              <a:rPr lang="zh-CN" altLang="en-US" b="1" kern="0" dirty="0">
                <a:solidFill>
                  <a:srgbClr val="1F497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传输模块性能优化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algn="l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远程传输部分单线程性能：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~682 MB/s -&gt; ~2420 MB/s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 x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↑）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800100" lvl="1" indent="-342900" algn="l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之前对两个阈值数据做了拷贝后合成一个数组再序列化</a:t>
            </a:r>
          </a:p>
          <a:p>
            <a:pPr marL="800100" lvl="1" indent="-342900" algn="l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现在传输直接对两个阈值序列化发送，耗时大大缩短</a:t>
            </a:r>
          </a:p>
          <a:p>
            <a:pPr marL="342900" indent="-342900" algn="l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单传输线程性能测试</a:t>
            </a:r>
          </a:p>
          <a:p>
            <a:pPr marL="800100" lvl="1" indent="-342900" algn="l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100 Gb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网卡，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heps01 -&gt; 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daqheps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，监控接收端总接收速率</a:t>
            </a:r>
          </a:p>
          <a:p>
            <a:pPr marL="800100" lvl="1" indent="-342900" algn="l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测试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小时，接收速率稳定在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2400 MB/s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8477A9D3-76BD-485B-BF9E-D0D8C09A1224}"/>
              </a:ext>
            </a:extLst>
          </p:cNvPr>
          <p:cNvSpPr txBox="1">
            <a:spLocks/>
          </p:cNvSpPr>
          <p:nvPr/>
        </p:nvSpPr>
        <p:spPr>
          <a:xfrm>
            <a:off x="1859279" y="60702"/>
            <a:ext cx="5599612" cy="5847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pPr algn="l" eaLnBrk="1" hangingPunct="1">
              <a:defRPr/>
            </a:pP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EF7CDA61-7B25-48D0-B69D-E3C182E9F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5640" y="2035628"/>
            <a:ext cx="4619043" cy="2309522"/>
          </a:xfrm>
          <a:prstGeom prst="rect">
            <a:avLst/>
          </a:prstGeom>
        </p:spPr>
      </p:pic>
      <p:sp>
        <p:nvSpPr>
          <p:cNvPr id="17" name="内容占位符 4">
            <a:extLst>
              <a:ext uri="{FF2B5EF4-FFF2-40B4-BE49-F238E27FC236}">
                <a16:creationId xmlns:a16="http://schemas.microsoft.com/office/drawing/2014/main" id="{A60E7717-9B3E-4C36-81D5-F5F5CC0FD49F}"/>
              </a:ext>
            </a:extLst>
          </p:cNvPr>
          <p:cNvSpPr txBox="1">
            <a:spLocks/>
          </p:cNvSpPr>
          <p:nvPr/>
        </p:nvSpPr>
        <p:spPr bwMode="auto">
          <a:xfrm>
            <a:off x="2828306" y="5169911"/>
            <a:ext cx="6435097" cy="44921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zh-CN" altLang="en-US" sz="2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单传输线程即可满足现阶段 </a:t>
            </a:r>
            <a:r>
              <a:rPr lang="en-US" altLang="zh-CN" sz="2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100 Hz </a:t>
            </a:r>
            <a:r>
              <a:rPr lang="zh-CN" altLang="en-US" sz="2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传输需求</a:t>
            </a:r>
          </a:p>
        </p:txBody>
      </p:sp>
      <p:sp>
        <p:nvSpPr>
          <p:cNvPr id="19" name="标题 1">
            <a:extLst>
              <a:ext uri="{FF2B5EF4-FFF2-40B4-BE49-F238E27FC236}">
                <a16:creationId xmlns:a16="http://schemas.microsoft.com/office/drawing/2014/main" id="{C26AF3C7-F2BF-4AC2-8492-04B25E2C7BB9}"/>
              </a:ext>
            </a:extLst>
          </p:cNvPr>
          <p:cNvSpPr txBox="1">
            <a:spLocks/>
          </p:cNvSpPr>
          <p:nvPr/>
        </p:nvSpPr>
        <p:spPr>
          <a:xfrm>
            <a:off x="1859278" y="60702"/>
            <a:ext cx="5238207" cy="5847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pPr algn="l" eaLnBrk="1" hangingPunct="1">
              <a:defRPr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远程传输性能优化</a:t>
            </a:r>
          </a:p>
        </p:txBody>
      </p:sp>
    </p:spTree>
    <p:extLst>
      <p:ext uri="{BB962C8B-B14F-4D97-AF65-F5344CB8AC3E}">
        <p14:creationId xmlns:p14="http://schemas.microsoft.com/office/powerpoint/2010/main" val="347534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9897" y="6655888"/>
            <a:ext cx="11961678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2019602" y="6655888"/>
            <a:ext cx="172397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F87E7A05-498C-4AA6-B66C-3C8CE760AB36}"/>
              </a:ext>
            </a:extLst>
          </p:cNvPr>
          <p:cNvSpPr txBox="1"/>
          <p:nvPr/>
        </p:nvSpPr>
        <p:spPr>
          <a:xfrm>
            <a:off x="11961676" y="6560393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内容占位符 1">
            <a:extLst>
              <a:ext uri="{FF2B5EF4-FFF2-40B4-BE49-F238E27FC236}">
                <a16:creationId xmlns:a16="http://schemas.microsoft.com/office/drawing/2014/main" id="{72D02F6A-6B8D-4EDD-957B-B8515CDADE62}"/>
              </a:ext>
            </a:extLst>
          </p:cNvPr>
          <p:cNvSpPr txBox="1">
            <a:spLocks/>
          </p:cNvSpPr>
          <p:nvPr/>
        </p:nvSpPr>
        <p:spPr>
          <a:xfrm>
            <a:off x="335141" y="761652"/>
            <a:ext cx="11421429" cy="3324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defRPr/>
            </a:pPr>
            <a:r>
              <a:rPr lang="zh-CN" altLang="en-US" b="1" kern="0" dirty="0">
                <a:solidFill>
                  <a:srgbClr val="1F497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对数据流按功能进行拆分，降低各功能间的耦合度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algn="l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构建 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read_out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类（读出组装）、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process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类（处理）、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convert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类（存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tiff/hdf5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rawdata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）、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transmit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类（远程传输）、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detector_control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类（运行控制）</a:t>
            </a:r>
          </a:p>
          <a:p>
            <a:pPr marL="342900" indent="-342900" algn="l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参数传递：保留现有的架构，引入观察者模式来减少直接依赖</a:t>
            </a:r>
          </a:p>
          <a:p>
            <a:pPr marL="800100" lvl="1" indent="-342900" algn="l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detector_control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类发布参数，其他类实时更新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algn="l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仅开启数据处理（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处理线程），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DAQ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以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889Hz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20GB/s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连续运行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小时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功能正常</a:t>
            </a:r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8477A9D3-76BD-485B-BF9E-D0D8C09A1224}"/>
              </a:ext>
            </a:extLst>
          </p:cNvPr>
          <p:cNvSpPr txBox="1">
            <a:spLocks/>
          </p:cNvSpPr>
          <p:nvPr/>
        </p:nvSpPr>
        <p:spPr>
          <a:xfrm>
            <a:off x="1859279" y="60702"/>
            <a:ext cx="5599612" cy="5847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pPr algn="l" eaLnBrk="1" hangingPunct="1">
              <a:defRPr/>
            </a:pP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内容占位符 4">
            <a:extLst>
              <a:ext uri="{FF2B5EF4-FFF2-40B4-BE49-F238E27FC236}">
                <a16:creationId xmlns:a16="http://schemas.microsoft.com/office/drawing/2014/main" id="{A60E7717-9B3E-4C36-81D5-F5F5CC0FD49F}"/>
              </a:ext>
            </a:extLst>
          </p:cNvPr>
          <p:cNvSpPr txBox="1">
            <a:spLocks/>
          </p:cNvSpPr>
          <p:nvPr/>
        </p:nvSpPr>
        <p:spPr bwMode="auto">
          <a:xfrm>
            <a:off x="7027147" y="6096349"/>
            <a:ext cx="2808266" cy="44921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9113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rgbClr val="000000"/>
                </a:solidFill>
                <a:latin typeface="+mn-lt"/>
                <a:ea typeface="+mn-ea"/>
              </a:defRPr>
            </a:lvl2pPr>
            <a:lvl3pPr marL="73977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700">
                <a:solidFill>
                  <a:srgbClr val="000000"/>
                </a:solidFill>
                <a:latin typeface="+mn-lt"/>
                <a:ea typeface="+mn-ea"/>
              </a:defRPr>
            </a:lvl3pPr>
            <a:lvl4pPr marL="960438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4pPr>
            <a:lvl5pPr marL="1198563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000000"/>
                </a:solidFill>
                <a:latin typeface="+mn-lt"/>
                <a:ea typeface="+mn-ea"/>
              </a:defRPr>
            </a:lvl5pPr>
            <a:lvl6pPr marL="15418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8847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276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70560" indent="-23693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zh-CN" altLang="en-US" sz="2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优化数据流结构</a:t>
            </a:r>
          </a:p>
        </p:txBody>
      </p:sp>
      <p:sp>
        <p:nvSpPr>
          <p:cNvPr id="19" name="标题 1">
            <a:extLst>
              <a:ext uri="{FF2B5EF4-FFF2-40B4-BE49-F238E27FC236}">
                <a16:creationId xmlns:a16="http://schemas.microsoft.com/office/drawing/2014/main" id="{C26AF3C7-F2BF-4AC2-8492-04B25E2C7BB9}"/>
              </a:ext>
            </a:extLst>
          </p:cNvPr>
          <p:cNvSpPr txBox="1">
            <a:spLocks/>
          </p:cNvSpPr>
          <p:nvPr/>
        </p:nvSpPr>
        <p:spPr>
          <a:xfrm>
            <a:off x="1859278" y="60702"/>
            <a:ext cx="5238207" cy="5847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pPr algn="l" eaLnBrk="1" hangingPunct="1">
              <a:defRPr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数据流升级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2232AD20-73C3-4005-A25B-358BBC6E80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588" y="4086054"/>
            <a:ext cx="3689267" cy="245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74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03196113-97E0-4A2C-B65A-60F52830BF9A}"/>
              </a:ext>
            </a:extLst>
          </p:cNvPr>
          <p:cNvSpPr/>
          <p:nvPr/>
        </p:nvSpPr>
        <p:spPr>
          <a:xfrm>
            <a:off x="-9897" y="6655888"/>
            <a:ext cx="11961678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8161F3-539E-4CA3-9461-54F259158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72" y="29744"/>
            <a:ext cx="900762" cy="63872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C5F8682-C967-408D-BF22-0B8C558560C1}"/>
              </a:ext>
            </a:extLst>
          </p:cNvPr>
          <p:cNvSpPr/>
          <p:nvPr/>
        </p:nvSpPr>
        <p:spPr>
          <a:xfrm>
            <a:off x="12019602" y="6655888"/>
            <a:ext cx="172397" cy="18825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FF63B9-BAC0-4DCD-ADE3-4D0B8F41DEDB}"/>
              </a:ext>
            </a:extLst>
          </p:cNvPr>
          <p:cNvCxnSpPr/>
          <p:nvPr/>
        </p:nvCxnSpPr>
        <p:spPr>
          <a:xfrm>
            <a:off x="0" y="737656"/>
            <a:ext cx="1809404" cy="0"/>
          </a:xfrm>
          <a:prstGeom prst="line">
            <a:avLst/>
          </a:prstGeom>
          <a:ln w="635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04D5DC-E7A3-46B3-B989-68A69E0B7C99}"/>
              </a:ext>
            </a:extLst>
          </p:cNvPr>
          <p:cNvCxnSpPr>
            <a:cxnSpLocks/>
          </p:cNvCxnSpPr>
          <p:nvPr/>
        </p:nvCxnSpPr>
        <p:spPr>
          <a:xfrm>
            <a:off x="1859280" y="737656"/>
            <a:ext cx="10332720" cy="0"/>
          </a:xfrm>
          <a:prstGeom prst="line">
            <a:avLst/>
          </a:prstGeom>
          <a:ln w="63500">
            <a:solidFill>
              <a:srgbClr val="B64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F87E7A05-498C-4AA6-B66C-3C8CE760AB36}"/>
              </a:ext>
            </a:extLst>
          </p:cNvPr>
          <p:cNvSpPr txBox="1"/>
          <p:nvPr/>
        </p:nvSpPr>
        <p:spPr>
          <a:xfrm>
            <a:off x="11961676" y="6560393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内容占位符 1">
            <a:extLst>
              <a:ext uri="{FF2B5EF4-FFF2-40B4-BE49-F238E27FC236}">
                <a16:creationId xmlns:a16="http://schemas.microsoft.com/office/drawing/2014/main" id="{72D02F6A-6B8D-4EDD-957B-B8515CDADE62}"/>
              </a:ext>
            </a:extLst>
          </p:cNvPr>
          <p:cNvSpPr txBox="1">
            <a:spLocks/>
          </p:cNvSpPr>
          <p:nvPr/>
        </p:nvSpPr>
        <p:spPr>
          <a:xfrm>
            <a:off x="335141" y="761652"/>
            <a:ext cx="5760859" cy="2416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格式转换模块新增 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HDF5 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功能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algn="l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利用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HDF5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库实现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algn="l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目前只能单线程运行，写入速度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1200MB/s</a:t>
            </a:r>
          </a:p>
          <a:p>
            <a:pPr marL="342900" indent="-342900" algn="l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后续会调研性能提升方案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8477A9D3-76BD-485B-BF9E-D0D8C09A1224}"/>
              </a:ext>
            </a:extLst>
          </p:cNvPr>
          <p:cNvSpPr txBox="1">
            <a:spLocks/>
          </p:cNvSpPr>
          <p:nvPr/>
        </p:nvSpPr>
        <p:spPr>
          <a:xfrm>
            <a:off x="1859279" y="60702"/>
            <a:ext cx="5599612" cy="5847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楷体_GB2312" pitchFamily="49" charset="-122"/>
              </a:defRPr>
            </a:lvl9pPr>
          </a:lstStyle>
          <a:p>
            <a:pPr algn="l" eaLnBrk="1" hangingPunct="1">
              <a:defRPr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其他工作</a:t>
            </a:r>
          </a:p>
        </p:txBody>
      </p:sp>
      <p:sp>
        <p:nvSpPr>
          <p:cNvPr id="11" name="内容占位符 1">
            <a:extLst>
              <a:ext uri="{FF2B5EF4-FFF2-40B4-BE49-F238E27FC236}">
                <a16:creationId xmlns:a16="http://schemas.microsoft.com/office/drawing/2014/main" id="{C9336566-F001-43C0-A5AA-D2ECB7FFA09E}"/>
              </a:ext>
            </a:extLst>
          </p:cNvPr>
          <p:cNvSpPr txBox="1">
            <a:spLocks/>
          </p:cNvSpPr>
          <p:nvPr/>
        </p:nvSpPr>
        <p:spPr>
          <a:xfrm>
            <a:off x="335141" y="3184073"/>
            <a:ext cx="9088167" cy="1306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defRPr/>
            </a:pPr>
            <a:r>
              <a:rPr lang="zh-CN" altLang="en-US" b="1" kern="0" dirty="0">
                <a:solidFill>
                  <a:srgbClr val="1F497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参加第五届先进光源中子源科学数据与软件研讨会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algn="l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完成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poster</a:t>
            </a:r>
          </a:p>
        </p:txBody>
      </p:sp>
      <p:sp>
        <p:nvSpPr>
          <p:cNvPr id="16" name="内容占位符 1">
            <a:extLst>
              <a:ext uri="{FF2B5EF4-FFF2-40B4-BE49-F238E27FC236}">
                <a16:creationId xmlns:a16="http://schemas.microsoft.com/office/drawing/2014/main" id="{C0A0E14A-5E67-4D67-9C30-A2916685DD71}"/>
              </a:ext>
            </a:extLst>
          </p:cNvPr>
          <p:cNvSpPr txBox="1">
            <a:spLocks/>
          </p:cNvSpPr>
          <p:nvPr/>
        </p:nvSpPr>
        <p:spPr>
          <a:xfrm>
            <a:off x="5970942" y="768970"/>
            <a:ext cx="5760859" cy="2416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在线处理异构加速研究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algn="l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优化部署异构在线处理模块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algn="l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正在撰写基于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GPU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的数据获取系统在线处理技术研究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小论文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C11ABA0-5A22-4359-A484-654187577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8519" y="3271458"/>
            <a:ext cx="2333262" cy="329160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6F3B92E-8705-4043-A82C-16463AF108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1" t="24524" r="15926" b="13889"/>
          <a:stretch/>
        </p:blipFill>
        <p:spPr>
          <a:xfrm>
            <a:off x="7168243" y="3836951"/>
            <a:ext cx="2432145" cy="2723442"/>
          </a:xfrm>
          <a:prstGeom prst="rect">
            <a:avLst/>
          </a:prstGeom>
        </p:spPr>
      </p:pic>
      <p:sp>
        <p:nvSpPr>
          <p:cNvPr id="17" name="内容占位符 1">
            <a:extLst>
              <a:ext uri="{FF2B5EF4-FFF2-40B4-BE49-F238E27FC236}">
                <a16:creationId xmlns:a16="http://schemas.microsoft.com/office/drawing/2014/main" id="{83741595-9432-4619-A447-5A36BC7302D8}"/>
              </a:ext>
            </a:extLst>
          </p:cNvPr>
          <p:cNvSpPr txBox="1">
            <a:spLocks/>
          </p:cNvSpPr>
          <p:nvPr/>
        </p:nvSpPr>
        <p:spPr>
          <a:xfrm>
            <a:off x="353272" y="4490356"/>
            <a:ext cx="9088167" cy="2070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defRPr/>
            </a:pPr>
            <a:r>
              <a:rPr lang="zh-CN" altLang="en-US" b="1" kern="0" dirty="0">
                <a:solidFill>
                  <a:srgbClr val="1F497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准备博士开题答辩报告</a:t>
            </a:r>
          </a:p>
          <a:p>
            <a:pPr marL="342900" indent="-342900" algn="l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完成相关领域背景调研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algn="l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题：面向同步辐射像素探测器的异构数据获取系统研究</a:t>
            </a:r>
          </a:p>
          <a:p>
            <a:pPr marL="342900" indent="-342900" algn="l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91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学术">
      <a:majorFont>
        <a:latin typeface="Times New Roman"/>
        <a:ea typeface="黑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27042</TotalTime>
  <Words>772</Words>
  <Application>Microsoft Office PowerPoint</Application>
  <PresentationFormat>宽屏</PresentationFormat>
  <Paragraphs>131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等线</vt:lpstr>
      <vt:lpstr>微软雅黑</vt:lpstr>
      <vt:lpstr>Arial</vt:lpstr>
      <vt:lpstr>Calibri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xzh jiang</dc:creator>
  <cp:lastModifiedBy>XZ YANG</cp:lastModifiedBy>
  <cp:revision>4009</cp:revision>
  <dcterms:created xsi:type="dcterms:W3CDTF">2023-07-03T06:42:56Z</dcterms:created>
  <dcterms:modified xsi:type="dcterms:W3CDTF">2025-04-28T20:47:42Z</dcterms:modified>
</cp:coreProperties>
</file>