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78" r:id="rId2"/>
    <p:sldId id="847" r:id="rId3"/>
    <p:sldId id="868" r:id="rId4"/>
    <p:sldId id="870" r:id="rId5"/>
    <p:sldId id="873" r:id="rId6"/>
    <p:sldId id="874" r:id="rId7"/>
    <p:sldId id="876" r:id="rId8"/>
    <p:sldId id="861" r:id="rId9"/>
    <p:sldId id="74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 yaoyao" initials="d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00B0F0"/>
    <a:srgbClr val="FFE6CC"/>
    <a:srgbClr val="D3139C"/>
    <a:srgbClr val="F79646"/>
    <a:srgbClr val="FF9900"/>
    <a:srgbClr val="000099"/>
    <a:srgbClr val="E9E9E9"/>
    <a:srgbClr val="E6E6E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5" autoAdjust="0"/>
    <p:restoredTop sz="64139" autoAdjust="0"/>
  </p:normalViewPr>
  <p:slideViewPr>
    <p:cSldViewPr>
      <p:cViewPr varScale="1">
        <p:scale>
          <a:sx n="55" d="100"/>
          <a:sy n="55" d="100"/>
        </p:scale>
        <p:origin x="1608" y="200"/>
      </p:cViewPr>
      <p:guideLst>
        <p:guide orient="horz" pos="2188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6080"/>
    </p:cViewPr>
  </p:sorterViewPr>
  <p:notesViewPr>
    <p:cSldViewPr>
      <p:cViewPr varScale="1">
        <p:scale>
          <a:sx n="87" d="100"/>
          <a:sy n="87" d="100"/>
        </p:scale>
        <p:origin x="3831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F8600-5E8B-404B-988A-5AC4BB01A9F4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5FC2-0584-4F3A-A32C-FDE11FE70B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03EBC3F2-FE9F-4CC7-9C60-F749F8CA15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E498C74-09A9-41F4-A652-440589F88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300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D1DC064-5530-468E-842D-69C1C4CDFB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3E878C6-4BB7-4516-B9BE-21CD07F51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6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/>
          </a:p>
          <a:p>
            <a:r>
              <a:rPr lang="zh-CN" altLang="en-US" dirty="0"/>
              <a:t>为什么要升级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sz="1800" dirty="0">
                <a:effectLst/>
                <a:latin typeface="TimesNewRomanPSMT"/>
              </a:rPr>
              <a:t>Centos7</a:t>
            </a:r>
            <a:r>
              <a:rPr lang="zh-CN" altLang="en-US" sz="1800" dirty="0">
                <a:effectLst/>
                <a:latin typeface="TimesNewRomanPSMT"/>
              </a:rPr>
              <a:t>系统</a:t>
            </a:r>
            <a:r>
              <a:rPr lang="zh-CN" altLang="en-US" dirty="0"/>
              <a:t>已经不再被支持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、内核版本太旧，在功能和性能上不足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、软件源版本太旧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遇到的困难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、数量多 数据流使用了</a:t>
            </a:r>
            <a:r>
              <a:rPr lang="en-US" altLang="zh-CN" dirty="0"/>
              <a:t>40</a:t>
            </a:r>
            <a:r>
              <a:rPr lang="zh-CN" altLang="en-US" dirty="0"/>
              <a:t>个第三方库需要重新编译，一些第三方库需要特定的版本。</a:t>
            </a:r>
            <a:r>
              <a:rPr lang="en-US" altLang="zh-CN" dirty="0"/>
              <a:t>13</a:t>
            </a:r>
            <a:r>
              <a:rPr lang="zh-CN" altLang="en-US" dirty="0"/>
              <a:t>个第三方组件需要部署。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、规模大 </a:t>
            </a:r>
            <a:r>
              <a:rPr lang="en-US" altLang="zh-CN" dirty="0"/>
              <a:t>100+</a:t>
            </a:r>
            <a:r>
              <a:rPr lang="zh-CN" altLang="en-US" dirty="0"/>
              <a:t>台物理机器，</a:t>
            </a:r>
            <a:r>
              <a:rPr lang="en-US" altLang="zh-CN" dirty="0"/>
              <a:t>600+</a:t>
            </a:r>
            <a:r>
              <a:rPr lang="zh-CN" altLang="en-US" dirty="0"/>
              <a:t>个</a:t>
            </a:r>
            <a:r>
              <a:rPr lang="en-US" altLang="zh-CN" dirty="0"/>
              <a:t>pod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升级带来的好处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</a:t>
            </a:r>
            <a:r>
              <a:rPr lang="zh-CN" altLang="en-US" dirty="0"/>
              <a:t>、软件源版本大幅提升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2</a:t>
            </a:r>
            <a:r>
              <a:rPr lang="zh-CN" altLang="en-US" dirty="0"/>
              <a:t>、有更好的编译器优化，编译器支持新的</a:t>
            </a:r>
            <a:r>
              <a:rPr lang="en-US" altLang="zh-CN" dirty="0"/>
              <a:t>C++</a:t>
            </a:r>
            <a:r>
              <a:rPr lang="zh-CN" altLang="en-US" dirty="0"/>
              <a:t>标准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3</a:t>
            </a:r>
            <a:r>
              <a:rPr lang="zh-CN" altLang="en-US" dirty="0"/>
              <a:t>、新版本的内核更高效</a:t>
            </a:r>
            <a:r>
              <a:rPr lang="en-US" altLang="zh-CN" dirty="0"/>
              <a:t>, </a:t>
            </a:r>
            <a:r>
              <a:rPr lang="zh-CN" altLang="en-US" dirty="0"/>
              <a:t>新版本的内核为数据读出带来了约</a:t>
            </a:r>
            <a:r>
              <a:rPr lang="en-US" altLang="zh-CN" dirty="0"/>
              <a:t>20%</a:t>
            </a:r>
            <a:r>
              <a:rPr lang="zh-CN" altLang="en-US" dirty="0"/>
              <a:t>性能提升，经过分析，是因为</a:t>
            </a:r>
            <a:r>
              <a:rPr lang="en-US" altLang="zh-CN" dirty="0"/>
              <a:t>GCU</a:t>
            </a:r>
            <a:r>
              <a:rPr lang="zh-CN" altLang="en-US" dirty="0"/>
              <a:t>的</a:t>
            </a:r>
            <a:r>
              <a:rPr lang="en-US" altLang="zh-CN" dirty="0"/>
              <a:t>TCP</a:t>
            </a:r>
            <a:r>
              <a:rPr lang="zh-CN" altLang="en-US" dirty="0"/>
              <a:t>包只有</a:t>
            </a:r>
            <a:r>
              <a:rPr lang="en-US" altLang="zh-CN" dirty="0"/>
              <a:t>1460</a:t>
            </a:r>
            <a:r>
              <a:rPr lang="zh-CN" altLang="en-US" dirty="0"/>
              <a:t>字节，每个包都会触发中断，新版本的内核有更高效的中断处理方式。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遗留的问题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、电子学相关的程序还未移植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、数据流</a:t>
            </a:r>
            <a:r>
              <a:rPr lang="en-US" altLang="zh-CN" dirty="0"/>
              <a:t>DFM</a:t>
            </a:r>
            <a:r>
              <a:rPr lang="zh-CN" altLang="en-US" dirty="0"/>
              <a:t>组件存在性能问题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57F124FA-3196-4FC8-83A7-09FAAE655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B285F4E-580B-4EC1-9470-39E2924B1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2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</a:t>
            </a:r>
            <a:r>
              <a:rPr lang="zh-CN" altLang="en-US" dirty="0"/>
              <a:t>、存盘性能的优化。优化前，存盘性能在某些工况下会出现大幅的性能下降。优化后，经过测试，单线程存盘能够达到磁盘的瓶颈，没有出现过性能下降的情况。图中可以看到，峰值性能达到</a:t>
            </a:r>
            <a:r>
              <a:rPr lang="en-US" altLang="zh-CN" dirty="0"/>
              <a:t>2.7GB/s</a:t>
            </a:r>
            <a:r>
              <a:rPr lang="zh-CN" altLang="en-US" dirty="0"/>
              <a:t>，稳定性能达到</a:t>
            </a:r>
            <a:r>
              <a:rPr lang="en-US" altLang="zh-CN" dirty="0"/>
              <a:t>2.1GB/s</a:t>
            </a:r>
            <a:r>
              <a:rPr lang="zh-CN" altLang="en-US" dirty="0"/>
              <a:t>。良好的存盘性能为高可用和超新星监测提供了保障。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、刻度自动切换</a:t>
            </a:r>
            <a:r>
              <a:rPr lang="en-US" altLang="zh-CN" dirty="0"/>
              <a:t>run</a:t>
            </a:r>
            <a:r>
              <a:rPr lang="zh-CN" altLang="en-US" dirty="0"/>
              <a:t>号和文件。每次刻度手动启停数据流非常繁琐，因此需要自动对刻度取数和物理取数的数据进行切分，经过分析，在存盘组件中实现这一功能是较好的选择，当进行刻度时，存盘组件会记录刻度开始的时间，待刻度数据到来时，进行</a:t>
            </a:r>
            <a:r>
              <a:rPr lang="en-US" altLang="zh-CN" dirty="0"/>
              <a:t>run</a:t>
            </a:r>
            <a:r>
              <a:rPr lang="zh-CN" altLang="en-US" dirty="0"/>
              <a:t>号和文件的切分。图中可以看到每次刻度都会开始一个新的</a:t>
            </a:r>
            <a:r>
              <a:rPr lang="en-US" altLang="zh-CN" dirty="0"/>
              <a:t>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3</a:t>
            </a:r>
            <a:r>
              <a:rPr lang="zh-CN" altLang="en-US" dirty="0"/>
              <a:t>、存盘数据管理，支持灵活的数据传输设置，可以在运行数据流前指定是否传输，也可以在运行结束后传输，且支持优先级。当磁盘容量不足时会自动删除旧的数据文件。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57F124FA-3196-4FC8-83A7-09FAAE655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B285F4E-580B-4EC1-9470-39E2924B1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0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zh-CN" altLang="en-US" dirty="0"/>
              <a:t>、电子学自动化配置的接口。复杂的电子学配置流程给</a:t>
            </a:r>
            <a:r>
              <a:rPr lang="en-US" altLang="zh-CN" dirty="0" err="1"/>
              <a:t>daq</a:t>
            </a:r>
            <a:r>
              <a:rPr lang="zh-CN" altLang="en-US" dirty="0"/>
              <a:t>专家带来了沉重的负担，因此我们希望能够实现一键启动电子学的功能。包括电子学上电时的初始化和启停数据流时开关电子学，我负责了电子学自动化的后端实现。上面的图中展示了启动和关闭数据流时自动开关电子学的日志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DCR</a:t>
            </a:r>
            <a:r>
              <a:rPr lang="zh-CN" altLang="en-US" dirty="0"/>
              <a:t>和电子学</a:t>
            </a:r>
            <a:r>
              <a:rPr lang="en-US" altLang="zh-CN" dirty="0"/>
              <a:t>DDR</a:t>
            </a:r>
            <a:r>
              <a:rPr lang="zh-CN" altLang="en-US" dirty="0"/>
              <a:t>的监测和报警，包括数据采集，直方图的绘制，</a:t>
            </a:r>
            <a:r>
              <a:rPr lang="en-US" altLang="zh-CN" dirty="0" err="1"/>
              <a:t>grafana</a:t>
            </a:r>
            <a:r>
              <a:rPr lang="zh-CN" altLang="en-US" dirty="0"/>
              <a:t>图绘制和值班室</a:t>
            </a:r>
            <a:r>
              <a:rPr lang="en-US" altLang="zh-CN" dirty="0"/>
              <a:t>DCR</a:t>
            </a:r>
            <a:r>
              <a:rPr lang="zh-CN" altLang="en-US" dirty="0"/>
              <a:t>过高的报警。</a:t>
            </a:r>
            <a:r>
              <a:rPr lang="en-US" altLang="zh-CN" dirty="0"/>
              <a:t>DCR</a:t>
            </a:r>
            <a:r>
              <a:rPr lang="zh-CN" altLang="en-US" dirty="0"/>
              <a:t>直方图可以帮助用户快速获得死道和冒道的个数，</a:t>
            </a:r>
            <a:r>
              <a:rPr lang="en-US" altLang="zh-CN" dirty="0" err="1"/>
              <a:t>grafana</a:t>
            </a:r>
            <a:r>
              <a:rPr lang="zh-CN" altLang="en-US" dirty="0"/>
              <a:t>图可以为</a:t>
            </a:r>
            <a:r>
              <a:rPr lang="en-US" altLang="zh-CN" dirty="0"/>
              <a:t>DCR</a:t>
            </a:r>
            <a:r>
              <a:rPr lang="zh-CN" altLang="en-US" dirty="0"/>
              <a:t>随时间的变化趋势和不同厂商</a:t>
            </a:r>
            <a:r>
              <a:rPr lang="en-US" altLang="zh-CN" dirty="0" err="1"/>
              <a:t>pmt</a:t>
            </a:r>
            <a:r>
              <a:rPr lang="zh-CN" altLang="en-US" dirty="0"/>
              <a:t>的异同，</a:t>
            </a:r>
            <a:r>
              <a:rPr lang="en-US" altLang="zh-CN" dirty="0"/>
              <a:t>DCR</a:t>
            </a:r>
            <a:r>
              <a:rPr lang="zh-CN" altLang="en-US" dirty="0"/>
              <a:t>报警可以在</a:t>
            </a:r>
            <a:r>
              <a:rPr lang="en-US" altLang="zh-CN" dirty="0"/>
              <a:t>DCR</a:t>
            </a:r>
            <a:r>
              <a:rPr lang="zh-CN" altLang="en-US" dirty="0"/>
              <a:t>过高时及时提醒值班员。</a:t>
            </a:r>
            <a:r>
              <a:rPr lang="en-US" altLang="zh-CN" dirty="0"/>
              <a:t>DDR</a:t>
            </a:r>
            <a:r>
              <a:rPr lang="zh-CN" altLang="en-US" dirty="0"/>
              <a:t>的监测可以判断</a:t>
            </a:r>
            <a:r>
              <a:rPr lang="en-US" altLang="zh-CN" dirty="0"/>
              <a:t>GCU</a:t>
            </a:r>
            <a:r>
              <a:rPr lang="zh-CN" altLang="en-US" dirty="0"/>
              <a:t>数据是否被读出，为电子学和</a:t>
            </a:r>
            <a:r>
              <a:rPr lang="en-US" altLang="zh-CN" dirty="0"/>
              <a:t>DAQ</a:t>
            </a:r>
            <a:r>
              <a:rPr lang="zh-CN" altLang="en-US" dirty="0"/>
              <a:t>联调提供了支持。</a:t>
            </a:r>
            <a:endParaRPr lang="en-US" altLang="zh-CN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57F124FA-3196-4FC8-83A7-09FAAE655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B285F4E-580B-4EC1-9470-39E2924B1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60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b="1" dirty="0">
                <a:highlight>
                  <a:srgbClr val="FFFF00"/>
                </a:highlight>
              </a:rPr>
              <a:t>DAQ</a:t>
            </a:r>
            <a:r>
              <a:rPr lang="zh-CN" altLang="en-US" sz="1200" b="1" dirty="0">
                <a:highlight>
                  <a:srgbClr val="FFFF00"/>
                </a:highlight>
              </a:rPr>
              <a:t>专家命令行工具新增功能的实现，是专家灵活控制数据流的基础。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4</a:t>
            </a:r>
            <a:r>
              <a:rPr lang="zh-CN" altLang="en-US" dirty="0"/>
              <a:t>、数据流运行状态监测模块的重构和性能优化。经过优化，能够满足每秒</a:t>
            </a:r>
            <a:r>
              <a:rPr lang="en-US" altLang="zh-CN" dirty="0"/>
              <a:t>5W+</a:t>
            </a:r>
            <a:r>
              <a:rPr lang="zh-CN" altLang="en-US" dirty="0"/>
              <a:t>的吞吐量，为实时的监测数据流的运行状态提供了有力的保障。</a:t>
            </a:r>
            <a:endParaRPr lang="en-US" altLang="zh-CN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57F124FA-3196-4FC8-83A7-09FAAE655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B285F4E-580B-4EC1-9470-39E2924B1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02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0863E6C-416B-4D9D-9EC2-1006396B91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741D3B9-2F9C-42CA-B027-A6EF2E0FC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、完成数据流的高可用升级</a:t>
            </a:r>
            <a:endParaRPr lang="en-US" altLang="zh-CN" sz="1200" dirty="0"/>
          </a:p>
          <a:p>
            <a:pPr marL="0" indent="0">
              <a:buNone/>
            </a:pPr>
            <a:r>
              <a:rPr lang="zh-CN" altLang="en-US" sz="1200" b="0" dirty="0"/>
              <a:t>确保在</a:t>
            </a:r>
            <a:r>
              <a:rPr lang="zh-CN" altLang="en-US" sz="1200" b="0" dirty="0">
                <a:solidFill>
                  <a:srgbClr val="FF0000"/>
                </a:solidFill>
              </a:rPr>
              <a:t>单点故障</a:t>
            </a:r>
            <a:r>
              <a:rPr lang="zh-CN" altLang="en-US" sz="1200" b="0" dirty="0"/>
              <a:t>下能够正常运行，最大程度保证数据获取系统的</a:t>
            </a:r>
            <a:r>
              <a:rPr lang="zh-CN" altLang="en-US" sz="1200" dirty="0"/>
              <a:t>连续性</a:t>
            </a:r>
            <a:r>
              <a:rPr lang="zh-CN" altLang="en-US" sz="1200" b="0" dirty="0"/>
              <a:t>和</a:t>
            </a:r>
            <a:r>
              <a:rPr lang="zh-CN" altLang="en-US" sz="1200" dirty="0"/>
              <a:t>稳定性，满足超新星监测等物理需求</a:t>
            </a:r>
            <a:r>
              <a:rPr lang="zh-CN" altLang="en-US" sz="1200" b="0" dirty="0"/>
              <a:t>。</a:t>
            </a:r>
            <a:endParaRPr lang="en-US" altLang="zh-CN" sz="1200" b="0" dirty="0"/>
          </a:p>
          <a:p>
            <a:endParaRPr lang="zh-CN" altLang="en-US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0863E6C-416B-4D9D-9EC2-1006396B91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741D3B9-2F9C-42CA-B027-A6EF2E0FC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D731605-E990-47E9-A90A-F75CDF12FA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2E0C70D-A1F4-41CA-9037-3396DD378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</a:blip>
          <a:srcRect/>
          <a:stretch>
            <a:fillRect/>
          </a:stretch>
        </p:blipFill>
        <p:spPr>
          <a:xfrm>
            <a:off x="506061" y="2348880"/>
            <a:ext cx="7170859" cy="43459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zh-CN" altLang="en-US" sz="40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520489" y="6586802"/>
            <a:ext cx="11211313" cy="107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528116" y="6585179"/>
            <a:ext cx="9203685" cy="1124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520488" y="218453"/>
            <a:ext cx="11151029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8779071" y="214634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948C9B-5014-4A49-A721-23FF5AC5AEAE}"/>
              </a:ext>
            </a:extLst>
          </p:cNvPr>
          <p:cNvSpPr txBox="1"/>
          <p:nvPr userDrawn="1"/>
        </p:nvSpPr>
        <p:spPr>
          <a:xfrm>
            <a:off x="11136560" y="6205348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BFDFF9F-474B-46C0-9DE0-ECACC06350CB}" type="slidenum">
              <a:rPr lang="zh-CN" altLang="en-US" sz="1800" smtClean="0">
                <a:solidFill>
                  <a:srgbClr val="FF0000"/>
                </a:solidFill>
              </a:rPr>
              <a:pPr/>
              <a:t>‹#›</a:t>
            </a:fld>
            <a:r>
              <a:rPr lang="en-US" altLang="zh-CN" sz="1800" dirty="0">
                <a:solidFill>
                  <a:schemeClr val="tx2"/>
                </a:solidFill>
              </a:rPr>
              <a:t>/9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</a:blip>
          <a:srcRect/>
          <a:stretch>
            <a:fillRect/>
          </a:stretch>
        </p:blipFill>
        <p:spPr>
          <a:xfrm>
            <a:off x="506061" y="2348880"/>
            <a:ext cx="7170859" cy="43459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897582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zh-CN" altLang="en-US" sz="40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1035" y="2629697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520489" y="6586802"/>
            <a:ext cx="11211313" cy="107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528116" y="6585179"/>
            <a:ext cx="9203685" cy="1124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520488" y="218453"/>
            <a:ext cx="11151029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8779071" y="214634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灯片编号占位符 5"/>
          <p:cNvSpPr txBox="1">
            <a:spLocks noChangeArrowheads="1"/>
          </p:cNvSpPr>
          <p:nvPr userDrawn="1"/>
        </p:nvSpPr>
        <p:spPr bwMode="auto">
          <a:xfrm>
            <a:off x="11352584" y="6295413"/>
            <a:ext cx="5746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fld id="{1BFDFF9F-474B-46C0-9DE0-ECACC06350CB}" type="slidenum">
              <a:rPr lang="zh-CN" altLang="en-US" sz="1400" smtClean="0">
                <a:solidFill>
                  <a:schemeClr val="tx2"/>
                </a:solidFill>
              </a:rPr>
              <a:t>‹#›</a:t>
            </a:fld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96FC133-D30E-60D2-19D3-EE32365D3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453" y="6311512"/>
            <a:ext cx="418719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2"/>
                </a:solidFill>
                <a:ea typeface="黑体" panose="02010609060101010101" pitchFamily="49" charset="-122"/>
              </a:rPr>
              <a:t>高能物理研究所实验物理中心</a:t>
            </a:r>
            <a:r>
              <a:rPr lang="en-US" altLang="zh-CN" sz="1200" dirty="0">
                <a:solidFill>
                  <a:schemeClr val="tx2"/>
                </a:solidFill>
                <a:ea typeface="黑体" panose="02010609060101010101" pitchFamily="49" charset="-122"/>
              </a:rPr>
              <a:t>2025</a:t>
            </a:r>
            <a:r>
              <a:rPr lang="zh-CN" altLang="en-US" sz="1200" dirty="0">
                <a:solidFill>
                  <a:schemeClr val="tx2"/>
                </a:solidFill>
                <a:ea typeface="黑体" panose="02010609060101010101" pitchFamily="49" charset="-122"/>
              </a:rPr>
              <a:t>研究生硕转博考核</a:t>
            </a:r>
            <a:endParaRPr lang="en-US" altLang="zh-CN" sz="1200" dirty="0">
              <a:solidFill>
                <a:schemeClr val="tx2"/>
              </a:solidFill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800" b="1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2400" b="1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="1" baseline="0"/>
            </a:lvl3pPr>
            <a:lvl4pPr>
              <a:defRPr b="1" baseline="0"/>
            </a:lvl4pPr>
            <a:lvl5pPr>
              <a:defRPr b="1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7081" y="115735"/>
            <a:ext cx="10763325" cy="8378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baseline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431373" y="6458444"/>
            <a:ext cx="11329259" cy="1143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639617" y="6464820"/>
            <a:ext cx="9112811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431371" y="926462"/>
            <a:ext cx="11321056" cy="1262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431372" y="115736"/>
            <a:ext cx="285709" cy="810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灯片编号占位符 5"/>
          <p:cNvSpPr txBox="1">
            <a:spLocks noChangeArrowheads="1"/>
          </p:cNvSpPr>
          <p:nvPr userDrawn="1"/>
        </p:nvSpPr>
        <p:spPr bwMode="auto">
          <a:xfrm>
            <a:off x="11136560" y="6527611"/>
            <a:ext cx="72008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fld id="{1BFDFF9F-474B-46C0-9DE0-ECACC06350CB}" type="slidenum">
              <a:rPr lang="zh-CN" altLang="en-US" sz="1400" smtClean="0">
                <a:solidFill>
                  <a:srgbClr val="FF0000"/>
                </a:solidFill>
              </a:rPr>
              <a:t>‹#›</a:t>
            </a:fld>
            <a:r>
              <a:rPr lang="en-US" altLang="zh-CN" sz="1400" dirty="0">
                <a:solidFill>
                  <a:schemeClr val="tx2"/>
                </a:solidFill>
              </a:rPr>
              <a:t>/12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5EAC047-19F1-1B2D-634B-42EEA038C5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98304" y="6579196"/>
            <a:ext cx="418719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2"/>
                </a:solidFill>
                <a:ea typeface="黑体" panose="02010609060101010101" pitchFamily="49" charset="-122"/>
              </a:rPr>
              <a:t>高能物理研究所实验物理中心研究生考核</a:t>
            </a:r>
            <a:endParaRPr lang="en-US" altLang="zh-CN" sz="1200" dirty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979334" y="548681"/>
            <a:ext cx="6375350" cy="706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中国科学院高能物理研究所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9144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INSTITUTEOFHIGHENERGYPHYSICS,CAS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7720CB44-C59B-108A-DAE6-A2C3A4095D35}"/>
              </a:ext>
            </a:extLst>
          </p:cNvPr>
          <p:cNvSpPr txBox="1"/>
          <p:nvPr/>
        </p:nvSpPr>
        <p:spPr>
          <a:xfrm>
            <a:off x="911424" y="2066025"/>
            <a:ext cx="11017223" cy="961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CN" sz="6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zh-CN" alt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月研究生考核报告</a:t>
            </a:r>
            <a:endParaRPr lang="zh-CN" altLang="en-US" sz="4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BB3AFE48-BD30-2565-9C0D-5FBC3D59A4FD}"/>
              </a:ext>
            </a:extLst>
          </p:cNvPr>
          <p:cNvSpPr txBox="1">
            <a:spLocks/>
          </p:cNvSpPr>
          <p:nvPr/>
        </p:nvSpPr>
        <p:spPr>
          <a:xfrm>
            <a:off x="4151784" y="3429000"/>
            <a:ext cx="5074777" cy="2391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  牟向翊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课题组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触发与数据获取组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   师：  李   飞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   业：  计算机应用技术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   间：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2025.04.29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E2FFFB0-16C2-80B5-1C64-4B5D10B7D89B}"/>
              </a:ext>
            </a:extLst>
          </p:cNvPr>
          <p:cNvCxnSpPr/>
          <p:nvPr/>
        </p:nvCxnSpPr>
        <p:spPr>
          <a:xfrm>
            <a:off x="2471998" y="3161607"/>
            <a:ext cx="7460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:a16="http://schemas.microsoft.com/office/drawing/2014/main" id="{6132F162-9850-A28C-B823-F33B5A11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6309319"/>
            <a:ext cx="418719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ea typeface="黑体" panose="02010609060101010101" pitchFamily="49" charset="-122"/>
              </a:rPr>
              <a:t>高能物理研究所实验物理中心研究生考核</a:t>
            </a:r>
            <a:endParaRPr lang="en-US" altLang="zh-CN" sz="1200" dirty="0"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11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5"/>
    </mc:Choice>
    <mc:Fallback xmlns="">
      <p:transition spd="slow" advTm="63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02405" y="6304102"/>
            <a:ext cx="418719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ea typeface="黑体" panose="02010609060101010101" pitchFamily="49" charset="-122"/>
              </a:rPr>
              <a:t>高能物理研究所实验物理中心研究生考核</a:t>
            </a:r>
            <a:endParaRPr lang="en-US" altLang="zh-CN" sz="1200" dirty="0"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1100" dirty="0">
              <a:ea typeface="黑体" panose="02010609060101010101" pitchFamily="49" charset="-122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7720CB44-C59B-108A-DAE6-A2C3A4095D35}"/>
              </a:ext>
            </a:extLst>
          </p:cNvPr>
          <p:cNvSpPr txBox="1"/>
          <p:nvPr/>
        </p:nvSpPr>
        <p:spPr>
          <a:xfrm>
            <a:off x="-168696" y="510209"/>
            <a:ext cx="51125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报告主要内容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33">
            <a:extLst>
              <a:ext uri="{FF2B5EF4-FFF2-40B4-BE49-F238E27FC236}">
                <a16:creationId xmlns:a16="http://schemas.microsoft.com/office/drawing/2014/main" id="{D1702D26-E704-1E8E-E36F-4D1FE19C7A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8592" y="1099705"/>
            <a:ext cx="4777868" cy="16826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FAB68179-EA7B-1DF5-049B-AFC8B3888F4B}"/>
              </a:ext>
            </a:extLst>
          </p:cNvPr>
          <p:cNvSpPr/>
          <p:nvPr/>
        </p:nvSpPr>
        <p:spPr>
          <a:xfrm>
            <a:off x="767408" y="510210"/>
            <a:ext cx="421184" cy="58949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副标题 4">
            <a:extLst>
              <a:ext uri="{FF2B5EF4-FFF2-40B4-BE49-F238E27FC236}">
                <a16:creationId xmlns:a16="http://schemas.microsoft.com/office/drawing/2014/main" id="{2332BF46-AB15-6FCD-80AF-15E3D2DCE7A1}"/>
              </a:ext>
            </a:extLst>
          </p:cNvPr>
          <p:cNvSpPr txBox="1">
            <a:spLocks/>
          </p:cNvSpPr>
          <p:nvPr/>
        </p:nvSpPr>
        <p:spPr>
          <a:xfrm>
            <a:off x="8256240" y="2276872"/>
            <a:ext cx="3644448" cy="4468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zh-CN" sz="1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副标题 4">
            <a:extLst>
              <a:ext uri="{FF2B5EF4-FFF2-40B4-BE49-F238E27FC236}">
                <a16:creationId xmlns:a16="http://schemas.microsoft.com/office/drawing/2014/main" id="{0893674E-6159-1F1A-223C-448168495E40}"/>
              </a:ext>
            </a:extLst>
          </p:cNvPr>
          <p:cNvSpPr txBox="1">
            <a:spLocks/>
          </p:cNvSpPr>
          <p:nvPr/>
        </p:nvSpPr>
        <p:spPr>
          <a:xfrm>
            <a:off x="1055440" y="2924944"/>
            <a:ext cx="4187189" cy="4468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副标题 4">
            <a:extLst>
              <a:ext uri="{FF2B5EF4-FFF2-40B4-BE49-F238E27FC236}">
                <a16:creationId xmlns:a16="http://schemas.microsoft.com/office/drawing/2014/main" id="{FBB0F323-380C-45AB-97AD-2A9F90D6C77C}"/>
              </a:ext>
            </a:extLst>
          </p:cNvPr>
          <p:cNvSpPr txBox="1">
            <a:spLocks/>
          </p:cNvSpPr>
          <p:nvPr/>
        </p:nvSpPr>
        <p:spPr>
          <a:xfrm>
            <a:off x="3539716" y="1586808"/>
            <a:ext cx="5112568" cy="4247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系统升级与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JUNODAQ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全系统迁移</a:t>
            </a:r>
            <a:endParaRPr lang="en-US" altLang="zh-CN" sz="2400" b="1" dirty="0">
              <a:solidFill>
                <a:schemeClr val="tx1"/>
              </a:solidFill>
              <a:latin typeface="+mn-ea"/>
            </a:endParaRPr>
          </a:p>
          <a:p>
            <a:pPr marL="457200" indent="-457200" algn="l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</a:rPr>
              <a:t>数据流存盘组件与数据管理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u"/>
            </a:pPr>
            <a:r>
              <a:rPr lang="zh-CN" altLang="en-US" sz="2400" b="1" dirty="0"/>
              <a:t>电子学与监测系统</a:t>
            </a:r>
            <a:endParaRPr lang="en-US" altLang="zh-CN" sz="2400" b="1" dirty="0"/>
          </a:p>
          <a:p>
            <a:pPr marL="457200" indent="-457200" algn="l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u"/>
            </a:pPr>
            <a:r>
              <a:rPr lang="zh-CN" altLang="en-US" sz="2400" b="1" dirty="0"/>
              <a:t>数据流的控制与监测</a:t>
            </a:r>
            <a:endParaRPr lang="en-US" altLang="zh-CN" sz="2400" b="1" dirty="0"/>
          </a:p>
          <a:p>
            <a:pPr marL="457200" indent="-457200" algn="l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u"/>
            </a:pPr>
            <a:r>
              <a:rPr lang="zh-CN" altLang="en-US" sz="2400" b="1" dirty="0">
                <a:latin typeface="+mn-ea"/>
              </a:rPr>
              <a:t>基于配置的模拟数据源</a:t>
            </a:r>
            <a:endParaRPr lang="en-US" altLang="zh-CN" sz="2400" b="1" dirty="0">
              <a:latin typeface="+mn-ea"/>
            </a:endParaRPr>
          </a:p>
          <a:p>
            <a:pPr marL="457200" indent="-457200" algn="l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u"/>
            </a:pPr>
            <a:r>
              <a:rPr lang="en-US" altLang="zh-CN" sz="2400" b="1" dirty="0">
                <a:latin typeface="+mn-ea"/>
              </a:rPr>
              <a:t>JUNO</a:t>
            </a:r>
            <a:r>
              <a:rPr lang="zh-CN" altLang="en-US" sz="2400" b="1" dirty="0">
                <a:latin typeface="+mn-ea"/>
              </a:rPr>
              <a:t> </a:t>
            </a:r>
            <a:r>
              <a:rPr lang="en-US" altLang="zh-CN" sz="2400" b="1" dirty="0">
                <a:latin typeface="+mn-ea"/>
              </a:rPr>
              <a:t>DAQ</a:t>
            </a:r>
            <a:r>
              <a:rPr lang="zh-CN" altLang="en-US" sz="2400" b="1" dirty="0">
                <a:latin typeface="+mn-ea"/>
              </a:rPr>
              <a:t> 的高可用升级 </a:t>
            </a:r>
            <a:endParaRPr lang="en-US" altLang="zh-CN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29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5"/>
    </mc:Choice>
    <mc:Fallback xmlns="">
      <p:transition spd="slow" advTm="63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5D7C93-A0F2-5F3D-19BC-E28087FB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系统升级与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JUNODAQ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全系统迁移</a:t>
            </a:r>
            <a:endParaRPr lang="zh-CN" altLang="en-US" dirty="0"/>
          </a:p>
        </p:txBody>
      </p:sp>
      <p:sp>
        <p:nvSpPr>
          <p:cNvPr id="4" name="副标题 4">
            <a:extLst>
              <a:ext uri="{FF2B5EF4-FFF2-40B4-BE49-F238E27FC236}">
                <a16:creationId xmlns:a16="http://schemas.microsoft.com/office/drawing/2014/main" id="{6FE7582B-9B0E-6240-8571-BC971B172A69}"/>
              </a:ext>
            </a:extLst>
          </p:cNvPr>
          <p:cNvSpPr txBox="1">
            <a:spLocks/>
          </p:cNvSpPr>
          <p:nvPr/>
        </p:nvSpPr>
        <p:spPr>
          <a:xfrm>
            <a:off x="5591944" y="1567901"/>
            <a:ext cx="6048672" cy="1679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  <a:buClr>
                <a:srgbClr val="FF9900"/>
              </a:buClr>
              <a:buSzPct val="80000"/>
            </a:pPr>
            <a:r>
              <a:rPr lang="en-US" altLang="zh-CN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升级</a:t>
            </a:r>
            <a:r>
              <a:rPr lang="en-US" altLang="zh-CN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AlmaLinux </a:t>
            </a: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带来的好处</a:t>
            </a:r>
            <a:endParaRPr lang="en-US" altLang="zh-CN" sz="20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软件源版本大幅提升</a:t>
            </a:r>
          </a:p>
          <a:p>
            <a:pPr marL="914400" lvl="1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有更好的编译器优化，编译器支持新的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</a:p>
          <a:p>
            <a:pPr marL="914400" lvl="1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新版本的</a:t>
            </a:r>
            <a:r>
              <a:rPr lang="zh-CN" alt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内核更高效</a:t>
            </a:r>
          </a:p>
          <a:p>
            <a:pPr lvl="1" algn="l">
              <a:lnSpc>
                <a:spcPct val="150000"/>
              </a:lnSpc>
              <a:buClr>
                <a:srgbClr val="FF9900"/>
              </a:buClr>
              <a:buSzPct val="80000"/>
            </a:pPr>
            <a:endParaRPr lang="en-US" altLang="zh-CN" sz="20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副标题 4">
            <a:extLst>
              <a:ext uri="{FF2B5EF4-FFF2-40B4-BE49-F238E27FC236}">
                <a16:creationId xmlns:a16="http://schemas.microsoft.com/office/drawing/2014/main" id="{6AC3CE92-C2E9-FA47-9B2F-69ACFE9CFF8D}"/>
              </a:ext>
            </a:extLst>
          </p:cNvPr>
          <p:cNvSpPr txBox="1">
            <a:spLocks/>
          </p:cNvSpPr>
          <p:nvPr/>
        </p:nvSpPr>
        <p:spPr>
          <a:xfrm>
            <a:off x="711211" y="1567901"/>
            <a:ext cx="5096757" cy="1679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  <a:buClr>
                <a:srgbClr val="FF9900"/>
              </a:buClr>
              <a:buSzPct val="80000"/>
            </a:pPr>
            <a:r>
              <a:rPr lang="en-US" altLang="zh-CN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为什么要升级</a:t>
            </a:r>
            <a:endParaRPr lang="en-US" altLang="zh-CN" sz="20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Centos7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系统已经不再被支持</a:t>
            </a:r>
          </a:p>
          <a:p>
            <a:pPr lvl="2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内核版本太旧，在功能和性能上不足</a:t>
            </a:r>
          </a:p>
          <a:p>
            <a:pPr lvl="2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软件源版本太旧</a:t>
            </a:r>
            <a:endParaRPr lang="en-US" altLang="zh-CN" sz="17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lvl="2" indent="-457200" algn="l">
              <a:lnSpc>
                <a:spcPct val="150000"/>
              </a:lnSpc>
              <a:buClr>
                <a:srgbClr val="FF9900"/>
              </a:buClr>
              <a:buSzPct val="80000"/>
              <a:buFont typeface="+mj-lt"/>
              <a:buAutoNum type="circleNumDbPlain"/>
            </a:pPr>
            <a:endParaRPr lang="en-US" altLang="zh-CN" sz="17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副标题 4">
            <a:extLst>
              <a:ext uri="{FF2B5EF4-FFF2-40B4-BE49-F238E27FC236}">
                <a16:creationId xmlns:a16="http://schemas.microsoft.com/office/drawing/2014/main" id="{9ADFD076-1BDE-684C-A440-2E1D3ABF281A}"/>
              </a:ext>
            </a:extLst>
          </p:cNvPr>
          <p:cNvSpPr txBox="1">
            <a:spLocks/>
          </p:cNvSpPr>
          <p:nvPr/>
        </p:nvSpPr>
        <p:spPr>
          <a:xfrm>
            <a:off x="711211" y="3610705"/>
            <a:ext cx="5384789" cy="1906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  <a:buClr>
                <a:srgbClr val="FF9900"/>
              </a:buClr>
              <a:buSzPct val="80000"/>
            </a:pPr>
            <a:r>
              <a:rPr lang="en-US" altLang="zh-CN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主要内容</a:t>
            </a:r>
            <a:endParaRPr lang="en-US" altLang="zh-CN" sz="20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en-US" altLang="zh-CN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  <a:r>
              <a:rPr lang="zh-CN" alt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台物理机器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600+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</a:p>
          <a:p>
            <a:pPr lvl="2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zh-CN" alt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物理机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和容器的升级在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月份完成</a:t>
            </a:r>
          </a:p>
        </p:txBody>
      </p:sp>
      <p:sp>
        <p:nvSpPr>
          <p:cNvPr id="13" name="副标题 4">
            <a:extLst>
              <a:ext uri="{FF2B5EF4-FFF2-40B4-BE49-F238E27FC236}">
                <a16:creationId xmlns:a16="http://schemas.microsoft.com/office/drawing/2014/main" id="{4F8443F1-9E3E-B046-848F-17D993CBC2F7}"/>
              </a:ext>
            </a:extLst>
          </p:cNvPr>
          <p:cNvSpPr txBox="1">
            <a:spLocks/>
          </p:cNvSpPr>
          <p:nvPr/>
        </p:nvSpPr>
        <p:spPr>
          <a:xfrm>
            <a:off x="5591944" y="3429000"/>
            <a:ext cx="4744346" cy="1679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  <a:buClr>
                <a:srgbClr val="FF9900"/>
              </a:buClr>
              <a:buSzPct val="80000"/>
            </a:pPr>
            <a:r>
              <a:rPr lang="en-US" altLang="zh-CN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遗留的问题</a:t>
            </a:r>
            <a:endParaRPr lang="en-US" altLang="zh-CN" sz="20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电子学相关的程序还未移植</a:t>
            </a:r>
            <a:endParaRPr lang="en-US" altLang="zh-CN" sz="1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algn="l">
              <a:lnSpc>
                <a:spcPts val="2400"/>
              </a:lnSpc>
              <a:buClr>
                <a:srgbClr val="FF9900"/>
              </a:buClr>
              <a:buSzPct val="80000"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数据流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DFM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组件存在性能问题</a:t>
            </a:r>
            <a:endParaRPr lang="en-US" altLang="zh-CN" sz="1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l">
              <a:lnSpc>
                <a:spcPct val="150000"/>
              </a:lnSpc>
              <a:buClr>
                <a:srgbClr val="FF9900"/>
              </a:buClr>
              <a:buSzPct val="80000"/>
            </a:pPr>
            <a:endParaRPr lang="en-US" altLang="zh-CN" sz="20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83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5D7C93-A0F2-5F3D-19BC-E28087FB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 </a:t>
            </a:r>
            <a:r>
              <a:rPr lang="zh-CN" altLang="en-US" b="1" dirty="0">
                <a:solidFill>
                  <a:schemeClr val="tx1"/>
                </a:solidFill>
              </a:rPr>
              <a:t>数据流存盘组件与数据管理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15104A-AD0A-8248-BAAA-4C165C300D39}"/>
              </a:ext>
            </a:extLst>
          </p:cNvPr>
          <p:cNvSpPr txBox="1"/>
          <p:nvPr/>
        </p:nvSpPr>
        <p:spPr>
          <a:xfrm>
            <a:off x="1199456" y="4594806"/>
            <a:ext cx="4165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1. </a:t>
            </a:r>
            <a:r>
              <a:rPr lang="zh-CN" altLang="en-US" sz="2000" b="1" dirty="0">
                <a:highlight>
                  <a:srgbClr val="FFFF00"/>
                </a:highlight>
              </a:rPr>
              <a:t>存盘性能的优化</a:t>
            </a:r>
            <a:endParaRPr lang="en-US" altLang="zh-CN" sz="2000" b="1" dirty="0">
              <a:highlight>
                <a:srgbClr val="FFFF00"/>
              </a:highlight>
            </a:endParaRPr>
          </a:p>
          <a:p>
            <a:r>
              <a:rPr lang="en-US" altLang="zh-CN" sz="2000" b="1" dirty="0">
                <a:highlight>
                  <a:srgbClr val="FFFF00"/>
                </a:highlight>
              </a:rPr>
              <a:t>2.</a:t>
            </a:r>
            <a:r>
              <a:rPr lang="zh-CN" altLang="en-US" sz="2000" b="1" dirty="0">
                <a:highlight>
                  <a:srgbClr val="FFFF00"/>
                </a:highlight>
              </a:rPr>
              <a:t> 刻度自动切换</a:t>
            </a:r>
            <a:r>
              <a:rPr lang="en-US" altLang="zh-CN" sz="2000" b="1" dirty="0">
                <a:highlight>
                  <a:srgbClr val="FFFF00"/>
                </a:highlight>
              </a:rPr>
              <a:t>run</a:t>
            </a:r>
            <a:r>
              <a:rPr lang="zh-CN" altLang="en-US" sz="2000" b="1" dirty="0">
                <a:highlight>
                  <a:srgbClr val="FFFF00"/>
                </a:highlight>
              </a:rPr>
              <a:t>号和文件</a:t>
            </a:r>
            <a:endParaRPr lang="en-US" altLang="zh-CN" sz="2000" b="1" dirty="0">
              <a:highlight>
                <a:srgbClr val="FFFF00"/>
              </a:highlight>
            </a:endParaRPr>
          </a:p>
          <a:p>
            <a:r>
              <a:rPr lang="en-US" altLang="zh-CN" sz="2000" b="1" dirty="0">
                <a:highlight>
                  <a:srgbClr val="FFFF00"/>
                </a:highlight>
              </a:rPr>
              <a:t>3.</a:t>
            </a:r>
            <a:r>
              <a:rPr lang="zh-CN" altLang="en-US" sz="2000" b="1" dirty="0">
                <a:highlight>
                  <a:srgbClr val="FFFF00"/>
                </a:highlight>
              </a:rPr>
              <a:t>存盘数据管理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5950F8-BEA2-E541-B7F5-0513CA52E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509" y="1313931"/>
            <a:ext cx="6215513" cy="2446616"/>
          </a:xfrm>
          <a:prstGeom prst="rect">
            <a:avLst/>
          </a:prstGeom>
          <a:effectLst>
            <a:outerShdw blurRad="50800" dist="38100" dir="2700000" algn="tl" rotWithShape="0">
              <a:schemeClr val="accent3"/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626FA3-9EBA-6A4A-9745-5BB0B1422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02" y="1313931"/>
            <a:ext cx="5200407" cy="2446616"/>
          </a:xfrm>
          <a:prstGeom prst="rect">
            <a:avLst/>
          </a:prstGeom>
          <a:effectLst>
            <a:outerShdw blurRad="50800" dist="38100" dir="2700000" algn="tl" rotWithShape="0">
              <a:schemeClr val="accent3"/>
            </a:outerShdw>
          </a:effec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15244661-4D13-524D-A28C-C8B7C1C8C2CD}"/>
              </a:ext>
            </a:extLst>
          </p:cNvPr>
          <p:cNvSpPr/>
          <p:nvPr/>
        </p:nvSpPr>
        <p:spPr>
          <a:xfrm>
            <a:off x="6168008" y="1844824"/>
            <a:ext cx="1008112" cy="288032"/>
          </a:xfrm>
          <a:prstGeom prst="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EB89614-5ECE-244B-A798-E5A8C96CA854}"/>
              </a:ext>
            </a:extLst>
          </p:cNvPr>
          <p:cNvSpPr/>
          <p:nvPr/>
        </p:nvSpPr>
        <p:spPr>
          <a:xfrm>
            <a:off x="7320136" y="2132856"/>
            <a:ext cx="1008112" cy="288032"/>
          </a:xfrm>
          <a:prstGeom prst="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83BB031-016C-CA4A-AFAB-E46544114E83}"/>
              </a:ext>
            </a:extLst>
          </p:cNvPr>
          <p:cNvGrpSpPr/>
          <p:nvPr/>
        </p:nvGrpSpPr>
        <p:grpSpPr>
          <a:xfrm>
            <a:off x="5519936" y="4120897"/>
            <a:ext cx="3967021" cy="2265340"/>
            <a:chOff x="407368" y="1218144"/>
            <a:chExt cx="3967021" cy="226534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EFBA08-F886-D74C-BD70-FCDF67C77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368" y="1218144"/>
              <a:ext cx="3967021" cy="2265340"/>
            </a:xfrm>
            <a:prstGeom prst="rect">
              <a:avLst/>
            </a:prstGeom>
            <a:effectLst>
              <a:outerShdw blurRad="50800" dist="38100" dir="2700000" algn="tl" rotWithShape="0">
                <a:schemeClr val="accent3">
                  <a:alpha val="91000"/>
                </a:schemeClr>
              </a:outerShdw>
            </a:effec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519FFAF-2943-794D-85FB-102DBE99D340}"/>
                </a:ext>
              </a:extLst>
            </p:cNvPr>
            <p:cNvSpPr txBox="1"/>
            <p:nvPr/>
          </p:nvSpPr>
          <p:spPr>
            <a:xfrm>
              <a:off x="2094813" y="2199885"/>
              <a:ext cx="2279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</a:rPr>
                <a:t>启动时选择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01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38BD1DE7-2001-4344-8818-BFA6DBFA7681}"/>
              </a:ext>
            </a:extLst>
          </p:cNvPr>
          <p:cNvSpPr txBox="1"/>
          <p:nvPr/>
        </p:nvSpPr>
        <p:spPr>
          <a:xfrm>
            <a:off x="0" y="4829968"/>
            <a:ext cx="242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1.</a:t>
            </a:r>
            <a:r>
              <a:rPr lang="zh-CN" altLang="en-US" sz="2000" b="1" dirty="0">
                <a:highlight>
                  <a:srgbClr val="FFFF00"/>
                </a:highlight>
              </a:rPr>
              <a:t> 电子学一键启动的后端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0A3099E-4B91-214C-B4C8-F70993C0B254}"/>
              </a:ext>
            </a:extLst>
          </p:cNvPr>
          <p:cNvGrpSpPr/>
          <p:nvPr/>
        </p:nvGrpSpPr>
        <p:grpSpPr>
          <a:xfrm>
            <a:off x="191344" y="1247514"/>
            <a:ext cx="3622628" cy="3006490"/>
            <a:chOff x="4249240" y="972776"/>
            <a:chExt cx="3622628" cy="300649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92FD19E-3219-0B42-AC7F-25E2DE1F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9240" y="972776"/>
              <a:ext cx="3271069" cy="3006490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96B9F62-238A-8049-A195-D8C4BC2B91E8}"/>
                </a:ext>
              </a:extLst>
            </p:cNvPr>
            <p:cNvSpPr txBox="1"/>
            <p:nvPr/>
          </p:nvSpPr>
          <p:spPr>
            <a:xfrm>
              <a:off x="6118229" y="1137720"/>
              <a:ext cx="17536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</a:rPr>
                <a:t>自动开关电子学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79DDB0D-2EAA-0740-868E-503C4CCD3EBA}"/>
              </a:ext>
            </a:extLst>
          </p:cNvPr>
          <p:cNvSpPr txBox="1"/>
          <p:nvPr/>
        </p:nvSpPr>
        <p:spPr>
          <a:xfrm>
            <a:off x="0" y="5540873"/>
            <a:ext cx="242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2.</a:t>
            </a:r>
            <a:r>
              <a:rPr lang="zh-CN" altLang="en-US" sz="2000" b="1" dirty="0">
                <a:highlight>
                  <a:srgbClr val="FFFF00"/>
                </a:highlight>
              </a:rPr>
              <a:t> </a:t>
            </a:r>
            <a:r>
              <a:rPr lang="en-US" altLang="zh-CN" sz="2000" b="1" dirty="0">
                <a:highlight>
                  <a:srgbClr val="FFFF00"/>
                </a:highlight>
              </a:rPr>
              <a:t>DCR</a:t>
            </a:r>
            <a:r>
              <a:rPr lang="zh-CN" altLang="en-US" sz="2000" b="1" dirty="0">
                <a:highlight>
                  <a:srgbClr val="FFFF00"/>
                </a:highlight>
              </a:rPr>
              <a:t>和电子学</a:t>
            </a:r>
            <a:r>
              <a:rPr lang="en-US" altLang="zh-CN" sz="2000" b="1" dirty="0">
                <a:highlight>
                  <a:srgbClr val="FFFF00"/>
                </a:highlight>
              </a:rPr>
              <a:t>DDR</a:t>
            </a:r>
            <a:r>
              <a:rPr lang="zh-CN" altLang="en-US" sz="2000" b="1" dirty="0">
                <a:highlight>
                  <a:srgbClr val="FFFF00"/>
                </a:highlight>
              </a:rPr>
              <a:t>的监测和报警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6946E32-EC19-9C4C-84E7-EF2154844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749" y="1415725"/>
            <a:ext cx="3816424" cy="23990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4544E37-E8D2-BC42-9F61-1AECE6C7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800" y="1302970"/>
            <a:ext cx="3858555" cy="25960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33EAAD0-6C5B-AB45-A061-95BDD1829B97}"/>
              </a:ext>
            </a:extLst>
          </p:cNvPr>
          <p:cNvGrpSpPr/>
          <p:nvPr/>
        </p:nvGrpSpPr>
        <p:grpSpPr>
          <a:xfrm>
            <a:off x="2610195" y="4257023"/>
            <a:ext cx="9376820" cy="2037502"/>
            <a:chOff x="2610195" y="4257023"/>
            <a:chExt cx="9376820" cy="203750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4309F97-E0DA-634C-B481-6DBB0D80A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0195" y="4257023"/>
              <a:ext cx="9376820" cy="2037502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076FA80-F208-4D4B-AA18-628EB611BBDA}"/>
                </a:ext>
              </a:extLst>
            </p:cNvPr>
            <p:cNvSpPr/>
            <p:nvPr/>
          </p:nvSpPr>
          <p:spPr>
            <a:xfrm>
              <a:off x="4295800" y="4281719"/>
              <a:ext cx="504056" cy="1831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233A1F4-51BB-854F-8C5A-C5223FDAA3BA}"/>
                </a:ext>
              </a:extLst>
            </p:cNvPr>
            <p:cNvSpPr/>
            <p:nvPr/>
          </p:nvSpPr>
          <p:spPr>
            <a:xfrm>
              <a:off x="9038905" y="4295123"/>
              <a:ext cx="369463" cy="1831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1" name="标题 2">
            <a:extLst>
              <a:ext uri="{FF2B5EF4-FFF2-40B4-BE49-F238E27FC236}">
                <a16:creationId xmlns:a16="http://schemas.microsoft.com/office/drawing/2014/main" id="{99EA8245-A03E-8342-98AB-FBFCFC4DCB2B}"/>
              </a:ext>
            </a:extLst>
          </p:cNvPr>
          <p:cNvSpPr txBox="1">
            <a:spLocks/>
          </p:cNvSpPr>
          <p:nvPr/>
        </p:nvSpPr>
        <p:spPr>
          <a:xfrm>
            <a:off x="714337" y="107084"/>
            <a:ext cx="10763325" cy="8378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 </a:t>
            </a:r>
            <a:r>
              <a:rPr lang="zh-CN" altLang="en-US" dirty="0">
                <a:solidFill>
                  <a:schemeClr val="tx1"/>
                </a:solidFill>
              </a:rPr>
              <a:t>电子学与监测系统</a:t>
            </a:r>
          </a:p>
        </p:txBody>
      </p:sp>
    </p:spTree>
    <p:extLst>
      <p:ext uri="{BB962C8B-B14F-4D97-AF65-F5344CB8AC3E}">
        <p14:creationId xmlns:p14="http://schemas.microsoft.com/office/powerpoint/2010/main" val="129059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5D7C93-A0F2-5F3D-19BC-E28087FB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zh-CN" altLang="en-US" dirty="0">
                <a:solidFill>
                  <a:schemeClr val="tx1"/>
                </a:solidFill>
              </a:rPr>
              <a:t>数据流的控制与监测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503DD68-C345-4448-B576-B070C8656504}"/>
              </a:ext>
            </a:extLst>
          </p:cNvPr>
          <p:cNvSpPr txBox="1"/>
          <p:nvPr/>
        </p:nvSpPr>
        <p:spPr>
          <a:xfrm>
            <a:off x="900364" y="1772816"/>
            <a:ext cx="494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1.</a:t>
            </a:r>
            <a:r>
              <a:rPr lang="zh-CN" altLang="en-US" sz="2000" b="1" dirty="0">
                <a:highlight>
                  <a:srgbClr val="FFFF00"/>
                </a:highlight>
              </a:rPr>
              <a:t> </a:t>
            </a:r>
            <a:r>
              <a:rPr lang="en-US" altLang="zh-CN" sz="2000" b="1" dirty="0">
                <a:highlight>
                  <a:srgbClr val="FFFF00"/>
                </a:highlight>
              </a:rPr>
              <a:t>DAQ</a:t>
            </a:r>
            <a:r>
              <a:rPr lang="zh-CN" altLang="en-US" sz="2000" b="1" dirty="0">
                <a:highlight>
                  <a:srgbClr val="FFFF00"/>
                </a:highlight>
              </a:rPr>
              <a:t>专家命令行工具新增功能的实现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FCFC1A-62B4-9446-B04D-879ACEB42D17}"/>
              </a:ext>
            </a:extLst>
          </p:cNvPr>
          <p:cNvSpPr txBox="1"/>
          <p:nvPr/>
        </p:nvSpPr>
        <p:spPr>
          <a:xfrm>
            <a:off x="1487488" y="2636912"/>
            <a:ext cx="2994265" cy="257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+mj-ea"/>
              <a:buAutoNum type="circleNumDbPlain"/>
            </a:pPr>
            <a:r>
              <a:rPr kumimoji="1" lang="zh-CN" altLang="en-US" dirty="0"/>
              <a:t>添加</a:t>
            </a:r>
            <a:r>
              <a:rPr kumimoji="1" lang="en-US" altLang="zh-CN" dirty="0" err="1"/>
              <a:t>pubnames</a:t>
            </a:r>
            <a:r>
              <a:rPr kumimoji="1" lang="zh-CN" altLang="en-US" dirty="0"/>
              <a:t>命令，用来获取已发布的配置名</a:t>
            </a:r>
            <a:endParaRPr kumimoji="1" lang="en-US" altLang="zh-CN" dirty="0"/>
          </a:p>
          <a:p>
            <a:pPr marL="342900" indent="-342900">
              <a:lnSpc>
                <a:spcPts val="2800"/>
              </a:lnSpc>
              <a:buFont typeface="+mj-ea"/>
              <a:buAutoNum type="circleNumDbPlain"/>
            </a:pPr>
            <a:r>
              <a:rPr kumimoji="1" lang="zh-CN" altLang="en-US" dirty="0"/>
              <a:t>一键发布配置</a:t>
            </a:r>
            <a:endParaRPr kumimoji="1" lang="en-US" altLang="zh-CN" dirty="0"/>
          </a:p>
          <a:p>
            <a:pPr marL="342900" indent="-342900">
              <a:lnSpc>
                <a:spcPts val="2800"/>
              </a:lnSpc>
              <a:buFont typeface="+mj-ea"/>
              <a:buAutoNum type="circleNumDbPlain"/>
            </a:pPr>
            <a:r>
              <a:rPr kumimoji="1" lang="zh-CN" altLang="en-US" dirty="0"/>
              <a:t>一键发布配置支持覆盖文件中的</a:t>
            </a:r>
            <a:r>
              <a:rPr kumimoji="1" lang="en-US" altLang="zh-CN" dirty="0"/>
              <a:t>group</a:t>
            </a:r>
          </a:p>
          <a:p>
            <a:pPr marL="342900" indent="-342900">
              <a:lnSpc>
                <a:spcPts val="2800"/>
              </a:lnSpc>
              <a:buFont typeface="+mj-ea"/>
              <a:buAutoNum type="circleNumDbPlain"/>
            </a:pPr>
            <a:r>
              <a:rPr kumimoji="1" lang="en-US" altLang="zh-CN" dirty="0"/>
              <a:t>RC</a:t>
            </a:r>
            <a:r>
              <a:rPr kumimoji="1" lang="zh-CN" altLang="en-US" dirty="0"/>
              <a:t>命令支持</a:t>
            </a:r>
            <a:r>
              <a:rPr kumimoji="1" lang="en-US" altLang="zh-CN" dirty="0"/>
              <a:t>metadata</a:t>
            </a:r>
            <a:r>
              <a:rPr kumimoji="1" lang="zh-CN" altLang="en-US" dirty="0"/>
              <a:t>，主要用于刻度调试</a:t>
            </a:r>
            <a:endParaRPr kumimoji="1"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E9AA15-5399-6B43-AC9B-AAC90BCFB1FC}"/>
              </a:ext>
            </a:extLst>
          </p:cNvPr>
          <p:cNvSpPr txBox="1"/>
          <p:nvPr/>
        </p:nvSpPr>
        <p:spPr>
          <a:xfrm>
            <a:off x="6312024" y="177281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2.</a:t>
            </a:r>
            <a:r>
              <a:rPr lang="zh-CN" altLang="en-US" sz="2000" b="1" dirty="0">
                <a:highlight>
                  <a:srgbClr val="FFFF00"/>
                </a:highlight>
              </a:rPr>
              <a:t> 数据流监测模块的重构和性能优化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0E996F5-093E-A54B-BD6A-D360105B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28" y="2788301"/>
            <a:ext cx="4038947" cy="25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5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5D7C93-A0F2-5F3D-19BC-E28087FB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>
              <a:buClr>
                <a:srgbClr val="4F81BD"/>
              </a:buClr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基于配置的模拟数据源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97649B7-061E-AB4F-BE4C-47900C8027F5}"/>
              </a:ext>
            </a:extLst>
          </p:cNvPr>
          <p:cNvSpPr txBox="1">
            <a:spLocks/>
          </p:cNvSpPr>
          <p:nvPr/>
        </p:nvSpPr>
        <p:spPr>
          <a:xfrm>
            <a:off x="7248128" y="4005064"/>
            <a:ext cx="6048672" cy="46126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150000"/>
              </a:lnSpc>
              <a:buClr>
                <a:srgbClr val="FF9900"/>
              </a:buClr>
              <a:buSzPct val="80000"/>
              <a:buAutoNum type="arabicPeriod"/>
            </a:pPr>
            <a:endParaRPr lang="en-US" altLang="zh-CN" sz="2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73C277-4E3B-FD48-9512-4F1544A1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668047"/>
            <a:ext cx="3748215" cy="467403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9C848C7-1E4C-394B-B805-BC9E4F40FEF0}"/>
              </a:ext>
            </a:extLst>
          </p:cNvPr>
          <p:cNvSpPr txBox="1"/>
          <p:nvPr/>
        </p:nvSpPr>
        <p:spPr>
          <a:xfrm>
            <a:off x="1545575" y="1126093"/>
            <a:ext cx="339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1.</a:t>
            </a:r>
            <a:r>
              <a:rPr lang="zh-CN" altLang="en-US" sz="2000" b="1" dirty="0">
                <a:highlight>
                  <a:srgbClr val="FFFF00"/>
                </a:highlight>
              </a:rPr>
              <a:t> 配置文件描述数据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1DC19A-9D90-DD44-82C3-6CEA344CA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674744"/>
            <a:ext cx="3960440" cy="867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7B22162-4331-2F4F-8202-2A2E36C200E7}"/>
              </a:ext>
            </a:extLst>
          </p:cNvPr>
          <p:cNvSpPr txBox="1"/>
          <p:nvPr/>
        </p:nvSpPr>
        <p:spPr>
          <a:xfrm>
            <a:off x="6168009" y="112952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2.</a:t>
            </a:r>
            <a:r>
              <a:rPr lang="zh-CN" altLang="en-US" sz="2000" b="1" dirty="0">
                <a:highlight>
                  <a:srgbClr val="FFFF00"/>
                </a:highlight>
              </a:rPr>
              <a:t> 配置文件描述前端电子学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7B8212-F715-7E43-A118-FC02EF86A6FC}"/>
              </a:ext>
            </a:extLst>
          </p:cNvPr>
          <p:cNvSpPr txBox="1"/>
          <p:nvPr/>
        </p:nvSpPr>
        <p:spPr>
          <a:xfrm>
            <a:off x="6168007" y="2922857"/>
            <a:ext cx="4946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3.</a:t>
            </a:r>
            <a:r>
              <a:rPr lang="zh-CN" altLang="en-US" sz="2000" b="1" dirty="0">
                <a:highlight>
                  <a:srgbClr val="FFFF00"/>
                </a:highlight>
              </a:rPr>
              <a:t> 运行现状</a:t>
            </a:r>
            <a:endParaRPr lang="en-US" altLang="zh-CN" sz="2000" b="1" dirty="0">
              <a:highlight>
                <a:srgbClr val="FFFF00"/>
              </a:highlight>
            </a:endParaRPr>
          </a:p>
          <a:p>
            <a:endParaRPr lang="en-US" altLang="zh-CN" sz="2000" b="1" dirty="0">
              <a:highlight>
                <a:srgbClr val="FFFF00"/>
              </a:highlight>
            </a:endParaRPr>
          </a:p>
          <a:p>
            <a:pPr marL="342900" indent="-342900">
              <a:buClr>
                <a:srgbClr val="4F81BD"/>
              </a:buClr>
              <a:buSzPct val="80000"/>
              <a:buFont typeface="Wingdings" pitchFamily="2" charset="2"/>
              <a:buChar char="u"/>
            </a:pPr>
            <a:r>
              <a:rPr lang="zh-CN" altLang="en-US" sz="2000" b="1" dirty="0"/>
              <a:t>在</a:t>
            </a:r>
            <a:r>
              <a:rPr lang="en-US" altLang="zh-CN" sz="2000" b="1" dirty="0"/>
              <a:t>RO</a:t>
            </a:r>
            <a:r>
              <a:rPr lang="zh-CN" altLang="en-US" sz="2000" b="1" dirty="0"/>
              <a:t>重写和高可用升级中使用了数据源</a:t>
            </a:r>
            <a:endParaRPr lang="en-US" altLang="zh-CN" sz="2000" b="1" dirty="0"/>
          </a:p>
          <a:p>
            <a:pPr marL="342900" indent="-342900">
              <a:buClr>
                <a:srgbClr val="4F81BD"/>
              </a:buClr>
              <a:buSzPct val="80000"/>
              <a:buFont typeface="Wingdings" pitchFamily="2" charset="2"/>
              <a:buChar char="u"/>
            </a:pPr>
            <a:r>
              <a:rPr lang="zh-CN" altLang="en-US" sz="2000" b="1" dirty="0"/>
              <a:t>能够满足小规模的运行</a:t>
            </a:r>
            <a:endParaRPr lang="en-US" altLang="zh-CN" sz="2000" b="1" dirty="0"/>
          </a:p>
          <a:p>
            <a:pPr marL="342900" indent="-342900">
              <a:buClr>
                <a:srgbClr val="4F81BD"/>
              </a:buClr>
              <a:buSzPct val="80000"/>
              <a:buFont typeface="Wingdings" pitchFamily="2" charset="2"/>
              <a:buChar char="u"/>
            </a:pPr>
            <a:r>
              <a:rPr lang="zh-CN" altLang="en-US" sz="2000" b="1" dirty="0"/>
              <a:t>支持波形数据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FDDEA6-4C1A-8549-8274-2CD2D128F190}"/>
              </a:ext>
            </a:extLst>
          </p:cNvPr>
          <p:cNvSpPr txBox="1"/>
          <p:nvPr/>
        </p:nvSpPr>
        <p:spPr>
          <a:xfrm>
            <a:off x="6168007" y="4941168"/>
            <a:ext cx="494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4.</a:t>
            </a:r>
            <a:r>
              <a:rPr lang="zh-CN" altLang="en-US" sz="2000" b="1" dirty="0">
                <a:highlight>
                  <a:srgbClr val="FFFF00"/>
                </a:highlight>
              </a:rPr>
              <a:t> 升级计划</a:t>
            </a:r>
            <a:endParaRPr lang="en-US" altLang="zh-CN" sz="2000" b="1" dirty="0">
              <a:highlight>
                <a:srgbClr val="FFFF00"/>
              </a:highlight>
            </a:endParaRPr>
          </a:p>
          <a:p>
            <a:endParaRPr lang="en-US" altLang="zh-CN" sz="2000" b="1" dirty="0">
              <a:highlight>
                <a:srgbClr val="FFFF00"/>
              </a:highlight>
            </a:endParaRPr>
          </a:p>
          <a:p>
            <a:pPr marL="342900" indent="-342900">
              <a:buClr>
                <a:srgbClr val="4F81BD"/>
              </a:buClr>
              <a:buSzPct val="80000"/>
              <a:buFont typeface="Wingdings" pitchFamily="2" charset="2"/>
              <a:buChar char="u"/>
            </a:pPr>
            <a:r>
              <a:rPr lang="zh-CN" altLang="en-US" sz="2000" b="1" dirty="0"/>
              <a:t>通过多线程或协程进行性能优化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400597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5D7C93-A0F2-5F3D-19BC-E28087FB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JUNO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DAQ</a:t>
            </a:r>
            <a:r>
              <a:rPr lang="zh-CN" altLang="en-US" dirty="0">
                <a:solidFill>
                  <a:schemeClr val="tx1"/>
                </a:solidFill>
              </a:rPr>
              <a:t> 的高可用升级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9DEE18-51BF-004A-BFA1-722869151952}"/>
              </a:ext>
            </a:extLst>
          </p:cNvPr>
          <p:cNvSpPr txBox="1"/>
          <p:nvPr/>
        </p:nvSpPr>
        <p:spPr>
          <a:xfrm>
            <a:off x="457028" y="1484784"/>
            <a:ext cx="5621761" cy="166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研究意义：</a:t>
            </a:r>
            <a:r>
              <a:rPr lang="zh-CN" altLang="en-US" sz="20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确保在</a:t>
            </a:r>
            <a:r>
              <a:rPr lang="zh-CN" altLang="en-US" sz="2000" b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单点故障</a:t>
            </a:r>
            <a:r>
              <a:rPr lang="zh-CN" altLang="en-US" sz="20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下能够正常运行，保证数据获取系统的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连续稳定运行，满足超新星监测等物理需求</a:t>
            </a:r>
            <a:r>
              <a:rPr lang="zh-CN" altLang="en-US" sz="20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0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问题：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现有软件不具有高可用功能，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无法解决单点故障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000" b="1" dirty="0"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370406-4DB3-9D4C-B538-77A4549AFC55}"/>
              </a:ext>
            </a:extLst>
          </p:cNvPr>
          <p:cNvSpPr txBox="1"/>
          <p:nvPr/>
        </p:nvSpPr>
        <p:spPr>
          <a:xfrm>
            <a:off x="6744072" y="1628800"/>
            <a:ext cx="3866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1.</a:t>
            </a:r>
            <a:r>
              <a:rPr lang="zh-CN" altLang="en-US" sz="2000" b="1" dirty="0">
                <a:highlight>
                  <a:srgbClr val="FFFF00"/>
                </a:highlight>
              </a:rPr>
              <a:t>数据流框架对故障转移的支持</a:t>
            </a:r>
            <a:endParaRPr lang="en-US" altLang="zh-CN" sz="2000" b="1" dirty="0">
              <a:highlight>
                <a:srgbClr val="FFFF00"/>
              </a:highlight>
            </a:endParaRPr>
          </a:p>
          <a:p>
            <a:endParaRPr lang="en-US" altLang="zh-CN" sz="2000" b="1" dirty="0">
              <a:highlight>
                <a:srgbClr val="FFFF00"/>
              </a:highlight>
            </a:endParaRPr>
          </a:p>
          <a:p>
            <a:r>
              <a:rPr lang="en-US" altLang="zh-CN" sz="2000" b="1" dirty="0">
                <a:highlight>
                  <a:srgbClr val="FFFF00"/>
                </a:highlight>
              </a:rPr>
              <a:t>2.</a:t>
            </a:r>
            <a:r>
              <a:rPr lang="zh-CN" altLang="en-US" sz="2000" b="1" dirty="0">
                <a:highlight>
                  <a:srgbClr val="FFFF00"/>
                </a:highlight>
              </a:rPr>
              <a:t> </a:t>
            </a:r>
            <a:r>
              <a:rPr lang="en-US" altLang="zh-CN" sz="2000" b="1" dirty="0">
                <a:highlight>
                  <a:srgbClr val="FFFF00"/>
                </a:highlight>
              </a:rPr>
              <a:t>DS</a:t>
            </a:r>
            <a:r>
              <a:rPr lang="zh-CN" altLang="en-US" sz="2000" b="1" dirty="0">
                <a:highlight>
                  <a:srgbClr val="FFFF00"/>
                </a:highlight>
              </a:rPr>
              <a:t>和</a:t>
            </a:r>
            <a:r>
              <a:rPr lang="en-US" altLang="zh-CN" sz="2000" b="1" dirty="0">
                <a:highlight>
                  <a:srgbClr val="FFFF00"/>
                </a:highlight>
              </a:rPr>
              <a:t>DA</a:t>
            </a:r>
            <a:r>
              <a:rPr lang="zh-CN" altLang="en-US" sz="2000" b="1" dirty="0">
                <a:highlight>
                  <a:srgbClr val="FFFF00"/>
                </a:highlight>
              </a:rPr>
              <a:t>进程级恢复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8EE3F74-0949-AC43-87AC-012FEBFE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1" y="3544253"/>
            <a:ext cx="5344279" cy="2748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9F4BA0-695E-1C4B-BFCC-B88CFD8F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47" y="3546798"/>
            <a:ext cx="5420432" cy="2758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884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1703512" y="2924944"/>
            <a:ext cx="9175375" cy="720080"/>
          </a:xfrm>
        </p:spPr>
        <p:txBody>
          <a:bodyPr/>
          <a:lstStyle/>
          <a:p>
            <a:r>
              <a:rPr lang="en-US" altLang="en-US" sz="6000" b="0" dirty="0">
                <a:solidFill>
                  <a:srgbClr val="003399"/>
                </a:solidFill>
                <a:latin typeface="Impact" panose="020B0806030902050204" pitchFamily="34" charset="0"/>
              </a:rPr>
              <a:t>Thank You for Your Attention!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"/>
    </mc:Choice>
    <mc:Fallback xmlns="">
      <p:transition spd="slow" advTm="1375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55430</TotalTime>
  <Words>1160</Words>
  <Application>Microsoft Macintosh PowerPoint</Application>
  <PresentationFormat>宽屏</PresentationFormat>
  <Paragraphs>102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黑体</vt:lpstr>
      <vt:lpstr>宋体</vt:lpstr>
      <vt:lpstr>微软雅黑</vt:lpstr>
      <vt:lpstr>微软雅黑</vt:lpstr>
      <vt:lpstr>TimesNewRomanPSMT</vt:lpstr>
      <vt:lpstr>Arial</vt:lpstr>
      <vt:lpstr>Arial Black</vt:lpstr>
      <vt:lpstr>Calibri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 系统升级与JUNODAQ全系统迁移</vt:lpstr>
      <vt:lpstr> 数据流存盘组件与数据管理</vt:lpstr>
      <vt:lpstr>PowerPoint 演示文稿</vt:lpstr>
      <vt:lpstr> 数据流的控制与监测</vt:lpstr>
      <vt:lpstr> 基于配置的模拟数据源</vt:lpstr>
      <vt:lpstr> JUNO DAQ 的高可用升级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向翊 牟</cp:lastModifiedBy>
  <cp:revision>3649</cp:revision>
  <cp:lastPrinted>2013-10-17T01:59:00Z</cp:lastPrinted>
  <dcterms:created xsi:type="dcterms:W3CDTF">2012-09-04T11:33:00Z</dcterms:created>
  <dcterms:modified xsi:type="dcterms:W3CDTF">2025-04-28T17:29:45Z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56FDFD3197DC4A8F908C8D91FBC67AC4</vt:lpwstr>
  </property>
  <property fmtid="{D5CDD505-2E9C-101B-9397-08002B2CF9AE}" pid="3" name="KSOProductBuildVer">
    <vt:lpwstr>2052-11.1.0.10356</vt:lpwstr>
  </property>
</Properties>
</file>