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7" r:id="rId2"/>
    <p:sldId id="424" r:id="rId3"/>
    <p:sldId id="427" r:id="rId4"/>
    <p:sldId id="445" r:id="rId5"/>
    <p:sldId id="428" r:id="rId6"/>
    <p:sldId id="430" r:id="rId7"/>
    <p:sldId id="442" r:id="rId8"/>
    <p:sldId id="443" r:id="rId9"/>
    <p:sldId id="446" r:id="rId10"/>
    <p:sldId id="444" r:id="rId11"/>
    <p:sldId id="425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辉 蒋" initials="辉蒋" lastIdx="2" clrIdx="0"/>
  <p:cmAuthor id="389798446" name="“车神”天启" initials="“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2364"/>
    <a:srgbClr val="003AA3"/>
    <a:srgbClr val="194A96"/>
    <a:srgbClr val="595959"/>
    <a:srgbClr val="0070C0"/>
    <a:srgbClr val="F2F2F2"/>
    <a:srgbClr val="9CC5FD"/>
    <a:srgbClr val="3A6695"/>
    <a:srgbClr val="134263"/>
    <a:srgbClr val="1E2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5244" autoAdjust="0"/>
  </p:normalViewPr>
  <p:slideViewPr>
    <p:cSldViewPr snapToGrid="0" showGuides="1">
      <p:cViewPr>
        <p:scale>
          <a:sx n="125" d="100"/>
          <a:sy n="125" d="100"/>
        </p:scale>
        <p:origin x="6" y="-603"/>
      </p:cViewPr>
      <p:guideLst>
        <p:guide orient="horz" pos="206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E4261-0CDD-45A3-84C2-311859DE5B03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711DA-82CB-44C8-99EC-9CE596A896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11DA-82CB-44C8-99EC-9CE596A896F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711DA-82CB-44C8-99EC-9CE596A896F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87C66-285C-4AE6-A7A5-B2D53AA4CA57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7B7A-7510-410A-AA53-45D600DA02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08CC-F28F-4218-80F8-A3BCEE5976FA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5F62-AFF4-4721-BEB1-F5C86C705B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DEB8-500B-4000-9F6F-D7A7ACBE44CD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7B7A-7510-410A-AA53-45D600DA02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圆角矩形 16"/>
          <p:cNvSpPr/>
          <p:nvPr userDrawn="1"/>
        </p:nvSpPr>
        <p:spPr>
          <a:xfrm>
            <a:off x="-1791046" y="1892300"/>
            <a:ext cx="5651845" cy="3073400"/>
          </a:xfrm>
          <a:prstGeom prst="roundRect">
            <a:avLst>
              <a:gd name="adj" fmla="val 50000"/>
            </a:avLst>
          </a:prstGeom>
          <a:solidFill>
            <a:srgbClr val="194A9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1"/>
          <p:cNvSpPr/>
          <p:nvPr userDrawn="1"/>
        </p:nvSpPr>
        <p:spPr>
          <a:xfrm>
            <a:off x="-1556426" y="1998319"/>
            <a:ext cx="5261917" cy="2861362"/>
          </a:xfrm>
          <a:prstGeom prst="roundRect">
            <a:avLst>
              <a:gd name="adj" fmla="val 50000"/>
            </a:avLst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4"/>
          <p:cNvSpPr/>
          <p:nvPr userDrawn="1"/>
        </p:nvSpPr>
        <p:spPr>
          <a:xfrm>
            <a:off x="5642044" y="1204577"/>
            <a:ext cx="911156" cy="577144"/>
          </a:xfrm>
          <a:prstGeom prst="roundRect">
            <a:avLst>
              <a:gd name="adj" fmla="val 50000"/>
            </a:avLst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01</a:t>
            </a:r>
            <a:endParaRPr lang="zh-CN" altLang="en-US" b="1" dirty="0"/>
          </a:p>
        </p:txBody>
      </p:sp>
      <p:sp>
        <p:nvSpPr>
          <p:cNvPr id="9" name="圆角矩形 5"/>
          <p:cNvSpPr/>
          <p:nvPr userDrawn="1"/>
        </p:nvSpPr>
        <p:spPr>
          <a:xfrm>
            <a:off x="5642044" y="2172502"/>
            <a:ext cx="911156" cy="577144"/>
          </a:xfrm>
          <a:prstGeom prst="roundRect">
            <a:avLst>
              <a:gd name="adj" fmla="val 50000"/>
            </a:avLst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02</a:t>
            </a:r>
            <a:endParaRPr lang="zh-CN" altLang="en-US" b="1" dirty="0"/>
          </a:p>
        </p:txBody>
      </p:sp>
      <p:sp>
        <p:nvSpPr>
          <p:cNvPr id="10" name="圆角矩形 6"/>
          <p:cNvSpPr/>
          <p:nvPr userDrawn="1"/>
        </p:nvSpPr>
        <p:spPr>
          <a:xfrm>
            <a:off x="5642044" y="3140427"/>
            <a:ext cx="911156" cy="577144"/>
          </a:xfrm>
          <a:prstGeom prst="roundRect">
            <a:avLst>
              <a:gd name="adj" fmla="val 50000"/>
            </a:avLst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03</a:t>
            </a:r>
            <a:endParaRPr lang="zh-CN" altLang="en-US" b="1" dirty="0"/>
          </a:p>
        </p:txBody>
      </p:sp>
      <p:sp>
        <p:nvSpPr>
          <p:cNvPr id="11" name="圆角矩形 7"/>
          <p:cNvSpPr/>
          <p:nvPr userDrawn="1"/>
        </p:nvSpPr>
        <p:spPr>
          <a:xfrm>
            <a:off x="5642044" y="4108352"/>
            <a:ext cx="911156" cy="577144"/>
          </a:xfrm>
          <a:prstGeom prst="roundRect">
            <a:avLst>
              <a:gd name="adj" fmla="val 50000"/>
            </a:avLst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04</a:t>
            </a:r>
            <a:endParaRPr lang="zh-CN" altLang="en-US" b="1" dirty="0"/>
          </a:p>
        </p:txBody>
      </p:sp>
      <p:sp>
        <p:nvSpPr>
          <p:cNvPr id="12" name="圆角矩形 8"/>
          <p:cNvSpPr/>
          <p:nvPr userDrawn="1"/>
        </p:nvSpPr>
        <p:spPr>
          <a:xfrm>
            <a:off x="5642044" y="5076279"/>
            <a:ext cx="911156" cy="577144"/>
          </a:xfrm>
          <a:prstGeom prst="roundRect">
            <a:avLst>
              <a:gd name="adj" fmla="val 50000"/>
            </a:avLst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05</a:t>
            </a:r>
            <a:endParaRPr lang="zh-CN" altLang="en-US" b="1" dirty="0"/>
          </a:p>
        </p:txBody>
      </p:sp>
      <p:sp>
        <p:nvSpPr>
          <p:cNvPr id="13" name="圆角矩形 58"/>
          <p:cNvSpPr/>
          <p:nvPr userDrawn="1"/>
        </p:nvSpPr>
        <p:spPr>
          <a:xfrm>
            <a:off x="6746944" y="1204577"/>
            <a:ext cx="3476556" cy="577144"/>
          </a:xfrm>
          <a:prstGeom prst="roundRect">
            <a:avLst>
              <a:gd name="adj" fmla="val 50000"/>
            </a:avLst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TDC</a:t>
            </a:r>
            <a:r>
              <a:rPr lang="zh-CN" altLang="en-US" sz="2000" b="1" dirty="0"/>
              <a:t>概述</a:t>
            </a:r>
          </a:p>
        </p:txBody>
      </p:sp>
      <p:sp>
        <p:nvSpPr>
          <p:cNvPr id="14" name="圆角矩形 59"/>
          <p:cNvSpPr/>
          <p:nvPr userDrawn="1"/>
        </p:nvSpPr>
        <p:spPr>
          <a:xfrm>
            <a:off x="6746944" y="2172502"/>
            <a:ext cx="3476556" cy="577144"/>
          </a:xfrm>
          <a:prstGeom prst="roundRect">
            <a:avLst>
              <a:gd name="adj" fmla="val 50000"/>
            </a:avLst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性能指标</a:t>
            </a:r>
          </a:p>
        </p:txBody>
      </p:sp>
      <p:sp>
        <p:nvSpPr>
          <p:cNvPr id="15" name="圆角矩形 60"/>
          <p:cNvSpPr/>
          <p:nvPr userDrawn="1"/>
        </p:nvSpPr>
        <p:spPr>
          <a:xfrm>
            <a:off x="6746944" y="3140427"/>
            <a:ext cx="3476556" cy="577144"/>
          </a:xfrm>
          <a:prstGeom prst="roundRect">
            <a:avLst>
              <a:gd name="adj" fmla="val 50000"/>
            </a:avLst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TDC</a:t>
            </a:r>
            <a:r>
              <a:rPr lang="zh-CN" altLang="en-US" sz="2000" b="1" dirty="0"/>
              <a:t>的分类</a:t>
            </a:r>
          </a:p>
        </p:txBody>
      </p:sp>
      <p:sp>
        <p:nvSpPr>
          <p:cNvPr id="16" name="圆角矩形 61"/>
          <p:cNvSpPr/>
          <p:nvPr userDrawn="1"/>
        </p:nvSpPr>
        <p:spPr>
          <a:xfrm>
            <a:off x="6746944" y="4108352"/>
            <a:ext cx="3476556" cy="577144"/>
          </a:xfrm>
          <a:prstGeom prst="roundRect">
            <a:avLst>
              <a:gd name="adj" fmla="val 50000"/>
            </a:avLst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/>
              <a:t>TDC</a:t>
            </a:r>
            <a:r>
              <a:rPr lang="zh-CN" altLang="en-US" sz="2000" b="1" dirty="0"/>
              <a:t>的应用</a:t>
            </a:r>
          </a:p>
        </p:txBody>
      </p:sp>
      <p:sp>
        <p:nvSpPr>
          <p:cNvPr id="17" name="圆角矩形 62"/>
          <p:cNvSpPr/>
          <p:nvPr userDrawn="1"/>
        </p:nvSpPr>
        <p:spPr>
          <a:xfrm>
            <a:off x="6746944" y="5076279"/>
            <a:ext cx="3476556" cy="577144"/>
          </a:xfrm>
          <a:prstGeom prst="roundRect">
            <a:avLst>
              <a:gd name="adj" fmla="val 50000"/>
            </a:avLst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总结与展望</a:t>
            </a:r>
          </a:p>
        </p:txBody>
      </p:sp>
      <p:sp>
        <p:nvSpPr>
          <p:cNvPr id="18" name="TextBox 78"/>
          <p:cNvSpPr txBox="1"/>
          <p:nvPr userDrawn="1"/>
        </p:nvSpPr>
        <p:spPr>
          <a:xfrm>
            <a:off x="565975" y="3733289"/>
            <a:ext cx="206338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665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schemeClr val="bg1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TextBox 79"/>
          <p:cNvSpPr txBox="1"/>
          <p:nvPr userDrawn="1"/>
        </p:nvSpPr>
        <p:spPr>
          <a:xfrm>
            <a:off x="641317" y="2677173"/>
            <a:ext cx="1912703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8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" y="56093"/>
            <a:ext cx="3231850" cy="6834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4DA5-9FBF-445A-BAD8-A46AD1E481A4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7B7A-7510-410A-AA53-45D600DA02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 rot="5400000">
            <a:off x="4227759" y="-4227756"/>
            <a:ext cx="3736490" cy="12192002"/>
          </a:xfrm>
          <a:prstGeom prst="rect">
            <a:avLst/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5321300" y="3044202"/>
            <a:ext cx="1549400" cy="1378900"/>
            <a:chOff x="5127859" y="2518592"/>
            <a:chExt cx="1936282" cy="1723208"/>
          </a:xfrm>
        </p:grpSpPr>
        <p:sp>
          <p:nvSpPr>
            <p:cNvPr id="7" name="任意多边形 5"/>
            <p:cNvSpPr/>
            <p:nvPr/>
          </p:nvSpPr>
          <p:spPr>
            <a:xfrm>
              <a:off x="5127859" y="2518592"/>
              <a:ext cx="1936282" cy="1723208"/>
            </a:xfrm>
            <a:custGeom>
              <a:avLst/>
              <a:gdLst>
                <a:gd name="connsiteX0" fmla="*/ 576168 w 1961391"/>
                <a:gd name="connsiteY0" fmla="*/ 0 h 1745551"/>
                <a:gd name="connsiteX1" fmla="*/ 863600 w 1961391"/>
                <a:gd name="connsiteY1" fmla="*/ 0 h 1745551"/>
                <a:gd name="connsiteX2" fmla="*/ 1097791 w 1961391"/>
                <a:gd name="connsiteY2" fmla="*/ 0 h 1745551"/>
                <a:gd name="connsiteX3" fmla="*/ 1385223 w 1961391"/>
                <a:gd name="connsiteY3" fmla="*/ 0 h 1745551"/>
                <a:gd name="connsiteX4" fmla="*/ 1539918 w 1961391"/>
                <a:gd name="connsiteY4" fmla="*/ 88854 h 1745551"/>
                <a:gd name="connsiteX5" fmla="*/ 1940980 w 1961391"/>
                <a:gd name="connsiteY5" fmla="*/ 783921 h 1745551"/>
                <a:gd name="connsiteX6" fmla="*/ 1961391 w 1961391"/>
                <a:gd name="connsiteY6" fmla="*/ 872775 h 1745551"/>
                <a:gd name="connsiteX7" fmla="*/ 1940980 w 1961391"/>
                <a:gd name="connsiteY7" fmla="*/ 961629 h 1745551"/>
                <a:gd name="connsiteX8" fmla="*/ 1539918 w 1961391"/>
                <a:gd name="connsiteY8" fmla="*/ 1656697 h 1745551"/>
                <a:gd name="connsiteX9" fmla="*/ 1385223 w 1961391"/>
                <a:gd name="connsiteY9" fmla="*/ 1745551 h 1745551"/>
                <a:gd name="connsiteX10" fmla="*/ 1120460 w 1961391"/>
                <a:gd name="connsiteY10" fmla="*/ 1745551 h 1745551"/>
                <a:gd name="connsiteX11" fmla="*/ 1097791 w 1961391"/>
                <a:gd name="connsiteY11" fmla="*/ 1745551 h 1745551"/>
                <a:gd name="connsiteX12" fmla="*/ 1039896 w 1961391"/>
                <a:gd name="connsiteY12" fmla="*/ 1745551 h 1745551"/>
                <a:gd name="connsiteX13" fmla="*/ 1013340 w 1961391"/>
                <a:gd name="connsiteY13" fmla="*/ 1745551 h 1745551"/>
                <a:gd name="connsiteX14" fmla="*/ 948051 w 1961391"/>
                <a:gd name="connsiteY14" fmla="*/ 1745551 h 1745551"/>
                <a:gd name="connsiteX15" fmla="*/ 921495 w 1961391"/>
                <a:gd name="connsiteY15" fmla="*/ 1745551 h 1745551"/>
                <a:gd name="connsiteX16" fmla="*/ 863600 w 1961391"/>
                <a:gd name="connsiteY16" fmla="*/ 1745551 h 1745551"/>
                <a:gd name="connsiteX17" fmla="*/ 840931 w 1961391"/>
                <a:gd name="connsiteY17" fmla="*/ 1745551 h 1745551"/>
                <a:gd name="connsiteX18" fmla="*/ 576168 w 1961391"/>
                <a:gd name="connsiteY18" fmla="*/ 1745551 h 1745551"/>
                <a:gd name="connsiteX19" fmla="*/ 421473 w 1961391"/>
                <a:gd name="connsiteY19" fmla="*/ 1656697 h 1745551"/>
                <a:gd name="connsiteX20" fmla="*/ 20411 w 1961391"/>
                <a:gd name="connsiteY20" fmla="*/ 961629 h 1745551"/>
                <a:gd name="connsiteX21" fmla="*/ 0 w 1961391"/>
                <a:gd name="connsiteY21" fmla="*/ 872775 h 1745551"/>
                <a:gd name="connsiteX22" fmla="*/ 20411 w 1961391"/>
                <a:gd name="connsiteY22" fmla="*/ 783921 h 1745551"/>
                <a:gd name="connsiteX23" fmla="*/ 421473 w 1961391"/>
                <a:gd name="connsiteY23" fmla="*/ 88854 h 1745551"/>
                <a:gd name="connsiteX24" fmla="*/ 576168 w 1961391"/>
                <a:gd name="connsiteY24" fmla="*/ 0 h 174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61391" h="1745551">
                  <a:moveTo>
                    <a:pt x="576168" y="0"/>
                  </a:moveTo>
                  <a:lnTo>
                    <a:pt x="863600" y="0"/>
                  </a:lnTo>
                  <a:lnTo>
                    <a:pt x="1097791" y="0"/>
                  </a:lnTo>
                  <a:lnTo>
                    <a:pt x="1385223" y="0"/>
                  </a:lnTo>
                  <a:cubicBezTo>
                    <a:pt x="1441086" y="0"/>
                    <a:pt x="1511271" y="40128"/>
                    <a:pt x="1539918" y="88854"/>
                  </a:cubicBezTo>
                  <a:cubicBezTo>
                    <a:pt x="1940980" y="783921"/>
                    <a:pt x="1940980" y="783921"/>
                    <a:pt x="1940980" y="783921"/>
                  </a:cubicBezTo>
                  <a:cubicBezTo>
                    <a:pt x="1954587" y="808285"/>
                    <a:pt x="1961391" y="840530"/>
                    <a:pt x="1961391" y="872775"/>
                  </a:cubicBezTo>
                  <a:cubicBezTo>
                    <a:pt x="1961391" y="905021"/>
                    <a:pt x="1954587" y="937267"/>
                    <a:pt x="1940980" y="961629"/>
                  </a:cubicBezTo>
                  <a:cubicBezTo>
                    <a:pt x="1539918" y="1656697"/>
                    <a:pt x="1539918" y="1656697"/>
                    <a:pt x="1539918" y="1656697"/>
                  </a:cubicBezTo>
                  <a:cubicBezTo>
                    <a:pt x="1511271" y="1705424"/>
                    <a:pt x="1441086" y="1745551"/>
                    <a:pt x="1385223" y="1745551"/>
                  </a:cubicBezTo>
                  <a:cubicBezTo>
                    <a:pt x="1284958" y="1745551"/>
                    <a:pt x="1197225" y="1745551"/>
                    <a:pt x="1120460" y="1745551"/>
                  </a:cubicBezTo>
                  <a:lnTo>
                    <a:pt x="1097791" y="1745551"/>
                  </a:lnTo>
                  <a:lnTo>
                    <a:pt x="1039896" y="1745551"/>
                  </a:lnTo>
                  <a:lnTo>
                    <a:pt x="1013340" y="1745551"/>
                  </a:lnTo>
                  <a:lnTo>
                    <a:pt x="948051" y="1745551"/>
                  </a:lnTo>
                  <a:lnTo>
                    <a:pt x="921495" y="1745551"/>
                  </a:lnTo>
                  <a:lnTo>
                    <a:pt x="863600" y="1745551"/>
                  </a:lnTo>
                  <a:lnTo>
                    <a:pt x="840931" y="1745551"/>
                  </a:lnTo>
                  <a:cubicBezTo>
                    <a:pt x="764166" y="1745551"/>
                    <a:pt x="676433" y="1745551"/>
                    <a:pt x="576168" y="1745551"/>
                  </a:cubicBezTo>
                  <a:cubicBezTo>
                    <a:pt x="520305" y="1745551"/>
                    <a:pt x="450120" y="1705424"/>
                    <a:pt x="421473" y="1656697"/>
                  </a:cubicBezTo>
                  <a:cubicBezTo>
                    <a:pt x="421473" y="1656697"/>
                    <a:pt x="421473" y="1656697"/>
                    <a:pt x="20411" y="961629"/>
                  </a:cubicBezTo>
                  <a:cubicBezTo>
                    <a:pt x="6804" y="937267"/>
                    <a:pt x="0" y="905021"/>
                    <a:pt x="0" y="872775"/>
                  </a:cubicBezTo>
                  <a:cubicBezTo>
                    <a:pt x="0" y="840530"/>
                    <a:pt x="6804" y="808285"/>
                    <a:pt x="20411" y="783921"/>
                  </a:cubicBezTo>
                  <a:cubicBezTo>
                    <a:pt x="20411" y="783921"/>
                    <a:pt x="20411" y="783921"/>
                    <a:pt x="421473" y="88854"/>
                  </a:cubicBezTo>
                  <a:cubicBezTo>
                    <a:pt x="450120" y="40128"/>
                    <a:pt x="520305" y="0"/>
                    <a:pt x="57616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590"/>
            </a:p>
          </p:txBody>
        </p:sp>
        <p:sp>
          <p:nvSpPr>
            <p:cNvPr id="8" name="任意多边形 6"/>
            <p:cNvSpPr/>
            <p:nvPr/>
          </p:nvSpPr>
          <p:spPr>
            <a:xfrm>
              <a:off x="5257193" y="2633694"/>
              <a:ext cx="1677614" cy="1493004"/>
            </a:xfrm>
            <a:custGeom>
              <a:avLst/>
              <a:gdLst>
                <a:gd name="connsiteX0" fmla="*/ 576168 w 1961391"/>
                <a:gd name="connsiteY0" fmla="*/ 0 h 1745551"/>
                <a:gd name="connsiteX1" fmla="*/ 863600 w 1961391"/>
                <a:gd name="connsiteY1" fmla="*/ 0 h 1745551"/>
                <a:gd name="connsiteX2" fmla="*/ 1097791 w 1961391"/>
                <a:gd name="connsiteY2" fmla="*/ 0 h 1745551"/>
                <a:gd name="connsiteX3" fmla="*/ 1385223 w 1961391"/>
                <a:gd name="connsiteY3" fmla="*/ 0 h 1745551"/>
                <a:gd name="connsiteX4" fmla="*/ 1539918 w 1961391"/>
                <a:gd name="connsiteY4" fmla="*/ 88854 h 1745551"/>
                <a:gd name="connsiteX5" fmla="*/ 1940980 w 1961391"/>
                <a:gd name="connsiteY5" fmla="*/ 783921 h 1745551"/>
                <a:gd name="connsiteX6" fmla="*/ 1961391 w 1961391"/>
                <a:gd name="connsiteY6" fmla="*/ 872775 h 1745551"/>
                <a:gd name="connsiteX7" fmla="*/ 1940980 w 1961391"/>
                <a:gd name="connsiteY7" fmla="*/ 961629 h 1745551"/>
                <a:gd name="connsiteX8" fmla="*/ 1539918 w 1961391"/>
                <a:gd name="connsiteY8" fmla="*/ 1656697 h 1745551"/>
                <a:gd name="connsiteX9" fmla="*/ 1385223 w 1961391"/>
                <a:gd name="connsiteY9" fmla="*/ 1745551 h 1745551"/>
                <a:gd name="connsiteX10" fmla="*/ 1120460 w 1961391"/>
                <a:gd name="connsiteY10" fmla="*/ 1745551 h 1745551"/>
                <a:gd name="connsiteX11" fmla="*/ 1097791 w 1961391"/>
                <a:gd name="connsiteY11" fmla="*/ 1745551 h 1745551"/>
                <a:gd name="connsiteX12" fmla="*/ 1039896 w 1961391"/>
                <a:gd name="connsiteY12" fmla="*/ 1745551 h 1745551"/>
                <a:gd name="connsiteX13" fmla="*/ 1013340 w 1961391"/>
                <a:gd name="connsiteY13" fmla="*/ 1745551 h 1745551"/>
                <a:gd name="connsiteX14" fmla="*/ 948051 w 1961391"/>
                <a:gd name="connsiteY14" fmla="*/ 1745551 h 1745551"/>
                <a:gd name="connsiteX15" fmla="*/ 921495 w 1961391"/>
                <a:gd name="connsiteY15" fmla="*/ 1745551 h 1745551"/>
                <a:gd name="connsiteX16" fmla="*/ 863600 w 1961391"/>
                <a:gd name="connsiteY16" fmla="*/ 1745551 h 1745551"/>
                <a:gd name="connsiteX17" fmla="*/ 840931 w 1961391"/>
                <a:gd name="connsiteY17" fmla="*/ 1745551 h 1745551"/>
                <a:gd name="connsiteX18" fmla="*/ 576168 w 1961391"/>
                <a:gd name="connsiteY18" fmla="*/ 1745551 h 1745551"/>
                <a:gd name="connsiteX19" fmla="*/ 421473 w 1961391"/>
                <a:gd name="connsiteY19" fmla="*/ 1656697 h 1745551"/>
                <a:gd name="connsiteX20" fmla="*/ 20411 w 1961391"/>
                <a:gd name="connsiteY20" fmla="*/ 961629 h 1745551"/>
                <a:gd name="connsiteX21" fmla="*/ 0 w 1961391"/>
                <a:gd name="connsiteY21" fmla="*/ 872775 h 1745551"/>
                <a:gd name="connsiteX22" fmla="*/ 20411 w 1961391"/>
                <a:gd name="connsiteY22" fmla="*/ 783921 h 1745551"/>
                <a:gd name="connsiteX23" fmla="*/ 421473 w 1961391"/>
                <a:gd name="connsiteY23" fmla="*/ 88854 h 1745551"/>
                <a:gd name="connsiteX24" fmla="*/ 576168 w 1961391"/>
                <a:gd name="connsiteY24" fmla="*/ 0 h 174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61391" h="1745551">
                  <a:moveTo>
                    <a:pt x="576168" y="0"/>
                  </a:moveTo>
                  <a:lnTo>
                    <a:pt x="863600" y="0"/>
                  </a:lnTo>
                  <a:lnTo>
                    <a:pt x="1097791" y="0"/>
                  </a:lnTo>
                  <a:lnTo>
                    <a:pt x="1385223" y="0"/>
                  </a:lnTo>
                  <a:cubicBezTo>
                    <a:pt x="1441086" y="0"/>
                    <a:pt x="1511271" y="40128"/>
                    <a:pt x="1539918" y="88854"/>
                  </a:cubicBezTo>
                  <a:cubicBezTo>
                    <a:pt x="1940980" y="783921"/>
                    <a:pt x="1940980" y="783921"/>
                    <a:pt x="1940980" y="783921"/>
                  </a:cubicBezTo>
                  <a:cubicBezTo>
                    <a:pt x="1954587" y="808285"/>
                    <a:pt x="1961391" y="840530"/>
                    <a:pt x="1961391" y="872775"/>
                  </a:cubicBezTo>
                  <a:cubicBezTo>
                    <a:pt x="1961391" y="905021"/>
                    <a:pt x="1954587" y="937267"/>
                    <a:pt x="1940980" y="961629"/>
                  </a:cubicBezTo>
                  <a:cubicBezTo>
                    <a:pt x="1539918" y="1656697"/>
                    <a:pt x="1539918" y="1656697"/>
                    <a:pt x="1539918" y="1656697"/>
                  </a:cubicBezTo>
                  <a:cubicBezTo>
                    <a:pt x="1511271" y="1705424"/>
                    <a:pt x="1441086" y="1745551"/>
                    <a:pt x="1385223" y="1745551"/>
                  </a:cubicBezTo>
                  <a:cubicBezTo>
                    <a:pt x="1284958" y="1745551"/>
                    <a:pt x="1197225" y="1745551"/>
                    <a:pt x="1120460" y="1745551"/>
                  </a:cubicBezTo>
                  <a:lnTo>
                    <a:pt x="1097791" y="1745551"/>
                  </a:lnTo>
                  <a:lnTo>
                    <a:pt x="1039896" y="1745551"/>
                  </a:lnTo>
                  <a:lnTo>
                    <a:pt x="1013340" y="1745551"/>
                  </a:lnTo>
                  <a:lnTo>
                    <a:pt x="948051" y="1745551"/>
                  </a:lnTo>
                  <a:lnTo>
                    <a:pt x="921495" y="1745551"/>
                  </a:lnTo>
                  <a:lnTo>
                    <a:pt x="863600" y="1745551"/>
                  </a:lnTo>
                  <a:lnTo>
                    <a:pt x="840931" y="1745551"/>
                  </a:lnTo>
                  <a:cubicBezTo>
                    <a:pt x="764166" y="1745551"/>
                    <a:pt x="676433" y="1745551"/>
                    <a:pt x="576168" y="1745551"/>
                  </a:cubicBezTo>
                  <a:cubicBezTo>
                    <a:pt x="520305" y="1745551"/>
                    <a:pt x="450120" y="1705424"/>
                    <a:pt x="421473" y="1656697"/>
                  </a:cubicBezTo>
                  <a:cubicBezTo>
                    <a:pt x="421473" y="1656697"/>
                    <a:pt x="421473" y="1656697"/>
                    <a:pt x="20411" y="961629"/>
                  </a:cubicBezTo>
                  <a:cubicBezTo>
                    <a:pt x="6804" y="937267"/>
                    <a:pt x="0" y="905021"/>
                    <a:pt x="0" y="872775"/>
                  </a:cubicBezTo>
                  <a:cubicBezTo>
                    <a:pt x="0" y="840530"/>
                    <a:pt x="6804" y="808285"/>
                    <a:pt x="20411" y="783921"/>
                  </a:cubicBezTo>
                  <a:cubicBezTo>
                    <a:pt x="20411" y="783921"/>
                    <a:pt x="20411" y="783921"/>
                    <a:pt x="421473" y="88854"/>
                  </a:cubicBezTo>
                  <a:cubicBezTo>
                    <a:pt x="450120" y="40128"/>
                    <a:pt x="520305" y="0"/>
                    <a:pt x="576168" y="0"/>
                  </a:cubicBezTo>
                  <a:close/>
                </a:path>
              </a:pathLst>
            </a:custGeom>
            <a:solidFill>
              <a:srgbClr val="194A96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590"/>
            </a:p>
          </p:txBody>
        </p:sp>
      </p:grpSp>
      <p:sp>
        <p:nvSpPr>
          <p:cNvPr id="9" name="文本框 8"/>
          <p:cNvSpPr txBox="1"/>
          <p:nvPr userDrawn="1"/>
        </p:nvSpPr>
        <p:spPr>
          <a:xfrm>
            <a:off x="5491220" y="3502820"/>
            <a:ext cx="120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194A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Part.01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3327401" y="4789616"/>
            <a:ext cx="553719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600" dirty="0">
                <a:solidFill>
                  <a:srgbClr val="194A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TDC</a:t>
            </a:r>
            <a:r>
              <a:rPr lang="zh-CN" altLang="en-US" sz="4000" b="1" spc="600" dirty="0">
                <a:solidFill>
                  <a:srgbClr val="194A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57" y="1188563"/>
            <a:ext cx="5782885" cy="9486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无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7682-1BB8-4FC8-84CE-95703CC1C157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7B7A-7510-410A-AA53-45D600DA02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4642449" y="1975449"/>
            <a:ext cx="2907102" cy="2907102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3671" y="0"/>
            <a:ext cx="12192000" cy="792000"/>
            <a:chOff x="3671" y="0"/>
            <a:chExt cx="12192000" cy="792000"/>
          </a:xfrm>
        </p:grpSpPr>
        <p:sp>
          <p:nvSpPr>
            <p:cNvPr id="18" name="矩形 4"/>
            <p:cNvSpPr/>
            <p:nvPr/>
          </p:nvSpPr>
          <p:spPr>
            <a:xfrm>
              <a:off x="3671" y="0"/>
              <a:ext cx="12192000" cy="7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28600" dist="50800" dir="5400000" algn="t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80" dirty="0"/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8301449" y="285092"/>
              <a:ext cx="0" cy="24581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/>
            <p:cNvSpPr/>
            <p:nvPr/>
          </p:nvSpPr>
          <p:spPr>
            <a:xfrm>
              <a:off x="3231850" y="0"/>
              <a:ext cx="1666001" cy="792000"/>
            </a:xfrm>
            <a:prstGeom prst="rect">
              <a:avLst/>
            </a:prstGeom>
            <a:solidFill>
              <a:srgbClr val="194A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bg1"/>
                </a:solidFill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0003249" y="285092"/>
              <a:ext cx="0" cy="24581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6"/>
            <p:cNvSpPr txBox="1"/>
            <p:nvPr/>
          </p:nvSpPr>
          <p:spPr>
            <a:xfrm>
              <a:off x="3374949" y="215903"/>
              <a:ext cx="1344000" cy="34315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TDC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概述</a:t>
              </a:r>
            </a:p>
          </p:txBody>
        </p:sp>
        <p:sp>
          <p:nvSpPr>
            <p:cNvPr id="23" name="TextBox 7"/>
            <p:cNvSpPr txBox="1"/>
            <p:nvPr/>
          </p:nvSpPr>
          <p:spPr>
            <a:xfrm>
              <a:off x="5076749" y="215904"/>
              <a:ext cx="1344000" cy="34315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性能指标</a:t>
              </a:r>
            </a:p>
          </p:txBody>
        </p:sp>
        <p:sp>
          <p:nvSpPr>
            <p:cNvPr id="24" name="TextBox 9"/>
            <p:cNvSpPr txBox="1"/>
            <p:nvPr/>
          </p:nvSpPr>
          <p:spPr>
            <a:xfrm>
              <a:off x="6778549" y="215903"/>
              <a:ext cx="1344000" cy="34315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TDC</a:t>
              </a:r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的分类</a:t>
              </a:r>
            </a:p>
          </p:txBody>
        </p:sp>
        <p:sp>
          <p:nvSpPr>
            <p:cNvPr id="25" name="TextBox 10"/>
            <p:cNvSpPr txBox="1"/>
            <p:nvPr/>
          </p:nvSpPr>
          <p:spPr>
            <a:xfrm>
              <a:off x="8480349" y="215904"/>
              <a:ext cx="1344000" cy="34315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TDC</a:t>
              </a:r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的应用</a:t>
              </a:r>
            </a:p>
          </p:txBody>
        </p:sp>
        <p:sp>
          <p:nvSpPr>
            <p:cNvPr id="26" name="TextBox 11"/>
            <p:cNvSpPr txBox="1"/>
            <p:nvPr/>
          </p:nvSpPr>
          <p:spPr>
            <a:xfrm>
              <a:off x="10182151" y="215903"/>
              <a:ext cx="1344000" cy="34315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总结与展望</a:t>
              </a: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6599649" y="285092"/>
              <a:ext cx="0" cy="24581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5"/>
            <a:ext cx="3231850" cy="683493"/>
          </a:xfrm>
          <a:prstGeom prst="rect">
            <a:avLst/>
          </a:prstGeom>
        </p:spPr>
      </p:pic>
      <p:sp>
        <p:nvSpPr>
          <p:cNvPr id="29" name="矩形 4"/>
          <p:cNvSpPr/>
          <p:nvPr userDrawn="1"/>
        </p:nvSpPr>
        <p:spPr>
          <a:xfrm>
            <a:off x="0" y="0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508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80"/>
          </a:p>
        </p:txBody>
      </p:sp>
      <p:cxnSp>
        <p:nvCxnSpPr>
          <p:cNvPr id="30" name="直接连接符 29"/>
          <p:cNvCxnSpPr/>
          <p:nvPr userDrawn="1"/>
        </p:nvCxnSpPr>
        <p:spPr>
          <a:xfrm>
            <a:off x="8301449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 userDrawn="1"/>
        </p:nvSpPr>
        <p:spPr>
          <a:xfrm>
            <a:off x="3231850" y="0"/>
            <a:ext cx="1666001" cy="792000"/>
          </a:xfrm>
          <a:prstGeom prst="rect">
            <a:avLst/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bg1"/>
              </a:solidFill>
            </a:endParaRPr>
          </a:p>
        </p:txBody>
      </p:sp>
      <p:cxnSp>
        <p:nvCxnSpPr>
          <p:cNvPr id="32" name="直接连接符 31"/>
          <p:cNvCxnSpPr/>
          <p:nvPr userDrawn="1"/>
        </p:nvCxnSpPr>
        <p:spPr>
          <a:xfrm>
            <a:off x="10003249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6"/>
          <p:cNvSpPr txBox="1"/>
          <p:nvPr userDrawn="1"/>
        </p:nvSpPr>
        <p:spPr>
          <a:xfrm>
            <a:off x="3374949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绪论背景</a:t>
            </a:r>
          </a:p>
        </p:txBody>
      </p:sp>
      <p:sp>
        <p:nvSpPr>
          <p:cNvPr id="34" name="TextBox 7"/>
          <p:cNvSpPr txBox="1"/>
          <p:nvPr userDrawn="1"/>
        </p:nvSpPr>
        <p:spPr>
          <a:xfrm>
            <a:off x="5076749" y="215904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</a:p>
        </p:txBody>
      </p:sp>
      <p:sp>
        <p:nvSpPr>
          <p:cNvPr id="35" name="TextBox 9"/>
          <p:cNvSpPr txBox="1"/>
          <p:nvPr userDrawn="1"/>
        </p:nvSpPr>
        <p:spPr>
          <a:xfrm>
            <a:off x="6778549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关键技术难点</a:t>
            </a:r>
          </a:p>
        </p:txBody>
      </p:sp>
      <p:sp>
        <p:nvSpPr>
          <p:cNvPr id="36" name="TextBox 10"/>
          <p:cNvSpPr txBox="1"/>
          <p:nvPr userDrawn="1"/>
        </p:nvSpPr>
        <p:spPr>
          <a:xfrm>
            <a:off x="8480349" y="215904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</a:p>
        </p:txBody>
      </p:sp>
      <p:sp>
        <p:nvSpPr>
          <p:cNvPr id="37" name="TextBox 11"/>
          <p:cNvSpPr txBox="1"/>
          <p:nvPr userDrawn="1"/>
        </p:nvSpPr>
        <p:spPr>
          <a:xfrm>
            <a:off x="10182151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</a:p>
        </p:txBody>
      </p:sp>
      <p:cxnSp>
        <p:nvCxnSpPr>
          <p:cNvPr id="38" name="直接连接符 37"/>
          <p:cNvCxnSpPr/>
          <p:nvPr userDrawn="1"/>
        </p:nvCxnSpPr>
        <p:spPr>
          <a:xfrm>
            <a:off x="6599649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" y="56093"/>
            <a:ext cx="3231850" cy="6834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内容无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DD29-1730-4107-95DC-70661525C5B6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7B7A-7510-410A-AA53-45D600DA02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4642449" y="1975449"/>
            <a:ext cx="2907102" cy="2907102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矩形 4"/>
          <p:cNvSpPr/>
          <p:nvPr/>
        </p:nvSpPr>
        <p:spPr>
          <a:xfrm>
            <a:off x="3671" y="0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508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80" dirty="0"/>
          </a:p>
        </p:txBody>
      </p:sp>
      <p:cxnSp>
        <p:nvCxnSpPr>
          <p:cNvPr id="19" name="直接连接符 18"/>
          <p:cNvCxnSpPr/>
          <p:nvPr/>
        </p:nvCxnSpPr>
        <p:spPr>
          <a:xfrm>
            <a:off x="8301449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0003249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6"/>
          <p:cNvSpPr txBox="1"/>
          <p:nvPr/>
        </p:nvSpPr>
        <p:spPr>
          <a:xfrm>
            <a:off x="3374949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TDC</a:t>
            </a:r>
            <a:r>
              <a:rPr lang="zh-CN" altLang="en-US" dirty="0"/>
              <a:t>概述</a:t>
            </a:r>
          </a:p>
        </p:txBody>
      </p:sp>
      <p:sp>
        <p:nvSpPr>
          <p:cNvPr id="29" name="矩形 28"/>
          <p:cNvSpPr/>
          <p:nvPr userDrawn="1"/>
        </p:nvSpPr>
        <p:spPr>
          <a:xfrm>
            <a:off x="4933648" y="0"/>
            <a:ext cx="1666001" cy="792000"/>
          </a:xfrm>
          <a:prstGeom prst="rect">
            <a:avLst/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5076749" y="215904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性能指标</a:t>
            </a:r>
          </a:p>
        </p:txBody>
      </p:sp>
      <p:sp>
        <p:nvSpPr>
          <p:cNvPr id="24" name="TextBox 9"/>
          <p:cNvSpPr txBox="1"/>
          <p:nvPr/>
        </p:nvSpPr>
        <p:spPr>
          <a:xfrm>
            <a:off x="6778549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TDC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的分类</a:t>
            </a:r>
          </a:p>
        </p:txBody>
      </p:sp>
      <p:sp>
        <p:nvSpPr>
          <p:cNvPr id="25" name="TextBox 10"/>
          <p:cNvSpPr txBox="1"/>
          <p:nvPr/>
        </p:nvSpPr>
        <p:spPr>
          <a:xfrm>
            <a:off x="8480349" y="215904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TDC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的应用</a:t>
            </a:r>
          </a:p>
        </p:txBody>
      </p:sp>
      <p:sp>
        <p:nvSpPr>
          <p:cNvPr id="26" name="TextBox 11"/>
          <p:cNvSpPr txBox="1"/>
          <p:nvPr/>
        </p:nvSpPr>
        <p:spPr>
          <a:xfrm>
            <a:off x="10182151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总结与展望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6599649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5"/>
            <a:ext cx="3231850" cy="683493"/>
          </a:xfrm>
          <a:prstGeom prst="rect">
            <a:avLst/>
          </a:prstGeom>
        </p:spPr>
      </p:pic>
      <p:sp>
        <p:nvSpPr>
          <p:cNvPr id="30" name="矩形 4"/>
          <p:cNvSpPr/>
          <p:nvPr userDrawn="1"/>
        </p:nvSpPr>
        <p:spPr>
          <a:xfrm>
            <a:off x="0" y="0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508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80"/>
          </a:p>
        </p:txBody>
      </p:sp>
      <p:cxnSp>
        <p:nvCxnSpPr>
          <p:cNvPr id="31" name="直接连接符 30"/>
          <p:cNvCxnSpPr/>
          <p:nvPr userDrawn="1"/>
        </p:nvCxnSpPr>
        <p:spPr>
          <a:xfrm>
            <a:off x="8301449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 userDrawn="1"/>
        </p:nvSpPr>
        <p:spPr>
          <a:xfrm>
            <a:off x="4933648" y="0"/>
            <a:ext cx="1666001" cy="792000"/>
          </a:xfrm>
          <a:prstGeom prst="rect">
            <a:avLst/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bg1"/>
              </a:solidFill>
            </a:endParaRPr>
          </a:p>
        </p:txBody>
      </p:sp>
      <p:cxnSp>
        <p:nvCxnSpPr>
          <p:cNvPr id="33" name="直接连接符 32"/>
          <p:cNvCxnSpPr/>
          <p:nvPr userDrawn="1"/>
        </p:nvCxnSpPr>
        <p:spPr>
          <a:xfrm>
            <a:off x="10003249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6"/>
          <p:cNvSpPr txBox="1"/>
          <p:nvPr userDrawn="1"/>
        </p:nvSpPr>
        <p:spPr>
          <a:xfrm>
            <a:off x="3374949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绪论背景</a:t>
            </a:r>
          </a:p>
        </p:txBody>
      </p:sp>
      <p:sp>
        <p:nvSpPr>
          <p:cNvPr id="35" name="TextBox 7"/>
          <p:cNvSpPr txBox="1"/>
          <p:nvPr userDrawn="1"/>
        </p:nvSpPr>
        <p:spPr>
          <a:xfrm>
            <a:off x="5076749" y="215904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</a:p>
        </p:txBody>
      </p:sp>
      <p:sp>
        <p:nvSpPr>
          <p:cNvPr id="36" name="TextBox 9"/>
          <p:cNvSpPr txBox="1"/>
          <p:nvPr userDrawn="1"/>
        </p:nvSpPr>
        <p:spPr>
          <a:xfrm>
            <a:off x="6778549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关键技术难点</a:t>
            </a:r>
          </a:p>
        </p:txBody>
      </p:sp>
      <p:sp>
        <p:nvSpPr>
          <p:cNvPr id="37" name="TextBox 10"/>
          <p:cNvSpPr txBox="1"/>
          <p:nvPr userDrawn="1"/>
        </p:nvSpPr>
        <p:spPr>
          <a:xfrm>
            <a:off x="8480349" y="215904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</a:p>
        </p:txBody>
      </p:sp>
      <p:sp>
        <p:nvSpPr>
          <p:cNvPr id="38" name="TextBox 11"/>
          <p:cNvSpPr txBox="1"/>
          <p:nvPr userDrawn="1"/>
        </p:nvSpPr>
        <p:spPr>
          <a:xfrm>
            <a:off x="10182151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</a:p>
        </p:txBody>
      </p:sp>
      <p:cxnSp>
        <p:nvCxnSpPr>
          <p:cNvPr id="39" name="直接连接符 38"/>
          <p:cNvCxnSpPr/>
          <p:nvPr userDrawn="1"/>
        </p:nvCxnSpPr>
        <p:spPr>
          <a:xfrm>
            <a:off x="6599649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 userDrawn="1"/>
        </p:nvCxnSpPr>
        <p:spPr>
          <a:xfrm>
            <a:off x="3231850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" y="56093"/>
            <a:ext cx="3231850" cy="6834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内容无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3941-9AD2-443D-8B61-2EE04A8AEBDE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7B7A-7510-410A-AA53-45D600DA02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4642449" y="1975449"/>
            <a:ext cx="2907102" cy="2907102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矩形 4"/>
          <p:cNvSpPr/>
          <p:nvPr userDrawn="1"/>
        </p:nvSpPr>
        <p:spPr>
          <a:xfrm>
            <a:off x="0" y="0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508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80"/>
          </a:p>
        </p:txBody>
      </p:sp>
      <p:sp>
        <p:nvSpPr>
          <p:cNvPr id="30" name="矩形 29"/>
          <p:cNvSpPr/>
          <p:nvPr userDrawn="1"/>
        </p:nvSpPr>
        <p:spPr>
          <a:xfrm>
            <a:off x="6635448" y="0"/>
            <a:ext cx="1666001" cy="792000"/>
          </a:xfrm>
          <a:prstGeom prst="rect">
            <a:avLst/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bg1"/>
              </a:solidFill>
            </a:endParaRPr>
          </a:p>
        </p:txBody>
      </p:sp>
      <p:cxnSp>
        <p:nvCxnSpPr>
          <p:cNvPr id="31" name="直接连接符 30"/>
          <p:cNvCxnSpPr/>
          <p:nvPr userDrawn="1"/>
        </p:nvCxnSpPr>
        <p:spPr>
          <a:xfrm>
            <a:off x="10003249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6"/>
          <p:cNvSpPr txBox="1"/>
          <p:nvPr userDrawn="1"/>
        </p:nvSpPr>
        <p:spPr>
          <a:xfrm>
            <a:off x="3374949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绪论背景</a:t>
            </a:r>
          </a:p>
        </p:txBody>
      </p:sp>
      <p:sp>
        <p:nvSpPr>
          <p:cNvPr id="33" name="TextBox 7"/>
          <p:cNvSpPr txBox="1"/>
          <p:nvPr userDrawn="1"/>
        </p:nvSpPr>
        <p:spPr>
          <a:xfrm>
            <a:off x="5076749" y="215904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</a:p>
        </p:txBody>
      </p:sp>
      <p:sp>
        <p:nvSpPr>
          <p:cNvPr id="34" name="TextBox 9"/>
          <p:cNvSpPr txBox="1"/>
          <p:nvPr userDrawn="1"/>
        </p:nvSpPr>
        <p:spPr>
          <a:xfrm>
            <a:off x="6778549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关键技术难点</a:t>
            </a:r>
          </a:p>
        </p:txBody>
      </p:sp>
      <p:sp>
        <p:nvSpPr>
          <p:cNvPr id="35" name="TextBox 10"/>
          <p:cNvSpPr txBox="1"/>
          <p:nvPr userDrawn="1"/>
        </p:nvSpPr>
        <p:spPr>
          <a:xfrm>
            <a:off x="8480349" y="215904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</a:p>
        </p:txBody>
      </p:sp>
      <p:sp>
        <p:nvSpPr>
          <p:cNvPr id="36" name="TextBox 11"/>
          <p:cNvSpPr txBox="1"/>
          <p:nvPr userDrawn="1"/>
        </p:nvSpPr>
        <p:spPr>
          <a:xfrm>
            <a:off x="10182151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</a:p>
        </p:txBody>
      </p:sp>
      <p:cxnSp>
        <p:nvCxnSpPr>
          <p:cNvPr id="37" name="直接连接符 36"/>
          <p:cNvCxnSpPr/>
          <p:nvPr userDrawn="1"/>
        </p:nvCxnSpPr>
        <p:spPr>
          <a:xfrm>
            <a:off x="3231850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 userDrawn="1"/>
        </p:nvCxnSpPr>
        <p:spPr>
          <a:xfrm>
            <a:off x="4933648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" y="56093"/>
            <a:ext cx="3231850" cy="6834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2EE9-BFCC-4CA0-8195-9ED786622D06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7B7A-7510-410A-AA53-45D600DA02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矩形 4"/>
          <p:cNvSpPr/>
          <p:nvPr userDrawn="1"/>
        </p:nvSpPr>
        <p:spPr>
          <a:xfrm>
            <a:off x="0" y="0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508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80"/>
          </a:p>
        </p:txBody>
      </p:sp>
      <p:sp>
        <p:nvSpPr>
          <p:cNvPr id="18" name="矩形 17"/>
          <p:cNvSpPr/>
          <p:nvPr userDrawn="1"/>
        </p:nvSpPr>
        <p:spPr>
          <a:xfrm>
            <a:off x="8337248" y="0"/>
            <a:ext cx="1666001" cy="792000"/>
          </a:xfrm>
          <a:prstGeom prst="rect">
            <a:avLst/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19" name="TextBox 6"/>
          <p:cNvSpPr txBox="1"/>
          <p:nvPr userDrawn="1"/>
        </p:nvSpPr>
        <p:spPr>
          <a:xfrm>
            <a:off x="3374949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绪论背景</a:t>
            </a:r>
          </a:p>
        </p:txBody>
      </p:sp>
      <p:sp>
        <p:nvSpPr>
          <p:cNvPr id="20" name="TextBox 7"/>
          <p:cNvSpPr txBox="1"/>
          <p:nvPr userDrawn="1"/>
        </p:nvSpPr>
        <p:spPr>
          <a:xfrm>
            <a:off x="5076749" y="215904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</a:p>
        </p:txBody>
      </p:sp>
      <p:sp>
        <p:nvSpPr>
          <p:cNvPr id="21" name="TextBox 9"/>
          <p:cNvSpPr txBox="1"/>
          <p:nvPr userDrawn="1"/>
        </p:nvSpPr>
        <p:spPr>
          <a:xfrm>
            <a:off x="6778549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关键技术难点</a:t>
            </a:r>
          </a:p>
        </p:txBody>
      </p:sp>
      <p:sp>
        <p:nvSpPr>
          <p:cNvPr id="22" name="TextBox 10"/>
          <p:cNvSpPr txBox="1"/>
          <p:nvPr userDrawn="1"/>
        </p:nvSpPr>
        <p:spPr>
          <a:xfrm>
            <a:off x="8480349" y="215904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</a:p>
        </p:txBody>
      </p:sp>
      <p:sp>
        <p:nvSpPr>
          <p:cNvPr id="23" name="TextBox 11"/>
          <p:cNvSpPr txBox="1"/>
          <p:nvPr userDrawn="1"/>
        </p:nvSpPr>
        <p:spPr>
          <a:xfrm>
            <a:off x="10182151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</a:p>
        </p:txBody>
      </p:sp>
      <p:cxnSp>
        <p:nvCxnSpPr>
          <p:cNvPr id="24" name="直接连接符 23"/>
          <p:cNvCxnSpPr/>
          <p:nvPr userDrawn="1"/>
        </p:nvCxnSpPr>
        <p:spPr>
          <a:xfrm>
            <a:off x="3231850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 userDrawn="1"/>
        </p:nvCxnSpPr>
        <p:spPr>
          <a:xfrm>
            <a:off x="4933648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 userDrawn="1"/>
        </p:nvCxnSpPr>
        <p:spPr>
          <a:xfrm>
            <a:off x="6635448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" y="56093"/>
            <a:ext cx="3231850" cy="683493"/>
          </a:xfrm>
          <a:prstGeom prst="rect">
            <a:avLst/>
          </a:prstGeom>
        </p:spPr>
      </p:pic>
      <p:sp>
        <p:nvSpPr>
          <p:cNvPr id="29" name="矩形 28"/>
          <p:cNvSpPr/>
          <p:nvPr userDrawn="1"/>
        </p:nvSpPr>
        <p:spPr>
          <a:xfrm>
            <a:off x="4642449" y="1975449"/>
            <a:ext cx="2907102" cy="2907102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5F0F-B15A-48EC-9660-013FB022F8DD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7B7A-7510-410A-AA53-45D600DA02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9" name="矩形 28"/>
          <p:cNvSpPr/>
          <p:nvPr userDrawn="1"/>
        </p:nvSpPr>
        <p:spPr>
          <a:xfrm>
            <a:off x="4642449" y="1975449"/>
            <a:ext cx="2907102" cy="2907102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4"/>
          <p:cNvSpPr/>
          <p:nvPr userDrawn="1"/>
        </p:nvSpPr>
        <p:spPr>
          <a:xfrm>
            <a:off x="0" y="0"/>
            <a:ext cx="12192000" cy="79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508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80"/>
          </a:p>
        </p:txBody>
      </p:sp>
      <p:sp>
        <p:nvSpPr>
          <p:cNvPr id="6" name="矩形 5"/>
          <p:cNvSpPr/>
          <p:nvPr userDrawn="1"/>
        </p:nvSpPr>
        <p:spPr>
          <a:xfrm>
            <a:off x="10003249" y="0"/>
            <a:ext cx="1666001" cy="792000"/>
          </a:xfrm>
          <a:prstGeom prst="rect">
            <a:avLst/>
          </a:prstGeom>
          <a:solidFill>
            <a:srgbClr val="194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374949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绪论背景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076749" y="215904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</a:p>
        </p:txBody>
      </p:sp>
      <p:sp>
        <p:nvSpPr>
          <p:cNvPr id="9" name="TextBox 9"/>
          <p:cNvSpPr txBox="1"/>
          <p:nvPr userDrawn="1"/>
        </p:nvSpPr>
        <p:spPr>
          <a:xfrm>
            <a:off x="6778549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关键技术难点</a:t>
            </a:r>
          </a:p>
        </p:txBody>
      </p:sp>
      <p:sp>
        <p:nvSpPr>
          <p:cNvPr id="10" name="TextBox 10"/>
          <p:cNvSpPr txBox="1"/>
          <p:nvPr userDrawn="1"/>
        </p:nvSpPr>
        <p:spPr>
          <a:xfrm>
            <a:off x="8480349" y="215904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</a:p>
        </p:txBody>
      </p:sp>
      <p:sp>
        <p:nvSpPr>
          <p:cNvPr id="11" name="TextBox 11"/>
          <p:cNvSpPr txBox="1"/>
          <p:nvPr userDrawn="1"/>
        </p:nvSpPr>
        <p:spPr>
          <a:xfrm>
            <a:off x="10182151" y="215903"/>
            <a:ext cx="1344000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231850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4933648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6635448" y="285092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8337248" y="313246"/>
            <a:ext cx="0" cy="2458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" y="56093"/>
            <a:ext cx="3231850" cy="6834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642449" y="1975449"/>
            <a:ext cx="2907102" cy="2907102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577" y="136525"/>
            <a:ext cx="1967014" cy="412479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4F82-F881-4646-9C23-3428E970D711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7B7A-7510-410A-AA53-45D600DA02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EE5CE-CB93-4A3E-AFF1-0481DBBEFF0B}" type="datetime1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37B7A-7510-410A-AA53-45D600DA02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Visio_Drawing1.vsdx"/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Visio_Drawing.vsdx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/>
          <p:nvPr/>
        </p:nvPicPr>
        <p:blipFill>
          <a:blip r:embed="rId5"/>
          <a:stretch>
            <a:fillRect/>
          </a:stretch>
        </p:blipFill>
        <p:spPr>
          <a:xfrm>
            <a:off x="3467100" y="136525"/>
            <a:ext cx="5257800" cy="6584950"/>
          </a:xfrm>
          <a:prstGeom prst="rect">
            <a:avLst/>
          </a:prstGeom>
        </p:spPr>
      </p:pic>
      <p:pic>
        <p:nvPicPr>
          <p:cNvPr id="4" name="Florian Bur - The W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09600" y="6311900"/>
            <a:ext cx="406400" cy="406400"/>
          </a:xfrm>
          <a:prstGeom prst="rect">
            <a:avLst/>
          </a:prstGeom>
        </p:spPr>
      </p:pic>
      <p:sp>
        <p:nvSpPr>
          <p:cNvPr id="21" name="标题 11"/>
          <p:cNvSpPr txBox="1"/>
          <p:nvPr/>
        </p:nvSpPr>
        <p:spPr>
          <a:xfrm>
            <a:off x="399621" y="5881366"/>
            <a:ext cx="11392755" cy="657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/>
              <a:t>——————— </a:t>
            </a:r>
            <a:r>
              <a:rPr lang="en-US" altLang="zh-CN" sz="3700" b="1" spc="300" dirty="0">
                <a:solidFill>
                  <a:srgbClr val="003AA3"/>
                </a:solidFill>
                <a:latin typeface="黑体" panose="02010609060101010101" charset="-122"/>
                <a:ea typeface="黑体" panose="02010609060101010101" charset="-122"/>
              </a:rPr>
              <a:t>Electronics</a:t>
            </a:r>
            <a:r>
              <a:rPr lang="en-US" altLang="zh-CN" sz="3700" b="1" spc="300" dirty="0">
                <a:solidFill>
                  <a:srgbClr val="7030A0"/>
                </a:solidFill>
              </a:rPr>
              <a:t> </a:t>
            </a:r>
            <a:r>
              <a:rPr lang="en-US" altLang="zh-CN" dirty="0"/>
              <a:t>———————</a:t>
            </a: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838193" y="172384"/>
            <a:ext cx="10515600" cy="65754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charset="0"/>
              </a:rPr>
              <a:t>—————— </a:t>
            </a:r>
            <a:r>
              <a:rPr lang="en-US" altLang="zh-CN" b="1" dirty="0">
                <a:solidFill>
                  <a:schemeClr val="tx1"/>
                </a:solidFill>
                <a:uFillTx/>
                <a:latin typeface="Times New Roman" panose="02020603050405020304" charset="0"/>
                <a:ea typeface="Adobe 宋体 Std L" panose="02020300000000000000" pitchFamily="18" charset="-122"/>
              </a:rPr>
              <a:t>ASIC </a:t>
            </a:r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charset="0"/>
                <a:sym typeface="+mn-ea"/>
              </a:rPr>
              <a:t>— </a:t>
            </a:r>
            <a:r>
              <a:rPr lang="en-US" altLang="zh-CN" b="1" dirty="0">
                <a:solidFill>
                  <a:schemeClr val="tx1"/>
                </a:solidFill>
                <a:uFillTx/>
                <a:latin typeface="Times New Roman" panose="02020603050405020304" charset="0"/>
                <a:sym typeface="+mn-ea"/>
              </a:rPr>
              <a:t>PLL</a:t>
            </a:r>
            <a:r>
              <a:rPr lang="en-US" altLang="zh-CN" b="1" dirty="0">
                <a:solidFill>
                  <a:schemeClr val="tx1"/>
                </a:solidFill>
                <a:uFillTx/>
                <a:latin typeface="Times New Roman" panose="02020603050405020304" charset="0"/>
                <a:ea typeface="Adobe 宋体 Std L" panose="02020300000000000000" pitchFamily="18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charset="0"/>
              </a:rPr>
              <a:t>——————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130" y="587375"/>
            <a:ext cx="2299970" cy="1146175"/>
          </a:xfrm>
          <a:prstGeom prst="rect">
            <a:avLst/>
          </a:prstGeom>
        </p:spPr>
      </p:pic>
      <p:pic>
        <p:nvPicPr>
          <p:cNvPr id="6" name="图片 5" descr="6586500c7b7908aa8c16c46c265afb8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9260" y="586105"/>
            <a:ext cx="1146175" cy="1146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4365" y="588645"/>
            <a:ext cx="915840" cy="11448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99415" y="2454275"/>
            <a:ext cx="11392535" cy="1448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b="1" dirty="0">
                <a:latin typeface="华文中宋" panose="02010600040101010101" charset="-122"/>
                <a:ea typeface="华文中宋" panose="02010600040101010101" charset="-122"/>
                <a:cs typeface="Times New Roman" panose="02020603050405020304" charset="0"/>
              </a:rPr>
              <a:t>联合培养季度考核</a:t>
            </a:r>
            <a:endParaRPr lang="zh-CN" altLang="en-US" sz="6000" b="1" i="0" dirty="0">
              <a:solidFill>
                <a:schemeClr val="tx1"/>
              </a:solidFill>
              <a:effectLst/>
              <a:latin typeface="华文宋体" panose="02010600040101010101" pitchFamily="2" charset="-122"/>
              <a:ea typeface="华文宋体" panose="02010600040101010101" pitchFamily="2" charset="-122"/>
              <a:cs typeface="Times New Roman" panose="02020603050405020304" charset="0"/>
            </a:endParaRPr>
          </a:p>
          <a:p>
            <a:pPr algn="ctr"/>
            <a:r>
              <a:rPr lang="en-US" altLang="zh-CN" sz="2000" b="1" i="0" dirty="0">
                <a:solidFill>
                  <a:srgbClr val="6B2364"/>
                </a:solidFill>
                <a:effectLst/>
                <a:latin typeface="华文宋体" panose="02010600040101010101" pitchFamily="2" charset="-122"/>
                <a:ea typeface="华文宋体" panose="02010600040101010101" pitchFamily="2" charset="-122"/>
                <a:cs typeface="Times New Roman" panose="02020603050405020304" charset="0"/>
              </a:rPr>
              <a:t>Report of Joint Training of Chinese Academy of Sciences and Nanjing University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279310" y="3902624"/>
            <a:ext cx="7632780" cy="115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800" b="1" dirty="0">
                <a:latin typeface="Times New Roman" panose="02020603050405020304" charset="0"/>
                <a:ea typeface="黑体" panose="02010609060101010101" charset="-122"/>
              </a:rPr>
              <a:t>导师：叶竞波</a:t>
            </a:r>
            <a:endParaRPr lang="en-US" altLang="zh-CN" sz="2800" b="1" dirty="0">
              <a:latin typeface="Times New Roman" panose="02020603050405020304" charset="0"/>
              <a:ea typeface="黑体" panose="02010609060101010101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000" b="1" dirty="0">
                <a:latin typeface="Times New Roman" panose="02020603050405020304" charset="0"/>
                <a:ea typeface="黑体" panose="02010609060101010101" charset="-122"/>
              </a:rPr>
              <a:t>指导教师：</a:t>
            </a:r>
            <a:r>
              <a:rPr lang="zh-CN" altLang="en-US" sz="20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李筱婷、严雄波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404318" y="5101481"/>
            <a:ext cx="9383340" cy="597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63930">
              <a:lnSpc>
                <a:spcPct val="150000"/>
              </a:lnSpc>
              <a:defRPr/>
            </a:pP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报告人：吴青康</a:t>
            </a:r>
            <a:r>
              <a:rPr lang="en-US" altLang="zh-CN" sz="24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</a:t>
            </a:r>
            <a:r>
              <a:rPr lang="en-US" altLang="zh-CN" sz="2400" dirty="0">
                <a:latin typeface="华文隶书" panose="02010800040101010101" charset="-122"/>
                <a:ea typeface="华文隶书" panose="02010800040101010101" charset="-122"/>
                <a:cs typeface="华文中宋" panose="02010600040101010101" charset="-122"/>
              </a:rPr>
              <a:t>2025.4.29</a:t>
            </a:r>
            <a:r>
              <a:rPr lang="en-US" altLang="zh-CN" sz="24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4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北京</a:t>
            </a: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5F62-AFF4-4721-BEB1-F5C86C705BC8}" type="slidenum">
              <a:rPr lang="zh-CN" altLang="en-US" sz="1800" b="1" smtClean="0"/>
              <a:t>1</a:t>
            </a:fld>
            <a:endParaRPr lang="zh-CN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E372B6-2047-4ED0-9E94-7C8AA260648D}" type="datetime1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2025/4/29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BD5F62-AFF4-4721-BEB1-F5C86C705BC8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10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7320" y="1004161"/>
            <a:ext cx="11897474" cy="0"/>
          </a:xfrm>
          <a:prstGeom prst="line">
            <a:avLst/>
          </a:prstGeom>
          <a:ln w="63500">
            <a:solidFill>
              <a:srgbClr val="6B236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545" y="220980"/>
            <a:ext cx="3419475" cy="728980"/>
          </a:xfrm>
          <a:prstGeom prst="rect">
            <a:avLst/>
          </a:prstGeom>
        </p:spPr>
      </p:pic>
      <p:pic>
        <p:nvPicPr>
          <p:cNvPr id="7" name="图片 6" descr="6586500c7b7908aa8c16c46c265afb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" y="220980"/>
            <a:ext cx="645795" cy="6457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225" y="220980"/>
            <a:ext cx="2129790" cy="6457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12610" y="1880870"/>
            <a:ext cx="140906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uFillTx/>
              </a:rPr>
              <a:t>双模分频器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267950" y="1880870"/>
            <a:ext cx="140906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uFillTx/>
              </a:rPr>
              <a:t>脉冲计数器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C28D964-42FA-4893-ACCC-517B4CCB5181}"/>
              </a:ext>
            </a:extLst>
          </p:cNvPr>
          <p:cNvSpPr txBox="1"/>
          <p:nvPr/>
        </p:nvSpPr>
        <p:spPr>
          <a:xfrm>
            <a:off x="445767" y="1000781"/>
            <a:ext cx="11162299" cy="532846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rgbClr val="6B2364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下一步计划</a:t>
            </a:r>
            <a:endParaRPr lang="en-US" altLang="zh-CN" sz="2400" dirty="0">
              <a:solidFill>
                <a:srgbClr val="6B2364"/>
              </a:solidFill>
              <a:latin typeface="Times New Roman" panose="02020603050405020304" charset="0"/>
              <a:ea typeface="黑体" panose="02010609060101010101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近期计划</a:t>
            </a:r>
            <a:endParaRPr lang="en-US" altLang="zh-CN" sz="24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0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SST</a:t>
            </a:r>
            <a:r>
              <a:rPr lang="zh-CN" altLang="en-US" sz="20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驱动器设计，包含阻抗匹配和</a:t>
            </a:r>
            <a:r>
              <a:rPr lang="en-US" altLang="zh-CN" sz="20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FFE</a:t>
            </a:r>
            <a:r>
              <a:rPr lang="zh-CN" altLang="en-US" sz="20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均衡</a:t>
            </a:r>
            <a:endParaRPr lang="en-US" altLang="zh-CN" sz="20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SST</a:t>
            </a: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与</a:t>
            </a: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PLL</a:t>
            </a: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及</a:t>
            </a: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SerDes</a:t>
            </a: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电路的整体设计和集成</a:t>
            </a:r>
            <a:endParaRPr lang="en-US" altLang="zh-CN" sz="20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三版</a:t>
            </a: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ROPLL</a:t>
            </a: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的测试及后续</a:t>
            </a: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bug</a:t>
            </a: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修改及优化设计</a:t>
            </a:r>
            <a:endParaRPr lang="en-US" altLang="zh-CN" sz="20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长远规划</a:t>
            </a:r>
            <a:endParaRPr lang="en-US" altLang="zh-CN" sz="2400" b="1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宽频</a:t>
            </a: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LCPLL</a:t>
            </a: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设计（低噪声优势）</a:t>
            </a:r>
            <a:endParaRPr lang="en-US" altLang="zh-CN" sz="20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SST</a:t>
            </a: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技术中采用的</a:t>
            </a: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FFE</a:t>
            </a: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时</a:t>
            </a: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PAM4</a:t>
            </a: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数据传输的关键技术，可进一步基于现有</a:t>
            </a: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10Gbps</a:t>
            </a: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串行核心，研发</a:t>
            </a: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20Gbps</a:t>
            </a: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的</a:t>
            </a: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PAM4</a:t>
            </a:r>
            <a:r>
              <a:rPr lang="zh-CN" altLang="en-US" sz="20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数据传输</a:t>
            </a:r>
            <a:endParaRPr lang="en-US" altLang="zh-CN" sz="20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9980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/>
          <p:nvPr/>
        </p:nvPicPr>
        <p:blipFill>
          <a:blip r:embed="rId5"/>
          <a:stretch>
            <a:fillRect/>
          </a:stretch>
        </p:blipFill>
        <p:spPr>
          <a:xfrm>
            <a:off x="3467100" y="136525"/>
            <a:ext cx="5257800" cy="6584950"/>
          </a:xfrm>
          <a:prstGeom prst="rect">
            <a:avLst/>
          </a:prstGeom>
        </p:spPr>
      </p:pic>
      <p:pic>
        <p:nvPicPr>
          <p:cNvPr id="4" name="Florian Bur - The W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09600" y="6311900"/>
            <a:ext cx="406400" cy="406400"/>
          </a:xfrm>
          <a:prstGeom prst="rect">
            <a:avLst/>
          </a:prstGeom>
        </p:spPr>
      </p:pic>
      <p:sp>
        <p:nvSpPr>
          <p:cNvPr id="21" name="标题 11"/>
          <p:cNvSpPr txBox="1"/>
          <p:nvPr/>
        </p:nvSpPr>
        <p:spPr>
          <a:xfrm>
            <a:off x="399621" y="5881366"/>
            <a:ext cx="11392755" cy="657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/>
              <a:t>——————— </a:t>
            </a:r>
            <a:r>
              <a:rPr lang="en-US" altLang="zh-CN" sz="3700" b="1" spc="300" dirty="0">
                <a:solidFill>
                  <a:srgbClr val="003AA3"/>
                </a:solidFill>
                <a:latin typeface="黑体" panose="02010609060101010101" charset="-122"/>
                <a:ea typeface="黑体" panose="02010609060101010101" charset="-122"/>
              </a:rPr>
              <a:t>Thank you!</a:t>
            </a:r>
            <a:r>
              <a:rPr lang="en-US" altLang="zh-CN" sz="3700" b="1" spc="300" dirty="0">
                <a:solidFill>
                  <a:srgbClr val="7030A0"/>
                </a:solidFill>
              </a:rPr>
              <a:t> </a:t>
            </a:r>
            <a:r>
              <a:rPr lang="en-US" altLang="zh-CN" dirty="0"/>
              <a:t>———————</a:t>
            </a: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838193" y="172384"/>
            <a:ext cx="10515600" cy="65754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charset="0"/>
              </a:rPr>
              <a:t>—————— </a:t>
            </a:r>
            <a:r>
              <a:rPr lang="en-US" altLang="zh-CN" b="1" dirty="0">
                <a:solidFill>
                  <a:schemeClr val="tx1"/>
                </a:solidFill>
                <a:uFillTx/>
                <a:latin typeface="Times New Roman" panose="02020603050405020304" charset="0"/>
                <a:ea typeface="Adobe 宋体 Std L" panose="02020300000000000000" pitchFamily="18" charset="-122"/>
              </a:rPr>
              <a:t>ASIC </a:t>
            </a:r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charset="0"/>
                <a:sym typeface="+mn-ea"/>
              </a:rPr>
              <a:t>— </a:t>
            </a:r>
            <a:r>
              <a:rPr lang="en-US" altLang="zh-CN" b="1" dirty="0">
                <a:solidFill>
                  <a:schemeClr val="tx1"/>
                </a:solidFill>
                <a:uFillTx/>
                <a:latin typeface="Times New Roman" panose="02020603050405020304" charset="0"/>
                <a:sym typeface="+mn-ea"/>
              </a:rPr>
              <a:t>PLL</a:t>
            </a:r>
            <a:r>
              <a:rPr lang="en-US" altLang="zh-CN" b="1" dirty="0">
                <a:solidFill>
                  <a:schemeClr val="tx1"/>
                </a:solidFill>
                <a:uFillTx/>
                <a:latin typeface="Times New Roman" panose="02020603050405020304" charset="0"/>
                <a:ea typeface="Adobe 宋体 Std L" panose="02020300000000000000" pitchFamily="18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charset="0"/>
              </a:rPr>
              <a:t>——————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130" y="587375"/>
            <a:ext cx="2299970" cy="1146175"/>
          </a:xfrm>
          <a:prstGeom prst="rect">
            <a:avLst/>
          </a:prstGeom>
        </p:spPr>
      </p:pic>
      <p:pic>
        <p:nvPicPr>
          <p:cNvPr id="6" name="图片 5" descr="6586500c7b7908aa8c16c46c265afb8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2115" y="587375"/>
            <a:ext cx="1146175" cy="1146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4365" y="588645"/>
            <a:ext cx="915840" cy="11448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00050" y="2868930"/>
            <a:ext cx="11392535" cy="2110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600" b="1" i="0" dirty="0"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charset="0"/>
              </a:rPr>
              <a:t>谢谢指正</a:t>
            </a:r>
            <a:endParaRPr lang="zh-CN" altLang="en-US" sz="6600" b="1" i="0" dirty="0">
              <a:solidFill>
                <a:schemeClr val="tx1"/>
              </a:solidFill>
              <a:effectLst/>
              <a:latin typeface="华文宋体" panose="02010600040101010101" pitchFamily="2" charset="-122"/>
              <a:ea typeface="华文宋体" panose="02010600040101010101" pitchFamily="2" charset="-122"/>
              <a:cs typeface="Times New Roman" panose="02020603050405020304" charset="0"/>
            </a:endParaRPr>
          </a:p>
          <a:p>
            <a:pPr algn="ctr"/>
            <a:endParaRPr lang="en-US" altLang="zh-CN" sz="6600" b="1" i="0" dirty="0">
              <a:solidFill>
                <a:srgbClr val="6B2364"/>
              </a:solidFill>
              <a:effectLst/>
              <a:latin typeface="华文宋体" panose="02010600040101010101" pitchFamily="2" charset="-122"/>
              <a:ea typeface="华文宋体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D5F62-AFF4-4721-BEB1-F5C86C705BC8}" type="slidenum">
              <a:rPr lang="zh-CN" altLang="en-US" sz="1800" b="1" smtClean="0"/>
              <a:t>11</a:t>
            </a:fld>
            <a:endParaRPr lang="zh-CN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E372B6-2047-4ED0-9E94-7C8AA260648D}" type="datetime1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2025/4/29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BD5F62-AFF4-4721-BEB1-F5C86C705BC8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7320" y="1004161"/>
            <a:ext cx="11897474" cy="0"/>
          </a:xfrm>
          <a:prstGeom prst="line">
            <a:avLst/>
          </a:prstGeom>
          <a:ln w="63500">
            <a:solidFill>
              <a:srgbClr val="6B236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545" y="220980"/>
            <a:ext cx="3419475" cy="728980"/>
          </a:xfrm>
          <a:prstGeom prst="rect">
            <a:avLst/>
          </a:prstGeom>
        </p:spPr>
      </p:pic>
      <p:pic>
        <p:nvPicPr>
          <p:cNvPr id="14" name="图片 13" descr="6586500c7b7908aa8c16c46c265afb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" y="220980"/>
            <a:ext cx="645795" cy="6457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225" y="220980"/>
            <a:ext cx="2129790" cy="6457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38824" y="1252651"/>
            <a:ext cx="6138713" cy="4855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742950" indent="-457200" fontAlgn="auto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>
                <a:latin typeface="Times New Roman" panose="02020603050405020304" charset="0"/>
                <a:cs typeface="Times New Roman" panose="02020603050405020304" charset="0"/>
              </a:rPr>
              <a:t>宽频、灵活可调锁相环设计</a:t>
            </a:r>
          </a:p>
          <a:p>
            <a:pPr marL="120015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zh-CN" sz="2000" b="1" dirty="0">
                <a:solidFill>
                  <a:srgbClr val="6B2364"/>
                </a:solidFill>
                <a:latin typeface="Times New Roman" panose="02020603050405020304" charset="0"/>
                <a:cs typeface="Times New Roman" panose="02020603050405020304" charset="0"/>
              </a:rPr>
              <a:t>ROVCO</a:t>
            </a:r>
            <a:r>
              <a:rPr lang="zh-CN" altLang="en-US" sz="2000" b="1" dirty="0">
                <a:solidFill>
                  <a:srgbClr val="6B2364"/>
                </a:solidFill>
                <a:latin typeface="Times New Roman" panose="02020603050405020304" charset="0"/>
                <a:cs typeface="Times New Roman" panose="02020603050405020304" charset="0"/>
              </a:rPr>
              <a:t>设计</a:t>
            </a:r>
          </a:p>
          <a:p>
            <a:pPr marL="120015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zh-CN" altLang="en-US" sz="2000" b="1" dirty="0">
                <a:solidFill>
                  <a:srgbClr val="6B2364"/>
                </a:solidFill>
                <a:latin typeface="Times New Roman" panose="02020603050405020304" charset="0"/>
                <a:cs typeface="Times New Roman" panose="02020603050405020304" charset="0"/>
              </a:rPr>
              <a:t>整数连续可调分频器设计</a:t>
            </a:r>
          </a:p>
          <a:p>
            <a:pPr marL="120015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zh-CN" altLang="en-US" sz="2000" b="1" dirty="0">
                <a:solidFill>
                  <a:srgbClr val="6B2364"/>
                </a:solidFill>
                <a:latin typeface="Times New Roman" panose="02020603050405020304" charset="0"/>
                <a:cs typeface="Times New Roman" panose="02020603050405020304" charset="0"/>
              </a:rPr>
              <a:t>整体版图</a:t>
            </a:r>
          </a:p>
          <a:p>
            <a:pPr marL="742950" indent="-457200" fontAlgn="auto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>
                <a:latin typeface="Times New Roman" panose="02020603050405020304" charset="0"/>
                <a:cs typeface="Times New Roman" panose="02020603050405020304" charset="0"/>
              </a:rPr>
              <a:t>低功耗、预加重驱动器</a:t>
            </a:r>
            <a:endParaRPr lang="en-US" altLang="zh-CN" sz="3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742950" indent="-457200" fontAlgn="auto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3200" b="1" dirty="0">
                <a:latin typeface="Times New Roman" panose="02020603050405020304" charset="0"/>
                <a:cs typeface="Times New Roman" panose="02020603050405020304" charset="0"/>
              </a:rPr>
              <a:t>下一步计划</a:t>
            </a:r>
            <a:endParaRPr lang="en-US" altLang="zh-CN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62597" y="3121303"/>
            <a:ext cx="32385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目录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E372B6-2047-4ED0-9E94-7C8AA260648D}" type="datetime1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2025/4/29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BD5F62-AFF4-4721-BEB1-F5C86C705BC8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7320" y="1004161"/>
            <a:ext cx="11897474" cy="0"/>
          </a:xfrm>
          <a:prstGeom prst="line">
            <a:avLst/>
          </a:prstGeom>
          <a:ln w="63500">
            <a:solidFill>
              <a:srgbClr val="6B236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45769" y="1000780"/>
            <a:ext cx="10868728" cy="530136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rgbClr val="6B2364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宽频、灵活可调锁相环设计</a:t>
            </a:r>
            <a:endParaRPr lang="en-US" altLang="zh-CN" sz="24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背景和需求</a:t>
            </a:r>
            <a:endParaRPr lang="en-US" altLang="zh-CN" sz="2000" b="1" dirty="0">
              <a:solidFill>
                <a:srgbClr val="FF0000"/>
              </a:solidFill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已有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LCPLL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锁相环频率较窄，频率调节不够灵活，面积较大等问题，不能很好的满足各种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ASIC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中的需求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如目前已有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0.64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、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1.28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、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1.6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、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5.12 GHz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等需求（部分可通过简单分频实现，有些则不行）</a:t>
            </a:r>
            <a:endParaRPr lang="en-US" altLang="zh-CN" sz="16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目标</a:t>
            </a:r>
            <a:endParaRPr lang="en-US" altLang="zh-CN" sz="2000" b="1" dirty="0">
              <a:solidFill>
                <a:srgbClr val="FF0000"/>
              </a:solidFill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以原有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PLL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为基础，实现宽频和频率灵活可调的设计</a:t>
            </a:r>
            <a:endParaRPr lang="en-US" altLang="zh-CN" sz="1600" b="1" dirty="0">
              <a:solidFill>
                <a:srgbClr val="FF0000"/>
              </a:solidFill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研究进展</a:t>
            </a:r>
            <a:endParaRPr lang="en-US" altLang="zh-CN" sz="2000" b="1" dirty="0">
              <a:solidFill>
                <a:srgbClr val="FF0000"/>
              </a:solidFill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LCVCO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优化方案 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	×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暂未开始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ROVCO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方案 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	</a:t>
            </a:r>
            <a:r>
              <a:rPr lang="zh-CN" altLang="en-US" sz="1600" dirty="0">
                <a:solidFill>
                  <a:srgbClr val="00B05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√已完成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整数可调分频器设计 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	</a:t>
            </a:r>
            <a:r>
              <a:rPr lang="zh-CN" altLang="en-US" sz="1600" dirty="0">
                <a:solidFill>
                  <a:srgbClr val="00B05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√已完成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输出分频器设计 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	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需优化</a:t>
            </a:r>
            <a:endParaRPr lang="en-US" altLang="zh-CN" sz="16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1p9M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工艺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ROPLL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顶层</a:t>
            </a:r>
            <a:r>
              <a:rPr lang="zh-CN" altLang="en-US" sz="16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版图设计 </a:t>
            </a:r>
            <a:r>
              <a:rPr lang="zh-CN" altLang="en-US" sz="1600">
                <a:solidFill>
                  <a:srgbClr val="00B05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√已完成</a:t>
            </a:r>
            <a:endParaRPr lang="zh-CN" altLang="en-US" sz="16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20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20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545" y="220980"/>
            <a:ext cx="3419475" cy="728980"/>
          </a:xfrm>
          <a:prstGeom prst="rect">
            <a:avLst/>
          </a:prstGeom>
        </p:spPr>
      </p:pic>
      <p:pic>
        <p:nvPicPr>
          <p:cNvPr id="7" name="图片 6" descr="6586500c7b7908aa8c16c46c265afb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" y="220980"/>
            <a:ext cx="645795" cy="6457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225" y="220980"/>
            <a:ext cx="2129790" cy="6457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12610" y="1880870"/>
            <a:ext cx="140906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uFillTx/>
              </a:rPr>
              <a:t>双模分频器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267950" y="1880870"/>
            <a:ext cx="140906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uFillTx/>
              </a:rPr>
              <a:t>脉冲计数器</a:t>
            </a: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B2A2247E-EF05-4A2C-82BD-B958412B5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164" y="44108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E372B6-2047-4ED0-9E94-7C8AA260648D}" type="datetime1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2025/4/29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BD5F62-AFF4-4721-BEB1-F5C86C705BC8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7320" y="1004161"/>
            <a:ext cx="11897474" cy="0"/>
          </a:xfrm>
          <a:prstGeom prst="line">
            <a:avLst/>
          </a:prstGeom>
          <a:ln w="63500">
            <a:solidFill>
              <a:srgbClr val="6B236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45770" y="1000780"/>
            <a:ext cx="4960768" cy="530136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rgbClr val="6B2364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宽频、灵活可调锁相环设计</a:t>
            </a:r>
            <a:endParaRPr lang="en-US" altLang="zh-CN" sz="24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ROVCO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整体方案</a:t>
            </a:r>
            <a:endParaRPr lang="en-US" altLang="zh-CN" sz="2000" b="1" dirty="0">
              <a:solidFill>
                <a:srgbClr val="FF0000"/>
              </a:solidFill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采用三级差分延迟单元构成振荡环</a:t>
            </a:r>
            <a:endParaRPr lang="en-US" altLang="zh-CN" sz="16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调节单元延迟调节输出频率</a:t>
            </a:r>
            <a:endParaRPr lang="en-US" altLang="zh-CN" sz="16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4bit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控制调节子带，实现宽频率范围的覆盖</a:t>
            </a:r>
            <a:endParaRPr lang="en-US" altLang="zh-CN" sz="16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rgbClr val="00B05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延迟单元</a:t>
            </a:r>
            <a:endParaRPr lang="zh-CN" altLang="en-US" sz="1600" dirty="0">
              <a:solidFill>
                <a:srgbClr val="00B050"/>
              </a:solidFill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PMOS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交叉耦合对做负载</a:t>
            </a:r>
            <a:endParaRPr lang="en-US" altLang="zh-CN" sz="16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增加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NMOS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交叉耦合对与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PMOS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构成锁存结构，保证无尾电流结构时信号的差分输出</a:t>
            </a:r>
            <a:endParaRPr lang="en-US" altLang="zh-CN" sz="16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VC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调节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PMOS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管调节频率</a:t>
            </a:r>
            <a:endParaRPr lang="en-US" altLang="zh-CN" sz="16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solidFill>
                  <a:srgbClr val="C0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增加两个电容开关，两个电阻开关，实现</a:t>
            </a:r>
            <a:r>
              <a:rPr lang="en-US" altLang="zh-CN" sz="1600" dirty="0">
                <a:solidFill>
                  <a:srgbClr val="C0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16</a:t>
            </a:r>
            <a:r>
              <a:rPr lang="zh-CN" altLang="en-US" sz="1600" dirty="0">
                <a:solidFill>
                  <a:srgbClr val="C0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条子带的切换和频率覆盖</a:t>
            </a:r>
            <a:endParaRPr lang="zh-CN" altLang="en-US" sz="2000" dirty="0">
              <a:solidFill>
                <a:srgbClr val="C00000"/>
              </a:solidFill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20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20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33003" y="3221542"/>
            <a:ext cx="4555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1. 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环形压控振荡器结构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45" y="220980"/>
            <a:ext cx="3419475" cy="728980"/>
          </a:xfrm>
          <a:prstGeom prst="rect">
            <a:avLst/>
          </a:prstGeom>
        </p:spPr>
      </p:pic>
      <p:pic>
        <p:nvPicPr>
          <p:cNvPr id="7" name="图片 6" descr="6586500c7b7908aa8c16c46c265afb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" y="220980"/>
            <a:ext cx="645795" cy="6457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225" y="220980"/>
            <a:ext cx="2129790" cy="6457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12610" y="1880870"/>
            <a:ext cx="140906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uFillTx/>
              </a:rPr>
              <a:t>双模分频器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267950" y="1880870"/>
            <a:ext cx="140906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uFillTx/>
              </a:rPr>
              <a:t>脉冲计数器</a:t>
            </a:r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43E96249-8603-4469-B50D-42E1AC87E1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273788"/>
              </p:ext>
            </p:extLst>
          </p:nvPr>
        </p:nvGraphicFramePr>
        <p:xfrm>
          <a:off x="5216173" y="1134481"/>
          <a:ext cx="6588998" cy="2051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Visio" r:id="rId6" imgW="7153151" imgH="2228850" progId="Visio.Drawing.15">
                  <p:embed/>
                </p:oleObj>
              </mc:Choice>
              <mc:Fallback>
                <p:oleObj name="Visio" r:id="rId6" imgW="7153151" imgH="2228850" progId="Visio.Drawing.15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43E96249-8603-4469-B50D-42E1AC87E1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173" y="1134481"/>
                        <a:ext cx="6588998" cy="20515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1">
            <a:extLst>
              <a:ext uri="{FF2B5EF4-FFF2-40B4-BE49-F238E27FC236}">
                <a16:creationId xmlns:a16="http://schemas.microsoft.com/office/drawing/2014/main" id="{B2A2247E-EF05-4A2C-82BD-B958412B5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164" y="44108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4" name="对象 23">
            <a:extLst>
              <a:ext uri="{FF2B5EF4-FFF2-40B4-BE49-F238E27FC236}">
                <a16:creationId xmlns:a16="http://schemas.microsoft.com/office/drawing/2014/main" id="{139ECAC3-BB8E-4AFD-8D57-0E823E6D26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778915"/>
              </p:ext>
            </p:extLst>
          </p:nvPr>
        </p:nvGraphicFramePr>
        <p:xfrm>
          <a:off x="5594439" y="3771006"/>
          <a:ext cx="5634000" cy="245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Visio" r:id="rId8" imgW="8167721" imgH="3357358" progId="Visio.Drawing.15">
                  <p:embed/>
                </p:oleObj>
              </mc:Choice>
              <mc:Fallback>
                <p:oleObj name="Visio" r:id="rId8" imgW="8167721" imgH="3357358" progId="Visio.Drawing.15">
                  <p:embed/>
                  <p:pic>
                    <p:nvPicPr>
                      <p:cNvPr id="28" name="对象 27">
                        <a:extLst>
                          <a:ext uri="{FF2B5EF4-FFF2-40B4-BE49-F238E27FC236}">
                            <a16:creationId xmlns:a16="http://schemas.microsoft.com/office/drawing/2014/main" id="{0CABCFE6-6FDB-4EFA-8AB3-F4AD60D0D7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439" y="3771006"/>
                        <a:ext cx="5634000" cy="24583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AF2008B7-AF42-4D32-9AAB-AF87259D3CF2}"/>
              </a:ext>
            </a:extLst>
          </p:cNvPr>
          <p:cNvSpPr txBox="1"/>
          <p:nvPr/>
        </p:nvSpPr>
        <p:spPr>
          <a:xfrm>
            <a:off x="6812808" y="6302145"/>
            <a:ext cx="319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2. 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延迟单元结构</a:t>
            </a:r>
          </a:p>
        </p:txBody>
      </p:sp>
    </p:spTree>
    <p:extLst>
      <p:ext uri="{BB962C8B-B14F-4D97-AF65-F5344CB8AC3E}">
        <p14:creationId xmlns:p14="http://schemas.microsoft.com/office/powerpoint/2010/main" val="653890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E372B6-2047-4ED0-9E94-7C8AA260648D}" type="datetime1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2025/4/29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BD5F62-AFF4-4721-BEB1-F5C86C705BC8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7320" y="1004161"/>
            <a:ext cx="11897474" cy="0"/>
          </a:xfrm>
          <a:prstGeom prst="line">
            <a:avLst/>
          </a:prstGeom>
          <a:ln w="63500">
            <a:solidFill>
              <a:srgbClr val="6B236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545" y="220980"/>
            <a:ext cx="3419475" cy="728980"/>
          </a:xfrm>
          <a:prstGeom prst="rect">
            <a:avLst/>
          </a:prstGeom>
        </p:spPr>
      </p:pic>
      <p:pic>
        <p:nvPicPr>
          <p:cNvPr id="7" name="图片 6" descr="6586500c7b7908aa8c16c46c265afb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" y="220980"/>
            <a:ext cx="645795" cy="6457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225" y="220980"/>
            <a:ext cx="2129790" cy="6457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267950" y="1880870"/>
            <a:ext cx="140906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uFillTx/>
              </a:rPr>
              <a:t>脉冲计数器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3F1BD32-833A-4514-A7EC-AA4BEDE054A2}"/>
              </a:ext>
            </a:extLst>
          </p:cNvPr>
          <p:cNvGrpSpPr>
            <a:grpSpLocks noChangeAspect="1"/>
          </p:cNvGrpSpPr>
          <p:nvPr/>
        </p:nvGrpSpPr>
        <p:grpSpPr>
          <a:xfrm>
            <a:off x="612101" y="4324533"/>
            <a:ext cx="4279615" cy="1845430"/>
            <a:chOff x="445770" y="1356852"/>
            <a:chExt cx="8570448" cy="369569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AF55012-A515-4EF0-9C27-0FED7DCF5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0998" y="1356852"/>
              <a:ext cx="4285220" cy="369569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B38F789-2B81-467C-98A0-087985881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770" y="1356852"/>
              <a:ext cx="4285228" cy="3695699"/>
            </a:xfrm>
            <a:prstGeom prst="rect">
              <a:avLst/>
            </a:prstGeom>
          </p:spPr>
        </p:pic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21BB1487-E169-41E6-9768-A5A2EF14DBD1}"/>
              </a:ext>
            </a:extLst>
          </p:cNvPr>
          <p:cNvSpPr txBox="1"/>
          <p:nvPr/>
        </p:nvSpPr>
        <p:spPr>
          <a:xfrm>
            <a:off x="255156" y="6169960"/>
            <a:ext cx="4555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3. 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环形压控振荡器版图</a:t>
            </a:r>
          </a:p>
        </p:txBody>
      </p:sp>
      <p:pic>
        <p:nvPicPr>
          <p:cNvPr id="23" name="图形 22">
            <a:extLst>
              <a:ext uri="{FF2B5EF4-FFF2-40B4-BE49-F238E27FC236}">
                <a16:creationId xmlns:a16="http://schemas.microsoft.com/office/drawing/2014/main" id="{F48751A7-FBEB-45ED-AEAB-AC715DD01F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0537" y="1493652"/>
            <a:ext cx="4016478" cy="436018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D0325AB-8012-4A91-97DA-8781E17C41B0}"/>
              </a:ext>
            </a:extLst>
          </p:cNvPr>
          <p:cNvSpPr txBox="1"/>
          <p:nvPr/>
        </p:nvSpPr>
        <p:spPr>
          <a:xfrm>
            <a:off x="8334611" y="5972533"/>
            <a:ext cx="2851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5. </a:t>
            </a:r>
            <a:r>
              <a:rPr lang="en-US" altLang="zh-CN" sz="1400" dirty="0" err="1">
                <a:latin typeface="Times New Roman" panose="02020603050405020304" charset="0"/>
                <a:cs typeface="Times New Roman" panose="02020603050405020304" charset="0"/>
              </a:rPr>
              <a:t>tt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工艺角下的输出频率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4AF5A56-0465-4552-80F3-9D16342D66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1"/>
          <a:stretch>
            <a:fillRect/>
          </a:stretch>
        </p:blipFill>
        <p:spPr>
          <a:xfrm>
            <a:off x="5109644" y="5086232"/>
            <a:ext cx="2309166" cy="62713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D808E51-3EF5-4DBE-8AB1-7FDE77E6D7E3}"/>
              </a:ext>
            </a:extLst>
          </p:cNvPr>
          <p:cNvSpPr txBox="1"/>
          <p:nvPr/>
        </p:nvSpPr>
        <p:spPr>
          <a:xfrm>
            <a:off x="5079304" y="5972533"/>
            <a:ext cx="2369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4. 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功耗及相位噪声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EA9B447-8F42-4EBC-89D0-66D07CFDC92B}"/>
              </a:ext>
            </a:extLst>
          </p:cNvPr>
          <p:cNvSpPr txBox="1"/>
          <p:nvPr/>
        </p:nvSpPr>
        <p:spPr>
          <a:xfrm>
            <a:off x="445769" y="1000780"/>
            <a:ext cx="6077934" cy="382628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rgbClr val="6B2364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宽频、灵活可调锁相环设计</a:t>
            </a:r>
            <a:r>
              <a:rPr lang="en-US" altLang="zh-CN" sz="2400" dirty="0">
                <a:solidFill>
                  <a:srgbClr val="6B2364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--ROVCO</a:t>
            </a:r>
            <a:endParaRPr lang="en-US" altLang="zh-CN" sz="24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rgbClr val="00B05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版图与后仿真结果</a:t>
            </a:r>
            <a:endParaRPr lang="en-US" altLang="zh-CN" sz="16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采用高层金属进行信号在延迟单元间传输，减少因为寄生电容电阻影响而导致输出频率降低。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实现了相对均匀的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16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条子带设计，相邻子带有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300~400M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左右的带宽重叠。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600" dirty="0" err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Kvco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各子带间区别较小，最大不超过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-1.3G/V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。</a:t>
            </a:r>
            <a:endParaRPr lang="en-US" altLang="zh-CN" sz="16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tt27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工艺角整体频率覆盖范围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1.4 ~ 4.1 GHz</a:t>
            </a:r>
            <a:endParaRPr lang="zh-CN" altLang="en-US" sz="16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20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20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FD8DFBBB-D752-4AAA-977F-0F68965AA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04"/>
          <a:stretch/>
        </p:blipFill>
        <p:spPr>
          <a:xfrm>
            <a:off x="7045315" y="1061419"/>
            <a:ext cx="4315062" cy="185529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9FB967A-A7AB-4DDB-A4FA-C1CBF5755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395" y="3104322"/>
            <a:ext cx="5801010" cy="3497439"/>
          </a:xfrm>
          <a:prstGeom prst="rect">
            <a:avLst/>
          </a:prstGeom>
        </p:spPr>
      </p:pic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E372B6-2047-4ED0-9E94-7C8AA260648D}" type="datetime1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2025/4/29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BD5F62-AFF4-4721-BEB1-F5C86C705BC8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6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7320" y="1004161"/>
            <a:ext cx="11897474" cy="0"/>
          </a:xfrm>
          <a:prstGeom prst="line">
            <a:avLst/>
          </a:prstGeom>
          <a:ln w="63500">
            <a:solidFill>
              <a:srgbClr val="6B236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512855" y="2802750"/>
            <a:ext cx="3632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6. 2-31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分频器结构框图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545" y="220980"/>
            <a:ext cx="3419475" cy="728980"/>
          </a:xfrm>
          <a:prstGeom prst="rect">
            <a:avLst/>
          </a:prstGeom>
        </p:spPr>
      </p:pic>
      <p:pic>
        <p:nvPicPr>
          <p:cNvPr id="7" name="图片 6" descr="6586500c7b7908aa8c16c46c265afb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70" y="220980"/>
            <a:ext cx="645795" cy="6457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7225" y="220980"/>
            <a:ext cx="2129790" cy="6457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22236" y="5070151"/>
            <a:ext cx="140906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uFillTx/>
              </a:rPr>
              <a:t>双模分频器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4BDB1FF-63C4-4DAD-BECC-95EB4AB71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276" y="4790613"/>
            <a:ext cx="3360749" cy="147636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299CA2E0-B20C-4231-B941-AF1724AC773C}"/>
              </a:ext>
            </a:extLst>
          </p:cNvPr>
          <p:cNvSpPr txBox="1"/>
          <p:nvPr/>
        </p:nvSpPr>
        <p:spPr>
          <a:xfrm>
            <a:off x="2416518" y="6326571"/>
            <a:ext cx="2618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7. 2-31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分频器版图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9C37A3-506C-41D0-87DF-4B81E32AA85B}"/>
              </a:ext>
            </a:extLst>
          </p:cNvPr>
          <p:cNvSpPr txBox="1"/>
          <p:nvPr/>
        </p:nvSpPr>
        <p:spPr>
          <a:xfrm>
            <a:off x="445768" y="1000781"/>
            <a:ext cx="6559715" cy="421611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rgbClr val="6B2364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宽频、灵活可调锁相环设计</a:t>
            </a:r>
            <a:endParaRPr lang="en-US" altLang="zh-CN" sz="24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整数可调分频器设计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采用吞咽（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PS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）计数器架构实现</a:t>
            </a:r>
            <a:endParaRPr lang="en-US" altLang="zh-CN" sz="16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此前完成了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12~63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整数可调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PS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分频器（由于下限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12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较大，不利于更精细的分频）</a:t>
            </a:r>
            <a:endParaRPr lang="en-US" altLang="zh-CN" sz="16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调整成</a:t>
            </a:r>
            <a:r>
              <a:rPr lang="en-US" altLang="zh-CN" sz="1600" dirty="0">
                <a:solidFill>
                  <a:srgbClr val="C0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2~31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整数可调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PS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分频器</a:t>
            </a:r>
            <a:endParaRPr lang="en-US" altLang="zh-CN" sz="16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rgbClr val="00B05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版图与后仿真结果</a:t>
            </a:r>
            <a:endParaRPr lang="en-US" altLang="zh-CN" sz="16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将原有设计逻辑进一步简化</a:t>
            </a:r>
            <a:endParaRPr lang="zh-CN" altLang="en-US" sz="16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后仿真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tt27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工艺角，上限工作频率为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4GHz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左右。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3915308-2186-444A-B68D-77EA4AF870D1}"/>
              </a:ext>
            </a:extLst>
          </p:cNvPr>
          <p:cNvSpPr txBox="1"/>
          <p:nvPr/>
        </p:nvSpPr>
        <p:spPr>
          <a:xfrm>
            <a:off x="7305909" y="6481596"/>
            <a:ext cx="3533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8.tt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工艺角下分频器的参数仿真结果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69A1AF-3EF6-4D20-B8E9-DFAF678A1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954" y="3678667"/>
            <a:ext cx="4865020" cy="30764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CEFAF4E-E93B-43CD-A2F6-3D4092012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93"/>
          <a:stretch/>
        </p:blipFill>
        <p:spPr>
          <a:xfrm>
            <a:off x="4809828" y="981831"/>
            <a:ext cx="7279605" cy="2673901"/>
          </a:xfrm>
          <a:prstGeom prst="rect">
            <a:avLst/>
          </a:prstGeom>
        </p:spPr>
      </p:pic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E372B6-2047-4ED0-9E94-7C8AA260648D}" type="datetime1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2025/4/29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BD5F62-AFF4-4721-BEB1-F5C86C705BC8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7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7320" y="1004161"/>
            <a:ext cx="11897474" cy="0"/>
          </a:xfrm>
          <a:prstGeom prst="line">
            <a:avLst/>
          </a:prstGeom>
          <a:ln w="63500">
            <a:solidFill>
              <a:srgbClr val="6B236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545" y="220980"/>
            <a:ext cx="3419475" cy="728980"/>
          </a:xfrm>
          <a:prstGeom prst="rect">
            <a:avLst/>
          </a:prstGeom>
        </p:spPr>
      </p:pic>
      <p:pic>
        <p:nvPicPr>
          <p:cNvPr id="7" name="图片 6" descr="6586500c7b7908aa8c16c46c265afb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70" y="220980"/>
            <a:ext cx="645795" cy="6457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7225" y="220980"/>
            <a:ext cx="2129790" cy="6457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12610" y="1880870"/>
            <a:ext cx="140906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uFillTx/>
              </a:rPr>
              <a:t>双模分频器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923F0D3-AA30-40DF-890F-3FFA2AEAD3F9}"/>
              </a:ext>
            </a:extLst>
          </p:cNvPr>
          <p:cNvSpPr txBox="1"/>
          <p:nvPr/>
        </p:nvSpPr>
        <p:spPr>
          <a:xfrm>
            <a:off x="445768" y="1000781"/>
            <a:ext cx="5733651" cy="32150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rgbClr val="6B2364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宽频、灵活可调锁相环设计</a:t>
            </a:r>
            <a:endParaRPr lang="en-US" altLang="zh-CN" sz="24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PLL</a:t>
            </a:r>
            <a:r>
              <a:rPr lang="zh-CN" altLang="en-US" sz="2000" b="1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整体设计与版图</a:t>
            </a:r>
            <a:endParaRPr lang="en-US" altLang="zh-CN" sz="1600" dirty="0">
              <a:solidFill>
                <a:srgbClr val="FF0000"/>
              </a:solidFill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增加输出分频器，实现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2/4/8/16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和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1/3/5/15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的分频组合</a:t>
            </a:r>
            <a:endParaRPr lang="en-US" altLang="zh-CN" sz="16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ROVCO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及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PS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分频器替换原有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LCPLL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中的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LCVCO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和反馈分频器</a:t>
            </a:r>
            <a:endParaRPr lang="en-US" altLang="zh-CN" sz="16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新的反馈分频器为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CML/2+PS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分频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+DFF/2 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（三模冗余）</a:t>
            </a:r>
            <a:endParaRPr lang="en-US" altLang="zh-CN" sz="16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原预分频器改为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1/2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可选</a:t>
            </a:r>
            <a:endParaRPr lang="en-US" altLang="zh-CN" sz="16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D0A54F8-7E6A-4D05-BA3F-5A94C3842929}"/>
              </a:ext>
            </a:extLst>
          </p:cNvPr>
          <p:cNvSpPr txBox="1"/>
          <p:nvPr/>
        </p:nvSpPr>
        <p:spPr>
          <a:xfrm>
            <a:off x="6448543" y="3463011"/>
            <a:ext cx="3533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9a.ROPLL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顶层原理图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5DC726E-D95E-43B5-97BC-513D2285C17A}"/>
              </a:ext>
            </a:extLst>
          </p:cNvPr>
          <p:cNvSpPr txBox="1"/>
          <p:nvPr/>
        </p:nvSpPr>
        <p:spPr>
          <a:xfrm>
            <a:off x="9301594" y="561455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10.ROPLL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可实现的输出频点</a:t>
            </a:r>
            <a:endParaRPr lang="en-US" altLang="zh-CN" sz="1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@40MHz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参考时钟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4A1BE9D-B52D-4A8B-83F3-E4A899405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593" y="4234812"/>
            <a:ext cx="3634441" cy="193988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EBBC6EC8-84F8-4F6C-BD7E-E4EC71E77EBA}"/>
              </a:ext>
            </a:extLst>
          </p:cNvPr>
          <p:cNvSpPr txBox="1"/>
          <p:nvPr/>
        </p:nvSpPr>
        <p:spPr>
          <a:xfrm>
            <a:off x="2076861" y="6207810"/>
            <a:ext cx="3533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9b.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两版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ROPLL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顶层版图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7184F301-A5A6-4442-BFD0-55C784A39C86}"/>
              </a:ext>
            </a:extLst>
          </p:cNvPr>
          <p:cNvSpPr/>
          <p:nvPr/>
        </p:nvSpPr>
        <p:spPr>
          <a:xfrm>
            <a:off x="261136" y="4261581"/>
            <a:ext cx="1387664" cy="827278"/>
          </a:xfrm>
          <a:prstGeom prst="roundRect">
            <a:avLst/>
          </a:prstGeom>
          <a:noFill/>
          <a:ln w="38100">
            <a:solidFill>
              <a:srgbClr val="6B2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D711BBF-BB6A-4B3A-9DE4-294C03C0DBF9}"/>
              </a:ext>
            </a:extLst>
          </p:cNvPr>
          <p:cNvSpPr txBox="1"/>
          <p:nvPr/>
        </p:nvSpPr>
        <p:spPr>
          <a:xfrm>
            <a:off x="261135" y="4215862"/>
            <a:ext cx="1370348" cy="827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CN" altLang="en-US" b="1" dirty="0"/>
              <a:t>已于本月初提交流片</a:t>
            </a:r>
          </a:p>
        </p:txBody>
      </p:sp>
    </p:spTree>
    <p:extLst>
      <p:ext uri="{BB962C8B-B14F-4D97-AF65-F5344CB8AC3E}">
        <p14:creationId xmlns:p14="http://schemas.microsoft.com/office/powerpoint/2010/main" val="1344744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E372B6-2047-4ED0-9E94-7C8AA260648D}" type="datetime1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2025/4/29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BD5F62-AFF4-4721-BEB1-F5C86C705BC8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8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7320" y="1004161"/>
            <a:ext cx="11897474" cy="0"/>
          </a:xfrm>
          <a:prstGeom prst="line">
            <a:avLst/>
          </a:prstGeom>
          <a:ln w="63500">
            <a:solidFill>
              <a:srgbClr val="6B236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407707" y="6111152"/>
            <a:ext cx="4555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11.1P9M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工艺锁相环原理图及版图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545" y="220980"/>
            <a:ext cx="3419475" cy="728980"/>
          </a:xfrm>
          <a:prstGeom prst="rect">
            <a:avLst/>
          </a:prstGeom>
        </p:spPr>
      </p:pic>
      <p:pic>
        <p:nvPicPr>
          <p:cNvPr id="7" name="图片 6" descr="6586500c7b7908aa8c16c46c265afb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" y="220980"/>
            <a:ext cx="645795" cy="6457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225" y="220980"/>
            <a:ext cx="2129790" cy="6457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12610" y="1880870"/>
            <a:ext cx="140906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uFillTx/>
              </a:rPr>
              <a:t>双模分频器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267950" y="1880870"/>
            <a:ext cx="140906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uFillTx/>
              </a:rPr>
              <a:t>脉冲计数器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DFB1214-FF4B-431C-B009-24DCEF688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58" y="3571212"/>
            <a:ext cx="3414726" cy="23753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F0D923-AD82-4B2C-84C5-9F4AC04D2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501" y="3558863"/>
            <a:ext cx="2288518" cy="238774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12743C9-44C7-4076-B950-2D582ACB36A4}"/>
              </a:ext>
            </a:extLst>
          </p:cNvPr>
          <p:cNvSpPr txBox="1"/>
          <p:nvPr/>
        </p:nvSpPr>
        <p:spPr>
          <a:xfrm>
            <a:off x="7396305" y="5946603"/>
            <a:ext cx="4202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12.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锁相环整体后仿真（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1p10M@TT27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）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5693AA4-BFA4-4A88-B980-5BD83AD06562}"/>
              </a:ext>
            </a:extLst>
          </p:cNvPr>
          <p:cNvSpPr txBox="1"/>
          <p:nvPr/>
        </p:nvSpPr>
        <p:spPr>
          <a:xfrm>
            <a:off x="445768" y="1000781"/>
            <a:ext cx="6007971" cy="290226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rgbClr val="6B2364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宽频、灵活可调锁相环设计</a:t>
            </a:r>
            <a:endParaRPr lang="en-US" altLang="zh-CN" sz="24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PLL</a:t>
            </a:r>
            <a:r>
              <a:rPr lang="zh-CN" altLang="en-US" sz="2000" b="1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整体设计与版图</a:t>
            </a:r>
            <a:endParaRPr lang="en-US" altLang="zh-CN" sz="1600" dirty="0">
              <a:solidFill>
                <a:srgbClr val="FF0000"/>
              </a:solidFill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本人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在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1p9M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上，完成了一个简化版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ROPLL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的顶层设计</a:t>
            </a:r>
            <a:endParaRPr lang="en-US" altLang="zh-CN" sz="16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基本只替换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ROVCO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输入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25MHz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，输出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3.2GHz</a:t>
            </a: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</a:t>
            </a:r>
            <a:r>
              <a:rPr lang="zh-CN" altLang="en-US" sz="16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用于给</a:t>
            </a:r>
            <a:r>
              <a:rPr lang="en-US" altLang="zh-CN" sz="16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FPMROC</a:t>
            </a:r>
            <a:r>
              <a:rPr lang="zh-CN" altLang="en-US" sz="16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单通道</a:t>
            </a:r>
            <a:r>
              <a:rPr lang="en-US" altLang="zh-CN" sz="16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ASIC</a:t>
            </a:r>
            <a:r>
              <a:rPr lang="zh-CN" altLang="en-US" sz="16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提供</a:t>
            </a:r>
            <a:r>
              <a:rPr lang="en-US" altLang="zh-CN" sz="16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1.6GHz</a:t>
            </a:r>
            <a:r>
              <a:rPr lang="zh-CN" altLang="en-US" sz="1600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时钟</a:t>
            </a:r>
            <a:endParaRPr lang="en-US" altLang="zh-CN" sz="1600" dirty="0">
              <a:solidFill>
                <a:srgbClr val="FF0000"/>
              </a:solidFill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zh-CN" altLang="en-US" sz="1600" dirty="0">
              <a:solidFill>
                <a:srgbClr val="FF0000"/>
              </a:solidFill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770C06B-6FB3-4E8B-A8D8-902297241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4615" y="1114621"/>
            <a:ext cx="4001192" cy="47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6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E372B6-2047-4ED0-9E94-7C8AA260648D}" type="datetime1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2025/4/29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BD5F62-AFF4-4721-BEB1-F5C86C705BC8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9</a:t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47320" y="1004161"/>
            <a:ext cx="11897474" cy="0"/>
          </a:xfrm>
          <a:prstGeom prst="line">
            <a:avLst/>
          </a:prstGeom>
          <a:ln w="63500">
            <a:solidFill>
              <a:srgbClr val="6B236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387173" y="6121148"/>
            <a:ext cx="4555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12.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前仿真眼图，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CML(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左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，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SST(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右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) </a:t>
            </a:r>
            <a:endParaRPr lang="zh-CN" altLang="en-US" sz="1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545" y="220980"/>
            <a:ext cx="3419475" cy="728980"/>
          </a:xfrm>
          <a:prstGeom prst="rect">
            <a:avLst/>
          </a:prstGeom>
        </p:spPr>
      </p:pic>
      <p:pic>
        <p:nvPicPr>
          <p:cNvPr id="7" name="图片 6" descr="6586500c7b7908aa8c16c46c265afb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" y="220980"/>
            <a:ext cx="645795" cy="6457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225" y="220980"/>
            <a:ext cx="2129790" cy="6457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12610" y="1880870"/>
            <a:ext cx="140906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uFillTx/>
              </a:rPr>
              <a:t>双模分频器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267950" y="1880870"/>
            <a:ext cx="140906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  <a:uFillTx/>
              </a:rPr>
              <a:t>脉冲计数器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12743C9-44C7-4076-B950-2D582ACB36A4}"/>
              </a:ext>
            </a:extLst>
          </p:cNvPr>
          <p:cNvSpPr txBox="1"/>
          <p:nvPr/>
        </p:nvSpPr>
        <p:spPr>
          <a:xfrm>
            <a:off x="6496868" y="3886906"/>
            <a:ext cx="4202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Fig 11.CML(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上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和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SST(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下</a:t>
            </a:r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1400" dirty="0">
                <a:latin typeface="Times New Roman" panose="02020603050405020304" charset="0"/>
                <a:cs typeface="Times New Roman" panose="02020603050405020304" charset="0"/>
              </a:rPr>
              <a:t>驱动器结构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5693AA4-BFA4-4A88-B980-5BD83AD06562}"/>
              </a:ext>
            </a:extLst>
          </p:cNvPr>
          <p:cNvSpPr txBox="1"/>
          <p:nvPr/>
        </p:nvSpPr>
        <p:spPr>
          <a:xfrm>
            <a:off x="445768" y="1000781"/>
            <a:ext cx="5733651" cy="532846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rgbClr val="6B2364"/>
                </a:solidFill>
                <a:latin typeface="Times New Roman" panose="02020603050405020304" charset="0"/>
                <a:ea typeface="黑体" panose="02010609060101010101" charset="-122"/>
                <a:sym typeface="+mn-ea"/>
              </a:rPr>
              <a:t>低功耗、预加重驱动器设计</a:t>
            </a:r>
            <a:endParaRPr lang="en-US" altLang="zh-CN" sz="2400" b="1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rgbClr val="FF0000"/>
                </a:solidFill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背景和需求</a:t>
            </a:r>
            <a:endParaRPr lang="en-US" altLang="zh-CN" sz="2000" b="1" dirty="0">
              <a:solidFill>
                <a:srgbClr val="FF0000"/>
              </a:solidFill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高频时钟和高速输出传输均需高性能的驱动器</a:t>
            </a:r>
            <a:endParaRPr lang="en-US" altLang="zh-CN" sz="16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现有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CML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驱动器功耗较大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~36mA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，且驱动力有限</a:t>
            </a:r>
            <a:endParaRPr lang="en-US" altLang="zh-CN" sz="16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目的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低功耗、带可调预加重的驱动器（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SST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驱动器）</a:t>
            </a:r>
            <a:endParaRPr lang="en-US" altLang="zh-CN" sz="16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研究进展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结构调研和方案拟定</a:t>
            </a:r>
            <a:endParaRPr lang="en-US" altLang="zh-CN" sz="1600" dirty="0"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并联型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SST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，阻抗可调（差分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100Ω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）</a:t>
            </a:r>
            <a:endParaRPr lang="en-US" altLang="zh-CN" sz="16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前向均衡技术预防大技术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FFE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初步验证，分别采用六级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CML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和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SST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驱动器，调节尺寸达到相同驱动能力时，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SST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功耗仅为</a:t>
            </a:r>
            <a:r>
              <a:rPr lang="en-US" altLang="zh-CN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9mA</a:t>
            </a:r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。</a:t>
            </a:r>
            <a:endParaRPr lang="en-US" altLang="zh-CN" sz="1600" dirty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zh-CN" altLang="en-US" sz="1600" dirty="0">
              <a:solidFill>
                <a:srgbClr val="FF0000"/>
              </a:solidFill>
              <a:effectLst/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35CEB57-B447-49BF-A858-AB5444830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633" y="1173322"/>
            <a:ext cx="5150167" cy="131490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4E43F92-032A-41A8-A9B2-36E190701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633" y="2473311"/>
            <a:ext cx="5150167" cy="14431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0A1537-DBB1-4911-906C-F2177D8993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571"/>
          <a:stretch/>
        </p:blipFill>
        <p:spPr>
          <a:xfrm>
            <a:off x="6637127" y="4273037"/>
            <a:ext cx="2027715" cy="17559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20AF21E-B417-4F92-9BE6-88B1C2D217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266"/>
          <a:stretch/>
        </p:blipFill>
        <p:spPr>
          <a:xfrm>
            <a:off x="8649334" y="4273037"/>
            <a:ext cx="2049671" cy="175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691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jczYjhlZWYzOWY1MmI0MzllZDkxNzU0YTRkZjMxZDIifQ=="/>
</p:tagLst>
</file>

<file path=ppt/theme/theme1.xml><?xml version="1.0" encoding="utf-8"?>
<a:theme xmlns:a="http://schemas.openxmlformats.org/drawingml/2006/main" name="Office 主题​​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911</Words>
  <Application>Microsoft Office PowerPoint</Application>
  <PresentationFormat>宽屏</PresentationFormat>
  <Paragraphs>135</Paragraphs>
  <Slides>11</Slides>
  <Notes>2</Notes>
  <HiddenSlides>0</HiddenSlides>
  <MMClips>2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6" baseType="lpstr">
      <vt:lpstr>Adobe 黑体 Std R</vt:lpstr>
      <vt:lpstr>Impact MT Std</vt:lpstr>
      <vt:lpstr>等线</vt:lpstr>
      <vt:lpstr>等线 Light</vt:lpstr>
      <vt:lpstr>黑体</vt:lpstr>
      <vt:lpstr>华文隶书</vt:lpstr>
      <vt:lpstr>华文宋体</vt:lpstr>
      <vt:lpstr>华文中宋</vt:lpstr>
      <vt:lpstr>微软雅黑</vt:lpstr>
      <vt:lpstr>Arial</vt:lpstr>
      <vt:lpstr>Courier New</vt:lpstr>
      <vt:lpstr>Times New Roman</vt:lpstr>
      <vt:lpstr>Wingdings</vt:lpstr>
      <vt:lpstr>Office 主题​​</vt:lpstr>
      <vt:lpstr>Visio</vt:lpstr>
      <vt:lpstr>—————— ASIC — PLL ——————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—————— ASIC — PLL ——————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答辩-19</dc:title>
  <dc:creator>jiang hui</dc:creator>
  <cp:lastModifiedBy>DELL</cp:lastModifiedBy>
  <cp:revision>263</cp:revision>
  <dcterms:created xsi:type="dcterms:W3CDTF">2016-11-24T09:20:00Z</dcterms:created>
  <dcterms:modified xsi:type="dcterms:W3CDTF">2025-04-29T02:10:22Z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9158B95FEE0145CBA385C488B3CDA81D_13</vt:lpwstr>
  </property>
</Properties>
</file>