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62" r:id="rId2"/>
    <p:sldId id="273" r:id="rId3"/>
    <p:sldId id="274" r:id="rId4"/>
    <p:sldId id="276" r:id="rId5"/>
    <p:sldId id="277" r:id="rId6"/>
    <p:sldId id="284" r:id="rId7"/>
    <p:sldId id="283" r:id="rId8"/>
    <p:sldId id="279" r:id="rId9"/>
    <p:sldId id="280" r:id="rId10"/>
    <p:sldId id="281" r:id="rId11"/>
    <p:sldId id="282" r:id="rId12"/>
    <p:sldId id="286" r:id="rId13"/>
    <p:sldId id="287" r:id="rId14"/>
    <p:sldId id="26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sq" initials="L" lastIdx="1" clrIdx="0">
    <p:extLst>
      <p:ext uri="{19B8F6BF-5375-455C-9EA6-DF929625EA0E}">
        <p15:presenceInfo xmlns:p15="http://schemas.microsoft.com/office/powerpoint/2012/main" userId="ds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1F4E79"/>
    <a:srgbClr val="FFFFFF"/>
    <a:srgbClr val="FFFF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691C-18F9-47A6-8F13-E0F02821B996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42086-E528-483E-A1FF-FB33D56A61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33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42086-E528-483E-A1FF-FB33D56A61F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91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42086-E528-483E-A1FF-FB33D56A61F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03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8000"/>
            <a:lum/>
          </a:blip>
          <a:srcRect/>
          <a:stretch>
            <a:fillRect l="6000" t="19000" r="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743200" cy="3065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D84D89B-D8A2-4074-A81F-F80BB66F7C7F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553200"/>
            <a:ext cx="4114800" cy="306532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季度考核</a:t>
            </a:r>
            <a:r>
              <a:rPr lang="en-US" altLang="zh-CN" dirty="0"/>
              <a:t>-</a:t>
            </a:r>
            <a:r>
              <a:rPr lang="zh-CN" altLang="en-US" dirty="0"/>
              <a:t>电子学组邓思琪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553200"/>
            <a:ext cx="2743200" cy="3065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64C8ACA-FEF0-342B-8AAE-C3EAF245DC0D}"/>
              </a:ext>
            </a:extLst>
          </p:cNvPr>
          <p:cNvSpPr/>
          <p:nvPr/>
        </p:nvSpPr>
        <p:spPr>
          <a:xfrm>
            <a:off x="794301" y="1053549"/>
            <a:ext cx="10603396" cy="19083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D36E3B89-3E6E-1A26-EB78-C95418A4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590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zh-CN" altLang="en-US" sz="5400" b="1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defRPr>
            </a:lvl1pPr>
          </a:lstStyle>
          <a:p>
            <a:pPr marL="0" lvl="0" algn="ctr"/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021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季度考核</a:t>
            </a:r>
            <a:r>
              <a:rPr lang="en-US" altLang="zh-CN"/>
              <a:t>-</a:t>
            </a:r>
            <a:r>
              <a:rPr lang="zh-CN" altLang="en-US"/>
              <a:t>电子学组邓思琪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738480" y="110980"/>
            <a:ext cx="7230770" cy="59545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99FAEA7-495A-15CC-5D6F-23FBC3166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49" y="67090"/>
            <a:ext cx="3749501" cy="721335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30AFE2A8-59F5-D437-A17B-B788090BFD3E}"/>
              </a:ext>
            </a:extLst>
          </p:cNvPr>
          <p:cNvGrpSpPr/>
          <p:nvPr userDrawn="1"/>
        </p:nvGrpSpPr>
        <p:grpSpPr>
          <a:xfrm>
            <a:off x="0" y="110979"/>
            <a:ext cx="622300" cy="682771"/>
            <a:chOff x="0" y="566"/>
            <a:chExt cx="1110" cy="73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9B5EB24-EEE7-E6E2-15A7-19827EA1F219}"/>
                </a:ext>
              </a:extLst>
            </p:cNvPr>
            <p:cNvSpPr/>
            <p:nvPr/>
          </p:nvSpPr>
          <p:spPr>
            <a:xfrm flipH="1">
              <a:off x="0" y="566"/>
              <a:ext cx="396" cy="7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DB7DAE-135E-66DA-B5D0-C870B27D54F9}"/>
                </a:ext>
              </a:extLst>
            </p:cNvPr>
            <p:cNvSpPr/>
            <p:nvPr/>
          </p:nvSpPr>
          <p:spPr>
            <a:xfrm flipH="1">
              <a:off x="518" y="566"/>
              <a:ext cx="178" cy="7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B009A08-940B-7FE2-2C0A-D8070FD06CCA}"/>
                </a:ext>
              </a:extLst>
            </p:cNvPr>
            <p:cNvSpPr/>
            <p:nvPr/>
          </p:nvSpPr>
          <p:spPr>
            <a:xfrm flipH="1">
              <a:off x="818" y="566"/>
              <a:ext cx="110" cy="7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33B88A4-89FE-8027-C08A-6A1DCB0477EE}"/>
                </a:ext>
              </a:extLst>
            </p:cNvPr>
            <p:cNvSpPr/>
            <p:nvPr/>
          </p:nvSpPr>
          <p:spPr>
            <a:xfrm flipH="1">
              <a:off x="1050" y="566"/>
              <a:ext cx="61" cy="7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 panose="020B0604020202020204"/>
                <a:ea typeface="幼圆" panose="02010509060101010101" pitchFamily="49" charset="-122"/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CD82B0C-84DC-CBB7-649B-BAD88D804097}"/>
              </a:ext>
            </a:extLst>
          </p:cNvPr>
          <p:cNvCxnSpPr>
            <a:cxnSpLocks/>
          </p:cNvCxnSpPr>
          <p:nvPr userDrawn="1"/>
        </p:nvCxnSpPr>
        <p:spPr>
          <a:xfrm>
            <a:off x="738480" y="794678"/>
            <a:ext cx="741492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88274DF-10E4-FFC5-177A-A958B0B84C98}"/>
              </a:ext>
            </a:extLst>
          </p:cNvPr>
          <p:cNvCxnSpPr>
            <a:cxnSpLocks/>
          </p:cNvCxnSpPr>
          <p:nvPr userDrawn="1"/>
        </p:nvCxnSpPr>
        <p:spPr>
          <a:xfrm>
            <a:off x="11918950" y="782906"/>
            <a:ext cx="21590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29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dpi="0" rotWithShape="1">
          <a:blip r:embed="rId2">
            <a:alphaModFix amt="8000"/>
            <a:lum/>
          </a:blip>
          <a:srcRect/>
          <a:stretch>
            <a:fillRect t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季度考核</a:t>
            </a:r>
            <a:r>
              <a:rPr lang="en-US" altLang="zh-CN"/>
              <a:t>-</a:t>
            </a:r>
            <a:r>
              <a:rPr lang="zh-CN" altLang="en-US"/>
              <a:t>电子学组邓思琪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192000" cy="766618"/>
            <a:chOff x="0" y="0"/>
            <a:chExt cx="12192000" cy="766618"/>
          </a:xfrm>
          <a:solidFill>
            <a:schemeClr val="accent1">
              <a:lumMod val="75000"/>
            </a:schemeClr>
          </a:solidFill>
        </p:grpSpPr>
        <p:sp>
          <p:nvSpPr>
            <p:cNvPr id="7" name="矩形 6"/>
            <p:cNvSpPr/>
            <p:nvPr userDrawn="1"/>
          </p:nvSpPr>
          <p:spPr>
            <a:xfrm>
              <a:off x="0" y="0"/>
              <a:ext cx="12192000" cy="7666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 userDrawn="1"/>
          </p:nvSpPr>
          <p:spPr>
            <a:xfrm>
              <a:off x="0" y="29366"/>
              <a:ext cx="2890982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C058CF8-1356-CD83-8640-84C9399730D8}"/>
              </a:ext>
            </a:extLst>
          </p:cNvPr>
          <p:cNvSpPr txBox="1"/>
          <p:nvPr userDrawn="1"/>
        </p:nvSpPr>
        <p:spPr>
          <a:xfrm>
            <a:off x="892865" y="2196548"/>
            <a:ext cx="104062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Thanks!</a:t>
            </a:r>
            <a:endParaRPr lang="zh-CN" altLang="en-US" sz="115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743200" cy="30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6AEF61D-AB7E-422A-8A59-9A3EB7E5750F}" type="datetime1">
              <a:rPr lang="zh-CN" altLang="en-US" smtClean="0"/>
              <a:t>2025/4/28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553200"/>
            <a:ext cx="4114800" cy="30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季度考核</a:t>
            </a:r>
            <a:r>
              <a:rPr lang="en-US" altLang="zh-CN" dirty="0"/>
              <a:t>-</a:t>
            </a:r>
            <a:r>
              <a:rPr lang="zh-CN" altLang="en-US" dirty="0"/>
              <a:t>电子学组邓思琪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553200"/>
            <a:ext cx="2743200" cy="30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9FCB8A6-8E3B-4899-BEB6-4237967F4185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549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07F6A0-2882-4984-B019-9BC83DD5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D89B-D8A2-4074-A81F-F80BB66F7C7F}" type="datetime1">
              <a:rPr lang="zh-CN" altLang="en-US" smtClean="0"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547B9A-DF25-46EA-BE56-80B925C1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季度考核</a:t>
            </a:r>
            <a:r>
              <a:rPr lang="en-US" altLang="zh-CN" dirty="0"/>
              <a:t>-</a:t>
            </a:r>
            <a:r>
              <a:rPr lang="zh-CN" altLang="en-US" dirty="0"/>
              <a:t>电子学组邓思琪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6B5B74-93BF-4228-9A0C-B6D911E5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1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B673F65-3001-4077-BD5B-EA9C9568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2025</a:t>
            </a:r>
            <a:r>
              <a:rPr lang="zh-CN" altLang="en-US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年</a:t>
            </a:r>
            <a:r>
              <a:rPr lang="en-US" altLang="zh-CN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1-4</a:t>
            </a:r>
            <a:r>
              <a:rPr lang="zh-CN" altLang="en-US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月考核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37B4B51-E408-4803-9AB3-B408FCD8F909}"/>
              </a:ext>
            </a:extLst>
          </p:cNvPr>
          <p:cNvSpPr txBox="1"/>
          <p:nvPr/>
        </p:nvSpPr>
        <p:spPr>
          <a:xfrm>
            <a:off x="3735455" y="3513576"/>
            <a:ext cx="4721087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汇报人：邓思琪</a:t>
            </a:r>
            <a:endParaRPr lang="en-US" altLang="zh-CN" sz="28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导师：魏微</a:t>
            </a:r>
            <a:endParaRPr lang="en-US" altLang="zh-CN" sz="28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时间：</a:t>
            </a:r>
            <a:r>
              <a:rPr lang="en-US" altLang="zh-CN" sz="28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2025.4.29</a:t>
            </a:r>
          </a:p>
        </p:txBody>
      </p:sp>
    </p:spTree>
    <p:extLst>
      <p:ext uri="{BB962C8B-B14F-4D97-AF65-F5344CB8AC3E}">
        <p14:creationId xmlns:p14="http://schemas.microsoft.com/office/powerpoint/2010/main" val="376324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91B2E4-AA48-4B75-91C1-3937723F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A402EC-6E29-48D2-8286-8CC3E232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季度考核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电子学组邓思琪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FE6F4B-4EAD-4340-9729-BB0013EA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10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AB5A7DA-06DC-4CB2-BAB0-D58C26EC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先进</a:t>
            </a:r>
            <a:r>
              <a:rPr lang="en-US" altLang="zh-CN" sz="4000" b="1" dirty="0"/>
              <a:t>3D</a:t>
            </a:r>
            <a:r>
              <a:rPr lang="zh-CN" altLang="en-US" sz="4000" b="1" dirty="0"/>
              <a:t>封装工艺的验证片设计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B862DB-A532-4C49-9AA7-0BD3580FF6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471" y="1397205"/>
            <a:ext cx="4945546" cy="45361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4A4CBE-531B-451F-9167-7CDCBC6F095B}"/>
              </a:ext>
            </a:extLst>
          </p:cNvPr>
          <p:cNvSpPr txBox="1"/>
          <p:nvPr/>
        </p:nvSpPr>
        <p:spPr>
          <a:xfrm>
            <a:off x="5728017" y="4219119"/>
            <a:ext cx="5726985" cy="210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更换关键电阻和</a:t>
            </a:r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PNP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管后需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重新进行性能调整与仿真</a:t>
            </a:r>
            <a:endParaRPr lang="en-US" altLang="zh-CN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在</a:t>
            </a:r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22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℃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左右达到零温度系数</a:t>
            </a:r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输出电压在</a:t>
            </a:r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1.188V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左右，整体波动范围较小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温漂小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，所有工艺角组合情况的温漂大小均满足应用要求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600962E-98B6-4AEB-8A3D-A633F40BD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993" y="1561586"/>
            <a:ext cx="3500648" cy="22521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9912E-816A-4726-BEF2-F8EB52888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641" y="1561586"/>
            <a:ext cx="3501424" cy="225219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A5E0414-8B78-47DD-B9AA-DDC5634F2A03}"/>
              </a:ext>
            </a:extLst>
          </p:cNvPr>
          <p:cNvSpPr txBox="1"/>
          <p:nvPr/>
        </p:nvSpPr>
        <p:spPr>
          <a:xfrm>
            <a:off x="634174" y="760267"/>
            <a:ext cx="3300120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Bandgap</a:t>
            </a: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移植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D2C3AD6-1E9C-4745-94DB-3B39E23E8E80}"/>
              </a:ext>
            </a:extLst>
          </p:cNvPr>
          <p:cNvSpPr txBox="1"/>
          <p:nvPr/>
        </p:nvSpPr>
        <p:spPr>
          <a:xfrm>
            <a:off x="1924578" y="5916262"/>
            <a:ext cx="1637243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Bandgap</a:t>
            </a: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原理图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FCE4CAD-AAD4-4636-BF6B-72164121852B}"/>
              </a:ext>
            </a:extLst>
          </p:cNvPr>
          <p:cNvSpPr txBox="1"/>
          <p:nvPr/>
        </p:nvSpPr>
        <p:spPr>
          <a:xfrm>
            <a:off x="6256970" y="3773928"/>
            <a:ext cx="1637243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前仿真波形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298D71C-33F5-4068-B929-DBD07474C9D1}"/>
              </a:ext>
            </a:extLst>
          </p:cNvPr>
          <p:cNvSpPr txBox="1"/>
          <p:nvPr/>
        </p:nvSpPr>
        <p:spPr>
          <a:xfrm>
            <a:off x="9647215" y="3752385"/>
            <a:ext cx="1637243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corner</a:t>
            </a: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仿真波形</a:t>
            </a:r>
          </a:p>
        </p:txBody>
      </p:sp>
    </p:spTree>
    <p:extLst>
      <p:ext uri="{BB962C8B-B14F-4D97-AF65-F5344CB8AC3E}">
        <p14:creationId xmlns:p14="http://schemas.microsoft.com/office/powerpoint/2010/main" val="151647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6BC8A0-5FBD-477D-8C45-9EA0D5B6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38BC6A-29D6-4736-AC12-6D9DCEF2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季度考核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电子学组邓思琪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35A875-B689-4B9E-AF51-699A736C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11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F3535E3-4F10-450F-BA2D-7CD8F1A0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先进</a:t>
            </a:r>
            <a:r>
              <a:rPr lang="en-US" altLang="zh-CN" sz="4000" b="1" dirty="0"/>
              <a:t>3D</a:t>
            </a:r>
            <a:r>
              <a:rPr lang="zh-CN" altLang="en-US" sz="4000" b="1" dirty="0"/>
              <a:t>封装工艺的验证片设计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528208-6BD3-417B-A02A-9186FBC5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20" y="1397205"/>
            <a:ext cx="5218245" cy="47346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08C3E2-8FFA-4E44-9696-8564F53E1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512" y="1441430"/>
            <a:ext cx="3036227" cy="27114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09779D-42C6-4BF0-AFA2-FE656A56A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739" y="1441430"/>
            <a:ext cx="2875489" cy="27114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BDC0B1C-D2BA-4DF7-8D6E-7953A2B8916A}"/>
              </a:ext>
            </a:extLst>
          </p:cNvPr>
          <p:cNvSpPr txBox="1"/>
          <p:nvPr/>
        </p:nvSpPr>
        <p:spPr>
          <a:xfrm>
            <a:off x="634174" y="760267"/>
            <a:ext cx="3300120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Bandgap</a:t>
            </a: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移植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F0314F-21C4-4283-994B-A36EE418B23D}"/>
              </a:ext>
            </a:extLst>
          </p:cNvPr>
          <p:cNvSpPr txBox="1"/>
          <p:nvPr/>
        </p:nvSpPr>
        <p:spPr>
          <a:xfrm>
            <a:off x="6353837" y="4598725"/>
            <a:ext cx="4114800" cy="12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版图绘制完成</a:t>
            </a:r>
            <a:endParaRPr lang="en-US" altLang="zh-CN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关键</a:t>
            </a:r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PNP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管和电阻的匹配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DRC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、</a:t>
            </a:r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LVS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均通过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0E719D-5E1F-42D0-9D66-4D6C23AC00E2}"/>
              </a:ext>
            </a:extLst>
          </p:cNvPr>
          <p:cNvSpPr txBox="1"/>
          <p:nvPr/>
        </p:nvSpPr>
        <p:spPr>
          <a:xfrm>
            <a:off x="2405624" y="6097733"/>
            <a:ext cx="1637243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Bandgap</a:t>
            </a: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版图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3987B0-A91C-41DB-8BD0-9BA30187A1BB}"/>
              </a:ext>
            </a:extLst>
          </p:cNvPr>
          <p:cNvSpPr txBox="1"/>
          <p:nvPr/>
        </p:nvSpPr>
        <p:spPr>
          <a:xfrm>
            <a:off x="8055770" y="4133445"/>
            <a:ext cx="1637243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DRC</a:t>
            </a: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、</a:t>
            </a: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LVS</a:t>
            </a: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检查结果</a:t>
            </a:r>
          </a:p>
        </p:txBody>
      </p:sp>
    </p:spTree>
    <p:extLst>
      <p:ext uri="{BB962C8B-B14F-4D97-AF65-F5344CB8AC3E}">
        <p14:creationId xmlns:p14="http://schemas.microsoft.com/office/powerpoint/2010/main" val="36847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A8729B-0335-4402-AC6D-8AB3DE9B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602678-8B32-43BA-9DD1-069C5212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季度考核</a:t>
            </a:r>
            <a:r>
              <a:rPr lang="en-US" altLang="zh-CN"/>
              <a:t>-</a:t>
            </a:r>
            <a:r>
              <a:rPr lang="zh-CN" altLang="en-US"/>
              <a:t>电子学组邓思琪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8C0242-BC05-4752-AF21-DC59529F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12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608C9B1-82FF-40B7-8C20-C60D17A7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后续安排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9DD7BFB-1548-4F0D-9856-643815B11A7F}"/>
              </a:ext>
            </a:extLst>
          </p:cNvPr>
          <p:cNvSpPr txBox="1"/>
          <p:nvPr/>
        </p:nvSpPr>
        <p:spPr>
          <a:xfrm>
            <a:off x="1038225" y="1220518"/>
            <a:ext cx="6134100" cy="206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先进</a:t>
            </a:r>
            <a:r>
              <a:rPr lang="en-US" altLang="zh-CN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3D</a:t>
            </a: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封装工艺的验证片设计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继续完成整体读出逻辑的验证与调整</a:t>
            </a:r>
            <a:endParaRPr lang="en-US" altLang="zh-CN" sz="20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参与完成其余辅助设计</a:t>
            </a:r>
            <a:endParaRPr lang="en-US" altLang="zh-CN" sz="20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跟进并参与</a:t>
            </a:r>
            <a:r>
              <a:rPr lang="en-US" altLang="zh-CN" sz="2400" b="1" dirty="0" err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</a:t>
            </a:r>
            <a:r>
              <a:rPr lang="en-US" altLang="zh-CN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-stitching</a:t>
            </a: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的设计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5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71F882-A91D-44C6-9F6C-F2358665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9C35CA-EC3A-4EEC-87A5-1CC20FFB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季度考核</a:t>
            </a:r>
            <a:r>
              <a:rPr lang="en-US" altLang="zh-CN"/>
              <a:t>-</a:t>
            </a:r>
            <a:r>
              <a:rPr lang="zh-CN" altLang="en-US"/>
              <a:t>电子学组邓思琪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1388A7-32B6-41C5-BA5E-005E55B0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13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635C48C-3515-4167-BE9C-2CBAA370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1650140-487C-4201-8279-CCB0D0E44F39}"/>
              </a:ext>
            </a:extLst>
          </p:cNvPr>
          <p:cNvSpPr txBox="1"/>
          <p:nvPr/>
        </p:nvSpPr>
        <p:spPr>
          <a:xfrm>
            <a:off x="1086405" y="973137"/>
            <a:ext cx="9657795" cy="511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本季度工作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Taichu3</a:t>
            </a: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顶点探测器相关测试及设计</a:t>
            </a:r>
            <a:endParaRPr lang="en-US" altLang="zh-CN" sz="20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遗留死区问题测试及复现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 err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行为级仿真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先进</a:t>
            </a:r>
            <a:r>
              <a:rPr lang="en-US" altLang="zh-CN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3D</a:t>
            </a: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封装工艺的验证片设计</a:t>
            </a:r>
            <a:endParaRPr lang="en-US" altLang="zh-CN" sz="20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芯片全局仿真与逻辑验证（进行中）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Bandgap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移植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后续安排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继续完成先进</a:t>
            </a:r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3D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封装工艺验证片整体读出逻辑的验证与调整，并参与完成其余辅助设计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跟进并参与</a:t>
            </a:r>
            <a:r>
              <a:rPr lang="en-US" altLang="zh-CN" b="1" dirty="0" err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</a:t>
            </a:r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-stitching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的设计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97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176007-FFED-4641-B751-F5DEB1656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694F299-F3B3-4251-ACAF-8672F0ED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季度考核</a:t>
            </a:r>
            <a:r>
              <a:rPr lang="en-US" altLang="zh-CN"/>
              <a:t>-</a:t>
            </a:r>
            <a:r>
              <a:rPr lang="zh-CN" altLang="en-US"/>
              <a:t>电子学组邓思琪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412272-1349-4BB6-B15E-6979AE96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4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A7E35A-F628-4F26-AB4F-6E2BE66E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5D0F94-5458-430C-ACBD-905B6C9B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季度考核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电子学组邓思琪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0C0395-690B-49CF-AE49-7D594C10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2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40098F4-C960-496C-B402-602FFCE7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4455B8-642C-44B7-A05B-2A7A37B42D66}"/>
              </a:ext>
            </a:extLst>
          </p:cNvPr>
          <p:cNvSpPr txBox="1"/>
          <p:nvPr/>
        </p:nvSpPr>
        <p:spPr>
          <a:xfrm>
            <a:off x="1276905" y="905523"/>
            <a:ext cx="9543495" cy="491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本季度工作</a:t>
            </a:r>
            <a:endParaRPr lang="en-US" altLang="zh-CN" sz="28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Taichu3</a:t>
            </a: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顶点探测器相关测试及设计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遗留死区问题测试及复现</a:t>
            </a:r>
            <a:endParaRPr lang="en-US" altLang="zh-CN" sz="20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err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</a:t>
            </a: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行为级仿真</a:t>
            </a:r>
            <a:endParaRPr lang="en-US" altLang="zh-CN" sz="20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先进</a:t>
            </a:r>
            <a:r>
              <a:rPr lang="en-US" altLang="zh-CN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3D</a:t>
            </a: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封装工艺的验证片设计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芯片全局仿真与逻辑验证（进行中）</a:t>
            </a:r>
            <a:endParaRPr lang="en-US" altLang="zh-CN" sz="20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Bandgap</a:t>
            </a: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移植</a:t>
            </a:r>
            <a:endParaRPr lang="en-US" altLang="zh-CN" sz="20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后续安排</a:t>
            </a:r>
            <a:endParaRPr lang="en-US" altLang="zh-CN" sz="28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82372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77FA61-9415-4ACB-BD22-914E80C5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43FFF8-E227-438A-916A-1BB25CD6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季度考核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电子学组邓思琪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78FE18-64E4-4DC3-9B96-547F4B39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3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2BC164-4D5B-4726-91C2-44784152E494}"/>
              </a:ext>
            </a:extLst>
          </p:cNvPr>
          <p:cNvSpPr txBox="1"/>
          <p:nvPr/>
        </p:nvSpPr>
        <p:spPr>
          <a:xfrm>
            <a:off x="611832" y="802193"/>
            <a:ext cx="7143961" cy="266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工作背景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从</a:t>
            </a:r>
            <a:r>
              <a:rPr lang="en-US" altLang="zh-CN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Taichu3</a:t>
            </a: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芯片束流测试、</a:t>
            </a:r>
            <a:r>
              <a:rPr lang="en-US" altLang="zh-CN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MOST2</a:t>
            </a: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项目结题至今，</a:t>
            </a:r>
            <a:r>
              <a:rPr lang="zh-CN" alt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死区</a:t>
            </a: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问题一直是一个</a:t>
            </a:r>
            <a:r>
              <a:rPr lang="zh-CN" alt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悬而未决但又必须解决</a:t>
            </a: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的问题，原因众说纷纭；</a:t>
            </a:r>
            <a:endParaRPr lang="en-US" altLang="zh-CN" sz="16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该问题需要长时间实验才有几率出现，</a:t>
            </a:r>
            <a:r>
              <a:rPr lang="zh-CN" alt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寻找</a:t>
            </a:r>
            <a:r>
              <a:rPr lang="en-US" altLang="zh-CN" sz="16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bug</a:t>
            </a:r>
            <a:r>
              <a:rPr lang="zh-CN" alt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原因非常困难</a:t>
            </a: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；</a:t>
            </a:r>
            <a:endParaRPr lang="en-US" altLang="zh-CN" sz="16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若不解决这个问题，会</a:t>
            </a:r>
            <a:r>
              <a:rPr lang="zh-CN" alt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影响</a:t>
            </a: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到后续版本的</a:t>
            </a:r>
            <a:r>
              <a:rPr lang="zh-CN" alt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芯片改进和迭代</a:t>
            </a: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。</a:t>
            </a:r>
            <a:endParaRPr lang="en-US" altLang="zh-CN" sz="16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建立芯片测试环境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6610A579-F6FD-4A13-9A3E-B9C421CCE7CF}"/>
              </a:ext>
            </a:extLst>
          </p:cNvPr>
          <p:cNvGrpSpPr/>
          <p:nvPr/>
        </p:nvGrpSpPr>
        <p:grpSpPr>
          <a:xfrm>
            <a:off x="1022283" y="3640745"/>
            <a:ext cx="4653510" cy="2639211"/>
            <a:chOff x="893418" y="971799"/>
            <a:chExt cx="5406963" cy="3108105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B9C02541-D205-450E-856D-0692E4D36E74}"/>
                </a:ext>
              </a:extLst>
            </p:cNvPr>
            <p:cNvGrpSpPr/>
            <p:nvPr/>
          </p:nvGrpSpPr>
          <p:grpSpPr>
            <a:xfrm>
              <a:off x="893418" y="971799"/>
              <a:ext cx="5406963" cy="2741261"/>
              <a:chOff x="6099536" y="3441549"/>
              <a:chExt cx="5406963" cy="2741261"/>
            </a:xfrm>
          </p:grpSpPr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7C9C0D5-1F05-4587-8BC2-AAD707247F00}"/>
                  </a:ext>
                </a:extLst>
              </p:cNvPr>
              <p:cNvSpPr txBox="1"/>
              <p:nvPr/>
            </p:nvSpPr>
            <p:spPr>
              <a:xfrm>
                <a:off x="6617208" y="3471683"/>
                <a:ext cx="1655414" cy="39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黑体" panose="02010609060101010101" pitchFamily="49" charset="-122"/>
                    <a:cs typeface="Calibri" panose="020F0502020204030204" pitchFamily="34" charset="0"/>
                  </a:rPr>
                  <a:t>β</a:t>
                </a:r>
                <a:r>
                  <a:rPr lang="zh-CN" altLang="en-US" sz="1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黑体" panose="02010609060101010101" pitchFamily="49" charset="-122"/>
                    <a:cs typeface="Calibri" panose="020F0502020204030204" pitchFamily="34" charset="0"/>
                  </a:rPr>
                  <a:t>放射源：</a:t>
                </a:r>
                <a:r>
                  <a:rPr lang="en-US" altLang="zh-CN" sz="1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黑体" panose="02010609060101010101" pitchFamily="49" charset="-122"/>
                    <a:cs typeface="Calibri" panose="020F0502020204030204" pitchFamily="34" charset="0"/>
                  </a:rPr>
                  <a:t>Sr-90</a:t>
                </a:r>
                <a:endParaRPr lang="zh-CN" altLang="en-US" sz="1200" b="1" dirty="0">
                  <a:solidFill>
                    <a:srgbClr val="C0000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endParaRPr>
              </a:p>
            </p:txBody>
          </p:sp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1AD87E01-5003-47C0-9238-1E9F2949D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536" y="3941646"/>
                <a:ext cx="2693606" cy="2241164"/>
              </a:xfrm>
              <a:prstGeom prst="rect">
                <a:avLst/>
              </a:prstGeom>
            </p:spPr>
          </p:pic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4E87C279-231A-469A-8611-72B8094E7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2894" y="3941646"/>
                <a:ext cx="2693605" cy="2241164"/>
              </a:xfrm>
              <a:prstGeom prst="rect">
                <a:avLst/>
              </a:prstGeom>
            </p:spPr>
          </p:pic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231524ED-FCCA-4DDA-B431-94C43CA4C66B}"/>
                  </a:ext>
                </a:extLst>
              </p:cNvPr>
              <p:cNvSpPr/>
              <p:nvPr/>
            </p:nvSpPr>
            <p:spPr>
              <a:xfrm>
                <a:off x="7226849" y="4508872"/>
                <a:ext cx="289731" cy="30388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endParaRPr>
              </a:p>
            </p:txBody>
          </p:sp>
          <p:cxnSp>
            <p:nvCxnSpPr>
              <p:cNvPr id="71" name="直接箭头连接符 70">
                <a:extLst>
                  <a:ext uri="{FF2B5EF4-FFF2-40B4-BE49-F238E27FC236}">
                    <a16:creationId xmlns:a16="http://schemas.microsoft.com/office/drawing/2014/main" id="{BDE3469F-3875-4656-AFFA-DCDE1C8D26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72951" y="3835194"/>
                <a:ext cx="304" cy="69918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3EA32AB1-4B96-4555-96FE-9875FED467CB}"/>
                  </a:ext>
                </a:extLst>
              </p:cNvPr>
              <p:cNvSpPr/>
              <p:nvPr/>
            </p:nvSpPr>
            <p:spPr>
              <a:xfrm>
                <a:off x="9515202" y="4568870"/>
                <a:ext cx="515499" cy="48777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endParaRPr>
              </a:p>
            </p:txBody>
          </p:sp>
          <p:cxnSp>
            <p:nvCxnSpPr>
              <p:cNvPr id="73" name="直接箭头连接符 72">
                <a:extLst>
                  <a:ext uri="{FF2B5EF4-FFF2-40B4-BE49-F238E27FC236}">
                    <a16:creationId xmlns:a16="http://schemas.microsoft.com/office/drawing/2014/main" id="{7247662F-16F9-4CE4-9C60-6E4BF1601D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66637" y="3821788"/>
                <a:ext cx="5076" cy="65316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190C04A6-9BDA-425E-B312-F9065A270691}"/>
                  </a:ext>
                </a:extLst>
              </p:cNvPr>
              <p:cNvSpPr txBox="1"/>
              <p:nvPr/>
            </p:nvSpPr>
            <p:spPr>
              <a:xfrm>
                <a:off x="9115840" y="3441549"/>
                <a:ext cx="1488346" cy="39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黑体" panose="02010609060101010101" pitchFamily="49" charset="-122"/>
                    <a:cs typeface="Calibri" panose="020F0502020204030204" pitchFamily="34" charset="0"/>
                  </a:rPr>
                  <a:t>放射源照射处</a:t>
                </a:r>
              </a:p>
            </p:txBody>
          </p:sp>
        </p:grp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7F758EF0-9D27-4602-87AC-06F5F98E35FC}"/>
                </a:ext>
              </a:extLst>
            </p:cNvPr>
            <p:cNvSpPr txBox="1"/>
            <p:nvPr/>
          </p:nvSpPr>
          <p:spPr>
            <a:xfrm>
              <a:off x="2664503" y="3682182"/>
              <a:ext cx="1902330" cy="39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β</a:t>
              </a:r>
              <a:r>
                <a:rPr lang="zh-CN" altLang="en-US" sz="120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放射源测试平台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225B77CE-7688-4BA7-B558-E2AC3404CCD6}"/>
              </a:ext>
            </a:extLst>
          </p:cNvPr>
          <p:cNvGrpSpPr/>
          <p:nvPr/>
        </p:nvGrpSpPr>
        <p:grpSpPr>
          <a:xfrm>
            <a:off x="5701848" y="3528434"/>
            <a:ext cx="2520424" cy="2742154"/>
            <a:chOff x="6538347" y="1322121"/>
            <a:chExt cx="5051628" cy="5080762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1728FE8D-8EA8-46FC-B44A-923ECF80335E}"/>
                </a:ext>
              </a:extLst>
            </p:cNvPr>
            <p:cNvGrpSpPr/>
            <p:nvPr/>
          </p:nvGrpSpPr>
          <p:grpSpPr>
            <a:xfrm>
              <a:off x="6538347" y="1322121"/>
              <a:ext cx="5051628" cy="4577925"/>
              <a:chOff x="6538347" y="1395036"/>
              <a:chExt cx="5051628" cy="4577925"/>
            </a:xfrm>
          </p:grpSpPr>
          <p:pic>
            <p:nvPicPr>
              <p:cNvPr id="78" name="图片 77">
                <a:extLst>
                  <a:ext uri="{FF2B5EF4-FFF2-40B4-BE49-F238E27FC236}">
                    <a16:creationId xmlns:a16="http://schemas.microsoft.com/office/drawing/2014/main" id="{8074EB40-102E-4E8E-8687-E515B40D2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8347" y="1395036"/>
                <a:ext cx="5051628" cy="4577925"/>
              </a:xfrm>
              <a:prstGeom prst="rect">
                <a:avLst/>
              </a:prstGeom>
            </p:spPr>
          </p:pic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6145C80B-B3F8-4101-9211-310B6979339E}"/>
                  </a:ext>
                </a:extLst>
              </p:cNvPr>
              <p:cNvSpPr/>
              <p:nvPr/>
            </p:nvSpPr>
            <p:spPr>
              <a:xfrm>
                <a:off x="6562725" y="4521199"/>
                <a:ext cx="4405312" cy="43327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912A9D21-DD43-4163-B623-11FE7DE023DA}"/>
                </a:ext>
              </a:extLst>
            </p:cNvPr>
            <p:cNvSpPr txBox="1"/>
            <p:nvPr/>
          </p:nvSpPr>
          <p:spPr>
            <a:xfrm>
              <a:off x="7523080" y="5777141"/>
              <a:ext cx="3082161" cy="625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Python</a:t>
              </a:r>
              <a:r>
                <a:rPr lang="zh-CN" altLang="en-US" sz="120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配置界面</a:t>
              </a:r>
            </a:p>
          </p:txBody>
        </p: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69CBE94B-BC35-416A-8FD8-1F8AA81C0490}"/>
              </a:ext>
            </a:extLst>
          </p:cNvPr>
          <p:cNvSpPr txBox="1"/>
          <p:nvPr/>
        </p:nvSpPr>
        <p:spPr>
          <a:xfrm>
            <a:off x="8248327" y="4271854"/>
            <a:ext cx="3401228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复现束流测试环境，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并进行了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代码和界面的改进设计；</a:t>
            </a:r>
            <a:endParaRPr lang="en-US" altLang="zh-CN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Python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配置、</a:t>
            </a:r>
            <a:r>
              <a:rPr lang="en-US" altLang="zh-CN" b="1" dirty="0" err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Matlab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取数。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E7135C1-2369-4045-A733-0C1E0597A325}"/>
              </a:ext>
            </a:extLst>
          </p:cNvPr>
          <p:cNvSpPr txBox="1"/>
          <p:nvPr/>
        </p:nvSpPr>
        <p:spPr>
          <a:xfrm>
            <a:off x="9024904" y="3415719"/>
            <a:ext cx="1731764" cy="419474"/>
          </a:xfrm>
          <a:prstGeom prst="rect">
            <a:avLst/>
          </a:prstGeom>
          <a:noFill/>
          <a:ln w="19050">
            <a:solidFill>
              <a:srgbClr val="2E75B6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丢失 </a:t>
            </a:r>
            <a:r>
              <a:rPr lang="en-US" altLang="zh-CN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or </a:t>
            </a: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移位？</a:t>
            </a:r>
            <a:endParaRPr lang="en-US" altLang="zh-CN" sz="16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1ABDE6A1-4688-47B8-A5BB-B9991066FD21}"/>
              </a:ext>
            </a:extLst>
          </p:cNvPr>
          <p:cNvGrpSpPr/>
          <p:nvPr/>
        </p:nvGrpSpPr>
        <p:grpSpPr>
          <a:xfrm>
            <a:off x="7704901" y="1070745"/>
            <a:ext cx="3743064" cy="2258821"/>
            <a:chOff x="7782186" y="1093873"/>
            <a:chExt cx="3579223" cy="2106145"/>
          </a:xfrm>
        </p:grpSpPr>
        <p:pic>
          <p:nvPicPr>
            <p:cNvPr id="6" name="图片 7">
              <a:extLst>
                <a:ext uri="{FF2B5EF4-FFF2-40B4-BE49-F238E27FC236}">
                  <a16:creationId xmlns:a16="http://schemas.microsoft.com/office/drawing/2014/main" id="{CAA11BCB-A5FE-471F-B102-0E92C9B3C7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2" t="7356" r="3467" b="5919"/>
            <a:stretch/>
          </p:blipFill>
          <p:spPr bwMode="auto">
            <a:xfrm>
              <a:off x="7782186" y="1093873"/>
              <a:ext cx="3579223" cy="2106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CABD1A41-51D8-486A-B4CA-893230859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2600" y="2247900"/>
              <a:ext cx="161926" cy="9521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标题 4">
            <a:extLst>
              <a:ext uri="{FF2B5EF4-FFF2-40B4-BE49-F238E27FC236}">
                <a16:creationId xmlns:a16="http://schemas.microsoft.com/office/drawing/2014/main" id="{A528C904-CA5E-43BA-93D6-7A3AD361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38911"/>
            <a:ext cx="8434096" cy="595457"/>
          </a:xfrm>
        </p:spPr>
        <p:txBody>
          <a:bodyPr/>
          <a:lstStyle/>
          <a:p>
            <a:r>
              <a:rPr lang="en-US" altLang="zh-CN" sz="4000" b="1" dirty="0"/>
              <a:t>Taichu3</a:t>
            </a:r>
            <a:r>
              <a:rPr lang="zh-CN" altLang="en-US" sz="4000" b="1" dirty="0"/>
              <a:t>顶点探测器相关测试及设计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470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A1FBFA-4DE9-45A3-8DEE-9EEDAEE0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699540C-184D-447C-A08A-3C624DC8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季度考核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电子学组邓思琪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1C2FEE-D2BB-4FF3-84A2-75CD7015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4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DDB696-D943-4419-A5BD-A3ED47B48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r="21360"/>
          <a:stretch/>
        </p:blipFill>
        <p:spPr>
          <a:xfrm>
            <a:off x="1210492" y="1434519"/>
            <a:ext cx="2802794" cy="34332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04F6CD1-0729-4E06-8AD4-980BA95F7536}"/>
              </a:ext>
            </a:extLst>
          </p:cNvPr>
          <p:cNvSpPr txBox="1"/>
          <p:nvPr/>
        </p:nvSpPr>
        <p:spPr>
          <a:xfrm>
            <a:off x="1518408" y="4574703"/>
            <a:ext cx="2196342" cy="31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某次</a:t>
            </a:r>
            <a:r>
              <a:rPr lang="en-US" altLang="zh-CN" sz="11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10min</a:t>
            </a:r>
            <a:r>
              <a:rPr lang="zh-CN" altLang="en-US" sz="11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实验所存储图像的</a:t>
            </a:r>
            <a:r>
              <a:rPr lang="en-US" altLang="zh-CN" sz="11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gif</a:t>
            </a:r>
            <a:endParaRPr lang="zh-CN" altLang="en-US" sz="11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770DD3-B05B-4A9A-B58F-2404ABA8BC43}"/>
              </a:ext>
            </a:extLst>
          </p:cNvPr>
          <p:cNvSpPr txBox="1"/>
          <p:nvPr/>
        </p:nvSpPr>
        <p:spPr>
          <a:xfrm>
            <a:off x="4441013" y="4577609"/>
            <a:ext cx="2348523" cy="31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另一组</a:t>
            </a:r>
            <a:r>
              <a:rPr lang="en-US" altLang="zh-CN" sz="11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10min</a:t>
            </a:r>
            <a:r>
              <a:rPr lang="zh-CN" altLang="en-US" sz="11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实验某次取数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50CAB6-74FA-4028-A622-CFC96C5B9FCF}"/>
              </a:ext>
            </a:extLst>
          </p:cNvPr>
          <p:cNvSpPr txBox="1"/>
          <p:nvPr/>
        </p:nvSpPr>
        <p:spPr>
          <a:xfrm>
            <a:off x="7217263" y="1238459"/>
            <a:ext cx="4405406" cy="382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不同实验方案，观察</a:t>
            </a:r>
            <a:r>
              <a:rPr lang="zh-CN" alt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特点</a:t>
            </a:r>
            <a:r>
              <a:rPr lang="zh-CN" altLang="en-US" sz="20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：</a:t>
            </a:r>
            <a:endParaRPr lang="en-US" altLang="zh-CN" sz="20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重复多次实验→死区出现的时间点基本固定，位置不固定，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以</a:t>
            </a:r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32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双列为单位丢失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。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芯片“无光”运行时无死区→死区的出现与放射源的激发有关；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改变放射源与芯片的相对距离→距离越近即辐射强度越大，死区出现得越快且扩展得也越快；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B575C00-CC9A-4134-AE3C-477E19175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09" y="1497357"/>
            <a:ext cx="2803841" cy="311927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B8799FB-3A18-4748-9670-A71882A41A3A}"/>
              </a:ext>
            </a:extLst>
          </p:cNvPr>
          <p:cNvSpPr txBox="1"/>
          <p:nvPr/>
        </p:nvSpPr>
        <p:spPr>
          <a:xfrm>
            <a:off x="544821" y="745873"/>
            <a:ext cx="5025469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β</a:t>
            </a: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源测试值班和实验方法调整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2A8FBE8-0D35-499A-956B-A4C6D94E73E5}"/>
              </a:ext>
            </a:extLst>
          </p:cNvPr>
          <p:cNvSpPr txBox="1"/>
          <p:nvPr/>
        </p:nvSpPr>
        <p:spPr>
          <a:xfrm>
            <a:off x="1371600" y="5062148"/>
            <a:ext cx="9600383" cy="1286250"/>
          </a:xfrm>
          <a:prstGeom prst="rect">
            <a:avLst/>
          </a:prstGeom>
          <a:noFill/>
          <a:ln w="127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自主设计实验，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并在长周期实验中，逐步使带有一定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“随机性”的</a:t>
            </a:r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bug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能够实现确定性的现象复现；</a:t>
            </a:r>
            <a:endParaRPr lang="en-US" altLang="zh-CN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根据测试需求和实验现象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不断调整实验方案，取得针对性的问题呈现。</a:t>
            </a:r>
            <a:endParaRPr lang="en-US" altLang="zh-CN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5" name="标题 4">
            <a:extLst>
              <a:ext uri="{FF2B5EF4-FFF2-40B4-BE49-F238E27FC236}">
                <a16:creationId xmlns:a16="http://schemas.microsoft.com/office/drawing/2014/main" id="{E4E40A4B-9EFE-41FF-AD78-FD362310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38911"/>
            <a:ext cx="8434096" cy="595457"/>
          </a:xfrm>
        </p:spPr>
        <p:txBody>
          <a:bodyPr/>
          <a:lstStyle/>
          <a:p>
            <a:r>
              <a:rPr lang="en-US" altLang="zh-CN" sz="4000" b="1" dirty="0"/>
              <a:t>Taichu3</a:t>
            </a:r>
            <a:r>
              <a:rPr lang="zh-CN" altLang="en-US" sz="4000" b="1" dirty="0"/>
              <a:t>顶点探测器相关测试及设计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79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0B654E0D-CC07-4CA7-B38E-EF0F540690BF}"/>
              </a:ext>
            </a:extLst>
          </p:cNvPr>
          <p:cNvSpPr txBox="1"/>
          <p:nvPr/>
        </p:nvSpPr>
        <p:spPr>
          <a:xfrm>
            <a:off x="7473036" y="4630334"/>
            <a:ext cx="2223611" cy="30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某组实验</a:t>
            </a:r>
            <a:r>
              <a:rPr lang="en-US" altLang="zh-CN" sz="105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32</a:t>
            </a:r>
            <a:r>
              <a:rPr lang="zh-CN" altLang="en-US" sz="105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双列数据率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F56A8C94-26F2-4A30-9E93-2A9F149999A9}"/>
              </a:ext>
            </a:extLst>
          </p:cNvPr>
          <p:cNvGrpSpPr/>
          <p:nvPr/>
        </p:nvGrpSpPr>
        <p:grpSpPr>
          <a:xfrm>
            <a:off x="5972175" y="2387701"/>
            <a:ext cx="5084409" cy="2336233"/>
            <a:chOff x="6096000" y="2359126"/>
            <a:chExt cx="5084409" cy="2336233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66C232C4-0D41-4805-90AA-8A4F02E066C3}"/>
                </a:ext>
              </a:extLst>
            </p:cNvPr>
            <p:cNvGrpSpPr/>
            <p:nvPr/>
          </p:nvGrpSpPr>
          <p:grpSpPr>
            <a:xfrm>
              <a:off x="6153027" y="2359126"/>
              <a:ext cx="4805773" cy="1284690"/>
              <a:chOff x="6102597" y="2382615"/>
              <a:chExt cx="4805773" cy="1284690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7BA92882-AAFD-470C-81E4-2E2F93C80BAF}"/>
                  </a:ext>
                </a:extLst>
              </p:cNvPr>
              <p:cNvGrpSpPr/>
              <p:nvPr/>
            </p:nvGrpSpPr>
            <p:grpSpPr>
              <a:xfrm>
                <a:off x="6102597" y="2382615"/>
                <a:ext cx="1457978" cy="1284690"/>
                <a:chOff x="670823" y="1144587"/>
                <a:chExt cx="2712315" cy="3020072"/>
              </a:xfrm>
            </p:grpSpPr>
            <p:pic>
              <p:nvPicPr>
                <p:cNvPr id="51" name="图片 50">
                  <a:extLst>
                    <a:ext uri="{FF2B5EF4-FFF2-40B4-BE49-F238E27FC236}">
                      <a16:creationId xmlns:a16="http://schemas.microsoft.com/office/drawing/2014/main" id="{190E6D89-A10C-445A-84B2-BF202D67B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70823" y="1144587"/>
                  <a:ext cx="2712315" cy="3020072"/>
                </a:xfrm>
                <a:prstGeom prst="rect">
                  <a:avLst/>
                </a:prstGeom>
              </p:spPr>
            </p:pic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B77A6F4B-6718-4B6E-A228-BF7B9794A85B}"/>
                    </a:ext>
                  </a:extLst>
                </p:cNvPr>
                <p:cNvSpPr/>
                <p:nvPr/>
              </p:nvSpPr>
              <p:spPr>
                <a:xfrm>
                  <a:off x="1116957" y="1273215"/>
                  <a:ext cx="190982" cy="2818436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Calibri" panose="020F0502020204030204" pitchFamily="34" charset="0"/>
                    <a:ea typeface="黑体" panose="02010609060101010101" pitchFamily="49" charset="-122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DA2BBF6F-B217-4E24-8788-FD44ECCC0ADC}"/>
                  </a:ext>
                </a:extLst>
              </p:cNvPr>
              <p:cNvGrpSpPr/>
              <p:nvPr/>
            </p:nvGrpSpPr>
            <p:grpSpPr>
              <a:xfrm>
                <a:off x="7760820" y="2382615"/>
                <a:ext cx="1449279" cy="1284690"/>
                <a:chOff x="3755657" y="1144587"/>
                <a:chExt cx="2696131" cy="3020072"/>
              </a:xfrm>
            </p:grpSpPr>
            <p:pic>
              <p:nvPicPr>
                <p:cNvPr id="49" name="图片 48">
                  <a:extLst>
                    <a:ext uri="{FF2B5EF4-FFF2-40B4-BE49-F238E27FC236}">
                      <a16:creationId xmlns:a16="http://schemas.microsoft.com/office/drawing/2014/main" id="{5FBC66B7-B783-4A39-88C4-CD7382A845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55657" y="1144587"/>
                  <a:ext cx="2696131" cy="3020072"/>
                </a:xfrm>
                <a:prstGeom prst="rect">
                  <a:avLst/>
                </a:prstGeom>
              </p:spPr>
            </p:pic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7E06912F-A601-46E7-8084-7891FB868D2B}"/>
                    </a:ext>
                  </a:extLst>
                </p:cNvPr>
                <p:cNvSpPr/>
                <p:nvPr/>
              </p:nvSpPr>
              <p:spPr>
                <a:xfrm>
                  <a:off x="5592502" y="1273215"/>
                  <a:ext cx="190982" cy="2818436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Calibri" panose="020F0502020204030204" pitchFamily="34" charset="0"/>
                    <a:ea typeface="黑体" panose="02010609060101010101" pitchFamily="49" charset="-122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7E48F926-312F-49B2-862C-B48D38F9A0EA}"/>
                  </a:ext>
                </a:extLst>
              </p:cNvPr>
              <p:cNvGrpSpPr/>
              <p:nvPr/>
            </p:nvGrpSpPr>
            <p:grpSpPr>
              <a:xfrm>
                <a:off x="9453340" y="2382615"/>
                <a:ext cx="1455030" cy="1284690"/>
                <a:chOff x="6904297" y="1144587"/>
                <a:chExt cx="2706830" cy="3020072"/>
              </a:xfrm>
            </p:grpSpPr>
            <p:pic>
              <p:nvPicPr>
                <p:cNvPr id="47" name="图片 46">
                  <a:extLst>
                    <a:ext uri="{FF2B5EF4-FFF2-40B4-BE49-F238E27FC236}">
                      <a16:creationId xmlns:a16="http://schemas.microsoft.com/office/drawing/2014/main" id="{98BB2900-837F-4BFC-B3B1-7B1A27B0BE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04297" y="1144587"/>
                  <a:ext cx="2706830" cy="3020072"/>
                </a:xfrm>
                <a:prstGeom prst="rect">
                  <a:avLst/>
                </a:prstGeom>
              </p:spPr>
            </p:pic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8DD3B639-0957-4995-B30C-037A800B30DE}"/>
                    </a:ext>
                  </a:extLst>
                </p:cNvPr>
                <p:cNvSpPr/>
                <p:nvPr/>
              </p:nvSpPr>
              <p:spPr>
                <a:xfrm>
                  <a:off x="8590345" y="1273215"/>
                  <a:ext cx="190982" cy="2818436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Calibri" panose="020F0502020204030204" pitchFamily="34" charset="0"/>
                    <a:ea typeface="黑体" panose="02010609060101010101" pitchFamily="49" charset="-122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A78B0C50-9B40-4153-9C58-FDDFA7405184}"/>
                </a:ext>
              </a:extLst>
            </p:cNvPr>
            <p:cNvGrpSpPr/>
            <p:nvPr/>
          </p:nvGrpSpPr>
          <p:grpSpPr>
            <a:xfrm>
              <a:off x="6096000" y="3643816"/>
              <a:ext cx="5084409" cy="1051543"/>
              <a:chOff x="5947416" y="3838356"/>
              <a:chExt cx="5084409" cy="895783"/>
            </a:xfrm>
          </p:grpSpPr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32F3C7C6-5B47-43A4-AFB1-C8573F4BD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29885" y="3838356"/>
                <a:ext cx="1701940" cy="895782"/>
              </a:xfrm>
              <a:prstGeom prst="rect">
                <a:avLst/>
              </a:prstGeom>
            </p:spPr>
          </p:pic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1E42459C-CF7D-4AD2-85B0-E6D8A25DC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41034" y="3838357"/>
                <a:ext cx="1688852" cy="895782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EF60225E-E7AD-4522-BCF4-6FB81D768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7416" y="3838357"/>
                <a:ext cx="1693618" cy="895782"/>
              </a:xfrm>
              <a:prstGeom prst="rect">
                <a:avLst/>
              </a:prstGeom>
            </p:spPr>
          </p:pic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24BB109-92A3-40A2-BDB8-59F987C8D70A}"/>
              </a:ext>
            </a:extLst>
          </p:cNvPr>
          <p:cNvGrpSpPr/>
          <p:nvPr/>
        </p:nvGrpSpPr>
        <p:grpSpPr>
          <a:xfrm>
            <a:off x="544820" y="2361131"/>
            <a:ext cx="5580612" cy="2606619"/>
            <a:chOff x="349493" y="2768708"/>
            <a:chExt cx="6293582" cy="391090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482B3FD-129B-4E59-A3BE-0D0B8CB3C3F1}"/>
                </a:ext>
              </a:extLst>
            </p:cNvPr>
            <p:cNvSpPr txBox="1"/>
            <p:nvPr/>
          </p:nvSpPr>
          <p:spPr>
            <a:xfrm>
              <a:off x="1327797" y="6194405"/>
              <a:ext cx="2263294" cy="46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25min_test1</a:t>
              </a:r>
              <a:r>
                <a:rPr lang="zh-CN" altLang="en-US" sz="105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，最后两个</a:t>
              </a:r>
              <a:r>
                <a:rPr lang="en-US" altLang="zh-CN" sz="105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32</a:t>
              </a:r>
              <a:r>
                <a:rPr lang="zh-CN" altLang="en-US" sz="105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双列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BFFD953-34F1-4727-A838-CFFED3BA3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1534" y="2870876"/>
              <a:ext cx="2708151" cy="1473376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DB24BCD-B765-4DC5-9B06-5DD170F87F79}"/>
                </a:ext>
              </a:extLst>
            </p:cNvPr>
            <p:cNvSpPr txBox="1"/>
            <p:nvPr/>
          </p:nvSpPr>
          <p:spPr>
            <a:xfrm>
              <a:off x="1017799" y="4098746"/>
              <a:ext cx="286019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b="1" dirty="0">
                  <a:solidFill>
                    <a:srgbClr val="C0000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0</a:t>
              </a:r>
              <a:endParaRPr lang="zh-CN" altLang="en-US" sz="10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B5DDD6F-4E66-4359-B6FF-0AAA0B40677C}"/>
                </a:ext>
              </a:extLst>
            </p:cNvPr>
            <p:cNvSpPr txBox="1"/>
            <p:nvPr/>
          </p:nvSpPr>
          <p:spPr>
            <a:xfrm>
              <a:off x="1960367" y="4098746"/>
              <a:ext cx="547103" cy="44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b="1" dirty="0">
                  <a:solidFill>
                    <a:srgbClr val="C0000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9min</a:t>
              </a:r>
              <a:endParaRPr lang="zh-CN" altLang="en-US" sz="10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5202D635-34CD-451E-83FF-F1B6045A0E3F}"/>
                </a:ext>
              </a:extLst>
            </p:cNvPr>
            <p:cNvCxnSpPr/>
            <p:nvPr/>
          </p:nvCxnSpPr>
          <p:spPr>
            <a:xfrm flipH="1">
              <a:off x="875776" y="3854250"/>
              <a:ext cx="293017" cy="952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18C3440-96BC-4605-84B1-B1F90D9945B8}"/>
                </a:ext>
              </a:extLst>
            </p:cNvPr>
            <p:cNvSpPr txBox="1"/>
            <p:nvPr/>
          </p:nvSpPr>
          <p:spPr>
            <a:xfrm>
              <a:off x="349493" y="3533711"/>
              <a:ext cx="613001" cy="8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50" b="1" dirty="0">
                  <a:solidFill>
                    <a:srgbClr val="C0000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实验开始</a:t>
              </a: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C6DDCF3E-3E21-40E0-AA22-41BE7F77F664}"/>
                </a:ext>
              </a:extLst>
            </p:cNvPr>
            <p:cNvCxnSpPr>
              <a:cxnSpLocks/>
            </p:cNvCxnSpPr>
            <p:nvPr/>
          </p:nvCxnSpPr>
          <p:spPr>
            <a:xfrm>
              <a:off x="2411214" y="3822760"/>
              <a:ext cx="281782" cy="1210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57BE624-202B-45D2-9A48-770B6B9DEDD3}"/>
                </a:ext>
              </a:extLst>
            </p:cNvPr>
            <p:cNvSpPr txBox="1"/>
            <p:nvPr/>
          </p:nvSpPr>
          <p:spPr>
            <a:xfrm>
              <a:off x="2549145" y="3797339"/>
              <a:ext cx="587100" cy="46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50" b="1" dirty="0">
                  <a:solidFill>
                    <a:srgbClr val="C0000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撤源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133F697-1D31-4CFB-ADFB-EEA4950D4218}"/>
                </a:ext>
              </a:extLst>
            </p:cNvPr>
            <p:cNvSpPr txBox="1"/>
            <p:nvPr/>
          </p:nvSpPr>
          <p:spPr>
            <a:xfrm>
              <a:off x="2931760" y="3153626"/>
              <a:ext cx="849511" cy="46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50" b="1" dirty="0">
                  <a:solidFill>
                    <a:srgbClr val="C0000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实验开始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1ECA745-1D03-4554-8C0A-8E58313B5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4005" y="4832491"/>
              <a:ext cx="2645789" cy="1463636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6017C0B-B2D5-4E6E-ACD7-D8B666F4ED05}"/>
                </a:ext>
              </a:extLst>
            </p:cNvPr>
            <p:cNvSpPr txBox="1"/>
            <p:nvPr/>
          </p:nvSpPr>
          <p:spPr>
            <a:xfrm>
              <a:off x="3899525" y="6218985"/>
              <a:ext cx="2265056" cy="460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25min_test2</a:t>
              </a:r>
              <a:r>
                <a:rPr lang="zh-CN" altLang="en-US" sz="105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，最后一个</a:t>
              </a:r>
              <a:r>
                <a:rPr lang="en-US" altLang="zh-CN" sz="105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32</a:t>
              </a:r>
              <a:r>
                <a:rPr lang="zh-CN" altLang="en-US" sz="105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双列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759487D-AF1E-40C7-8C13-B93FA2A3F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15333" y="2869736"/>
              <a:ext cx="2676331" cy="147010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28A9619-1B62-4840-A7F3-68F58617C2AF}"/>
                </a:ext>
              </a:extLst>
            </p:cNvPr>
            <p:cNvSpPr txBox="1"/>
            <p:nvPr/>
          </p:nvSpPr>
          <p:spPr>
            <a:xfrm>
              <a:off x="3723260" y="4208049"/>
              <a:ext cx="298535" cy="387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C0000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0</a:t>
              </a:r>
              <a:endParaRPr lang="zh-CN" altLang="en-US" sz="8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9AFC709-353E-4479-84A3-AC85E5FEA095}"/>
                </a:ext>
              </a:extLst>
            </p:cNvPr>
            <p:cNvSpPr txBox="1"/>
            <p:nvPr/>
          </p:nvSpPr>
          <p:spPr>
            <a:xfrm>
              <a:off x="5237467" y="4213859"/>
              <a:ext cx="593082" cy="387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C0000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19min</a:t>
              </a:r>
              <a:endParaRPr lang="zh-CN" altLang="en-US" sz="8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65CD77F-9194-4AF8-8105-FD4141066672}"/>
                </a:ext>
              </a:extLst>
            </p:cNvPr>
            <p:cNvSpPr txBox="1"/>
            <p:nvPr/>
          </p:nvSpPr>
          <p:spPr>
            <a:xfrm>
              <a:off x="5673513" y="4208048"/>
              <a:ext cx="593082" cy="387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b="1" dirty="0">
                  <a:solidFill>
                    <a:srgbClr val="C0000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20min</a:t>
              </a:r>
              <a:endParaRPr lang="zh-CN" altLang="en-US" sz="8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1F6E3D0F-CA46-46D8-ADB4-610F21947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25687" y="4835039"/>
              <a:ext cx="2635390" cy="1470101"/>
            </a:xfrm>
            <a:prstGeom prst="rect">
              <a:avLst/>
            </a:prstGeom>
          </p:spPr>
        </p:pic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037948A-E4F9-4AE3-AD4E-CBF2242064C8}"/>
                </a:ext>
              </a:extLst>
            </p:cNvPr>
            <p:cNvCxnSpPr>
              <a:cxnSpLocks/>
            </p:cNvCxnSpPr>
            <p:nvPr/>
          </p:nvCxnSpPr>
          <p:spPr>
            <a:xfrm>
              <a:off x="1253737" y="2768708"/>
              <a:ext cx="0" cy="359875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3E7AF00B-D384-4B03-B5DD-9D718E81D4B3}"/>
                </a:ext>
              </a:extLst>
            </p:cNvPr>
            <p:cNvCxnSpPr>
              <a:cxnSpLocks/>
            </p:cNvCxnSpPr>
            <p:nvPr/>
          </p:nvCxnSpPr>
          <p:spPr>
            <a:xfrm>
              <a:off x="2407086" y="2780229"/>
              <a:ext cx="0" cy="3587234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521706F-9C5A-4F4D-9E3D-A1C4D3B36B7D}"/>
                </a:ext>
              </a:extLst>
            </p:cNvPr>
            <p:cNvCxnSpPr>
              <a:cxnSpLocks/>
            </p:cNvCxnSpPr>
            <p:nvPr/>
          </p:nvCxnSpPr>
          <p:spPr>
            <a:xfrm>
              <a:off x="3941557" y="2768708"/>
              <a:ext cx="0" cy="359875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A0EAA29-DA26-409D-9F9E-BBB7E0883E94}"/>
                </a:ext>
              </a:extLst>
            </p:cNvPr>
            <p:cNvCxnSpPr>
              <a:cxnSpLocks/>
            </p:cNvCxnSpPr>
            <p:nvPr/>
          </p:nvCxnSpPr>
          <p:spPr>
            <a:xfrm>
              <a:off x="5698737" y="2768708"/>
              <a:ext cx="0" cy="359875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A328569-29E5-497B-AEFA-DCD877F156AB}"/>
                </a:ext>
              </a:extLst>
            </p:cNvPr>
            <p:cNvCxnSpPr>
              <a:cxnSpLocks/>
            </p:cNvCxnSpPr>
            <p:nvPr/>
          </p:nvCxnSpPr>
          <p:spPr>
            <a:xfrm>
              <a:off x="5800337" y="2768708"/>
              <a:ext cx="0" cy="3598755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50DC0B7A-D065-4024-BDCF-3A2879E3492B}"/>
                </a:ext>
              </a:extLst>
            </p:cNvPr>
            <p:cNvCxnSpPr/>
            <p:nvPr/>
          </p:nvCxnSpPr>
          <p:spPr>
            <a:xfrm flipH="1">
              <a:off x="3637789" y="3182222"/>
              <a:ext cx="286931" cy="952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F8B9C151-26EF-475D-BBA9-3B533C0F9BEC}"/>
                </a:ext>
              </a:extLst>
            </p:cNvPr>
            <p:cNvCxnSpPr/>
            <p:nvPr/>
          </p:nvCxnSpPr>
          <p:spPr>
            <a:xfrm flipH="1">
              <a:off x="5373719" y="3039054"/>
              <a:ext cx="286931" cy="952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E314A28-9AB3-4D9D-B7A2-CCADE7D122F7}"/>
                </a:ext>
              </a:extLst>
            </p:cNvPr>
            <p:cNvSpPr txBox="1"/>
            <p:nvPr/>
          </p:nvSpPr>
          <p:spPr>
            <a:xfrm>
              <a:off x="4957209" y="2984381"/>
              <a:ext cx="536105" cy="4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b="1" dirty="0">
                  <a:solidFill>
                    <a:srgbClr val="C0000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撤源</a:t>
              </a: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C668E1E4-4230-47FC-B8FB-D90227027117}"/>
                </a:ext>
              </a:extLst>
            </p:cNvPr>
            <p:cNvCxnSpPr>
              <a:cxnSpLocks/>
            </p:cNvCxnSpPr>
            <p:nvPr/>
          </p:nvCxnSpPr>
          <p:spPr>
            <a:xfrm>
              <a:off x="5837425" y="3034670"/>
              <a:ext cx="275929" cy="1210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C47BD81-A381-4102-AF88-F58E7413FC6C}"/>
                </a:ext>
              </a:extLst>
            </p:cNvPr>
            <p:cNvSpPr txBox="1"/>
            <p:nvPr/>
          </p:nvSpPr>
          <p:spPr>
            <a:xfrm>
              <a:off x="5857950" y="2984381"/>
              <a:ext cx="785125" cy="4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b="1" dirty="0">
                  <a:solidFill>
                    <a:srgbClr val="C0000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再次放源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64C4947-76EA-404A-A40E-C2DDE5D3C927}"/>
              </a:ext>
            </a:extLst>
          </p:cNvPr>
          <p:cNvGrpSpPr/>
          <p:nvPr/>
        </p:nvGrpSpPr>
        <p:grpSpPr>
          <a:xfrm>
            <a:off x="1160654" y="4920544"/>
            <a:ext cx="4709386" cy="1655478"/>
            <a:chOff x="721713" y="4850177"/>
            <a:chExt cx="4709386" cy="1655478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2F9EE07-0302-4E00-9E80-C5CE5A0169E1}"/>
                </a:ext>
              </a:extLst>
            </p:cNvPr>
            <p:cNvSpPr txBox="1"/>
            <p:nvPr/>
          </p:nvSpPr>
          <p:spPr>
            <a:xfrm>
              <a:off x="2024571" y="6198648"/>
              <a:ext cx="2228063" cy="307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2</a:t>
              </a:r>
              <a:r>
                <a:rPr lang="zh-CN" altLang="en-US" sz="105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组实验全芯片总数据率</a:t>
              </a: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7BD6CFFB-0890-44E9-A8D8-16A96AF44091}"/>
                </a:ext>
              </a:extLst>
            </p:cNvPr>
            <p:cNvGrpSpPr/>
            <p:nvPr/>
          </p:nvGrpSpPr>
          <p:grpSpPr>
            <a:xfrm>
              <a:off x="721713" y="4850177"/>
              <a:ext cx="4709386" cy="1414220"/>
              <a:chOff x="735772" y="5365936"/>
              <a:chExt cx="4709386" cy="983405"/>
            </a:xfrm>
          </p:grpSpPr>
          <p:pic>
            <p:nvPicPr>
              <p:cNvPr id="55" name="图片 54">
                <a:extLst>
                  <a:ext uri="{FF2B5EF4-FFF2-40B4-BE49-F238E27FC236}">
                    <a16:creationId xmlns:a16="http://schemas.microsoft.com/office/drawing/2014/main" id="{4D553033-54B5-4A12-88EF-ED96673CB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93456" y="5365936"/>
                <a:ext cx="2351702" cy="983405"/>
              </a:xfrm>
              <a:prstGeom prst="rect">
                <a:avLst/>
              </a:prstGeom>
            </p:spPr>
          </p:pic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A7B581AB-D0F4-4EFD-BE3E-BEE9FE03E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5772" y="5365936"/>
                <a:ext cx="2354987" cy="983278"/>
              </a:xfrm>
              <a:prstGeom prst="rect">
                <a:avLst/>
              </a:prstGeom>
            </p:spPr>
          </p:pic>
        </p:grpSp>
      </p:grp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A869B7-01C2-4350-9513-2E8DD3FC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1F9292-6CD1-4345-914C-35413514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季度考核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电子学组邓思琪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23BA70-8B61-4E74-892D-C1C8F374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5</a:t>
            </a:fld>
            <a:endParaRPr lang="en-US" dirty="0"/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D0EDC156-381D-4434-B5C0-2A209C7F2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03953"/>
              </p:ext>
            </p:extLst>
          </p:nvPr>
        </p:nvGraphicFramePr>
        <p:xfrm>
          <a:off x="1160594" y="1323437"/>
          <a:ext cx="957579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116">
                  <a:extLst>
                    <a:ext uri="{9D8B030D-6E8A-4147-A177-3AD203B41FA5}">
                      <a16:colId xmlns:a16="http://schemas.microsoft.com/office/drawing/2014/main" val="2451006069"/>
                    </a:ext>
                  </a:extLst>
                </a:gridCol>
                <a:gridCol w="1283238">
                  <a:extLst>
                    <a:ext uri="{9D8B030D-6E8A-4147-A177-3AD203B41FA5}">
                      <a16:colId xmlns:a16="http://schemas.microsoft.com/office/drawing/2014/main" val="2869584902"/>
                    </a:ext>
                  </a:extLst>
                </a:gridCol>
                <a:gridCol w="965449">
                  <a:extLst>
                    <a:ext uri="{9D8B030D-6E8A-4147-A177-3AD203B41FA5}">
                      <a16:colId xmlns:a16="http://schemas.microsoft.com/office/drawing/2014/main" val="4157837940"/>
                    </a:ext>
                  </a:extLst>
                </a:gridCol>
                <a:gridCol w="965449">
                  <a:extLst>
                    <a:ext uri="{9D8B030D-6E8A-4147-A177-3AD203B41FA5}">
                      <a16:colId xmlns:a16="http://schemas.microsoft.com/office/drawing/2014/main" val="4076946349"/>
                    </a:ext>
                  </a:extLst>
                </a:gridCol>
                <a:gridCol w="965449">
                  <a:extLst>
                    <a:ext uri="{9D8B030D-6E8A-4147-A177-3AD203B41FA5}">
                      <a16:colId xmlns:a16="http://schemas.microsoft.com/office/drawing/2014/main" val="1181831102"/>
                    </a:ext>
                  </a:extLst>
                </a:gridCol>
                <a:gridCol w="965449">
                  <a:extLst>
                    <a:ext uri="{9D8B030D-6E8A-4147-A177-3AD203B41FA5}">
                      <a16:colId xmlns:a16="http://schemas.microsoft.com/office/drawing/2014/main" val="2214052525"/>
                    </a:ext>
                  </a:extLst>
                </a:gridCol>
                <a:gridCol w="965449">
                  <a:extLst>
                    <a:ext uri="{9D8B030D-6E8A-4147-A177-3AD203B41FA5}">
                      <a16:colId xmlns:a16="http://schemas.microsoft.com/office/drawing/2014/main" val="2141751589"/>
                    </a:ext>
                  </a:extLst>
                </a:gridCol>
                <a:gridCol w="965449">
                  <a:extLst>
                    <a:ext uri="{9D8B030D-6E8A-4147-A177-3AD203B41FA5}">
                      <a16:colId xmlns:a16="http://schemas.microsoft.com/office/drawing/2014/main" val="1460257524"/>
                    </a:ext>
                  </a:extLst>
                </a:gridCol>
                <a:gridCol w="870749">
                  <a:extLst>
                    <a:ext uri="{9D8B030D-6E8A-4147-A177-3AD203B41FA5}">
                      <a16:colId xmlns:a16="http://schemas.microsoft.com/office/drawing/2014/main" val="1229542533"/>
                    </a:ext>
                  </a:extLst>
                </a:gridCol>
              </a:tblGrid>
              <a:tr h="2541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20min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实验组数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197978"/>
                  </a:ext>
                </a:extLst>
              </a:tr>
              <a:tr h="254180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全部消失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全部消失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全部消失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双列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双列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1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全部消失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双列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794230"/>
                  </a:ext>
                </a:extLst>
              </a:tr>
              <a:tr h="2541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30min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实验组数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848406"/>
                  </a:ext>
                </a:extLst>
              </a:tr>
              <a:tr h="254180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全部消失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全部消失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全部消失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全部消失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全部消失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1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全部消失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全部消失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155677"/>
                  </a:ext>
                </a:extLst>
              </a:tr>
            </a:tbl>
          </a:graphicData>
        </a:graphic>
      </p:graphicFrame>
      <p:sp>
        <p:nvSpPr>
          <p:cNvPr id="25" name="文本框 24">
            <a:extLst>
              <a:ext uri="{FF2B5EF4-FFF2-40B4-BE49-F238E27FC236}">
                <a16:creationId xmlns:a16="http://schemas.microsoft.com/office/drawing/2014/main" id="{8602EC5E-AAB9-420F-8F56-D0F12903A3EC}"/>
              </a:ext>
            </a:extLst>
          </p:cNvPr>
          <p:cNvSpPr txBox="1"/>
          <p:nvPr/>
        </p:nvSpPr>
        <p:spPr>
          <a:xfrm>
            <a:off x="6346565" y="4858698"/>
            <a:ext cx="5449988" cy="1569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继续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调整实验方案，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尝试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结合数据分析。</a:t>
            </a:r>
            <a:endParaRPr lang="en-US" altLang="zh-CN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重复多次长时间测试，观察最终状态</a:t>
            </a:r>
            <a:endParaRPr lang="en-US" altLang="zh-CN" sz="16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编写一系列脚本，对数据量与数据率进行分析</a:t>
            </a:r>
            <a:endParaRPr lang="en-US" altLang="zh-CN" sz="16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总数据量基本不变，总数据率逐步下降</a:t>
            </a:r>
            <a:endParaRPr lang="en-US" altLang="zh-CN" sz="1600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C18C713-4FB5-42A8-B109-CAA55F19AD7A}"/>
              </a:ext>
            </a:extLst>
          </p:cNvPr>
          <p:cNvSpPr txBox="1"/>
          <p:nvPr/>
        </p:nvSpPr>
        <p:spPr>
          <a:xfrm>
            <a:off x="544821" y="745873"/>
            <a:ext cx="4279783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进一步实验与数据分析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64" name="标题 4">
            <a:extLst>
              <a:ext uri="{FF2B5EF4-FFF2-40B4-BE49-F238E27FC236}">
                <a16:creationId xmlns:a16="http://schemas.microsoft.com/office/drawing/2014/main" id="{42810CDB-2F12-421D-851E-2C100A98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38911"/>
            <a:ext cx="8434096" cy="595457"/>
          </a:xfrm>
        </p:spPr>
        <p:txBody>
          <a:bodyPr/>
          <a:lstStyle/>
          <a:p>
            <a:r>
              <a:rPr lang="en-US" altLang="zh-CN" sz="4000" b="1" dirty="0"/>
              <a:t>Taichu3</a:t>
            </a:r>
            <a:r>
              <a:rPr lang="zh-CN" altLang="en-US" sz="4000" b="1" dirty="0"/>
              <a:t>顶点探测器相关测试及设计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481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5CDB241-1355-44F7-9DD1-B6005704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7ED2C8-750B-4422-9B96-BD753BDF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季度考核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电子学组邓思琪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C07B2F-D214-46DE-9B40-4DF423DA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6</a:t>
            </a:fld>
            <a:endParaRPr 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ABDE6BF-D153-4D3B-90BF-97FB91F2E843}"/>
              </a:ext>
            </a:extLst>
          </p:cNvPr>
          <p:cNvSpPr txBox="1"/>
          <p:nvPr/>
        </p:nvSpPr>
        <p:spPr>
          <a:xfrm>
            <a:off x="544821" y="745873"/>
            <a:ext cx="4279783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进一步验证</a:t>
            </a:r>
            <a:r>
              <a:rPr lang="en-US" altLang="zh-CN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——</a:t>
            </a: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激光实验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E0A5014-B6A5-4450-8E37-B5F13AB9B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485" y="1667534"/>
            <a:ext cx="2166986" cy="295896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3EF3B75B-7E34-41A4-934B-5CD8C5FCEC39}"/>
              </a:ext>
            </a:extLst>
          </p:cNvPr>
          <p:cNvSpPr txBox="1"/>
          <p:nvPr/>
        </p:nvSpPr>
        <p:spPr>
          <a:xfrm>
            <a:off x="5059352" y="4630439"/>
            <a:ext cx="1783251" cy="31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激光测试某时刻</a:t>
            </a:r>
            <a:r>
              <a:rPr lang="en-US" altLang="zh-CN" sz="1100" b="1" dirty="0" err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hitmap</a:t>
            </a:r>
            <a:endParaRPr lang="zh-CN" altLang="en-US" sz="11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49F29FC-3E86-4423-ADF7-961CDC627EC0}"/>
              </a:ext>
            </a:extLst>
          </p:cNvPr>
          <p:cNvSpPr txBox="1"/>
          <p:nvPr/>
        </p:nvSpPr>
        <p:spPr>
          <a:xfrm>
            <a:off x="5950977" y="5137163"/>
            <a:ext cx="4933795" cy="87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激光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测试条件下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很难观测到死区</a:t>
            </a:r>
            <a:endParaRPr lang="en-US" altLang="zh-CN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芯片总数据率基本不变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20DED74-49F1-45D3-9F96-B29D05A8CDF0}"/>
              </a:ext>
            </a:extLst>
          </p:cNvPr>
          <p:cNvGrpSpPr/>
          <p:nvPr/>
        </p:nvGrpSpPr>
        <p:grpSpPr>
          <a:xfrm>
            <a:off x="259132" y="1349330"/>
            <a:ext cx="4791838" cy="4685256"/>
            <a:chOff x="544821" y="1142564"/>
            <a:chExt cx="7056320" cy="518020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789F093-86FC-4003-94F5-E8B1AFCE6A85}"/>
                </a:ext>
              </a:extLst>
            </p:cNvPr>
            <p:cNvSpPr txBox="1"/>
            <p:nvPr/>
          </p:nvSpPr>
          <p:spPr>
            <a:xfrm>
              <a:off x="3253554" y="1142564"/>
              <a:ext cx="778561" cy="373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光纤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2B02E47-FCAA-4DCD-AEE2-514F27F917F8}"/>
                </a:ext>
              </a:extLst>
            </p:cNvPr>
            <p:cNvSpPr txBox="1"/>
            <p:nvPr/>
          </p:nvSpPr>
          <p:spPr>
            <a:xfrm>
              <a:off x="5081428" y="1152866"/>
              <a:ext cx="1322510" cy="373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测试芯片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01FBEA5-2A95-404A-BEF1-0559F30A3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659" y="1557305"/>
              <a:ext cx="2583228" cy="170662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5848BE5-402D-4846-AC6B-BC0095C1C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746" y="1557305"/>
              <a:ext cx="2589011" cy="1710441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FA93B50-2169-4891-959F-7D5533002F2F}"/>
                </a:ext>
              </a:extLst>
            </p:cNvPr>
            <p:cNvSpPr/>
            <p:nvPr/>
          </p:nvSpPr>
          <p:spPr>
            <a:xfrm>
              <a:off x="2087911" y="1557305"/>
              <a:ext cx="1045922" cy="16606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6352A71-8349-4FD6-BB09-C9A04732156F}"/>
                </a:ext>
              </a:extLst>
            </p:cNvPr>
            <p:cNvSpPr/>
            <p:nvPr/>
          </p:nvSpPr>
          <p:spPr>
            <a:xfrm>
              <a:off x="4687875" y="2859773"/>
              <a:ext cx="1075689" cy="4170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74798AB-7F99-4255-8B0B-1D7AC65FC982}"/>
                </a:ext>
              </a:extLst>
            </p:cNvPr>
            <p:cNvSpPr/>
            <p:nvPr/>
          </p:nvSpPr>
          <p:spPr>
            <a:xfrm>
              <a:off x="3187503" y="1880782"/>
              <a:ext cx="325419" cy="2283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FBC290F-F479-45F6-964A-A86FE0836CD3}"/>
                </a:ext>
              </a:extLst>
            </p:cNvPr>
            <p:cNvSpPr/>
            <p:nvPr/>
          </p:nvSpPr>
          <p:spPr>
            <a:xfrm>
              <a:off x="5158623" y="2240390"/>
              <a:ext cx="525533" cy="2065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B30AAE19-F7FA-46F8-9A4A-E1FE30B84A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3855" y="1786218"/>
              <a:ext cx="660385" cy="2087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3FD8F69-F9BD-4261-A704-2A1C35596E0C}"/>
                </a:ext>
              </a:extLst>
            </p:cNvPr>
            <p:cNvSpPr txBox="1"/>
            <p:nvPr/>
          </p:nvSpPr>
          <p:spPr>
            <a:xfrm>
              <a:off x="544821" y="1933189"/>
              <a:ext cx="1394984" cy="675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高精度光学控制平台</a:t>
              </a: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35B1D2FE-34A0-4E03-92D2-0A11DAE02E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1364" y="1462789"/>
              <a:ext cx="225177" cy="3806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19D55704-E371-4B3A-A83E-D9729D4C05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1010" y="1490646"/>
              <a:ext cx="220623" cy="7388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D784E3DB-4CFD-4089-A5C2-403653F93ED5}"/>
                </a:ext>
              </a:extLst>
            </p:cNvPr>
            <p:cNvCxnSpPr>
              <a:cxnSpLocks/>
            </p:cNvCxnSpPr>
            <p:nvPr/>
          </p:nvCxnSpPr>
          <p:spPr>
            <a:xfrm>
              <a:off x="5778140" y="3194916"/>
              <a:ext cx="484638" cy="1549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86535F2-8BBD-4040-B311-C529CB1A61CC}"/>
                </a:ext>
              </a:extLst>
            </p:cNvPr>
            <p:cNvSpPr txBox="1"/>
            <p:nvPr/>
          </p:nvSpPr>
          <p:spPr>
            <a:xfrm>
              <a:off x="5887271" y="3226446"/>
              <a:ext cx="1420948" cy="373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三维控制器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4640B7D-34B5-4E08-8AF7-A984091D69F1}"/>
                </a:ext>
              </a:extLst>
            </p:cNvPr>
            <p:cNvSpPr txBox="1"/>
            <p:nvPr/>
          </p:nvSpPr>
          <p:spPr>
            <a:xfrm>
              <a:off x="3703274" y="3226446"/>
              <a:ext cx="1754491" cy="35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激光测试平台</a:t>
              </a: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9487550C-5738-485F-B8D3-284565E85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746" y="3699880"/>
              <a:ext cx="2730740" cy="2272589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011E6D7-B868-41F2-AC7D-F21BF1E4B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031" y="3699880"/>
              <a:ext cx="2528856" cy="2272588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711230A-6395-404B-A5F1-D5A6433F13AE}"/>
                </a:ext>
              </a:extLst>
            </p:cNvPr>
            <p:cNvSpPr txBox="1"/>
            <p:nvPr/>
          </p:nvSpPr>
          <p:spPr>
            <a:xfrm>
              <a:off x="1791853" y="5971984"/>
              <a:ext cx="2761632" cy="35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控制台配套软件</a:t>
              </a:r>
              <a:r>
                <a:rPr lang="en-US" altLang="zh-CN" sz="110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kinesis</a:t>
              </a:r>
              <a:r>
                <a:rPr lang="zh-CN" altLang="en-US" sz="110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界面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29D24D3-F9C9-432E-AB96-CC83F564A29C}"/>
                </a:ext>
              </a:extLst>
            </p:cNvPr>
            <p:cNvSpPr txBox="1"/>
            <p:nvPr/>
          </p:nvSpPr>
          <p:spPr>
            <a:xfrm>
              <a:off x="4553485" y="5971986"/>
              <a:ext cx="2896463" cy="35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激光控制软件</a:t>
              </a:r>
              <a:r>
                <a:rPr lang="en-US" altLang="zh-CN" sz="110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Particulars</a:t>
              </a:r>
              <a:r>
                <a:rPr lang="zh-CN" altLang="en-US" sz="1100" b="1" dirty="0"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界面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E8CFFE2-1B32-4188-874D-1FD6163340A1}"/>
                </a:ext>
              </a:extLst>
            </p:cNvPr>
            <p:cNvSpPr/>
            <p:nvPr/>
          </p:nvSpPr>
          <p:spPr>
            <a:xfrm>
              <a:off x="1795912" y="3893572"/>
              <a:ext cx="1643574" cy="1579342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A78AB258-D755-40F2-B98D-714C48DE7E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7311" y="4407234"/>
              <a:ext cx="660385" cy="208748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B44EACA-7673-4B29-9027-292D4B65B829}"/>
                </a:ext>
              </a:extLst>
            </p:cNvPr>
            <p:cNvSpPr txBox="1"/>
            <p:nvPr/>
          </p:nvSpPr>
          <p:spPr>
            <a:xfrm>
              <a:off x="571656" y="4562712"/>
              <a:ext cx="949729" cy="67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三维控制区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1E4A66A-77CF-4972-A024-1765FF8D5125}"/>
                </a:ext>
              </a:extLst>
            </p:cNvPr>
            <p:cNvSpPr/>
            <p:nvPr/>
          </p:nvSpPr>
          <p:spPr>
            <a:xfrm>
              <a:off x="4742299" y="4061420"/>
              <a:ext cx="1834669" cy="34581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3EBB80FC-C91D-40FD-A8C5-DB5BEDFA13E8}"/>
                </a:ext>
              </a:extLst>
            </p:cNvPr>
            <p:cNvCxnSpPr>
              <a:cxnSpLocks/>
            </p:cNvCxnSpPr>
            <p:nvPr/>
          </p:nvCxnSpPr>
          <p:spPr>
            <a:xfrm>
              <a:off x="6596606" y="4192017"/>
              <a:ext cx="484638" cy="15492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860068B-5ADB-4094-8443-803D88E10D37}"/>
                </a:ext>
              </a:extLst>
            </p:cNvPr>
            <p:cNvSpPr txBox="1"/>
            <p:nvPr/>
          </p:nvSpPr>
          <p:spPr>
            <a:xfrm>
              <a:off x="6870693" y="4223501"/>
              <a:ext cx="730448" cy="675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70C0"/>
                  </a:solidFill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激光频率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6AFB142-B422-4404-8842-CE75D3D0344A}"/>
              </a:ext>
            </a:extLst>
          </p:cNvPr>
          <p:cNvGrpSpPr/>
          <p:nvPr/>
        </p:nvGrpSpPr>
        <p:grpSpPr>
          <a:xfrm>
            <a:off x="7061171" y="1666029"/>
            <a:ext cx="4606758" cy="2995088"/>
            <a:chOff x="7027683" y="1543339"/>
            <a:chExt cx="4606758" cy="2823601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A9CAEBC7-D1A5-4811-9D60-7D1195BE7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31062" y="1563344"/>
              <a:ext cx="2303379" cy="1363037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1495A868-5A11-417F-8AC6-02CA6FCAE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27683" y="1543339"/>
              <a:ext cx="2303379" cy="138321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89062BBA-4198-4C8C-96EB-FB8C250EC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31062" y="2927530"/>
              <a:ext cx="2273010" cy="1439410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E010DF1A-2DC0-462E-B5CC-2622ACFA8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27683" y="2944730"/>
              <a:ext cx="2303379" cy="1390578"/>
            </a:xfrm>
            <a:prstGeom prst="rect">
              <a:avLst/>
            </a:prstGeom>
          </p:spPr>
        </p:pic>
      </p:grpSp>
      <p:sp>
        <p:nvSpPr>
          <p:cNvPr id="47" name="标题 4">
            <a:extLst>
              <a:ext uri="{FF2B5EF4-FFF2-40B4-BE49-F238E27FC236}">
                <a16:creationId xmlns:a16="http://schemas.microsoft.com/office/drawing/2014/main" id="{88267054-EC6F-4255-AAAD-16EFFD52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38911"/>
            <a:ext cx="8434096" cy="595457"/>
          </a:xfrm>
        </p:spPr>
        <p:txBody>
          <a:bodyPr/>
          <a:lstStyle/>
          <a:p>
            <a:r>
              <a:rPr lang="en-US" altLang="zh-CN" sz="4000" b="1" dirty="0"/>
              <a:t>Taichu3</a:t>
            </a:r>
            <a:r>
              <a:rPr lang="zh-CN" altLang="en-US" sz="4000" b="1" dirty="0"/>
              <a:t>顶点探测器相关测试及设计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11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554A1A-2989-4FA5-B7CF-1E858DE0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636527-1C43-4984-B655-E80C24FC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季度考核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电子学组邓思琪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C5DD39-27D0-4C43-B472-26F40DCC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7</a:t>
            </a:fld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67D0B81-FC91-4812-A528-259D3CF88D28}"/>
              </a:ext>
            </a:extLst>
          </p:cNvPr>
          <p:cNvSpPr txBox="1"/>
          <p:nvPr/>
        </p:nvSpPr>
        <p:spPr>
          <a:xfrm>
            <a:off x="7809386" y="2179556"/>
            <a:ext cx="3744985" cy="294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死区部分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数据丢失</a:t>
            </a:r>
            <a:endParaRPr lang="en-US" altLang="zh-CN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结合</a:t>
            </a:r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Taichu3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外围读出架构，将问题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初步定位在</a:t>
            </a:r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FIFO1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。</a:t>
            </a:r>
            <a:endParaRPr lang="en-US" altLang="zh-CN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将“随机性”</a:t>
            </a:r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bug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实现确定性的现象复现，明确死区数据“去向”，并对问题进行定位，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实现测试目标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；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39E2C4-2C81-4658-BDA6-D631B3342E98}"/>
              </a:ext>
            </a:extLst>
          </p:cNvPr>
          <p:cNvSpPr txBox="1"/>
          <p:nvPr/>
        </p:nvSpPr>
        <p:spPr>
          <a:xfrm>
            <a:off x="544821" y="745873"/>
            <a:ext cx="4279783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问题定位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A390BB5-6AC3-44C7-BB8F-6990128C44CD}"/>
              </a:ext>
            </a:extLst>
          </p:cNvPr>
          <p:cNvGrpSpPr/>
          <p:nvPr/>
        </p:nvGrpSpPr>
        <p:grpSpPr>
          <a:xfrm>
            <a:off x="720383" y="1443850"/>
            <a:ext cx="7038363" cy="4125106"/>
            <a:chOff x="455165" y="1586854"/>
            <a:chExt cx="7605356" cy="430999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DBB75CD-C162-4263-86C5-8431679F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165" y="1586854"/>
              <a:ext cx="7605356" cy="4309991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C795E1E-5EDA-4D38-AB54-8225C117BA75}"/>
                </a:ext>
              </a:extLst>
            </p:cNvPr>
            <p:cNvSpPr/>
            <p:nvPr/>
          </p:nvSpPr>
          <p:spPr>
            <a:xfrm>
              <a:off x="1438274" y="1586854"/>
              <a:ext cx="2047875" cy="23088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A374971-4D29-4619-9A73-BAFB95A242BD}"/>
              </a:ext>
            </a:extLst>
          </p:cNvPr>
          <p:cNvSpPr txBox="1"/>
          <p:nvPr/>
        </p:nvSpPr>
        <p:spPr>
          <a:xfrm>
            <a:off x="3284878" y="5626106"/>
            <a:ext cx="1730613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Taichu3</a:t>
            </a: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外围读出架构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20F1F19-3DD0-4F23-9BC4-F57879789209}"/>
              </a:ext>
            </a:extLst>
          </p:cNvPr>
          <p:cNvSpPr txBox="1"/>
          <p:nvPr/>
        </p:nvSpPr>
        <p:spPr>
          <a:xfrm>
            <a:off x="1110906" y="5866339"/>
            <a:ext cx="6423807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Ref: Design Review for the full size </a:t>
            </a:r>
            <a:r>
              <a:rPr lang="en-US" altLang="zh-CN" sz="1200" b="1" dirty="0" err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TaichuPix</a:t>
            </a: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 for the CEPC MOST2 Vertex Detector, Wei </a:t>
            </a:r>
            <a:r>
              <a:rPr lang="en-US" altLang="zh-CN" sz="1200" b="1" dirty="0" err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Wei</a:t>
            </a: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, 2021.5 </a:t>
            </a:r>
            <a:endParaRPr lang="zh-CN" altLang="en-US" sz="12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6" name="标题 4">
            <a:extLst>
              <a:ext uri="{FF2B5EF4-FFF2-40B4-BE49-F238E27FC236}">
                <a16:creationId xmlns:a16="http://schemas.microsoft.com/office/drawing/2014/main" id="{E852835D-3318-4FD3-8F04-A4100EEF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38911"/>
            <a:ext cx="8434096" cy="595457"/>
          </a:xfrm>
        </p:spPr>
        <p:txBody>
          <a:bodyPr/>
          <a:lstStyle/>
          <a:p>
            <a:r>
              <a:rPr lang="en-US" altLang="zh-CN" sz="4000" b="1" dirty="0"/>
              <a:t>Taichu3</a:t>
            </a:r>
            <a:r>
              <a:rPr lang="zh-CN" altLang="en-US" sz="4000" b="1" dirty="0"/>
              <a:t>顶点探测器相关测试及设计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799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EDFD70-E96C-4DEB-867E-00295688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B68254-DE60-4B44-8A35-36695A9F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季度考核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电子学组邓思琪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61988E-E6C7-4DAD-979F-1AF5E465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8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DD13F9B-388C-4954-B613-4B2183ED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9" y="138911"/>
            <a:ext cx="8434096" cy="595457"/>
          </a:xfrm>
        </p:spPr>
        <p:txBody>
          <a:bodyPr/>
          <a:lstStyle/>
          <a:p>
            <a:r>
              <a:rPr lang="en-US" altLang="zh-CN" sz="4000" b="1" dirty="0"/>
              <a:t>Taichu3</a:t>
            </a:r>
            <a:r>
              <a:rPr lang="zh-CN" altLang="en-US" sz="4000" b="1" dirty="0"/>
              <a:t>顶点探测器相关测试及设计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60C249-F2FE-44AF-9E49-4B4F4592B1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950" y="1379577"/>
            <a:ext cx="4150106" cy="19482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3D7057-295E-4A33-9F10-A5AC967BD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86" y="3530222"/>
            <a:ext cx="3699539" cy="25343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50834F6-834B-4038-9058-68C7D3FED5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6325" y="1059136"/>
            <a:ext cx="5685850" cy="23086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6537BD-7B70-4279-8C75-9C32FEDAD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50" y="3530222"/>
            <a:ext cx="3923187" cy="253430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BBDF976-AA85-45BE-B79D-CE49C69F5CAE}"/>
              </a:ext>
            </a:extLst>
          </p:cNvPr>
          <p:cNvSpPr txBox="1"/>
          <p:nvPr/>
        </p:nvSpPr>
        <p:spPr>
          <a:xfrm>
            <a:off x="8802265" y="3692552"/>
            <a:ext cx="2882288" cy="12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像素内及阵列仿真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了解</a:t>
            </a:r>
            <a:r>
              <a:rPr lang="en-US" altLang="zh-CN" b="1" dirty="0" err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芯片的运行逻辑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19E2F6-C9C3-4E58-B1E8-EE2578D7E221}"/>
              </a:ext>
            </a:extLst>
          </p:cNvPr>
          <p:cNvSpPr txBox="1"/>
          <p:nvPr/>
        </p:nvSpPr>
        <p:spPr>
          <a:xfrm>
            <a:off x="544821" y="745873"/>
            <a:ext cx="4279783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 err="1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Taichu</a:t>
            </a: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行为级仿真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FFE82D0-2BDF-4C24-94CE-D6F1435C2531}"/>
              </a:ext>
            </a:extLst>
          </p:cNvPr>
          <p:cNvSpPr txBox="1"/>
          <p:nvPr/>
        </p:nvSpPr>
        <p:spPr>
          <a:xfrm>
            <a:off x="2661326" y="2990057"/>
            <a:ext cx="1637243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像素内仿真</a:t>
            </a: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testbench</a:t>
            </a:r>
            <a:endParaRPr lang="zh-CN" altLang="en-US" sz="12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68ED9A7-1CBB-441A-9ED5-CFBEC14C27B6}"/>
              </a:ext>
            </a:extLst>
          </p:cNvPr>
          <p:cNvSpPr txBox="1"/>
          <p:nvPr/>
        </p:nvSpPr>
        <p:spPr>
          <a:xfrm>
            <a:off x="7490501" y="2986369"/>
            <a:ext cx="1637243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阵列仿真</a:t>
            </a: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testbench</a:t>
            </a:r>
            <a:endParaRPr lang="zh-CN" altLang="en-US" sz="12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585B888-D34C-401B-A28C-0E85A1F565BF}"/>
              </a:ext>
            </a:extLst>
          </p:cNvPr>
          <p:cNvSpPr txBox="1"/>
          <p:nvPr/>
        </p:nvSpPr>
        <p:spPr>
          <a:xfrm>
            <a:off x="3903348" y="6029258"/>
            <a:ext cx="1637243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仿真波形图</a:t>
            </a:r>
          </a:p>
        </p:txBody>
      </p:sp>
    </p:spTree>
    <p:extLst>
      <p:ext uri="{BB962C8B-B14F-4D97-AF65-F5344CB8AC3E}">
        <p14:creationId xmlns:p14="http://schemas.microsoft.com/office/powerpoint/2010/main" val="94637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05C381-65C8-4887-B820-6A572670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40D0-0B15-476B-8C48-06978F2292A3}" type="datetime1">
              <a:rPr lang="zh-CN" altLang="en-US" smtClean="0"/>
              <a:pPr/>
              <a:t>2025/4/28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D35E20-449D-4BD9-AAD8-B8F8B12A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季度考核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电子学组邓思琪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96FB80-20A8-493E-B965-B5B6A810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8A6-8E3B-4899-BEB6-4237967F4185}" type="slidenum">
              <a:rPr lang="en-US" altLang="zh-CN" smtClean="0"/>
              <a:pPr/>
              <a:t>9</a:t>
            </a:fld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7DA68E6-8FA3-40B8-9D93-6B245081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先进</a:t>
            </a:r>
            <a:r>
              <a:rPr lang="en-US" altLang="zh-CN" sz="4000" b="1" dirty="0"/>
              <a:t>3D</a:t>
            </a:r>
            <a:r>
              <a:rPr lang="zh-CN" altLang="en-US" sz="4000" b="1" dirty="0"/>
              <a:t>封装工艺的验证片设计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5C5DDF-BC84-407B-AFCC-6446405507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1"/>
              </a:clrFrom>
              <a:clrTo>
                <a:srgbClr val="0000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784" y="2924175"/>
            <a:ext cx="3964429" cy="2857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5E40AE-3DC2-4081-BFB5-37AB7DA43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213" y="2924175"/>
            <a:ext cx="3179418" cy="27485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D352C6-06F3-4ECF-A8BC-43C854F23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2926550"/>
            <a:ext cx="3179418" cy="274615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34ED1D3-205B-41E4-BA15-C9D28B38BDA8}"/>
              </a:ext>
            </a:extLst>
          </p:cNvPr>
          <p:cNvSpPr txBox="1"/>
          <p:nvPr/>
        </p:nvSpPr>
        <p:spPr>
          <a:xfrm>
            <a:off x="634173" y="760267"/>
            <a:ext cx="10300527" cy="238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工作背景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为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验证先进</a:t>
            </a:r>
            <a:r>
              <a:rPr lang="en-US" altLang="zh-CN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3D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封装工艺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的可靠性，同时控制研发成本，采用成熟的高性价比工艺完成一款像素芯片的</a:t>
            </a:r>
            <a:r>
              <a:rPr lang="zh-CN" altLang="en-US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工程批流片</a:t>
            </a:r>
            <a:r>
              <a:rPr lang="zh-CN" altLang="en-US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，为后续设计迭代提供可行性参考。</a:t>
            </a:r>
            <a:endParaRPr lang="en-US" altLang="zh-CN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全局仿真与读出逻辑验证</a:t>
            </a:r>
            <a:endParaRPr lang="en-US" altLang="zh-CN" sz="24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54281E5-34FC-4AF6-9281-FC91B52F14C2}"/>
              </a:ext>
            </a:extLst>
          </p:cNvPr>
          <p:cNvSpPr txBox="1"/>
          <p:nvPr/>
        </p:nvSpPr>
        <p:spPr>
          <a:xfrm>
            <a:off x="1788798" y="5760012"/>
            <a:ext cx="1637243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阵列仿真</a:t>
            </a:r>
            <a:r>
              <a:rPr lang="en-US" altLang="zh-CN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testbench</a:t>
            </a:r>
            <a:endParaRPr lang="zh-CN" altLang="en-US" sz="1200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3D1D03D-DF7B-44E4-A3F0-98BC950ADBE1}"/>
              </a:ext>
            </a:extLst>
          </p:cNvPr>
          <p:cNvSpPr txBox="1"/>
          <p:nvPr/>
        </p:nvSpPr>
        <p:spPr>
          <a:xfrm>
            <a:off x="7359789" y="5760012"/>
            <a:ext cx="1637243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仿真波形图</a:t>
            </a:r>
          </a:p>
        </p:txBody>
      </p:sp>
    </p:spTree>
    <p:extLst>
      <p:ext uri="{BB962C8B-B14F-4D97-AF65-F5344CB8AC3E}">
        <p14:creationId xmlns:p14="http://schemas.microsoft.com/office/powerpoint/2010/main" val="3101736245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50000"/>
          </a:lnSpc>
          <a:defRPr sz="2800" b="1" dirty="0">
            <a:latin typeface="Times New Roman" panose="02020603050405020304" pitchFamily="18" charset="0"/>
            <a:ea typeface="楷体" panose="02010609060101010101" pitchFamily="49" charset="-12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9977</TotalTime>
  <Words>1002</Words>
  <Application>Microsoft Office PowerPoint</Application>
  <PresentationFormat>宽屏</PresentationFormat>
  <Paragraphs>200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黑体</vt:lpstr>
      <vt:lpstr>宋体</vt:lpstr>
      <vt:lpstr>Arial</vt:lpstr>
      <vt:lpstr>Calibri</vt:lpstr>
      <vt:lpstr>Times New Roman</vt:lpstr>
      <vt:lpstr>Wingdings</vt:lpstr>
      <vt:lpstr>自定义设计方案</vt:lpstr>
      <vt:lpstr>2025年1-4月考核</vt:lpstr>
      <vt:lpstr>目录</vt:lpstr>
      <vt:lpstr>Taichu3顶点探测器相关测试及设计</vt:lpstr>
      <vt:lpstr>Taichu3顶点探测器相关测试及设计</vt:lpstr>
      <vt:lpstr>Taichu3顶点探测器相关测试及设计</vt:lpstr>
      <vt:lpstr>Taichu3顶点探测器相关测试及设计</vt:lpstr>
      <vt:lpstr>Taichu3顶点探测器相关测试及设计</vt:lpstr>
      <vt:lpstr>Taichu3顶点探测器相关测试及设计</vt:lpstr>
      <vt:lpstr>先进3D封装工艺的验证片设计</vt:lpstr>
      <vt:lpstr>先进3D封装工艺的验证片设计</vt:lpstr>
      <vt:lpstr>先进3D封装工艺的验证片设计</vt:lpstr>
      <vt:lpstr>后续安排</vt:lpstr>
      <vt:lpstr>总结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dsq</dc:creator>
  <cp:lastModifiedBy>Siqi Deng</cp:lastModifiedBy>
  <cp:revision>394</cp:revision>
  <dcterms:created xsi:type="dcterms:W3CDTF">2024-03-17T02:32:44Z</dcterms:created>
  <dcterms:modified xsi:type="dcterms:W3CDTF">2025-04-28T14:01:01Z</dcterms:modified>
</cp:coreProperties>
</file>