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465" r:id="rId3"/>
    <p:sldId id="473" r:id="rId4"/>
    <p:sldId id="256" r:id="rId5"/>
    <p:sldId id="474" r:id="rId6"/>
    <p:sldId id="257" r:id="rId7"/>
    <p:sldId id="258" r:id="rId8"/>
    <p:sldId id="259" r:id="rId9"/>
    <p:sldId id="260" r:id="rId10"/>
    <p:sldId id="261" r:id="rId11"/>
    <p:sldId id="262" r:id="rId12"/>
    <p:sldId id="477" r:id="rId13"/>
    <p:sldId id="476" r:id="rId14"/>
    <p:sldId id="472" r:id="rId15"/>
    <p:sldId id="479" r:id="rId16"/>
    <p:sldId id="478" r:id="rId17"/>
    <p:sldId id="47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Relationship Id="rId4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B6FE8-370B-4449-A1D9-7B302B43FA20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11439-7181-4962-BC29-928BA49AD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3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50ED94-73A6-5298-C48C-47753AFA3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6F100A4-26E3-2348-6BC4-7E2A9718C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72DC49-DE48-4761-F22F-5EAF4476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A317-8CD5-4562-AD2C-AFF9D97C71E6}" type="datetime1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BB2C35-9C8C-BD57-8A82-1E9961E87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BD5F35A-3019-0DB6-114F-F735B0207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0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F0F8A3-0FD5-9A1E-8393-EB9B777DE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62CB71F-5DFF-6A4F-A839-C4118A94A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2E155E8-8F1C-9AA0-E96F-4D4098FC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023A-2EC4-4455-944B-7E9FFBBE83D5}" type="datetime1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35E3BDF-41C4-3858-72E6-91479B85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09A640-C7FE-D1A7-9DA4-7FA42DDF8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22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B02B751-4CD2-AFA5-989E-0D1811057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38654EC-C7F5-73A0-0DDB-7B6500342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C682661-9265-EC84-CF25-2A88F2A3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82475-CCB2-4427-8725-DAD570447F3E}" type="datetime1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49B5207-78BD-78BF-D09A-0B73C7C12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706FF82-A145-BE18-A54D-17B860EB1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07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EAA45D-D336-CC19-1555-072130FA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75534A2-A567-4F57-A215-CC01D63BD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AD0C2A-8E87-C2A8-55D9-64DF3CAE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42B2-3E43-4740-9A0A-E7A3E6908EE2}" type="datetime1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DADB470-D59C-3F6D-A2B0-634A91E1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DDC752-D124-24CA-C9F5-C95C74DB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31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412B26-C86A-70D2-4D44-EBA4C2653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A025EEC-0622-16C3-CBF2-D0C9FC9B0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463A64C-5CC5-8C6F-CB79-946EEB3F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1CB5-4B2D-4997-BA02-37D139C6651F}" type="datetime1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D936158-331C-0A50-AB93-6D037D8A9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558625E-9EB1-DBD0-E112-015DBD181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67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2FF223-94B4-1BD2-0696-DB24A884B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43A812-9358-BE87-DB08-02A798CAB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36EE62B-668B-12DC-7F5A-652EADBF9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CBFC9A8-DA05-6AC1-11F4-F0AA689D2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4C86-2DFE-4B14-B73D-FACC0C2D127B}" type="datetime1">
              <a:rPr lang="ru-RU" smtClean="0"/>
              <a:t>29.04.2025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78DC992-2EEF-FB98-0661-4DD9A1B4C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B37B42C-74B4-A8C4-9CD1-4AF28007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50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F7EC5D-E432-1AC9-CFB1-2AB1D1E7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7753AC1-A473-64F6-6C45-5306104F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C644B79-BFEB-8065-90B9-1F9EF256F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FC6DDFC-1022-C139-F1D9-8D9AB9D43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B8A0C16-EB11-0A87-8915-5E6CE1145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CF26C7D-89F4-6DD3-08F2-8F98AEA4A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66D18-DC8F-41B8-81D6-72F84BF7542A}" type="datetime1">
              <a:rPr lang="ru-RU" smtClean="0"/>
              <a:t>29.04.2025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F7581D5-C85F-F0D7-ECE2-A685C12F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C966BDE-81E9-E549-3F02-EF92A0E4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52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C27E31-70D4-70FB-3C5F-5C3F9CD1A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6EB82C3-8816-E1C3-2E07-3570A091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38DC-E893-4A86-BE09-1FDE4899A9BC}" type="datetime1">
              <a:rPr lang="ru-RU" smtClean="0"/>
              <a:t>29.04.2025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203288A-8F81-3FF9-6206-3DDAAFA2F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4ACEECE-09F7-24E9-3C86-45E7BAAC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08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7D57A80-0CF4-0BB8-A4C9-A98F26DA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BC03-56AD-4BC8-AD78-FCFA4C933B50}" type="datetime1">
              <a:rPr lang="ru-RU" smtClean="0"/>
              <a:t>29.04.2025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D6C5520-8D26-65CB-5943-6A5659211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EBF71F5-21D6-2073-06DB-1A2B2910B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14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0C64BC-FDAF-2321-4D6F-7643D3145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D61755-4A7A-6513-B261-2FBD57BDA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E24A90-713C-14EC-EE9A-1FB222375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97840A-7023-1BC8-AACF-05F453712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55DC-3985-47DB-B9DA-993886D3364E}" type="datetime1">
              <a:rPr lang="ru-RU" smtClean="0"/>
              <a:t>29.04.2025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04C1689-66FD-61EC-E678-3E7B6903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6F3CC7D-9D49-A8FE-4CDE-0CAB9AB8C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85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204306-8346-E303-8055-D1A92660D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5A4BFC5-7DC1-CAC5-04EA-451F724ECC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2C329E7-4BCB-464B-5C13-67DB54E29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1A901FA-7A14-7CE9-34FB-DB73465D1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A8E7-3C7F-4BA3-B084-45647A6BEA7A}" type="datetime1">
              <a:rPr lang="ru-RU" smtClean="0"/>
              <a:t>29.04.2025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4501004-5736-9B75-B6A5-C28DFA59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08D70D9-4287-6C0E-09D3-D9D805E5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8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2B6185-E64F-2039-74A7-452B8B271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D023444-3DD7-6481-05B3-3FD805D36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04E37D-1B68-B995-31B7-2E053916C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C48927-3D84-46D4-9101-518A5C5430D3}" type="datetime1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DFA5943-8B7F-9E3D-3C0A-382C670C6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B2C248B-6DE9-821F-B680-6285BBDCD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D3BA59-236B-4C32-B706-FECB4C769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06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emf"/><Relationship Id="rId4" Type="http://schemas.openxmlformats.org/officeDocument/2006/relationships/image" Target="../media/image19.emf"/><Relationship Id="rId9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186" y="1206949"/>
            <a:ext cx="10701196" cy="187220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luminosity process at CEPC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2" descr="logoI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85951" cy="103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CFF94212-A70C-4636-910E-1D48B7B8C9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12320" y="6051844"/>
            <a:ext cx="2579680" cy="771525"/>
          </a:xfrm>
          <a:prstGeom prst="rect">
            <a:avLst/>
          </a:prstGeom>
        </p:spPr>
      </p:pic>
      <p:sp>
        <p:nvSpPr>
          <p:cNvPr id="9" name="WordArt 7"/>
          <p:cNvSpPr>
            <a:spLocks/>
          </p:cNvSpPr>
          <p:nvPr/>
        </p:nvSpPr>
        <p:spPr bwMode="auto">
          <a:xfrm>
            <a:off x="1425827" y="3247881"/>
            <a:ext cx="9340346" cy="2482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Alexey Kharlamov, Tatyana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Kharlamova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Andrey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Kupich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Peter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Krachkov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Victor Zhabin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/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Budker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Institute of Nuclear Physics 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D99D443-2C20-D258-59FF-2A8925365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7941" y="0"/>
            <a:ext cx="2364059" cy="136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47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DB866F4-AEBF-B637-4053-A838ABA51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xmlns="" id="{92A68C34-5024-3FF4-CA38-94031A77B1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674769"/>
              </p:ext>
            </p:extLst>
          </p:nvPr>
        </p:nvGraphicFramePr>
        <p:xfrm>
          <a:off x="1" y="1260161"/>
          <a:ext cx="6096000" cy="3945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Acrobat Document" r:id="rId3" imgW="5400465" imgH="3495437" progId="Acrobat.Document.DC">
                  <p:embed/>
                </p:oleObj>
              </mc:Choice>
              <mc:Fallback>
                <p:oleObj name="Acrobat Document" r:id="rId3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1260161"/>
                        <a:ext cx="6096000" cy="3945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10F3210B-5200-C4DB-F8F5-31E9CC8EBF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530923"/>
              </p:ext>
            </p:extLst>
          </p:nvPr>
        </p:nvGraphicFramePr>
        <p:xfrm>
          <a:off x="6096000" y="1260161"/>
          <a:ext cx="6095999" cy="3945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Acrobat Document" r:id="rId5" imgW="5400465" imgH="3495437" progId="Acrobat.Document.DC">
                  <p:embed/>
                </p:oleObj>
              </mc:Choice>
              <mc:Fallback>
                <p:oleObj name="Acrobat Document" r:id="rId5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0" y="1260161"/>
                        <a:ext cx="6095999" cy="3945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546931" y="222398"/>
            <a:ext cx="114171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Selections: 2</a:t>
            </a:r>
            <a:r>
              <a:rPr lang="el-G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 invariant mass, and energy of the second energetic photon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694" y="5184122"/>
            <a:ext cx="11303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E = M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invariant mass of 2 photons  allow to select </a:t>
            </a:r>
            <a:r>
              <a:rPr lang="en-US" b="1" dirty="0" err="1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Minimal photon energy is used to calculate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number of neutral particles.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10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853585" y="3224016"/>
            <a:ext cx="253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of the second energetic neutral particle.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79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507DDCA-1ADD-D3E3-EEC9-F80ADBD66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xmlns="" id="{C002CD21-649E-3FCA-6B34-A400E19858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57442"/>
              </p:ext>
            </p:extLst>
          </p:nvPr>
        </p:nvGraphicFramePr>
        <p:xfrm>
          <a:off x="1758085" y="895522"/>
          <a:ext cx="8291260" cy="5366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Acrobat Document" r:id="rId3" imgW="5400465" imgH="3495437" progId="Acrobat.Document.DC">
                  <p:embed/>
                </p:oleObj>
              </mc:Choice>
              <mc:Fallback>
                <p:oleObj name="Acrobat Document" r:id="rId3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8085" y="895522"/>
                        <a:ext cx="8291260" cy="5366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3042303" y="222605"/>
            <a:ext cx="6460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Angular distribution for 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process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070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520578"/>
              </p:ext>
            </p:extLst>
          </p:nvPr>
        </p:nvGraphicFramePr>
        <p:xfrm>
          <a:off x="67758" y="646829"/>
          <a:ext cx="6196240" cy="4010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Acrobat Document" r:id="rId3" imgW="5400498" imgH="3495420" progId="AcroExch.Document.DC">
                  <p:embed/>
                </p:oleObj>
              </mc:Choice>
              <mc:Fallback>
                <p:oleObj name="Acrobat Document" r:id="rId3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758" y="646829"/>
                        <a:ext cx="6196240" cy="40106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75721"/>
              </p:ext>
            </p:extLst>
          </p:nvPr>
        </p:nvGraphicFramePr>
        <p:xfrm>
          <a:off x="6107661" y="649812"/>
          <a:ext cx="6010276" cy="3890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Acrobat Document" r:id="rId5" imgW="5400498" imgH="3495420" progId="AcroExch.Document.DC">
                  <p:embed/>
                </p:oleObj>
              </mc:Choice>
              <mc:Fallback>
                <p:oleObj name="Acrobat Document" r:id="rId5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07661" y="649812"/>
                        <a:ext cx="6010276" cy="3890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3042303" y="137148"/>
            <a:ext cx="6460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Relaxed selection 10&lt;</a:t>
            </a:r>
            <a:r>
              <a:rPr lang="el-GR" sz="2400" b="1" dirty="0" smtClean="0">
                <a:solidFill>
                  <a:srgbClr val="0000FF"/>
                </a:solidFill>
                <a:latin typeface="Comic Sans MS" pitchFamily="66" charset="0"/>
              </a:rPr>
              <a:t>θ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&lt;170°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14770" y="4497171"/>
            <a:ext cx="11562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want to increase statistics by using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10&lt;θ&lt;170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selection then 10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contamination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appears.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suppress this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 the condition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abs(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Δφ</a:t>
            </a:r>
            <a:r>
              <a:rPr lang="en-US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&lt;1.75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could be used. In this case: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8477428" y="2649183"/>
            <a:ext cx="0" cy="10596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0458628" y="2563725"/>
            <a:ext cx="0" cy="11536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039738" y="5607105"/>
            <a:ext cx="1028343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688081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events</a:t>
            </a:r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selected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from 1M (~69% efficiency)</a:t>
            </a:r>
            <a:endParaRPr lang="en-US" b="1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b="1" dirty="0" err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ee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0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events</a:t>
            </a:r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selected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from 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200k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(without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abs(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Δφ</a:t>
            </a:r>
            <a:r>
              <a:rPr lang="en-US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&lt;1.75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2 events selected)</a:t>
            </a:r>
            <a:endParaRPr lang="en-US" b="1" dirty="0">
              <a:solidFill>
                <a:srgbClr val="0000FF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4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854579" y="136836"/>
            <a:ext cx="106993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Comic Sans MS" pitchFamily="66" charset="0"/>
              </a:rPr>
              <a:t>Possible systematical uncertainty sources</a:t>
            </a:r>
            <a:endParaRPr lang="ru-RU" sz="4000" b="1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xmlns="" id="{BC5517CC-C638-75DC-3943-680B65DF5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676" y="1161013"/>
            <a:ext cx="1028913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4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Theoretical total cross section should be known with accuracy 10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</a:rPr>
              <a:t>-4</a:t>
            </a:r>
            <a:endParaRPr lang="en-US" sz="2000" b="1" baseline="30000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l-GR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– conversion should be studied with data</a:t>
            </a:r>
            <a:endParaRPr lang="en-US" sz="20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Detector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acceptance at small angles (10-20°), beam spot position and width</a:t>
            </a:r>
            <a:endParaRPr lang="en-US" sz="20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Scale and resolution of the electromagnetic calorimeter, trigger efficiency </a:t>
            </a:r>
            <a:endParaRPr lang="ru-RU" sz="2000" b="1" baseline="30000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Backgrounds (are expected to be small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: 0 events passed the selection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criteria, and several cuts as 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</a:rPr>
              <a:t>Ecal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,</a:t>
            </a:r>
            <a:r>
              <a:rPr lang="el-GR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l-GR" sz="2000" b="1" dirty="0" smtClean="0">
                <a:solidFill>
                  <a:srgbClr val="0000FF"/>
                </a:solidFill>
                <a:latin typeface="Comic Sans MS" pitchFamily="66" charset="0"/>
              </a:rPr>
              <a:t>Δφ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, </a:t>
            </a:r>
            <a:r>
              <a:rPr lang="el-GR" sz="2000" b="1" dirty="0" smtClean="0">
                <a:solidFill>
                  <a:srgbClr val="0000FF"/>
                </a:solidFill>
                <a:latin typeface="Comic Sans MS" pitchFamily="66" charset="0"/>
              </a:rPr>
              <a:t>Δθ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are not used yet)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endParaRPr lang="en-US" sz="2000" b="1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Comparison with </a:t>
            </a:r>
            <a:r>
              <a:rPr lang="en-US" sz="2000" b="1" dirty="0" err="1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b="1" dirty="0" err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ee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could be used to check the systematical uncertainty.</a:t>
            </a:r>
          </a:p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cross section dependence on energy (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line shape) could be used to control background.  </a:t>
            </a:r>
            <a:endParaRPr lang="en-US" sz="20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632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871865" y="404665"/>
            <a:ext cx="21611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5757FF"/>
                </a:solidFill>
                <a:latin typeface="Comic Sans MS" pitchFamily="66" charset="0"/>
                <a:cs typeface="Times New Roman" pitchFamily="18" charset="0"/>
              </a:rPr>
              <a:t>Summary</a:t>
            </a:r>
            <a:endParaRPr lang="ru-RU" sz="3600" dirty="0">
              <a:solidFill>
                <a:srgbClr val="5757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xmlns="" id="{BC5517CC-C638-75DC-3943-680B65DF5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778" y="1604792"/>
            <a:ext cx="1022077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</a:rPr>
              <a:t>ee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</a:rPr>
              <a:t>→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l-GR" sz="2000" b="1" dirty="0" smtClean="0">
                <a:solidFill>
                  <a:srgbClr val="0000FF"/>
                </a:solidFill>
                <a:latin typeface="Comic Sans MS" pitchFamily="66" charset="0"/>
              </a:rPr>
              <a:t>γγ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luminosity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measurement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with main detector is 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possible at CEPC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. This will be offline luminosity measurement, not the online monitoring.</a:t>
            </a:r>
            <a:endParaRPr lang="en-US" sz="2000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Theoretical uncertainty could be decreased to the level 10</a:t>
            </a:r>
            <a:r>
              <a:rPr lang="en-US" sz="2000" b="1" baseline="30000" dirty="0" smtClean="0">
                <a:solidFill>
                  <a:srgbClr val="0000FF"/>
                </a:solidFill>
                <a:latin typeface="Comic Sans MS" pitchFamily="66" charset="0"/>
              </a:rPr>
              <a:t>-5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if NNLO calculations will be available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The backgrounds are expected to be small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Resolutions of the detector systems are well enough for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precision 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ee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</a:rPr>
              <a:t>→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l-GR" sz="2000" b="1" dirty="0">
                <a:solidFill>
                  <a:srgbClr val="0000FF"/>
                </a:solidFill>
                <a:latin typeface="Comic Sans MS" pitchFamily="66" charset="0"/>
              </a:rPr>
              <a:t>γγ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 study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24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128381" y="88470"/>
            <a:ext cx="45929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5757FF"/>
                </a:solidFill>
                <a:latin typeface="Comic Sans MS" pitchFamily="66" charset="0"/>
                <a:cs typeface="Times New Roman" pitchFamily="18" charset="0"/>
              </a:rPr>
              <a:t>Cross section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5757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543" y="777531"/>
            <a:ext cx="108783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Cross section is calculated with </a:t>
            </a:r>
            <a:r>
              <a:rPr lang="en-US" b="1" dirty="0" err="1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BABAYagaNLO</a:t>
            </a:r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[2</a:t>
            </a:r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]. Expected systematical uncertainty is 10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-3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To get the uncertainty 10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-4</a:t>
            </a:r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 corrections from [2] should be used (calculated for </a:t>
            </a:r>
            <a:r>
              <a:rPr lang="el-GR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20&lt;θ&lt;160°</a:t>
            </a:r>
            <a:r>
              <a:rPr lang="en-US" b="1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5&lt;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&lt;175°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100.181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+/-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0.019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→ee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5&lt;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&lt;175°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17375.6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+/-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8&lt;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&lt;172°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80.299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+/-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0.035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10&lt;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&lt;170°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71.602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+/-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0.034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20&lt;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&lt;160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40.870(4)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(calculated at [1] w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h.o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                    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ee→ee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20&lt;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&lt;160°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2625.9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this calculation have 10</a:t>
            </a:r>
            <a:r>
              <a:rPr lang="en-US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accuracy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5&lt;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&lt;175° &amp;&amp; |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|&lt;10°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81.740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+/-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8&lt;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&lt;172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&amp;&amp; |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|&lt;10°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65.978 +/- 0.006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10&lt;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&lt;170°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&amp;&amp; |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|&lt;10°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58.720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+/-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0.005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19B4D00-105B-A63C-250F-AD713B44EA24}"/>
              </a:ext>
            </a:extLst>
          </p:cNvPr>
          <p:cNvSpPr txBox="1"/>
          <p:nvPr/>
        </p:nvSpPr>
        <p:spPr>
          <a:xfrm>
            <a:off x="769543" y="4823042"/>
            <a:ext cx="101942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[1] Carlo M. Carloni Calame et all, Physics Letters B, Volume 798, 2019, </a:t>
            </a:r>
            <a:r>
              <a:rPr lang="en-US" dirty="0" smtClean="0"/>
              <a:t>134976 (corrections for the </a:t>
            </a:r>
            <a:r>
              <a:rPr lang="el-GR" dirty="0" smtClean="0"/>
              <a:t>θ</a:t>
            </a:r>
            <a:r>
              <a:rPr lang="en-US" dirty="0" smtClean="0"/>
              <a:t>&gt;20</a:t>
            </a:r>
            <a:r>
              <a:rPr lang="el-GR" dirty="0" smtClean="0"/>
              <a:t>°</a:t>
            </a:r>
            <a:r>
              <a:rPr lang="en-US" dirty="0" smtClean="0"/>
              <a:t> are present in this paper)</a:t>
            </a:r>
            <a:endParaRPr lang="en-US" dirty="0"/>
          </a:p>
          <a:p>
            <a:r>
              <a:rPr lang="en-US" dirty="0"/>
              <a:t>[2] </a:t>
            </a:r>
            <a:r>
              <a:rPr lang="en-US" sz="1800" b="0" i="0" u="none" strike="noStrike" baseline="0" dirty="0">
                <a:latin typeface="CMR10"/>
              </a:rPr>
              <a:t>G. </a:t>
            </a:r>
            <a:r>
              <a:rPr lang="en-US" sz="1800" b="0" i="0" u="none" strike="noStrike" baseline="0" dirty="0" err="1">
                <a:latin typeface="CMR10"/>
              </a:rPr>
              <a:t>Balossini</a:t>
            </a:r>
            <a:r>
              <a:rPr lang="en-US" sz="1800" b="0" i="0" u="none" strike="noStrike" baseline="0" dirty="0">
                <a:latin typeface="CMR10"/>
              </a:rPr>
              <a:t> et all, </a:t>
            </a:r>
            <a:r>
              <a:rPr lang="en-US" dirty="0">
                <a:effectLst/>
              </a:rPr>
              <a:t>Phys.Lett.B663:209-213,2008</a:t>
            </a:r>
            <a:endParaRPr lang="en-US" dirty="0"/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15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5715" y="5905325"/>
            <a:ext cx="9967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L= 1.15 pb-1 s-1 and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(10°)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71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have 81 event/s. To get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events 14 days required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For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10</a:t>
            </a:r>
            <a:r>
              <a:rPr lang="ru-RU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~2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026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780328"/>
              </p:ext>
            </p:extLst>
          </p:nvPr>
        </p:nvGraphicFramePr>
        <p:xfrm>
          <a:off x="4654550" y="367980"/>
          <a:ext cx="7537450" cy="487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Acrobat Document" r:id="rId3" imgW="5400498" imgH="3495420" progId="AcroExch.Document.DC">
                  <p:embed/>
                </p:oleObj>
              </mc:Choice>
              <mc:Fallback>
                <p:oleObj name="Acrobat Document" r:id="rId3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54550" y="367980"/>
                        <a:ext cx="7537450" cy="4878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3042303" y="137148"/>
            <a:ext cx="6460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Relaxed selection 5&lt;</a:t>
            </a:r>
            <a:r>
              <a:rPr lang="el-GR" sz="2400" b="1" dirty="0" smtClean="0">
                <a:solidFill>
                  <a:srgbClr val="0000FF"/>
                </a:solidFill>
                <a:latin typeface="Comic Sans MS" pitchFamily="66" charset="0"/>
              </a:rPr>
              <a:t>θ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&lt;175°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920844"/>
              </p:ext>
            </p:extLst>
          </p:nvPr>
        </p:nvGraphicFramePr>
        <p:xfrm>
          <a:off x="0" y="3362325"/>
          <a:ext cx="5400675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Acrobat Document" r:id="rId5" imgW="5400498" imgH="3495420" progId="AcroExch.Document.DC">
                  <p:embed/>
                </p:oleObj>
              </mc:Choice>
              <mc:Fallback>
                <p:oleObj name="Acrobat Document" r:id="rId5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3362325"/>
                        <a:ext cx="5400675" cy="349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H="1">
            <a:off x="4195985" y="4067798"/>
            <a:ext cx="2076628" cy="136732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6613" y="776900"/>
            <a:ext cx="45321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Special sample </a:t>
            </a:r>
            <a:r>
              <a:rPr lang="en-US" b="1" dirty="0" err="1" smtClean="0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500 K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events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p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roduced with </a:t>
            </a: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BABAYagaNLO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 (</a:t>
            </a:r>
            <a:r>
              <a:rPr lang="el-GR" b="1" dirty="0">
                <a:solidFill>
                  <a:srgbClr val="0000FF"/>
                </a:solidFill>
                <a:latin typeface="Comic Sans MS" pitchFamily="66" charset="0"/>
              </a:rPr>
              <a:t>θ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&gt;5°)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and converted to </a:t>
            </a: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stdhep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: /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alexey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/Converter/gg_cepcTh5_E91_stdhep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108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532996"/>
              </p:ext>
            </p:extLst>
          </p:nvPr>
        </p:nvGraphicFramePr>
        <p:xfrm>
          <a:off x="7447085" y="3647166"/>
          <a:ext cx="4379666" cy="2834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Acrobat Document" r:id="rId3" imgW="5400498" imgH="3495420" progId="AcroExch.Document.DC">
                  <p:embed/>
                </p:oleObj>
              </mc:Choice>
              <mc:Fallback>
                <p:oleObj name="Acrobat Document" r:id="rId3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47085" y="3647166"/>
                        <a:ext cx="4379666" cy="2834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657713"/>
              </p:ext>
            </p:extLst>
          </p:nvPr>
        </p:nvGraphicFramePr>
        <p:xfrm>
          <a:off x="6620608" y="333441"/>
          <a:ext cx="5330215" cy="3450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Acrobat Document" r:id="rId5" imgW="5400498" imgH="3495420" progId="AcroExch.Document.DC">
                  <p:embed/>
                </p:oleObj>
              </mc:Choice>
              <mc:Fallback>
                <p:oleObj name="Acrobat Document" r:id="rId5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0608" y="333441"/>
                        <a:ext cx="5330215" cy="3450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643725"/>
              </p:ext>
            </p:extLst>
          </p:nvPr>
        </p:nvGraphicFramePr>
        <p:xfrm>
          <a:off x="44187" y="367628"/>
          <a:ext cx="5243582" cy="3393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Acrobat Document" r:id="rId7" imgW="5400498" imgH="3495420" progId="AcroExch.Document.DC">
                  <p:embed/>
                </p:oleObj>
              </mc:Choice>
              <mc:Fallback>
                <p:oleObj name="Acrobat Document" r:id="rId7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87" y="367628"/>
                        <a:ext cx="5243582" cy="33939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1965532" y="-674"/>
            <a:ext cx="69586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Comic Sans MS" pitchFamily="66" charset="0"/>
              </a:rPr>
              <a:t>Some issue with electrons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243946"/>
              </p:ext>
            </p:extLst>
          </p:nvPr>
        </p:nvGraphicFramePr>
        <p:xfrm>
          <a:off x="597878" y="3695032"/>
          <a:ext cx="4371731" cy="2829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Acrobat Document" r:id="rId9" imgW="5400498" imgH="3495420" progId="AcroExch.Document.DC">
                  <p:embed/>
                </p:oleObj>
              </mc:Choice>
              <mc:Fallback>
                <p:oleObj name="Acrobat Document" r:id="rId9" imgW="5400498" imgH="34954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7878" y="3695032"/>
                        <a:ext cx="4371731" cy="28296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27475" y="1863946"/>
            <a:ext cx="21449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Ecal_E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&gt;91.2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 (PFO_E) is ok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extra neutral particles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&gt;4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Charged particles look also ok.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I correctly processed </a:t>
            </a:r>
            <a:r>
              <a:rPr lang="en-US" b="1" dirty="0" err="1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b="1" dirty="0" err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ee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sample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tdr25.3.3  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7829" y="6392626"/>
            <a:ext cx="11536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Is 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/</a:t>
            </a: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zhagkl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stdhep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/E91.2/2fermions/E91.2.Pe1e1.e0.p0.whizard195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b="1" dirty="0" err="1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ee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sample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?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144710" y="2050991"/>
            <a:ext cx="1042587" cy="85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093009" y="2384277"/>
            <a:ext cx="27517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93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39BF48A-AC18-511F-A5CF-702E2C212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485" y="832919"/>
            <a:ext cx="19367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Outline</a:t>
            </a:r>
            <a:endParaRPr lang="ru-RU" sz="40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xmlns="" id="{BC5517CC-C638-75DC-3943-680B65DF5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182" y="1707944"/>
            <a:ext cx="678021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4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Motivation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MC samples and selections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Distributions over main parameters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Possible systematical uncertainty sources</a:t>
            </a:r>
            <a:endParaRPr lang="ru-RU" sz="2000" b="1" baseline="30000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Summary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2249E56-8EE1-DD77-8C7B-483D2010B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3089" y="316872"/>
            <a:ext cx="2754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Comic Sans MS" pitchFamily="66" charset="0"/>
              </a:rPr>
              <a:t>Motivation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19B4D00-105B-A63C-250F-AD713B44EA24}"/>
              </a:ext>
            </a:extLst>
          </p:cNvPr>
          <p:cNvSpPr txBox="1"/>
          <p:nvPr/>
        </p:nvSpPr>
        <p:spPr>
          <a:xfrm>
            <a:off x="769545" y="5258878"/>
            <a:ext cx="101942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[1] Carlo M. Carloni Calame et all, Physics Letters B, Volume 798, 2019, </a:t>
            </a:r>
            <a:r>
              <a:rPr lang="en-US" dirty="0" smtClean="0"/>
              <a:t>134976 (corrections for the </a:t>
            </a:r>
            <a:r>
              <a:rPr lang="el-GR" dirty="0" smtClean="0"/>
              <a:t>θ</a:t>
            </a:r>
            <a:r>
              <a:rPr lang="en-US" dirty="0" smtClean="0"/>
              <a:t>&gt;20</a:t>
            </a:r>
            <a:r>
              <a:rPr lang="el-GR" dirty="0" smtClean="0"/>
              <a:t>°</a:t>
            </a:r>
            <a:r>
              <a:rPr lang="en-US" dirty="0" smtClean="0"/>
              <a:t> are present in this paper)</a:t>
            </a:r>
            <a:endParaRPr lang="en-US" dirty="0"/>
          </a:p>
          <a:p>
            <a:r>
              <a:rPr lang="en-US" dirty="0"/>
              <a:t>[2] </a:t>
            </a:r>
            <a:r>
              <a:rPr lang="en-US" sz="1800" b="0" i="0" u="none" strike="noStrike" baseline="0" dirty="0">
                <a:latin typeface="CMR10"/>
              </a:rPr>
              <a:t>G. </a:t>
            </a:r>
            <a:r>
              <a:rPr lang="en-US" sz="1800" b="0" i="0" u="none" strike="noStrike" baseline="0" dirty="0" err="1">
                <a:latin typeface="CMR10"/>
              </a:rPr>
              <a:t>Balossini</a:t>
            </a:r>
            <a:r>
              <a:rPr lang="en-US" sz="1800" b="0" i="0" u="none" strike="noStrike" baseline="0" dirty="0">
                <a:latin typeface="CMR10"/>
              </a:rPr>
              <a:t> et all, </a:t>
            </a:r>
            <a:r>
              <a:rPr lang="en-US" dirty="0">
                <a:effectLst/>
              </a:rPr>
              <a:t>Phys.Lett.B663:209-213,2008</a:t>
            </a:r>
            <a:endParaRPr lang="en-US" dirty="0"/>
          </a:p>
          <a:p>
            <a:endParaRPr lang="ru-RU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9C972673-36AF-50FA-6B06-413D1E31B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846" y="1563089"/>
            <a:ext cx="10853711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</a:rPr>
              <a:t>According to the article [1] ee 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ee theoretical uncertainty is limited by hadronic vacuum polarization at the level 10</a:t>
            </a:r>
            <a:r>
              <a:rPr lang="en-US" sz="2400" b="1" baseline="300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-4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 while for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</a:rPr>
              <a:t>ee 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process hadronic loops contribution is less then 10</a:t>
            </a:r>
            <a:r>
              <a:rPr lang="en-US" sz="2400" b="1" baseline="300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-5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Current MC generators uncertainty for </a:t>
            </a:r>
            <a:r>
              <a:rPr lang="en-US" sz="2400" b="1" dirty="0">
                <a:solidFill>
                  <a:srgbClr val="0000FF"/>
                </a:solidFill>
                <a:latin typeface="Comic Sans MS" pitchFamily="66" charset="0"/>
              </a:rPr>
              <a:t>ee 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is 10</a:t>
            </a:r>
            <a:r>
              <a:rPr lang="en-US" sz="2400" b="1" baseline="300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-3 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at M</a:t>
            </a:r>
            <a:r>
              <a:rPr lang="en-US" sz="2400" b="1" baseline="-250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Z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tested with </a:t>
            </a:r>
            <a:r>
              <a:rPr lang="en-US" sz="2400" b="1" dirty="0" err="1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BABAYagaNLO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[2], if some NNLO corrections from [1] are applied the accuracy ~ 10</a:t>
            </a:r>
            <a:r>
              <a:rPr lang="en-US" sz="2400" b="1" baseline="300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-4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could be reached. To get accuracy 10</a:t>
            </a:r>
            <a:r>
              <a:rPr lang="en-US" sz="2400" b="1" baseline="300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-4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-10</a:t>
            </a:r>
            <a:r>
              <a:rPr lang="en-US" sz="2400" b="1" baseline="300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-5 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 full calculation of NNLO QED corrections and, eventually, of two-loop weak contributions will be ultimately needed.   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58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81629BA-4337-9926-87D5-B300A78D0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009" y="0"/>
            <a:ext cx="30652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Comic Sans MS" pitchFamily="66" charset="0"/>
              </a:rPr>
              <a:t>MC samples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xmlns="" id="{269E76B0-6AAF-61D4-835E-31DA00DA5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848" y="1041023"/>
            <a:ext cx="114500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We using CEPCSW tdr25.3.3, all MC is for E = 91.2 GeV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1M events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p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roduced with </a:t>
            </a:r>
            <a:r>
              <a:rPr lang="en-US" sz="2000" b="1" dirty="0" err="1" smtClean="0">
                <a:solidFill>
                  <a:srgbClr val="0000FF"/>
                </a:solidFill>
                <a:latin typeface="Comic Sans MS" pitchFamily="66" charset="0"/>
              </a:rPr>
              <a:t>BABAYagaNLO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 (</a:t>
            </a:r>
            <a:r>
              <a:rPr lang="el-GR" sz="2000" b="1" dirty="0" smtClean="0">
                <a:solidFill>
                  <a:srgbClr val="0000FF"/>
                </a:solidFill>
                <a:latin typeface="Comic Sans MS" pitchFamily="66" charset="0"/>
              </a:rPr>
              <a:t>θ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&gt;10°)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and converted to 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stdhep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: 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alexey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/Converter/gg_cepc_E91_stdhep/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Reco level output: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alexey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SamplesProd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/E91_gg/Reco/</a:t>
            </a:r>
          </a:p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MiniTree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alexey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TestNt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Init.C</a:t>
            </a:r>
            <a:endParaRPr lang="en-US" sz="2000" b="1" dirty="0">
              <a:solidFill>
                <a:srgbClr val="0000FF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ee</a:t>
            </a:r>
            <a:r>
              <a:rPr lang="en-US" sz="20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200k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 events </a:t>
            </a:r>
            <a:r>
              <a:rPr lang="en-US" sz="20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is taken from: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zhagkl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stdhep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/E91.2/2fermions/E91.2.Pe1e1.e0.p0.whizard195/</a:t>
            </a:r>
            <a:endParaRPr lang="en-US" sz="2000" b="1" dirty="0">
              <a:solidFill>
                <a:srgbClr val="0000FF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l-GR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μμ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1M events from 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wanjiawei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/work/E91_e2e2/Reco/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ττ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200k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 events 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wanjiawei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/work/E91_e3e3/Reco/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100k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 events 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wanjiawei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/work/E91_bb.e0.p0/Reco/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100k events 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cefs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higgs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wanjiawei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/work/E91_cc.e0.p0/</a:t>
            </a:r>
            <a:r>
              <a:rPr lang="en-US" sz="2000" b="1" dirty="0" err="1">
                <a:solidFill>
                  <a:srgbClr val="0000FF"/>
                </a:solidFill>
                <a:latin typeface="Comic Sans MS" pitchFamily="66" charset="0"/>
              </a:rPr>
              <a:t>Reco</a:t>
            </a:r>
            <a:r>
              <a:rPr lang="en-US" sz="2000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31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A2AAE34-E90E-5637-FC12-9091870BB313}"/>
              </a:ext>
            </a:extLst>
          </p:cNvPr>
          <p:cNvSpPr txBox="1"/>
          <p:nvPr/>
        </p:nvSpPr>
        <p:spPr>
          <a:xfrm>
            <a:off x="775579" y="747216"/>
            <a:ext cx="98712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&lt;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10               – number of neutral particles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5 GeV              – energy of the second energetic neutral particle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                          – number of charged particles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&lt;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100 GeV – sum of all particle energies (PFO_E)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40 GeV – invariant mass of the 2 most energetic neutral particles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20° &lt;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160° – polar angle of the 2 most energetic neutral particles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used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(could be used if some background will be present) </a:t>
            </a:r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3311305" y="150311"/>
            <a:ext cx="60975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Comic Sans MS" pitchFamily="66" charset="0"/>
              </a:rPr>
              <a:t>Selections</a:t>
            </a:r>
            <a:endParaRPr lang="ru-RU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997CE63-31F9-3C23-365A-C0906C5675B4}"/>
              </a:ext>
            </a:extLst>
          </p:cNvPr>
          <p:cNvSpPr txBox="1"/>
          <p:nvPr/>
        </p:nvSpPr>
        <p:spPr>
          <a:xfrm>
            <a:off x="775577" y="4123335"/>
            <a:ext cx="10713269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497531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selected</a:t>
            </a:r>
            <a:r>
              <a:rPr lang="en-US" sz="18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from 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</a:rPr>
              <a:t>1M (if no 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cut 753790, correspond to 75% efficiency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</a:rPr>
              <a:t>) 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ee 0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selected</a:t>
            </a:r>
            <a:r>
              <a:rPr lang="en-US" sz="18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from </a:t>
            </a:r>
            <a:r>
              <a:rPr lang="en-US" sz="18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200k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</a:rPr>
              <a:t> events</a:t>
            </a:r>
            <a:endParaRPr lang="en-US" sz="1800" b="1" dirty="0">
              <a:solidFill>
                <a:srgbClr val="0000FF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l-GR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μμ</a:t>
            </a: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0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selected</a:t>
            </a:r>
            <a:r>
              <a:rPr lang="en-US" sz="18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from 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</a:rPr>
              <a:t>1M events </a:t>
            </a: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l-G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ττ</a:t>
            </a: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0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selected</a:t>
            </a:r>
            <a:r>
              <a:rPr lang="en-US" sz="18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from 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200k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</a:rPr>
              <a:t> events</a:t>
            </a: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0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selected</a:t>
            </a:r>
            <a:r>
              <a:rPr lang="en-US" sz="18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from 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100k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</a:rPr>
              <a:t> events</a:t>
            </a: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  <a:latin typeface="Comic Sans MS" pitchFamily="66" charset="0"/>
              </a:rPr>
              <a:t>ee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0</a:t>
            </a:r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selected</a:t>
            </a:r>
            <a:r>
              <a:rPr lang="en-US" sz="1800" b="1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from </a:t>
            </a:r>
            <a:r>
              <a:rPr lang="en-US" sz="1800" b="1" dirty="0">
                <a:solidFill>
                  <a:srgbClr val="0000FF"/>
                </a:solidFill>
                <a:latin typeface="Comic Sans MS" pitchFamily="66" charset="0"/>
              </a:rPr>
              <a:t>100k events</a:t>
            </a: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3357101-27CD-75FC-8034-48EF2D4906AE}"/>
              </a:ext>
            </a:extLst>
          </p:cNvPr>
          <p:cNvSpPr txBox="1"/>
          <p:nvPr/>
        </p:nvSpPr>
        <p:spPr>
          <a:xfrm>
            <a:off x="5821379" y="5640308"/>
            <a:ext cx="5821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Distributions of the selection variables are at the next slides.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16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15FAEA1-B233-DC53-359F-6666D6DB8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xmlns="" id="{14F6116B-6822-141A-5DD7-56164125BC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399593"/>
              </p:ext>
            </p:extLst>
          </p:nvPr>
        </p:nvGraphicFramePr>
        <p:xfrm>
          <a:off x="0" y="1302042"/>
          <a:ext cx="6096000" cy="3945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Acrobat Document" r:id="rId3" imgW="5400465" imgH="3495437" progId="Acrobat.Document.DC">
                  <p:embed/>
                </p:oleObj>
              </mc:Choice>
              <mc:Fallback>
                <p:oleObj name="Acrobat Document" r:id="rId3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302042"/>
                        <a:ext cx="6096000" cy="3945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852C3B95-44F8-23FD-1F95-1A2A28A25F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003862"/>
              </p:ext>
            </p:extLst>
          </p:nvPr>
        </p:nvGraphicFramePr>
        <p:xfrm>
          <a:off x="5918925" y="1244734"/>
          <a:ext cx="6296100" cy="4075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Acrobat Document" r:id="rId5" imgW="5400465" imgH="3495437" progId="Acrobat.Document.DC">
                  <p:embed/>
                </p:oleObj>
              </mc:Choice>
              <mc:Fallback>
                <p:oleObj name="Acrobat Document" r:id="rId5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18925" y="1244734"/>
                        <a:ext cx="6296100" cy="4075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1504060" y="329772"/>
            <a:ext cx="92978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Comic Sans MS" pitchFamily="66" charset="0"/>
              </a:rPr>
              <a:t>Selections: number of particles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2236" y="3244334"/>
            <a:ext cx="2678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neutral particles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18401" y="3164354"/>
            <a:ext cx="2764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charged particles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83741" y="5543154"/>
            <a:ext cx="2669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omic Sans MS" pitchFamily="66" charset="0"/>
              </a:rPr>
              <a:t>ee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conversion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7289563" y="4760007"/>
            <a:ext cx="8545" cy="700756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80216" y="6070311"/>
            <a:ext cx="1099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Photon conversion should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studied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detail with data to control systematics of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==0 selection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329" y="5211347"/>
            <a:ext cx="517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Strong suppression of the hadronic background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5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9165531-4A56-B297-EA66-FDA3B8EF5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xmlns="" id="{7BA3110B-9885-9A4F-67F4-AA30E2985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997032"/>
              </p:ext>
            </p:extLst>
          </p:nvPr>
        </p:nvGraphicFramePr>
        <p:xfrm>
          <a:off x="1" y="1325213"/>
          <a:ext cx="5828168" cy="3772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Acrobat Document" r:id="rId3" imgW="5400465" imgH="3495437" progId="Acrobat.Document.DC">
                  <p:embed/>
                </p:oleObj>
              </mc:Choice>
              <mc:Fallback>
                <p:oleObj name="Acrobat Document" r:id="rId3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1325213"/>
                        <a:ext cx="5828168" cy="3772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9DAD7D91-2E9F-5607-0CC3-253ED2AA62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168142"/>
              </p:ext>
            </p:extLst>
          </p:nvPr>
        </p:nvGraphicFramePr>
        <p:xfrm>
          <a:off x="6096000" y="1325212"/>
          <a:ext cx="6095999" cy="3945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Acrobat Document" r:id="rId5" imgW="5400465" imgH="3495437" progId="Acrobat.Document.DC">
                  <p:embed/>
                </p:oleObj>
              </mc:Choice>
              <mc:Fallback>
                <p:oleObj name="Acrobat Document" r:id="rId5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0" y="1325212"/>
                        <a:ext cx="6095999" cy="3945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999858" y="329772"/>
            <a:ext cx="106395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Comic Sans MS" pitchFamily="66" charset="0"/>
              </a:rPr>
              <a:t>Selections: total energy and momentum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0694" y="5184122"/>
                <a:ext cx="1057684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Etot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Sum PFO_E                                                                                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Ptot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|Sum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Processes with neutrino contamination in the final state could be rejected by energy and momentum conservation 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94" y="5184122"/>
                <a:ext cx="10576845" cy="923330"/>
              </a:xfrm>
              <a:prstGeom prst="rect">
                <a:avLst/>
              </a:prstGeom>
              <a:blipFill rotWithShape="1">
                <a:blip r:embed="rId7"/>
                <a:stretch>
                  <a:fillRect l="-461" t="-3289" r="-1268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37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5975005-C544-1198-669B-A5791B6F7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xmlns="" id="{FEA36923-E3CE-B711-5B2F-0E581F74C4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318255"/>
              </p:ext>
            </p:extLst>
          </p:nvPr>
        </p:nvGraphicFramePr>
        <p:xfrm>
          <a:off x="1" y="1017179"/>
          <a:ext cx="5736770" cy="3713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Acrobat Document" r:id="rId3" imgW="5400465" imgH="3495437" progId="Acrobat.Document.DC">
                  <p:embed/>
                </p:oleObj>
              </mc:Choice>
              <mc:Fallback>
                <p:oleObj name="Acrobat Document" r:id="rId3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1017179"/>
                        <a:ext cx="5736770" cy="3713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ADEB7C7A-B6D1-6385-16BE-71C8F26EDB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442364"/>
              </p:ext>
            </p:extLst>
          </p:nvPr>
        </p:nvGraphicFramePr>
        <p:xfrm>
          <a:off x="5959460" y="1017178"/>
          <a:ext cx="6232539" cy="403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Acrobat Document" r:id="rId5" imgW="5400465" imgH="3495437" progId="Acrobat.Document.DC">
                  <p:embed/>
                </p:oleObj>
              </mc:Choice>
              <mc:Fallback>
                <p:oleObj name="Acrobat Document" r:id="rId5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59460" y="1017178"/>
                        <a:ext cx="6232539" cy="403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640935" y="124673"/>
            <a:ext cx="109984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Comic Sans MS" pitchFamily="66" charset="0"/>
              </a:rPr>
              <a:t>Selections: </a:t>
            </a:r>
            <a:r>
              <a:rPr lang="en-US" sz="4000" b="1" dirty="0" err="1" smtClean="0">
                <a:solidFill>
                  <a:srgbClr val="0000FF"/>
                </a:solidFill>
                <a:latin typeface="Comic Sans MS" pitchFamily="66" charset="0"/>
              </a:rPr>
              <a:t>Ecal</a:t>
            </a:r>
            <a:r>
              <a:rPr lang="en-US" sz="4000" b="1" dirty="0" smtClean="0">
                <a:solidFill>
                  <a:srgbClr val="0000FF"/>
                </a:solidFill>
                <a:latin typeface="Comic Sans MS" pitchFamily="66" charset="0"/>
              </a:rPr>
              <a:t> and </a:t>
            </a:r>
            <a:r>
              <a:rPr lang="en-US" sz="4000" b="1" dirty="0" err="1" smtClean="0">
                <a:solidFill>
                  <a:srgbClr val="0000FF"/>
                </a:solidFill>
                <a:latin typeface="Comic Sans MS" pitchFamily="66" charset="0"/>
              </a:rPr>
              <a:t>Hcal</a:t>
            </a:r>
            <a:r>
              <a:rPr lang="en-US" sz="4000" b="1" dirty="0" smtClean="0">
                <a:solidFill>
                  <a:srgbClr val="0000FF"/>
                </a:solidFill>
                <a:latin typeface="Comic Sans MS" pitchFamily="66" charset="0"/>
              </a:rPr>
              <a:t> energy deposition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18744" y="4874250"/>
            <a:ext cx="5571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final state could be separated with total energy deposition at electromagnetic calorimeter.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state should have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 to 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energy deposition in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there is some issue (see backup slides).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9723" y="5016381"/>
            <a:ext cx="460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HcalTotNorm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Sum(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Hcal_E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)/(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Hcal_E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)+Sum(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Ecal_E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Normalized hadronic leakage could be used to suppress muons, hadrons,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71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F9BC027-EBA2-25F4-625F-F21871AFE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xmlns="" id="{CDF74D8E-89E3-81E2-9C0B-0493CC14A2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305049"/>
              </p:ext>
            </p:extLst>
          </p:nvPr>
        </p:nvGraphicFramePr>
        <p:xfrm>
          <a:off x="0" y="1142654"/>
          <a:ext cx="5990487" cy="387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Acrobat Document" r:id="rId3" imgW="5400465" imgH="3495437" progId="Acrobat.Document.DC">
                  <p:embed/>
                </p:oleObj>
              </mc:Choice>
              <mc:Fallback>
                <p:oleObj name="Acrobat Document" r:id="rId3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142654"/>
                        <a:ext cx="5990487" cy="3877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D5CCA788-9A0C-FAA7-9DD6-8D90ABAA09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118934"/>
              </p:ext>
            </p:extLst>
          </p:nvPr>
        </p:nvGraphicFramePr>
        <p:xfrm>
          <a:off x="5990487" y="1142654"/>
          <a:ext cx="6201513" cy="4014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Acrobat Document" r:id="rId5" imgW="5400465" imgH="3495437" progId="Acrobat.Document.DC">
                  <p:embed/>
                </p:oleObj>
              </mc:Choice>
              <mc:Fallback>
                <p:oleObj name="Acrobat Document" r:id="rId5" imgW="5400465" imgH="34954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90487" y="1142654"/>
                        <a:ext cx="6201513" cy="4014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4D2936-AB79-DA4F-58F7-F57C4479536D}"/>
              </a:ext>
            </a:extLst>
          </p:cNvPr>
          <p:cNvSpPr txBox="1"/>
          <p:nvPr/>
        </p:nvSpPr>
        <p:spPr>
          <a:xfrm>
            <a:off x="3819972" y="136836"/>
            <a:ext cx="58196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Comic Sans MS" pitchFamily="66" charset="0"/>
              </a:rPr>
              <a:t>Selections: collinearity</a:t>
            </a:r>
            <a:endParaRPr lang="ru-RU" sz="4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3BA59-236B-4C32-B706-FECB4C769316}" type="slidenum">
              <a:rPr lang="ru-RU" smtClean="0"/>
              <a:t>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332859" y="5428831"/>
            <a:ext cx="701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Collinearity between 2 most energetic neutral particles is shown.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35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1138</Words>
  <Application>Microsoft Office PowerPoint</Application>
  <PresentationFormat>Произвольный</PresentationFormat>
  <Paragraphs>130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Acrobat Document</vt:lpstr>
      <vt:lpstr> e+e-→γγ as luminosity process at CEPC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e+e-→γγ as luminosity process at CEPC</dc:title>
  <dc:creator>Vasya Pupkin</dc:creator>
  <cp:lastModifiedBy>BINP User</cp:lastModifiedBy>
  <cp:revision>37</cp:revision>
  <dcterms:created xsi:type="dcterms:W3CDTF">2025-04-18T12:09:53Z</dcterms:created>
  <dcterms:modified xsi:type="dcterms:W3CDTF">2025-04-29T05:03:40Z</dcterms:modified>
</cp:coreProperties>
</file>