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  <p:sldMasterId id="2147483868" r:id="rId2"/>
  </p:sldMasterIdLst>
  <p:notesMasterIdLst>
    <p:notesMasterId r:id="rId14"/>
  </p:notesMasterIdLst>
  <p:sldIdLst>
    <p:sldId id="313" r:id="rId3"/>
    <p:sldId id="345" r:id="rId4"/>
    <p:sldId id="371" r:id="rId5"/>
    <p:sldId id="372" r:id="rId6"/>
    <p:sldId id="374" r:id="rId7"/>
    <p:sldId id="375" r:id="rId8"/>
    <p:sldId id="373" r:id="rId9"/>
    <p:sldId id="376" r:id="rId10"/>
    <p:sldId id="378" r:id="rId11"/>
    <p:sldId id="33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00FF"/>
    <a:srgbClr val="B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94592" autoAdjust="0"/>
  </p:normalViewPr>
  <p:slideViewPr>
    <p:cSldViewPr>
      <p:cViewPr varScale="1">
        <p:scale>
          <a:sx n="153" d="100"/>
          <a:sy n="153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C250D7C-699C-974B-AED5-C4A24257C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8EA41-1ECA-3844-A60F-68D2E6D611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3A1FD9DF-FA98-E94C-AEDA-03A4918BE236}" type="datetimeFigureOut">
              <a:rPr lang="zh-CN" altLang="en-US"/>
              <a:pPr>
                <a:defRPr/>
              </a:pPr>
              <a:t>2025/5/23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686D098-2F97-164E-BC28-DC274B5AF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6545DDD-EB0A-3E45-8BB6-96177CB70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
第二级
第三级
第四级
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300454-7E96-C843-A4CB-8993C5952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501806-0374-4A49-8533-142F6392F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4C56B94A-A235-CA42-854E-CD982F63B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6B94A-A235-CA42-854E-CD982F63B4D5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8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11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4140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C3D4A-8E36-DF46-9068-6BF7125E8B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148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C9932-6ABC-1044-BF06-55E288D1A68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9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556B-3A14-AD42-B1C9-E1062BDF65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778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C3D4A-8E36-DF46-9068-6BF7125E8B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3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7BAA0-C8CA-384A-95FF-97EF3D9DB3C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8" descr="logo_main2011">
            <a:extLst>
              <a:ext uri="{FF2B5EF4-FFF2-40B4-BE49-F238E27FC236}">
                <a16:creationId xmlns:a16="http://schemas.microsoft.com/office/drawing/2014/main" id="{3417F2BE-1F9A-4818-99A7-904273300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93CB2485-6539-45DE-870A-CFF9FDA294EC}"/>
              </a:ext>
            </a:extLst>
          </p:cNvPr>
          <p:cNvSpPr txBox="1">
            <a:spLocks/>
          </p:cNvSpPr>
          <p:nvPr userDrawn="1"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‹#›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85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4E1E7-8BA7-B045-8600-36A30EC6E3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37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31C72-0655-1743-8F95-9B74A9DCA8E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85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383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93AB-BC72-E44D-ACB0-E1C8AF08A11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262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A9A63-4255-3E4B-B5E6-FAC85D5AF4E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70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FE281B-4278-724E-9EE1-FF3255A7AD0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962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7BAA0-C8CA-384A-95FF-97EF3D9DB3C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372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E49A-15F3-D94C-84B7-71D687784D6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55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C9932-6ABC-1044-BF06-55E288D1A68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032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556B-3A14-AD42-B1C9-E1062BDF65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54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感谢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文本占位符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6" y="444755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678-555-0128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2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75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非常感谢！</a:t>
            </a:r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6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电话</a:t>
            </a:r>
          </a:p>
        </p:txBody>
      </p:sp>
      <p:sp>
        <p:nvSpPr>
          <p:cNvPr id="36" name="文本占位符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8" y="3264672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ALEXANDER MARTENSSON</a:t>
            </a: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" name="直接连接符​​(S)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形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7"/>
            <a:ext cx="4975200" cy="114227"/>
          </a:xfrm>
          <a:prstGeom prst="rect">
            <a:avLst/>
          </a:prstGeom>
        </p:spPr>
      </p:pic>
      <p:sp>
        <p:nvSpPr>
          <p:cNvPr id="12" name="文本占位符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9"/>
            <a:ext cx="64008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MARTENSSON@EXAMPLE.COM</a:t>
            </a:r>
          </a:p>
        </p:txBody>
      </p:sp>
      <p:sp>
        <p:nvSpPr>
          <p:cNvPr id="14" name="文本占位符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6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电子邮件</a:t>
            </a:r>
          </a:p>
        </p:txBody>
      </p:sp>
    </p:spTree>
    <p:extLst>
      <p:ext uri="{BB962C8B-B14F-4D97-AF65-F5344CB8AC3E}">
        <p14:creationId xmlns:p14="http://schemas.microsoft.com/office/powerpoint/2010/main" val="8804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4E1E7-8BA7-B045-8600-36A30EC6E3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16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31C72-0655-1743-8F95-9B74A9DCA8E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793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93AB-BC72-E44D-ACB0-E1C8AF08A11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A9A63-4255-3E4B-B5E6-FAC85D5AF4E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591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E281B-4278-724E-9EE1-FF3255A7AD0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000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E49A-15F3-D94C-84B7-71D687784D6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33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8" descr="logo_main2011">
            <a:extLst>
              <a:ext uri="{FF2B5EF4-FFF2-40B4-BE49-F238E27FC236}">
                <a16:creationId xmlns:a16="http://schemas.microsoft.com/office/drawing/2014/main" id="{136AE650-5C8C-4761-8CE9-ECF26C35EA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9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8d5d924e275b0c7f58feed1244176003">
            <a:extLst>
              <a:ext uri="{FF2B5EF4-FFF2-40B4-BE49-F238E27FC236}">
                <a16:creationId xmlns:a16="http://schemas.microsoft.com/office/drawing/2014/main" id="{A7B30DA2-9B2D-45EA-8233-F3BBD5A75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4738537"/>
            <a:ext cx="12191365" cy="2118283"/>
          </a:xfrm>
          <a:prstGeom prst="rect">
            <a:avLst/>
          </a:prstGeom>
        </p:spPr>
      </p:pic>
      <p:pic>
        <p:nvPicPr>
          <p:cNvPr id="8" name="Picture 2" descr="C:\Users\Administrator\Desktop\11112.png">
            <a:extLst>
              <a:ext uri="{FF2B5EF4-FFF2-40B4-BE49-F238E27FC236}">
                <a16:creationId xmlns:a16="http://schemas.microsoft.com/office/drawing/2014/main" id="{32602440-8011-4DDE-8EB9-46E4194B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0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标题 1">
            <a:extLst>
              <a:ext uri="{FF2B5EF4-FFF2-40B4-BE49-F238E27FC236}">
                <a16:creationId xmlns:a16="http://schemas.microsoft.com/office/drawing/2014/main" id="{54C77430-BD14-A442-86CD-1D49C4D9C2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7184" y="1191485"/>
            <a:ext cx="10441479" cy="16826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kumimoji="1" lang="en-US" altLang="zh-CN" sz="4400" dirty="0">
                <a:latin typeface="AdvOT483a8203"/>
              </a:rPr>
              <a:t>Higher-order field error sensitivity analysis and requirements</a:t>
            </a:r>
            <a:endParaRPr kumimoji="1" lang="zh-CN" altLang="en-US" sz="4400" dirty="0">
              <a:latin typeface="AdvOT483a8203"/>
            </a:endParaRPr>
          </a:p>
        </p:txBody>
      </p:sp>
      <p:sp>
        <p:nvSpPr>
          <p:cNvPr id="6146" name="副标题 2">
            <a:extLst>
              <a:ext uri="{FF2B5EF4-FFF2-40B4-BE49-F238E27FC236}">
                <a16:creationId xmlns:a16="http://schemas.microsoft.com/office/drawing/2014/main" id="{62E3E9CD-9969-694D-A562-F09566F5FF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63452" y="2843558"/>
            <a:ext cx="9865096" cy="1568952"/>
          </a:xfrm>
        </p:spPr>
        <p:txBody>
          <a:bodyPr>
            <a:noAutofit/>
          </a:bodyPr>
          <a:lstStyle/>
          <a:p>
            <a:pPr algn="ctr" eaLnBrk="1" hangingPunct="1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Bin Wang</a:t>
            </a:r>
          </a:p>
          <a:p>
            <a:pPr algn="ctr" eaLnBrk="1" hangingPunct="1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(on the behalf of the CEPC error correction team)</a:t>
            </a:r>
          </a:p>
          <a:p>
            <a:pPr algn="ctr" eaLnBrk="1" hangingPunct="1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institute of high energy physics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2025.05.23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B482302-E460-4D4B-B7F5-2AD3C0D499B0}"/>
              </a:ext>
            </a:extLst>
          </p:cNvPr>
          <p:cNvSpPr/>
          <p:nvPr/>
        </p:nvSpPr>
        <p:spPr>
          <a:xfrm>
            <a:off x="-1" y="6464499"/>
            <a:ext cx="1219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9F9F9"/>
                </a:solidFill>
                <a:latin typeface="Roboto"/>
              </a:rPr>
              <a:t>CEPC Day (MAY 23, 2025)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1A53A6A-80F1-4BB4-8E2A-922EF2EA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48" y="0"/>
            <a:ext cx="560473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C5E5222E-AF06-48F8-A157-E799E36042A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Summary and To-do list</a:t>
            </a:r>
            <a:endParaRPr lang="zh-CN" altLang="en-US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527C3A1E-47EB-4EC0-881B-888E0D514E2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10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70F51681-ADD5-4B2D-99AD-1428B3A6336D}"/>
              </a:ext>
            </a:extLst>
          </p:cNvPr>
          <p:cNvSpPr txBox="1">
            <a:spLocks/>
          </p:cNvSpPr>
          <p:nvPr/>
        </p:nvSpPr>
        <p:spPr>
          <a:xfrm>
            <a:off x="875420" y="1753350"/>
            <a:ext cx="10837204" cy="455596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The higher-order magnet fields in the quadrupole magnets are detailed analyzed.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The horizontal DA clearly decrease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higher-order field errors, while the vertical DA and  momentum acceptance are stable, further check is necessary.</a:t>
            </a:r>
            <a:endParaRPr lang="en-US" altLang="zh-CN" sz="22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The results show that the B2 and B3 of quadrupole exhibit higher sensitivity to dynamic aperture.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 preliminary requirement of higher-order fields is released, the DA with this requirement shows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More detail analyze as well as for dipole and sextupole higher-order fields are ongoing, the corresponding tec. Note is under preparation. </a:t>
            </a:r>
          </a:p>
        </p:txBody>
      </p:sp>
    </p:spTree>
    <p:extLst>
      <p:ext uri="{BB962C8B-B14F-4D97-AF65-F5344CB8AC3E}">
        <p14:creationId xmlns:p14="http://schemas.microsoft.com/office/powerpoint/2010/main" val="175155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7EE6F97-F932-4CE0-81CF-8B3DDFADBF1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279576" y="1524845"/>
            <a:ext cx="7588469" cy="2779743"/>
          </a:xfrm>
        </p:spPr>
        <p:txBody>
          <a:bodyPr rtlCol="0"/>
          <a:lstStyle/>
          <a:p>
            <a:pPr rtl="0">
              <a:lnSpc>
                <a:spcPct val="130000"/>
              </a:lnSpc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 you for your attention 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601F504-BCBE-4A2D-90EF-D4AA835999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White"/>
        <p:txBody>
          <a:bodyPr rtlCol="0"/>
          <a:lstStyle/>
          <a:p>
            <a:pPr rtl="0"/>
            <a:r>
              <a:rPr lang="en-US" altLang="zh-CN" dirty="0"/>
              <a:t>E-mail: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A2CB2D7-DC9E-4339-B25F-40718A18F9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White"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wangbin@ihep.ac.cn</a:t>
            </a:r>
          </a:p>
        </p:txBody>
      </p:sp>
    </p:spTree>
    <p:extLst>
      <p:ext uri="{BB962C8B-B14F-4D97-AF65-F5344CB8AC3E}">
        <p14:creationId xmlns:p14="http://schemas.microsoft.com/office/powerpoint/2010/main" val="156322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2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Introduction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内容占位符 1">
                <a:extLst>
                  <a:ext uri="{FF2B5EF4-FFF2-40B4-BE49-F238E27FC236}">
                    <a16:creationId xmlns:a16="http://schemas.microsoft.com/office/drawing/2014/main" id="{5525B9DF-4AC9-4229-8CBC-10B4DA169B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912" y="1628800"/>
                <a:ext cx="8298376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57175" indent="-257175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000" dirty="0"/>
                  <a:t> B2 ~ B10 of the Quadrupole is considered. Higgs Lattice with error correction is used.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000" dirty="0"/>
                  <a:t> </a:t>
                </a: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Multipole errors in the magnet</a:t>
                </a:r>
                <a:r>
                  <a:rPr lang="en-US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are calculated </a:t>
                </a: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on  reference radius </a:t>
                </a:r>
                <a:r>
                  <a:rPr lang="en-GB" altLang="en-US" sz="2000" dirty="0" err="1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Rref</a:t>
                </a: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= 12 mm.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as the unit, we scan the multipole field errors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The requirement is to preliminarily determine the value at the onset of dynamic aperture reduction.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The field errors in IR region and arc region are studied independently.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12" name="内容占位符 1">
                <a:extLst>
                  <a:ext uri="{FF2B5EF4-FFF2-40B4-BE49-F238E27FC236}">
                    <a16:creationId xmlns:a16="http://schemas.microsoft.com/office/drawing/2014/main" id="{5525B9DF-4AC9-4229-8CBC-10B4DA16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12" y="1628800"/>
                <a:ext cx="8298376" cy="4752528"/>
              </a:xfrm>
              <a:prstGeom prst="rect">
                <a:avLst/>
              </a:prstGeom>
              <a:blipFill>
                <a:blip r:embed="rId2"/>
                <a:stretch>
                  <a:fillRect l="-735" r="-735" b="-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ED68494-8B56-4732-AA04-31676F38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050" y="2276872"/>
            <a:ext cx="3545848" cy="27510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BE83233-3523-403C-BE13-BA047BE0F8C9}"/>
              </a:ext>
            </a:extLst>
          </p:cNvPr>
          <p:cNvSpPr txBox="1"/>
          <p:nvPr/>
        </p:nvSpPr>
        <p:spPr>
          <a:xfrm>
            <a:off x="10056099" y="1969095"/>
            <a:ext cx="116684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CEPC TDR</a:t>
            </a:r>
            <a:endParaRPr lang="zh-CN" altLang="en-US" sz="1400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A88B07C-1A4D-45DE-91E5-A7B66390BDFE}"/>
              </a:ext>
            </a:extLst>
          </p:cNvPr>
          <p:cNvSpPr/>
          <p:nvPr/>
        </p:nvSpPr>
        <p:spPr>
          <a:xfrm>
            <a:off x="10639519" y="2611016"/>
            <a:ext cx="1080120" cy="23909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23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3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B2 in </a:t>
            </a:r>
            <a:r>
              <a:rPr lang="en-US" altLang="zh-CN" dirty="0"/>
              <a:t>IR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1083143-348E-48BF-A365-D5FC6380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4" y="1762279"/>
            <a:ext cx="3740625" cy="27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0BDC5C6-7819-45CF-96D4-03E2DA7F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03" y="1762279"/>
            <a:ext cx="3740625" cy="27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58943" y="4365104"/>
                <a:ext cx="11444885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red and blue curves show the DAs without and with higher-order field error.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‌The scanning results indicate a gradual reduction in horizontal DA with increasing higher-order field errors, while the vertical DA and the momentum acceptance are stable.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‌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preliminarily set to the requirement of B2 in the IR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3" y="4365104"/>
                <a:ext cx="11444885" cy="2016224"/>
              </a:xfrm>
              <a:prstGeom prst="rect">
                <a:avLst/>
              </a:prstGeom>
              <a:blipFill>
                <a:blip r:embed="rId4"/>
                <a:stretch>
                  <a:fillRect l="-213" r="-1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66A67C2D-43A4-46FF-861A-E7DEE7562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1883501"/>
            <a:ext cx="44128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3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E8595B-0325-4A10-AF9B-696A6398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2" y="1700808"/>
            <a:ext cx="3757343" cy="27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53A321-2897-4D9D-9D09-B029EBA0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17" y="1744091"/>
            <a:ext cx="3757343" cy="270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4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B3 in IR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6FAD6AD8-7995-4722-B7DA-92083D405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960" y="1834853"/>
            <a:ext cx="4435938" cy="2609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EE46686F-1D28-4C9E-916C-5133B2B42D0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preliminarily set to the requirement of B3 in the arc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EE46686F-1D28-4C9E-916C-5133B2B42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  <a:blipFill>
                <a:blip r:embed="rId6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0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E8595B-0325-4A10-AF9B-696A6398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2" y="1700808"/>
            <a:ext cx="3757343" cy="27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53A321-2897-4D9D-9D09-B029EBA0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17" y="1744091"/>
            <a:ext cx="3757343" cy="270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5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B4 in IR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ACC44B4-5972-4B52-A851-0D690CE4945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87893" y="4396038"/>
                <a:ext cx="11444885" cy="157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‌No obvious DA reduction with adding the B4 – B10 in IR quadrupole.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By check the detail DA plots, conservatively,</a:t>
                </a:r>
                <a:r>
                  <a:rPr lang="zh-CN" altLang="en-US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/>
                      <m:t>4</m:t>
                    </m:r>
                    <m:r>
                      <a:rPr lang="en-US" altLang="en-US" sz="2000"/>
                      <m:t>×</m:t>
                    </m:r>
                    <m:sSup>
                      <m:sSupPr>
                        <m:ctrlPr>
                          <a:rPr lang="en-GB" altLang="en-US" sz="2000"/>
                        </m:ctrlPr>
                      </m:sSupPr>
                      <m:e>
                        <m:r>
                          <a:rPr lang="en-US" altLang="en-US" sz="2000"/>
                          <m:t>10</m:t>
                        </m:r>
                      </m:e>
                      <m:sup>
                        <m:r>
                          <a:rPr lang="en-US" altLang="en-US" sz="2000"/>
                          <m:t>−</m:t>
                        </m:r>
                        <m:r>
                          <a:rPr lang="en-US" altLang="en-US" sz="2000"/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 is preliminarily set to the requirement of B4 in the arc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ACC44B4-5972-4B52-A851-0D690CE49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93" y="4396038"/>
                <a:ext cx="11444885" cy="1574542"/>
              </a:xfrm>
              <a:prstGeom prst="rect">
                <a:avLst/>
              </a:prstGeom>
              <a:blipFill>
                <a:blip r:embed="rId5"/>
                <a:stretch>
                  <a:fillRect l="-213" r="-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32A1D52-409F-44B1-801B-B5696A55E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1798091"/>
            <a:ext cx="4467759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6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B5-B10 in IR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86BCE7-8D3A-4374-A653-0FDF56D2F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737360"/>
            <a:ext cx="4495942" cy="25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9132DA-B0DC-47C0-836B-2F0841B43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73" y="1737360"/>
            <a:ext cx="4522014" cy="25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4CF480-4917-44C3-AE0D-92F22AEAF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533" y="1737360"/>
            <a:ext cx="4521810" cy="2592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F9DBD4-E85B-4C45-8277-E9B7F06F2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2" y="4238083"/>
            <a:ext cx="4508029" cy="2592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CAD036E-2EC0-47C5-BFA4-A7E99E90C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904" y="4250676"/>
            <a:ext cx="4617151" cy="2592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5A381F6-33F7-40A0-9CD6-2F5F1DA7C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263" y="4207188"/>
            <a:ext cx="4512350" cy="2592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50485FF-6B09-4447-9940-F6607065AD85}"/>
              </a:ext>
            </a:extLst>
          </p:cNvPr>
          <p:cNvSpPr txBox="1"/>
          <p:nvPr/>
        </p:nvSpPr>
        <p:spPr>
          <a:xfrm>
            <a:off x="2291147" y="2173506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B5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C2C750A-BBBD-498A-9374-FBF10053B973}"/>
              </a:ext>
            </a:extLst>
          </p:cNvPr>
          <p:cNvSpPr txBox="1"/>
          <p:nvPr/>
        </p:nvSpPr>
        <p:spPr>
          <a:xfrm>
            <a:off x="6122738" y="2179739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B6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9920B9-88E6-4E5F-A654-C5ACA1DDF71D}"/>
              </a:ext>
            </a:extLst>
          </p:cNvPr>
          <p:cNvSpPr txBox="1"/>
          <p:nvPr/>
        </p:nvSpPr>
        <p:spPr>
          <a:xfrm>
            <a:off x="8593138" y="2173506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B7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3DCE7FE-334A-48BB-ABCE-0E5EBE3EBDC9}"/>
              </a:ext>
            </a:extLst>
          </p:cNvPr>
          <p:cNvSpPr txBox="1"/>
          <p:nvPr/>
        </p:nvSpPr>
        <p:spPr>
          <a:xfrm>
            <a:off x="2291147" y="4725144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B8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01FB3EA-34BA-4137-AF1B-AD1EB52CAAD3}"/>
              </a:ext>
            </a:extLst>
          </p:cNvPr>
          <p:cNvSpPr txBox="1"/>
          <p:nvPr/>
        </p:nvSpPr>
        <p:spPr>
          <a:xfrm>
            <a:off x="6112311" y="4725144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B9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D65C38F-B6AC-4A55-B11F-ACA48310D113}"/>
              </a:ext>
            </a:extLst>
          </p:cNvPr>
          <p:cNvSpPr txBox="1"/>
          <p:nvPr/>
        </p:nvSpPr>
        <p:spPr>
          <a:xfrm>
            <a:off x="8544272" y="4725144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31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EC91CFA-BF50-47B4-A29C-CB194024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" y="1791599"/>
            <a:ext cx="3757343" cy="27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35F1F1D-57B9-48C6-AB1E-EE1EDD3D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91" y="1837984"/>
            <a:ext cx="3757343" cy="270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7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B2 in ARC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preliminarily set to the requirement of B3 in the arc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  <a:blipFill>
                <a:blip r:embed="rId4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EA215B8-7F3D-4018-9E80-2921FE597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034" y="1772816"/>
            <a:ext cx="4559864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8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8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B3-B10 in ARC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A3B76B-6764-412F-B74F-37C1BB0F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44824"/>
            <a:ext cx="3777346" cy="208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C28091-3C7F-47F2-AD8A-1FDFE1D6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808" y="1832481"/>
            <a:ext cx="3124121" cy="208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15ED5F-17B2-4D47-8E51-09130F8DD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400" y="1844824"/>
            <a:ext cx="3215680" cy="208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5B09A8-048B-4CD0-B0B8-D2964AC98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518" y="1832481"/>
            <a:ext cx="3147759" cy="208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0DFCCC-290D-41F3-A832-CDCE7D383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6" y="4015602"/>
            <a:ext cx="3810992" cy="208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BC77D06-94C3-4A2E-99F7-5BD239986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664" y="4037157"/>
            <a:ext cx="3806829" cy="208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5A3502B-C35A-4861-89EC-31ECA6E50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7887" y="4049500"/>
            <a:ext cx="3750521" cy="208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8FA2488-E95D-42EB-819B-F01775F731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8699" y="4056113"/>
            <a:ext cx="3171396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3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9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DA result with all higher-order field errors in quadrupole magnets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DC86D96F-543B-4B2E-8778-AB5AEE84BF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2587088"/>
                  </p:ext>
                </p:extLst>
              </p:nvPr>
            </p:nvGraphicFramePr>
            <p:xfrm>
              <a:off x="7494412" y="1792865"/>
              <a:ext cx="4608511" cy="320399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591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Quadrupole field errors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IR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alt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)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ARC </a:t>
                          </a:r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alt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)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B2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B3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B4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B5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B6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50518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B7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865622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B8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214395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B9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9646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B10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2570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DC86D96F-543B-4B2E-8778-AB5AEE84BF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2587088"/>
                  </p:ext>
                </p:extLst>
              </p:nvPr>
            </p:nvGraphicFramePr>
            <p:xfrm>
              <a:off x="7494412" y="1792865"/>
              <a:ext cx="4608511" cy="320399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591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Quadrupole field errors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7547" r="-100476" b="-91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7547" r="-957" b="-9188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B2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109615" r="-100476" b="-8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109615" r="-957" b="-836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B3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205660" r="-100476" b="-7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205660" r="-957" b="-72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B4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311538" r="-100476" b="-6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311538" r="-957" b="-63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B5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403774" r="-100476" b="-52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403774" r="-957" b="-522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B6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503774" r="-100476" b="-42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503774" r="-957" b="-422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50518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B7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615385" r="-100476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615385" r="-957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865622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B8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701887" r="-100476" b="-22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701887" r="-957" b="-2245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214395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B9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817308" r="-100476" b="-1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817308" r="-957" b="-128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9646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B10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429" t="-900000" r="-100476" b="-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900000" r="-957" b="-26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2570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0D5F964-FDD5-40BD-8CE6-D1562E463276}"/>
              </a:ext>
            </a:extLst>
          </p:cNvPr>
          <p:cNvSpPr>
            <a:spLocks noGrp="1"/>
          </p:cNvSpPr>
          <p:nvPr/>
        </p:nvSpPr>
        <p:spPr>
          <a:xfrm>
            <a:off x="373557" y="4996855"/>
            <a:ext cx="11444885" cy="1574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horizontal DA reduction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higher-order field errors in quadrupole magnets.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80000"/>
              <a:buFont typeface="Wingdings" pitchFamily="2" charset="2"/>
              <a:buChar char="n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80000"/>
              <a:buFont typeface="Wingdings" pitchFamily="2" charset="2"/>
              <a:buChar char="n"/>
            </a:pP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03A971-4FC0-465B-81E5-6C818663B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1792865"/>
            <a:ext cx="3506853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D0E4CE-5EB9-4C2A-A1C7-AB4F086F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7" y="179603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9648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20222</TotalTime>
  <Words>502</Words>
  <Application>Microsoft Office PowerPoint</Application>
  <PresentationFormat>宽屏</PresentationFormat>
  <Paragraphs>88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AdvOT483a8203</vt:lpstr>
      <vt:lpstr>Microsoft YaHei UI</vt:lpstr>
      <vt:lpstr>等线</vt:lpstr>
      <vt:lpstr>Arial</vt:lpstr>
      <vt:lpstr>Bahnschrift SemiLight SemiConde</vt:lpstr>
      <vt:lpstr>Calibri</vt:lpstr>
      <vt:lpstr>Calibri Light</vt:lpstr>
      <vt:lpstr>Cambria Math</vt:lpstr>
      <vt:lpstr>Roboto</vt:lpstr>
      <vt:lpstr>Times New Roman</vt:lpstr>
      <vt:lpstr>Wingdings</vt:lpstr>
      <vt:lpstr>Wingdings 2</vt:lpstr>
      <vt:lpstr>Wingdings 3</vt:lpstr>
      <vt:lpstr>HDOfficeLightV0</vt:lpstr>
      <vt:lpstr>回顾</vt:lpstr>
      <vt:lpstr>Higher-order field error sensitivity analysis and requirements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your attention 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BEPCII储存环束流本底实验研究 </dc:title>
  <dc:creator>MC SYSTEM</dc:creator>
  <cp:lastModifiedBy>Bin Wang</cp:lastModifiedBy>
  <cp:revision>751</cp:revision>
  <cp:lastPrinted>2020-05-15T02:28:59Z</cp:lastPrinted>
  <dcterms:created xsi:type="dcterms:W3CDTF">2009-12-16T07:53:09Z</dcterms:created>
  <dcterms:modified xsi:type="dcterms:W3CDTF">2025-05-22T23:03:43Z</dcterms:modified>
</cp:coreProperties>
</file>