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7" r:id="rId1"/>
    <p:sldMasterId id="2147483868" r:id="rId2"/>
  </p:sldMasterIdLst>
  <p:notesMasterIdLst>
    <p:notesMasterId r:id="rId14"/>
  </p:notesMasterIdLst>
  <p:sldIdLst>
    <p:sldId id="313" r:id="rId3"/>
    <p:sldId id="345" r:id="rId4"/>
    <p:sldId id="371" r:id="rId5"/>
    <p:sldId id="372" r:id="rId6"/>
    <p:sldId id="374" r:id="rId7"/>
    <p:sldId id="375" r:id="rId8"/>
    <p:sldId id="373" r:id="rId9"/>
    <p:sldId id="376" r:id="rId10"/>
    <p:sldId id="378" r:id="rId11"/>
    <p:sldId id="337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FFFF"/>
    <a:srgbClr val="FF00FF"/>
    <a:srgbClr val="B800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69" autoAdjust="0"/>
    <p:restoredTop sz="94592" autoAdjust="0"/>
  </p:normalViewPr>
  <p:slideViewPr>
    <p:cSldViewPr>
      <p:cViewPr varScale="1">
        <p:scale>
          <a:sx n="98" d="100"/>
          <a:sy n="98" d="100"/>
        </p:scale>
        <p:origin x="72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3C250D7C-699C-974B-AED5-C4A24257C68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kumimoji="1"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078EA41-1ECA-3844-A60F-68D2E6D6110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kumimoji="1" sz="1200" smtClean="0"/>
            </a:lvl1pPr>
          </a:lstStyle>
          <a:p>
            <a:pPr>
              <a:defRPr/>
            </a:pPr>
            <a:fld id="{3A1FD9DF-FA98-E94C-AEDA-03A4918BE236}" type="datetimeFigureOut">
              <a:rPr lang="zh-CN" altLang="en-US"/>
              <a:pPr>
                <a:defRPr/>
              </a:pPr>
              <a:t>2025/6/14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B686D098-2F97-164E-BC28-DC274B5AF47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46545DDD-EB0A-3E45-8BB6-96177CB700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编辑母版文本样式
第二级
第三级
第四级
第五级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2300454-7E96-C843-A4CB-8993C5952C1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kumimoji="1"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9501806-0374-4A49-8533-142F6392F8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kumimoji="1" sz="1200" smtClean="0"/>
            </a:lvl1pPr>
          </a:lstStyle>
          <a:p>
            <a:pPr>
              <a:defRPr/>
            </a:pPr>
            <a:fld id="{4C56B94A-A235-CA42-854E-CD982F63B4D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72663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C56B94A-A235-CA42-854E-CD982F63B4D5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9080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altLang="zh-CN" smtClean="0"/>
              <a:t>11</a:t>
            </a:fld>
            <a:endParaRPr lang="zh-CN" altLang="ru-RU" dirty="0"/>
          </a:p>
        </p:txBody>
      </p:sp>
    </p:spTree>
    <p:extLst>
      <p:ext uri="{BB962C8B-B14F-4D97-AF65-F5344CB8AC3E}">
        <p14:creationId xmlns:p14="http://schemas.microsoft.com/office/powerpoint/2010/main" val="41408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2C3D4A-8E36-DF46-9068-6BF7125E8B05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61489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1C9932-6ABC-1044-BF06-55E288D1A680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71999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0362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0364"/>
            <a:ext cx="7734300" cy="5811837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B4556B-3A14-AD42-B1C9-E1062BDF6595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777840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2C3D4A-8E36-DF46-9068-6BF7125E8B05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67313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27BAA0-C8CA-384A-95FF-97EF3D9DB3C6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  <p:pic>
        <p:nvPicPr>
          <p:cNvPr id="7" name="Picture 8" descr="logo_main2011">
            <a:extLst>
              <a:ext uri="{FF2B5EF4-FFF2-40B4-BE49-F238E27FC236}">
                <a16:creationId xmlns:a16="http://schemas.microsoft.com/office/drawing/2014/main" id="{3417F2BE-1F9A-4818-99A7-904273300AA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9" y="71950"/>
            <a:ext cx="1223204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灯片编号占位符 4">
            <a:extLst>
              <a:ext uri="{FF2B5EF4-FFF2-40B4-BE49-F238E27FC236}">
                <a16:creationId xmlns:a16="http://schemas.microsoft.com/office/drawing/2014/main" id="{93CB2485-6539-45DE-870A-CFF9FDA294EC}"/>
              </a:ext>
            </a:extLst>
          </p:cNvPr>
          <p:cNvSpPr txBox="1">
            <a:spLocks/>
          </p:cNvSpPr>
          <p:nvPr userDrawn="1"/>
        </p:nvSpPr>
        <p:spPr>
          <a:xfrm>
            <a:off x="11712624" y="6525344"/>
            <a:ext cx="423274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zh-CN"/>
            </a:defPPr>
            <a:lvl1pPr marL="0" algn="r" defTabSz="9144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15E9139-A00B-4B2A-98A6-095DC08F1345}" type="slidenum">
              <a:rPr lang="zh-CN" altLang="en-US" sz="1800">
                <a:solidFill>
                  <a:prstClr val="black">
                    <a:tint val="75000"/>
                  </a:prstClr>
                </a:solidFill>
                <a:latin typeface="Calibri"/>
              </a:rPr>
              <a:pPr algn="ctr"/>
              <a:t>‹#›</a:t>
            </a:fld>
            <a:endParaRPr lang="zh-CN" altLang="en-US" sz="18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188564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4E1E7-8BA7-B045-8600-36A30EC6E349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33759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431C72-0655-1743-8F95-9B74A9DCA8E2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698562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F5C3D6-C5B4-B149-AA80-1976C400129E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638389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9593AB-BC72-E44D-ACB0-E1C8AF08A115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52621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5A9A63-4255-3E4B-B5E6-FAC85D5AF4EC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837023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AFE281B-4278-724E-9EE1-FF3255A7AD0E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19626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27BAA0-C8CA-384A-95FF-97EF3D9DB3C6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937238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C5E49A-15F3-D94C-84B7-71D687784D66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855526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1C9932-6ABC-1044-BF06-55E288D1A680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380321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B4556B-3A14-AD42-B1C9-E1062BDF6595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65486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感谢布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长方形 2">
            <a:extLst>
              <a:ext uri="{FF2B5EF4-FFF2-40B4-BE49-F238E27FC236}">
                <a16:creationId xmlns:a16="http://schemas.microsoft.com/office/drawing/2014/main" id="{1DAC5403-E1D0-4032-A9FE-410B2982643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 t="-6775" b="-5725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zh-CN" altLang="en-US" sz="1350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7" name="长方形 16">
            <a:extLst>
              <a:ext uri="{FF2B5EF4-FFF2-40B4-BE49-F238E27FC236}">
                <a16:creationId xmlns:a16="http://schemas.microsoft.com/office/drawing/2014/main" id="{08C75CBB-4E7D-408E-AF76-442117F41B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80000"/>
            </a:scheme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zh-CN" altLang="en-US" sz="1350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1" name="文本占位符 26">
            <a:extLst>
              <a:ext uri="{FF2B5EF4-FFF2-40B4-BE49-F238E27FC236}">
                <a16:creationId xmlns:a16="http://schemas.microsoft.com/office/drawing/2014/main" id="{E013E669-E15F-4096-81CC-6637C4A9F9E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912236" y="4447558"/>
            <a:ext cx="4367531" cy="474519"/>
          </a:xfrm>
        </p:spPr>
        <p:txBody>
          <a:bodyPr rtlCol="0">
            <a:noAutofit/>
          </a:bodyPr>
          <a:lstStyle>
            <a:lvl1pPr marL="0" indent="0" algn="ctr">
              <a:buNone/>
              <a:defRPr sz="2250" b="0" i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342900" indent="0">
              <a:buNone/>
              <a:defRPr sz="1350" b="1" i="1"/>
            </a:lvl2pPr>
            <a:lvl3pPr marL="685800" indent="0">
              <a:buNone/>
              <a:defRPr sz="1350" b="1" i="1"/>
            </a:lvl3pPr>
            <a:lvl4pPr marL="1028700" indent="0">
              <a:buNone/>
              <a:defRPr sz="1350" b="1" i="1"/>
            </a:lvl4pPr>
            <a:lvl5pPr marL="1371600" indent="0">
              <a:buNone/>
              <a:defRPr sz="1350" b="1" i="1"/>
            </a:lvl5pPr>
          </a:lstStyle>
          <a:p>
            <a:pPr lvl="0" rtl="0"/>
            <a:r>
              <a:rPr lang="en-US" altLang="zh-CN" noProof="0" dirty="0"/>
              <a:t>678-555-0128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7022" y="1663690"/>
            <a:ext cx="10117959" cy="1517356"/>
          </a:xfrm>
        </p:spPr>
        <p:txBody>
          <a:bodyPr rtlCol="0">
            <a:noAutofit/>
          </a:bodyPr>
          <a:lstStyle>
            <a:lvl1pPr algn="ctr">
              <a:defRPr sz="7500" b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 dirty="0"/>
              <a:t>非常感谢！</a:t>
            </a:r>
          </a:p>
        </p:txBody>
      </p:sp>
      <p:sp>
        <p:nvSpPr>
          <p:cNvPr id="23" name="文本占位符 26">
            <a:extLst>
              <a:ext uri="{FF2B5EF4-FFF2-40B4-BE49-F238E27FC236}">
                <a16:creationId xmlns:a16="http://schemas.microsoft.com/office/drawing/2014/main" id="{5BB088E3-63C1-423F-A939-150B8E1F87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12236" y="4152286"/>
            <a:ext cx="4367531" cy="288000"/>
          </a:xfrm>
        </p:spPr>
        <p:txBody>
          <a:bodyPr rtlCol="0">
            <a:noAutofit/>
          </a:bodyPr>
          <a:lstStyle>
            <a:lvl1pPr marL="0" indent="0" algn="ctr">
              <a:buNone/>
              <a:defRPr sz="1500" b="0" i="0">
                <a:solidFill>
                  <a:schemeClr val="bg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342900" indent="0">
              <a:buNone/>
              <a:defRPr sz="1350" b="1" i="1"/>
            </a:lvl2pPr>
            <a:lvl3pPr marL="685800" indent="0">
              <a:buNone/>
              <a:defRPr sz="1350" b="1" i="1"/>
            </a:lvl3pPr>
            <a:lvl4pPr marL="1028700" indent="0">
              <a:buNone/>
              <a:defRPr sz="1350" b="1" i="1"/>
            </a:lvl4pPr>
            <a:lvl5pPr marL="1371600" indent="0">
              <a:buNone/>
              <a:defRPr sz="1350" b="1" i="1"/>
            </a:lvl5pPr>
          </a:lstStyle>
          <a:p>
            <a:pPr lvl="0" rtl="0"/>
            <a:r>
              <a:rPr lang="zh-CN" altLang="en-US" noProof="0" dirty="0"/>
              <a:t>电话</a:t>
            </a:r>
          </a:p>
        </p:txBody>
      </p:sp>
      <p:sp>
        <p:nvSpPr>
          <p:cNvPr id="36" name="文本占位符 14">
            <a:extLst>
              <a:ext uri="{FF2B5EF4-FFF2-40B4-BE49-F238E27FC236}">
                <a16:creationId xmlns:a16="http://schemas.microsoft.com/office/drawing/2014/main" id="{2A3D73F7-77EC-4576-B541-20C032F462DC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050858" y="3264672"/>
            <a:ext cx="10090287" cy="606659"/>
          </a:xfrm>
        </p:spPr>
        <p:txBody>
          <a:bodyPr rtlCol="0">
            <a:noAutofit/>
          </a:bodyPr>
          <a:lstStyle>
            <a:lvl1pPr marL="0" indent="0" algn="ctr">
              <a:buNone/>
              <a:defRPr sz="2250" b="0" i="0">
                <a:solidFill>
                  <a:schemeClr val="bg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en-US" altLang="zh-CN" noProof="0" dirty="0"/>
              <a:t>ALEXANDER MARTENSSON</a:t>
            </a:r>
          </a:p>
        </p:txBody>
      </p:sp>
      <p:sp>
        <p:nvSpPr>
          <p:cNvPr id="15" name="长方形 14">
            <a:extLst>
              <a:ext uri="{FF2B5EF4-FFF2-40B4-BE49-F238E27FC236}">
                <a16:creationId xmlns:a16="http://schemas.microsoft.com/office/drawing/2014/main" id="{B1AB1BF5-25AE-4D07-8C5B-8ED82109AAFD}"/>
              </a:ext>
            </a:extLst>
          </p:cNvPr>
          <p:cNvSpPr/>
          <p:nvPr userDrawn="1"/>
        </p:nvSpPr>
        <p:spPr>
          <a:xfrm>
            <a:off x="376428" y="374904"/>
            <a:ext cx="11439144" cy="6108192"/>
          </a:xfrm>
          <a:prstGeom prst="rect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zh-CN" altLang="en-US" sz="1350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6" name="长方形 15">
            <a:extLst>
              <a:ext uri="{FF2B5EF4-FFF2-40B4-BE49-F238E27FC236}">
                <a16:creationId xmlns:a16="http://schemas.microsoft.com/office/drawing/2014/main" id="{40356ECE-618B-4CAE-B0AA-1F1C86CF382A}"/>
              </a:ext>
            </a:extLst>
          </p:cNvPr>
          <p:cNvSpPr/>
          <p:nvPr userDrawn="1"/>
        </p:nvSpPr>
        <p:spPr>
          <a:xfrm>
            <a:off x="445008" y="443484"/>
            <a:ext cx="11301984" cy="5971032"/>
          </a:xfrm>
          <a:prstGeom prst="rect">
            <a:avLst/>
          </a:prstGeom>
          <a:noFill/>
          <a:ln w="254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zh-CN" altLang="en-US" sz="1350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cxnSp>
        <p:nvCxnSpPr>
          <p:cNvPr id="6" name="直接连接符​​(S) 5">
            <a:extLst>
              <a:ext uri="{FF2B5EF4-FFF2-40B4-BE49-F238E27FC236}">
                <a16:creationId xmlns:a16="http://schemas.microsoft.com/office/drawing/2014/main" id="{2B62C84D-B809-41CE-8FCD-935E2343985F}"/>
              </a:ext>
            </a:extLst>
          </p:cNvPr>
          <p:cNvCxnSpPr/>
          <p:nvPr userDrawn="1"/>
        </p:nvCxnSpPr>
        <p:spPr>
          <a:xfrm>
            <a:off x="5711952" y="5004104"/>
            <a:ext cx="768096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形 12">
            <a:extLst>
              <a:ext uri="{FF2B5EF4-FFF2-40B4-BE49-F238E27FC236}">
                <a16:creationId xmlns:a16="http://schemas.microsoft.com/office/drawing/2014/main" id="{B0670BD7-5166-40F4-A6FC-B5B1D91577B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08400" y="2987077"/>
            <a:ext cx="4975200" cy="114227"/>
          </a:xfrm>
          <a:prstGeom prst="rect">
            <a:avLst/>
          </a:prstGeom>
        </p:spPr>
      </p:pic>
      <p:sp>
        <p:nvSpPr>
          <p:cNvPr id="12" name="文本占位符 26">
            <a:extLst>
              <a:ext uri="{FF2B5EF4-FFF2-40B4-BE49-F238E27FC236}">
                <a16:creationId xmlns:a16="http://schemas.microsoft.com/office/drawing/2014/main" id="{21AF3F24-9D59-456A-9130-8C4049C34FA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895600" y="5423229"/>
            <a:ext cx="6400800" cy="474519"/>
          </a:xfrm>
        </p:spPr>
        <p:txBody>
          <a:bodyPr rtlCol="0">
            <a:noAutofit/>
          </a:bodyPr>
          <a:lstStyle>
            <a:lvl1pPr marL="0" indent="0" algn="ctr">
              <a:buNone/>
              <a:defRPr sz="2250" b="0" i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342900" indent="0">
              <a:buNone/>
              <a:defRPr sz="1350" b="1" i="1"/>
            </a:lvl2pPr>
            <a:lvl3pPr marL="685800" indent="0">
              <a:buNone/>
              <a:defRPr sz="1350" b="1" i="1"/>
            </a:lvl3pPr>
            <a:lvl4pPr marL="1028700" indent="0">
              <a:buNone/>
              <a:defRPr sz="1350" b="1" i="1"/>
            </a:lvl4pPr>
            <a:lvl5pPr marL="1371600" indent="0">
              <a:buNone/>
              <a:defRPr sz="1350" b="1" i="1"/>
            </a:lvl5pPr>
          </a:lstStyle>
          <a:p>
            <a:pPr lvl="0" rtl="0"/>
            <a:r>
              <a:rPr lang="en-US" altLang="zh-CN" noProof="0" dirty="0"/>
              <a:t>MARTENSSON@EXAMPLE.COM</a:t>
            </a:r>
          </a:p>
        </p:txBody>
      </p:sp>
      <p:sp>
        <p:nvSpPr>
          <p:cNvPr id="14" name="文本占位符 26">
            <a:extLst>
              <a:ext uri="{FF2B5EF4-FFF2-40B4-BE49-F238E27FC236}">
                <a16:creationId xmlns:a16="http://schemas.microsoft.com/office/drawing/2014/main" id="{716B9C4F-E33C-4EA7-A4F7-A2137CFCF2F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912236" y="5121518"/>
            <a:ext cx="4367531" cy="288000"/>
          </a:xfrm>
        </p:spPr>
        <p:txBody>
          <a:bodyPr rtlCol="0">
            <a:noAutofit/>
          </a:bodyPr>
          <a:lstStyle>
            <a:lvl1pPr marL="0" indent="0" algn="ctr">
              <a:buNone/>
              <a:defRPr sz="1500" b="0" i="0">
                <a:solidFill>
                  <a:schemeClr val="bg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342900" indent="0">
              <a:buNone/>
              <a:defRPr sz="1350" b="1" i="1"/>
            </a:lvl2pPr>
            <a:lvl3pPr marL="685800" indent="0">
              <a:buNone/>
              <a:defRPr sz="1350" b="1" i="1"/>
            </a:lvl3pPr>
            <a:lvl4pPr marL="1028700" indent="0">
              <a:buNone/>
              <a:defRPr sz="1350" b="1" i="1"/>
            </a:lvl4pPr>
            <a:lvl5pPr marL="1371600" indent="0">
              <a:buNone/>
              <a:defRPr sz="1350" b="1" i="1"/>
            </a:lvl5pPr>
          </a:lstStyle>
          <a:p>
            <a:pPr lvl="0" rtl="0"/>
            <a:r>
              <a:rPr lang="zh-CN" altLang="en-US" noProof="0" dirty="0"/>
              <a:t>电子邮件</a:t>
            </a:r>
          </a:p>
        </p:txBody>
      </p:sp>
    </p:spTree>
    <p:extLst>
      <p:ext uri="{BB962C8B-B14F-4D97-AF65-F5344CB8AC3E}">
        <p14:creationId xmlns:p14="http://schemas.microsoft.com/office/powerpoint/2010/main" val="880490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2423"/>
            <a:ext cx="105156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52635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4E1E7-8BA7-B045-8600-36A30EC6E349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71165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2"/>
            <a:ext cx="5181600" cy="4351337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2"/>
            <a:ext cx="5181600" cy="4351337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431C72-0655-1743-8F95-9B74A9DCA8E2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67938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2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2"/>
            <a:ext cx="5156200" cy="368052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7552"/>
            <a:ext cx="5181601" cy="368052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F5C3D6-C5B4-B149-AA80-1976C400129E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937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9593AB-BC72-E44D-ACB0-E1C8AF08A115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333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5A9A63-4255-3E4B-B5E6-FAC85D5AF4EC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55911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2"/>
            <a:ext cx="393192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FE281B-4278-724E-9EE1-FF3255A7AD0E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50001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C5E49A-15F3-D94C-84B7-71D687784D66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83387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2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FF5C3D6-C5B4-B149-AA80-1976C400129E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  <p:pic>
        <p:nvPicPr>
          <p:cNvPr id="7" name="Picture 8" descr="logo_main2011">
            <a:extLst>
              <a:ext uri="{FF2B5EF4-FFF2-40B4-BE49-F238E27FC236}">
                <a16:creationId xmlns:a16="http://schemas.microsoft.com/office/drawing/2014/main" id="{136AE650-5C8C-4761-8CE9-ECF26C35EA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9" y="71950"/>
            <a:ext cx="1223204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9398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FF5C3D6-C5B4-B149-AA80-1976C400129E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5541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  <p:sldLayoutId id="2147483880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210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png"/><Relationship Id="rId5" Type="http://schemas.openxmlformats.org/officeDocument/2006/relationships/image" Target="../media/image18.pn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3" descr="8d5d924e275b0c7f58feed1244176003">
            <a:extLst>
              <a:ext uri="{FF2B5EF4-FFF2-40B4-BE49-F238E27FC236}">
                <a16:creationId xmlns:a16="http://schemas.microsoft.com/office/drawing/2014/main" id="{A7B30DA2-9B2D-45EA-8233-F3BBD5A755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8679" b="6192"/>
          <a:stretch/>
        </p:blipFill>
        <p:spPr>
          <a:xfrm>
            <a:off x="635" y="4738537"/>
            <a:ext cx="12191365" cy="2118283"/>
          </a:xfrm>
          <a:prstGeom prst="rect">
            <a:avLst/>
          </a:prstGeom>
        </p:spPr>
      </p:pic>
      <p:pic>
        <p:nvPicPr>
          <p:cNvPr id="8" name="Picture 2" descr="C:\Users\Administrator\Desktop\11112.png">
            <a:extLst>
              <a:ext uri="{FF2B5EF4-FFF2-40B4-BE49-F238E27FC236}">
                <a16:creationId xmlns:a16="http://schemas.microsoft.com/office/drawing/2014/main" id="{32602440-8011-4DDE-8EB9-46E4194B4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0"/>
            <a:ext cx="1548428" cy="91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5" name="标题 1">
            <a:extLst>
              <a:ext uri="{FF2B5EF4-FFF2-40B4-BE49-F238E27FC236}">
                <a16:creationId xmlns:a16="http://schemas.microsoft.com/office/drawing/2014/main" id="{54C77430-BD14-A442-86CD-1D49C4D9C2A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807184" y="1191485"/>
            <a:ext cx="10441479" cy="1682688"/>
          </a:xfrm>
        </p:spPr>
        <p:txBody>
          <a:bodyPr>
            <a:noAutofit/>
          </a:bodyPr>
          <a:lstStyle/>
          <a:p>
            <a:pPr algn="ctr" eaLnBrk="1" hangingPunct="1">
              <a:lnSpc>
                <a:spcPct val="150000"/>
              </a:lnSpc>
            </a:pPr>
            <a:r>
              <a:rPr kumimoji="1" lang="en-US" altLang="zh-CN" sz="4400" dirty="0">
                <a:latin typeface="AdvOT483a8203"/>
              </a:rPr>
              <a:t>Higher-order field error sensitivity analysis and requirements</a:t>
            </a:r>
            <a:endParaRPr kumimoji="1" lang="zh-CN" altLang="en-US" sz="4400" dirty="0">
              <a:latin typeface="AdvOT483a8203"/>
            </a:endParaRPr>
          </a:p>
        </p:txBody>
      </p:sp>
      <p:sp>
        <p:nvSpPr>
          <p:cNvPr id="6146" name="副标题 2">
            <a:extLst>
              <a:ext uri="{FF2B5EF4-FFF2-40B4-BE49-F238E27FC236}">
                <a16:creationId xmlns:a16="http://schemas.microsoft.com/office/drawing/2014/main" id="{62E3E9CD-9969-694D-A562-F09566F5FF3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163452" y="2843558"/>
            <a:ext cx="9865096" cy="1568952"/>
          </a:xfrm>
        </p:spPr>
        <p:txBody>
          <a:bodyPr>
            <a:noAutofit/>
          </a:bodyPr>
          <a:lstStyle/>
          <a:p>
            <a:pPr algn="ctr" eaLnBrk="1" hangingPunct="1"/>
            <a:r>
              <a:rPr kumimoji="1" lang="en-US" altLang="zh-CN" dirty="0">
                <a:solidFill>
                  <a:schemeClr val="tx1"/>
                </a:solidFill>
                <a:latin typeface="Bahnschrift SemiLight SemiConde" panose="020B0502040204020203" pitchFamily="34" charset="0"/>
              </a:rPr>
              <a:t>Bin Wang</a:t>
            </a:r>
          </a:p>
          <a:p>
            <a:pPr algn="ctr" eaLnBrk="1" hangingPunct="1"/>
            <a:r>
              <a:rPr kumimoji="1" lang="en-US" altLang="zh-CN" dirty="0">
                <a:solidFill>
                  <a:schemeClr val="tx1"/>
                </a:solidFill>
                <a:latin typeface="Bahnschrift SemiLight SemiConde" panose="020B0502040204020203" pitchFamily="34" charset="0"/>
              </a:rPr>
              <a:t> (on the behalf of the CEPC error correction team)</a:t>
            </a:r>
          </a:p>
          <a:p>
            <a:pPr algn="ctr" eaLnBrk="1" hangingPunct="1"/>
            <a:r>
              <a:rPr kumimoji="1" lang="en-US" altLang="zh-CN" dirty="0">
                <a:solidFill>
                  <a:schemeClr val="tx1"/>
                </a:solidFill>
                <a:latin typeface="Bahnschrift SemiLight SemiConde" panose="020B0502040204020203" pitchFamily="34" charset="0"/>
              </a:rPr>
              <a:t>institute of high energy physics</a:t>
            </a:r>
          </a:p>
          <a:p>
            <a:pPr algn="ctr"/>
            <a:r>
              <a:rPr kumimoji="1" lang="en-US" altLang="zh-CN" dirty="0">
                <a:solidFill>
                  <a:schemeClr val="tx1"/>
                </a:solidFill>
                <a:latin typeface="Bahnschrift SemiLight SemiConde" panose="020B0502040204020203" pitchFamily="34" charset="0"/>
                <a:cs typeface="Arial" panose="020B0604020202020204" pitchFamily="34" charset="0"/>
              </a:rPr>
              <a:t>2025.05.23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DB482302-E460-4D4B-B7F5-2AD3C0D499B0}"/>
              </a:ext>
            </a:extLst>
          </p:cNvPr>
          <p:cNvSpPr/>
          <p:nvPr/>
        </p:nvSpPr>
        <p:spPr>
          <a:xfrm>
            <a:off x="-1" y="6464499"/>
            <a:ext cx="121913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rgbClr val="F9F9F9"/>
                </a:solidFill>
                <a:latin typeface="Roboto"/>
              </a:rPr>
              <a:t>CEPC Day (MAY 23, 2025)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81A53A6A-80F1-4BB4-8E2A-922EF2EAA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948" y="0"/>
            <a:ext cx="5604736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id="{C5E5222E-AF06-48F8-A157-E799E36042AF}"/>
              </a:ext>
            </a:extLst>
          </p:cNvPr>
          <p:cNvSpPr txBox="1">
            <a:spLocks/>
          </p:cNvSpPr>
          <p:nvPr/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Summary and To-do list</a:t>
            </a:r>
            <a:endParaRPr lang="zh-CN" altLang="en-US" dirty="0"/>
          </a:p>
        </p:txBody>
      </p:sp>
      <p:sp>
        <p:nvSpPr>
          <p:cNvPr id="4" name="灯片编号占位符 4">
            <a:extLst>
              <a:ext uri="{FF2B5EF4-FFF2-40B4-BE49-F238E27FC236}">
                <a16:creationId xmlns:a16="http://schemas.microsoft.com/office/drawing/2014/main" id="{527C3A1E-47EB-4EC0-881B-888E0D514E28}"/>
              </a:ext>
            </a:extLst>
          </p:cNvPr>
          <p:cNvSpPr txBox="1">
            <a:spLocks/>
          </p:cNvSpPr>
          <p:nvPr/>
        </p:nvSpPr>
        <p:spPr>
          <a:xfrm>
            <a:off x="11712624" y="6525344"/>
            <a:ext cx="423274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zh-CN"/>
            </a:defPPr>
            <a:lvl1pPr marL="0" algn="r" defTabSz="9144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15E9139-A00B-4B2A-98A6-095DC08F1345}" type="slidenum">
              <a:rPr lang="zh-CN" altLang="en-US" sz="1800">
                <a:solidFill>
                  <a:prstClr val="black">
                    <a:tint val="75000"/>
                  </a:prstClr>
                </a:solidFill>
                <a:latin typeface="Calibri"/>
              </a:rPr>
              <a:pPr algn="ctr"/>
              <a:t>10</a:t>
            </a:fld>
            <a:endParaRPr lang="zh-CN" altLang="en-US" sz="18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内容占位符 1">
            <a:extLst>
              <a:ext uri="{FF2B5EF4-FFF2-40B4-BE49-F238E27FC236}">
                <a16:creationId xmlns:a16="http://schemas.microsoft.com/office/drawing/2014/main" id="{70F51681-ADD5-4B2D-99AD-1428B3A6336D}"/>
              </a:ext>
            </a:extLst>
          </p:cNvPr>
          <p:cNvSpPr txBox="1">
            <a:spLocks/>
          </p:cNvSpPr>
          <p:nvPr/>
        </p:nvSpPr>
        <p:spPr>
          <a:xfrm>
            <a:off x="875420" y="1753350"/>
            <a:ext cx="10837204" cy="4555969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altLang="zh-CN" sz="22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The higher-order magnet fields in the quadrupole magnets are detailed analyzed. 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altLang="zh-CN" sz="22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T</a:t>
            </a:r>
            <a:r>
              <a:rPr lang="en-US" altLang="zh-CN" sz="22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he results show that quadrupole fields B2 and B3 significantly impact dynamic aperture sensitivity, whereas higher-order field errors (B4-B10) show negligible influence. </a:t>
            </a:r>
            <a:r>
              <a:rPr lang="en-US" altLang="zh-CN" sz="2200" b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Further investigation is required to verify the underlying mechanisms</a:t>
            </a:r>
            <a:r>
              <a:rPr lang="en-US" altLang="zh-CN" sz="22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.</a:t>
            </a:r>
            <a:r>
              <a:rPr lang="en-US" altLang="zh-CN" sz="22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altLang="zh-CN" sz="22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An preliminary requirement of higher-order fields is released, the DA with this requirement shows no obvious reduction.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altLang="zh-CN" sz="2200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More detail analyze as well as for dipole and sextupole higher-order fields are ongoing, the corresponding tec. Note is under preparation. </a:t>
            </a:r>
          </a:p>
        </p:txBody>
      </p:sp>
    </p:spTree>
    <p:extLst>
      <p:ext uri="{BB962C8B-B14F-4D97-AF65-F5344CB8AC3E}">
        <p14:creationId xmlns:p14="http://schemas.microsoft.com/office/powerpoint/2010/main" val="17515587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C7EE6F97-F932-4CE0-81CF-8B3DDFADBF11}"/>
              </a:ext>
            </a:extLst>
          </p:cNvPr>
          <p:cNvSpPr>
            <a:spLocks noGrp="1"/>
          </p:cNvSpPr>
          <p:nvPr>
            <p:ph type="title"/>
          </p:nvPr>
        </p:nvSpPr>
        <p:spPr bwMode="grayWhite">
          <a:xfrm>
            <a:off x="2279576" y="1524845"/>
            <a:ext cx="7588469" cy="2779743"/>
          </a:xfrm>
        </p:spPr>
        <p:txBody>
          <a:bodyPr rtlCol="0"/>
          <a:lstStyle/>
          <a:p>
            <a:pPr rtl="0">
              <a:lnSpc>
                <a:spcPct val="130000"/>
              </a:lnSpc>
            </a:pP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Thank you for your attention </a:t>
            </a:r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7" name="文本占位符 6">
            <a:extLst>
              <a:ext uri="{FF2B5EF4-FFF2-40B4-BE49-F238E27FC236}">
                <a16:creationId xmlns:a16="http://schemas.microsoft.com/office/drawing/2014/main" id="{0601F504-BCBE-4A2D-90EF-D4AA8359994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 bwMode="grayWhite"/>
        <p:txBody>
          <a:bodyPr rtlCol="0"/>
          <a:lstStyle/>
          <a:p>
            <a:pPr rtl="0"/>
            <a:r>
              <a:rPr lang="en-US" altLang="zh-CN" dirty="0"/>
              <a:t>E-mail:</a:t>
            </a:r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0A2CB2D7-DC9E-4339-B25F-40718A18F9F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 bwMode="grayWhite"/>
        <p:txBody>
          <a:bodyPr rtlCol="0"/>
          <a:lstStyle/>
          <a:p>
            <a:pPr rtl="0"/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wangbin@ihep.ac.cn</a:t>
            </a:r>
          </a:p>
        </p:txBody>
      </p:sp>
    </p:spTree>
    <p:extLst>
      <p:ext uri="{BB962C8B-B14F-4D97-AF65-F5344CB8AC3E}">
        <p14:creationId xmlns:p14="http://schemas.microsoft.com/office/powerpoint/2010/main" val="1563226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4">
            <a:extLst>
              <a:ext uri="{FF2B5EF4-FFF2-40B4-BE49-F238E27FC236}">
                <a16:creationId xmlns:a16="http://schemas.microsoft.com/office/drawing/2014/main" id="{4AEBFF7C-A27E-4456-96AD-EBE3723790B8}"/>
              </a:ext>
            </a:extLst>
          </p:cNvPr>
          <p:cNvSpPr txBox="1">
            <a:spLocks/>
          </p:cNvSpPr>
          <p:nvPr/>
        </p:nvSpPr>
        <p:spPr>
          <a:xfrm>
            <a:off x="11712624" y="6525344"/>
            <a:ext cx="423274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zh-CN"/>
            </a:defPPr>
            <a:lvl1pPr marL="0" algn="r" defTabSz="9144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15E9139-A00B-4B2A-98A6-095DC08F1345}" type="slidenum">
              <a:rPr lang="zh-CN" altLang="en-US" sz="1800">
                <a:solidFill>
                  <a:prstClr val="black">
                    <a:tint val="75000"/>
                  </a:prstClr>
                </a:solidFill>
                <a:latin typeface="Calibri"/>
              </a:rPr>
              <a:pPr algn="ctr"/>
              <a:t>2</a:t>
            </a:fld>
            <a:endParaRPr lang="zh-CN" altLang="en-US" sz="18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1" name="标题 1">
            <a:extLst>
              <a:ext uri="{FF2B5EF4-FFF2-40B4-BE49-F238E27FC236}">
                <a16:creationId xmlns:a16="http://schemas.microsoft.com/office/drawing/2014/main" id="{17C1A12D-FD52-463B-897C-9916B3453D6F}"/>
              </a:ext>
            </a:extLst>
          </p:cNvPr>
          <p:cNvSpPr txBox="1">
            <a:spLocks/>
          </p:cNvSpPr>
          <p:nvPr/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4800" dirty="0"/>
              <a:t>Introduction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内容占位符 1">
                <a:extLst>
                  <a:ext uri="{FF2B5EF4-FFF2-40B4-BE49-F238E27FC236}">
                    <a16:creationId xmlns:a16="http://schemas.microsoft.com/office/drawing/2014/main" id="{5525B9DF-4AC9-4229-8CBC-10B4DA169B6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5360" y="1543078"/>
                <a:ext cx="11106688" cy="312058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57175" indent="-257175" algn="l" defTabSz="342900" rtl="0" eaLnBrk="1" latinLnBrk="0" hangingPunct="1">
                  <a:spcBef>
                    <a:spcPts val="75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35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557213" indent="-214313" algn="l" defTabSz="342900" rtl="0" eaLnBrk="1" latinLnBrk="0" hangingPunct="1">
                  <a:spcBef>
                    <a:spcPts val="75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857250" indent="-171450" algn="l" defTabSz="342900" rtl="0" eaLnBrk="1" latinLnBrk="0" hangingPunct="1">
                  <a:spcBef>
                    <a:spcPts val="75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05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200150" indent="-171450" algn="l" defTabSz="342900" rtl="0" eaLnBrk="1" latinLnBrk="0" hangingPunct="1">
                  <a:spcBef>
                    <a:spcPts val="75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9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543050" indent="-171450" algn="l" defTabSz="342900" rtl="0" eaLnBrk="1" latinLnBrk="0" hangingPunct="1">
                  <a:spcBef>
                    <a:spcPts val="75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9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885950" indent="-171450" algn="l" defTabSz="342900" rtl="0" eaLnBrk="1" latinLnBrk="0" hangingPunct="1">
                  <a:spcBef>
                    <a:spcPts val="75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9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342900" rtl="0" eaLnBrk="1" latinLnBrk="0" hangingPunct="1">
                  <a:spcBef>
                    <a:spcPts val="75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9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342900" rtl="0" eaLnBrk="1" latinLnBrk="0" hangingPunct="1">
                  <a:spcBef>
                    <a:spcPts val="75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9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342900" rtl="0" eaLnBrk="1" latinLnBrk="0" hangingPunct="1">
                  <a:spcBef>
                    <a:spcPts val="75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9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70000"/>
                  </a:lnSpc>
                  <a:spcBef>
                    <a:spcPts val="0"/>
                  </a:spcBef>
                </a:pPr>
                <a:r>
                  <a:rPr lang="en-US" altLang="zh-CN" sz="2000" dirty="0"/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MS PGothic" panose="020B0600070205080204" pitchFamily="34" charset="-128"/>
                    <a:cs typeface="Times New Roman" panose="02020603050405020304" pitchFamily="18" charset="0"/>
                  </a:rPr>
                  <a:t>B2 ~ B10 of the Quadrupole is considered. </a:t>
                </a:r>
              </a:p>
              <a:p>
                <a:pPr algn="just">
                  <a:lnSpc>
                    <a:spcPct val="170000"/>
                  </a:lnSpc>
                  <a:spcBef>
                    <a:spcPts val="0"/>
                  </a:spcBef>
                </a:pPr>
                <a:r>
                  <a:rPr lang="en-US" altLang="zh-CN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  <a:cs typeface="Times New Roman" panose="02020603050405020304" pitchFamily="18" charset="0"/>
                  </a:rPr>
                  <a:t> The Higgs Lattice with error correction is used.</a:t>
                </a:r>
              </a:p>
              <a:p>
                <a:pPr algn="just">
                  <a:lnSpc>
                    <a:spcPct val="170000"/>
                  </a:lnSpc>
                  <a:spcBef>
                    <a:spcPts val="0"/>
                  </a:spcBef>
                </a:pPr>
                <a:r>
                  <a:rPr lang="en-US" altLang="zh-CN" sz="2000" dirty="0"/>
                  <a:t> </a:t>
                </a:r>
                <a:r>
                  <a:rPr lang="en-GB" altLang="en-US" sz="2000" dirty="0">
                    <a:latin typeface="Times New Roman" panose="02020603050405020304" pitchFamily="18" charset="0"/>
                    <a:ea typeface="MS PGothic" panose="020B0600070205080204" pitchFamily="34" charset="-128"/>
                    <a:cs typeface="Times New Roman" panose="02020603050405020304" pitchFamily="18" charset="0"/>
                  </a:rPr>
                  <a:t>Multipole errors in the magnet</a:t>
                </a:r>
                <a:r>
                  <a:rPr lang="en-US" altLang="en-US" sz="2000" dirty="0">
                    <a:latin typeface="Times New Roman" panose="02020603050405020304" pitchFamily="18" charset="0"/>
                    <a:ea typeface="MS PGothic" panose="020B0600070205080204" pitchFamily="34" charset="-128"/>
                    <a:cs typeface="Times New Roman" panose="02020603050405020304" pitchFamily="18" charset="0"/>
                  </a:rPr>
                  <a:t> are calculated </a:t>
                </a:r>
                <a:r>
                  <a:rPr lang="en-GB" altLang="en-US" sz="2000" dirty="0">
                    <a:latin typeface="Times New Roman" panose="02020603050405020304" pitchFamily="18" charset="0"/>
                    <a:ea typeface="MS PGothic" panose="020B0600070205080204" pitchFamily="34" charset="-128"/>
                    <a:cs typeface="Times New Roman" panose="02020603050405020304" pitchFamily="18" charset="0"/>
                  </a:rPr>
                  <a:t>on  reference radius </a:t>
                </a:r>
                <a:r>
                  <a:rPr lang="en-GB" altLang="en-US" sz="2000" dirty="0" err="1">
                    <a:latin typeface="Times New Roman" panose="02020603050405020304" pitchFamily="18" charset="0"/>
                    <a:ea typeface="MS PGothic" panose="020B0600070205080204" pitchFamily="34" charset="-128"/>
                    <a:cs typeface="Times New Roman" panose="02020603050405020304" pitchFamily="18" charset="0"/>
                  </a:rPr>
                  <a:t>Rref</a:t>
                </a:r>
                <a:r>
                  <a:rPr lang="en-GB" altLang="en-US" sz="2000" dirty="0">
                    <a:latin typeface="Times New Roman" panose="02020603050405020304" pitchFamily="18" charset="0"/>
                    <a:ea typeface="MS PGothic" panose="020B0600070205080204" pitchFamily="34" charset="-128"/>
                    <a:cs typeface="Times New Roman" panose="02020603050405020304" pitchFamily="18" charset="0"/>
                  </a:rPr>
                  <a:t> = 12 mm.</a:t>
                </a:r>
              </a:p>
              <a:p>
                <a:pPr algn="just">
                  <a:lnSpc>
                    <a:spcPct val="170000"/>
                  </a:lnSpc>
                  <a:spcBef>
                    <a:spcPts val="0"/>
                  </a:spcBef>
                </a:pPr>
                <a:r>
                  <a:rPr lang="en-GB" altLang="en-US" sz="2000" dirty="0">
                    <a:latin typeface="Times New Roman" panose="02020603050405020304" pitchFamily="18" charset="0"/>
                    <a:ea typeface="MS PGothic" panose="020B0600070205080204" pitchFamily="34" charset="-128"/>
                    <a:cs typeface="Times New Roman" panose="02020603050405020304" pitchFamily="18" charset="0"/>
                  </a:rPr>
                  <a:t> Using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altLang="en-US" sz="2000" i="1" smtClean="0">
                            <a:latin typeface="Cambria Math" panose="02040503050406030204" pitchFamily="18" charset="0"/>
                            <a:ea typeface="MS PGothic" panose="020B0600070205080204" pitchFamily="34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  <a:ea typeface="MS PGothic" panose="020B0600070205080204" pitchFamily="34" charset="-128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en-US" sz="2000" b="0" i="1" smtClean="0">
                            <a:latin typeface="Cambria Math" panose="02040503050406030204" pitchFamily="18" charset="0"/>
                            <a:ea typeface="MS PGothic" panose="020B0600070205080204" pitchFamily="34" charset="-128"/>
                            <a:cs typeface="Times New Roman" panose="02020603050405020304" pitchFamily="18" charset="0"/>
                          </a:rPr>
                          <m:t>−6</m:t>
                        </m:r>
                      </m:sup>
                    </m:sSup>
                  </m:oMath>
                </a14:m>
                <a:r>
                  <a:rPr lang="en-GB" altLang="en-US" sz="2000" dirty="0">
                    <a:latin typeface="Times New Roman" panose="02020603050405020304" pitchFamily="18" charset="0"/>
                    <a:ea typeface="MS PGothic" panose="020B0600070205080204" pitchFamily="34" charset="-128"/>
                    <a:cs typeface="Times New Roman" panose="02020603050405020304" pitchFamily="18" charset="0"/>
                  </a:rPr>
                  <a:t> as the unit, we scan the multipole field errors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altLang="en-US" sz="2000" i="1">
                            <a:latin typeface="Cambria Math" panose="02040503050406030204" pitchFamily="18" charset="0"/>
                            <a:ea typeface="MS PGothic" panose="020B0600070205080204" pitchFamily="34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2000" i="1">
                            <a:latin typeface="Cambria Math" panose="02040503050406030204" pitchFamily="18" charset="0"/>
                            <a:ea typeface="MS PGothic" panose="020B0600070205080204" pitchFamily="34" charset="-128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en-US" sz="2000" i="1">
                            <a:latin typeface="Cambria Math" panose="02040503050406030204" pitchFamily="18" charset="0"/>
                            <a:ea typeface="MS PGothic" panose="020B0600070205080204" pitchFamily="34" charset="-128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en-US" sz="2000" b="0" i="1" smtClean="0">
                            <a:latin typeface="Cambria Math" panose="02040503050406030204" pitchFamily="18" charset="0"/>
                            <a:ea typeface="MS PGothic" panose="020B0600070205080204" pitchFamily="34" charset="-128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GB" altLang="en-US" sz="2000" dirty="0">
                    <a:latin typeface="Times New Roman" panose="02020603050405020304" pitchFamily="18" charset="0"/>
                    <a:ea typeface="MS PGothic" panose="020B0600070205080204" pitchFamily="34" charset="-128"/>
                    <a:cs typeface="Times New Roman" panose="02020603050405020304" pitchFamily="18" charset="0"/>
                  </a:rPr>
                  <a:t>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altLang="en-US" sz="2000" i="1">
                            <a:latin typeface="Cambria Math" panose="02040503050406030204" pitchFamily="18" charset="0"/>
                            <a:ea typeface="MS PGothic" panose="020B0600070205080204" pitchFamily="34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2000" i="1">
                            <a:latin typeface="Cambria Math" panose="02040503050406030204" pitchFamily="18" charset="0"/>
                            <a:ea typeface="MS PGothic" panose="020B0600070205080204" pitchFamily="34" charset="-128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en-US" sz="2000" i="1">
                            <a:latin typeface="Cambria Math" panose="02040503050406030204" pitchFamily="18" charset="0"/>
                            <a:ea typeface="MS PGothic" panose="020B0600070205080204" pitchFamily="34" charset="-128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en-US" sz="2000" b="0" i="1" smtClean="0">
                            <a:latin typeface="Cambria Math" panose="02040503050406030204" pitchFamily="18" charset="0"/>
                            <a:ea typeface="MS PGothic" panose="020B0600070205080204" pitchFamily="34" charset="-128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altLang="en-US" sz="2000" dirty="0">
                    <a:latin typeface="Times New Roman" panose="02020603050405020304" pitchFamily="18" charset="0"/>
                    <a:ea typeface="MS PGothic" panose="020B0600070205080204" pitchFamily="34" charset="-128"/>
                    <a:cs typeface="Times New Roman" panose="02020603050405020304" pitchFamily="18" charset="0"/>
                  </a:rPr>
                  <a:t>.</a:t>
                </a:r>
              </a:p>
              <a:p>
                <a:pPr algn="just">
                  <a:lnSpc>
                    <a:spcPct val="170000"/>
                  </a:lnSpc>
                  <a:spcBef>
                    <a:spcPts val="0"/>
                  </a:spcBef>
                </a:pPr>
                <a:r>
                  <a:rPr lang="en-US" altLang="en-US" sz="2000" dirty="0">
                    <a:latin typeface="Times New Roman" panose="02020603050405020304" pitchFamily="18" charset="0"/>
                    <a:ea typeface="MS PGothic" panose="020B0600070205080204" pitchFamily="34" charset="-128"/>
                    <a:cs typeface="Times New Roman" panose="02020603050405020304" pitchFamily="18" charset="0"/>
                  </a:rPr>
                  <a:t>The 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MS PGothic" panose="020B0600070205080204" pitchFamily="34" charset="-128"/>
                    <a:cs typeface="Times New Roman" panose="02020603050405020304" pitchFamily="18" charset="0"/>
                  </a:rPr>
                  <a:t>higher filed</a:t>
                </a:r>
                <a:r>
                  <a:rPr lang="en-US" altLang="en-US" sz="2000" dirty="0">
                    <a:latin typeface="Times New Roman" panose="02020603050405020304" pitchFamily="18" charset="0"/>
                    <a:ea typeface="MS PGothic" panose="020B0600070205080204" pitchFamily="34" charset="-128"/>
                    <a:cs typeface="Times New Roman" panose="02020603050405020304" pitchFamily="18" charset="0"/>
                  </a:rPr>
                  <a:t> requirement is configured as the initial value when dynamic aperture reduction begins.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MS PGothic" panose="020B0600070205080204" pitchFamily="34" charset="-128"/>
                    <a:cs typeface="Times New Roman" panose="02020603050405020304" pitchFamily="18" charset="0"/>
                  </a:rPr>
                  <a:t> The higher field errors in IR region and arc region are studied independently.</a:t>
                </a:r>
                <a:endParaRPr lang="en-US" altLang="zh-CN" sz="2000" dirty="0"/>
              </a:p>
            </p:txBody>
          </p:sp>
        </mc:Choice>
        <mc:Fallback xmlns="">
          <p:sp>
            <p:nvSpPr>
              <p:cNvPr id="12" name="内容占位符 1">
                <a:extLst>
                  <a:ext uri="{FF2B5EF4-FFF2-40B4-BE49-F238E27FC236}">
                    <a16:creationId xmlns:a16="http://schemas.microsoft.com/office/drawing/2014/main" id="{5525B9DF-4AC9-4229-8CBC-10B4DA169B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360" y="1543078"/>
                <a:ext cx="11106688" cy="3120587"/>
              </a:xfrm>
              <a:prstGeom prst="rect">
                <a:avLst/>
              </a:prstGeom>
              <a:blipFill>
                <a:blip r:embed="rId2"/>
                <a:stretch>
                  <a:fillRect l="-494" r="-604" b="-410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>
            <a:extLst>
              <a:ext uri="{FF2B5EF4-FFF2-40B4-BE49-F238E27FC236}">
                <a16:creationId xmlns:a16="http://schemas.microsoft.com/office/drawing/2014/main" id="{1BE83233-3523-403C-BE13-BA047BE0F8C9}"/>
              </a:ext>
            </a:extLst>
          </p:cNvPr>
          <p:cNvSpPr txBox="1"/>
          <p:nvPr/>
        </p:nvSpPr>
        <p:spPr>
          <a:xfrm>
            <a:off x="2612340" y="6334780"/>
            <a:ext cx="6552728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1400" dirty="0">
                <a:highlight>
                  <a:srgbClr val="FFFF00"/>
                </a:highlight>
              </a:rPr>
              <a:t>C.</a:t>
            </a:r>
            <a:r>
              <a:rPr lang="zh-CN" altLang="en-US" sz="1400" dirty="0">
                <a:highlight>
                  <a:srgbClr val="FFFF00"/>
                </a:highlight>
              </a:rPr>
              <a:t> </a:t>
            </a:r>
            <a:r>
              <a:rPr lang="en-US" altLang="zh-CN" sz="1400" dirty="0">
                <a:highlight>
                  <a:srgbClr val="FFFF00"/>
                </a:highlight>
              </a:rPr>
              <a:t>H. Yu, High luminosity scheme at Higgs energy,</a:t>
            </a:r>
            <a:r>
              <a:rPr lang="zh-CN" altLang="en-US" sz="1400" dirty="0">
                <a:highlight>
                  <a:srgbClr val="FFFF00"/>
                </a:highlight>
              </a:rPr>
              <a:t> </a:t>
            </a:r>
            <a:r>
              <a:rPr lang="en-US" altLang="zh-CN" sz="1400" dirty="0">
                <a:highlight>
                  <a:srgbClr val="FFFF00"/>
                </a:highlight>
              </a:rPr>
              <a:t>The 2020 international workshop on the high energy Circular Electron-Positron Collider, </a:t>
            </a:r>
            <a:r>
              <a:rPr lang="en-US" altLang="zh-CN" sz="1400" dirty="0" err="1">
                <a:highlight>
                  <a:srgbClr val="FFFF00"/>
                </a:highlight>
              </a:rPr>
              <a:t>ShangHai</a:t>
            </a:r>
            <a:r>
              <a:rPr lang="en-US" altLang="zh-CN" sz="1400" dirty="0">
                <a:highlight>
                  <a:srgbClr val="FFFF00"/>
                </a:highlight>
              </a:rPr>
              <a:t>, Oct. 26-28, 2020</a:t>
            </a:r>
          </a:p>
        </p:txBody>
      </p:sp>
      <p:graphicFrame>
        <p:nvGraphicFramePr>
          <p:cNvPr id="14" name="表格 13">
            <a:extLst>
              <a:ext uri="{FF2B5EF4-FFF2-40B4-BE49-F238E27FC236}">
                <a16:creationId xmlns:a16="http://schemas.microsoft.com/office/drawing/2014/main" id="{9BC8BE7F-5DC8-4AC2-A565-134015A547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2123030"/>
              </p:ext>
            </p:extLst>
          </p:nvPr>
        </p:nvGraphicFramePr>
        <p:xfrm>
          <a:off x="2540332" y="4757799"/>
          <a:ext cx="6696744" cy="1548452"/>
        </p:xfrm>
        <a:graphic>
          <a:graphicData uri="http://schemas.openxmlformats.org/drawingml/2006/table">
            <a:tbl>
              <a:tblPr/>
              <a:tblGrid>
                <a:gridCol w="21602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02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75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Dipole</a:t>
                      </a:r>
                    </a:p>
                  </a:txBody>
                  <a:tcPr marT="45737" marB="4573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Quadrupole </a:t>
                      </a:r>
                    </a:p>
                  </a:txBody>
                  <a:tcPr marT="45737" marB="4573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Sextupole</a:t>
                      </a:r>
                      <a:endParaRPr kumimoji="0" lang="zh-CN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37" marB="4573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19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/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altLang="zh-CN" sz="1600" b="0" kern="120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/B</a:t>
                      </a:r>
                      <a:r>
                        <a:rPr lang="en-US" altLang="zh-CN" sz="1600" b="0" kern="120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zh-CN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≤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zh-CN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altLang="zh-CN" sz="1600" b="0" kern="120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-4</a:t>
                      </a:r>
                      <a:endParaRPr lang="zh-CN" altLang="zh-CN" sz="16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altLang="zh-CN" sz="1600" b="0" kern="120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/B</a:t>
                      </a:r>
                      <a:r>
                        <a:rPr lang="en-US" altLang="zh-CN" sz="1600" b="0" kern="120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zh-CN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≤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0.8</a:t>
                      </a:r>
                      <a:r>
                        <a:rPr lang="zh-CN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altLang="zh-CN" sz="1600" b="0" kern="120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-4</a:t>
                      </a:r>
                      <a:endParaRPr lang="zh-CN" altLang="zh-CN" sz="16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altLang="zh-CN" sz="1600" b="0" kern="120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/B</a:t>
                      </a:r>
                      <a:r>
                        <a:rPr lang="en-US" altLang="zh-CN" sz="1600" b="0" kern="120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zh-CN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≤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0.2</a:t>
                      </a:r>
                      <a:r>
                        <a:rPr lang="zh-CN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altLang="zh-CN" sz="1600" b="0" kern="120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-4</a:t>
                      </a:r>
                      <a:endParaRPr lang="zh-CN" altLang="zh-CN" sz="16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altLang="zh-CN" sz="16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altLang="zh-CN" sz="1600" b="0" kern="1200" baseline="-25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(n&gt;4)/B</a:t>
                      </a:r>
                      <a:r>
                        <a:rPr lang="en-US" altLang="zh-CN" sz="1600" b="0" kern="120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zh-CN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≤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0.8</a:t>
                      </a:r>
                      <a:r>
                        <a:rPr lang="zh-CN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altLang="zh-CN" sz="1600" b="0" kern="120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-4</a:t>
                      </a:r>
                      <a:endParaRPr kumimoji="0" lang="zh-CN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37" marB="4573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/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altLang="zh-CN" sz="1600" b="0" kern="120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/B</a:t>
                      </a:r>
                      <a:r>
                        <a:rPr lang="en-US" altLang="zh-CN" sz="1600" b="0" kern="120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CN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≤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zh-CN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altLang="zh-CN" sz="1600" b="0" kern="120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-4</a:t>
                      </a:r>
                      <a:endParaRPr lang="zh-CN" altLang="zh-CN" sz="16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altLang="zh-CN" sz="1600" b="0" kern="120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/B</a:t>
                      </a:r>
                      <a:r>
                        <a:rPr lang="en-US" altLang="zh-CN" sz="1600" b="0" kern="120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CN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≤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zh-CN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altLang="zh-CN" sz="1600" b="0" kern="120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-4</a:t>
                      </a:r>
                      <a:endParaRPr lang="zh-CN" altLang="zh-CN" sz="16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altLang="zh-CN" sz="1600" b="0" kern="120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/B</a:t>
                      </a:r>
                      <a:r>
                        <a:rPr lang="en-US" altLang="zh-CN" sz="1600" b="0" kern="120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CN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≤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CN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altLang="zh-CN" sz="1600" b="0" kern="120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-4</a:t>
                      </a:r>
                      <a:endParaRPr lang="zh-CN" altLang="zh-CN" sz="16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altLang="zh-CN" sz="16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altLang="zh-CN" sz="1600" b="0" kern="1200" baseline="-25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(n&gt;4)/B</a:t>
                      </a:r>
                      <a:r>
                        <a:rPr lang="en-US" altLang="zh-CN" sz="1600" b="0" kern="120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CN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≤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CN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altLang="zh-CN" sz="1600" b="0" kern="120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-4</a:t>
                      </a:r>
                      <a:endParaRPr kumimoji="0" lang="zh-CN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37" marB="4573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</a:pP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altLang="zh-CN" sz="1600" b="0" kern="120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/B</a:t>
                      </a:r>
                      <a:r>
                        <a:rPr lang="en-US" altLang="zh-CN" sz="1600" b="0" kern="120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CN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≤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zh-CN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altLang="zh-CN" sz="1600" b="0" kern="120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-4</a:t>
                      </a:r>
                      <a:endParaRPr lang="zh-CN" altLang="zh-CN" sz="16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300"/>
                        </a:spcBef>
                      </a:pP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altLang="zh-CN" sz="1600" b="0" kern="120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/B</a:t>
                      </a:r>
                      <a:r>
                        <a:rPr lang="en-US" altLang="zh-CN" sz="1600" b="0" kern="120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CN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≤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zh-CN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altLang="zh-CN" sz="1600" b="0" kern="120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-4</a:t>
                      </a:r>
                      <a:endParaRPr lang="zh-CN" altLang="zh-CN" sz="16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300"/>
                        </a:spcBef>
                      </a:pP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altLang="zh-CN" sz="1600" b="0" kern="120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/B</a:t>
                      </a:r>
                      <a:r>
                        <a:rPr lang="en-US" altLang="zh-CN" sz="1600" b="0" kern="120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CN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≤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zh-CN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altLang="zh-CN" sz="1600" b="0" kern="120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-4</a:t>
                      </a:r>
                      <a:endParaRPr lang="zh-CN" altLang="zh-CN" sz="16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300"/>
                        </a:spcBef>
                      </a:pPr>
                      <a:r>
                        <a:rPr lang="en-US" altLang="zh-CN" sz="16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altLang="zh-CN" sz="1600" b="0" kern="1200" baseline="-25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(n&gt;5)/B</a:t>
                      </a:r>
                      <a:r>
                        <a:rPr lang="en-US" altLang="zh-CN" sz="1600" b="0" kern="120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CN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≤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zh-CN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altLang="zh-CN" sz="1600" b="0" kern="120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-4</a:t>
                      </a:r>
                      <a:endParaRPr kumimoji="0" lang="zh-CN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37" marB="4573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矩形: 圆角 3">
            <a:extLst>
              <a:ext uri="{FF2B5EF4-FFF2-40B4-BE49-F238E27FC236}">
                <a16:creationId xmlns:a16="http://schemas.microsoft.com/office/drawing/2014/main" id="{CA88B07C-1A4D-45DE-91E5-A7B66390BDFE}"/>
              </a:ext>
            </a:extLst>
          </p:cNvPr>
          <p:cNvSpPr/>
          <p:nvPr/>
        </p:nvSpPr>
        <p:spPr>
          <a:xfrm>
            <a:off x="4943872" y="4749387"/>
            <a:ext cx="2016224" cy="154845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01232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63C4858C-9069-4DCE-88C4-E50DE275FB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960" y="1742823"/>
            <a:ext cx="3506853" cy="25200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262F2C92-BEFB-4B8F-986F-0FC5E7BCAE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1067" y="1700808"/>
            <a:ext cx="3506853" cy="2520000"/>
          </a:xfrm>
          <a:prstGeom prst="rect">
            <a:avLst/>
          </a:prstGeom>
        </p:spPr>
      </p:pic>
      <p:sp>
        <p:nvSpPr>
          <p:cNvPr id="6" name="灯片编号占位符 4">
            <a:extLst>
              <a:ext uri="{FF2B5EF4-FFF2-40B4-BE49-F238E27FC236}">
                <a16:creationId xmlns:a16="http://schemas.microsoft.com/office/drawing/2014/main" id="{4AEBFF7C-A27E-4456-96AD-EBE3723790B8}"/>
              </a:ext>
            </a:extLst>
          </p:cNvPr>
          <p:cNvSpPr txBox="1">
            <a:spLocks/>
          </p:cNvSpPr>
          <p:nvPr/>
        </p:nvSpPr>
        <p:spPr>
          <a:xfrm>
            <a:off x="11712624" y="6525344"/>
            <a:ext cx="423274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zh-CN"/>
            </a:defPPr>
            <a:lvl1pPr marL="0" algn="r" defTabSz="9144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15E9139-A00B-4B2A-98A6-095DC08F1345}" type="slidenum">
              <a:rPr lang="zh-CN" altLang="en-US" sz="1800">
                <a:solidFill>
                  <a:prstClr val="black">
                    <a:tint val="75000"/>
                  </a:prstClr>
                </a:solidFill>
                <a:latin typeface="Calibri"/>
              </a:rPr>
              <a:pPr algn="ctr"/>
              <a:t>3</a:t>
            </a:fld>
            <a:endParaRPr lang="zh-CN" altLang="en-US" sz="18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1" name="标题 1">
            <a:extLst>
              <a:ext uri="{FF2B5EF4-FFF2-40B4-BE49-F238E27FC236}">
                <a16:creationId xmlns:a16="http://schemas.microsoft.com/office/drawing/2014/main" id="{17C1A12D-FD52-463B-897C-9916B3453D6F}"/>
              </a:ext>
            </a:extLst>
          </p:cNvPr>
          <p:cNvSpPr txBox="1">
            <a:spLocks/>
          </p:cNvSpPr>
          <p:nvPr/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4800" dirty="0"/>
              <a:t>B2 in </a:t>
            </a:r>
            <a:r>
              <a:rPr lang="en-US" altLang="zh-CN" dirty="0"/>
              <a:t>IR </a:t>
            </a:r>
            <a:r>
              <a:rPr lang="en-US" altLang="zh-CN" sz="4800" dirty="0"/>
              <a:t>quadrupole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3">
                <a:extLst>
                  <a:ext uri="{FF2B5EF4-FFF2-40B4-BE49-F238E27FC236}">
                    <a16:creationId xmlns:a16="http://schemas.microsoft.com/office/drawing/2014/main" id="{0E4AA68D-F293-419A-A932-7AE36BBF3F3F}"/>
                  </a:ext>
                </a:extLst>
              </p:cNvPr>
              <p:cNvSpPr>
                <a:spLocks noGrp="1"/>
              </p:cNvSpPr>
              <p:nvPr/>
            </p:nvSpPr>
            <p:spPr>
              <a:xfrm>
                <a:off x="404037" y="4005064"/>
                <a:ext cx="11444885" cy="237626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1000"/>
                  </a:spcAft>
                  <a:buClr>
                    <a:srgbClr val="FFC000"/>
                  </a:buClr>
                  <a:buSzPct val="80000"/>
                  <a:buFont typeface="Wingdings" pitchFamily="2" charset="2"/>
                  <a:buChar char="n"/>
                  <a:defRPr sz="2800" b="0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itchFamily="34" charset="-122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400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itchFamily="34" charset="-122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lvl="1" indent="-342900">
                  <a:lnSpc>
                    <a:spcPct val="150000"/>
                  </a:lnSpc>
                  <a:spcBef>
                    <a:spcPts val="0"/>
                  </a:spcBef>
                  <a:buClr>
                    <a:srgbClr val="FFC000"/>
                  </a:buClr>
                  <a:buSzPct val="80000"/>
                  <a:buFont typeface="Wingdings" pitchFamily="2" charset="2"/>
                  <a:buChar char="n"/>
                </a:pPr>
                <a:r>
                  <a:rPr lang="en-US" altLang="zh-CN" sz="2000" dirty="0">
                    <a:solidFill>
                      <a:schemeClr val="tx1"/>
                    </a:solidFill>
                    <a:latin typeface="Gadugi" panose="020B0502040204020203" pitchFamily="34" charset="0"/>
                    <a:ea typeface="Gadugi" panose="020B0502040204020203" pitchFamily="34" charset="0"/>
                    <a:cs typeface="Times New Roman" panose="02020603050405020304" pitchFamily="18" charset="0"/>
                  </a:rPr>
                  <a:t>For the left and middle plots, </a:t>
                </a:r>
                <a:r>
                  <a:rPr lang="en-US" altLang="zh-CN" sz="2000" b="1" dirty="0">
                    <a:solidFill>
                      <a:srgbClr val="FF0000"/>
                    </a:solidFill>
                    <a:latin typeface="Gadugi" panose="020B0502040204020203" pitchFamily="34" charset="0"/>
                    <a:ea typeface="Gadugi" panose="020B0502040204020203" pitchFamily="34" charset="0"/>
                    <a:cs typeface="Times New Roman" panose="02020603050405020304" pitchFamily="18" charset="0"/>
                  </a:rPr>
                  <a:t>the red </a:t>
                </a:r>
                <a:r>
                  <a:rPr lang="en-US" altLang="zh-CN" sz="2000" dirty="0">
                    <a:solidFill>
                      <a:schemeClr val="tx1"/>
                    </a:solidFill>
                    <a:latin typeface="Gadugi" panose="020B0502040204020203" pitchFamily="34" charset="0"/>
                    <a:ea typeface="Gadugi" panose="020B0502040204020203" pitchFamily="34" charset="0"/>
                    <a:cs typeface="Times New Roman" panose="02020603050405020304" pitchFamily="18" charset="0"/>
                  </a:rPr>
                  <a:t>and </a:t>
                </a:r>
                <a:r>
                  <a:rPr lang="en-US" altLang="zh-CN" sz="2000" b="1" dirty="0">
                    <a:solidFill>
                      <a:srgbClr val="0000FF"/>
                    </a:solidFill>
                    <a:latin typeface="Gadugi" panose="020B0502040204020203" pitchFamily="34" charset="0"/>
                    <a:ea typeface="Gadugi" panose="020B0502040204020203" pitchFamily="34" charset="0"/>
                    <a:cs typeface="Times New Roman" panose="02020603050405020304" pitchFamily="18" charset="0"/>
                  </a:rPr>
                  <a:t>blue</a:t>
                </a:r>
                <a:r>
                  <a:rPr lang="en-US" altLang="zh-CN" sz="2000" dirty="0">
                    <a:solidFill>
                      <a:schemeClr val="tx1"/>
                    </a:solidFill>
                    <a:latin typeface="Gadugi" panose="020B0502040204020203" pitchFamily="34" charset="0"/>
                    <a:ea typeface="Gadugi" panose="020B0502040204020203" pitchFamily="34" charset="0"/>
                    <a:cs typeface="Times New Roman" panose="02020603050405020304" pitchFamily="18" charset="0"/>
                  </a:rPr>
                  <a:t> curves show the DAs </a:t>
                </a:r>
                <a:r>
                  <a:rPr lang="en-US" altLang="zh-CN" sz="2000" b="1" dirty="0">
                    <a:solidFill>
                      <a:schemeClr val="tx1"/>
                    </a:solidFill>
                    <a:latin typeface="Gadugi" panose="020B0502040204020203" pitchFamily="34" charset="0"/>
                    <a:ea typeface="Gadugi" panose="020B0502040204020203" pitchFamily="34" charset="0"/>
                    <a:cs typeface="Times New Roman" panose="02020603050405020304" pitchFamily="18" charset="0"/>
                  </a:rPr>
                  <a:t>without and with </a:t>
                </a:r>
                <a:r>
                  <a:rPr lang="en-US" altLang="zh-CN" sz="2000" dirty="0">
                    <a:solidFill>
                      <a:schemeClr val="tx1"/>
                    </a:solidFill>
                    <a:latin typeface="Gadugi" panose="020B0502040204020203" pitchFamily="34" charset="0"/>
                    <a:ea typeface="Gadugi" panose="020B0502040204020203" pitchFamily="34" charset="0"/>
                    <a:cs typeface="Times New Roman" panose="02020603050405020304" pitchFamily="18" charset="0"/>
                  </a:rPr>
                  <a:t>higher-order field error, the pink arrows show the DA requirement.</a:t>
                </a:r>
                <a:r>
                  <a:rPr lang="en-US" altLang="zh-CN" sz="2000" dirty="0">
                    <a:latin typeface="Gadugi" panose="020B0502040204020203" pitchFamily="34" charset="0"/>
                    <a:ea typeface="Gadugi" panose="020B0502040204020203" pitchFamily="34" charset="0"/>
                    <a:cs typeface="Times New Roman" panose="02020603050405020304" pitchFamily="18" charset="0"/>
                  </a:rPr>
                  <a:t> </a:t>
                </a:r>
                <a:endParaRPr lang="zh-CN" altLang="en-US" sz="2000" dirty="0">
                  <a:solidFill>
                    <a:schemeClr val="tx1"/>
                  </a:solidFill>
                  <a:latin typeface="Gadugi" panose="020B0502040204020203" pitchFamily="34" charset="0"/>
                </a:endParaRPr>
              </a:p>
              <a:p>
                <a:pPr marL="342900" lvl="1" indent="-342900">
                  <a:lnSpc>
                    <a:spcPct val="150000"/>
                  </a:lnSpc>
                  <a:spcBef>
                    <a:spcPts val="0"/>
                  </a:spcBef>
                  <a:buClr>
                    <a:srgbClr val="FFC000"/>
                  </a:buClr>
                  <a:buSzPct val="80000"/>
                  <a:buFont typeface="Wingdings" pitchFamily="2" charset="2"/>
                  <a:buChar char="n"/>
                </a:pPr>
                <a:r>
                  <a:rPr lang="en-US" altLang="zh-CN" sz="2000" dirty="0">
                    <a:solidFill>
                      <a:schemeClr val="tx1"/>
                    </a:solidFill>
                    <a:latin typeface="Gadugi" panose="020B0502040204020203" pitchFamily="34" charset="0"/>
                    <a:ea typeface="Gadugi" panose="020B0502040204020203" pitchFamily="34" charset="0"/>
                    <a:cs typeface="Times New Roman" panose="02020603050405020304" pitchFamily="18" charset="0"/>
                  </a:rPr>
                  <a:t>‌The scanning results indicate a gradual reduction in horizontal DA with increasing higher-order field errors, while the vertical DA and the momentum acceptance are stable.</a:t>
                </a:r>
              </a:p>
              <a:p>
                <a:pPr marL="342900" lvl="1" indent="-342900">
                  <a:lnSpc>
                    <a:spcPct val="150000"/>
                  </a:lnSpc>
                  <a:spcBef>
                    <a:spcPts val="0"/>
                  </a:spcBef>
                  <a:buClr>
                    <a:srgbClr val="FFC000"/>
                  </a:buClr>
                  <a:buSzPct val="80000"/>
                  <a:buFont typeface="Wingdings" pitchFamily="2" charset="2"/>
                  <a:buChar char="n"/>
                </a:pPr>
                <a:r>
                  <a:rPr lang="en-US" altLang="zh-CN" sz="2000" b="1" dirty="0">
                    <a:solidFill>
                      <a:srgbClr val="0000FF"/>
                    </a:solidFill>
                    <a:latin typeface="Gadugi" panose="020B0502040204020203" pitchFamily="34" charset="0"/>
                    <a:ea typeface="Gadugi" panose="020B0502040204020203" pitchFamily="34" charset="0"/>
                    <a:cs typeface="Times New Roman" panose="02020603050405020304" pitchFamily="18" charset="0"/>
                  </a:rPr>
                  <a:t>‌</a:t>
                </a:r>
                <a14:m>
                  <m:oMath xmlns:m="http://schemas.openxmlformats.org/officeDocument/2006/math">
                    <m:r>
                      <a:rPr lang="en-US" altLang="en-US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altLang="en-US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sSup>
                      <m:sSupPr>
                        <m:ctrlPr>
                          <a:rPr lang="en-GB" altLang="en-US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2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  <a:cs typeface="Times New Roman" panose="020206030504050203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altLang="en-US" sz="2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en-US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  <a:cs typeface="Times New Roman" panose="02020603050405020304" pitchFamily="18" charset="0"/>
                          </a:rPr>
                          <m:t>𝟒</m:t>
                        </m:r>
                      </m:sup>
                    </m:sSup>
                  </m:oMath>
                </a14:m>
                <a:r>
                  <a:rPr lang="en-US" altLang="zh-CN" sz="2000" b="1" dirty="0">
                    <a:solidFill>
                      <a:srgbClr val="0000FF"/>
                    </a:solidFill>
                    <a:latin typeface="Gadugi" panose="020B0502040204020203" pitchFamily="34" charset="0"/>
                    <a:ea typeface="Gadugi" panose="020B0502040204020203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solidFill>
                      <a:schemeClr val="tx1"/>
                    </a:solidFill>
                    <a:latin typeface="Gadugi" panose="020B0502040204020203" pitchFamily="34" charset="0"/>
                    <a:ea typeface="Gadugi" panose="020B0502040204020203" pitchFamily="34" charset="0"/>
                    <a:cs typeface="Times New Roman" panose="02020603050405020304" pitchFamily="18" charset="0"/>
                  </a:rPr>
                  <a:t>is preliminarily set to the requirement of B2 in the IR quadrupole magnets.</a:t>
                </a:r>
              </a:p>
              <a:p>
                <a:pPr marL="342900" lvl="1" indent="-342900">
                  <a:lnSpc>
                    <a:spcPct val="150000"/>
                  </a:lnSpc>
                  <a:spcBef>
                    <a:spcPts val="0"/>
                  </a:spcBef>
                  <a:buClr>
                    <a:srgbClr val="FFC000"/>
                  </a:buClr>
                  <a:buSzPct val="80000"/>
                  <a:buFont typeface="Wingdings" pitchFamily="2" charset="2"/>
                  <a:buChar char="n"/>
                </a:pPr>
                <a:endParaRPr lang="en-US" altLang="zh-CN" sz="2000" dirty="0">
                  <a:solidFill>
                    <a:schemeClr val="tx1"/>
                  </a:solidFill>
                  <a:latin typeface="Gadugi" panose="020B0502040204020203" pitchFamily="34" charset="0"/>
                  <a:ea typeface="Gadugi" panose="020B0502040204020203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Content Placeholder 3">
                <a:extLst>
                  <a:ext uri="{FF2B5EF4-FFF2-40B4-BE49-F238E27FC236}">
                    <a16:creationId xmlns:a16="http://schemas.microsoft.com/office/drawing/2014/main" id="{0E4AA68D-F293-419A-A932-7AE36BBF3F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037" y="4005064"/>
                <a:ext cx="11444885" cy="2376264"/>
              </a:xfrm>
              <a:prstGeom prst="rect">
                <a:avLst/>
              </a:prstGeom>
              <a:blipFill>
                <a:blip r:embed="rId4"/>
                <a:stretch>
                  <a:fillRect l="-213" b="-256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51438F32-040D-47EE-BA74-ADEDCDDE95F9}"/>
                  </a:ext>
                </a:extLst>
              </p:cNvPr>
              <p:cNvSpPr txBox="1"/>
              <p:nvPr/>
            </p:nvSpPr>
            <p:spPr>
              <a:xfrm>
                <a:off x="1122887" y="1999847"/>
                <a:ext cx="131940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en-US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altLang="en-US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GB" altLang="en-US" sz="1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MS PGothic" panose="020B0600070205080204" pitchFamily="34" charset="-128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en-US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MS PGothic" panose="020B0600070205080204" pitchFamily="34" charset="-128"/>
                              <a:cs typeface="Times New Roman" panose="020206030504050203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en-US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MS PGothic" panose="020B0600070205080204" pitchFamily="34" charset="-128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alt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MS PGothic" panose="020B0600070205080204" pitchFamily="34" charset="-128"/>
                              <a:cs typeface="Times New Roman" panose="020206030504050203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51438F32-040D-47EE-BA74-ADEDCDDE95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2887" y="1999847"/>
                <a:ext cx="1319403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7448CC1F-62A6-4760-935D-62A24F7E6D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46728" y="1700808"/>
            <a:ext cx="3917272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638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7B668860-35FF-4C43-A097-E0D13A82C5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103" y="1877437"/>
            <a:ext cx="3506853" cy="2520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375B784-9E9F-48AE-85FF-915F5DA2A1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5863" y="1865150"/>
            <a:ext cx="3506853" cy="2520000"/>
          </a:xfrm>
          <a:prstGeom prst="rect">
            <a:avLst/>
          </a:prstGeom>
        </p:spPr>
      </p:pic>
      <p:sp>
        <p:nvSpPr>
          <p:cNvPr id="6" name="灯片编号占位符 4">
            <a:extLst>
              <a:ext uri="{FF2B5EF4-FFF2-40B4-BE49-F238E27FC236}">
                <a16:creationId xmlns:a16="http://schemas.microsoft.com/office/drawing/2014/main" id="{4AEBFF7C-A27E-4456-96AD-EBE3723790B8}"/>
              </a:ext>
            </a:extLst>
          </p:cNvPr>
          <p:cNvSpPr txBox="1">
            <a:spLocks/>
          </p:cNvSpPr>
          <p:nvPr/>
        </p:nvSpPr>
        <p:spPr>
          <a:xfrm>
            <a:off x="11712624" y="6525344"/>
            <a:ext cx="423274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zh-CN"/>
            </a:defPPr>
            <a:lvl1pPr marL="0" algn="r" defTabSz="9144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15E9139-A00B-4B2A-98A6-095DC08F1345}" type="slidenum">
              <a:rPr lang="zh-CN" altLang="en-US" sz="1800">
                <a:solidFill>
                  <a:prstClr val="black">
                    <a:tint val="75000"/>
                  </a:prstClr>
                </a:solidFill>
                <a:latin typeface="Calibri"/>
              </a:rPr>
              <a:pPr algn="ctr"/>
              <a:t>4</a:t>
            </a:fld>
            <a:endParaRPr lang="zh-CN" altLang="en-US" sz="18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1" name="标题 1">
            <a:extLst>
              <a:ext uri="{FF2B5EF4-FFF2-40B4-BE49-F238E27FC236}">
                <a16:creationId xmlns:a16="http://schemas.microsoft.com/office/drawing/2014/main" id="{17C1A12D-FD52-463B-897C-9916B3453D6F}"/>
              </a:ext>
            </a:extLst>
          </p:cNvPr>
          <p:cNvSpPr txBox="1">
            <a:spLocks/>
          </p:cNvSpPr>
          <p:nvPr/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4800" dirty="0"/>
              <a:t>B3 in IR</a:t>
            </a:r>
            <a:r>
              <a:rPr lang="en-US" altLang="zh-CN" dirty="0"/>
              <a:t> </a:t>
            </a:r>
            <a:r>
              <a:rPr lang="en-US" altLang="zh-CN" sz="4800" dirty="0"/>
              <a:t>quadrupole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51438F32-040D-47EE-BA74-ADEDCDDE95F9}"/>
                  </a:ext>
                </a:extLst>
              </p:cNvPr>
              <p:cNvSpPr txBox="1"/>
              <p:nvPr/>
            </p:nvSpPr>
            <p:spPr>
              <a:xfrm>
                <a:off x="952293" y="2075704"/>
                <a:ext cx="131940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m:t>4</m:t>
                      </m:r>
                      <m:r>
                        <a:rPr lang="en-US" altLang="en-US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GB" altLang="en-US" sz="1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MS PGothic" panose="020B0600070205080204" pitchFamily="34" charset="-128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en-US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MS PGothic" panose="020B0600070205080204" pitchFamily="34" charset="-128"/>
                              <a:cs typeface="Times New Roman" panose="020206030504050203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en-US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MS PGothic" panose="020B0600070205080204" pitchFamily="34" charset="-128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alt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MS PGothic" panose="020B0600070205080204" pitchFamily="34" charset="-128"/>
                              <a:cs typeface="Times New Roman" panose="020206030504050203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51438F32-040D-47EE-BA74-ADEDCDDE95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293" y="2075704"/>
                <a:ext cx="1319403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3">
                <a:extLst>
                  <a:ext uri="{FF2B5EF4-FFF2-40B4-BE49-F238E27FC236}">
                    <a16:creationId xmlns:a16="http://schemas.microsoft.com/office/drawing/2014/main" id="{EE46686F-1D28-4C9E-916C-5133B2B42D0A}"/>
                  </a:ext>
                </a:extLst>
              </p:cNvPr>
              <p:cNvSpPr>
                <a:spLocks noGrp="1"/>
              </p:cNvSpPr>
              <p:nvPr/>
            </p:nvSpPr>
            <p:spPr>
              <a:xfrm>
                <a:off x="401384" y="4638609"/>
                <a:ext cx="11444885" cy="157454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1000"/>
                  </a:spcAft>
                  <a:buClr>
                    <a:srgbClr val="FFC000"/>
                  </a:buClr>
                  <a:buSzPct val="80000"/>
                  <a:buFont typeface="Wingdings" pitchFamily="2" charset="2"/>
                  <a:buChar char="n"/>
                  <a:defRPr sz="2800" b="0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itchFamily="34" charset="-122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400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itchFamily="34" charset="-122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lvl="1" indent="-342900">
                  <a:lnSpc>
                    <a:spcPct val="150000"/>
                  </a:lnSpc>
                  <a:spcBef>
                    <a:spcPts val="0"/>
                  </a:spcBef>
                  <a:buClr>
                    <a:srgbClr val="FFC000"/>
                  </a:buClr>
                  <a:buSzPct val="80000"/>
                  <a:buFont typeface="Wingdings" pitchFamily="2" charset="2"/>
                  <a:buChar char="n"/>
                </a:pPr>
                <a:r>
                  <a:rPr lang="en-US" altLang="zh-CN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‌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alt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sSup>
                      <m:sSupPr>
                        <m:ctrlPr>
                          <a:rPr lang="en-GB" alt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altLang="zh-CN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preliminarily set to the requirement of B3 in the arc quadrupole magnets.</a:t>
                </a:r>
              </a:p>
              <a:p>
                <a:pPr marL="342900" lvl="1" indent="-342900">
                  <a:lnSpc>
                    <a:spcPct val="150000"/>
                  </a:lnSpc>
                  <a:spcBef>
                    <a:spcPts val="0"/>
                  </a:spcBef>
                  <a:buClr>
                    <a:srgbClr val="FFC000"/>
                  </a:buClr>
                  <a:buSzPct val="80000"/>
                  <a:buFont typeface="Wingdings" pitchFamily="2" charset="2"/>
                  <a:buChar char="n"/>
                </a:pPr>
                <a:endParaRPr lang="en-US" altLang="zh-CN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Content Placeholder 3">
                <a:extLst>
                  <a:ext uri="{FF2B5EF4-FFF2-40B4-BE49-F238E27FC236}">
                    <a16:creationId xmlns:a16="http://schemas.microsoft.com/office/drawing/2014/main" id="{EE46686F-1D28-4C9E-916C-5133B2B42D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384" y="4638609"/>
                <a:ext cx="11444885" cy="1574542"/>
              </a:xfrm>
              <a:prstGeom prst="rect">
                <a:avLst/>
              </a:prstGeom>
              <a:blipFill>
                <a:blip r:embed="rId6"/>
                <a:stretch>
                  <a:fillRect l="-2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FDA3F9F5-DF41-4AC2-8AE2-C8CA3B0EE2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78334" y="1880808"/>
            <a:ext cx="4032445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108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9EF782F6-2676-4E3B-886B-C3AC621A4A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637" y="1824502"/>
            <a:ext cx="3506853" cy="2520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A852E83D-36C6-4A0F-81AE-936E70D9EA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9776" y="1772966"/>
            <a:ext cx="3506853" cy="2520000"/>
          </a:xfrm>
          <a:prstGeom prst="rect">
            <a:avLst/>
          </a:prstGeom>
        </p:spPr>
      </p:pic>
      <p:sp>
        <p:nvSpPr>
          <p:cNvPr id="6" name="灯片编号占位符 4">
            <a:extLst>
              <a:ext uri="{FF2B5EF4-FFF2-40B4-BE49-F238E27FC236}">
                <a16:creationId xmlns:a16="http://schemas.microsoft.com/office/drawing/2014/main" id="{4AEBFF7C-A27E-4456-96AD-EBE3723790B8}"/>
              </a:ext>
            </a:extLst>
          </p:cNvPr>
          <p:cNvSpPr txBox="1">
            <a:spLocks/>
          </p:cNvSpPr>
          <p:nvPr/>
        </p:nvSpPr>
        <p:spPr>
          <a:xfrm>
            <a:off x="11712624" y="6525344"/>
            <a:ext cx="423274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zh-CN"/>
            </a:defPPr>
            <a:lvl1pPr marL="0" algn="r" defTabSz="9144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15E9139-A00B-4B2A-98A6-095DC08F1345}" type="slidenum">
              <a:rPr lang="zh-CN" altLang="en-US" sz="1800">
                <a:solidFill>
                  <a:prstClr val="black">
                    <a:tint val="75000"/>
                  </a:prstClr>
                </a:solidFill>
                <a:latin typeface="Calibri"/>
              </a:rPr>
              <a:pPr algn="ctr"/>
              <a:t>5</a:t>
            </a:fld>
            <a:endParaRPr lang="zh-CN" altLang="en-US" sz="18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1" name="标题 1">
            <a:extLst>
              <a:ext uri="{FF2B5EF4-FFF2-40B4-BE49-F238E27FC236}">
                <a16:creationId xmlns:a16="http://schemas.microsoft.com/office/drawing/2014/main" id="{17C1A12D-FD52-463B-897C-9916B3453D6F}"/>
              </a:ext>
            </a:extLst>
          </p:cNvPr>
          <p:cNvSpPr txBox="1">
            <a:spLocks/>
          </p:cNvSpPr>
          <p:nvPr/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4800" dirty="0"/>
              <a:t>B4 in IR</a:t>
            </a:r>
            <a:r>
              <a:rPr lang="en-US" altLang="zh-CN" dirty="0"/>
              <a:t> </a:t>
            </a:r>
            <a:r>
              <a:rPr lang="en-US" altLang="zh-CN" sz="4800" dirty="0"/>
              <a:t>quadrupole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51438F32-040D-47EE-BA74-ADEDCDDE95F9}"/>
                  </a:ext>
                </a:extLst>
              </p:cNvPr>
              <p:cNvSpPr txBox="1"/>
              <p:nvPr/>
            </p:nvSpPr>
            <p:spPr>
              <a:xfrm>
                <a:off x="952293" y="2075704"/>
                <a:ext cx="131940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m:t>4</m:t>
                      </m:r>
                      <m:r>
                        <a:rPr lang="en-US" altLang="en-US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GB" altLang="en-US" sz="1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MS PGothic" panose="020B0600070205080204" pitchFamily="34" charset="-128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en-US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MS PGothic" panose="020B0600070205080204" pitchFamily="34" charset="-128"/>
                              <a:cs typeface="Times New Roman" panose="020206030504050203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en-US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MS PGothic" panose="020B0600070205080204" pitchFamily="34" charset="-128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alt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MS PGothic" panose="020B0600070205080204" pitchFamily="34" charset="-128"/>
                              <a:cs typeface="Times New Roman" panose="020206030504050203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51438F32-040D-47EE-BA74-ADEDCDDE95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293" y="2075704"/>
                <a:ext cx="1319403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3">
                <a:extLst>
                  <a:ext uri="{FF2B5EF4-FFF2-40B4-BE49-F238E27FC236}">
                    <a16:creationId xmlns:a16="http://schemas.microsoft.com/office/drawing/2014/main" id="{0ACC44B4-5972-4B52-A851-0D690CE4945A}"/>
                  </a:ext>
                </a:extLst>
              </p:cNvPr>
              <p:cNvSpPr>
                <a:spLocks noGrp="1"/>
              </p:cNvSpPr>
              <p:nvPr/>
            </p:nvSpPr>
            <p:spPr>
              <a:xfrm>
                <a:off x="487893" y="4396038"/>
                <a:ext cx="11444885" cy="157454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1000"/>
                  </a:spcAft>
                  <a:buClr>
                    <a:srgbClr val="FFC000"/>
                  </a:buClr>
                  <a:buSzPct val="80000"/>
                  <a:buFont typeface="Wingdings" pitchFamily="2" charset="2"/>
                  <a:buChar char="n"/>
                  <a:defRPr sz="2800" b="0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itchFamily="34" charset="-122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400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itchFamily="34" charset="-122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lvl="1" indent="-342900">
                  <a:lnSpc>
                    <a:spcPct val="150000"/>
                  </a:lnSpc>
                  <a:spcBef>
                    <a:spcPts val="0"/>
                  </a:spcBef>
                  <a:buClr>
                    <a:srgbClr val="FFC000"/>
                  </a:buClr>
                  <a:buSzPct val="80000"/>
                  <a:buFont typeface="Wingdings" pitchFamily="2" charset="2"/>
                  <a:buChar char="n"/>
                </a:pPr>
                <a:r>
                  <a:rPr lang="en-US" altLang="zh-CN" sz="2000" dirty="0">
                    <a:ea typeface="MS PGothic" panose="020B0600070205080204" pitchFamily="34" charset="-128"/>
                    <a:cs typeface="Times New Roman" panose="02020603050405020304" pitchFamily="18" charset="0"/>
                  </a:rPr>
                  <a:t>‌No obvious DA reduction with adding the B4 – B10 in IR quadrupole.</a:t>
                </a:r>
              </a:p>
              <a:p>
                <a:pPr marL="342900" lvl="1" indent="-342900">
                  <a:lnSpc>
                    <a:spcPct val="150000"/>
                  </a:lnSpc>
                  <a:spcBef>
                    <a:spcPts val="0"/>
                  </a:spcBef>
                  <a:buClr>
                    <a:srgbClr val="FFC000"/>
                  </a:buClr>
                  <a:buSzPct val="80000"/>
                  <a:buFont typeface="Wingdings" pitchFamily="2" charset="2"/>
                  <a:buChar char="n"/>
                </a:pPr>
                <a:r>
                  <a:rPr lang="en-US" altLang="zh-CN" sz="2000" dirty="0">
                    <a:ea typeface="MS PGothic" panose="020B0600070205080204" pitchFamily="34" charset="-128"/>
                    <a:cs typeface="Times New Roman" panose="02020603050405020304" pitchFamily="18" charset="0"/>
                  </a:rPr>
                  <a:t>By check the detail DA plots, conservatively,</a:t>
                </a:r>
                <a:r>
                  <a:rPr lang="zh-CN" altLang="en-US" sz="2000" dirty="0">
                    <a:ea typeface="MS PGothic" panose="020B0600070205080204" pitchFamily="34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altLang="en-US" sz="200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GB" alt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00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en-US" sz="2000">
                            <a:latin typeface="Cambria Math" panose="02040503050406030204" pitchFamily="18" charset="0"/>
                          </a:rPr>
                          <m:t>−4</m:t>
                        </m:r>
                      </m:sup>
                    </m:sSup>
                  </m:oMath>
                </a14:m>
                <a:r>
                  <a:rPr lang="en-US" altLang="zh-CN" sz="2000" dirty="0">
                    <a:ea typeface="MS PGothic" panose="020B0600070205080204" pitchFamily="34" charset="-128"/>
                    <a:cs typeface="Times New Roman" panose="02020603050405020304" pitchFamily="18" charset="0"/>
                  </a:rPr>
                  <a:t> is preliminarily set to the requirement of B4 in the arc quadrupole magnets.</a:t>
                </a:r>
              </a:p>
              <a:p>
                <a:pPr marL="342900" lvl="1" indent="-342900">
                  <a:lnSpc>
                    <a:spcPct val="150000"/>
                  </a:lnSpc>
                  <a:spcBef>
                    <a:spcPts val="0"/>
                  </a:spcBef>
                  <a:buClr>
                    <a:srgbClr val="FFC000"/>
                  </a:buClr>
                  <a:buSzPct val="80000"/>
                  <a:buFont typeface="Wingdings" pitchFamily="2" charset="2"/>
                  <a:buChar char="n"/>
                </a:pPr>
                <a:endParaRPr lang="en-US" altLang="zh-CN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Content Placeholder 3">
                <a:extLst>
                  <a:ext uri="{FF2B5EF4-FFF2-40B4-BE49-F238E27FC236}">
                    <a16:creationId xmlns:a16="http://schemas.microsoft.com/office/drawing/2014/main" id="{0ACC44B4-5972-4B52-A851-0D690CE494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893" y="4396038"/>
                <a:ext cx="11444885" cy="1574542"/>
              </a:xfrm>
              <a:prstGeom prst="rect">
                <a:avLst/>
              </a:prstGeom>
              <a:blipFill>
                <a:blip r:embed="rId5"/>
                <a:stretch>
                  <a:fillRect l="-213" r="-7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>
            <a:extLst>
              <a:ext uri="{FF2B5EF4-FFF2-40B4-BE49-F238E27FC236}">
                <a16:creationId xmlns:a16="http://schemas.microsoft.com/office/drawing/2014/main" id="{B24ADCE0-2F3D-463B-929A-B9E018A33C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68208" y="1834091"/>
            <a:ext cx="3917272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7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78086D31-9494-480C-847E-091CD2CA7F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526" y="1772816"/>
            <a:ext cx="3385586" cy="2160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1525E46-2A0A-408A-B935-D153CFEEB5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3792" y="1787258"/>
            <a:ext cx="3431722" cy="2160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1171B00-284D-4C49-AD94-5714553690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8208" y="1787258"/>
            <a:ext cx="3367003" cy="2160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8B5AF60B-1B80-484D-90AD-8ED8AF5B06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752" y="4014476"/>
            <a:ext cx="3423360" cy="216000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2C3D1995-8F73-43AF-B677-913D83D284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04661" y="3974883"/>
            <a:ext cx="3387230" cy="216000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603B87CC-8A14-4D09-ACC7-EB66DAAE05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61295" y="4039045"/>
            <a:ext cx="3373916" cy="2160000"/>
          </a:xfrm>
          <a:prstGeom prst="rect">
            <a:avLst/>
          </a:prstGeom>
        </p:spPr>
      </p:pic>
      <p:sp>
        <p:nvSpPr>
          <p:cNvPr id="6" name="灯片编号占位符 4">
            <a:extLst>
              <a:ext uri="{FF2B5EF4-FFF2-40B4-BE49-F238E27FC236}">
                <a16:creationId xmlns:a16="http://schemas.microsoft.com/office/drawing/2014/main" id="{4AEBFF7C-A27E-4456-96AD-EBE3723790B8}"/>
              </a:ext>
            </a:extLst>
          </p:cNvPr>
          <p:cNvSpPr txBox="1">
            <a:spLocks/>
          </p:cNvSpPr>
          <p:nvPr/>
        </p:nvSpPr>
        <p:spPr>
          <a:xfrm>
            <a:off x="11712624" y="6525344"/>
            <a:ext cx="423274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zh-CN"/>
            </a:defPPr>
            <a:lvl1pPr marL="0" algn="r" defTabSz="9144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15E9139-A00B-4B2A-98A6-095DC08F1345}" type="slidenum">
              <a:rPr lang="zh-CN" altLang="en-US" sz="1800">
                <a:solidFill>
                  <a:prstClr val="black">
                    <a:tint val="75000"/>
                  </a:prstClr>
                </a:solidFill>
                <a:latin typeface="Calibri"/>
              </a:rPr>
              <a:pPr algn="ctr"/>
              <a:t>6</a:t>
            </a:fld>
            <a:endParaRPr lang="zh-CN" altLang="en-US" sz="18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1" name="标题 1">
            <a:extLst>
              <a:ext uri="{FF2B5EF4-FFF2-40B4-BE49-F238E27FC236}">
                <a16:creationId xmlns:a16="http://schemas.microsoft.com/office/drawing/2014/main" id="{17C1A12D-FD52-463B-897C-9916B3453D6F}"/>
              </a:ext>
            </a:extLst>
          </p:cNvPr>
          <p:cNvSpPr txBox="1">
            <a:spLocks/>
          </p:cNvSpPr>
          <p:nvPr/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4800" dirty="0"/>
              <a:t>B5-B10 in IR</a:t>
            </a:r>
            <a:r>
              <a:rPr lang="en-US" altLang="zh-CN" dirty="0"/>
              <a:t> </a:t>
            </a:r>
            <a:r>
              <a:rPr lang="en-US" altLang="zh-CN" sz="4800" dirty="0"/>
              <a:t>quadrupole</a:t>
            </a:r>
            <a:endParaRPr lang="zh-CN" altLang="en-US" dirty="0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A50485FF-6B09-4447-9940-F6607065AD85}"/>
              </a:ext>
            </a:extLst>
          </p:cNvPr>
          <p:cNvSpPr txBox="1"/>
          <p:nvPr/>
        </p:nvSpPr>
        <p:spPr>
          <a:xfrm>
            <a:off x="1271464" y="1973304"/>
            <a:ext cx="5271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800" dirty="0"/>
              <a:t>B5</a:t>
            </a:r>
            <a:endParaRPr lang="zh-CN" altLang="en-US" dirty="0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4C2C750A-BBBD-498A-9374-FBF10053B973}"/>
              </a:ext>
            </a:extLst>
          </p:cNvPr>
          <p:cNvSpPr txBox="1"/>
          <p:nvPr/>
        </p:nvSpPr>
        <p:spPr>
          <a:xfrm>
            <a:off x="4784356" y="1916832"/>
            <a:ext cx="5271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800" dirty="0"/>
              <a:t>B6</a:t>
            </a:r>
            <a:endParaRPr lang="zh-CN" altLang="en-US" dirty="0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B59920B9-88E6-4E5F-A654-C5ACA1DDF71D}"/>
              </a:ext>
            </a:extLst>
          </p:cNvPr>
          <p:cNvSpPr txBox="1"/>
          <p:nvPr/>
        </p:nvSpPr>
        <p:spPr>
          <a:xfrm>
            <a:off x="8544272" y="1988840"/>
            <a:ext cx="5271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800" dirty="0"/>
              <a:t>B7</a:t>
            </a:r>
            <a:endParaRPr lang="zh-CN" altLang="en-US" dirty="0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B3DCE7FE-334A-48BB-ABCE-0E5EBE3EBDC9}"/>
              </a:ext>
            </a:extLst>
          </p:cNvPr>
          <p:cNvSpPr txBox="1"/>
          <p:nvPr/>
        </p:nvSpPr>
        <p:spPr>
          <a:xfrm>
            <a:off x="1199456" y="4173908"/>
            <a:ext cx="5271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800" dirty="0"/>
              <a:t>B8</a:t>
            </a:r>
            <a:endParaRPr lang="zh-CN" altLang="en-US" dirty="0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501FB3EA-34BA-4137-AF1B-AD1EB52CAAD3}"/>
              </a:ext>
            </a:extLst>
          </p:cNvPr>
          <p:cNvSpPr txBox="1"/>
          <p:nvPr/>
        </p:nvSpPr>
        <p:spPr>
          <a:xfrm>
            <a:off x="4727848" y="4058741"/>
            <a:ext cx="5271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800" dirty="0"/>
              <a:t>B9</a:t>
            </a:r>
            <a:endParaRPr lang="zh-CN" altLang="en-US" dirty="0"/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BD65C38F-B6AC-4A55-B11F-ACA48310D113}"/>
              </a:ext>
            </a:extLst>
          </p:cNvPr>
          <p:cNvSpPr txBox="1"/>
          <p:nvPr/>
        </p:nvSpPr>
        <p:spPr>
          <a:xfrm>
            <a:off x="8400256" y="4173908"/>
            <a:ext cx="5760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800" dirty="0"/>
              <a:t>B10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16310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A5BC0C8-CDD7-40F8-B2E7-D8F8E8F653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889" y="1798297"/>
            <a:ext cx="3506853" cy="2520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911E0B6-05EF-4FFB-8E2E-22AA05C6A5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3792" y="1806416"/>
            <a:ext cx="3506853" cy="2520000"/>
          </a:xfrm>
          <a:prstGeom prst="rect">
            <a:avLst/>
          </a:prstGeom>
        </p:spPr>
      </p:pic>
      <p:sp>
        <p:nvSpPr>
          <p:cNvPr id="6" name="灯片编号占位符 4">
            <a:extLst>
              <a:ext uri="{FF2B5EF4-FFF2-40B4-BE49-F238E27FC236}">
                <a16:creationId xmlns:a16="http://schemas.microsoft.com/office/drawing/2014/main" id="{4AEBFF7C-A27E-4456-96AD-EBE3723790B8}"/>
              </a:ext>
            </a:extLst>
          </p:cNvPr>
          <p:cNvSpPr txBox="1">
            <a:spLocks/>
          </p:cNvSpPr>
          <p:nvPr/>
        </p:nvSpPr>
        <p:spPr>
          <a:xfrm>
            <a:off x="11712624" y="6525344"/>
            <a:ext cx="423274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zh-CN"/>
            </a:defPPr>
            <a:lvl1pPr marL="0" algn="r" defTabSz="9144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15E9139-A00B-4B2A-98A6-095DC08F1345}" type="slidenum">
              <a:rPr lang="zh-CN" altLang="en-US" sz="1800">
                <a:solidFill>
                  <a:prstClr val="black">
                    <a:tint val="75000"/>
                  </a:prstClr>
                </a:solidFill>
                <a:latin typeface="Calibri"/>
              </a:rPr>
              <a:pPr algn="ctr"/>
              <a:t>7</a:t>
            </a:fld>
            <a:endParaRPr lang="zh-CN" altLang="en-US" sz="18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1" name="标题 1">
            <a:extLst>
              <a:ext uri="{FF2B5EF4-FFF2-40B4-BE49-F238E27FC236}">
                <a16:creationId xmlns:a16="http://schemas.microsoft.com/office/drawing/2014/main" id="{17C1A12D-FD52-463B-897C-9916B3453D6F}"/>
              </a:ext>
            </a:extLst>
          </p:cNvPr>
          <p:cNvSpPr txBox="1">
            <a:spLocks/>
          </p:cNvSpPr>
          <p:nvPr/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4800" dirty="0"/>
              <a:t>B2 in ARC</a:t>
            </a:r>
            <a:r>
              <a:rPr lang="en-US" altLang="zh-CN" dirty="0"/>
              <a:t> </a:t>
            </a:r>
            <a:r>
              <a:rPr lang="en-US" altLang="zh-CN" sz="4800" dirty="0"/>
              <a:t>quadrupole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Content Placeholder 3">
                <a:extLst>
                  <a:ext uri="{FF2B5EF4-FFF2-40B4-BE49-F238E27FC236}">
                    <a16:creationId xmlns:a16="http://schemas.microsoft.com/office/drawing/2014/main" id="{0E4AA68D-F293-419A-A932-7AE36BBF3F3F}"/>
                  </a:ext>
                </a:extLst>
              </p:cNvPr>
              <p:cNvSpPr>
                <a:spLocks noGrp="1"/>
              </p:cNvSpPr>
              <p:nvPr/>
            </p:nvSpPr>
            <p:spPr>
              <a:xfrm>
                <a:off x="401384" y="4638609"/>
                <a:ext cx="11444885" cy="157454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1000"/>
                  </a:spcAft>
                  <a:buClr>
                    <a:srgbClr val="FFC000"/>
                  </a:buClr>
                  <a:buSzPct val="80000"/>
                  <a:buFont typeface="Wingdings" pitchFamily="2" charset="2"/>
                  <a:buChar char="n"/>
                  <a:defRPr sz="2800" b="0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itchFamily="34" charset="-122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400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itchFamily="34" charset="-122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lvl="1" indent="-342900">
                  <a:lnSpc>
                    <a:spcPct val="150000"/>
                  </a:lnSpc>
                  <a:spcBef>
                    <a:spcPts val="0"/>
                  </a:spcBef>
                  <a:buClr>
                    <a:srgbClr val="FFC000"/>
                  </a:buClr>
                  <a:buSzPct val="80000"/>
                  <a:buFont typeface="Wingdings" pitchFamily="2" charset="2"/>
                  <a:buChar char="n"/>
                </a:pPr>
                <a:r>
                  <a:rPr lang="en-US" altLang="zh-CN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‌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alt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sSup>
                      <m:sSupPr>
                        <m:ctrlPr>
                          <a:rPr lang="en-GB" alt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altLang="zh-CN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preliminarily set to the requirement of B2 in the arc quadrupole magnets.</a:t>
                </a:r>
              </a:p>
              <a:p>
                <a:pPr marL="342900" lvl="1" indent="-342900">
                  <a:lnSpc>
                    <a:spcPct val="150000"/>
                  </a:lnSpc>
                  <a:spcBef>
                    <a:spcPts val="0"/>
                  </a:spcBef>
                  <a:buClr>
                    <a:srgbClr val="FFC000"/>
                  </a:buClr>
                  <a:buSzPct val="80000"/>
                  <a:buFont typeface="Wingdings" pitchFamily="2" charset="2"/>
                  <a:buChar char="n"/>
                </a:pPr>
                <a:endParaRPr lang="en-US" altLang="zh-CN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7" name="Content Placeholder 3">
                <a:extLst>
                  <a:ext uri="{FF2B5EF4-FFF2-40B4-BE49-F238E27FC236}">
                    <a16:creationId xmlns:a16="http://schemas.microsoft.com/office/drawing/2014/main" id="{0E4AA68D-F293-419A-A932-7AE36BBF3F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384" y="4638609"/>
                <a:ext cx="11444885" cy="1574542"/>
              </a:xfrm>
              <a:prstGeom prst="rect">
                <a:avLst/>
              </a:prstGeom>
              <a:blipFill>
                <a:blip r:embed="rId4"/>
                <a:stretch>
                  <a:fillRect l="-2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51438F32-040D-47EE-BA74-ADEDCDDE95F9}"/>
                  </a:ext>
                </a:extLst>
              </p:cNvPr>
              <p:cNvSpPr txBox="1"/>
              <p:nvPr/>
            </p:nvSpPr>
            <p:spPr>
              <a:xfrm>
                <a:off x="952293" y="2075704"/>
                <a:ext cx="131940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m:t>4</m:t>
                      </m:r>
                      <m:r>
                        <a:rPr lang="en-US" altLang="en-US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GB" altLang="en-US" sz="1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MS PGothic" panose="020B0600070205080204" pitchFamily="34" charset="-128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en-US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MS PGothic" panose="020B0600070205080204" pitchFamily="34" charset="-128"/>
                              <a:cs typeface="Times New Roman" panose="020206030504050203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en-US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MS PGothic" panose="020B0600070205080204" pitchFamily="34" charset="-128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alt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MS PGothic" panose="020B0600070205080204" pitchFamily="34" charset="-128"/>
                              <a:cs typeface="Times New Roman" panose="020206030504050203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51438F32-040D-47EE-BA74-ADEDCDDE95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293" y="2075704"/>
                <a:ext cx="1319403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>
            <a:extLst>
              <a:ext uri="{FF2B5EF4-FFF2-40B4-BE49-F238E27FC236}">
                <a16:creationId xmlns:a16="http://schemas.microsoft.com/office/drawing/2014/main" id="{78558F12-BD03-47EE-9DD4-97B142C240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91885" y="1927984"/>
            <a:ext cx="3920739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880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4">
            <a:extLst>
              <a:ext uri="{FF2B5EF4-FFF2-40B4-BE49-F238E27FC236}">
                <a16:creationId xmlns:a16="http://schemas.microsoft.com/office/drawing/2014/main" id="{4AEBFF7C-A27E-4456-96AD-EBE3723790B8}"/>
              </a:ext>
            </a:extLst>
          </p:cNvPr>
          <p:cNvSpPr txBox="1">
            <a:spLocks/>
          </p:cNvSpPr>
          <p:nvPr/>
        </p:nvSpPr>
        <p:spPr>
          <a:xfrm>
            <a:off x="11712624" y="6525344"/>
            <a:ext cx="423274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zh-CN"/>
            </a:defPPr>
            <a:lvl1pPr marL="0" algn="r" defTabSz="9144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15E9139-A00B-4B2A-98A6-095DC08F1345}" type="slidenum">
              <a:rPr lang="zh-CN" altLang="en-US" sz="1800">
                <a:solidFill>
                  <a:prstClr val="black">
                    <a:tint val="75000"/>
                  </a:prstClr>
                </a:solidFill>
                <a:latin typeface="Calibri"/>
              </a:rPr>
              <a:pPr algn="ctr"/>
              <a:t>8</a:t>
            </a:fld>
            <a:endParaRPr lang="zh-CN" altLang="en-US" sz="18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1" name="标题 1">
            <a:extLst>
              <a:ext uri="{FF2B5EF4-FFF2-40B4-BE49-F238E27FC236}">
                <a16:creationId xmlns:a16="http://schemas.microsoft.com/office/drawing/2014/main" id="{17C1A12D-FD52-463B-897C-9916B3453D6F}"/>
              </a:ext>
            </a:extLst>
          </p:cNvPr>
          <p:cNvSpPr txBox="1">
            <a:spLocks/>
          </p:cNvSpPr>
          <p:nvPr/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4800" dirty="0"/>
              <a:t>B3-B10 in ARC</a:t>
            </a:r>
            <a:r>
              <a:rPr lang="en-US" altLang="zh-CN" dirty="0"/>
              <a:t> </a:t>
            </a:r>
            <a:r>
              <a:rPr lang="en-US" altLang="zh-CN" sz="4800" dirty="0"/>
              <a:t>quadrupole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23EA6A5-1B05-44E6-A23B-F0DC23F467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36" y="1834994"/>
            <a:ext cx="3345808" cy="2160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AFA74B-0681-44E6-A3B3-730C77A6BF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640" y="1844824"/>
            <a:ext cx="3380123" cy="2160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DB2395F8-5914-4846-95F9-506DA94B04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1944" y="1819425"/>
            <a:ext cx="3420806" cy="21600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1AD11BF-7202-4E84-AF09-512D0861DD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72264" y="1822627"/>
            <a:ext cx="3403578" cy="216000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72BB0413-F715-4C15-80EE-1688D70081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086" y="4149080"/>
            <a:ext cx="3416307" cy="216000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B30B0FC6-0E4A-4B74-B4A9-F3C99A73AF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5640" y="4149080"/>
            <a:ext cx="3462610" cy="2160000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D930EEE4-D2B6-49DD-B632-48A3340CBD3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23950" y="4111246"/>
            <a:ext cx="3388800" cy="2160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Content Placeholder 3">
                <a:extLst>
                  <a:ext uri="{FF2B5EF4-FFF2-40B4-BE49-F238E27FC236}">
                    <a16:creationId xmlns:a16="http://schemas.microsoft.com/office/drawing/2014/main" id="{BC55AF68-A4A2-4869-BF5D-1E338A7048C1}"/>
                  </a:ext>
                </a:extLst>
              </p:cNvPr>
              <p:cNvSpPr>
                <a:spLocks noGrp="1"/>
              </p:cNvSpPr>
              <p:nvPr/>
            </p:nvSpPr>
            <p:spPr>
              <a:xfrm>
                <a:off x="9012572" y="4441809"/>
                <a:ext cx="3092772" cy="157454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1000"/>
                  </a:spcAft>
                  <a:buClr>
                    <a:srgbClr val="FFC000"/>
                  </a:buClr>
                  <a:buSzPct val="80000"/>
                  <a:buFont typeface="Wingdings" pitchFamily="2" charset="2"/>
                  <a:buChar char="n"/>
                  <a:defRPr sz="2800" b="0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itchFamily="34" charset="-122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400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itchFamily="34" charset="-122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lvl="1" indent="-342900">
                  <a:lnSpc>
                    <a:spcPct val="150000"/>
                  </a:lnSpc>
                  <a:spcBef>
                    <a:spcPts val="0"/>
                  </a:spcBef>
                  <a:buClr>
                    <a:srgbClr val="FFC000"/>
                  </a:buClr>
                  <a:buSzPct val="80000"/>
                  <a:buFont typeface="Wingdings" pitchFamily="2" charset="2"/>
                  <a:buChar char="n"/>
                </a:pPr>
                <a:r>
                  <a:rPr lang="en-US" altLang="zh-CN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‌</a:t>
                </a:r>
                <a14:m>
                  <m:oMath xmlns:m="http://schemas.openxmlformats.org/officeDocument/2006/math">
                    <m:r>
                      <a:rPr lang="en-US" altLang="zh-CN" sz="1600" i="1">
                        <a:latin typeface="Cambria Math" panose="02040503050406030204" pitchFamily="18" charset="0"/>
                        <a:ea typeface="MS PGothic" panose="020B0600070205080204" pitchFamily="34" charset="-128"/>
                        <a:cs typeface="Times New Roman" panose="02020603050405020304" pitchFamily="18" charset="0"/>
                      </a:rPr>
                      <m:t>8</m:t>
                    </m:r>
                    <m:r>
                      <a:rPr lang="en-US" alt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sSup>
                      <m:sSupPr>
                        <m:ctrlPr>
                          <a:rPr lang="en-GB" altLang="en-US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altLang="zh-CN" sz="1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preliminarily set to the requirement of B3-B10 in the arc quadrupole magnets.</a:t>
                </a:r>
              </a:p>
              <a:p>
                <a:pPr marL="342900" lvl="1" indent="-342900">
                  <a:lnSpc>
                    <a:spcPct val="150000"/>
                  </a:lnSpc>
                  <a:spcBef>
                    <a:spcPts val="0"/>
                  </a:spcBef>
                  <a:buClr>
                    <a:srgbClr val="FFC000"/>
                  </a:buClr>
                  <a:buSzPct val="80000"/>
                  <a:buFont typeface="Wingdings" pitchFamily="2" charset="2"/>
                  <a:buChar char="n"/>
                </a:pPr>
                <a:endParaRPr lang="en-US" altLang="zh-CN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Content Placeholder 3">
                <a:extLst>
                  <a:ext uri="{FF2B5EF4-FFF2-40B4-BE49-F238E27FC236}">
                    <a16:creationId xmlns:a16="http://schemas.microsoft.com/office/drawing/2014/main" id="{BC55AF68-A4A2-4869-BF5D-1E338A7048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2572" y="4441809"/>
                <a:ext cx="3092772" cy="157454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9331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4">
            <a:extLst>
              <a:ext uri="{FF2B5EF4-FFF2-40B4-BE49-F238E27FC236}">
                <a16:creationId xmlns:a16="http://schemas.microsoft.com/office/drawing/2014/main" id="{4AEBFF7C-A27E-4456-96AD-EBE3723790B8}"/>
              </a:ext>
            </a:extLst>
          </p:cNvPr>
          <p:cNvSpPr txBox="1">
            <a:spLocks/>
          </p:cNvSpPr>
          <p:nvPr/>
        </p:nvSpPr>
        <p:spPr>
          <a:xfrm>
            <a:off x="11712624" y="6525344"/>
            <a:ext cx="423274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zh-CN"/>
            </a:defPPr>
            <a:lvl1pPr marL="0" algn="r" defTabSz="9144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15E9139-A00B-4B2A-98A6-095DC08F1345}" type="slidenum">
              <a:rPr lang="zh-CN" altLang="en-US" sz="1800">
                <a:solidFill>
                  <a:prstClr val="black">
                    <a:tint val="75000"/>
                  </a:prstClr>
                </a:solidFill>
                <a:latin typeface="Calibri"/>
              </a:rPr>
              <a:pPr algn="ctr"/>
              <a:t>9</a:t>
            </a:fld>
            <a:endParaRPr lang="zh-CN" altLang="en-US" sz="18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1" name="标题 1">
            <a:extLst>
              <a:ext uri="{FF2B5EF4-FFF2-40B4-BE49-F238E27FC236}">
                <a16:creationId xmlns:a16="http://schemas.microsoft.com/office/drawing/2014/main" id="{17C1A12D-FD52-463B-897C-9916B3453D6F}"/>
              </a:ext>
            </a:extLst>
          </p:cNvPr>
          <p:cNvSpPr txBox="1">
            <a:spLocks/>
          </p:cNvSpPr>
          <p:nvPr/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4800" dirty="0"/>
              <a:t>DA result with all higher-order field errors in quadrupole magnets 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3" name="表格 12">
                <a:extLst>
                  <a:ext uri="{FF2B5EF4-FFF2-40B4-BE49-F238E27FC236}">
                    <a16:creationId xmlns:a16="http://schemas.microsoft.com/office/drawing/2014/main" id="{DC86D96F-543B-4B2E-8778-AB5AEE84BF0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23229661"/>
                  </p:ext>
                </p:extLst>
              </p:nvPr>
            </p:nvGraphicFramePr>
            <p:xfrm>
              <a:off x="7498143" y="1916651"/>
              <a:ext cx="4608511" cy="320399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05912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7469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7469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20399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20"/>
                            </a:spcBef>
                            <a:spcAft>
                              <a:spcPts val="120"/>
                            </a:spcAft>
                          </a:pPr>
                          <a:r>
                            <a:rPr lang="en-GB" altLang="zh-CN" sz="16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a:t>Quadrupole field errors</a:t>
                          </a:r>
                          <a:endParaRPr lang="zh-CN" sz="16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20"/>
                            </a:spcBef>
                            <a:spcAft>
                              <a:spcPts val="120"/>
                            </a:spcAft>
                          </a:pPr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a:t>IR (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altLang="en-US" sz="1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MS PGothic" panose="020B0600070205080204" pitchFamily="34" charset="-128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MS PGothic" panose="020B0600070205080204" pitchFamily="34" charset="-128"/>
                                      <a:cs typeface="Times New Roman" panose="020206030504050203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alt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MS PGothic" panose="020B0600070205080204" pitchFamily="34" charset="-128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alt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MS PGothic" panose="020B0600070205080204" pitchFamily="34" charset="-128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a:t>)</a:t>
                          </a:r>
                          <a:endParaRPr lang="zh-CN" sz="16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120"/>
                            </a:spcBef>
                            <a:spcAft>
                              <a:spcPts val="12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a:t>ARC </a:t>
                          </a:r>
                          <a:r>
                            <a:rPr lang="en-GB" altLang="zh-CN" sz="16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altLang="en-US" sz="1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MS PGothic" panose="020B0600070205080204" pitchFamily="34" charset="-128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MS PGothic" panose="020B0600070205080204" pitchFamily="34" charset="-128"/>
                                      <a:cs typeface="Times New Roman" panose="020206030504050203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alt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MS PGothic" panose="020B0600070205080204" pitchFamily="34" charset="-128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alt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MS PGothic" panose="020B0600070205080204" pitchFamily="34" charset="-128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altLang="zh-CN" sz="16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a:t>)</a:t>
                          </a:r>
                          <a:endParaRPr lang="en-GB" sz="16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20399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20"/>
                            </a:spcBef>
                            <a:spcAft>
                              <a:spcPts val="120"/>
                            </a:spcAft>
                          </a:pPr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a:t>B2</a:t>
                          </a:r>
                          <a:endParaRPr lang="zh-CN" sz="16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120"/>
                            </a:spcBef>
                            <a:spcAft>
                              <a:spcPts val="12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zh-CN" altLang="en-US" sz="16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≤</m:t>
                                </m:r>
                                <m:r>
                                  <a:rPr lang="en-US" altLang="zh-CN" sz="16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zh-CN" altLang="zh-CN" sz="16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120"/>
                            </a:spcBef>
                            <a:spcAft>
                              <a:spcPts val="12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zh-CN" altLang="en-US" sz="16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≤</m:t>
                                </m:r>
                                <m:r>
                                  <a:rPr lang="en-US" altLang="zh-CN" sz="16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zh-CN" altLang="zh-CN" sz="16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20399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20"/>
                            </a:spcBef>
                            <a:spcAft>
                              <a:spcPts val="120"/>
                            </a:spcAft>
                          </a:pPr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a:t>B3</a:t>
                          </a:r>
                          <a:endParaRPr lang="zh-CN" sz="16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120"/>
                            </a:spcBef>
                            <a:spcAft>
                              <a:spcPts val="12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zh-CN" altLang="en-US" sz="16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≤</m:t>
                                </m:r>
                                <m:r>
                                  <a:rPr lang="en-US" altLang="zh-CN" sz="16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zh-CN" altLang="zh-CN" sz="16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120"/>
                            </a:spcBef>
                            <a:spcAft>
                              <a:spcPts val="12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zh-CN" altLang="en-US" sz="16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≤</m:t>
                                </m:r>
                                <m:r>
                                  <a:rPr lang="en-US" altLang="zh-CN" sz="16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zh-CN" altLang="zh-CN" sz="16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20399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120"/>
                            </a:spcBef>
                            <a:spcAft>
                              <a:spcPts val="12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a:t>B4</a:t>
                          </a:r>
                          <a:endParaRPr lang="zh-CN" altLang="zh-CN" sz="16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120"/>
                            </a:spcBef>
                            <a:spcAft>
                              <a:spcPts val="12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zh-CN" altLang="en-US" sz="1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≤</m:t>
                                </m:r>
                                <m:r>
                                  <a:rPr kumimoji="0" lang="en-US" altLang="zh-CN" sz="1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kumimoji="0" lang="zh-CN" altLang="zh-CN" sz="16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120"/>
                            </a:spcBef>
                            <a:spcAft>
                              <a:spcPts val="12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zh-CN" altLang="en-US" sz="1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≤</m:t>
                                </m:r>
                                <m:r>
                                  <a:rPr kumimoji="0" lang="en-US" altLang="zh-CN" sz="1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kumimoji="0" lang="zh-CN" altLang="zh-CN" sz="16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20399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120"/>
                            </a:spcBef>
                            <a:spcAft>
                              <a:spcPts val="12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a:t>B5</a:t>
                          </a:r>
                          <a:endParaRPr lang="zh-CN" altLang="zh-CN" sz="16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120"/>
                            </a:spcBef>
                            <a:spcAft>
                              <a:spcPts val="12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zh-CN" altLang="en-US" sz="1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≤</m:t>
                                </m:r>
                                <m:r>
                                  <a:rPr kumimoji="0" lang="en-US" altLang="zh-CN" sz="1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kumimoji="0" lang="zh-CN" altLang="zh-CN" sz="16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120"/>
                            </a:spcBef>
                            <a:spcAft>
                              <a:spcPts val="12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zh-CN" altLang="en-US" sz="1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≤</m:t>
                                </m:r>
                                <m:r>
                                  <a:rPr kumimoji="0" lang="en-US" altLang="zh-CN" sz="1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kumimoji="0" lang="zh-CN" altLang="zh-CN" sz="16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20399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120"/>
                            </a:spcBef>
                            <a:spcAft>
                              <a:spcPts val="12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a:t>B6</a:t>
                          </a:r>
                          <a:endParaRPr lang="zh-CN" altLang="zh-CN" sz="16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120"/>
                            </a:spcBef>
                            <a:spcAft>
                              <a:spcPts val="12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zh-CN" altLang="en-US" sz="1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≤</m:t>
                                </m:r>
                                <m:r>
                                  <a:rPr kumimoji="0" lang="en-US" altLang="zh-CN" sz="1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kumimoji="0" lang="zh-CN" altLang="zh-CN" sz="16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120"/>
                            </a:spcBef>
                            <a:spcAft>
                              <a:spcPts val="12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zh-CN" altLang="en-US" sz="1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≤</m:t>
                                </m:r>
                                <m:r>
                                  <a:rPr kumimoji="0" lang="en-US" altLang="zh-CN" sz="1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kumimoji="0" lang="zh-CN" altLang="zh-CN" sz="16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5505188"/>
                      </a:ext>
                    </a:extLst>
                  </a:tr>
                  <a:tr h="320399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120"/>
                            </a:spcBef>
                            <a:spcAft>
                              <a:spcPts val="12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a:t>B7</a:t>
                          </a:r>
                          <a:endParaRPr lang="zh-CN" altLang="zh-CN" sz="16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120"/>
                            </a:spcBef>
                            <a:spcAft>
                              <a:spcPts val="12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zh-CN" altLang="en-US" sz="1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≤</m:t>
                                </m:r>
                                <m:r>
                                  <a:rPr kumimoji="0" lang="en-US" altLang="zh-CN" sz="1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kumimoji="0" lang="zh-CN" altLang="zh-CN" sz="16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120"/>
                            </a:spcBef>
                            <a:spcAft>
                              <a:spcPts val="12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zh-CN" altLang="en-US" sz="1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≤</m:t>
                                </m:r>
                                <m:r>
                                  <a:rPr kumimoji="0" lang="en-US" altLang="zh-CN" sz="1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kumimoji="0" lang="zh-CN" altLang="zh-CN" sz="16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18656228"/>
                      </a:ext>
                    </a:extLst>
                  </a:tr>
                  <a:tr h="320399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120"/>
                            </a:spcBef>
                            <a:spcAft>
                              <a:spcPts val="12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a:t>B8</a:t>
                          </a:r>
                          <a:endParaRPr lang="zh-CN" altLang="zh-CN" sz="16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120"/>
                            </a:spcBef>
                            <a:spcAft>
                              <a:spcPts val="12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zh-CN" altLang="en-US" sz="1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≤</m:t>
                                </m:r>
                                <m:r>
                                  <a:rPr kumimoji="0" lang="en-US" altLang="zh-CN" sz="1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kumimoji="0" lang="zh-CN" altLang="zh-CN" sz="16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120"/>
                            </a:spcBef>
                            <a:spcAft>
                              <a:spcPts val="12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zh-CN" altLang="en-US" sz="1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≤</m:t>
                                </m:r>
                                <m:r>
                                  <a:rPr kumimoji="0" lang="en-US" altLang="zh-CN" sz="1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kumimoji="0" lang="zh-CN" altLang="zh-CN" sz="16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78214395"/>
                      </a:ext>
                    </a:extLst>
                  </a:tr>
                  <a:tr h="320399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120"/>
                            </a:spcBef>
                            <a:spcAft>
                              <a:spcPts val="12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a:t>B9</a:t>
                          </a:r>
                          <a:endParaRPr lang="zh-CN" altLang="zh-CN" sz="16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120"/>
                            </a:spcBef>
                            <a:spcAft>
                              <a:spcPts val="12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zh-CN" altLang="en-US" sz="1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≤</m:t>
                                </m:r>
                                <m:r>
                                  <a:rPr kumimoji="0" lang="en-US" altLang="zh-CN" sz="1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kumimoji="0" lang="zh-CN" altLang="zh-CN" sz="16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120"/>
                            </a:spcBef>
                            <a:spcAft>
                              <a:spcPts val="12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zh-CN" altLang="en-US" sz="1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≤</m:t>
                                </m:r>
                                <m:r>
                                  <a:rPr kumimoji="0" lang="en-US" altLang="zh-CN" sz="1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kumimoji="0" lang="zh-CN" altLang="zh-CN" sz="16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6496464"/>
                      </a:ext>
                    </a:extLst>
                  </a:tr>
                  <a:tr h="320399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120"/>
                            </a:spcBef>
                            <a:spcAft>
                              <a:spcPts val="12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a:t>B10</a:t>
                          </a:r>
                          <a:endParaRPr lang="zh-CN" altLang="zh-CN" sz="16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120"/>
                            </a:spcBef>
                            <a:spcAft>
                              <a:spcPts val="12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zh-CN" altLang="en-US" sz="1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≤</m:t>
                                </m:r>
                                <m:r>
                                  <a:rPr kumimoji="0" lang="en-US" altLang="zh-CN" sz="1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kumimoji="0" lang="zh-CN" altLang="zh-CN" sz="16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120"/>
                            </a:spcBef>
                            <a:spcAft>
                              <a:spcPts val="12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zh-CN" altLang="en-US" sz="1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≤</m:t>
                                </m:r>
                                <m:r>
                                  <a:rPr kumimoji="0" lang="en-US" altLang="zh-CN" sz="16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MS Mincho" panose="02020609040205080304" pitchFamily="49" charset="-128"/>
                                    <a:cs typeface="Times New Roman" panose="020206030504050203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kumimoji="0" lang="zh-CN" altLang="zh-CN" sz="16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825708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3" name="表格 12">
                <a:extLst>
                  <a:ext uri="{FF2B5EF4-FFF2-40B4-BE49-F238E27FC236}">
                    <a16:creationId xmlns:a16="http://schemas.microsoft.com/office/drawing/2014/main" id="{DC86D96F-543B-4B2E-8778-AB5AEE84BF0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23229661"/>
                  </p:ext>
                </p:extLst>
              </p:nvPr>
            </p:nvGraphicFramePr>
            <p:xfrm>
              <a:off x="7498143" y="1916651"/>
              <a:ext cx="4608511" cy="320399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05912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7469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7469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20399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20"/>
                            </a:spcBef>
                            <a:spcAft>
                              <a:spcPts val="120"/>
                            </a:spcAft>
                          </a:pPr>
                          <a:r>
                            <a:rPr lang="en-GB" altLang="zh-CN" sz="16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a:t>Quadrupole field errors</a:t>
                          </a:r>
                          <a:endParaRPr lang="zh-CN" sz="16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62679" t="-7547" r="-101435" b="-9188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62679" t="-7547" r="-1435" b="-91886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20399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20"/>
                            </a:spcBef>
                            <a:spcAft>
                              <a:spcPts val="120"/>
                            </a:spcAft>
                          </a:pPr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a:t>B2</a:t>
                          </a:r>
                          <a:endParaRPr lang="zh-CN" sz="16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62679" t="-109615" r="-101435" b="-8365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62679" t="-109615" r="-1435" b="-8365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20399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120"/>
                            </a:spcBef>
                            <a:spcAft>
                              <a:spcPts val="120"/>
                            </a:spcAft>
                          </a:pPr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a:t>B3</a:t>
                          </a:r>
                          <a:endParaRPr lang="zh-CN" sz="16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62679" t="-205660" r="-101435" b="-7207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62679" t="-205660" r="-1435" b="-7207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20399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120"/>
                            </a:spcBef>
                            <a:spcAft>
                              <a:spcPts val="12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a:t>B4</a:t>
                          </a:r>
                          <a:endParaRPr lang="zh-CN" altLang="zh-CN" sz="16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62679" t="-305660" r="-101435" b="-6207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62679" t="-305660" r="-1435" b="-6207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20399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120"/>
                            </a:spcBef>
                            <a:spcAft>
                              <a:spcPts val="12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a:t>B5</a:t>
                          </a:r>
                          <a:endParaRPr lang="zh-CN" altLang="zh-CN" sz="16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62679" t="-405660" r="-101435" b="-5207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62679" t="-405660" r="-1435" b="-5207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20399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120"/>
                            </a:spcBef>
                            <a:spcAft>
                              <a:spcPts val="12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a:t>B6</a:t>
                          </a:r>
                          <a:endParaRPr lang="zh-CN" altLang="zh-CN" sz="16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62679" t="-515385" r="-101435" b="-43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62679" t="-515385" r="-1435" b="-4307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5505188"/>
                      </a:ext>
                    </a:extLst>
                  </a:tr>
                  <a:tr h="320399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120"/>
                            </a:spcBef>
                            <a:spcAft>
                              <a:spcPts val="12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a:t>B7</a:t>
                          </a:r>
                          <a:endParaRPr lang="zh-CN" altLang="zh-CN" sz="16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62679" t="-603774" r="-101435" b="-3226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62679" t="-603774" r="-1435" b="-3226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18656228"/>
                      </a:ext>
                    </a:extLst>
                  </a:tr>
                  <a:tr h="320399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120"/>
                            </a:spcBef>
                            <a:spcAft>
                              <a:spcPts val="12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a:t>B8</a:t>
                          </a:r>
                          <a:endParaRPr lang="zh-CN" altLang="zh-CN" sz="16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62679" t="-703774" r="-101435" b="-2226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62679" t="-703774" r="-1435" b="-2226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78214395"/>
                      </a:ext>
                    </a:extLst>
                  </a:tr>
                  <a:tr h="320399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120"/>
                            </a:spcBef>
                            <a:spcAft>
                              <a:spcPts val="12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a:t>B9</a:t>
                          </a:r>
                          <a:endParaRPr lang="zh-CN" altLang="zh-CN" sz="16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62679" t="-819231" r="-101435" b="-12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62679" t="-819231" r="-1435" b="-1269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6496464"/>
                      </a:ext>
                    </a:extLst>
                  </a:tr>
                  <a:tr h="320399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120"/>
                            </a:spcBef>
                            <a:spcAft>
                              <a:spcPts val="12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a:t>B10</a:t>
                          </a:r>
                          <a:endParaRPr lang="zh-CN" altLang="zh-CN" sz="16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62679" t="-901887" r="-101435" b="-245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62679" t="-901887" r="-1435" b="-2452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9825708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00D5F964-FDD5-40BD-8CE6-D1562E463276}"/>
              </a:ext>
            </a:extLst>
          </p:cNvPr>
          <p:cNvSpPr>
            <a:spLocks noGrp="1"/>
          </p:cNvSpPr>
          <p:nvPr/>
        </p:nvSpPr>
        <p:spPr>
          <a:xfrm>
            <a:off x="311309" y="5234537"/>
            <a:ext cx="11444885" cy="10244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lnSpc>
                <a:spcPct val="150000"/>
              </a:lnSpc>
              <a:spcBef>
                <a:spcPts val="0"/>
              </a:spcBef>
              <a:buClr>
                <a:srgbClr val="FFC000"/>
              </a:buClr>
              <a:buSzPct val="80000"/>
              <a:buFont typeface="Wingdings" pitchFamily="2" charset="2"/>
              <a:buChar char="n"/>
            </a:pPr>
            <a:r>
              <a:rPr lang="en-US" altLang="zh-CN" sz="2000" dirty="0">
                <a:ea typeface="MS PGothic" panose="020B0600070205080204" pitchFamily="34" charset="-128"/>
                <a:cs typeface="Times New Roman" panose="02020603050405020304" pitchFamily="18" charset="0"/>
              </a:rPr>
              <a:t>Based on the setting values of higher-order field errors in the table, </a:t>
            </a:r>
            <a:r>
              <a:rPr lang="en-US" altLang="zh-CN" sz="2000" b="1" dirty="0">
                <a:ea typeface="MS PGothic" panose="020B0600070205080204" pitchFamily="34" charset="-128"/>
                <a:cs typeface="Times New Roman" panose="02020603050405020304" pitchFamily="18" charset="0"/>
              </a:rPr>
              <a:t>‌no significant reduction in aperture is observed‌.</a:t>
            </a:r>
          </a:p>
          <a:p>
            <a:pPr marL="342900" lvl="1" indent="-342900">
              <a:lnSpc>
                <a:spcPct val="150000"/>
              </a:lnSpc>
              <a:spcBef>
                <a:spcPts val="0"/>
              </a:spcBef>
              <a:buClr>
                <a:srgbClr val="FFC000"/>
              </a:buClr>
              <a:buSzPct val="80000"/>
              <a:buFont typeface="Wingdings" pitchFamily="2" charset="2"/>
              <a:buChar char="n"/>
            </a:pPr>
            <a:endParaRPr lang="en-US" altLang="zh-CN" sz="2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1" indent="-342900">
              <a:lnSpc>
                <a:spcPct val="150000"/>
              </a:lnSpc>
              <a:spcBef>
                <a:spcPts val="0"/>
              </a:spcBef>
              <a:buClr>
                <a:srgbClr val="FFC000"/>
              </a:buClr>
              <a:buSzPct val="80000"/>
              <a:buFont typeface="Wingdings" pitchFamily="2" charset="2"/>
              <a:buChar char="n"/>
            </a:pPr>
            <a:endParaRPr lang="en-US" altLang="zh-CN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1" indent="-342900">
              <a:lnSpc>
                <a:spcPct val="150000"/>
              </a:lnSpc>
              <a:spcBef>
                <a:spcPts val="0"/>
              </a:spcBef>
              <a:buClr>
                <a:srgbClr val="FFC000"/>
              </a:buClr>
              <a:buSzPct val="80000"/>
              <a:buFont typeface="Wingdings" pitchFamily="2" charset="2"/>
              <a:buChar char="n"/>
            </a:pPr>
            <a:endParaRPr lang="en-US" altLang="zh-CN" sz="2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9E846C1-0B95-49F4-96A9-B94C46A48A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376" y="1996644"/>
            <a:ext cx="3506853" cy="2520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C531352-8AD0-4E66-BD14-66F16FC7DF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9736" y="1996644"/>
            <a:ext cx="3506853" cy="252000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DB425C32-8D0F-4F3C-830A-87BA3FAAE629}"/>
              </a:ext>
            </a:extLst>
          </p:cNvPr>
          <p:cNvSpPr txBox="1"/>
          <p:nvPr/>
        </p:nvSpPr>
        <p:spPr>
          <a:xfrm rot="2700000">
            <a:off x="7994704" y="3362255"/>
            <a:ext cx="4032448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Preliminary requirements</a:t>
            </a:r>
            <a:endParaRPr lang="zh-CN" altLang="en-US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35496481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回顾">
  <a:themeElements>
    <a:clrScheme name="回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TM02892315[[fn=丝状]]</Template>
  <TotalTime>21295</TotalTime>
  <Words>672</Words>
  <Application>Microsoft Office PowerPoint</Application>
  <PresentationFormat>宽屏</PresentationFormat>
  <Paragraphs>105</Paragraphs>
  <Slides>11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28" baseType="lpstr">
      <vt:lpstr>AdvOT483a8203</vt:lpstr>
      <vt:lpstr>Microsoft YaHei UI</vt:lpstr>
      <vt:lpstr>等线</vt:lpstr>
      <vt:lpstr>Arial</vt:lpstr>
      <vt:lpstr>Bahnschrift SemiLight SemiConde</vt:lpstr>
      <vt:lpstr>Calibri</vt:lpstr>
      <vt:lpstr>Calibri Light</vt:lpstr>
      <vt:lpstr>Cambria Math</vt:lpstr>
      <vt:lpstr>Gadugi</vt:lpstr>
      <vt:lpstr>Roboto</vt:lpstr>
      <vt:lpstr>Tahoma</vt:lpstr>
      <vt:lpstr>Times New Roman</vt:lpstr>
      <vt:lpstr>Wingdings</vt:lpstr>
      <vt:lpstr>Wingdings 2</vt:lpstr>
      <vt:lpstr>Wingdings 3</vt:lpstr>
      <vt:lpstr>HDOfficeLightV0</vt:lpstr>
      <vt:lpstr>回顾</vt:lpstr>
      <vt:lpstr>Higher-order field error sensitivity analysis and requirements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Thank you for your attention </vt:lpstr>
    </vt:vector>
  </TitlesOfParts>
  <Company>MC SYSTEM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BEPCII储存环束流本底实验研究 </dc:title>
  <dc:creator>MC SYSTEM</dc:creator>
  <cp:lastModifiedBy>Bin Wang</cp:lastModifiedBy>
  <cp:revision>779</cp:revision>
  <cp:lastPrinted>2020-05-15T02:28:59Z</cp:lastPrinted>
  <dcterms:created xsi:type="dcterms:W3CDTF">2009-12-16T07:53:09Z</dcterms:created>
  <dcterms:modified xsi:type="dcterms:W3CDTF">2025-06-13T18:11:05Z</dcterms:modified>
</cp:coreProperties>
</file>