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69" r:id="rId5"/>
    <p:sldId id="268" r:id="rId6"/>
    <p:sldId id="272" r:id="rId7"/>
    <p:sldId id="1091" r:id="rId8"/>
    <p:sldId id="274" r:id="rId9"/>
    <p:sldId id="275" r:id="rId10"/>
    <p:sldId id="281" r:id="rId11"/>
    <p:sldId id="280" r:id="rId12"/>
    <p:sldId id="284" r:id="rId13"/>
    <p:sldId id="289" r:id="rId14"/>
    <p:sldId id="1092" r:id="rId15"/>
    <p:sldId id="290" r:id="rId16"/>
    <p:sldId id="1090" r:id="rId17"/>
    <p:sldId id="291" r:id="rId18"/>
    <p:sldId id="292" r:id="rId19"/>
    <p:sldId id="1033" r:id="rId20"/>
    <p:sldId id="1087" r:id="rId21"/>
    <p:sldId id="1088" r:id="rId22"/>
    <p:sldId id="1089" r:id="rId23"/>
    <p:sldId id="265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3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C5F521-4283-4E2D-91C2-CED842456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8ACA551-960D-49EF-B8CA-3407B6C8B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4048E5-8243-4C88-91E0-052B85923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E959-FE03-4C2A-AD60-78029944C84D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00DB54-B71D-4711-AB7C-E03B2819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887BB42-0DD0-4B6C-B332-9D28CC3A0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B499-7774-44E9-B19C-2001972DF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5663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CEF653-05F1-40F4-AC77-8C3E2595D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8C5C0F3-88FC-4697-BD1B-3972C0839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36BBB7-C05B-4485-B0BB-9CF3539D7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E959-FE03-4C2A-AD60-78029944C84D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79C237-1A13-4B07-9550-0CC38DB9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79A67D-48C5-4292-8862-F2989D4AE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B499-7774-44E9-B19C-2001972DF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2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0F56247-5A9B-47DC-A9D7-51F6BE2D8B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921F388-8FD5-4ACB-A53C-A75B75524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2D8726-6931-4176-BFE9-BC3AFA8CB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E959-FE03-4C2A-AD60-78029944C84D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470031-CFA3-480C-B23D-F2D7D7BD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A03271-F27B-4155-A4DA-A99356E79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B499-7774-44E9-B19C-2001972DF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7172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13266C-814D-4DBB-AA3C-3D130C3B7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7BF92D2-D95D-493A-B6BB-75CE8477CA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A0F5FA-1C8E-476B-B592-7E1C6345D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49A7-A5DD-48F0-BF14-739BD166ADF5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F3F40E-2804-4654-939A-DF809A74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29B59A-BDCF-44A4-AB91-D85087CD0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9414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DFE6AC-44A4-40F3-A57E-D7EAE38E9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EAC441-AC1A-4499-8B57-AE3AC5FC1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2535BED-6BDA-4891-ABC1-FE9DCA2A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E5BD2-1574-48FB-B7CB-3B5021249413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8E9078F-5DCA-4E68-B939-1D8A35F3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29A1686-721B-4BC4-A1BC-10F4D00E4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5257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BA5250-8E38-47D3-B6E5-E989F25D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E734B6-6DBF-4B05-AC8C-17CFD300D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598BE5-7D01-4F20-950B-70BBCF47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9EF6-4F67-4D1A-B662-B77615A16B17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14EAA6-3B35-4775-8A67-9AA1598D7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B9702E5-0A5D-4DBD-81C0-E43FF3ACC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9885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D794AA-A7B4-4875-A7D0-05E99D2C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6D086C-BB2B-490D-A8C5-BF765FAF8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DE12E6E-D6CB-4D7E-BD48-96A1F2687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27A361-B59A-4791-8C6B-DC1A16EDA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89ED-E2FD-4EB0-BB7D-457A07209154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E341E7F-0425-47E4-97DA-B988A7F2E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4504C6B-A3C9-4C84-874F-5B3B12A76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618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31B85E-2D6D-4086-B7A6-7AF080A61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F2F5128-029A-4E89-9DA4-C662C3DBB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81B4FA4-CCA3-4A21-AD76-B3FEEC53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C63471E-F7BE-44A0-B8F2-B616F29E7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61AD708-61DE-414C-A458-13D5A85B37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A396CCE-29AC-4286-8643-546AE9BC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6061-5AB6-415D-890B-FE4AC2EC18B3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8A624BA-DF97-43BD-BFA6-97F5EEA55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D240601-CE8E-4CF3-888C-C805BCB70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3313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AC3C6D-7280-4159-A043-D8AD34998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3B7FF7D-9198-4FBA-9942-524CC7721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F7A-A055-461D-9DA2-572376A472D9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3E36C25-C373-40A8-B25B-DAF74C124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EEEF848-6C0B-4973-97A2-BFBA4782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2930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7F60933-58EB-4919-A88A-A6F42EC92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717D-A525-4F76-96EA-153487372B98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3A131EF-3531-4FAB-B2FC-26AA3B695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5EFE1C-F350-4B24-B40D-7582C4C33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5947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FE3ABC-B832-4D20-BD44-9BF52F476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04BAB0-1375-4102-B13D-4D14EFA77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D7E2FF-DD79-4ADD-9E56-F8A86000F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B6D544-3147-4C78-B33C-025EA1CC7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34F0-28C9-44FD-96DF-FC2AC53AC322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CE61880-FFAF-4B03-A950-5DCEE0A57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562E4D7-420A-471A-86C9-265B13094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2504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D2B2DF-1C25-49A5-A2B7-727BD52E2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A639C6-481E-455D-A682-D7128196D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45DA0BF-6CE9-4445-9DE7-162FAFF9E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E959-FE03-4C2A-AD60-78029944C84D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8CC99C-04F6-49A6-9F2D-8D207F134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B2FD34-84B7-43E9-8373-9B10138BF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B499-7774-44E9-B19C-2001972DF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75012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B397F5-6483-446F-BEFE-830580329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354C065-C83D-4CEF-9739-A445682C6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DD63E53-B182-4AC7-B1FC-DCD12DF44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34A0D7A-543A-4EA7-9CEB-6BF2E20F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B871-BB23-4677-B3AE-646433AD857E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D198EA-032F-402D-93A2-43DDCCDFF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016D233-7D6D-4F51-B924-9964D657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8058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E73978-2061-49C3-B1E0-3D7CF80BF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1A2EE99-5366-497C-B7AA-FDFB8BAE3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43991A-527E-46E1-A432-F4A6A754A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9C8E-8902-4FD6-89FB-76FAABF9A145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5798DBF-A1E7-4530-BD18-7D793E7D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D70BD5-B6C7-4C23-AD9F-EEE9AE417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0376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F556483-B14F-41A9-9E5E-183F0F181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8A56A67-56C8-446B-8AA8-58F716418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88D998-43AB-4E23-8D7B-2E9975EDC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AADC6-22C8-463F-AFFF-84EF45F6839E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ADC103-561B-4D37-998E-D086D47ED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C0110A-7719-4B58-8EDB-8ABDA524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193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400" y="1346948"/>
            <a:ext cx="103632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14400" y="4282764"/>
            <a:ext cx="103632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4400" y="1484779"/>
            <a:ext cx="103632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9646373" y="4107023"/>
            <a:ext cx="12192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1012444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D1D04-4C4B-4357-8D27-42DB815DBB5E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3740" y="6272786"/>
            <a:ext cx="6327648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59041" y="4227195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D4BB4D6-AD4B-4009-BC1B-ACDD6427F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29263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762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10363200" cy="54102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A364-510F-4264-B912-926B540E29F9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BB4D6-AD4B-4009-BC1B-ACDD6427F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03808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3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8" y="6272786"/>
            <a:ext cx="2644309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410DE0C-0B3F-4CB3-9B49-FF48348BC644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1465" y="6272785"/>
            <a:ext cx="6327648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45149" y="2430623"/>
            <a:ext cx="12192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600" y="2508607"/>
            <a:ext cx="1188299" cy="720332"/>
          </a:xfrm>
        </p:spPr>
        <p:txBody>
          <a:bodyPr/>
          <a:lstStyle>
            <a:lvl1pPr>
              <a:defRPr sz="2800"/>
            </a:lvl1pPr>
          </a:lstStyle>
          <a:p>
            <a:fld id="{4D4BB4D6-AD4B-4009-BC1B-ACDD6427F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5210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3048"/>
            <a:ext cx="10363200" cy="744728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741680"/>
            <a:ext cx="4876800" cy="5430520"/>
          </a:xfrm>
        </p:spPr>
        <p:txBody>
          <a:bodyPr/>
          <a:lstStyle>
            <a:lvl1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9624" y="741680"/>
            <a:ext cx="4876800" cy="5430520"/>
          </a:xfrm>
        </p:spPr>
        <p:txBody>
          <a:bodyPr/>
          <a:lstStyle>
            <a:lvl1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FDBB-F172-4B38-99E6-345269E5CA8D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BB4D6-AD4B-4009-BC1B-ACDD6427F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99726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68072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696976"/>
            <a:ext cx="48768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353312"/>
            <a:ext cx="4876800" cy="4681728"/>
          </a:xfrm>
        </p:spPr>
        <p:txBody>
          <a:bodyPr/>
          <a:lstStyle>
            <a:lvl1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696976"/>
            <a:ext cx="48768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27724" y="1353312"/>
            <a:ext cx="4876800" cy="4681728"/>
          </a:xfrm>
        </p:spPr>
        <p:txBody>
          <a:bodyPr/>
          <a:lstStyle>
            <a:lvl1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90A1-8E94-4F19-BC39-89EE27433667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BB4D6-AD4B-4009-BC1B-ACDD6427F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4771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-3048"/>
            <a:ext cx="10363200" cy="160934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9A1D39-F747-4E30-916F-9DB4DF2EB382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BB4D6-AD4B-4009-BC1B-ACDD6427F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21202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1EBEA-C201-48D4-98C8-4E8C9A4D2FF9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BB4D6-AD4B-4009-BC1B-ACDD6427F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178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12F367-D04A-4604-A8C7-B248F030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16FE898-EB88-4FA2-9A6D-D9C611801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F18524-D4E1-42CF-9543-BB14D466B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E959-FE03-4C2A-AD60-78029944C84D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9B5FED-D909-4547-B11A-5019081C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B93324-9647-42D0-904D-247CB522F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B499-7774-44E9-B19C-2001972DF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99324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1" y="2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363552" y="6255258"/>
            <a:ext cx="524256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7336-F688-41D0-982B-1429B0423F64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BB4D6-AD4B-4009-BC1B-ACDD6427F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42035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1" y="2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363552" y="6255258"/>
            <a:ext cx="524256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34959-FF73-43B6-B1D2-59B95C154D73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BB4D6-AD4B-4009-BC1B-ACDD6427F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91442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90F22-93D6-4B4D-A6E5-3F2C85C59B0E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BB4D6-AD4B-4009-BC1B-ACDD6427F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6997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533400"/>
            <a:ext cx="2552700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1" y="533400"/>
            <a:ext cx="7505700" cy="56388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B84-A323-47BA-88AD-60FCED0ED10A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BB4D6-AD4B-4009-BC1B-ACDD6427F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074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EC6339-8163-44CF-9024-D0D3F45EA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72E856-59B1-482A-BA76-EC5F7D903E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DED35DD-A0C4-4605-BAB8-28AAAB2B7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433E4A-B1FC-42FA-AC0F-F42A971B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E959-FE03-4C2A-AD60-78029944C84D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E10E915-6E02-48AC-A0C7-C578DE1EA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B235A8D-0D67-4784-99D6-642C67F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B499-7774-44E9-B19C-2001972DF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88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F56CCB-1BE1-409F-9DE2-304359755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28B3D40-D05E-4E19-A825-25E3C24B0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069CF63-60AB-4B39-B61E-F75DEFB16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E56C656-8FE1-4EE5-9D7B-91ED992233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E34F741-897C-46E1-95EF-604B035987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175A5BC-EA06-44D1-AA8E-701C15A19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E959-FE03-4C2A-AD60-78029944C84D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7E39186-8341-48B3-BB7E-4CC405F04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9E9DFB6-859A-4B7F-83EB-B95A86C34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B499-7774-44E9-B19C-2001972DF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82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6E40EF-7B27-421D-9937-D894E3A3C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DBE2FAB-6E7E-4E46-AC0D-3B8A34583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E959-FE03-4C2A-AD60-78029944C84D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8737176-D252-45A3-9FB5-512EBC58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FB2AC62-B19E-448C-A718-33871E76B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B499-7774-44E9-B19C-2001972DF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845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210B001-5765-49DF-B115-1B8C50D07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E959-FE03-4C2A-AD60-78029944C84D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E3C5186-DE24-47EB-969D-F0B0A5507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CDAFE27-B85C-434A-9566-093FA6A12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B499-7774-44E9-B19C-2001972DF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976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87C98E-8C41-4FF1-9E3C-2F89F1D3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2BA1CD-0FCE-4FB0-9383-B275A29D0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93C0D8-A97B-449B-862F-8FD9F9935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AD58C69-6C9F-483A-BCC4-BB51C6C4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E959-FE03-4C2A-AD60-78029944C84D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4979EE6-553E-4C09-BCEF-F37CDC30A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E2C4C9E-4B58-436E-84C6-C04190240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B499-7774-44E9-B19C-2001972DF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278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A25A8E-E6B1-476D-A1D9-0DDBE6E77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3198469-9510-483A-B408-CCFFA0BD89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1335602-7945-484F-83C2-AE05A24AF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0B02ED3-A272-4F96-95AA-19336E86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E959-FE03-4C2A-AD60-78029944C84D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1887A1E-A61E-4D12-98FB-75CC12246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D2FC56B-6E43-4D56-87D9-73DD82859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2B499-7774-44E9-B19C-2001972DF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97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386492B-9DAE-4702-9F1F-CF0D1383D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57C8BD9-16CB-4B73-99E6-4068F272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CD83AE-D678-4C86-A473-DD2F56F90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BE959-FE03-4C2A-AD60-78029944C84D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87F237-E118-4933-A388-91F6BD223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AD79611-6D53-4CE7-8E51-12F8E5CFC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2B499-7774-44E9-B19C-2001972DF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548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F7B1B2D-254B-46ED-9FF8-1ADCDE5C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826C7E-4C09-4E0A-86AC-9064A6A93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432C93-738C-4F61-9F52-F4ECF9FD2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ADF8E-D6AF-49D1-9A27-ABAB34347BD7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139E9D-2354-4ABA-B060-568BCF630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271BAAE-C4F0-47D0-A608-264E894ED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6CDCE-69F1-46E1-8B9C-319C96043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1300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1363552" y="6255258"/>
            <a:ext cx="524256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-3048"/>
            <a:ext cx="10363200" cy="693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690880"/>
            <a:ext cx="10363200" cy="5481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89824" y="6272786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56030BA-C7F7-4ACC-8422-A316A1E9FDD5}" type="datetime1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272786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6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D4BB4D6-AD4B-4009-BC1B-ACDD6427F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368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CE914D-3EA7-4FD4-82D9-782A9B84C6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CEPC </a:t>
            </a:r>
            <a:r>
              <a:rPr lang="zh-CN" altLang="en-US" dirty="0"/>
              <a:t>机器保护 </a:t>
            </a:r>
            <a:r>
              <a:rPr lang="en-US" altLang="zh-CN" dirty="0"/>
              <a:t>collimators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0B1608E-4B14-41EC-A29D-248E4E69FB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崔小昊</a:t>
            </a:r>
            <a:endParaRPr lang="en-US" altLang="zh-CN" dirty="0"/>
          </a:p>
          <a:p>
            <a:r>
              <a:rPr lang="en-US" altLang="zh-CN" dirty="0"/>
              <a:t>2025/05/23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3013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束损模拟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C32D77-3BEB-40CF-8C98-9EE998DF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4"/>
            <a:ext cx="10685017" cy="252443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altLang="zh-CN" b="1" dirty="0"/>
              <a:t>RF </a:t>
            </a:r>
            <a:r>
              <a:rPr lang="zh-CN" altLang="en-US" b="1" dirty="0"/>
              <a:t>腔压下降</a:t>
            </a:r>
            <a:r>
              <a:rPr lang="en-US" altLang="zh-CN" b="1" dirty="0"/>
              <a:t>: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312625-B32F-4C6A-BE39-1D18A099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6CDCE-69F1-46E1-8B9C-319C96043F49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8" name="内容占位符 3">
            <a:extLst>
              <a:ext uri="{FF2B5EF4-FFF2-40B4-BE49-F238E27FC236}">
                <a16:creationId xmlns:a16="http://schemas.microsoft.com/office/drawing/2014/main" id="{EF9B1D04-71E0-4C3C-B42F-A8AB20C6B57F}"/>
              </a:ext>
            </a:extLst>
          </p:cNvPr>
          <p:cNvSpPr txBox="1">
            <a:spLocks/>
          </p:cNvSpPr>
          <p:nvPr/>
        </p:nvSpPr>
        <p:spPr>
          <a:xfrm>
            <a:off x="753491" y="2448992"/>
            <a:ext cx="10685017" cy="2524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>
                <a:solidFill>
                  <a:srgbClr val="333333"/>
                </a:solidFill>
                <a:latin typeface="PingFang SC"/>
              </a:rPr>
              <a:t>假设加速器中发生高频腔保护，高频腔腔压以指数下降</a:t>
            </a:r>
            <a:r>
              <a:rPr lang="en-US" altLang="zh-CN" dirty="0">
                <a:solidFill>
                  <a:srgbClr val="333333"/>
                </a:solidFill>
                <a:latin typeface="PingFang SC"/>
              </a:rPr>
              <a:t>, V(t)=V0​⋅e−t/</a:t>
            </a:r>
            <a:r>
              <a:rPr lang="el-GR" altLang="zh-CN" dirty="0">
                <a:solidFill>
                  <a:srgbClr val="333333"/>
                </a:solidFill>
                <a:latin typeface="PingFang SC"/>
              </a:rPr>
              <a:t>τ</a:t>
            </a:r>
            <a:r>
              <a:rPr lang="en-US" altLang="zh-CN" dirty="0">
                <a:solidFill>
                  <a:srgbClr val="333333"/>
                </a:solidFill>
                <a:latin typeface="PingFang SC"/>
              </a:rPr>
              <a:t> </a:t>
            </a:r>
            <a:r>
              <a:rPr lang="zh-CN" altLang="en-US" dirty="0">
                <a:solidFill>
                  <a:srgbClr val="333333"/>
                </a:solidFill>
                <a:latin typeface="PingFang SC"/>
              </a:rPr>
              <a:t>下降的时间常数为</a:t>
            </a:r>
            <a:r>
              <a:rPr lang="en-US" altLang="zh-CN" dirty="0">
                <a:solidFill>
                  <a:srgbClr val="333333"/>
                </a:solidFill>
                <a:latin typeface="PingFang SC"/>
              </a:rPr>
              <a:t> 773 µs.</a:t>
            </a:r>
            <a:r>
              <a:rPr lang="zh-CN" altLang="en-US" dirty="0"/>
              <a:t>束流丢失的圈数主要集中在</a:t>
            </a:r>
            <a:r>
              <a:rPr lang="en-US" altLang="zh-CN" dirty="0"/>
              <a:t>15</a:t>
            </a:r>
            <a:r>
              <a:rPr lang="zh-CN" altLang="en-US" dirty="0"/>
              <a:t>圈左右。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dirty="0">
              <a:solidFill>
                <a:srgbClr val="333333"/>
              </a:solidFill>
              <a:latin typeface="PingFang SC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3A190B5-3923-43E2-B6D2-18F5091570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772" y="3449536"/>
            <a:ext cx="4260453" cy="3183968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6F1271B7-47A1-44A5-BBC1-D4D6EDC317B9}"/>
              </a:ext>
            </a:extLst>
          </p:cNvPr>
          <p:cNvSpPr txBox="1"/>
          <p:nvPr/>
        </p:nvSpPr>
        <p:spPr>
          <a:xfrm>
            <a:off x="3178207" y="849857"/>
            <a:ext cx="322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主要针对</a:t>
            </a:r>
            <a:r>
              <a:rPr lang="en-US" altLang="zh-CN" dirty="0"/>
              <a:t>Z</a:t>
            </a:r>
            <a:r>
              <a:rPr lang="zh-CN" altLang="en-US" dirty="0"/>
              <a:t>模式</a:t>
            </a:r>
          </a:p>
        </p:txBody>
      </p:sp>
    </p:spTree>
    <p:extLst>
      <p:ext uri="{BB962C8B-B14F-4D97-AF65-F5344CB8AC3E}">
        <p14:creationId xmlns:p14="http://schemas.microsoft.com/office/powerpoint/2010/main" val="1078807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束损模拟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E83F790-81A3-4FAD-8D08-6D75BC5D0B8C}"/>
              </a:ext>
            </a:extLst>
          </p:cNvPr>
          <p:cNvSpPr txBox="1"/>
          <p:nvPr/>
        </p:nvSpPr>
        <p:spPr>
          <a:xfrm>
            <a:off x="4121087" y="5628293"/>
            <a:ext cx="4339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束流丢失位置，全部丢失在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collimator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上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312625-B32F-4C6A-BE39-1D18A099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805D6AE2-C5DD-4174-9D89-979137A46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761" y="1438275"/>
            <a:ext cx="6638649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218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束损模拟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E83F790-81A3-4FAD-8D08-6D75BC5D0B8C}"/>
              </a:ext>
            </a:extLst>
          </p:cNvPr>
          <p:cNvSpPr txBox="1"/>
          <p:nvPr/>
        </p:nvSpPr>
        <p:spPr>
          <a:xfrm>
            <a:off x="5976520" y="5987018"/>
            <a:ext cx="4339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束流丢失位置，全部丢失在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collimator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上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312625-B32F-4C6A-BE39-1D18A099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DF6EE65-1C79-4771-8AF9-9A90BEB58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050" y="2097148"/>
            <a:ext cx="5333333" cy="400000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D934D921-EF80-4360-81BB-E2EBDFB14165}"/>
              </a:ext>
            </a:extLst>
          </p:cNvPr>
          <p:cNvSpPr txBox="1"/>
          <p:nvPr/>
        </p:nvSpPr>
        <p:spPr>
          <a:xfrm>
            <a:off x="1779934" y="5987018"/>
            <a:ext cx="268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束流丢失圈数更快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946F5DC5-ABD8-47D3-B65F-696A65C3A0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17" y="2055814"/>
            <a:ext cx="5333333" cy="4000000"/>
          </a:xfrm>
          <a:prstGeom prst="rect">
            <a:avLst/>
          </a:prstGeom>
        </p:spPr>
      </p:pic>
      <p:sp>
        <p:nvSpPr>
          <p:cNvPr id="15" name="内容占位符 3">
            <a:extLst>
              <a:ext uri="{FF2B5EF4-FFF2-40B4-BE49-F238E27FC236}">
                <a16:creationId xmlns:a16="http://schemas.microsoft.com/office/drawing/2014/main" id="{9B465D31-3FC2-4F1F-9FEA-F1C4961CA8B9}"/>
              </a:ext>
            </a:extLst>
          </p:cNvPr>
          <p:cNvSpPr txBox="1">
            <a:spLocks/>
          </p:cNvSpPr>
          <p:nvPr/>
        </p:nvSpPr>
        <p:spPr>
          <a:xfrm>
            <a:off x="904411" y="1390152"/>
            <a:ext cx="10685017" cy="2524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solidFill>
                  <a:srgbClr val="333333"/>
                </a:solidFill>
                <a:latin typeface="PingFang SC"/>
              </a:rPr>
              <a:t>Higgs</a:t>
            </a:r>
            <a:r>
              <a:rPr lang="zh-CN" altLang="en-US" dirty="0">
                <a:solidFill>
                  <a:srgbClr val="333333"/>
                </a:solidFill>
                <a:latin typeface="PingFang SC"/>
              </a:rPr>
              <a:t>模式，</a:t>
            </a:r>
            <a:r>
              <a:rPr lang="en-US" altLang="zh-CN" dirty="0">
                <a:solidFill>
                  <a:srgbClr val="333333"/>
                </a:solidFill>
                <a:latin typeface="PingFang SC"/>
              </a:rPr>
              <a:t>RF</a:t>
            </a:r>
            <a:r>
              <a:rPr lang="zh-CN" altLang="en-US" dirty="0">
                <a:solidFill>
                  <a:srgbClr val="333333"/>
                </a:solidFill>
                <a:latin typeface="PingFang SC"/>
              </a:rPr>
              <a:t>加速腔保护的情况下，丢束更快。全部丢在</a:t>
            </a:r>
            <a:r>
              <a:rPr lang="en-US" altLang="zh-CN" dirty="0">
                <a:solidFill>
                  <a:srgbClr val="333333"/>
                </a:solidFill>
                <a:latin typeface="PingFang SC"/>
              </a:rPr>
              <a:t>collimator</a:t>
            </a:r>
            <a:r>
              <a:rPr lang="zh-CN" altLang="en-US" dirty="0">
                <a:solidFill>
                  <a:srgbClr val="333333"/>
                </a:solidFill>
                <a:latin typeface="PingFang SC"/>
              </a:rPr>
              <a:t>上。</a:t>
            </a:r>
          </a:p>
        </p:txBody>
      </p:sp>
    </p:spTree>
    <p:extLst>
      <p:ext uri="{BB962C8B-B14F-4D97-AF65-F5344CB8AC3E}">
        <p14:creationId xmlns:p14="http://schemas.microsoft.com/office/powerpoint/2010/main" val="1691437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束损模拟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C32D77-3BEB-40CF-8C98-9EE998DF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4"/>
            <a:ext cx="10685017" cy="2524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/>
              <a:t>2. </a:t>
            </a:r>
            <a:r>
              <a:rPr lang="zh-CN" altLang="en-US" b="1" dirty="0"/>
              <a:t>二极磁铁掉电</a:t>
            </a:r>
            <a:r>
              <a:rPr lang="en-US" altLang="zh-CN" b="1" dirty="0"/>
              <a:t>: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312625-B32F-4C6A-BE39-1D18A099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内容占位符 3">
            <a:extLst>
              <a:ext uri="{FF2B5EF4-FFF2-40B4-BE49-F238E27FC236}">
                <a16:creationId xmlns:a16="http://schemas.microsoft.com/office/drawing/2014/main" id="{EF9B1D04-71E0-4C3C-B42F-A8AB20C6B57F}"/>
              </a:ext>
            </a:extLst>
          </p:cNvPr>
          <p:cNvSpPr txBox="1">
            <a:spLocks/>
          </p:cNvSpPr>
          <p:nvPr/>
        </p:nvSpPr>
        <p:spPr>
          <a:xfrm>
            <a:off x="753491" y="2448992"/>
            <a:ext cx="10685017" cy="2524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假设加速器中发生二极磁铁掉电，环中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1/8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二极磁铁磁场以指数下降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, 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B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KaTeX_Main"/>
              </a:rPr>
              <a:t>(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t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KaTeX_Main"/>
              </a:rPr>
              <a:t>)=</a:t>
            </a:r>
            <a:r>
              <a:rPr lang="en-US" altLang="zh-CN" i="1" dirty="0">
                <a:solidFill>
                  <a:srgbClr val="333333"/>
                </a:solidFill>
                <a:latin typeface="KaTeX_Math"/>
              </a:rPr>
              <a:t>B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KaTeX_Main"/>
              </a:rPr>
              <a:t>0​⋅</a:t>
            </a:r>
            <a:r>
              <a:rPr lang="en-US" altLang="zh-CN" b="0" i="1" dirty="0">
                <a:solidFill>
                  <a:srgbClr val="333333"/>
                </a:solidFill>
                <a:effectLst/>
                <a:latin typeface="KaTeX_Math"/>
              </a:rPr>
              <a:t>e</a:t>
            </a:r>
            <a:r>
              <a:rPr lang="en-US" altLang="zh-CN" b="0" i="0" baseline="30000" dirty="0">
                <a:solidFill>
                  <a:srgbClr val="333333"/>
                </a:solidFill>
                <a:effectLst/>
                <a:latin typeface="KaTeX_Main"/>
              </a:rPr>
              <a:t>−</a:t>
            </a:r>
            <a:r>
              <a:rPr lang="en-US" altLang="zh-CN" b="0" i="1" baseline="30000" dirty="0">
                <a:solidFill>
                  <a:srgbClr val="333333"/>
                </a:solidFill>
                <a:effectLst/>
                <a:latin typeface="KaTeX_Math"/>
              </a:rPr>
              <a:t>t</a:t>
            </a:r>
            <a:r>
              <a:rPr lang="en-US" altLang="zh-CN" b="0" i="0" baseline="30000" dirty="0">
                <a:solidFill>
                  <a:srgbClr val="333333"/>
                </a:solidFill>
                <a:effectLst/>
                <a:latin typeface="KaTeX_Main"/>
              </a:rPr>
              <a:t>/</a:t>
            </a:r>
            <a:r>
              <a:rPr lang="el-GR" altLang="zh-CN" b="0" i="1" baseline="30000" dirty="0">
                <a:solidFill>
                  <a:srgbClr val="333333"/>
                </a:solidFill>
                <a:effectLst/>
                <a:latin typeface="KaTeX_Math"/>
              </a:rPr>
              <a:t>τ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下降的时间常数为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 10ms.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束流丢失的圈数晚于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50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圈，可以采用主动保护。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PingFang SC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9886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束损模拟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E83F790-81A3-4FAD-8D08-6D75BC5D0B8C}"/>
              </a:ext>
            </a:extLst>
          </p:cNvPr>
          <p:cNvSpPr txBox="1"/>
          <p:nvPr/>
        </p:nvSpPr>
        <p:spPr>
          <a:xfrm>
            <a:off x="4121087" y="5628293"/>
            <a:ext cx="4339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束流丢失位置，全部丢失在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collimator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上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312625-B32F-4C6A-BE39-1D18A099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226E002-20B2-46F5-8A9E-E9FBEA481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694" y="1429000"/>
            <a:ext cx="7738776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979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束损模拟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C32D77-3BEB-40CF-8C98-9EE998DF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4"/>
            <a:ext cx="10685017" cy="2524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/>
              <a:t>3. </a:t>
            </a:r>
            <a:r>
              <a:rPr lang="zh-CN" altLang="en-US" b="1" dirty="0"/>
              <a:t>超导四极铁掉电</a:t>
            </a:r>
            <a:r>
              <a:rPr lang="en-US" altLang="zh-CN" b="1" dirty="0"/>
              <a:t>: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312625-B32F-4C6A-BE39-1D18A099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内容占位符 3">
            <a:extLst>
              <a:ext uri="{FF2B5EF4-FFF2-40B4-BE49-F238E27FC236}">
                <a16:creationId xmlns:a16="http://schemas.microsoft.com/office/drawing/2014/main" id="{EF9B1D04-71E0-4C3C-B42F-A8AB20C6B57F}"/>
              </a:ext>
            </a:extLst>
          </p:cNvPr>
          <p:cNvSpPr txBox="1">
            <a:spLocks/>
          </p:cNvSpPr>
          <p:nvPr/>
        </p:nvSpPr>
        <p:spPr>
          <a:xfrm>
            <a:off x="753491" y="2448992"/>
            <a:ext cx="10685017" cy="2524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假设加速器中发生超导铁失超，超导四极铁磁铁磁场以指数下降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, 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B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(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t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)=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B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0​⋅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e</a:t>
            </a:r>
            <a:r>
              <a:rPr kumimoji="0" lang="en-US" altLang="zh-CN" sz="2800" b="0" i="0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−</a:t>
            </a:r>
            <a:r>
              <a:rPr kumimoji="0" lang="en-US" altLang="zh-CN" sz="2800" b="0" i="1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t</a:t>
            </a:r>
            <a:r>
              <a:rPr kumimoji="0" lang="en-US" altLang="zh-CN" sz="2800" b="0" i="0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/</a:t>
            </a:r>
            <a:r>
              <a:rPr kumimoji="0" lang="el-GR" altLang="zh-CN" sz="2800" b="0" i="1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τ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下降的时间常数为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 10ms.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束流丢失的圈数晚于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50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圈，可以采用主动保护。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PingFang SC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665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束损模拟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C32D77-3BEB-40CF-8C98-9EE998DF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4"/>
            <a:ext cx="10685017" cy="2524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/>
              <a:t>4. </a:t>
            </a:r>
            <a:r>
              <a:rPr lang="zh-CN" altLang="en-US" b="1" dirty="0"/>
              <a:t>四极铁掉电</a:t>
            </a:r>
            <a:r>
              <a:rPr lang="en-US" altLang="zh-CN" b="1" dirty="0"/>
              <a:t>: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312625-B32F-4C6A-BE39-1D18A099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内容占位符 3">
            <a:extLst>
              <a:ext uri="{FF2B5EF4-FFF2-40B4-BE49-F238E27FC236}">
                <a16:creationId xmlns:a16="http://schemas.microsoft.com/office/drawing/2014/main" id="{EF9B1D04-71E0-4C3C-B42F-A8AB20C6B57F}"/>
              </a:ext>
            </a:extLst>
          </p:cNvPr>
          <p:cNvSpPr txBox="1">
            <a:spLocks/>
          </p:cNvSpPr>
          <p:nvPr/>
        </p:nvSpPr>
        <p:spPr>
          <a:xfrm>
            <a:off x="753491" y="2448992"/>
            <a:ext cx="10685017" cy="2524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假设加速器中发生全环所有四极铁掉电，所有四极铁磁铁磁场以指数下降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, 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B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(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t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)=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B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0​⋅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e</a:t>
            </a:r>
            <a:r>
              <a:rPr kumimoji="0" lang="en-US" altLang="zh-CN" sz="2800" b="0" i="0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−</a:t>
            </a:r>
            <a:r>
              <a:rPr kumimoji="0" lang="en-US" altLang="zh-CN" sz="2800" b="0" i="1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t</a:t>
            </a:r>
            <a:r>
              <a:rPr kumimoji="0" lang="en-US" altLang="zh-CN" sz="2800" b="0" i="0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in"/>
                <a:ea typeface="等线" panose="02010600030101010101" pitchFamily="2" charset="-122"/>
                <a:cs typeface="+mn-cs"/>
              </a:rPr>
              <a:t>/</a:t>
            </a:r>
            <a:r>
              <a:rPr kumimoji="0" lang="el-GR" altLang="zh-CN" sz="2800" b="0" i="1" u="none" strike="noStrike" kern="1200" cap="none" spc="0" normalizeH="0" baseline="3000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KaTeX_Math"/>
                <a:ea typeface="等线" panose="02010600030101010101" pitchFamily="2" charset="-122"/>
                <a:cs typeface="+mn-cs"/>
              </a:rPr>
              <a:t>τ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下降的时间常数为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 10ms.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丢束在第一圈即发生。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PingFang SC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319D046-0A06-4B37-A593-3FFA07470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319" y="3711208"/>
            <a:ext cx="3691118" cy="277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067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665360" y="72920"/>
            <a:ext cx="8007811" cy="809403"/>
          </a:xfrm>
        </p:spPr>
        <p:txBody>
          <a:bodyPr>
            <a:normAutofit/>
          </a:bodyPr>
          <a:lstStyle/>
          <a:p>
            <a:r>
              <a:rPr lang="en-US" altLang="zh-CN" dirty="0"/>
              <a:t>simulation setup  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16531" y="903701"/>
            <a:ext cx="5690923" cy="5380892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altLang="zh-CN" sz="2000" dirty="0"/>
              <a:t>12 collimators for each ring </a:t>
            </a:r>
          </a:p>
          <a:p>
            <a:pPr lvl="1">
              <a:spcBef>
                <a:spcPts val="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Currently Z operation.</a:t>
            </a:r>
          </a:p>
          <a:p>
            <a:pPr>
              <a:spcAft>
                <a:spcPts val="0"/>
              </a:spcAft>
            </a:pPr>
            <a:r>
              <a:rPr lang="en-US" altLang="zh-CN" dirty="0"/>
              <a:t>Two types: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horizontal/vertical collimator</a:t>
            </a:r>
          </a:p>
          <a:p>
            <a:pPr>
              <a:spcAft>
                <a:spcPts val="0"/>
              </a:spcAft>
            </a:pPr>
            <a:endParaRPr lang="en-US" altLang="zh-CN" sz="2000" dirty="0"/>
          </a:p>
          <a:p>
            <a:pPr>
              <a:spcAft>
                <a:spcPts val="0"/>
              </a:spcAft>
            </a:pPr>
            <a:endParaRPr lang="en-US" altLang="zh-CN" sz="2000" dirty="0"/>
          </a:p>
          <a:p>
            <a:pPr>
              <a:spcAft>
                <a:spcPts val="0"/>
              </a:spcAft>
            </a:pPr>
            <a:endParaRPr lang="en-US" altLang="zh-CN" sz="2000" dirty="0"/>
          </a:p>
          <a:p>
            <a:pPr lvl="1"/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All types have 1:10 tapers.</a:t>
            </a:r>
          </a:p>
          <a:p>
            <a:pPr lvl="1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Aperture: 3 mm.</a:t>
            </a:r>
          </a:p>
          <a:p>
            <a:pPr>
              <a:spcAft>
                <a:spcPts val="0"/>
              </a:spcAft>
            </a:pPr>
            <a:r>
              <a:rPr lang="en-US" altLang="zh-CN" sz="2000" dirty="0"/>
              <a:t>Material: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Molybdenum(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钼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) – Carbon composite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0" name="图片 49">
            <a:extLst>
              <a:ext uri="{FF2B5EF4-FFF2-40B4-BE49-F238E27FC236}">
                <a16:creationId xmlns:a16="http://schemas.microsoft.com/office/drawing/2014/main" id="{829E57A2-2956-4102-AF63-8DA28A93E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92" y="1955214"/>
            <a:ext cx="1576552" cy="1440000"/>
          </a:xfrm>
          <a:prstGeom prst="rect">
            <a:avLst/>
          </a:prstGeom>
        </p:spPr>
      </p:pic>
      <p:pic>
        <p:nvPicPr>
          <p:cNvPr id="52" name="图片 51">
            <a:extLst>
              <a:ext uri="{FF2B5EF4-FFF2-40B4-BE49-F238E27FC236}">
                <a16:creationId xmlns:a16="http://schemas.microsoft.com/office/drawing/2014/main" id="{CCF5CF55-CAFC-4168-989E-79C561667F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4425" y="1958132"/>
            <a:ext cx="1601119" cy="1440000"/>
          </a:xfrm>
          <a:prstGeom prst="rect">
            <a:avLst/>
          </a:prstGeom>
        </p:spPr>
      </p:pic>
      <p:pic>
        <p:nvPicPr>
          <p:cNvPr id="54" name="图片 53">
            <a:extLst>
              <a:ext uri="{FF2B5EF4-FFF2-40B4-BE49-F238E27FC236}">
                <a16:creationId xmlns:a16="http://schemas.microsoft.com/office/drawing/2014/main" id="{F55F92B9-E821-4DD4-8AEE-6EDF3C0447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732" y="1941426"/>
            <a:ext cx="1589223" cy="144000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75F74275-4F16-4F51-BB3A-AF97895E85A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058" t="10448" r="81799" b="77612"/>
          <a:stretch/>
        </p:blipFill>
        <p:spPr>
          <a:xfrm>
            <a:off x="11149594" y="4955939"/>
            <a:ext cx="515498" cy="576064"/>
          </a:xfrm>
          <a:prstGeom prst="rect">
            <a:avLst/>
          </a:prstGeom>
        </p:spPr>
      </p:pic>
      <p:sp>
        <p:nvSpPr>
          <p:cNvPr id="21" name="内容占位符 3">
            <a:extLst>
              <a:ext uri="{FF2B5EF4-FFF2-40B4-BE49-F238E27FC236}">
                <a16:creationId xmlns:a16="http://schemas.microsoft.com/office/drawing/2014/main" id="{CD8DF842-8CB2-4BE5-B344-6494FD802E23}"/>
              </a:ext>
            </a:extLst>
          </p:cNvPr>
          <p:cNvSpPr txBox="1">
            <a:spLocks/>
          </p:cNvSpPr>
          <p:nvPr/>
        </p:nvSpPr>
        <p:spPr>
          <a:xfrm>
            <a:off x="6507454" y="903701"/>
            <a:ext cx="5421194" cy="538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Different scenarios can be set during SAD simulation.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Beam losses on beam pipe/collimators will be record.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All beam losses hitting collimators would pass to FLUKA, then secondaries simulated in FLUKA would pass to SAD.</a:t>
            </a:r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C2A7FF10-4003-4F5D-8145-F2D444CA2641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841" y="3233162"/>
            <a:ext cx="5017807" cy="3072809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5FEADBDE-0463-458B-9C43-7AC265C843B9}"/>
              </a:ext>
            </a:extLst>
          </p:cNvPr>
          <p:cNvSpPr txBox="1"/>
          <p:nvPr/>
        </p:nvSpPr>
        <p:spPr>
          <a:xfrm>
            <a:off x="979591" y="3220450"/>
            <a:ext cx="1633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方正姚体" panose="02010601030101010101" pitchFamily="2" charset="-122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horizontal collimator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41564B78-C427-4835-9851-E5B659F9A485}"/>
              </a:ext>
            </a:extLst>
          </p:cNvPr>
          <p:cNvSpPr txBox="1"/>
          <p:nvPr/>
        </p:nvSpPr>
        <p:spPr>
          <a:xfrm>
            <a:off x="776100" y="2353360"/>
            <a:ext cx="340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方正姚体" panose="02010601030101010101" pitchFamily="2" charset="-122"/>
                <a:cs typeface="+mn-cs"/>
              </a:rPr>
              <a:t>y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3E018029-EBE0-40AE-B956-B6609031A515}"/>
              </a:ext>
            </a:extLst>
          </p:cNvPr>
          <p:cNvSpPr txBox="1"/>
          <p:nvPr/>
        </p:nvSpPr>
        <p:spPr>
          <a:xfrm>
            <a:off x="2982205" y="3196760"/>
            <a:ext cx="1488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方正姚体" panose="02010601030101010101" pitchFamily="2" charset="-122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vertical collimator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ckwell" panose="02060603020205020403"/>
              <a:ea typeface="方正姚体" panose="02010601030101010101" pitchFamily="2" charset="-122"/>
              <a:cs typeface="+mn-cs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5635931D-0D6E-4E80-B19B-B31884B43A83}"/>
              </a:ext>
            </a:extLst>
          </p:cNvPr>
          <p:cNvSpPr txBox="1"/>
          <p:nvPr/>
        </p:nvSpPr>
        <p:spPr>
          <a:xfrm>
            <a:off x="2718384" y="2374898"/>
            <a:ext cx="340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方正姚体" panose="02010601030101010101" pitchFamily="2" charset="-122"/>
                <a:cs typeface="+mn-cs"/>
              </a:rPr>
              <a:t>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ckwell" panose="02060603020205020403"/>
              <a:ea typeface="方正姚体" panose="02010601030101010101" pitchFamily="2" charset="-122"/>
              <a:cs typeface="+mn-cs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1CDD5C4E-546E-4E9D-B2B9-E0835939F181}"/>
              </a:ext>
            </a:extLst>
          </p:cNvPr>
          <p:cNvSpPr txBox="1"/>
          <p:nvPr/>
        </p:nvSpPr>
        <p:spPr>
          <a:xfrm>
            <a:off x="5545878" y="3210548"/>
            <a:ext cx="340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方正姚体" panose="02010601030101010101" pitchFamily="2" charset="-122"/>
                <a:cs typeface="+mn-cs"/>
              </a:rPr>
              <a:t>z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ckwell" panose="02060603020205020403"/>
              <a:ea typeface="方正姚体" panose="02010601030101010101" pitchFamily="2" charset="-122"/>
              <a:cs typeface="+mn-cs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71B1D0E1-05B7-4D73-B489-9DF927909B7E}"/>
              </a:ext>
            </a:extLst>
          </p:cNvPr>
          <p:cNvSpPr txBox="1"/>
          <p:nvPr/>
        </p:nvSpPr>
        <p:spPr>
          <a:xfrm>
            <a:off x="4665361" y="2403640"/>
            <a:ext cx="340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方正姚体" panose="02010601030101010101" pitchFamily="2" charset="-122"/>
                <a:cs typeface="+mn-cs"/>
              </a:rPr>
              <a:t>x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ckwell" panose="02060603020205020403"/>
              <a:ea typeface="方正姚体" panose="02010601030101010101" pitchFamily="2" charset="-122"/>
              <a:cs typeface="+mn-cs"/>
            </a:endParaRPr>
          </a:p>
        </p:txBody>
      </p:sp>
      <p:sp>
        <p:nvSpPr>
          <p:cNvPr id="16" name="标题 1">
            <a:extLst>
              <a:ext uri="{FF2B5EF4-FFF2-40B4-BE49-F238E27FC236}">
                <a16:creationId xmlns:a16="http://schemas.microsoft.com/office/drawing/2014/main" id="{827BE78F-064F-4B9B-9CCA-8DE473EC8713}"/>
              </a:ext>
            </a:extLst>
          </p:cNvPr>
          <p:cNvSpPr txBox="1">
            <a:spLocks/>
          </p:cNvSpPr>
          <p:nvPr/>
        </p:nvSpPr>
        <p:spPr>
          <a:xfrm>
            <a:off x="776100" y="-92127"/>
            <a:ext cx="5257800" cy="11848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kern="10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4. SAD-Fluka</a:t>
            </a:r>
            <a:r>
              <a:rPr lang="zh-CN" altLang="en-US" sz="2800" b="1" kern="10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联合模拟</a:t>
            </a:r>
            <a:endParaRPr lang="zh-CN" altLang="en-US" sz="2800" b="1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44B2682-204E-4470-8E35-B8EF3BD898BE}"/>
              </a:ext>
            </a:extLst>
          </p:cNvPr>
          <p:cNvSpPr txBox="1"/>
          <p:nvPr/>
        </p:nvSpPr>
        <p:spPr>
          <a:xfrm>
            <a:off x="10919534" y="292963"/>
            <a:ext cx="127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by</a:t>
            </a:r>
            <a:r>
              <a:rPr lang="zh-CN" altLang="en-US" dirty="0"/>
              <a:t>唐光毅</a:t>
            </a:r>
          </a:p>
        </p:txBody>
      </p:sp>
    </p:spTree>
    <p:extLst>
      <p:ext uri="{BB962C8B-B14F-4D97-AF65-F5344CB8AC3E}">
        <p14:creationId xmlns:p14="http://schemas.microsoft.com/office/powerpoint/2010/main" val="4094880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B80CF3-3946-48E5-9F58-6841B677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CEPC collimator simulation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0F6D9A-4306-468C-A0C4-495208053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4BB4D6-AD4B-4009-BC1B-ACDD6427F5AA}" type="slidenum">
              <a:rPr kumimoji="0" lang="zh-CN" altLang="en-US" sz="1100" b="1" i="0" u="none" strike="noStrike" kern="1200" cap="none" spc="-7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" panose="02060603020205020403"/>
                <a:ea typeface="方正姚体" panose="02010601030101010101" pitchFamily="2" charset="-122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100" b="1" i="0" u="none" strike="noStrike" kern="1200" cap="none" spc="-7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 panose="02060603020205020403"/>
              <a:ea typeface="方正姚体" panose="02010601030101010101" pitchFamily="2" charset="-122"/>
              <a:cs typeface="+mn-cs"/>
            </a:endParaRPr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453A52AE-2A9E-4083-9B0D-14B0DF3C0FEF}"/>
              </a:ext>
            </a:extLst>
          </p:cNvPr>
          <p:cNvCxnSpPr>
            <a:cxnSpLocks/>
          </p:cNvCxnSpPr>
          <p:nvPr/>
        </p:nvCxnSpPr>
        <p:spPr>
          <a:xfrm>
            <a:off x="5092995" y="590107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>
            <a:extLst>
              <a:ext uri="{FF2B5EF4-FFF2-40B4-BE49-F238E27FC236}">
                <a16:creationId xmlns:a16="http://schemas.microsoft.com/office/drawing/2014/main" id="{7DC37EC5-32A8-402C-955E-6D06142F1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8" y="1938669"/>
            <a:ext cx="5597107" cy="3806033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DDE52F6D-FE8E-4D40-9C26-17019EA1A4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938669"/>
            <a:ext cx="5597108" cy="38390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内容占位符 2">
                <a:extLst>
                  <a:ext uri="{FF2B5EF4-FFF2-40B4-BE49-F238E27FC236}">
                    <a16:creationId xmlns:a16="http://schemas.microsoft.com/office/drawing/2014/main" id="{1E8D9C13-3EAC-48B6-BB55-5272222533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5418" y="637566"/>
                <a:ext cx="10898372" cy="54102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2880" marR="0" lvl="0" indent="-18288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rgbClr val="D34817">
                      <a:lumMod val="75000"/>
                    </a:srgbClr>
                  </a:buClr>
                  <a:buSzPct val="85000"/>
                  <a:buFont typeface="Wingdings" pitchFamily="2" charset="2"/>
                  <a:buChar char="§"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RF cavities power loss (quenching):                     1/8-ring dipoles power loss:</a:t>
                </a:r>
              </a:p>
              <a:p>
                <a:pPr marL="457200" marR="0" lvl="1" indent="-182880" algn="l" defTabSz="914400" rtl="0" eaLnBrk="1" fontAlgn="auto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rgbClr val="D34817">
                      <a:lumMod val="75000"/>
                    </a:srgbClr>
                  </a:buClr>
                  <a:buSzPct val="85000"/>
                  <a:buFont typeface="Wingdings" pitchFamily="2" charset="2"/>
                  <a:buChar char="§"/>
                  <a:tabLst/>
                  <a:defRPr/>
                </a:pP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Rockwell" panose="02060603020205020403"/>
                    <a:ea typeface="方正姚体" panose="02010601030101010101" pitchFamily="2" charset="-122"/>
                    <a:cs typeface="+mn-cs"/>
                  </a:rPr>
                  <a:t>Cavity voltage decays ~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altLang="zh-CN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Exp</m:t>
                    </m:r>
                    <m:r>
                      <a:rPr kumimoji="0" lang="en-US" altLang="zh-CN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(−</m:t>
                    </m:r>
                    <m:r>
                      <m:rPr>
                        <m:sty m:val="p"/>
                      </m:rPr>
                      <a:rPr kumimoji="0" lang="en-US" altLang="zh-CN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t</m:t>
                    </m:r>
                    <m:r>
                      <a:rPr kumimoji="0" lang="en-US" altLang="zh-CN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r>
                      <m:rPr>
                        <m:sty m:val="p"/>
                      </m:rPr>
                      <a:rPr kumimoji="0" lang="en-US" altLang="zh-CN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τ</m:t>
                    </m:r>
                    <m:r>
                      <a:rPr kumimoji="0" lang="en-US" altLang="zh-CN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)</m:t>
                    </m:r>
                  </m:oMath>
                </a14:m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Rockwell" panose="02060603020205020403"/>
                    <a:ea typeface="方正姚体" panose="02010601030101010101" pitchFamily="2" charset="-122"/>
                    <a:cs typeface="+mn-cs"/>
                  </a:rPr>
                  <a:t>                                   Magnetic field decays ~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altLang="zh-CN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Exp</m:t>
                    </m:r>
                    <m:r>
                      <a:rPr kumimoji="0" lang="en-US" altLang="zh-CN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(−</m:t>
                    </m:r>
                    <m:r>
                      <m:rPr>
                        <m:sty m:val="p"/>
                      </m:rPr>
                      <a:rPr kumimoji="0" lang="en-US" altLang="zh-CN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t</m:t>
                    </m:r>
                    <m:r>
                      <a:rPr kumimoji="0" lang="en-US" altLang="zh-CN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/</m:t>
                    </m:r>
                    <m:r>
                      <m:rPr>
                        <m:sty m:val="p"/>
                      </m:rPr>
                      <a:rPr kumimoji="0" lang="en-US" altLang="zh-CN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τ</m:t>
                    </m:r>
                    <m:r>
                      <a:rPr kumimoji="0" lang="en-US" altLang="zh-CN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)</m:t>
                    </m:r>
                  </m:oMath>
                </a14:m>
                <a:endPara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Rockwell" panose="02060603020205020403"/>
                  <a:ea typeface="方正姚体" panose="02010601030101010101" pitchFamily="2" charset="-122"/>
                  <a:cs typeface="+mn-cs"/>
                </a:endParaRPr>
              </a:p>
              <a:p>
                <a:pPr marL="274320" marR="0" lvl="1" indent="0" algn="l" defTabSz="914400" rtl="0" eaLnBrk="1" fontAlgn="auto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rgbClr val="D34817">
                      <a:lumMod val="75000"/>
                    </a:srgbClr>
                  </a:buClr>
                  <a:buSzPct val="85000"/>
                  <a:buFont typeface="Wingdings" pitchFamily="2" charset="2"/>
                  <a:buNone/>
                  <a:tabLst/>
                  <a:defRPr/>
                </a:pP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Rockwell" panose="02060603020205020403"/>
                    <a:ea typeface="方正姚体" panose="02010601030101010101" pitchFamily="2" charset="-122"/>
                    <a:cs typeface="+mn-cs"/>
                  </a:rPr>
                  <a:t>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altLang="zh-CN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τ</m:t>
                    </m:r>
                    <m:r>
                      <a:rPr kumimoji="0" lang="en-US" altLang="zh-CN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=0.773 </m:t>
                    </m:r>
                    <m:r>
                      <m:rPr>
                        <m:sty m:val="p"/>
                      </m:rPr>
                      <a:rPr kumimoji="0" lang="en-US" altLang="zh-CN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ms</m:t>
                    </m:r>
                  </m:oMath>
                </a14:m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Rockwell" panose="02060603020205020403"/>
                    <a:ea typeface="方正姚体" panose="02010601030101010101" pitchFamily="2" charset="-122"/>
                    <a:cs typeface="+mn-cs"/>
                  </a:rPr>
                  <a:t>                                                 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altLang="zh-CN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τ</m:t>
                    </m:r>
                    <m:r>
                      <a:rPr kumimoji="0" lang="en-US" altLang="zh-CN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=10 </m:t>
                    </m:r>
                    <m:r>
                      <m:rPr>
                        <m:sty m:val="p"/>
                      </m:rPr>
                      <a:rPr kumimoji="0" lang="en-US" altLang="zh-CN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ms</m:t>
                    </m:r>
                  </m:oMath>
                </a14:m>
                <a:endPara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Rockwell" panose="02060603020205020403"/>
                  <a:ea typeface="方正姚体" panose="02010601030101010101" pitchFamily="2" charset="-122"/>
                  <a:cs typeface="+mn-cs"/>
                </a:endParaRPr>
              </a:p>
              <a:p>
                <a:pPr marL="182880" marR="0" lvl="0" indent="-18288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rgbClr val="D34817">
                      <a:lumMod val="75000"/>
                    </a:srgbClr>
                  </a:buClr>
                  <a:buSzPct val="85000"/>
                  <a:buFont typeface="Wingdings" pitchFamily="2" charset="2"/>
                  <a:buChar char="§"/>
                  <a:tabLst/>
                  <a:defRPr/>
                </a:pPr>
                <a:endPara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  <a:p>
                <a:pPr marL="182880" marR="0" lvl="0" indent="-18288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rgbClr val="D34817">
                      <a:lumMod val="75000"/>
                    </a:srgbClr>
                  </a:buClr>
                  <a:buSzPct val="85000"/>
                  <a:buFont typeface="Wingdings" pitchFamily="2" charset="2"/>
                  <a:buChar char="§"/>
                  <a:tabLst/>
                  <a:defRPr/>
                </a:pPr>
                <a:endPara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  <a:p>
                <a:pPr marL="182880" marR="0" lvl="0" indent="-18288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rgbClr val="D34817">
                      <a:lumMod val="75000"/>
                    </a:srgbClr>
                  </a:buClr>
                  <a:buSzPct val="85000"/>
                  <a:buFont typeface="Wingdings" pitchFamily="2" charset="2"/>
                  <a:buChar char="§"/>
                  <a:tabLst/>
                  <a:defRPr/>
                </a:pPr>
                <a:endPara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mc:Choice>
        <mc:Fallback xmlns="">
          <p:sp>
            <p:nvSpPr>
              <p:cNvPr id="11" name="内容占位符 2">
                <a:extLst>
                  <a:ext uri="{FF2B5EF4-FFF2-40B4-BE49-F238E27FC236}">
                    <a16:creationId xmlns:a16="http://schemas.microsoft.com/office/drawing/2014/main" id="{1E8D9C13-3EAC-48B6-BB55-527222253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418" y="637566"/>
                <a:ext cx="10898372" cy="5410200"/>
              </a:xfrm>
              <a:prstGeom prst="rect">
                <a:avLst/>
              </a:prstGeom>
              <a:blipFill>
                <a:blip r:embed="rId4"/>
                <a:stretch>
                  <a:fillRect l="-280" t="-124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2703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B80CF3-3946-48E5-9F58-6841B677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CEPC collimator simulation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49A6832-41B7-4960-90D8-AB5953C5E2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0" y="762000"/>
                <a:ext cx="10898372" cy="5410200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/>
                  <a:t>Quadrupoles </a:t>
                </a:r>
                <a:r>
                  <a:rPr lang="en-US" altLang="zh-CN" dirty="0"/>
                  <a:t>power loss</a:t>
                </a:r>
                <a:r>
                  <a:rPr lang="en-US" altLang="zh-CN"/>
                  <a:t>:                                        </a:t>
                </a:r>
                <a:r>
                  <a:rPr lang="en-US" altLang="zh-CN" dirty="0" err="1"/>
                  <a:t>Sextupoles</a:t>
                </a:r>
                <a:r>
                  <a:rPr lang="en-US" altLang="zh-CN" dirty="0"/>
                  <a:t> power loss:</a:t>
                </a:r>
              </a:p>
              <a:p>
                <a:pPr lvl="1"/>
                <a:r>
                  <a:rPr lang="en-US" altLang="zh-CN" dirty="0"/>
                  <a:t>Magnetic field decays ~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(−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τ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                                     Magnetic field decays ~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(−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τ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marL="274320" lvl="1" indent="0">
                  <a:buNone/>
                </a:pPr>
                <a:r>
                  <a:rPr lang="en-US" altLang="zh-CN" dirty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τ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=10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ms</m:t>
                    </m:r>
                  </m:oMath>
                </a14:m>
                <a:r>
                  <a:rPr lang="en-US" altLang="zh-CN" dirty="0"/>
                  <a:t>  					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τ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=10 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ms</m:t>
                    </m:r>
                  </m:oMath>
                </a14:m>
                <a:endParaRPr lang="en-US" altLang="zh-CN" dirty="0"/>
              </a:p>
              <a:p>
                <a:pPr marL="274320" lvl="1" indent="0">
                  <a:buNone/>
                </a:pPr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49A6832-41B7-4960-90D8-AB5953C5E2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762000"/>
                <a:ext cx="10898372" cy="5410200"/>
              </a:xfrm>
              <a:blipFill>
                <a:blip r:embed="rId2"/>
                <a:stretch>
                  <a:fillRect l="-224" t="-11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0F6D9A-4306-468C-A0C4-495208053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4BB4D6-AD4B-4009-BC1B-ACDD6427F5AA}" type="slidenum">
              <a:rPr kumimoji="0" lang="zh-CN" altLang="en-US" sz="1100" b="1" i="0" u="none" strike="noStrike" kern="1200" cap="none" spc="-7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" panose="02060603020205020403"/>
                <a:ea typeface="方正姚体" panose="02010601030101010101" pitchFamily="2" charset="-122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100" b="1" i="0" u="none" strike="noStrike" kern="1200" cap="none" spc="-7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" panose="02060603020205020403"/>
              <a:ea typeface="方正姚体" panose="02010601030101010101" pitchFamily="2" charset="-122"/>
              <a:cs typeface="+mn-cs"/>
            </a:endParaRPr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453A52AE-2A9E-4083-9B0D-14B0DF3C0FEF}"/>
              </a:ext>
            </a:extLst>
          </p:cNvPr>
          <p:cNvCxnSpPr>
            <a:cxnSpLocks/>
          </p:cNvCxnSpPr>
          <p:nvPr/>
        </p:nvCxnSpPr>
        <p:spPr>
          <a:xfrm>
            <a:off x="5092995" y="590107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>
            <a:extLst>
              <a:ext uri="{FF2B5EF4-FFF2-40B4-BE49-F238E27FC236}">
                <a16:creationId xmlns:a16="http://schemas.microsoft.com/office/drawing/2014/main" id="{155723CE-FFE1-4D86-A895-81519E78EB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60" y="2096128"/>
            <a:ext cx="5591925" cy="38052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3A2D7FB-6E74-4B04-AAC6-F611A76B42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9283" y="2096128"/>
            <a:ext cx="5591925" cy="377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99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875932-AEE4-44BE-A5AE-303981CB3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zh-CN" sz="2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引言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C7FC6B-0374-4A47-897F-647354829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机器保护系统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altLang="zh-CN" sz="24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zh-CN" altLang="zh-CN" sz="1800" b="0" i="0" u="none" strike="noStrike" dirty="0">
              <a:effectLst/>
              <a:latin typeface="Arial" panose="020B0604020202020204" pitchFamily="34" charset="0"/>
            </a:endParaRPr>
          </a:p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zh-CN" altLang="zh-CN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B08E246-17AC-45E7-9F29-C46B662FF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589" y="3147695"/>
            <a:ext cx="9705673" cy="345673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F7B3FF0B-4818-45F4-ACCB-CE31E35F5D58}"/>
              </a:ext>
            </a:extLst>
          </p:cNvPr>
          <p:cNvSpPr txBox="1"/>
          <p:nvPr/>
        </p:nvSpPr>
        <p:spPr>
          <a:xfrm>
            <a:off x="1236215" y="2273553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CEPC</a:t>
            </a:r>
            <a:r>
              <a:rPr lang="zh-CN" altLang="en-US" dirty="0"/>
              <a:t>中储存在束流中的能量非常高；</a:t>
            </a:r>
            <a:endParaRPr lang="en-US" altLang="zh-CN" dirty="0"/>
          </a:p>
          <a:p>
            <a:r>
              <a:rPr lang="zh-CN" altLang="en-US" dirty="0"/>
              <a:t>机器保护系统用来减小束流对机器关键部件的破坏；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53550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5. 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结论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312625-B32F-4C6A-BE39-1D18A099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内容占位符 3">
            <a:extLst>
              <a:ext uri="{FF2B5EF4-FFF2-40B4-BE49-F238E27FC236}">
                <a16:creationId xmlns:a16="http://schemas.microsoft.com/office/drawing/2014/main" id="{EF9B1D04-71E0-4C3C-B42F-A8AB20C6B57F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685017" cy="3254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由模拟结果可知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,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ingFang SC"/>
                <a:ea typeface="等线" panose="02010600030101010101" pitchFamily="2" charset="-122"/>
                <a:cs typeface="+mn-cs"/>
              </a:rPr>
              <a:t>对于大多数情况束流丢失速度足够慢，可以用主动保护。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PingFang SC"/>
              <a:ea typeface="等线" panose="02010600030101010101" pitchFamily="2" charset="-122"/>
              <a:cs typeface="+mn-cs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zh-CN" altLang="en-US" dirty="0">
                <a:solidFill>
                  <a:srgbClr val="333333"/>
                </a:solidFill>
                <a:latin typeface="PingFang SC"/>
                <a:ea typeface="等线" panose="02010600030101010101" pitchFamily="2" charset="-122"/>
              </a:rPr>
              <a:t>存在部分极端情形（比如全环四极铁掉电），丢束速度过快。从  而必须采用被动</a:t>
            </a:r>
            <a:r>
              <a:rPr lang="en-US" altLang="zh-CN" dirty="0">
                <a:solidFill>
                  <a:srgbClr val="333333"/>
                </a:solidFill>
                <a:latin typeface="PingFang SC"/>
                <a:ea typeface="等线" panose="02010600030101010101" pitchFamily="2" charset="-122"/>
              </a:rPr>
              <a:t>collimator</a:t>
            </a:r>
            <a:r>
              <a:rPr lang="zh-CN" altLang="en-US" dirty="0">
                <a:solidFill>
                  <a:srgbClr val="333333"/>
                </a:solidFill>
                <a:latin typeface="PingFang SC"/>
                <a:ea typeface="等线" panose="02010600030101010101" pitchFamily="2" charset="-122"/>
              </a:rPr>
              <a:t>保护。</a:t>
            </a:r>
            <a:endParaRPr lang="en-US" altLang="zh-CN" dirty="0">
              <a:solidFill>
                <a:srgbClr val="333333"/>
              </a:solidFill>
              <a:latin typeface="PingFang SC"/>
              <a:ea typeface="等线" panose="02010600030101010101" pitchFamily="2" charset="-122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zh-CN" altLang="en-US" dirty="0">
                <a:solidFill>
                  <a:srgbClr val="333333"/>
                </a:solidFill>
                <a:latin typeface="PingFang SC"/>
                <a:ea typeface="等线" panose="02010600030101010101" pitchFamily="2" charset="-122"/>
              </a:rPr>
              <a:t>大部分情况全部丢失束流都丢在</a:t>
            </a:r>
            <a:r>
              <a:rPr lang="en-US" altLang="zh-CN" dirty="0">
                <a:solidFill>
                  <a:srgbClr val="333333"/>
                </a:solidFill>
                <a:latin typeface="PingFang SC"/>
                <a:ea typeface="等线" panose="02010600030101010101" pitchFamily="2" charset="-122"/>
              </a:rPr>
              <a:t>collimator</a:t>
            </a:r>
            <a:r>
              <a:rPr lang="zh-CN" altLang="en-US" dirty="0">
                <a:solidFill>
                  <a:srgbClr val="333333"/>
                </a:solidFill>
                <a:latin typeface="PingFang SC"/>
                <a:ea typeface="等线" panose="02010600030101010101" pitchFamily="2" charset="-122"/>
              </a:rPr>
              <a:t>上，满足机器保护要求。全环四极铁情况仍需优化。</a:t>
            </a:r>
            <a:endParaRPr lang="en-US" altLang="zh-CN" dirty="0">
              <a:solidFill>
                <a:srgbClr val="333333"/>
              </a:solidFill>
              <a:latin typeface="PingFang SC"/>
              <a:ea typeface="等线" panose="02010600030101010101" pitchFamily="2" charset="-122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CN" dirty="0">
                <a:solidFill>
                  <a:srgbClr val="333333"/>
                </a:solidFill>
                <a:latin typeface="PingFang SC"/>
                <a:ea typeface="等线" panose="02010600030101010101" pitchFamily="2" charset="-122"/>
              </a:rPr>
              <a:t> </a:t>
            </a:r>
            <a:r>
              <a:rPr lang="zh-CN" altLang="en-US" dirty="0">
                <a:solidFill>
                  <a:srgbClr val="333333"/>
                </a:solidFill>
                <a:latin typeface="PingFang SC"/>
                <a:ea typeface="等线" panose="02010600030101010101" pitchFamily="2" charset="-122"/>
              </a:rPr>
              <a:t>下一步需要优化</a:t>
            </a:r>
            <a:r>
              <a:rPr lang="en-US" altLang="zh-CN" dirty="0">
                <a:solidFill>
                  <a:srgbClr val="333333"/>
                </a:solidFill>
                <a:latin typeface="PingFang SC"/>
                <a:ea typeface="等线" panose="02010600030101010101" pitchFamily="2" charset="-122"/>
              </a:rPr>
              <a:t>collimator</a:t>
            </a:r>
            <a:r>
              <a:rPr lang="zh-CN" altLang="en-US" dirty="0">
                <a:solidFill>
                  <a:srgbClr val="333333"/>
                </a:solidFill>
                <a:latin typeface="PingFang SC"/>
                <a:ea typeface="等线" panose="02010600030101010101" pitchFamily="2" charset="-122"/>
              </a:rPr>
              <a:t>的材料和尺寸，减少局部能量沉积。</a:t>
            </a:r>
            <a:endParaRPr lang="en-US" altLang="zh-CN" dirty="0">
              <a:solidFill>
                <a:srgbClr val="333333"/>
              </a:solidFill>
              <a:latin typeface="PingFang SC"/>
              <a:ea typeface="等线" panose="02010600030101010101" pitchFamily="2" charset="-122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zh-CN" altLang="en-US" dirty="0">
              <a:solidFill>
                <a:srgbClr val="333333"/>
              </a:solidFill>
              <a:latin typeface="PingFang SC"/>
              <a:ea typeface="等线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PingFang SC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4628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C51E63-C3E6-4DF5-B17E-7A284D0B9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2389234"/>
            <a:ext cx="10515600" cy="1325563"/>
          </a:xfrm>
        </p:spPr>
        <p:txBody>
          <a:bodyPr/>
          <a:lstStyle/>
          <a:p>
            <a:pPr algn="ctr"/>
            <a:r>
              <a:rPr lang="en-US" altLang="zh-CN" b="1" dirty="0"/>
              <a:t>Thank You for your attention !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417990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875932-AEE4-44BE-A5AE-303981CB3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zh-CN" sz="2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引言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C7FC6B-0374-4A47-897F-647354829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 algn="just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CN" altLang="zh-CN" sz="24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机器保护系统的功能与重要性</a:t>
            </a: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保护加速器设备免受束流损失的损害</a:t>
            </a: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确保探测器的正常运行</a:t>
            </a:r>
          </a:p>
          <a:p>
            <a:pPr marL="742950" lvl="1" indent="-285750" algn="just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提供束流稳定性和机器可用性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228600" marR="0" lvl="0" indent="-228600" algn="just" fontAlgn="base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24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机器保护系统的组成</a:t>
            </a:r>
            <a:r>
              <a:rPr lang="en-US" altLang="zh-CN" sz="24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742950" marR="0" lvl="1" indent="-28575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主动保护</a:t>
            </a:r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1143000" marR="0" lvl="2" indent="-22860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监测环中正负电子束流的稳定性，控制束流损失，降低辐射水平</a:t>
            </a:r>
          </a:p>
          <a:p>
            <a:pPr marL="1143000" marR="0" lvl="2" indent="-22860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主动束流垃圾站系统：在检测到束流故障时快速将束流引导到束流垃圾站系统</a:t>
            </a:r>
          </a:p>
          <a:p>
            <a:pPr marL="742950" marR="0" lvl="1" indent="-28575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被动保护</a:t>
            </a:r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1143000" marR="0" lvl="2" indent="-22860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collimators</a:t>
            </a:r>
            <a:r>
              <a:rPr lang="zh-CN" altLang="en-US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（准直器）：安装在对撞机环中，用于清除束流中的散射粒子，减少束流损失</a:t>
            </a:r>
          </a:p>
          <a:p>
            <a:pPr marL="1143000" marR="0" lvl="2" indent="-22860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屏蔽：使用适当的材料和设计，防止辐射泄漏到周围环境</a:t>
            </a:r>
          </a:p>
          <a:p>
            <a:pPr marL="457200" lvl="1" indent="0" algn="just">
              <a:buSzPts val="1000"/>
              <a:buNone/>
              <a:tabLst>
                <a:tab pos="914400" algn="l"/>
              </a:tabLst>
            </a:pPr>
            <a:endParaRPr lang="en-US" altLang="zh-CN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32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4D69784-40F8-490B-A06B-DB473E92A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DAFEC959-6519-4A62-A9DF-391A93FA86F6}"/>
              </a:ext>
            </a:extLst>
          </p:cNvPr>
          <p:cNvSpPr txBox="1">
            <a:spLocks/>
          </p:cNvSpPr>
          <p:nvPr/>
        </p:nvSpPr>
        <p:spPr>
          <a:xfrm>
            <a:off x="838200" y="1680001"/>
            <a:ext cx="9797249" cy="4812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机器保护系统的设计考虑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: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不同操作模式下的束流参数和束流损失特性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束流寿命和机器保护系统的响应时间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collimators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的位置、尺寸和材料选择，以平衡保护效果和对束流的影响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阻抗管理，以减少束流与机器元件之间的相互作用</a:t>
            </a:r>
            <a:endParaRPr lang="en-US" altLang="zh-CN" dirty="0">
              <a:solidFill>
                <a:srgbClr val="060607"/>
              </a:solidFill>
              <a:latin typeface="inherit"/>
              <a:ea typeface="等线" panose="02010600030101010101" pitchFamily="2" charset="-122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zh-CN" altLang="en-US" b="1" i="0" dirty="0">
                <a:solidFill>
                  <a:srgbClr val="060607"/>
                </a:solidFill>
                <a:effectLst/>
                <a:latin typeface="inherit"/>
              </a:rPr>
              <a:t>机器保护的设计挑战</a:t>
            </a:r>
            <a:r>
              <a:rPr lang="en-US" altLang="zh-CN" b="0" i="0" dirty="0">
                <a:solidFill>
                  <a:srgbClr val="060607"/>
                </a:solidFill>
                <a:effectLst/>
                <a:latin typeface="inherit"/>
              </a:rPr>
              <a:t>: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zh-CN" altLang="en-US" i="0" dirty="0">
                <a:solidFill>
                  <a:srgbClr val="060607"/>
                </a:solidFill>
                <a:effectLst/>
                <a:latin typeface="inherit"/>
              </a:rPr>
              <a:t>高能量束流的破坏性</a:t>
            </a:r>
            <a:r>
              <a:rPr lang="en-US" altLang="zh-CN" i="0" dirty="0">
                <a:solidFill>
                  <a:srgbClr val="060607"/>
                </a:solidFill>
                <a:effectLst/>
                <a:latin typeface="inherit"/>
              </a:rPr>
              <a:t>: </a:t>
            </a:r>
            <a:r>
              <a:rPr lang="zh-CN" altLang="en-US" i="0" dirty="0">
                <a:solidFill>
                  <a:srgbClr val="060607"/>
                </a:solidFill>
                <a:effectLst/>
                <a:latin typeface="inherit"/>
              </a:rPr>
              <a:t>高能量束流的意外损失可能导致设备损坏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zh-CN" altLang="en-US" i="0" dirty="0">
                <a:solidFill>
                  <a:srgbClr val="060607"/>
                </a:solidFill>
                <a:effectLst/>
                <a:latin typeface="inherit"/>
              </a:rPr>
              <a:t>束流损失的快速性</a:t>
            </a:r>
            <a:r>
              <a:rPr lang="en-US" altLang="zh-CN" i="0" dirty="0">
                <a:solidFill>
                  <a:srgbClr val="060607"/>
                </a:solidFill>
                <a:effectLst/>
                <a:latin typeface="inherit"/>
              </a:rPr>
              <a:t>: </a:t>
            </a:r>
            <a:r>
              <a:rPr lang="zh-CN" altLang="en-US" i="0" dirty="0">
                <a:solidFill>
                  <a:srgbClr val="060607"/>
                </a:solidFill>
                <a:effectLst/>
                <a:latin typeface="inherit"/>
              </a:rPr>
              <a:t>需要有效的保护系统应对快速束损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zh-CN" altLang="en-US" i="0" dirty="0">
                <a:solidFill>
                  <a:srgbClr val="060607"/>
                </a:solidFill>
                <a:effectLst/>
                <a:latin typeface="inherit"/>
              </a:rPr>
              <a:t>被动保护的局限性</a:t>
            </a:r>
            <a:r>
              <a:rPr lang="en-US" altLang="zh-CN" i="0" dirty="0">
                <a:solidFill>
                  <a:srgbClr val="060607"/>
                </a:solidFill>
                <a:effectLst/>
                <a:latin typeface="inherit"/>
              </a:rPr>
              <a:t>: </a:t>
            </a:r>
            <a:r>
              <a:rPr lang="zh-CN" altLang="en-US" i="0" dirty="0">
                <a:solidFill>
                  <a:srgbClr val="060607"/>
                </a:solidFill>
                <a:effectLst/>
                <a:latin typeface="inherit"/>
              </a:rPr>
              <a:t>仅靠被动保护（如 </a:t>
            </a:r>
            <a:r>
              <a:rPr lang="en-US" altLang="zh-CN" i="0" dirty="0">
                <a:solidFill>
                  <a:srgbClr val="060607"/>
                </a:solidFill>
                <a:effectLst/>
                <a:latin typeface="inherit"/>
              </a:rPr>
              <a:t>collimators</a:t>
            </a:r>
            <a:r>
              <a:rPr lang="zh-CN" altLang="en-US" i="0" dirty="0">
                <a:solidFill>
                  <a:srgbClr val="060607"/>
                </a:solidFill>
                <a:effectLst/>
                <a:latin typeface="inherit"/>
              </a:rPr>
              <a:t>）不足以应对所有情况</a:t>
            </a:r>
          </a:p>
          <a:p>
            <a:pPr marL="457200" marR="0" lvl="1" indent="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60607"/>
              </a:solidFill>
              <a:effectLst/>
              <a:uLnTx/>
              <a:uFillTx/>
              <a:latin typeface="inherit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A5C64ED4-2E02-4B54-8100-4FDA707C8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2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zh-CN" sz="2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引言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15907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4D69784-40F8-490B-A06B-DB473E92A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DAFEC959-6519-4A62-A9DF-391A93FA86F6}"/>
              </a:ext>
            </a:extLst>
          </p:cNvPr>
          <p:cNvSpPr txBox="1">
            <a:spLocks/>
          </p:cNvSpPr>
          <p:nvPr/>
        </p:nvSpPr>
        <p:spPr>
          <a:xfrm>
            <a:off x="838200" y="1680001"/>
            <a:ext cx="9797249" cy="4812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机器主动保护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60607"/>
                </a:solidFill>
                <a:effectLst/>
                <a:uLnTx/>
                <a:uFillTx/>
                <a:latin typeface="inherit"/>
                <a:ea typeface="等线" panose="02010600030101010101" pitchFamily="2" charset="-122"/>
                <a:cs typeface="+mn-cs"/>
              </a:rPr>
              <a:t>:</a:t>
            </a:r>
          </a:p>
          <a:p>
            <a:pPr marL="457200" marR="0" lvl="1" indent="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60607"/>
              </a:solidFill>
              <a:effectLst/>
              <a:uLnTx/>
              <a:uFillTx/>
              <a:latin typeface="inherit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A5C64ED4-2E02-4B54-8100-4FDA707C8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2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zh-CN" sz="2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引言</a:t>
            </a:r>
            <a:endParaRPr lang="zh-CN" altLang="en-US" sz="28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B0691BD8-FA3B-4165-B422-ED7D777DD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7526" y="2865474"/>
            <a:ext cx="5337834" cy="3145808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:a16="http://schemas.microsoft.com/office/drawing/2014/main" id="{CC871A96-2E37-48E3-BABB-BA67AE377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540" y="2370137"/>
            <a:ext cx="5553722" cy="4351338"/>
          </a:xfrm>
        </p:spPr>
        <p:txBody>
          <a:bodyPr>
            <a:normAutofit/>
          </a:bodyPr>
          <a:lstStyle/>
          <a:p>
            <a:pPr marL="742950" marR="0" lvl="1" indent="-28575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主动保护系统由环中的束损探测系统，束损信号控制系统，以及束流垃圾桶系统组成。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marR="0" lvl="1" indent="-28575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主动保护系统的反应时间</a:t>
            </a:r>
            <a:endParaRPr lang="en-US" altLang="zh-CN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marR="0" lvl="1" indent="0" algn="just" fontAlgn="base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ts val="1000"/>
              <a:buNone/>
              <a:tabLst/>
              <a:defRPr/>
            </a:pPr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zh-CN" altLang="en-US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信号检测时间</a:t>
            </a:r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信号传输时间</a:t>
            </a:r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信号处理时间</a:t>
            </a:r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打束时间</a:t>
            </a:r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~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数圈</a:t>
            </a:r>
            <a:endParaRPr lang="en-US" altLang="zh-CN" b="1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409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718B81-CABA-4AD2-9A97-709CDDE4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2. CEPC Collimator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系统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81C3F47-190B-496E-A66D-9A02A1A0B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en-US" altLang="zh-CN" b="1" dirty="0"/>
              <a:t>MDI collimators  </a:t>
            </a:r>
            <a:r>
              <a:rPr lang="en-US" altLang="zh-CN" dirty="0"/>
              <a:t>-- </a:t>
            </a:r>
            <a:r>
              <a:rPr lang="zh-CN" altLang="en-US" dirty="0"/>
              <a:t>主要用于减少探测器位置的束流本底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en-US" altLang="zh-CN" b="1" dirty="0"/>
              <a:t>SR Mask ---- </a:t>
            </a:r>
            <a:r>
              <a:rPr lang="en-US" altLang="zh-CN" dirty="0"/>
              <a:t>near the IP 1.9m~1.95m</a:t>
            </a:r>
            <a:r>
              <a:rPr lang="zh-CN" altLang="en-US" dirty="0"/>
              <a:t>，用于屏蔽同步光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en-US" altLang="zh-CN" b="1" dirty="0"/>
              <a:t>Machine protection collimators </a:t>
            </a:r>
            <a:r>
              <a:rPr lang="en-US" altLang="zh-CN" dirty="0"/>
              <a:t>– </a:t>
            </a:r>
            <a:r>
              <a:rPr lang="zh-CN" altLang="en-US" dirty="0"/>
              <a:t>主要用于机器保护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FE9616FE-DAA4-4404-B83B-D5080E00C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793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5EB073-8E41-4C2D-909D-529CF732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7" y="324803"/>
            <a:ext cx="11026065" cy="561474"/>
          </a:xfrm>
        </p:spPr>
        <p:txBody>
          <a:bodyPr>
            <a:normAutofit fontScale="90000"/>
          </a:bodyPr>
          <a:lstStyle/>
          <a:p>
            <a:r>
              <a:rPr lang="en-US" altLang="zh-CN" b="1" dirty="0"/>
              <a:t>MDI collimators 3mm or 4mm</a:t>
            </a:r>
            <a:endParaRPr lang="zh-CN" altLang="en-US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13C779-67EB-4670-B009-EAB4F96EA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9CAF8730-0050-48AE-92A9-3C73899DCB50}"/>
              </a:ext>
            </a:extLst>
          </p:cNvPr>
          <p:cNvGraphicFramePr>
            <a:graphicFrameLocks/>
          </p:cNvGraphicFramePr>
          <p:nvPr/>
        </p:nvGraphicFramePr>
        <p:xfrm>
          <a:off x="1102309" y="926599"/>
          <a:ext cx="9987381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8368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name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Position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Distance</a:t>
                      </a:r>
                      <a:r>
                        <a:rPr lang="en-US" altLang="zh-CN" sz="1200" baseline="0" dirty="0"/>
                        <a:t> to IP/m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Beta function/m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Horizontal Dispersion/m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Phase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BSC/2/m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Range of half width allowed/mm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APTX1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D1I.1042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44669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81.64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202.79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0.00711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APTX2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D1I.1046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44728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89.97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203.04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APTX3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D1I.2291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4969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90.04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425.34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APTX4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D1I.2294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4915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89.97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425.59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APTX5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D1O.10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1721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90.01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7.00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31378410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APTX6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D1O.14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1776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90.01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7.25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786871761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APTX7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D1O.1262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51418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90.01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229.80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754172571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APTX8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D1O.1264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51469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81.62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0.15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QF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230.05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0.0073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1.4~7.3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53971780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APTX9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19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307.40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0.006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444.85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0.01098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2.6~10.98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70979331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APTY1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D1I.1051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44809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90.25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0.075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203.38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APTY2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D1I.1054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44864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89.78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0.077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203.63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APTY3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D1I.2299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4833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90.25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0.077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425.99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ATPY4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D1I.2302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4778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89.78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0.077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426.24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APTY5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D1O.16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1826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18.77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0.15 QF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7.31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38425472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APTY6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D1O.19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1881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18.56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0.15 QF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7.56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509600829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APTY7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D1O.1271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51578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18.77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0.15 QF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230.42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854742533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APTY8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D1O.1274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51633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18.56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0.15 QF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230.67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55251403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APTY9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D1I.1540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18307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81.95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0.079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364.96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35262755"/>
                  </a:ext>
                </a:extLst>
              </a:tr>
              <a:tr h="207293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APTY10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D1I.1543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18250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81.28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0.081 QD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365.21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0.0035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0.14~3.5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27020365"/>
                  </a:ext>
                </a:extLst>
              </a:tr>
            </a:tbl>
          </a:graphicData>
        </a:graphic>
      </p:graphicFrame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6EB3FC4-9715-4EB4-A740-A84C057E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779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>
            <a:extLst>
              <a:ext uri="{FF2B5EF4-FFF2-40B4-BE49-F238E27FC236}">
                <a16:creationId xmlns:a16="http://schemas.microsoft.com/office/drawing/2014/main" id="{AC0DF671-D00B-4C59-CC2B-EDD4FFE38B47}"/>
              </a:ext>
            </a:extLst>
          </p:cNvPr>
          <p:cNvGrpSpPr/>
          <p:nvPr/>
        </p:nvGrpSpPr>
        <p:grpSpPr>
          <a:xfrm>
            <a:off x="5328816" y="1448351"/>
            <a:ext cx="6518855" cy="4907999"/>
            <a:chOff x="2751544" y="1471785"/>
            <a:chExt cx="7306057" cy="5163029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92A4A965-0948-783F-2CA4-7929912EB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51544" y="1471785"/>
              <a:ext cx="7306057" cy="5163029"/>
            </a:xfrm>
            <a:prstGeom prst="rect">
              <a:avLst/>
            </a:prstGeom>
          </p:spPr>
        </p:pic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73D82774-B6DB-82D7-0A13-111D0C669E62}"/>
                </a:ext>
              </a:extLst>
            </p:cNvPr>
            <p:cNvSpPr/>
            <p:nvPr/>
          </p:nvSpPr>
          <p:spPr>
            <a:xfrm rot="7985251">
              <a:off x="7628082" y="5072431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017CAA5C-273F-6EB6-649C-253CE5A3E759}"/>
                </a:ext>
              </a:extLst>
            </p:cNvPr>
            <p:cNvSpPr/>
            <p:nvPr/>
          </p:nvSpPr>
          <p:spPr>
            <a:xfrm rot="7577833">
              <a:off x="5062029" y="2668424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2BE7B9F2-A40A-3179-B655-2E0EAC1B1576}"/>
                </a:ext>
              </a:extLst>
            </p:cNvPr>
            <p:cNvSpPr/>
            <p:nvPr/>
          </p:nvSpPr>
          <p:spPr>
            <a:xfrm rot="13532185">
              <a:off x="7618411" y="2637805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A055F81C-223A-820F-451B-6F4798219202}"/>
                </a:ext>
              </a:extLst>
            </p:cNvPr>
            <p:cNvSpPr/>
            <p:nvPr/>
          </p:nvSpPr>
          <p:spPr>
            <a:xfrm rot="13947924">
              <a:off x="5033643" y="5000689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C1B0368F-92CE-16C3-3F01-846E3C28D76E}"/>
                </a:ext>
              </a:extLst>
            </p:cNvPr>
            <p:cNvSpPr/>
            <p:nvPr/>
          </p:nvSpPr>
          <p:spPr>
            <a:xfrm rot="13773974">
              <a:off x="7764541" y="2756534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AD690CB5-C837-F950-CFE8-9626EDBEAA6F}"/>
                </a:ext>
              </a:extLst>
            </p:cNvPr>
            <p:cNvSpPr/>
            <p:nvPr/>
          </p:nvSpPr>
          <p:spPr>
            <a:xfrm rot="18603470">
              <a:off x="7830861" y="4808778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77174769-AA17-2897-A957-B7A65B7C7AA8}"/>
                </a:ext>
              </a:extLst>
            </p:cNvPr>
            <p:cNvSpPr/>
            <p:nvPr/>
          </p:nvSpPr>
          <p:spPr>
            <a:xfrm rot="18523593">
              <a:off x="4934112" y="2840782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51505EFC-E770-E568-AAF5-B60E14D9BB96}"/>
                </a:ext>
              </a:extLst>
            </p:cNvPr>
            <p:cNvSpPr/>
            <p:nvPr/>
          </p:nvSpPr>
          <p:spPr>
            <a:xfrm rot="14213535">
              <a:off x="4823196" y="4748198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341CD55E-2DFD-DAC8-402F-9D5BDDF28FC3}"/>
                </a:ext>
              </a:extLst>
            </p:cNvPr>
            <p:cNvSpPr/>
            <p:nvPr/>
          </p:nvSpPr>
          <p:spPr>
            <a:xfrm rot="5400000">
              <a:off x="7974089" y="4218830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EE092BEC-3A86-E6F7-8A8F-931C2655DB88}"/>
                </a:ext>
              </a:extLst>
            </p:cNvPr>
            <p:cNvSpPr/>
            <p:nvPr/>
          </p:nvSpPr>
          <p:spPr>
            <a:xfrm rot="5400000">
              <a:off x="4701127" y="3478905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30D264A4-61EA-08C9-8415-264CFEACE171}"/>
                </a:ext>
              </a:extLst>
            </p:cNvPr>
            <p:cNvSpPr/>
            <p:nvPr/>
          </p:nvSpPr>
          <p:spPr>
            <a:xfrm rot="2697385">
              <a:off x="7530329" y="2518652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37266EE5-C6B6-E5D4-9CFC-C83A683C9767}"/>
                </a:ext>
              </a:extLst>
            </p:cNvPr>
            <p:cNvSpPr/>
            <p:nvPr/>
          </p:nvSpPr>
          <p:spPr>
            <a:xfrm rot="3223949">
              <a:off x="4924885" y="4898219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28" name="内容占位符 5">
            <a:extLst>
              <a:ext uri="{FF2B5EF4-FFF2-40B4-BE49-F238E27FC236}">
                <a16:creationId xmlns:a16="http://schemas.microsoft.com/office/drawing/2014/main" id="{D12457FA-004B-27DD-32A7-7CAEEF1C5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224" y="1790700"/>
            <a:ext cx="3939699" cy="4911852"/>
          </a:xfrm>
        </p:spPr>
        <p:txBody>
          <a:bodyPr/>
          <a:lstStyle/>
          <a:p>
            <a:r>
              <a:rPr lang="en-US" altLang="zh-CN" dirty="0"/>
              <a:t>    </a:t>
            </a:r>
            <a:r>
              <a:rPr lang="en-US" altLang="zh-CN" sz="2000" dirty="0"/>
              <a:t>for H </a:t>
            </a:r>
            <a:r>
              <a:rPr lang="en-US" altLang="zh-CN" sz="2000" dirty="0" err="1"/>
              <a:t>betatron</a:t>
            </a:r>
            <a:r>
              <a:rPr lang="en-US" altLang="zh-CN" sz="2000" dirty="0"/>
              <a:t> collimator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     for momentum collimator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     for vertical collimator</a:t>
            </a:r>
          </a:p>
          <a:p>
            <a:endParaRPr lang="en-US" altLang="zh-CN" sz="2000" dirty="0"/>
          </a:p>
          <a:p>
            <a:endParaRPr lang="zh-CN" altLang="en-US" sz="2000" dirty="0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BE33CAD6-4849-5B0C-DD0A-1C6837D1757C}"/>
              </a:ext>
            </a:extLst>
          </p:cNvPr>
          <p:cNvSpPr/>
          <p:nvPr/>
        </p:nvSpPr>
        <p:spPr>
          <a:xfrm>
            <a:off x="1768983" y="1849374"/>
            <a:ext cx="109728" cy="3566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D3D6F2C1-3809-1B34-B663-496994C356DE}"/>
              </a:ext>
            </a:extLst>
          </p:cNvPr>
          <p:cNvSpPr/>
          <p:nvPr/>
        </p:nvSpPr>
        <p:spPr>
          <a:xfrm rot="10800000">
            <a:off x="1781784" y="3090737"/>
            <a:ext cx="109728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D1048582-9B01-0D49-0FDF-89D7965D8DAD}"/>
              </a:ext>
            </a:extLst>
          </p:cNvPr>
          <p:cNvSpPr/>
          <p:nvPr/>
        </p:nvSpPr>
        <p:spPr>
          <a:xfrm rot="10800000">
            <a:off x="1805062" y="4285544"/>
            <a:ext cx="109728" cy="35661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" name="标题 1">
            <a:extLst>
              <a:ext uri="{FF2B5EF4-FFF2-40B4-BE49-F238E27FC236}">
                <a16:creationId xmlns:a16="http://schemas.microsoft.com/office/drawing/2014/main" id="{CA836BEC-4C76-4D85-86F0-1AA6273E2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7" y="324803"/>
            <a:ext cx="11026065" cy="561474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机器保护</a:t>
            </a:r>
            <a:r>
              <a:rPr lang="en-US" altLang="zh-CN" b="1" dirty="0"/>
              <a:t>collimators</a:t>
            </a:r>
            <a:r>
              <a:rPr lang="zh-CN" altLang="en-US" b="1" dirty="0"/>
              <a:t>，半径</a:t>
            </a:r>
            <a:r>
              <a:rPr lang="en-US" altLang="zh-CN" b="1" dirty="0"/>
              <a:t>3mm</a:t>
            </a:r>
            <a:endParaRPr lang="zh-CN" altLang="en-US" b="1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7BFE2B4-B4D4-4FA9-B2DD-EA664205950D}"/>
              </a:ext>
            </a:extLst>
          </p:cNvPr>
          <p:cNvSpPr txBox="1"/>
          <p:nvPr/>
        </p:nvSpPr>
        <p:spPr>
          <a:xfrm>
            <a:off x="299466" y="1125186"/>
            <a:ext cx="687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直线节无色散位置有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个水平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collimator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 Light" panose="020F03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7978178-9E60-4399-9E0E-A4CA15C6A9EC}"/>
              </a:ext>
            </a:extLst>
          </p:cNvPr>
          <p:cNvSpPr txBox="1"/>
          <p:nvPr/>
        </p:nvSpPr>
        <p:spPr>
          <a:xfrm>
            <a:off x="344329" y="2323503"/>
            <a:ext cx="687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弧区色散位置有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个水平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collimator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 Light" panose="020F03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7C9216DE-EA0F-4B0A-B442-9792FA9B0E42}"/>
              </a:ext>
            </a:extLst>
          </p:cNvPr>
          <p:cNvSpPr txBox="1"/>
          <p:nvPr/>
        </p:nvSpPr>
        <p:spPr>
          <a:xfrm>
            <a:off x="344329" y="3558675"/>
            <a:ext cx="6871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直线节有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个垂直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 Light" panose="020F0302020204030204"/>
                <a:ea typeface="等线" panose="02010600030101010101" pitchFamily="2" charset="-122"/>
                <a:cs typeface="+mn-cs"/>
              </a:rPr>
              <a:t>collimator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 Light" panose="020F03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3AD7F9-92BD-4B89-BBCF-B2457DF5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0810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C5D47DB3-265E-447B-974F-3CB17AD005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353" y="826243"/>
            <a:ext cx="8058372" cy="2922354"/>
          </a:xfr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88388B1-303A-41EF-9CCE-DBEF8B833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463" y="3843050"/>
            <a:ext cx="8189854" cy="292235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22D0E0A9-1860-4B9E-8308-F747152D72DB}"/>
              </a:ext>
            </a:extLst>
          </p:cNvPr>
          <p:cNvSpPr txBox="1"/>
          <p:nvPr/>
        </p:nvSpPr>
        <p:spPr>
          <a:xfrm>
            <a:off x="1589103" y="2102754"/>
            <a:ext cx="1091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X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3DF7BC5-89C6-4D78-8039-94F397EE3B94}"/>
              </a:ext>
            </a:extLst>
          </p:cNvPr>
          <p:cNvSpPr txBox="1"/>
          <p:nvPr/>
        </p:nvSpPr>
        <p:spPr>
          <a:xfrm>
            <a:off x="1484051" y="5304226"/>
            <a:ext cx="1091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41069851-FBEA-4B97-9909-43CEB8709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7" y="324803"/>
            <a:ext cx="11026065" cy="561474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环中</a:t>
            </a:r>
            <a:r>
              <a:rPr lang="en-US" altLang="zh-CN" dirty="0"/>
              <a:t>collimator</a:t>
            </a:r>
            <a:r>
              <a:rPr lang="zh-CN" altLang="en-US" dirty="0"/>
              <a:t>的位置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7379208-3D4E-4F99-AC38-CBA4DE8F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6CDCE-69F1-46E1-8B9C-319C96043F4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9602517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木头类型">
  <a:themeElements>
    <a:clrScheme name="木头类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头类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头类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3" id="{1B7CF011-75CA-4128-A941-8B1E5D84DAF3}" vid="{96E7C838-6B80-4559-8454-B3D80CD68C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1268</Words>
  <Application>Microsoft Office PowerPoint</Application>
  <PresentationFormat>宽屏</PresentationFormat>
  <Paragraphs>307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38" baseType="lpstr">
      <vt:lpstr>inherit</vt:lpstr>
      <vt:lpstr>KaTeX_Main</vt:lpstr>
      <vt:lpstr>KaTeX_Math</vt:lpstr>
      <vt:lpstr>PingFang SC</vt:lpstr>
      <vt:lpstr>等线</vt:lpstr>
      <vt:lpstr>等线 Light</vt:lpstr>
      <vt:lpstr>微软雅黑</vt:lpstr>
      <vt:lpstr>Arial</vt:lpstr>
      <vt:lpstr>Cambria Math</vt:lpstr>
      <vt:lpstr>Courier New</vt:lpstr>
      <vt:lpstr>Rockwell</vt:lpstr>
      <vt:lpstr>Rockwell Condensed</vt:lpstr>
      <vt:lpstr>Symbol</vt:lpstr>
      <vt:lpstr>Wingdings</vt:lpstr>
      <vt:lpstr>Office 主题​​</vt:lpstr>
      <vt:lpstr>1_Office 主题​​</vt:lpstr>
      <vt:lpstr>木头类型</vt:lpstr>
      <vt:lpstr>CEPC 机器保护 collimators</vt:lpstr>
      <vt:lpstr>1. 引言</vt:lpstr>
      <vt:lpstr>1. 引言</vt:lpstr>
      <vt:lpstr>1. 引言</vt:lpstr>
      <vt:lpstr>1. 引言</vt:lpstr>
      <vt:lpstr>2. CEPC Collimator系统</vt:lpstr>
      <vt:lpstr>MDI collimators 3mm or 4mm</vt:lpstr>
      <vt:lpstr>机器保护collimators，半径3mm</vt:lpstr>
      <vt:lpstr>环中collimator的位置</vt:lpstr>
      <vt:lpstr>3. 束损模拟</vt:lpstr>
      <vt:lpstr>3. 束损模拟</vt:lpstr>
      <vt:lpstr>3. 束损模拟</vt:lpstr>
      <vt:lpstr>3. 束损模拟</vt:lpstr>
      <vt:lpstr>3. 束损模拟</vt:lpstr>
      <vt:lpstr>3. 束损模拟</vt:lpstr>
      <vt:lpstr>3. 束损模拟</vt:lpstr>
      <vt:lpstr>simulation setup  </vt:lpstr>
      <vt:lpstr>CEPC collimator simulation</vt:lpstr>
      <vt:lpstr>CEPC collimator simulation</vt:lpstr>
      <vt:lpstr>5. 结论</vt:lpstr>
      <vt:lpstr>Thank You for your attention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机器保护collimators</dc:title>
  <dc:creator>hasee</dc:creator>
  <cp:lastModifiedBy>hasee</cp:lastModifiedBy>
  <cp:revision>112</cp:revision>
  <dcterms:created xsi:type="dcterms:W3CDTF">2025-05-21T06:53:03Z</dcterms:created>
  <dcterms:modified xsi:type="dcterms:W3CDTF">2025-05-23T02:32:14Z</dcterms:modified>
</cp:coreProperties>
</file>