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953" r:id="rId2"/>
    <p:sldId id="907" r:id="rId3"/>
    <p:sldId id="1638" r:id="rId4"/>
    <p:sldId id="1130" r:id="rId5"/>
    <p:sldId id="1639" r:id="rId6"/>
    <p:sldId id="1640" r:id="rId7"/>
    <p:sldId id="1659" r:id="rId8"/>
    <p:sldId id="1642" r:id="rId9"/>
    <p:sldId id="1641" r:id="rId10"/>
    <p:sldId id="1613" r:id="rId11"/>
    <p:sldId id="1614" r:id="rId12"/>
    <p:sldId id="1624" r:id="rId13"/>
    <p:sldId id="1615" r:id="rId14"/>
    <p:sldId id="1617" r:id="rId15"/>
    <p:sldId id="1618" r:id="rId16"/>
    <p:sldId id="1619" r:id="rId17"/>
    <p:sldId id="1616" r:id="rId18"/>
    <p:sldId id="1622" r:id="rId19"/>
    <p:sldId id="1645" r:id="rId20"/>
    <p:sldId id="1646" r:id="rId21"/>
    <p:sldId id="1625" r:id="rId22"/>
    <p:sldId id="1647" r:id="rId23"/>
    <p:sldId id="1648" r:id="rId24"/>
    <p:sldId id="1651" r:id="rId25"/>
    <p:sldId id="1649" r:id="rId26"/>
    <p:sldId id="1650" r:id="rId27"/>
    <p:sldId id="1652" r:id="rId28"/>
    <p:sldId id="1653" r:id="rId29"/>
    <p:sldId id="1654" r:id="rId30"/>
    <p:sldId id="1656" r:id="rId31"/>
    <p:sldId id="1655" r:id="rId32"/>
    <p:sldId id="1657" r:id="rId33"/>
    <p:sldId id="1658" r:id="rId34"/>
    <p:sldId id="1637" r:id="rId35"/>
    <p:sldId id="1594" r:id="rId36"/>
  </p:sldIdLst>
  <p:sldSz cx="12192000" cy="6858000"/>
  <p:notesSz cx="9872663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400"/>
    <a:srgbClr val="0070C0"/>
    <a:srgbClr val="005800"/>
    <a:srgbClr val="003399"/>
    <a:srgbClr val="FFFFFF"/>
    <a:srgbClr val="0000FF"/>
    <a:srgbClr val="E6E6E6"/>
    <a:srgbClr val="4D8357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33" autoAdjust="0"/>
    <p:restoredTop sz="96224" autoAdjust="0"/>
  </p:normalViewPr>
  <p:slideViewPr>
    <p:cSldViewPr>
      <p:cViewPr varScale="1">
        <p:scale>
          <a:sx n="69" d="100"/>
          <a:sy n="69" d="100"/>
        </p:scale>
        <p:origin x="422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786" cy="340570"/>
          </a:xfrm>
          <a:prstGeom prst="rect">
            <a:avLst/>
          </a:prstGeom>
        </p:spPr>
        <p:txBody>
          <a:bodyPr vert="horz" lIns="87910" tIns="43955" rIns="87910" bIns="43955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671" y="0"/>
            <a:ext cx="4277786" cy="340570"/>
          </a:xfrm>
          <a:prstGeom prst="rect">
            <a:avLst/>
          </a:prstGeom>
        </p:spPr>
        <p:txBody>
          <a:bodyPr vert="horz" lIns="87910" tIns="43955" rIns="87910" bIns="43955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7105"/>
            <a:ext cx="4277786" cy="340570"/>
          </a:xfrm>
          <a:prstGeom prst="rect">
            <a:avLst/>
          </a:prstGeom>
        </p:spPr>
        <p:txBody>
          <a:bodyPr vert="horz" lIns="87910" tIns="43955" rIns="87910" bIns="4395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671" y="6457105"/>
            <a:ext cx="4277786" cy="340570"/>
          </a:xfrm>
          <a:prstGeom prst="rect">
            <a:avLst/>
          </a:prstGeom>
        </p:spPr>
        <p:txBody>
          <a:bodyPr vert="horz" lIns="87910" tIns="43955" rIns="87910" bIns="43955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39884"/>
          </a:xfrm>
          <a:prstGeom prst="rect">
            <a:avLst/>
          </a:prstGeom>
        </p:spPr>
        <p:txBody>
          <a:bodyPr vert="horz" lIns="95251" tIns="47626" rIns="95251" bIns="4762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92225" y="1"/>
            <a:ext cx="4278154" cy="339884"/>
          </a:xfrm>
          <a:prstGeom prst="rect">
            <a:avLst/>
          </a:prstGeom>
        </p:spPr>
        <p:txBody>
          <a:bodyPr vert="horz" lIns="95251" tIns="47626" rIns="95251" bIns="47626" rtlCol="0"/>
          <a:lstStyle>
            <a:lvl1pPr algn="r">
              <a:defRPr sz="1200"/>
            </a:lvl1pPr>
          </a:lstStyle>
          <a:p>
            <a:fld id="{A3E0D183-6031-4C32-B44B-14746A336CF0}" type="datetimeFigureOut">
              <a:rPr lang="zh-CN" altLang="en-US" smtClean="0"/>
              <a:pPr/>
              <a:t>2025/5/23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11175"/>
            <a:ext cx="4529137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1" tIns="47626" rIns="95251" bIns="4762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3"/>
          </a:xfrm>
          <a:prstGeom prst="rect">
            <a:avLst/>
          </a:prstGeom>
        </p:spPr>
        <p:txBody>
          <a:bodyPr vert="horz" lIns="95251" tIns="47626" rIns="95251" bIns="4762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5251" tIns="47626" rIns="95251" bIns="4762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39884"/>
          </a:xfrm>
          <a:prstGeom prst="rect">
            <a:avLst/>
          </a:prstGeom>
        </p:spPr>
        <p:txBody>
          <a:bodyPr vert="horz" lIns="95251" tIns="47626" rIns="95251" bIns="47626" rtlCol="0" anchor="b"/>
          <a:lstStyle>
            <a:lvl1pPr algn="r">
              <a:defRPr sz="12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0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sz="1800"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2025/5/23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623392" y="2480570"/>
            <a:ext cx="11161240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accelerator </a:t>
            </a:r>
          </a:p>
          <a:p>
            <a:r>
              <a:rPr lang="en-US" altLang="zh-CN" sz="6000" dirty="0">
                <a:solidFill>
                  <a:srgbClr val="C00000"/>
                </a:solidFill>
              </a:rPr>
              <a:t>whole survey status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559496" y="4242209"/>
            <a:ext cx="85689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Haijing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Wang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CEPC survey, layout and naming colleagues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CEPC DAY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2025.5.23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776" y="5949280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F6B4163-C4CD-4FBA-BE15-776B0E54B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037" y="1467966"/>
            <a:ext cx="5400000" cy="5194349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4D2D19D-232C-436F-A1F4-F7FD8CEC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5918448" cy="5376454"/>
          </a:xfrm>
        </p:spPr>
        <p:txBody>
          <a:bodyPr>
            <a:normAutofit/>
          </a:bodyPr>
          <a:lstStyle/>
          <a:p>
            <a:r>
              <a:rPr lang="en-US" dirty="0"/>
              <a:t>The coordinate origins of all the accelerator has been unified. The (0,0) point is at the symmetric center of the Collider.</a:t>
            </a:r>
          </a:p>
          <a:p>
            <a:r>
              <a:rPr lang="en-US" dirty="0"/>
              <a:t>The accelerator layouts before CEPC (HEPS\BEPC\CSNS…), the 2D and 3D layouts are designed separately and has no direct linkage</a:t>
            </a:r>
          </a:p>
          <a:p>
            <a:pPr lvl="1"/>
            <a:r>
              <a:rPr lang="en-US" dirty="0"/>
              <a:t>More workloads</a:t>
            </a:r>
          </a:p>
          <a:p>
            <a:pPr lvl="1"/>
            <a:r>
              <a:rPr lang="en-US" dirty="0"/>
              <a:t>Easily to have inconsistencies between 2D and 3D layout</a:t>
            </a:r>
          </a:p>
          <a:p>
            <a:r>
              <a:rPr lang="en-US" dirty="0"/>
              <a:t>2D and 3D layouts of CEPC are being built simultaneously. 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DDFDE9E-AD7E-4A3B-BE20-C55E9868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2D/3D Layout design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7E9D97-381A-4B34-AAF3-B36E2CD8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6F91FA-AE3B-4C9A-9702-64FEF4F7EEBC}"/>
              </a:ext>
            </a:extLst>
          </p:cNvPr>
          <p:cNvSpPr txBox="1"/>
          <p:nvPr/>
        </p:nvSpPr>
        <p:spPr>
          <a:xfrm>
            <a:off x="9192344" y="35730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B6B50FD-CBB8-4265-93BE-429386E30A43}"/>
              </a:ext>
            </a:extLst>
          </p:cNvPr>
          <p:cNvSpPr/>
          <p:nvPr/>
        </p:nvSpPr>
        <p:spPr>
          <a:xfrm>
            <a:off x="6960096" y="5805264"/>
            <a:ext cx="288032" cy="320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A238563-3864-4B74-9A44-D7C8E6F621E2}"/>
              </a:ext>
            </a:extLst>
          </p:cNvPr>
          <p:cNvSpPr txBox="1"/>
          <p:nvPr/>
        </p:nvSpPr>
        <p:spPr>
          <a:xfrm>
            <a:off x="6048374" y="6137898"/>
            <a:ext cx="205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begin from here</a:t>
            </a:r>
          </a:p>
        </p:txBody>
      </p:sp>
    </p:spTree>
    <p:extLst>
      <p:ext uri="{BB962C8B-B14F-4D97-AF65-F5344CB8AC3E}">
        <p14:creationId xmlns:p14="http://schemas.microsoft.com/office/powerpoint/2010/main" val="116835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4D2D19D-232C-436F-A1F4-F7FD8CEC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85861"/>
            <a:ext cx="10763325" cy="484030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altLang="zh-CN" dirty="0"/>
              <a:t>n</a:t>
            </a:r>
            <a:r>
              <a:rPr lang="en-US" dirty="0"/>
              <a:t> arc section of 276 m layout has been made,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components</a:t>
            </a:r>
            <a:r>
              <a:rPr lang="zh-CN" altLang="en-US" dirty="0"/>
              <a:t> </a:t>
            </a:r>
            <a:r>
              <a:rPr lang="en-US" altLang="zh-CN" dirty="0"/>
              <a:t>along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/>
              <a:t>beam.</a:t>
            </a:r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DDFDE9E-AD7E-4A3B-BE20-C55E9868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2D/3D Layout design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7E9D97-381A-4B34-AAF3-B36E2CD8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F84612-7357-41B8-A239-22867D1D95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2280121"/>
            <a:ext cx="4320000" cy="41002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FAF302-0E90-4860-9ADD-F86D571F8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99" y="1652616"/>
            <a:ext cx="5400000" cy="4886297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05F355C7-3479-4D80-A65A-C220A5E9C001}"/>
              </a:ext>
            </a:extLst>
          </p:cNvPr>
          <p:cNvSpPr/>
          <p:nvPr/>
        </p:nvSpPr>
        <p:spPr>
          <a:xfrm>
            <a:off x="609599" y="2492896"/>
            <a:ext cx="44584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9C6A4EA-DBC3-4958-A4D3-5816B1F53A03}"/>
              </a:ext>
            </a:extLst>
          </p:cNvPr>
          <p:cNvSpPr txBox="1"/>
          <p:nvPr/>
        </p:nvSpPr>
        <p:spPr>
          <a:xfrm>
            <a:off x="4007768" y="2132856"/>
            <a:ext cx="9218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四极铁</a:t>
            </a:r>
            <a:endParaRPr 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48D9043-8155-4E84-8121-5969A3D6EE7D}"/>
              </a:ext>
            </a:extLst>
          </p:cNvPr>
          <p:cNvSpPr txBox="1"/>
          <p:nvPr/>
        </p:nvSpPr>
        <p:spPr>
          <a:xfrm>
            <a:off x="4299141" y="2660702"/>
            <a:ext cx="9218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BPM</a:t>
            </a:r>
            <a:endParaRPr 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B4C5C6F-5AD0-4850-8374-45C12FC4F4C4}"/>
              </a:ext>
            </a:extLst>
          </p:cNvPr>
          <p:cNvSpPr txBox="1"/>
          <p:nvPr/>
        </p:nvSpPr>
        <p:spPr>
          <a:xfrm>
            <a:off x="4788115" y="3208629"/>
            <a:ext cx="92183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真空连接段</a:t>
            </a:r>
            <a:endParaRPr 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73B0018-1F0F-447C-A8ED-7369C5C21E74}"/>
              </a:ext>
            </a:extLst>
          </p:cNvPr>
          <p:cNvSpPr txBox="1"/>
          <p:nvPr/>
        </p:nvSpPr>
        <p:spPr>
          <a:xfrm>
            <a:off x="6945663" y="2666259"/>
            <a:ext cx="63347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B01</a:t>
            </a:r>
            <a:endParaRPr 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B07B0BD-1718-4B8E-9EDF-AA5FC85F7F7C}"/>
              </a:ext>
            </a:extLst>
          </p:cNvPr>
          <p:cNvSpPr txBox="1"/>
          <p:nvPr/>
        </p:nvSpPr>
        <p:spPr>
          <a:xfrm>
            <a:off x="6093003" y="4007075"/>
            <a:ext cx="92183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真空连接段</a:t>
            </a:r>
            <a:endParaRPr 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9CAB2AB-446B-4404-B5DE-5CA613FEB740}"/>
              </a:ext>
            </a:extLst>
          </p:cNvPr>
          <p:cNvSpPr txBox="1"/>
          <p:nvPr/>
        </p:nvSpPr>
        <p:spPr>
          <a:xfrm>
            <a:off x="7662608" y="5572139"/>
            <a:ext cx="9218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六极铁</a:t>
            </a:r>
            <a:endParaRPr 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E3BC257-B3CC-49E0-BA51-580319FDBD4A}"/>
              </a:ext>
            </a:extLst>
          </p:cNvPr>
          <p:cNvSpPr txBox="1"/>
          <p:nvPr/>
        </p:nvSpPr>
        <p:spPr>
          <a:xfrm>
            <a:off x="9099427" y="4596270"/>
            <a:ext cx="92183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真空连接段</a:t>
            </a:r>
            <a:endParaRPr 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8138823-B27B-4B23-B068-9C8947560665}"/>
              </a:ext>
            </a:extLst>
          </p:cNvPr>
          <p:cNvSpPr txBox="1"/>
          <p:nvPr/>
        </p:nvSpPr>
        <p:spPr>
          <a:xfrm>
            <a:off x="9609999" y="5387473"/>
            <a:ext cx="9218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BPM</a:t>
            </a:r>
            <a:endParaRPr 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F8FE421-33BE-4492-B9CD-E58B2CE401FD}"/>
              </a:ext>
            </a:extLst>
          </p:cNvPr>
          <p:cNvSpPr txBox="1"/>
          <p:nvPr/>
        </p:nvSpPr>
        <p:spPr>
          <a:xfrm>
            <a:off x="8177596" y="6169581"/>
            <a:ext cx="9218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四极铁</a:t>
            </a:r>
            <a:endParaRPr 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7C224D6-1BDF-41CB-930C-3F93B82090BB}"/>
              </a:ext>
            </a:extLst>
          </p:cNvPr>
          <p:cNvSpPr txBox="1"/>
          <p:nvPr/>
        </p:nvSpPr>
        <p:spPr>
          <a:xfrm>
            <a:off x="10329599" y="6123560"/>
            <a:ext cx="9218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校正铁</a:t>
            </a:r>
            <a:endParaRPr lang="en-US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779C909-845B-41BF-9954-BFB2E29B3C9D}"/>
              </a:ext>
            </a:extLst>
          </p:cNvPr>
          <p:cNvCxnSpPr>
            <a:endCxn id="12" idx="3"/>
          </p:cNvCxnSpPr>
          <p:nvPr/>
        </p:nvCxnSpPr>
        <p:spPr>
          <a:xfrm flipH="1">
            <a:off x="4929599" y="2132856"/>
            <a:ext cx="319431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148CDE0F-2CBF-4DA5-BC8F-487B2BD7F0E2}"/>
              </a:ext>
            </a:extLst>
          </p:cNvPr>
          <p:cNvCxnSpPr/>
          <p:nvPr/>
        </p:nvCxnSpPr>
        <p:spPr>
          <a:xfrm flipH="1">
            <a:off x="5249030" y="2406504"/>
            <a:ext cx="342914" cy="438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83D3F55-E291-41ED-8ABD-6390EA6DA81C}"/>
              </a:ext>
            </a:extLst>
          </p:cNvPr>
          <p:cNvCxnSpPr>
            <a:endCxn id="20" idx="0"/>
          </p:cNvCxnSpPr>
          <p:nvPr/>
        </p:nvCxnSpPr>
        <p:spPr>
          <a:xfrm flipH="1">
            <a:off x="5249031" y="2424335"/>
            <a:ext cx="443831" cy="784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D51F051-E009-45CF-A15C-4C5E00D1DBE8}"/>
              </a:ext>
            </a:extLst>
          </p:cNvPr>
          <p:cNvCxnSpPr>
            <a:endCxn id="21" idx="1"/>
          </p:cNvCxnSpPr>
          <p:nvPr/>
        </p:nvCxnSpPr>
        <p:spPr>
          <a:xfrm flipV="1">
            <a:off x="6374285" y="2850925"/>
            <a:ext cx="571378" cy="220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72BBAF3-CCD9-459E-9F6D-9EEB5B1349CD}"/>
              </a:ext>
            </a:extLst>
          </p:cNvPr>
          <p:cNvCxnSpPr>
            <a:endCxn id="23" idx="3"/>
          </p:cNvCxnSpPr>
          <p:nvPr/>
        </p:nvCxnSpPr>
        <p:spPr>
          <a:xfrm flipH="1">
            <a:off x="7014834" y="3963658"/>
            <a:ext cx="161286" cy="366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1F880A1-C367-435A-A106-0FC2E4820BDE}"/>
              </a:ext>
            </a:extLst>
          </p:cNvPr>
          <p:cNvCxnSpPr>
            <a:endCxn id="24" idx="3"/>
          </p:cNvCxnSpPr>
          <p:nvPr/>
        </p:nvCxnSpPr>
        <p:spPr>
          <a:xfrm flipH="1">
            <a:off x="8584439" y="5517232"/>
            <a:ext cx="153161" cy="239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BDE340F-7668-4F46-A855-AD846ABAC713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8928405" y="4919436"/>
            <a:ext cx="171022" cy="60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477E3C3C-267A-45F0-850F-FC3DF4D1CC16}"/>
              </a:ext>
            </a:extLst>
          </p:cNvPr>
          <p:cNvCxnSpPr>
            <a:endCxn id="27" idx="3"/>
          </p:cNvCxnSpPr>
          <p:nvPr/>
        </p:nvCxnSpPr>
        <p:spPr>
          <a:xfrm flipH="1">
            <a:off x="9099427" y="6255978"/>
            <a:ext cx="323946" cy="98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4054894A-EB1F-43B6-B114-EA809D41565E}"/>
              </a:ext>
            </a:extLst>
          </p:cNvPr>
          <p:cNvCxnSpPr>
            <a:endCxn id="26" idx="1"/>
          </p:cNvCxnSpPr>
          <p:nvPr/>
        </p:nvCxnSpPr>
        <p:spPr>
          <a:xfrm flipV="1">
            <a:off x="9240911" y="5572139"/>
            <a:ext cx="369088" cy="206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A13D3BC3-3ABA-4A55-9BA7-A06EEF70E551}"/>
              </a:ext>
            </a:extLst>
          </p:cNvPr>
          <p:cNvCxnSpPr>
            <a:endCxn id="28" idx="1"/>
          </p:cNvCxnSpPr>
          <p:nvPr/>
        </p:nvCxnSpPr>
        <p:spPr>
          <a:xfrm flipV="1">
            <a:off x="9768408" y="6308226"/>
            <a:ext cx="561191" cy="4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1767A117-BB9E-4041-AA35-FB6002D9F93F}"/>
              </a:ext>
            </a:extLst>
          </p:cNvPr>
          <p:cNvSpPr txBox="1"/>
          <p:nvPr/>
        </p:nvSpPr>
        <p:spPr>
          <a:xfrm>
            <a:off x="8276684" y="2958217"/>
            <a:ext cx="16357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环内，靠墙</a:t>
            </a:r>
            <a:endParaRPr 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4BBB6C4-1DBE-413D-A1F2-AF7C664FC918}"/>
              </a:ext>
            </a:extLst>
          </p:cNvPr>
          <p:cNvSpPr txBox="1"/>
          <p:nvPr/>
        </p:nvSpPr>
        <p:spPr>
          <a:xfrm>
            <a:off x="5024234" y="4996111"/>
            <a:ext cx="16357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环外，靠过道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6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0E47E39-BC18-4E72-A5B9-077DE4C7E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82"/>
          <a:stretch/>
        </p:blipFill>
        <p:spPr>
          <a:xfrm>
            <a:off x="0" y="3356992"/>
            <a:ext cx="12192000" cy="3384376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072ACD9-BB4B-469A-A1C4-313CDF3D0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6062464" cy="4840303"/>
          </a:xfrm>
        </p:spPr>
        <p:txBody>
          <a:bodyPr/>
          <a:lstStyle/>
          <a:p>
            <a:r>
              <a:rPr lang="en-US" dirty="0"/>
              <a:t>2D/3D linkage design for CEPC</a:t>
            </a:r>
          </a:p>
          <a:p>
            <a:pPr lvl="1"/>
            <a:r>
              <a:rPr lang="en-US" dirty="0"/>
              <a:t>If the 3D model is changed or replaced, the 2D model will be updated. </a:t>
            </a:r>
          </a:p>
          <a:p>
            <a:pPr lvl="1"/>
            <a:r>
              <a:rPr lang="en-US" dirty="0"/>
              <a:t>If the 2D model is replaced or its location is changed, the 3D model will be updated. </a:t>
            </a:r>
          </a:p>
          <a:p>
            <a:pPr lvl="1"/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1378F0-C1B9-43B4-96C3-32A4D822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5" name="标题 2">
            <a:extLst>
              <a:ext uri="{FF2B5EF4-FFF2-40B4-BE49-F238E27FC236}">
                <a16:creationId xmlns:a16="http://schemas.microsoft.com/office/drawing/2014/main" id="{91BE2C38-7504-492C-B66D-8AB35F72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2D/3D Layout design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CF8899-9E66-49AB-BDB2-153567D0A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453" y="998894"/>
            <a:ext cx="5400000" cy="239923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0B77C2C-125E-4165-AF6F-82C253624271}"/>
              </a:ext>
            </a:extLst>
          </p:cNvPr>
          <p:cNvSpPr txBox="1"/>
          <p:nvPr/>
        </p:nvSpPr>
        <p:spPr>
          <a:xfrm>
            <a:off x="7248128" y="38610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of Collider arc section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F781BA-FD40-4794-AE4C-32E8BA88BB91}"/>
              </a:ext>
            </a:extLst>
          </p:cNvPr>
          <p:cNvSpPr txBox="1"/>
          <p:nvPr/>
        </p:nvSpPr>
        <p:spPr>
          <a:xfrm>
            <a:off x="7464152" y="123807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of Collider RF section</a:t>
            </a:r>
          </a:p>
        </p:txBody>
      </p:sp>
    </p:spTree>
    <p:extLst>
      <p:ext uri="{BB962C8B-B14F-4D97-AF65-F5344CB8AC3E}">
        <p14:creationId xmlns:p14="http://schemas.microsoft.com/office/powerpoint/2010/main" val="3668462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4D2D19D-232C-436F-A1F4-F7FD8CEC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85861"/>
            <a:ext cx="10763325" cy="4840303"/>
          </a:xfrm>
        </p:spPr>
        <p:txBody>
          <a:bodyPr/>
          <a:lstStyle/>
          <a:p>
            <a:r>
              <a:rPr lang="en-US" altLang="zh-CN" dirty="0"/>
              <a:t>Three vacuum layout has been compared considering the installation of dipoles.</a:t>
            </a:r>
          </a:p>
          <a:p>
            <a:pPr lvl="1"/>
            <a:r>
              <a:rPr lang="en-US" altLang="zh-CN" dirty="0"/>
              <a:t>The compared section is 164 m, a typical cycle period </a:t>
            </a:r>
          </a:p>
          <a:p>
            <a:pPr lvl="1"/>
            <a:r>
              <a:rPr lang="en-US" altLang="zh-CN" dirty="0"/>
              <a:t>Aim: to discuss the feasibility of two dipole cores transported and installed together. (pre-installed outside, less workload in the tunnel)</a:t>
            </a:r>
          </a:p>
          <a:p>
            <a:pPr lvl="1"/>
            <a:r>
              <a:rPr lang="en-US" altLang="zh-CN" dirty="0"/>
              <a:t>For vacuum tube installation and coils installation, the upper cores of magnets need to be disassembled and reassembled. </a:t>
            </a:r>
          </a:p>
          <a:p>
            <a:r>
              <a:rPr lang="en-US" dirty="0"/>
              <a:t>Design principles</a:t>
            </a:r>
          </a:p>
          <a:p>
            <a:pPr lvl="1"/>
            <a:r>
              <a:rPr lang="en-US" dirty="0"/>
              <a:t>Pump distance </a:t>
            </a:r>
            <a:r>
              <a:rPr lang="zh-CN" altLang="en-US" dirty="0"/>
              <a:t>≤</a:t>
            </a:r>
            <a:r>
              <a:rPr lang="en-US" altLang="zh-CN" dirty="0"/>
              <a:t>12.5m</a:t>
            </a:r>
          </a:p>
          <a:p>
            <a:pPr lvl="1"/>
            <a:r>
              <a:rPr lang="en-US" dirty="0"/>
              <a:t>Number of vacuum tubes as small as possible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DDFDE9E-AD7E-4A3B-BE20-C55E9868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2D/3D Layout design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7E9D97-381A-4B34-AAF3-B36E2CD8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66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F9FA77C1-3A65-4516-A676-09AEDF1F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2143125"/>
            <a:ext cx="11229975" cy="1285875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4D2D19D-232C-436F-A1F4-F7FD8CEC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85861"/>
            <a:ext cx="10763325" cy="4840303"/>
          </a:xfrm>
        </p:spPr>
        <p:txBody>
          <a:bodyPr/>
          <a:lstStyle/>
          <a:p>
            <a:r>
              <a:rPr lang="en-US" altLang="zh-CN" dirty="0"/>
              <a:t>Three vacuum layout has been compared considering the installation of dipoles.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DDFDE9E-AD7E-4A3B-BE20-C55E9868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2D/3D Layout design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7E9D97-381A-4B34-AAF3-B36E2CD8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BCB61CB-D946-456F-B99E-1CEA7F0AD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13" y="3429000"/>
            <a:ext cx="11029950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9E33B6A-ED38-4B6A-9B65-4C740AA47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88" y="4571592"/>
            <a:ext cx="10896600" cy="132397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AC53B0C-C8E7-4360-8AC6-6D7FD4557E99}"/>
              </a:ext>
            </a:extLst>
          </p:cNvPr>
          <p:cNvSpPr txBox="1"/>
          <p:nvPr/>
        </p:nvSpPr>
        <p:spPr>
          <a:xfrm>
            <a:off x="1343472" y="6056178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V1: 18 vacuum tubes in one ring, 10 can be pre-installed with magnets </a:t>
            </a:r>
          </a:p>
        </p:txBody>
      </p:sp>
    </p:spTree>
    <p:extLst>
      <p:ext uri="{BB962C8B-B14F-4D97-AF65-F5344CB8AC3E}">
        <p14:creationId xmlns:p14="http://schemas.microsoft.com/office/powerpoint/2010/main" val="12298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F9FA77C1-3A65-4516-A676-09AEDF1F2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2143125"/>
            <a:ext cx="11229975" cy="1285875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4D2D19D-232C-436F-A1F4-F7FD8CEC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85861"/>
            <a:ext cx="10763325" cy="4840303"/>
          </a:xfrm>
        </p:spPr>
        <p:txBody>
          <a:bodyPr/>
          <a:lstStyle/>
          <a:p>
            <a:r>
              <a:rPr lang="en-US" altLang="zh-CN" dirty="0"/>
              <a:t>Three vacuum layout has been compared considering the installation of dipoles.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DDFDE9E-AD7E-4A3B-BE20-C55E9868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2D/3D Layout design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7E9D97-381A-4B34-AAF3-B36E2CD8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BCB61CB-D946-456F-B99E-1CEA7F0AD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13" y="3429000"/>
            <a:ext cx="11029950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9E33B6A-ED38-4B6A-9B65-4C740AA47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88" y="4571592"/>
            <a:ext cx="10896600" cy="132397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AC53B0C-C8E7-4360-8AC6-6D7FD4557E99}"/>
              </a:ext>
            </a:extLst>
          </p:cNvPr>
          <p:cNvSpPr txBox="1"/>
          <p:nvPr/>
        </p:nvSpPr>
        <p:spPr>
          <a:xfrm>
            <a:off x="1343472" y="6056178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V2: 20 vacuum tubes in one ring, 14 can be pre-installed with magnets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501D2DB-5EE6-48AC-9E3E-589F2BF015A5}"/>
              </a:ext>
            </a:extLst>
          </p:cNvPr>
          <p:cNvCxnSpPr/>
          <p:nvPr/>
        </p:nvCxnSpPr>
        <p:spPr>
          <a:xfrm>
            <a:off x="8544272" y="2708920"/>
            <a:ext cx="72008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246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4D2D19D-232C-436F-A1F4-F7FD8CEC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85861"/>
            <a:ext cx="10763325" cy="4840303"/>
          </a:xfrm>
        </p:spPr>
        <p:txBody>
          <a:bodyPr/>
          <a:lstStyle/>
          <a:p>
            <a:r>
              <a:rPr lang="en-US" altLang="zh-CN" dirty="0"/>
              <a:t>Three vacuum layout has been compared considering the installation of dipoles.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DDFDE9E-AD7E-4A3B-BE20-C55E9868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2D/3D Layout design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7E9D97-381A-4B34-AAF3-B36E2CD8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AC53B0C-C8E7-4360-8AC6-6D7FD4557E99}"/>
              </a:ext>
            </a:extLst>
          </p:cNvPr>
          <p:cNvSpPr txBox="1"/>
          <p:nvPr/>
        </p:nvSpPr>
        <p:spPr>
          <a:xfrm>
            <a:off x="1343472" y="6056178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V3: 20 vacuum tubes in one ring, 14 can be pre-installed with magnets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66543F-4E95-4F2A-BE83-22D76CF04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204864"/>
            <a:ext cx="11801475" cy="12763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27E0EB4-594F-46A8-9BCA-E69110631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23" y="3675709"/>
            <a:ext cx="11753850" cy="1447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F822A1-D98A-48AF-A0FF-91593A2ED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23" y="4646491"/>
            <a:ext cx="117919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33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4D2D19D-232C-436F-A1F4-F7FD8CEC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85861"/>
            <a:ext cx="10763325" cy="1495067"/>
          </a:xfrm>
        </p:spPr>
        <p:txBody>
          <a:bodyPr/>
          <a:lstStyle/>
          <a:p>
            <a:r>
              <a:rPr lang="en-US" altLang="zh-CN" dirty="0"/>
              <a:t>Three vacuum layout has been compared considering the installation of dipoles.</a:t>
            </a:r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DDFDE9E-AD7E-4A3B-BE20-C55E9868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2D/3D Layout design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7E9D97-381A-4B34-AAF3-B36E2CD8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A788C9A7-0353-4695-B168-E002CE2CC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683639"/>
              </p:ext>
            </p:extLst>
          </p:nvPr>
        </p:nvGraphicFramePr>
        <p:xfrm>
          <a:off x="1275327" y="2270139"/>
          <a:ext cx="9431868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23903944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19460792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91062906"/>
                    </a:ext>
                  </a:extLst>
                </a:gridCol>
                <a:gridCol w="2519100">
                  <a:extLst>
                    <a:ext uri="{9D8B030D-6E8A-4147-A177-3AD203B41FA5}">
                      <a16:colId xmlns:a16="http://schemas.microsoft.com/office/drawing/2014/main" val="1503467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68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No. of vacuum tubes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981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No. of vacuum tubes can be pre-installed outside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65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No. of dipole core can be pre-installed outside (total of 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80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No. of vacuum connection parts (bellows &amp; pumps)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71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Dipole length decease ~600mm/1</a:t>
                      </a:r>
                      <a:r>
                        <a:rPr lang="en-US" altLang="zh-CN" dirty="0"/>
                        <a:t>64m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032496"/>
                  </a:ext>
                </a:extLst>
              </a:tr>
            </a:tbl>
          </a:graphicData>
        </a:graphic>
      </p:graphicFrame>
      <p:sp>
        <p:nvSpPr>
          <p:cNvPr id="13" name="内容占位符 1">
            <a:extLst>
              <a:ext uri="{FF2B5EF4-FFF2-40B4-BE49-F238E27FC236}">
                <a16:creationId xmlns:a16="http://schemas.microsoft.com/office/drawing/2014/main" id="{D225FABC-D41E-4A11-A03F-3C48176DAC4E}"/>
              </a:ext>
            </a:extLst>
          </p:cNvPr>
          <p:cNvSpPr txBox="1">
            <a:spLocks/>
          </p:cNvSpPr>
          <p:nvPr/>
        </p:nvSpPr>
        <p:spPr>
          <a:xfrm>
            <a:off x="609598" y="5572139"/>
            <a:ext cx="10763325" cy="1143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Whether pre-install the dipoles has benefits should be discussed further.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85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C9D3CE0-4B1E-4C57-B306-8F1566F3F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2"/>
            <a:ext cx="10972800" cy="1783098"/>
          </a:xfrm>
        </p:spPr>
        <p:txBody>
          <a:bodyPr>
            <a:normAutofit/>
          </a:bodyPr>
          <a:lstStyle/>
          <a:p>
            <a:r>
              <a:rPr lang="en-US" dirty="0"/>
              <a:t>Booster layout</a:t>
            </a:r>
          </a:p>
          <a:p>
            <a:pPr lvl="1"/>
            <a:r>
              <a:rPr lang="en-US" dirty="0"/>
              <a:t>A preliminary layout has been made, about 230m.</a:t>
            </a:r>
          </a:p>
          <a:p>
            <a:pPr lvl="1"/>
            <a:r>
              <a:rPr lang="en-US" dirty="0"/>
              <a:t>Format has been discussed with Dou Wang, the updating is under-going.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FAC7214-2729-4994-8AC2-8C3D2948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2D/3D Layout design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E194AD-8841-4F44-B809-B058CAF3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E9C1EBB-0DD4-405A-A0A9-2956799CA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10" y="3064599"/>
            <a:ext cx="3600000" cy="347431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44D3101-7841-4866-B012-1F8E04744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216" y="3082923"/>
            <a:ext cx="3600000" cy="317488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FEACF68-2CF9-48E9-942C-F2BC4B009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3064599"/>
            <a:ext cx="3600000" cy="3172774"/>
          </a:xfrm>
          <a:prstGeom prst="rect">
            <a:avLst/>
          </a:prstGeom>
        </p:spPr>
      </p:pic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FDA2844-C55E-4F63-85DC-17BAE9207DFD}"/>
              </a:ext>
            </a:extLst>
          </p:cNvPr>
          <p:cNvCxnSpPr>
            <a:cxnSpLocks/>
          </p:cNvCxnSpPr>
          <p:nvPr/>
        </p:nvCxnSpPr>
        <p:spPr>
          <a:xfrm>
            <a:off x="1199456" y="3082923"/>
            <a:ext cx="3384376" cy="13005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6895B2A-AE08-4F0D-926E-CCB15370FBCC}"/>
              </a:ext>
            </a:extLst>
          </p:cNvPr>
          <p:cNvCxnSpPr/>
          <p:nvPr/>
        </p:nvCxnSpPr>
        <p:spPr>
          <a:xfrm>
            <a:off x="1199456" y="3429000"/>
            <a:ext cx="3325760" cy="280837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3E63448-098F-49DD-8648-37287D28895A}"/>
              </a:ext>
            </a:extLst>
          </p:cNvPr>
          <p:cNvCxnSpPr>
            <a:cxnSpLocks/>
          </p:cNvCxnSpPr>
          <p:nvPr/>
        </p:nvCxnSpPr>
        <p:spPr>
          <a:xfrm>
            <a:off x="5519936" y="3082923"/>
            <a:ext cx="2952328" cy="34607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A099F41-AF06-4B4D-A63C-DE4E1F5EC096}"/>
              </a:ext>
            </a:extLst>
          </p:cNvPr>
          <p:cNvCxnSpPr/>
          <p:nvPr/>
        </p:nvCxnSpPr>
        <p:spPr>
          <a:xfrm>
            <a:off x="5519936" y="4005064"/>
            <a:ext cx="2736304" cy="223230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63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FDF6C34-8396-4621-89EF-586918507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4810978" cy="4840303"/>
          </a:xfrm>
        </p:spPr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 layout (points only now)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F30DDDB-C6C7-474E-86AF-2541F39C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2D/3D Layout design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145C70-5FBA-4401-A893-19666236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33FCEEA-AEF5-4302-BF17-B33F73CA8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826014"/>
            <a:ext cx="3600000" cy="35666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D4FDA0B-6939-42A3-B8EA-4B0B42E7F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" y="5254427"/>
            <a:ext cx="7662919" cy="146209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27FF519-0782-4F8A-8DAE-98170429B3BF}"/>
              </a:ext>
            </a:extLst>
          </p:cNvPr>
          <p:cNvSpPr txBox="1"/>
          <p:nvPr/>
        </p:nvSpPr>
        <p:spPr>
          <a:xfrm>
            <a:off x="2498301" y="558872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电子旁路输运线 </a:t>
            </a:r>
            <a:r>
              <a:rPr lang="en-US" altLang="zh-CN" dirty="0">
                <a:solidFill>
                  <a:schemeClr val="bg1"/>
                </a:solidFill>
              </a:rPr>
              <a:t>BTL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BEF5F28-9CF8-4BA7-B49F-F61571ED78E2}"/>
              </a:ext>
            </a:extLst>
          </p:cNvPr>
          <p:cNvSpPr txBox="1"/>
          <p:nvPr/>
        </p:nvSpPr>
        <p:spPr>
          <a:xfrm>
            <a:off x="518081" y="636200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第一加速段</a:t>
            </a:r>
            <a:r>
              <a:rPr lang="en-US" altLang="zh-CN" dirty="0">
                <a:solidFill>
                  <a:schemeClr val="bg1"/>
                </a:solidFill>
              </a:rPr>
              <a:t>FAS</a:t>
            </a:r>
            <a:r>
              <a:rPr lang="zh-CN" altLang="en-US" dirty="0">
                <a:solidFill>
                  <a:schemeClr val="bg1"/>
                </a:solidFill>
              </a:rPr>
              <a:t>、正电子源及与加速段</a:t>
            </a:r>
            <a:r>
              <a:rPr lang="en-US" altLang="zh-CN" dirty="0">
                <a:solidFill>
                  <a:schemeClr val="bg1"/>
                </a:solidFill>
              </a:rPr>
              <a:t>PSA</a:t>
            </a:r>
            <a:r>
              <a:rPr lang="zh-CN" altLang="en-US" dirty="0">
                <a:solidFill>
                  <a:schemeClr val="bg1"/>
                </a:solidFill>
              </a:rPr>
              <a:t>、第二加速段</a:t>
            </a:r>
            <a:r>
              <a:rPr lang="en-US" altLang="zh-CN" dirty="0">
                <a:solidFill>
                  <a:schemeClr val="bg1"/>
                </a:solidFill>
              </a:rPr>
              <a:t>SAS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内容占位符 1">
            <a:extLst>
              <a:ext uri="{FF2B5EF4-FFF2-40B4-BE49-F238E27FC236}">
                <a16:creationId xmlns:a16="http://schemas.microsoft.com/office/drawing/2014/main" id="{042BEC2B-AE5C-4B4A-8E1E-742F015EB8FC}"/>
              </a:ext>
            </a:extLst>
          </p:cNvPr>
          <p:cNvSpPr txBox="1">
            <a:spLocks/>
          </p:cNvSpPr>
          <p:nvPr/>
        </p:nvSpPr>
        <p:spPr>
          <a:xfrm>
            <a:off x="6048374" y="1285861"/>
            <a:ext cx="5996545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Damping ring layout (points only now)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3A4FC82-D6D2-4B7E-B7BF-877D19CA8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558" y="2055471"/>
            <a:ext cx="2880000" cy="294229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EC5B333-55F4-4946-9D2C-7552D7EA2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600" y="1965326"/>
            <a:ext cx="3171825" cy="4391025"/>
          </a:xfrm>
          <a:prstGeom prst="rect">
            <a:avLst/>
          </a:prstGeom>
        </p:spPr>
      </p:pic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9C2B4AD7-F1F8-49B1-BBEE-BBFCA1E381F9}"/>
              </a:ext>
            </a:extLst>
          </p:cNvPr>
          <p:cNvCxnSpPr/>
          <p:nvPr/>
        </p:nvCxnSpPr>
        <p:spPr>
          <a:xfrm flipV="1">
            <a:off x="8184232" y="1965326"/>
            <a:ext cx="553368" cy="14636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223308C-EA76-4A5C-A50F-DF20EFFC3E5D}"/>
              </a:ext>
            </a:extLst>
          </p:cNvPr>
          <p:cNvCxnSpPr/>
          <p:nvPr/>
        </p:nvCxnSpPr>
        <p:spPr>
          <a:xfrm>
            <a:off x="8258895" y="3706012"/>
            <a:ext cx="478705" cy="265033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14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0578570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 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 accelerator survey and layout progress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Survey progress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2D/3D layout design 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Naming 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AABF00B-0E4B-4E72-A363-EF0F94EF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2"/>
            <a:ext cx="10972800" cy="646332"/>
          </a:xfrm>
        </p:spPr>
        <p:txBody>
          <a:bodyPr/>
          <a:lstStyle/>
          <a:p>
            <a:r>
              <a:rPr lang="en-US" dirty="0"/>
              <a:t>Transport lines (points only now)</a:t>
            </a:r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910A15F-74E9-4148-99CF-6A79B791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altLang="zh-CN" dirty="0"/>
              <a:t>D/3D</a:t>
            </a:r>
            <a:r>
              <a:rPr lang="zh-CN" altLang="en-US" dirty="0"/>
              <a:t> </a:t>
            </a:r>
            <a:r>
              <a:rPr lang="en-US" altLang="zh-CN" dirty="0"/>
              <a:t>Layout design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E12957-8E65-4420-B6FA-C25E4C1F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0AF1412-9872-4A87-BDF3-02E69A5E4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191004"/>
            <a:ext cx="2880000" cy="24759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B54D719-4DC6-4A75-B8C5-FA1D46986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337605"/>
            <a:ext cx="4320000" cy="101874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F1D3899-E677-4028-9A76-7C74A8B9F456}"/>
              </a:ext>
            </a:extLst>
          </p:cNvPr>
          <p:cNvSpPr txBox="1"/>
          <p:nvPr/>
        </p:nvSpPr>
        <p:spPr>
          <a:xfrm>
            <a:off x="983432" y="1844824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Linac</a:t>
            </a:r>
            <a:r>
              <a:rPr lang="en-US" dirty="0"/>
              <a:t> to Booster (Top view)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7C2F54F-6831-4D13-B23A-7C1D3F5AED2D}"/>
              </a:ext>
            </a:extLst>
          </p:cNvPr>
          <p:cNvSpPr txBox="1"/>
          <p:nvPr/>
        </p:nvSpPr>
        <p:spPr>
          <a:xfrm>
            <a:off x="983432" y="487097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Linac</a:t>
            </a:r>
            <a:r>
              <a:rPr lang="en-US" dirty="0"/>
              <a:t> to Booster (side view)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9DDA554-5D8A-43C4-8764-5EA2DC400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37" y="1831228"/>
            <a:ext cx="6480000" cy="4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03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072ACD9-BB4B-469A-A1C4-313CDF3D0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5311491"/>
          </a:xfrm>
        </p:spPr>
        <p:txBody>
          <a:bodyPr>
            <a:normAutofit/>
          </a:bodyPr>
          <a:lstStyle/>
          <a:p>
            <a:r>
              <a:rPr lang="en-US" altLang="zh-CN" dirty="0"/>
              <a:t>Problems and</a:t>
            </a:r>
            <a:r>
              <a:rPr lang="zh-CN" altLang="en-US" dirty="0"/>
              <a:t> </a:t>
            </a:r>
            <a:r>
              <a:rPr lang="en-US" altLang="zh-CN" dirty="0"/>
              <a:t>solutions</a:t>
            </a:r>
          </a:p>
          <a:p>
            <a:pPr lvl="1"/>
            <a:r>
              <a:rPr lang="en-US" altLang="zh-CN" dirty="0"/>
              <a:t>How to </a:t>
            </a:r>
            <a:r>
              <a:rPr lang="en-US" altLang="zh-CN" dirty="0">
                <a:solidFill>
                  <a:srgbClr val="FF0000"/>
                </a:solidFill>
              </a:rPr>
              <a:t>name</a:t>
            </a:r>
            <a:r>
              <a:rPr lang="en-US" altLang="zh-CN" dirty="0"/>
              <a:t> the equipment</a:t>
            </a:r>
          </a:p>
          <a:p>
            <a:pPr marL="457200" lvl="1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	 We have recently focused on discussing the naming conventions and have formulated preliminary opinions.</a:t>
            </a:r>
          </a:p>
          <a:p>
            <a:pPr lvl="1"/>
            <a:r>
              <a:rPr lang="en-US" dirty="0"/>
              <a:t>We tried to use </a:t>
            </a:r>
            <a:r>
              <a:rPr lang="en-US" dirty="0">
                <a:solidFill>
                  <a:srgbClr val="FF0000"/>
                </a:solidFill>
              </a:rPr>
              <a:t>BIM</a:t>
            </a:r>
            <a:r>
              <a:rPr lang="en-US" dirty="0"/>
              <a:t> to make the model </a:t>
            </a:r>
            <a:r>
              <a:rPr lang="en-US" dirty="0">
                <a:solidFill>
                  <a:srgbClr val="FF0000"/>
                </a:solidFill>
              </a:rPr>
              <a:t>more lighter</a:t>
            </a:r>
            <a:r>
              <a:rPr lang="en-US" dirty="0"/>
              <a:t>, but it may hide some important components such as adjusting mechanics.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We have discussed it with </a:t>
            </a:r>
            <a:r>
              <a:rPr lang="en-US" dirty="0" err="1">
                <a:sym typeface="Wingdings" panose="05000000000000000000" pitchFamily="2" charset="2"/>
              </a:rPr>
              <a:t>Huadongyuan</a:t>
            </a:r>
            <a:r>
              <a:rPr lang="en-US" dirty="0">
                <a:sym typeface="Wingdings" panose="05000000000000000000" pitchFamily="2" charset="2"/>
              </a:rPr>
              <a:t>, They suggested not to employ BIM, but instead to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utilize some external interfaces </a:t>
            </a:r>
            <a:r>
              <a:rPr lang="en-US" dirty="0">
                <a:sym typeface="Wingdings" panose="05000000000000000000" pitchFamily="2" charset="2"/>
              </a:rPr>
              <a:t>to directly generate three-dimensional models.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 We have conducted research on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NVIDIA's USD </a:t>
            </a:r>
            <a:r>
              <a:rPr lang="en-US" dirty="0">
                <a:sym typeface="Wingdings" panose="05000000000000000000" pitchFamily="2" charset="2"/>
              </a:rPr>
              <a:t>(Universal Scene Description) file format and the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Omniverse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platform</a:t>
            </a:r>
            <a:r>
              <a:rPr lang="en-US" dirty="0">
                <a:sym typeface="Wingdings" panose="05000000000000000000" pitchFamily="2" charset="2"/>
              </a:rPr>
              <a:t>, which can encompass models, animations, lighting, materials... With compact file size and high compatibility (have requirements on computers).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CEPC is such a big project. The layout is big too.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Computer lag </a:t>
            </a:r>
            <a:r>
              <a:rPr lang="en-US" dirty="0">
                <a:sym typeface="Wingdings" panose="05000000000000000000" pitchFamily="2" charset="2"/>
              </a:rPr>
              <a:t>reduces work efficiency.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  We require better workstations.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1378F0-C1B9-43B4-96C3-32A4D822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5" name="标题 2">
            <a:extLst>
              <a:ext uri="{FF2B5EF4-FFF2-40B4-BE49-F238E27FC236}">
                <a16:creationId xmlns:a16="http://schemas.microsoft.com/office/drawing/2014/main" id="{91BE2C38-7504-492C-B66D-8AB35F72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EDR accelerator survey and layout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55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4865DE6-2877-4414-9AB6-2C0FB4E8A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discussed three times for the naming, mainly about the e</a:t>
            </a:r>
            <a:r>
              <a:rPr lang="en-US" altLang="zh-CN" dirty="0"/>
              <a:t>quipment along the beam.</a:t>
            </a:r>
          </a:p>
          <a:p>
            <a:r>
              <a:rPr lang="en-US" dirty="0"/>
              <a:t>We </a:t>
            </a:r>
            <a:r>
              <a:rPr lang="en-US" altLang="zh-CN" dirty="0">
                <a:sym typeface="Wingdings" panose="05000000000000000000" pitchFamily="2" charset="2"/>
              </a:rPr>
              <a:t>have formulated preliminary opinions.</a:t>
            </a:r>
          </a:p>
          <a:p>
            <a:pPr lvl="1"/>
            <a:r>
              <a:rPr lang="en-US" dirty="0"/>
              <a:t>The CEPC equipment name consists of four parts: accelerator code + zone code + equipment code + sequence number.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1C1FE1E-2430-4244-BD72-70248D05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B54512-BA5E-47A4-9AE5-880B15CA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39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4865DE6-2877-4414-9AB6-2C0FB4E8A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Accelerator Code: Uniformly named.</a:t>
            </a:r>
          </a:p>
          <a:p>
            <a:r>
              <a:rPr lang="en-US" dirty="0"/>
              <a:t>Zone Code: Uniformly named.</a:t>
            </a:r>
          </a:p>
          <a:p>
            <a:r>
              <a:rPr lang="en-US" dirty="0"/>
              <a:t>Equipment Code: Assigned by each subsystem, adhering as closely as possible to international standards.</a:t>
            </a:r>
          </a:p>
          <a:p>
            <a:r>
              <a:rPr lang="en-US" dirty="0"/>
              <a:t>Sequence Number: Assigned by each subsystem according to unified rules</a:t>
            </a:r>
          </a:p>
          <a:p>
            <a:pPr lvl="1"/>
            <a:r>
              <a:rPr lang="en-US" dirty="0"/>
              <a:t>Within the same accelerator code and area code, equipment with the same equipment code is numbered sequentially, starting from the beginning and incrementing accordingly.</a:t>
            </a:r>
          </a:p>
          <a:p>
            <a:pPr lvl="1"/>
            <a:r>
              <a:rPr lang="en-US" dirty="0"/>
              <a:t>The number of digits in the sequence number is determined by the total quantity of equipment. </a:t>
            </a:r>
            <a:r>
              <a:rPr lang="en-US" altLang="zh-CN" dirty="0"/>
              <a:t>E</a:t>
            </a:r>
            <a:r>
              <a:rPr lang="en-US" dirty="0"/>
              <a:t>quipment quantity </a:t>
            </a:r>
            <a:r>
              <a:rPr lang="zh-CN" altLang="en-US" dirty="0"/>
              <a:t>≤</a:t>
            </a:r>
            <a:r>
              <a:rPr lang="en-US" dirty="0"/>
              <a:t>9, 1 digit starting from 1; 10</a:t>
            </a:r>
            <a:r>
              <a:rPr lang="zh-CN" altLang="en-US" dirty="0"/>
              <a:t>≤</a:t>
            </a:r>
            <a:r>
              <a:rPr lang="en-US" altLang="zh-CN" dirty="0"/>
              <a:t>E</a:t>
            </a:r>
            <a:r>
              <a:rPr lang="en-US" dirty="0"/>
              <a:t>quipment quantity </a:t>
            </a:r>
            <a:r>
              <a:rPr lang="zh-CN" altLang="en-US" dirty="0"/>
              <a:t>≤</a:t>
            </a:r>
            <a:r>
              <a:rPr lang="en-US" dirty="0"/>
              <a:t>99,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en-US" dirty="0"/>
              <a:t> digits starting from 01; and so on.</a:t>
            </a:r>
          </a:p>
          <a:p>
            <a:r>
              <a:rPr lang="en-US" dirty="0"/>
              <a:t>If additional equipment is added later, it can be appended with "P + new sequence number" following the sequence of the upstream equipment with the same equipment code.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1C1FE1E-2430-4244-BD72-70248D05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B54512-BA5E-47A4-9AE5-880B15CA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084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8E73B0C-01CB-4A23-9711-A34FA0900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Accelerator Code</a:t>
            </a:r>
          </a:p>
          <a:p>
            <a:pPr lvl="1"/>
            <a:r>
              <a:rPr lang="zh-CN" altLang="en-US" dirty="0"/>
              <a:t>对撞机 </a:t>
            </a:r>
            <a:r>
              <a:rPr lang="en-US" altLang="zh-CN" dirty="0"/>
              <a:t>C</a:t>
            </a:r>
            <a:r>
              <a:rPr lang="zh-CN" altLang="en-US" dirty="0"/>
              <a:t>（</a:t>
            </a:r>
            <a:r>
              <a:rPr lang="en-US" altLang="zh-CN" dirty="0"/>
              <a:t>Collider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增强器 </a:t>
            </a:r>
            <a:r>
              <a:rPr lang="en-US" altLang="zh-CN" dirty="0"/>
              <a:t>B</a:t>
            </a:r>
            <a:r>
              <a:rPr lang="zh-CN" altLang="en-US" dirty="0"/>
              <a:t>（</a:t>
            </a:r>
            <a:r>
              <a:rPr lang="en-US" altLang="zh-CN" dirty="0"/>
              <a:t>Booster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直线</a:t>
            </a:r>
            <a:r>
              <a:rPr lang="en-US" altLang="zh-CN" dirty="0"/>
              <a:t>L</a:t>
            </a:r>
            <a:r>
              <a:rPr lang="zh-CN" altLang="en-US" dirty="0"/>
              <a:t>（</a:t>
            </a:r>
            <a:r>
              <a:rPr lang="en-US" altLang="zh-CN" dirty="0" err="1"/>
              <a:t>Linac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阻尼环</a:t>
            </a:r>
            <a:r>
              <a:rPr lang="en-US" altLang="zh-CN" dirty="0"/>
              <a:t>D</a:t>
            </a:r>
            <a:r>
              <a:rPr lang="zh-CN" altLang="en-US" dirty="0"/>
              <a:t>（</a:t>
            </a:r>
            <a:r>
              <a:rPr lang="en-US" altLang="zh-CN" dirty="0"/>
              <a:t>Damping ring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输运线</a:t>
            </a:r>
            <a:r>
              <a:rPr lang="en-US" altLang="zh-CN" dirty="0"/>
              <a:t>T(</a:t>
            </a:r>
            <a:r>
              <a:rPr lang="en-US" altLang="zh-CN" dirty="0" err="1"/>
              <a:t>Tansport</a:t>
            </a:r>
            <a:r>
              <a:rPr lang="en-US" altLang="zh-CN" dirty="0"/>
              <a:t> lines)</a:t>
            </a:r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6F2136E-73C5-44AA-87E1-5D9927C4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EA889-F38C-4D70-93E1-515EF86C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923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4865DE6-2877-4414-9AB6-2C0FB4E8A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deliberated on three partitioning schemes for the collider and the booster, and have decided to adopt the third scheme.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1C1FE1E-2430-4244-BD72-70248D05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B54512-BA5E-47A4-9AE5-880B15CA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0F844F1-D1BC-4F69-B313-574ED150B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60" y="3370730"/>
            <a:ext cx="4320000" cy="32521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C2006A-7B8E-485F-97A2-A14531275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3399368"/>
            <a:ext cx="4320000" cy="325920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12F6D9-1B5F-47AE-A520-402ED560D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000" y="3452286"/>
            <a:ext cx="4320000" cy="3262862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FF9F7D1F-3066-4189-B3F8-32D1750FE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808557"/>
              </p:ext>
            </p:extLst>
          </p:nvPr>
        </p:nvGraphicFramePr>
        <p:xfrm>
          <a:off x="1743968" y="2056207"/>
          <a:ext cx="751990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904">
                  <a:extLst>
                    <a:ext uri="{9D8B030D-6E8A-4147-A177-3AD203B41FA5}">
                      <a16:colId xmlns:a16="http://schemas.microsoft.com/office/drawing/2014/main" val="21518969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2668409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3843106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19478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Scheme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Scheme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Scheme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5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IPs correspond to the zones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840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US" dirty="0">
                        <a:solidFill>
                          <a:srgbClr val="008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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840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72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CEPC and SPPC have the same sequential numbering 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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840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US" dirty="0">
                        <a:solidFill>
                          <a:srgbClr val="008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840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US" dirty="0">
                        <a:solidFill>
                          <a:srgbClr val="0084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718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297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F4FB252-262C-4A56-BBD5-F7663C09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Collider equipment code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5BCDDDF-5792-4ABB-B3E8-AE6ED6E8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7B7E56-0CEA-4D57-820B-607C236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CE5868-34E8-493F-A781-409124EE8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50480"/>
            <a:ext cx="9000000" cy="43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87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EA59A40-DB51-4E6A-8AC7-33E1499C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Collider naming examples</a:t>
            </a:r>
          </a:p>
          <a:p>
            <a:pPr lvl="1"/>
            <a:r>
              <a:rPr lang="en-US" altLang="zh-CN" dirty="0"/>
              <a:t>C.3A.OE.QD.001:</a:t>
            </a:r>
            <a:r>
              <a:rPr lang="zh-CN" altLang="en-US" dirty="0"/>
              <a:t>对撞机</a:t>
            </a:r>
            <a:r>
              <a:rPr lang="en-US" altLang="zh-CN" dirty="0"/>
              <a:t>.3A</a:t>
            </a:r>
            <a:r>
              <a:rPr lang="zh-CN" altLang="en-US" dirty="0"/>
              <a:t>区</a:t>
            </a:r>
            <a:r>
              <a:rPr lang="en-US" altLang="zh-CN" dirty="0"/>
              <a:t>.</a:t>
            </a:r>
            <a:r>
              <a:rPr lang="zh-CN" altLang="en-US" dirty="0"/>
              <a:t>外环电子</a:t>
            </a:r>
            <a:r>
              <a:rPr lang="en-US" altLang="zh-CN" dirty="0"/>
              <a:t>.</a:t>
            </a:r>
            <a:r>
              <a:rPr lang="zh-CN" altLang="en-US" dirty="0"/>
              <a:t>散焦四极磁铁</a:t>
            </a:r>
            <a:r>
              <a:rPr lang="en-US" altLang="zh-CN" dirty="0"/>
              <a:t>.</a:t>
            </a:r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台</a:t>
            </a:r>
          </a:p>
          <a:p>
            <a:pPr lvl="1"/>
            <a:r>
              <a:rPr lang="en-US" altLang="zh-CN" dirty="0"/>
              <a:t>C.3B.OP.QD.001:</a:t>
            </a:r>
            <a:r>
              <a:rPr lang="zh-CN" altLang="en-US" dirty="0"/>
              <a:t>对撞机</a:t>
            </a:r>
            <a:r>
              <a:rPr lang="en-US" altLang="zh-CN" dirty="0"/>
              <a:t>.3B</a:t>
            </a:r>
            <a:r>
              <a:rPr lang="zh-CN" altLang="en-US" dirty="0"/>
              <a:t>区</a:t>
            </a:r>
            <a:r>
              <a:rPr lang="en-US" altLang="zh-CN" dirty="0"/>
              <a:t>.</a:t>
            </a:r>
            <a:r>
              <a:rPr lang="zh-CN" altLang="en-US" dirty="0"/>
              <a:t>外环正电子</a:t>
            </a:r>
            <a:r>
              <a:rPr lang="en-US" altLang="zh-CN" dirty="0"/>
              <a:t>.</a:t>
            </a:r>
            <a:r>
              <a:rPr lang="zh-CN" altLang="en-US" dirty="0"/>
              <a:t>散焦四极磁铁</a:t>
            </a:r>
            <a:r>
              <a:rPr lang="en-US" altLang="zh-CN" dirty="0"/>
              <a:t>.</a:t>
            </a:r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台</a:t>
            </a:r>
          </a:p>
          <a:p>
            <a:pPr lvl="1"/>
            <a:r>
              <a:rPr lang="en-US" altLang="zh-CN" dirty="0"/>
              <a:t>C.3B.DA.QD.001:</a:t>
            </a:r>
            <a:r>
              <a:rPr lang="zh-CN" altLang="en-US" dirty="0"/>
              <a:t>对撞机</a:t>
            </a:r>
            <a:r>
              <a:rPr lang="en-US" altLang="zh-CN" dirty="0"/>
              <a:t>.3B</a:t>
            </a:r>
            <a:r>
              <a:rPr lang="zh-CN" altLang="en-US" dirty="0"/>
              <a:t>区</a:t>
            </a:r>
            <a:r>
              <a:rPr lang="en-US" altLang="zh-CN" dirty="0"/>
              <a:t>.</a:t>
            </a:r>
            <a:r>
              <a:rPr lang="zh-CN" altLang="en-US" dirty="0"/>
              <a:t>双孔径</a:t>
            </a:r>
            <a:r>
              <a:rPr lang="en-US" altLang="zh-CN" dirty="0"/>
              <a:t>.</a:t>
            </a:r>
            <a:r>
              <a:rPr lang="zh-CN" altLang="en-US" dirty="0"/>
              <a:t>散焦四极铁</a:t>
            </a:r>
            <a:r>
              <a:rPr lang="en-US" altLang="zh-CN" dirty="0"/>
              <a:t>.</a:t>
            </a:r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台（极性对应外环）</a:t>
            </a:r>
          </a:p>
          <a:p>
            <a:pPr lvl="1"/>
            <a:r>
              <a:rPr lang="en-US" altLang="zh-CN" dirty="0"/>
              <a:t>C.3B.DA.B.001.1:</a:t>
            </a:r>
            <a:r>
              <a:rPr lang="zh-CN" altLang="en-US" dirty="0"/>
              <a:t>对撞机</a:t>
            </a:r>
            <a:r>
              <a:rPr lang="en-US" altLang="zh-CN" dirty="0"/>
              <a:t>.3B</a:t>
            </a:r>
            <a:r>
              <a:rPr lang="zh-CN" altLang="en-US" dirty="0"/>
              <a:t>区</a:t>
            </a:r>
            <a:r>
              <a:rPr lang="en-US" altLang="zh-CN" dirty="0"/>
              <a:t>.</a:t>
            </a:r>
            <a:r>
              <a:rPr lang="zh-CN" altLang="en-US" dirty="0"/>
              <a:t>双孔径</a:t>
            </a:r>
            <a:r>
              <a:rPr lang="en-US" altLang="zh-CN" dirty="0"/>
              <a:t>.</a:t>
            </a:r>
            <a:r>
              <a:rPr lang="zh-CN" altLang="en-US" dirty="0"/>
              <a:t>二极铁</a:t>
            </a:r>
            <a:r>
              <a:rPr lang="en-US" altLang="zh-CN" dirty="0"/>
              <a:t>.</a:t>
            </a:r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台</a:t>
            </a:r>
            <a:r>
              <a:rPr lang="en-US" altLang="zh-CN" dirty="0"/>
              <a:t>.</a:t>
            </a:r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个铁芯</a:t>
            </a:r>
          </a:p>
          <a:p>
            <a:pPr lvl="1"/>
            <a:r>
              <a:rPr lang="en-US" altLang="zh-CN" dirty="0"/>
              <a:t>C.3B.DA.B.001.OTPS:</a:t>
            </a:r>
            <a:r>
              <a:rPr lang="zh-CN" altLang="en-US" dirty="0"/>
              <a:t>对撞机</a:t>
            </a:r>
            <a:r>
              <a:rPr lang="en-US" altLang="zh-CN" dirty="0"/>
              <a:t>.3B</a:t>
            </a:r>
            <a:r>
              <a:rPr lang="zh-CN" altLang="en-US" dirty="0"/>
              <a:t>区</a:t>
            </a:r>
            <a:r>
              <a:rPr lang="en-US" altLang="zh-CN" dirty="0"/>
              <a:t>.</a:t>
            </a:r>
            <a:r>
              <a:rPr lang="zh-CN" altLang="en-US" dirty="0"/>
              <a:t>双孔径</a:t>
            </a:r>
            <a:r>
              <a:rPr lang="en-US" altLang="zh-CN" dirty="0"/>
              <a:t>.</a:t>
            </a:r>
            <a:r>
              <a:rPr lang="zh-CN" altLang="en-US" dirty="0"/>
              <a:t>二极铁</a:t>
            </a:r>
            <a:r>
              <a:rPr lang="en-US" altLang="zh-CN" dirty="0"/>
              <a:t>.</a:t>
            </a:r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台</a:t>
            </a:r>
            <a:r>
              <a:rPr lang="en-US" altLang="zh-CN" dirty="0"/>
              <a:t>.</a:t>
            </a:r>
            <a:r>
              <a:rPr lang="zh-CN" altLang="en-US" dirty="0"/>
              <a:t>外环辅助线圈电源</a:t>
            </a:r>
          </a:p>
          <a:p>
            <a:pPr lvl="1"/>
            <a:r>
              <a:rPr lang="en-US" altLang="zh-CN" dirty="0"/>
              <a:t>C.2B.EP.EMS.01:</a:t>
            </a:r>
            <a:r>
              <a:rPr lang="zh-CN" altLang="en-US" dirty="0"/>
              <a:t>对撞机</a:t>
            </a:r>
            <a:r>
              <a:rPr lang="en-US" altLang="zh-CN" dirty="0"/>
              <a:t>.2B</a:t>
            </a:r>
            <a:r>
              <a:rPr lang="zh-CN" altLang="en-US" dirty="0"/>
              <a:t>区</a:t>
            </a:r>
            <a:r>
              <a:rPr lang="en-US" altLang="zh-CN" dirty="0"/>
              <a:t>.</a:t>
            </a:r>
            <a:r>
              <a:rPr lang="zh-CN" altLang="en-US" dirty="0"/>
              <a:t>共享单孔径</a:t>
            </a:r>
            <a:r>
              <a:rPr lang="en-US" altLang="zh-CN" dirty="0"/>
              <a:t>.</a:t>
            </a:r>
            <a:r>
              <a:rPr lang="zh-CN" altLang="en-US" dirty="0"/>
              <a:t>静电</a:t>
            </a:r>
            <a:r>
              <a:rPr lang="en-US" altLang="zh-CN" dirty="0"/>
              <a:t>-</a:t>
            </a:r>
            <a:r>
              <a:rPr lang="zh-CN" altLang="en-US" dirty="0"/>
              <a:t>电磁分离器</a:t>
            </a:r>
            <a:r>
              <a:rPr lang="en-US" altLang="zh-CN" dirty="0"/>
              <a:t>.</a:t>
            </a:r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台</a:t>
            </a:r>
          </a:p>
          <a:p>
            <a:pPr lvl="1"/>
            <a:r>
              <a:rPr lang="en-US" altLang="zh-CN" dirty="0"/>
              <a:t>C.2B.EP.QD.01:</a:t>
            </a:r>
            <a:r>
              <a:rPr lang="zh-CN" altLang="en-US" dirty="0"/>
              <a:t>对撞机</a:t>
            </a:r>
            <a:r>
              <a:rPr lang="en-US" altLang="zh-CN" dirty="0"/>
              <a:t>.2B</a:t>
            </a:r>
            <a:r>
              <a:rPr lang="zh-CN" altLang="en-US" dirty="0"/>
              <a:t>区</a:t>
            </a:r>
            <a:r>
              <a:rPr lang="en-US" altLang="zh-CN" dirty="0"/>
              <a:t>.</a:t>
            </a:r>
            <a:r>
              <a:rPr lang="zh-CN" altLang="en-US" dirty="0"/>
              <a:t>共享单孔径</a:t>
            </a:r>
            <a:r>
              <a:rPr lang="en-US" altLang="zh-CN" dirty="0"/>
              <a:t>.</a:t>
            </a:r>
            <a:r>
              <a:rPr lang="zh-CN" altLang="en-US" dirty="0"/>
              <a:t>四极铁</a:t>
            </a:r>
            <a:r>
              <a:rPr lang="en-US" altLang="zh-CN" dirty="0"/>
              <a:t>.</a:t>
            </a:r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台</a:t>
            </a:r>
            <a:endParaRPr lang="en-US" altLang="zh-CN" dirty="0"/>
          </a:p>
          <a:p>
            <a:pPr lvl="1"/>
            <a:r>
              <a:rPr lang="en-US" altLang="zh-CN" dirty="0">
                <a:sym typeface="+mn-ea"/>
              </a:rPr>
              <a:t>C.2A.HCM.01.1:</a:t>
            </a:r>
            <a:r>
              <a:rPr lang="zh-CN" altLang="en-US" dirty="0">
                <a:sym typeface="+mn-ea"/>
              </a:rPr>
              <a:t>对撞机</a:t>
            </a:r>
            <a:r>
              <a:rPr lang="en-US" altLang="zh-CN" dirty="0">
                <a:sym typeface="+mn-ea"/>
              </a:rPr>
              <a:t>.2A</a:t>
            </a:r>
            <a:r>
              <a:rPr lang="zh-CN" altLang="en-US" dirty="0">
                <a:sym typeface="+mn-ea"/>
              </a:rPr>
              <a:t>区</a:t>
            </a:r>
            <a:r>
              <a:rPr lang="en-US" altLang="zh-CN" dirty="0">
                <a:sym typeface="+mn-ea"/>
              </a:rPr>
              <a:t>.Higgs</a:t>
            </a:r>
            <a:r>
              <a:rPr lang="zh-CN" altLang="en-US" dirty="0">
                <a:sym typeface="+mn-ea"/>
              </a:rPr>
              <a:t>模组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第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台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第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个腔</a:t>
            </a:r>
            <a:endParaRPr lang="en-US" altLang="zh-CN" dirty="0">
              <a:sym typeface="+mn-ea"/>
            </a:endParaRPr>
          </a:p>
          <a:p>
            <a:pPr lvl="1"/>
            <a:r>
              <a:rPr lang="en-US" altLang="zh-CN" dirty="0">
                <a:sym typeface="+mn-ea"/>
              </a:rPr>
              <a:t>C.2A.HCM.01.KLY3:</a:t>
            </a:r>
            <a:r>
              <a:rPr lang="zh-CN" altLang="en-US" dirty="0">
                <a:sym typeface="+mn-ea"/>
              </a:rPr>
              <a:t>对撞机</a:t>
            </a:r>
            <a:r>
              <a:rPr lang="en-US" altLang="zh-CN" dirty="0">
                <a:sym typeface="+mn-ea"/>
              </a:rPr>
              <a:t>.2A</a:t>
            </a:r>
            <a:r>
              <a:rPr lang="zh-CN" altLang="en-US" dirty="0">
                <a:sym typeface="+mn-ea"/>
              </a:rPr>
              <a:t>区</a:t>
            </a:r>
            <a:r>
              <a:rPr lang="en-US" altLang="zh-CN" dirty="0">
                <a:sym typeface="+mn-ea"/>
              </a:rPr>
              <a:t>. Higgs</a:t>
            </a:r>
            <a:r>
              <a:rPr lang="zh-CN" altLang="en-US" dirty="0">
                <a:sym typeface="+mn-ea"/>
              </a:rPr>
              <a:t>模组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第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台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第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个速调管</a:t>
            </a:r>
          </a:p>
          <a:p>
            <a:pPr lvl="1"/>
            <a:r>
              <a:rPr lang="en-US" altLang="zh-CN" dirty="0">
                <a:sym typeface="+mn-ea"/>
              </a:rPr>
              <a:t>C.3B.OP.BPM.001:</a:t>
            </a:r>
            <a:r>
              <a:rPr lang="zh-CN" altLang="en-US" dirty="0">
                <a:sym typeface="+mn-ea"/>
              </a:rPr>
              <a:t>对撞机</a:t>
            </a:r>
            <a:r>
              <a:rPr lang="en-US" altLang="zh-CN" dirty="0">
                <a:sym typeface="+mn-ea"/>
              </a:rPr>
              <a:t>.3B</a:t>
            </a:r>
            <a:r>
              <a:rPr lang="zh-CN" altLang="en-US" dirty="0">
                <a:sym typeface="+mn-ea"/>
              </a:rPr>
              <a:t>区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外环正电子</a:t>
            </a:r>
            <a:r>
              <a:rPr lang="en-US" altLang="zh-CN" dirty="0">
                <a:sym typeface="+mn-ea"/>
              </a:rPr>
              <a:t>.BPM.</a:t>
            </a:r>
            <a:r>
              <a:rPr lang="zh-CN" altLang="en-US" dirty="0">
                <a:sym typeface="+mn-ea"/>
              </a:rPr>
              <a:t>第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台。</a:t>
            </a:r>
          </a:p>
          <a:p>
            <a:pPr lvl="1"/>
            <a:r>
              <a:rPr lang="en-US" altLang="zh-CN" dirty="0">
                <a:sym typeface="+mn-ea"/>
              </a:rPr>
              <a:t>C.3B.OP.BLW.001:</a:t>
            </a:r>
            <a:r>
              <a:rPr lang="zh-CN" altLang="en-US" dirty="0">
                <a:sym typeface="+mn-ea"/>
              </a:rPr>
              <a:t>对撞机</a:t>
            </a:r>
            <a:r>
              <a:rPr lang="en-US" altLang="zh-CN" dirty="0">
                <a:sym typeface="+mn-ea"/>
              </a:rPr>
              <a:t>.3B</a:t>
            </a:r>
            <a:r>
              <a:rPr lang="zh-CN" altLang="en-US" dirty="0">
                <a:sym typeface="+mn-ea"/>
              </a:rPr>
              <a:t>区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外环正电子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波纹管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第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台。</a:t>
            </a:r>
            <a:endParaRPr lang="en-US" altLang="zh-CN" dirty="0">
              <a:sym typeface="+mn-ea"/>
            </a:endParaRPr>
          </a:p>
          <a:p>
            <a:pPr lvl="1"/>
            <a:endParaRPr lang="zh-CN" altLang="en-US" dirty="0"/>
          </a:p>
          <a:p>
            <a:pPr lvl="1"/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BBA8C50-15C3-4D33-9540-1A39D0C1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E06E19-1F60-40C8-93A3-0147D0F3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239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F4FB252-262C-4A56-BBD5-F7663C09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Booster equipment code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5BCDDDF-5792-4ABB-B3E8-AE6ED6E8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7B7E56-0CEA-4D57-820B-607C236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41361D-4097-45A6-BCB6-FE878C34C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40" y="1098509"/>
            <a:ext cx="7200000" cy="2859532"/>
          </a:xfrm>
          <a:prstGeom prst="rect">
            <a:avLst/>
          </a:prstGeom>
        </p:spPr>
      </p:pic>
      <p:sp>
        <p:nvSpPr>
          <p:cNvPr id="9" name="内容占位符 1">
            <a:extLst>
              <a:ext uri="{FF2B5EF4-FFF2-40B4-BE49-F238E27FC236}">
                <a16:creationId xmlns:a16="http://schemas.microsoft.com/office/drawing/2014/main" id="{7E909DBB-07A5-41FB-961C-A5E88F807F1C}"/>
              </a:ext>
            </a:extLst>
          </p:cNvPr>
          <p:cNvSpPr txBox="1">
            <a:spLocks/>
          </p:cNvSpPr>
          <p:nvPr/>
        </p:nvSpPr>
        <p:spPr>
          <a:xfrm>
            <a:off x="609600" y="3482945"/>
            <a:ext cx="10972800" cy="1847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Booster naming examples</a:t>
            </a:r>
          </a:p>
          <a:p>
            <a:pPr lvl="1"/>
            <a:r>
              <a:rPr lang="en-US" altLang="zh-CN" dirty="0">
                <a:sym typeface="+mn-ea"/>
              </a:rPr>
              <a:t>B.3A.QD.001:</a:t>
            </a:r>
            <a:r>
              <a:rPr lang="zh-CN" altLang="en-US" dirty="0">
                <a:sym typeface="+mn-ea"/>
              </a:rPr>
              <a:t>增强器</a:t>
            </a:r>
            <a:r>
              <a:rPr lang="en-US" altLang="zh-CN" dirty="0">
                <a:sym typeface="+mn-ea"/>
              </a:rPr>
              <a:t>.3A</a:t>
            </a:r>
            <a:r>
              <a:rPr lang="zh-CN" altLang="en-US" dirty="0">
                <a:sym typeface="+mn-ea"/>
              </a:rPr>
              <a:t>区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散焦四极磁铁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第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台</a:t>
            </a:r>
            <a:endParaRPr lang="en-US" altLang="zh-CN" dirty="0">
              <a:sym typeface="+mn-ea"/>
            </a:endParaRPr>
          </a:p>
          <a:p>
            <a:pPr lvl="1"/>
            <a:r>
              <a:rPr lang="en-US" altLang="zh-CN" dirty="0">
                <a:sym typeface="+mn-ea"/>
              </a:rPr>
              <a:t>B.3B.BIP.001:</a:t>
            </a:r>
            <a:r>
              <a:rPr lang="zh-CN" altLang="en-US" dirty="0">
                <a:sym typeface="+mn-ea"/>
              </a:rPr>
              <a:t>增强器</a:t>
            </a:r>
            <a:r>
              <a:rPr lang="en-US" altLang="zh-CN" dirty="0">
                <a:sym typeface="+mn-ea"/>
              </a:rPr>
              <a:t>.3B</a:t>
            </a:r>
            <a:r>
              <a:rPr lang="zh-CN" altLang="en-US" dirty="0">
                <a:sym typeface="+mn-ea"/>
              </a:rPr>
              <a:t>区</a:t>
            </a:r>
            <a:r>
              <a:rPr lang="en-US" altLang="zh-CN" dirty="0">
                <a:sym typeface="+mn-ea"/>
              </a:rPr>
              <a:t>.IP</a:t>
            </a:r>
            <a:r>
              <a:rPr lang="zh-CN" altLang="en-US" dirty="0">
                <a:sym typeface="+mn-ea"/>
              </a:rPr>
              <a:t>二极铁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第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台</a:t>
            </a:r>
            <a:endParaRPr lang="en-US" altLang="zh-CN" dirty="0">
              <a:sym typeface="+mn-ea"/>
            </a:endParaRPr>
          </a:p>
          <a:p>
            <a:pPr lvl="1"/>
            <a:r>
              <a:rPr lang="en-US" altLang="zh-CN" sz="2100" dirty="0">
                <a:sym typeface="+mn-ea"/>
              </a:rPr>
              <a:t>B.2B.HCM.01.1:</a:t>
            </a:r>
            <a:r>
              <a:rPr lang="zh-CN" altLang="en-US" sz="2100" dirty="0">
                <a:sym typeface="+mn-ea"/>
              </a:rPr>
              <a:t>增强器</a:t>
            </a:r>
            <a:r>
              <a:rPr lang="en-US" altLang="zh-CN" sz="2100" dirty="0">
                <a:sym typeface="+mn-ea"/>
              </a:rPr>
              <a:t>.2B</a:t>
            </a:r>
            <a:r>
              <a:rPr lang="zh-CN" altLang="en-US" sz="2100" dirty="0">
                <a:sym typeface="+mn-ea"/>
              </a:rPr>
              <a:t>区</a:t>
            </a:r>
            <a:r>
              <a:rPr lang="en-US" altLang="zh-CN" sz="2100" dirty="0">
                <a:sym typeface="+mn-ea"/>
              </a:rPr>
              <a:t>.Higgs</a:t>
            </a:r>
            <a:r>
              <a:rPr lang="zh-CN" altLang="en-US" sz="2100" dirty="0">
                <a:sym typeface="+mn-ea"/>
              </a:rPr>
              <a:t>模组</a:t>
            </a:r>
            <a:r>
              <a:rPr lang="en-US" altLang="zh-CN" sz="2100" dirty="0">
                <a:sym typeface="+mn-ea"/>
              </a:rPr>
              <a:t>.</a:t>
            </a:r>
            <a:r>
              <a:rPr lang="zh-CN" altLang="en-US" sz="2100" dirty="0">
                <a:sym typeface="+mn-ea"/>
              </a:rPr>
              <a:t>第</a:t>
            </a:r>
            <a:r>
              <a:rPr lang="en-US" altLang="zh-CN" sz="2100" dirty="0">
                <a:sym typeface="+mn-ea"/>
              </a:rPr>
              <a:t>1</a:t>
            </a:r>
            <a:r>
              <a:rPr lang="zh-CN" altLang="en-US" sz="2100" dirty="0">
                <a:sym typeface="+mn-ea"/>
              </a:rPr>
              <a:t>台</a:t>
            </a:r>
            <a:r>
              <a:rPr lang="en-US" altLang="zh-CN" sz="2100" dirty="0">
                <a:sym typeface="+mn-ea"/>
              </a:rPr>
              <a:t>.</a:t>
            </a:r>
            <a:r>
              <a:rPr lang="zh-CN" altLang="en-US" sz="2100" dirty="0">
                <a:sym typeface="+mn-ea"/>
              </a:rPr>
              <a:t>第</a:t>
            </a:r>
            <a:r>
              <a:rPr lang="en-US" altLang="zh-CN" sz="2100" dirty="0">
                <a:sym typeface="+mn-ea"/>
              </a:rPr>
              <a:t>1</a:t>
            </a:r>
            <a:r>
              <a:rPr lang="zh-CN" altLang="en-US" sz="2100" dirty="0">
                <a:sym typeface="+mn-ea"/>
              </a:rPr>
              <a:t>个加速腔</a:t>
            </a:r>
          </a:p>
          <a:p>
            <a:pPr lvl="1"/>
            <a:r>
              <a:rPr lang="en-US" altLang="zh-CN" sz="2100" dirty="0">
                <a:sym typeface="+mn-ea"/>
              </a:rPr>
              <a:t>B.2B.HCM.01.SSA1:</a:t>
            </a:r>
            <a:r>
              <a:rPr lang="zh-CN" altLang="en-US" sz="2100" dirty="0">
                <a:sym typeface="+mn-ea"/>
              </a:rPr>
              <a:t>增强器</a:t>
            </a:r>
            <a:r>
              <a:rPr lang="en-US" altLang="zh-CN" sz="2100" dirty="0">
                <a:sym typeface="+mn-ea"/>
              </a:rPr>
              <a:t>.2B</a:t>
            </a:r>
            <a:r>
              <a:rPr lang="zh-CN" altLang="en-US" sz="2100" dirty="0">
                <a:sym typeface="+mn-ea"/>
              </a:rPr>
              <a:t>区</a:t>
            </a:r>
            <a:r>
              <a:rPr lang="en-US" altLang="zh-CN" sz="2100" dirty="0">
                <a:sym typeface="+mn-ea"/>
              </a:rPr>
              <a:t>.Higgs</a:t>
            </a:r>
            <a:r>
              <a:rPr lang="zh-CN" altLang="en-US" sz="2100" dirty="0">
                <a:sym typeface="+mn-ea"/>
              </a:rPr>
              <a:t>模组</a:t>
            </a:r>
            <a:r>
              <a:rPr lang="en-US" altLang="zh-CN" sz="2100" dirty="0">
                <a:sym typeface="+mn-ea"/>
              </a:rPr>
              <a:t>.</a:t>
            </a:r>
            <a:r>
              <a:rPr lang="zh-CN" altLang="en-US" sz="2100" dirty="0">
                <a:sym typeface="+mn-ea"/>
              </a:rPr>
              <a:t>第</a:t>
            </a:r>
            <a:r>
              <a:rPr lang="en-US" altLang="zh-CN" sz="2100" dirty="0">
                <a:sym typeface="+mn-ea"/>
              </a:rPr>
              <a:t>1</a:t>
            </a:r>
            <a:r>
              <a:rPr lang="zh-CN" altLang="en-US" sz="2100" dirty="0">
                <a:sym typeface="+mn-ea"/>
              </a:rPr>
              <a:t>台</a:t>
            </a:r>
            <a:r>
              <a:rPr lang="en-US" altLang="zh-CN" sz="2100" dirty="0">
                <a:sym typeface="+mn-ea"/>
              </a:rPr>
              <a:t>.</a:t>
            </a:r>
            <a:r>
              <a:rPr lang="zh-CN" altLang="en-US" sz="2100" dirty="0">
                <a:sym typeface="+mn-ea"/>
              </a:rPr>
              <a:t>第</a:t>
            </a:r>
            <a:r>
              <a:rPr lang="en-US" altLang="zh-CN" sz="2100" dirty="0">
                <a:sym typeface="+mn-ea"/>
              </a:rPr>
              <a:t>1</a:t>
            </a:r>
            <a:r>
              <a:rPr lang="zh-CN" altLang="en-US" sz="2100" dirty="0">
                <a:sym typeface="+mn-ea"/>
              </a:rPr>
              <a:t>个加速腔固放。</a:t>
            </a:r>
            <a:endParaRPr lang="en-US" altLang="zh-CN" sz="2100" dirty="0">
              <a:sym typeface="+mn-ea"/>
            </a:endParaRPr>
          </a:p>
          <a:p>
            <a:pPr lvl="1"/>
            <a:endParaRPr lang="zh-CN" alt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95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F4FB252-262C-4A56-BBD5-F7663C09A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4478288" cy="4840303"/>
          </a:xfrm>
        </p:spPr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 zone code</a:t>
            </a:r>
          </a:p>
          <a:p>
            <a:pPr lvl="1"/>
            <a:r>
              <a:rPr lang="zh-CN" altLang="en-US" dirty="0"/>
              <a:t>电子源及聚束系统：</a:t>
            </a:r>
            <a:r>
              <a:rPr lang="en-US" altLang="zh-CN" dirty="0"/>
              <a:t>EBS</a:t>
            </a:r>
          </a:p>
          <a:p>
            <a:pPr lvl="1"/>
            <a:r>
              <a:rPr lang="zh-CN" altLang="en-US" dirty="0"/>
              <a:t>第一加速段：</a:t>
            </a:r>
            <a:r>
              <a:rPr lang="en-US" altLang="zh-CN" dirty="0"/>
              <a:t>FAS</a:t>
            </a:r>
          </a:p>
          <a:p>
            <a:pPr lvl="1"/>
            <a:r>
              <a:rPr lang="zh-CN" altLang="en-US" dirty="0"/>
              <a:t>电子旁路输运线：</a:t>
            </a:r>
            <a:r>
              <a:rPr lang="en-US" altLang="zh-CN" dirty="0"/>
              <a:t>BTL</a:t>
            </a:r>
          </a:p>
          <a:p>
            <a:pPr lvl="1"/>
            <a:r>
              <a:rPr lang="zh-CN" altLang="en-US" dirty="0"/>
              <a:t>正电子源及预加速段：</a:t>
            </a:r>
            <a:r>
              <a:rPr lang="en-US" altLang="zh-CN" dirty="0"/>
              <a:t>PSA</a:t>
            </a:r>
          </a:p>
          <a:p>
            <a:pPr lvl="1"/>
            <a:r>
              <a:rPr lang="zh-CN" altLang="en-US" dirty="0"/>
              <a:t>第二加速段：</a:t>
            </a:r>
            <a:r>
              <a:rPr lang="en-US" altLang="zh-CN" dirty="0"/>
              <a:t>SAS</a:t>
            </a:r>
          </a:p>
          <a:p>
            <a:pPr lvl="1"/>
            <a:r>
              <a:rPr lang="zh-CN" altLang="en-US" dirty="0"/>
              <a:t>第三加速段：</a:t>
            </a:r>
            <a:r>
              <a:rPr lang="en-US" altLang="zh-CN" dirty="0"/>
              <a:t>TAS</a:t>
            </a:r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5BCDDDF-5792-4ABB-B3E8-AE6ED6E8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7B7E56-0CEA-4D57-820B-607C236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07AD29E-FA75-49AB-AD4D-041861728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3706011"/>
            <a:ext cx="7200000" cy="2398015"/>
          </a:xfrm>
          <a:prstGeom prst="rect">
            <a:avLst/>
          </a:prstGeom>
        </p:spPr>
      </p:pic>
      <p:sp>
        <p:nvSpPr>
          <p:cNvPr id="8" name="内容占位符 1">
            <a:extLst>
              <a:ext uri="{FF2B5EF4-FFF2-40B4-BE49-F238E27FC236}">
                <a16:creationId xmlns:a16="http://schemas.microsoft.com/office/drawing/2014/main" id="{E5A8E14E-48D5-4AF9-8002-96DB63831405}"/>
              </a:ext>
            </a:extLst>
          </p:cNvPr>
          <p:cNvSpPr txBox="1">
            <a:spLocks/>
          </p:cNvSpPr>
          <p:nvPr/>
        </p:nvSpPr>
        <p:spPr>
          <a:xfrm>
            <a:off x="6048374" y="1285860"/>
            <a:ext cx="5736258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Linac</a:t>
            </a:r>
            <a:r>
              <a:rPr lang="en-US" dirty="0"/>
              <a:t> sequence number</a:t>
            </a:r>
          </a:p>
          <a:p>
            <a:pPr lvl="1"/>
            <a:r>
              <a:rPr lang="en-US" dirty="0"/>
              <a:t> increase along the direction of beam movement (from the electron gun to the transport line)</a:t>
            </a:r>
          </a:p>
        </p:txBody>
      </p:sp>
    </p:spTree>
    <p:extLst>
      <p:ext uri="{BB962C8B-B14F-4D97-AF65-F5344CB8AC3E}">
        <p14:creationId xmlns:p14="http://schemas.microsoft.com/office/powerpoint/2010/main" val="400686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90EEE41-BAC8-40DF-A836-46AA289D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2"/>
            <a:ext cx="10972800" cy="1059910"/>
          </a:xfrm>
        </p:spPr>
        <p:txBody>
          <a:bodyPr>
            <a:normAutofit/>
          </a:bodyPr>
          <a:lstStyle/>
          <a:p>
            <a:r>
              <a:rPr lang="en-US" dirty="0"/>
              <a:t>The layout </a:t>
            </a:r>
            <a:r>
              <a:rPr lang="en-US" altLang="zh-CN" dirty="0"/>
              <a:t>is the basis for the engineering design of each equipment.</a:t>
            </a:r>
          </a:p>
          <a:p>
            <a:pPr lvl="1"/>
            <a:endParaRPr lang="en-US" sz="16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A32E5BE-3F88-4ADE-8A01-BE9B0CC1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EFE3DB-7D8D-45AC-8E8A-D359FA7F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D83347-AE0F-4DF0-8A5F-BED98E865F5B}"/>
              </a:ext>
            </a:extLst>
          </p:cNvPr>
          <p:cNvSpPr/>
          <p:nvPr/>
        </p:nvSpPr>
        <p:spPr>
          <a:xfrm>
            <a:off x="1487488" y="2239977"/>
            <a:ext cx="33843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Physics survey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DFB7184-4A4B-45AE-B42B-4830809E8ECC}"/>
              </a:ext>
            </a:extLst>
          </p:cNvPr>
          <p:cNvSpPr/>
          <p:nvPr/>
        </p:nvSpPr>
        <p:spPr>
          <a:xfrm>
            <a:off x="1487488" y="3323205"/>
            <a:ext cx="33843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Equipment model design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DB14EE7-AA73-4856-8E92-B851130CCA94}"/>
              </a:ext>
            </a:extLst>
          </p:cNvPr>
          <p:cNvSpPr/>
          <p:nvPr/>
        </p:nvSpPr>
        <p:spPr>
          <a:xfrm>
            <a:off x="1487488" y="4437112"/>
            <a:ext cx="33843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Layout design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29A07F61-E2D1-480C-AAF8-A07A630C1F4A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3179676" y="2744033"/>
            <a:ext cx="0" cy="5791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AF3B888-F6D4-4E6E-BB93-B8BF435B7A5D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3179676" y="3827261"/>
            <a:ext cx="0" cy="609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92787C2E-689D-48AC-8A3F-F4A7DDBECF1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4871864" y="2492005"/>
            <a:ext cx="648072" cy="2197135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764E1D86-BD98-4C38-B32A-4A9577982412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4871864" y="2492005"/>
            <a:ext cx="6480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AD9733CD-F936-4CF7-9D6B-1543C471A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600" y="1958924"/>
            <a:ext cx="6120000" cy="373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24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F4FB252-262C-4A56-BBD5-F7663C09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 equipment code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5BCDDDF-5792-4ABB-B3E8-AE6ED6E8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7B7E56-0CEA-4D57-820B-607C236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7E909DBB-07A5-41FB-961C-A5E88F807F1C}"/>
              </a:ext>
            </a:extLst>
          </p:cNvPr>
          <p:cNvSpPr txBox="1">
            <a:spLocks/>
          </p:cNvSpPr>
          <p:nvPr/>
        </p:nvSpPr>
        <p:spPr>
          <a:xfrm>
            <a:off x="609600" y="4248296"/>
            <a:ext cx="10972800" cy="1847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Linac</a:t>
            </a:r>
            <a:r>
              <a:rPr lang="en-US" dirty="0"/>
              <a:t> naming examples</a:t>
            </a:r>
          </a:p>
          <a:p>
            <a:pPr lvl="1"/>
            <a:r>
              <a:rPr lang="en-US" altLang="zh-CN" dirty="0">
                <a:sym typeface="+mn-ea"/>
              </a:rPr>
              <a:t>L.EBS.SHB.2</a:t>
            </a:r>
            <a:r>
              <a:rPr lang="zh-CN" altLang="en-US" dirty="0">
                <a:sym typeface="+mn-ea"/>
              </a:rPr>
              <a:t>，直线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聚束系统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 次谐波腔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第</a:t>
            </a:r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台</a:t>
            </a:r>
          </a:p>
          <a:p>
            <a:pPr lvl="1"/>
            <a:r>
              <a:rPr lang="en-US" altLang="zh-CN" dirty="0">
                <a:sym typeface="+mn-ea"/>
              </a:rPr>
              <a:t>L.BTL.CH.03</a:t>
            </a:r>
            <a:r>
              <a:rPr lang="zh-CN" altLang="en-US" dirty="0">
                <a:sym typeface="+mn-ea"/>
              </a:rPr>
              <a:t>，直线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旁路传输线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水平校正磁铁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第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台</a:t>
            </a:r>
          </a:p>
          <a:p>
            <a:pPr lvl="1"/>
            <a:r>
              <a:rPr lang="en-US" altLang="zh-CN" dirty="0">
                <a:sym typeface="+mn-ea"/>
              </a:rPr>
              <a:t>L.FAS.AS.001</a:t>
            </a:r>
            <a:r>
              <a:rPr lang="zh-CN" altLang="en-US" dirty="0">
                <a:sym typeface="+mn-ea"/>
              </a:rPr>
              <a:t>，直线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第一加速段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加速腔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第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台</a:t>
            </a:r>
          </a:p>
          <a:p>
            <a:pPr lvl="1"/>
            <a:r>
              <a:rPr lang="en-US" altLang="zh-CN" dirty="0">
                <a:sym typeface="+mn-ea"/>
              </a:rPr>
              <a:t>L.FAS.KLY.001</a:t>
            </a:r>
            <a:r>
              <a:rPr lang="zh-CN" altLang="en-US" dirty="0">
                <a:sym typeface="+mn-ea"/>
              </a:rPr>
              <a:t>直线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第一加速段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速调管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第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台</a:t>
            </a:r>
          </a:p>
          <a:p>
            <a:pPr lvl="1"/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215350-66E2-48A0-94A3-34A4183E7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982523"/>
            <a:ext cx="7200000" cy="35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09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8BA7DBB-0F40-40F9-94B3-9C7C33B0E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2"/>
            <a:ext cx="4694311" cy="1058534"/>
          </a:xfrm>
        </p:spPr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 zone code:</a:t>
            </a:r>
            <a:r>
              <a:rPr lang="zh-CN" altLang="en-US" dirty="0"/>
              <a:t> </a:t>
            </a:r>
            <a:r>
              <a:rPr lang="en-US" altLang="zh-CN" dirty="0"/>
              <a:t>1/2</a:t>
            </a:r>
            <a:endParaRPr lang="en-US" dirty="0"/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1FF4959-88AB-4AB0-A43A-4A89E384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E1AF9C-165B-4941-B07F-BF3D529F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806B57-9D37-446A-8994-8DAB52C95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4864"/>
            <a:ext cx="3600000" cy="3820909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77384CB-BA3B-480D-8914-52916790DEE3}"/>
              </a:ext>
            </a:extLst>
          </p:cNvPr>
          <p:cNvCxnSpPr/>
          <p:nvPr/>
        </p:nvCxnSpPr>
        <p:spPr>
          <a:xfrm>
            <a:off x="2265784" y="2852936"/>
            <a:ext cx="0" cy="2664296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F1A15315-DDF8-4EAB-B19E-94AC8B62711C}"/>
              </a:ext>
            </a:extLst>
          </p:cNvPr>
          <p:cNvSpPr txBox="1"/>
          <p:nvPr/>
        </p:nvSpPr>
        <p:spPr>
          <a:xfrm>
            <a:off x="999223" y="4093158"/>
            <a:ext cx="5918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zh-CN" altLang="en-US" dirty="0"/>
              <a:t>区</a:t>
            </a:r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C3C41E-EFD2-46F3-936A-77887FF61171}"/>
              </a:ext>
            </a:extLst>
          </p:cNvPr>
          <p:cNvSpPr txBox="1"/>
          <p:nvPr/>
        </p:nvSpPr>
        <p:spPr>
          <a:xfrm>
            <a:off x="3169395" y="4185084"/>
            <a:ext cx="5918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zh-CN" altLang="en-US" dirty="0"/>
              <a:t>区</a:t>
            </a:r>
            <a:endParaRPr lang="en-US" dirty="0"/>
          </a:p>
        </p:txBody>
      </p:sp>
      <p:sp>
        <p:nvSpPr>
          <p:cNvPr id="13" name="内容占位符 1">
            <a:extLst>
              <a:ext uri="{FF2B5EF4-FFF2-40B4-BE49-F238E27FC236}">
                <a16:creationId xmlns:a16="http://schemas.microsoft.com/office/drawing/2014/main" id="{91220DE5-2877-49E2-9AAE-A3AD5F472321}"/>
              </a:ext>
            </a:extLst>
          </p:cNvPr>
          <p:cNvSpPr txBox="1">
            <a:spLocks/>
          </p:cNvSpPr>
          <p:nvPr/>
        </p:nvSpPr>
        <p:spPr>
          <a:xfrm>
            <a:off x="5503801" y="1285860"/>
            <a:ext cx="5736258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Damping ring sequence number</a:t>
            </a:r>
          </a:p>
          <a:p>
            <a:pPr lvl="1"/>
            <a:r>
              <a:rPr lang="en-US" dirty="0"/>
              <a:t> increase along the direction of beam movement (from injection to </a:t>
            </a:r>
            <a:r>
              <a:rPr lang="en-US" dirty="0" err="1"/>
              <a:t>exjection</a:t>
            </a:r>
            <a:r>
              <a:rPr lang="en-US" dirty="0"/>
              <a:t>)</a:t>
            </a:r>
          </a:p>
        </p:txBody>
      </p:sp>
      <p:sp>
        <p:nvSpPr>
          <p:cNvPr id="16" name="内容占位符 1">
            <a:extLst>
              <a:ext uri="{FF2B5EF4-FFF2-40B4-BE49-F238E27FC236}">
                <a16:creationId xmlns:a16="http://schemas.microsoft.com/office/drawing/2014/main" id="{74162215-2AAC-47D9-91AB-77EA502E4805}"/>
              </a:ext>
            </a:extLst>
          </p:cNvPr>
          <p:cNvSpPr txBox="1"/>
          <p:nvPr/>
        </p:nvSpPr>
        <p:spPr>
          <a:xfrm>
            <a:off x="5503801" y="2636911"/>
            <a:ext cx="6280829" cy="3820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DR</a:t>
            </a:r>
            <a:r>
              <a:rPr lang="zh-CN" altLang="en-US" sz="2000" dirty="0"/>
              <a:t>主要设备简称（参考），请各系统补充</a:t>
            </a:r>
            <a:r>
              <a:rPr lang="zh-CN" altLang="en-US" sz="2000" dirty="0">
                <a:solidFill>
                  <a:srgbClr val="FF0000"/>
                </a:solidFill>
              </a:rPr>
              <a:t>（不超过</a:t>
            </a:r>
            <a:r>
              <a:rPr lang="en-US" altLang="zh-CN" sz="2000" dirty="0">
                <a:solidFill>
                  <a:srgbClr val="FF0000"/>
                </a:solidFill>
              </a:rPr>
              <a:t>4</a:t>
            </a:r>
            <a:r>
              <a:rPr lang="zh-CN" altLang="en-US" sz="2000" dirty="0">
                <a:solidFill>
                  <a:srgbClr val="FF0000"/>
                </a:solidFill>
              </a:rPr>
              <a:t>位，尽可能短）</a:t>
            </a:r>
            <a:endParaRPr lang="en-US" altLang="zh-CN" sz="2000" dirty="0"/>
          </a:p>
          <a:p>
            <a:pPr lvl="1"/>
            <a:r>
              <a:rPr lang="zh-CN" altLang="en-US" sz="1800" dirty="0"/>
              <a:t>二极磁铁： </a:t>
            </a:r>
            <a:r>
              <a:rPr lang="en-US" altLang="zh-CN" sz="1800" dirty="0"/>
              <a:t>B</a:t>
            </a:r>
            <a:r>
              <a:rPr lang="zh-CN" altLang="en-US" sz="1800" dirty="0"/>
              <a:t>、</a:t>
            </a:r>
            <a:r>
              <a:rPr lang="en-US" altLang="zh-CN" sz="1800" dirty="0"/>
              <a:t>BR</a:t>
            </a:r>
          </a:p>
          <a:p>
            <a:pPr lvl="1"/>
            <a:r>
              <a:rPr lang="zh-CN" altLang="en-US" sz="1800" dirty="0"/>
              <a:t>散焦四极铁：</a:t>
            </a:r>
            <a:r>
              <a:rPr lang="en-US" altLang="zh-CN" sz="1800" dirty="0"/>
              <a:t>QD</a:t>
            </a:r>
          </a:p>
          <a:p>
            <a:pPr lvl="1"/>
            <a:r>
              <a:rPr lang="zh-CN" altLang="en-US" sz="1800" dirty="0"/>
              <a:t>聚焦四极铁：</a:t>
            </a:r>
            <a:r>
              <a:rPr lang="en-US" altLang="zh-CN" sz="1800" dirty="0"/>
              <a:t>QF</a:t>
            </a:r>
          </a:p>
          <a:p>
            <a:pPr lvl="1"/>
            <a:r>
              <a:rPr lang="zh-CN" altLang="en-US" sz="1800" dirty="0"/>
              <a:t>束测元件：</a:t>
            </a:r>
            <a:r>
              <a:rPr lang="en-US" altLang="zh-CN" sz="1800" dirty="0"/>
              <a:t>BPM</a:t>
            </a:r>
            <a:r>
              <a:rPr lang="zh-CN" altLang="en-US" sz="1800" dirty="0"/>
              <a:t>、</a:t>
            </a:r>
            <a:r>
              <a:rPr lang="en-US" altLang="zh-CN" sz="1800" dirty="0"/>
              <a:t>BLM</a:t>
            </a:r>
            <a:r>
              <a:rPr lang="zh-CN" altLang="en-US" sz="1800" dirty="0"/>
              <a:t>、</a:t>
            </a:r>
            <a:r>
              <a:rPr lang="en-US" altLang="zh-CN" sz="1800" dirty="0"/>
              <a:t>PR</a:t>
            </a:r>
          </a:p>
          <a:p>
            <a:r>
              <a:rPr lang="en-US" sz="2200" dirty="0"/>
              <a:t>Damping ring naming examples</a:t>
            </a:r>
          </a:p>
          <a:p>
            <a:pPr lvl="1"/>
            <a:r>
              <a:rPr lang="en-US" altLang="zh-CN" sz="1800" dirty="0"/>
              <a:t>D.1.B.11</a:t>
            </a:r>
            <a:r>
              <a:rPr lang="zh-CN" altLang="en-US" sz="1800" dirty="0"/>
              <a:t>，阻尼环</a:t>
            </a:r>
            <a:r>
              <a:rPr lang="en-US" altLang="zh-CN" sz="1800" dirty="0"/>
              <a:t>.1</a:t>
            </a:r>
            <a:r>
              <a:rPr lang="zh-CN" altLang="en-US" sz="1800" dirty="0"/>
              <a:t>区</a:t>
            </a:r>
            <a:r>
              <a:rPr lang="en-US" altLang="zh-CN" sz="1800" dirty="0"/>
              <a:t>.</a:t>
            </a:r>
            <a:r>
              <a:rPr lang="zh-CN" altLang="en-US" sz="1800" dirty="0"/>
              <a:t> 二极铁</a:t>
            </a:r>
            <a:r>
              <a:rPr lang="en-US" altLang="zh-CN" sz="1800" dirty="0"/>
              <a:t>.</a:t>
            </a:r>
            <a:r>
              <a:rPr lang="zh-CN" altLang="en-US" sz="1800" dirty="0"/>
              <a:t>第</a:t>
            </a:r>
            <a:r>
              <a:rPr lang="en-US" altLang="zh-CN" sz="1800" dirty="0"/>
              <a:t>11</a:t>
            </a:r>
            <a:r>
              <a:rPr lang="zh-CN" altLang="en-US" sz="1800" dirty="0"/>
              <a:t>台</a:t>
            </a:r>
          </a:p>
          <a:p>
            <a:pPr lvl="1"/>
            <a:endParaRPr lang="en-US" sz="1800" dirty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3358558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1FF4959-88AB-4AB0-A43A-4A89E384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E1AF9C-165B-4941-B07F-BF3D529F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7BFEBA67-9E2F-4352-950C-D95167257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sz="2800" dirty="0"/>
              <a:t>Transport line zone codes</a:t>
            </a:r>
          </a:p>
          <a:p>
            <a:pPr lvl="1"/>
            <a:r>
              <a:rPr lang="zh-CN" altLang="en-US" sz="2400" dirty="0"/>
              <a:t>增强器到对撞机正电子在轴注入输运线，</a:t>
            </a:r>
            <a:r>
              <a:rPr lang="en-US" altLang="zh-CN" sz="2400" dirty="0"/>
              <a:t>BCNP</a:t>
            </a:r>
            <a:r>
              <a:rPr lang="zh-CN" altLang="en-US" sz="2400" dirty="0"/>
              <a:t>（</a:t>
            </a:r>
            <a:r>
              <a:rPr lang="en-US" altLang="zh-CN" sz="2400" dirty="0"/>
              <a:t>Booster to</a:t>
            </a:r>
            <a:r>
              <a:rPr lang="zh-CN" altLang="en-US" sz="2400" dirty="0"/>
              <a:t> </a:t>
            </a:r>
            <a:r>
              <a:rPr lang="en-US" altLang="zh-CN" sz="2400" dirty="0"/>
              <a:t>Collider</a:t>
            </a:r>
            <a:r>
              <a:rPr lang="zh-CN" altLang="en-US" sz="2400" dirty="0"/>
              <a:t> </a:t>
            </a:r>
            <a:r>
              <a:rPr lang="en-US" altLang="zh-CN" sz="2400" dirty="0"/>
              <a:t>e+</a:t>
            </a:r>
            <a:r>
              <a:rPr lang="zh-CN" altLang="en-US" sz="2400" dirty="0"/>
              <a:t> </a:t>
            </a:r>
            <a:r>
              <a:rPr lang="en-US" altLang="zh-CN" sz="2400" dirty="0"/>
              <a:t>on-axis</a:t>
            </a:r>
            <a:r>
              <a:rPr lang="zh-CN" altLang="en-US" sz="2400" dirty="0"/>
              <a:t> </a:t>
            </a:r>
            <a:r>
              <a:rPr lang="en-US" altLang="zh-CN" sz="2400" dirty="0"/>
              <a:t>TL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400" dirty="0"/>
              <a:t>增强器到对撞机负电子在轴注入输运线，</a:t>
            </a:r>
            <a:r>
              <a:rPr lang="en-US" altLang="zh-CN" sz="2400" dirty="0"/>
              <a:t>BCNE</a:t>
            </a:r>
            <a:r>
              <a:rPr lang="zh-CN" altLang="en-US" sz="2400" dirty="0"/>
              <a:t>（</a:t>
            </a:r>
            <a:r>
              <a:rPr lang="en-US" altLang="zh-CN" sz="2400" dirty="0"/>
              <a:t>Booster to</a:t>
            </a:r>
            <a:r>
              <a:rPr lang="zh-CN" altLang="en-US" sz="2400" dirty="0"/>
              <a:t> </a:t>
            </a:r>
            <a:r>
              <a:rPr lang="en-US" altLang="zh-CN" sz="2400" dirty="0"/>
              <a:t>Collider</a:t>
            </a:r>
            <a:r>
              <a:rPr lang="zh-CN" altLang="en-US" sz="2400" dirty="0"/>
              <a:t> </a:t>
            </a:r>
            <a:r>
              <a:rPr lang="en-US" altLang="zh-CN" sz="2400" dirty="0"/>
              <a:t>e-</a:t>
            </a:r>
            <a:r>
              <a:rPr lang="zh-CN" altLang="en-US" sz="2400" dirty="0"/>
              <a:t> </a:t>
            </a:r>
            <a:r>
              <a:rPr lang="en-US" altLang="zh-CN" sz="2400" dirty="0"/>
              <a:t>on-axis</a:t>
            </a:r>
            <a:r>
              <a:rPr lang="zh-CN" altLang="en-US" sz="2400" dirty="0"/>
              <a:t> </a:t>
            </a:r>
            <a:r>
              <a:rPr lang="en-US" altLang="zh-CN" sz="2400" dirty="0"/>
              <a:t>TL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400" dirty="0"/>
              <a:t>增强器到对撞机正电子离轴注入输运线，</a:t>
            </a:r>
            <a:r>
              <a:rPr lang="en-US" altLang="zh-CN" sz="2400" dirty="0"/>
              <a:t>BCFP</a:t>
            </a:r>
            <a:r>
              <a:rPr lang="zh-CN" altLang="en-US" sz="2400" dirty="0"/>
              <a:t>（</a:t>
            </a:r>
            <a:r>
              <a:rPr lang="en-US" altLang="zh-CN" sz="2400" dirty="0"/>
              <a:t>Booster to</a:t>
            </a:r>
            <a:r>
              <a:rPr lang="zh-CN" altLang="en-US" sz="2400" dirty="0"/>
              <a:t> </a:t>
            </a:r>
            <a:r>
              <a:rPr lang="en-US" altLang="zh-CN" sz="2400" dirty="0"/>
              <a:t>Collider</a:t>
            </a:r>
            <a:r>
              <a:rPr lang="zh-CN" altLang="en-US" sz="2400" dirty="0"/>
              <a:t> </a:t>
            </a:r>
            <a:r>
              <a:rPr lang="en-US" altLang="zh-CN" sz="2400" dirty="0"/>
              <a:t>e+</a:t>
            </a:r>
            <a:r>
              <a:rPr lang="zh-CN" altLang="en-US" sz="2400" dirty="0"/>
              <a:t> </a:t>
            </a:r>
            <a:r>
              <a:rPr lang="en-US" altLang="zh-CN" sz="2400" dirty="0"/>
              <a:t>off-axis</a:t>
            </a:r>
            <a:r>
              <a:rPr lang="zh-CN" altLang="en-US" sz="2400" dirty="0"/>
              <a:t> </a:t>
            </a:r>
            <a:r>
              <a:rPr lang="en-US" altLang="zh-CN" sz="2400" dirty="0"/>
              <a:t>TL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400" dirty="0"/>
              <a:t>增强器到对撞机负电子离轴注入输运线，</a:t>
            </a:r>
            <a:r>
              <a:rPr lang="en-US" altLang="zh-CN" sz="2400" dirty="0"/>
              <a:t>BCFE</a:t>
            </a:r>
            <a:r>
              <a:rPr lang="zh-CN" altLang="en-US" sz="2400" dirty="0"/>
              <a:t>（</a:t>
            </a:r>
            <a:r>
              <a:rPr lang="en-US" altLang="zh-CN" sz="2400" dirty="0"/>
              <a:t>Booster to</a:t>
            </a:r>
            <a:r>
              <a:rPr lang="zh-CN" altLang="en-US" sz="2400" dirty="0"/>
              <a:t> </a:t>
            </a:r>
            <a:r>
              <a:rPr lang="en-US" altLang="zh-CN" sz="2400" dirty="0"/>
              <a:t>Collider</a:t>
            </a:r>
            <a:r>
              <a:rPr lang="zh-CN" altLang="en-US" sz="2400" dirty="0"/>
              <a:t> </a:t>
            </a:r>
            <a:r>
              <a:rPr lang="en-US" altLang="zh-CN" sz="2400" dirty="0"/>
              <a:t>e-</a:t>
            </a:r>
            <a:r>
              <a:rPr lang="zh-CN" altLang="en-US" sz="2400" dirty="0"/>
              <a:t> </a:t>
            </a:r>
            <a:r>
              <a:rPr lang="en-US" altLang="zh-CN" sz="2400" dirty="0"/>
              <a:t>off-axis</a:t>
            </a:r>
            <a:r>
              <a:rPr lang="zh-CN" altLang="en-US" sz="2400" dirty="0"/>
              <a:t> </a:t>
            </a:r>
            <a:r>
              <a:rPr lang="en-US" altLang="zh-CN" sz="2400" dirty="0"/>
              <a:t>TL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400" dirty="0"/>
              <a:t>对撞机到增强器正电子输运线，</a:t>
            </a:r>
            <a:r>
              <a:rPr lang="en-US" altLang="zh-CN" sz="2400" dirty="0"/>
              <a:t>CBP</a:t>
            </a:r>
            <a:r>
              <a:rPr lang="zh-CN" altLang="en-US" sz="2400" dirty="0"/>
              <a:t>（</a:t>
            </a:r>
            <a:r>
              <a:rPr lang="en-US" altLang="zh-CN" sz="2400" dirty="0"/>
              <a:t>Collider to Booster e+ TL 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400" dirty="0"/>
              <a:t>对撞机到增强器负电子输运线，</a:t>
            </a:r>
            <a:r>
              <a:rPr lang="en-US" altLang="zh-CN" sz="2400" dirty="0"/>
              <a:t>CBE</a:t>
            </a:r>
            <a:r>
              <a:rPr lang="zh-CN" altLang="en-US" sz="2400" dirty="0"/>
              <a:t>（</a:t>
            </a:r>
            <a:r>
              <a:rPr lang="en-US" altLang="zh-CN" sz="2400" dirty="0"/>
              <a:t>Collider to Booster e- TL 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400" dirty="0"/>
              <a:t>直线到增强器正电子输运线，</a:t>
            </a:r>
            <a:r>
              <a:rPr lang="en-US" altLang="zh-CN" sz="2400" dirty="0"/>
              <a:t>LBP</a:t>
            </a:r>
            <a:r>
              <a:rPr lang="zh-CN" altLang="en-US" sz="2400" dirty="0"/>
              <a:t>（</a:t>
            </a:r>
            <a:r>
              <a:rPr lang="en-US" altLang="zh-CN" sz="2400" dirty="0" err="1"/>
              <a:t>Linac</a:t>
            </a:r>
            <a:r>
              <a:rPr lang="en-US" altLang="zh-CN" sz="2400" dirty="0"/>
              <a:t> to Booster e+ TL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400" dirty="0"/>
              <a:t>直线到增强器负电子输运线，</a:t>
            </a:r>
            <a:r>
              <a:rPr lang="en-US" altLang="zh-CN" sz="2400" dirty="0"/>
              <a:t>LBE</a:t>
            </a:r>
            <a:r>
              <a:rPr lang="zh-CN" altLang="en-US" sz="2400" dirty="0"/>
              <a:t>（</a:t>
            </a:r>
            <a:r>
              <a:rPr lang="en-US" altLang="zh-CN" sz="2400" dirty="0" err="1"/>
              <a:t>Linac</a:t>
            </a:r>
            <a:r>
              <a:rPr lang="en-US" altLang="zh-CN" sz="2400" dirty="0"/>
              <a:t> to Booster e- TL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400" dirty="0"/>
              <a:t>直线到阻尼环正电子输运线，</a:t>
            </a:r>
            <a:r>
              <a:rPr lang="en-US" altLang="zh-CN" sz="2400" dirty="0"/>
              <a:t>LD</a:t>
            </a:r>
            <a:r>
              <a:rPr lang="zh-CN" altLang="en-US" sz="2400" dirty="0"/>
              <a:t>（</a:t>
            </a:r>
            <a:r>
              <a:rPr lang="en-US" altLang="zh-CN" sz="2400" dirty="0" err="1"/>
              <a:t>Linac</a:t>
            </a:r>
            <a:r>
              <a:rPr lang="en-US" altLang="zh-CN" sz="2400" dirty="0"/>
              <a:t> to Damping ring e+ TL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400" dirty="0"/>
              <a:t>阻尼环到直线正电子输运线，</a:t>
            </a:r>
            <a:r>
              <a:rPr lang="en-US" altLang="zh-CN" sz="2400" dirty="0"/>
              <a:t>DL</a:t>
            </a:r>
            <a:r>
              <a:rPr lang="zh-CN" altLang="en-US" sz="2400" dirty="0"/>
              <a:t>（</a:t>
            </a:r>
            <a:r>
              <a:rPr lang="en-US" altLang="zh-CN" sz="2400" dirty="0"/>
              <a:t>Damping ring to </a:t>
            </a:r>
            <a:r>
              <a:rPr lang="en-US" altLang="zh-CN" sz="2400" dirty="0" err="1"/>
              <a:t>Linac</a:t>
            </a:r>
            <a:r>
              <a:rPr lang="en-US" altLang="zh-CN" sz="2400" dirty="0"/>
              <a:t> e+ TL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400" dirty="0"/>
              <a:t>对撞机到废束站正电子输运线，</a:t>
            </a:r>
            <a:r>
              <a:rPr lang="en-US" altLang="zh-CN" sz="2400" dirty="0"/>
              <a:t>CDPP</a:t>
            </a:r>
            <a:r>
              <a:rPr lang="zh-CN" altLang="en-US" sz="2400" dirty="0"/>
              <a:t>（</a:t>
            </a:r>
            <a:r>
              <a:rPr lang="en-US" altLang="zh-CN" sz="2400" dirty="0"/>
              <a:t>Collider to dump e+ TL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400" dirty="0"/>
              <a:t>对撞机到废束站负电子输运线，</a:t>
            </a:r>
            <a:r>
              <a:rPr lang="en-US" altLang="zh-CN" sz="2400" dirty="0"/>
              <a:t>CDPE</a:t>
            </a:r>
            <a:r>
              <a:rPr lang="zh-CN" altLang="en-US" sz="2400" dirty="0"/>
              <a:t>（</a:t>
            </a:r>
            <a:r>
              <a:rPr lang="en-US" altLang="zh-CN" sz="2400" dirty="0"/>
              <a:t> Collider to dump e- TL 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400" dirty="0"/>
              <a:t>增强器到废束站正电子输运线，</a:t>
            </a:r>
            <a:r>
              <a:rPr lang="en-US" altLang="zh-CN" sz="2400" dirty="0"/>
              <a:t>BDPP</a:t>
            </a:r>
            <a:r>
              <a:rPr lang="zh-CN" altLang="en-US" sz="2400" dirty="0"/>
              <a:t>（</a:t>
            </a:r>
            <a:r>
              <a:rPr lang="en-US" altLang="zh-CN" sz="2400" dirty="0"/>
              <a:t>Booster to dump e+ TL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400" dirty="0"/>
              <a:t>增强器到废束站负电子输运线，</a:t>
            </a:r>
            <a:r>
              <a:rPr lang="en-US" altLang="zh-CN" sz="2400" dirty="0"/>
              <a:t>BDPE</a:t>
            </a:r>
            <a:r>
              <a:rPr lang="zh-CN" altLang="en-US" sz="2400" dirty="0"/>
              <a:t>（</a:t>
            </a:r>
            <a:r>
              <a:rPr lang="en-US" altLang="zh-CN" sz="2400" dirty="0"/>
              <a:t>Booster to dump e- 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26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DCDF011-EAE1-46D6-A22B-EBDF9439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09A336-040F-48EB-B0C0-0B1F2796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5754E434-23AA-44E2-A0FB-BEACC0F68D0B}"/>
              </a:ext>
            </a:extLst>
          </p:cNvPr>
          <p:cNvSpPr txBox="1"/>
          <p:nvPr/>
        </p:nvSpPr>
        <p:spPr>
          <a:xfrm>
            <a:off x="666712" y="1340768"/>
            <a:ext cx="10528527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输运线主要设备简称（参考），请各系统补充</a:t>
            </a:r>
            <a:r>
              <a:rPr lang="zh-CN" altLang="en-US" dirty="0">
                <a:solidFill>
                  <a:srgbClr val="FF0000"/>
                </a:solidFill>
              </a:rPr>
              <a:t>（不超过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en-US" dirty="0">
                <a:solidFill>
                  <a:srgbClr val="FF0000"/>
                </a:solidFill>
              </a:rPr>
              <a:t>位，尽可能短）</a:t>
            </a:r>
            <a:endParaRPr lang="en-US" altLang="zh-CN" dirty="0"/>
          </a:p>
          <a:p>
            <a:pPr lvl="1"/>
            <a:r>
              <a:rPr lang="zh-CN" altLang="en-US" dirty="0"/>
              <a:t>二极铁：</a:t>
            </a:r>
            <a:r>
              <a:rPr lang="en-US" altLang="zh-CN" dirty="0"/>
              <a:t>B</a:t>
            </a:r>
          </a:p>
          <a:p>
            <a:pPr lvl="1"/>
            <a:r>
              <a:rPr lang="zh-CN" altLang="en-US" dirty="0"/>
              <a:t>散焦四极铁：</a:t>
            </a:r>
            <a:r>
              <a:rPr lang="en-US" altLang="zh-CN" dirty="0"/>
              <a:t>QD</a:t>
            </a:r>
          </a:p>
          <a:p>
            <a:pPr lvl="1"/>
            <a:r>
              <a:rPr lang="zh-CN" altLang="en-US" dirty="0"/>
              <a:t>聚焦四极铁：</a:t>
            </a:r>
            <a:r>
              <a:rPr lang="en-US" altLang="zh-CN" dirty="0"/>
              <a:t>QF</a:t>
            </a:r>
          </a:p>
          <a:p>
            <a:pPr lvl="1"/>
            <a:r>
              <a:rPr lang="zh-CN" altLang="en-US" dirty="0"/>
              <a:t>束测元件：</a:t>
            </a:r>
            <a:r>
              <a:rPr lang="en-US" altLang="zh-CN" dirty="0"/>
              <a:t>BPM</a:t>
            </a:r>
            <a:r>
              <a:rPr lang="zh-CN" altLang="en-US" dirty="0"/>
              <a:t>、</a:t>
            </a:r>
            <a:r>
              <a:rPr lang="en-US" altLang="zh-CN" dirty="0"/>
              <a:t>PR</a:t>
            </a:r>
            <a:r>
              <a:rPr lang="zh-CN" altLang="en-US" dirty="0"/>
              <a:t>、</a:t>
            </a:r>
            <a:r>
              <a:rPr lang="en-US" altLang="zh-CN" dirty="0"/>
              <a:t>ICT</a:t>
            </a:r>
          </a:p>
          <a:p>
            <a:pPr lvl="1"/>
            <a:endParaRPr lang="en-US" altLang="zh-CN" dirty="0"/>
          </a:p>
          <a:p>
            <a:r>
              <a:rPr lang="en-US" dirty="0"/>
              <a:t>Damping ring naming examples</a:t>
            </a:r>
          </a:p>
          <a:p>
            <a:pPr lvl="1"/>
            <a:r>
              <a:rPr lang="en-US" altLang="zh-CN" dirty="0">
                <a:sym typeface="+mn-ea"/>
              </a:rPr>
              <a:t>T.BCNP.Q.11</a:t>
            </a:r>
            <a:r>
              <a:rPr lang="zh-CN" altLang="en-US" dirty="0">
                <a:sym typeface="+mn-ea"/>
              </a:rPr>
              <a:t>：输运线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增强器到对撞机在轴正电子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四极铁</a:t>
            </a:r>
            <a:r>
              <a:rPr lang="en-US" altLang="zh-CN" dirty="0">
                <a:sym typeface="+mn-ea"/>
              </a:rPr>
              <a:t>.</a:t>
            </a:r>
            <a:r>
              <a:rPr lang="zh-CN" altLang="en-US" dirty="0">
                <a:sym typeface="+mn-ea"/>
              </a:rPr>
              <a:t>第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台</a:t>
            </a:r>
            <a:endParaRPr lang="en-US" altLang="zh-CN" dirty="0">
              <a:sym typeface="+mn-ea"/>
            </a:endParaRPr>
          </a:p>
          <a:p>
            <a:pPr lvl="1"/>
            <a:r>
              <a:rPr lang="en-US" altLang="zh-CN" dirty="0"/>
              <a:t>T.LD.B.05</a:t>
            </a:r>
            <a:r>
              <a:rPr lang="zh-CN" altLang="en-US" dirty="0"/>
              <a:t>：输运线</a:t>
            </a:r>
            <a:r>
              <a:rPr lang="en-US" altLang="zh-CN" dirty="0"/>
              <a:t>.</a:t>
            </a:r>
            <a:r>
              <a:rPr lang="zh-CN" altLang="en-US" dirty="0"/>
              <a:t>直线到阻尼环</a:t>
            </a:r>
            <a:r>
              <a:rPr lang="en-US" altLang="zh-CN" dirty="0"/>
              <a:t>.</a:t>
            </a:r>
            <a:r>
              <a:rPr lang="zh-CN" altLang="en-US" dirty="0"/>
              <a:t>二极铁</a:t>
            </a:r>
            <a:r>
              <a:rPr lang="en-US" altLang="zh-CN" dirty="0"/>
              <a:t>.</a:t>
            </a:r>
            <a:r>
              <a:rPr lang="zh-CN" altLang="en-US" dirty="0"/>
              <a:t>第</a:t>
            </a:r>
            <a:r>
              <a:rPr lang="en-US" altLang="zh-CN" dirty="0"/>
              <a:t>5</a:t>
            </a:r>
            <a:r>
              <a:rPr lang="zh-CN" altLang="en-US" dirty="0"/>
              <a:t>台</a:t>
            </a:r>
            <a:endParaRPr lang="en-US" altLang="zh-CN" dirty="0"/>
          </a:p>
          <a:p>
            <a:pPr lvl="1"/>
            <a:r>
              <a:rPr lang="en-US" altLang="zh-CN" dirty="0"/>
              <a:t>T. BDPP.</a:t>
            </a:r>
            <a:r>
              <a:rPr lang="zh-CN" altLang="en-US" dirty="0"/>
              <a:t> </a:t>
            </a:r>
            <a:r>
              <a:rPr lang="en-US" altLang="zh-CN" dirty="0"/>
              <a:t>B.1:</a:t>
            </a:r>
            <a:r>
              <a:rPr lang="zh-CN" altLang="en-US" dirty="0"/>
              <a:t>输运线</a:t>
            </a:r>
            <a:r>
              <a:rPr lang="en-US" altLang="zh-CN" dirty="0"/>
              <a:t>.</a:t>
            </a:r>
            <a:r>
              <a:rPr lang="zh-CN" altLang="en-US" dirty="0"/>
              <a:t>增强器到废束站正电子</a:t>
            </a:r>
            <a:r>
              <a:rPr lang="en-US" altLang="zh-CN" dirty="0"/>
              <a:t>.</a:t>
            </a:r>
            <a:r>
              <a:rPr lang="zh-CN" altLang="en-US" dirty="0"/>
              <a:t>二极铁</a:t>
            </a:r>
            <a:r>
              <a:rPr lang="en-US" altLang="zh-CN" dirty="0"/>
              <a:t>.</a:t>
            </a:r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台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8" name="内容占位符 1">
            <a:extLst>
              <a:ext uri="{FF2B5EF4-FFF2-40B4-BE49-F238E27FC236}">
                <a16:creationId xmlns:a16="http://schemas.microsoft.com/office/drawing/2014/main" id="{3E92E3A4-9124-459B-8F2F-29587CD669E3}"/>
              </a:ext>
            </a:extLst>
          </p:cNvPr>
          <p:cNvSpPr txBox="1"/>
          <p:nvPr/>
        </p:nvSpPr>
        <p:spPr>
          <a:xfrm>
            <a:off x="5519936" y="1916832"/>
            <a:ext cx="5827703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CN" altLang="en-US" dirty="0"/>
              <a:t>波纹管：</a:t>
            </a:r>
            <a:r>
              <a:rPr lang="en-US" altLang="zh-CN" dirty="0"/>
              <a:t>BLW</a:t>
            </a:r>
          </a:p>
          <a:p>
            <a:pPr lvl="1"/>
            <a:r>
              <a:rPr lang="zh-CN" altLang="en-US" dirty="0"/>
              <a:t>阀门：</a:t>
            </a:r>
            <a:r>
              <a:rPr lang="en-US" altLang="zh-CN" dirty="0"/>
              <a:t>GV</a:t>
            </a:r>
          </a:p>
          <a:p>
            <a:pPr lvl="1"/>
            <a:r>
              <a:rPr lang="zh-CN" altLang="en-US" dirty="0"/>
              <a:t>真空盒：</a:t>
            </a:r>
            <a:r>
              <a:rPr lang="en-US" altLang="zh-CN" dirty="0"/>
              <a:t>VC</a:t>
            </a:r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07001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8508149-89B0-4CF3-8422-CFE2EF652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completed the geometric design for the survey of the accelerator equipment and have sent it to the </a:t>
            </a:r>
            <a:r>
              <a:rPr lang="en-US" dirty="0" err="1"/>
              <a:t>Huadongyuan</a:t>
            </a:r>
            <a:r>
              <a:rPr lang="en-US" dirty="0"/>
              <a:t>. The detailed equipment-level survey is currently underway, and the initial draft is expected to be completed within three months.</a:t>
            </a:r>
          </a:p>
          <a:p>
            <a:r>
              <a:rPr lang="en-US" dirty="0"/>
              <a:t>The 2D/3D layout linkage design is under-going with the survey.</a:t>
            </a:r>
          </a:p>
          <a:p>
            <a:r>
              <a:rPr lang="en-US" dirty="0"/>
              <a:t>We have formulated preliminary opinions on equipment naming.</a:t>
            </a:r>
          </a:p>
          <a:p>
            <a:r>
              <a:rPr lang="en-US" dirty="0"/>
              <a:t>We have recently established a relevant working group to undertake the naming and layout of CEPC equipment, and have initiated regular meetings. By now, we have conducted 5 meetings.</a:t>
            </a:r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42FCC92-6172-45C5-89D5-E3AAD894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ED7C25-AF47-4244-B643-00CD56E9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404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F8FDD97-2E35-41A6-879D-D8760E749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6600" dirty="0"/>
              <a:t>  Thanks for your attention!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FF64964-1F31-47D3-A15E-F0EB1B34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6F22FD-9BDE-4F3E-9793-F6E10BBD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12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BB8982-C1F7-40D4-B14E-D138399B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标题 2">
            <a:extLst>
              <a:ext uri="{FF2B5EF4-FFF2-40B4-BE49-F238E27FC236}">
                <a16:creationId xmlns:a16="http://schemas.microsoft.com/office/drawing/2014/main" id="{9CAD20AB-FD61-498C-97C6-D1C017ED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Introduction </a:t>
            </a:r>
            <a:endParaRPr 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334893B-2B04-4984-B5D1-90135AFD4951}"/>
              </a:ext>
            </a:extLst>
          </p:cNvPr>
          <p:cNvGrpSpPr/>
          <p:nvPr/>
        </p:nvGrpSpPr>
        <p:grpSpPr>
          <a:xfrm>
            <a:off x="-24680" y="1416838"/>
            <a:ext cx="12192000" cy="3521945"/>
            <a:chOff x="4589" y="1005479"/>
            <a:chExt cx="12192000" cy="3521945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A5F63471-3D44-4AB4-A8FE-90E9C17AB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" y="1005479"/>
              <a:ext cx="7200000" cy="1675000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B359151E-93C8-4F5E-A8D3-BE3A48A0FF6F}"/>
                </a:ext>
              </a:extLst>
            </p:cNvPr>
            <p:cNvSpPr txBox="1"/>
            <p:nvPr/>
          </p:nvSpPr>
          <p:spPr>
            <a:xfrm>
              <a:off x="397074" y="1074484"/>
              <a:ext cx="1346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Quadrupole</a:t>
              </a:r>
              <a:endParaRPr lang="en-US" dirty="0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F830872B-D25C-45E0-9DED-B893FA7436F9}"/>
                </a:ext>
              </a:extLst>
            </p:cNvPr>
            <p:cNvSpPr txBox="1"/>
            <p:nvPr/>
          </p:nvSpPr>
          <p:spPr>
            <a:xfrm>
              <a:off x="1563167" y="107448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BPM</a:t>
              </a:r>
              <a:endParaRPr lang="en-US" dirty="0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A99F2820-8BD4-4BF7-8271-9CD84A51C87B}"/>
                </a:ext>
              </a:extLst>
            </p:cNvPr>
            <p:cNvSpPr txBox="1"/>
            <p:nvPr/>
          </p:nvSpPr>
          <p:spPr>
            <a:xfrm>
              <a:off x="2124521" y="1072883"/>
              <a:ext cx="1172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sextupole</a:t>
              </a:r>
              <a:endParaRPr lang="en-US" dirty="0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9F09A200-337B-40BB-813D-2693A60368B0}"/>
                </a:ext>
              </a:extLst>
            </p:cNvPr>
            <p:cNvSpPr txBox="1"/>
            <p:nvPr/>
          </p:nvSpPr>
          <p:spPr>
            <a:xfrm>
              <a:off x="2622922" y="1326521"/>
              <a:ext cx="2548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Vacuum connection part</a:t>
              </a:r>
              <a:endParaRPr lang="en-US" dirty="0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6D274157-FF81-4B9E-AAE0-1ACC99386D50}"/>
                </a:ext>
              </a:extLst>
            </p:cNvPr>
            <p:cNvSpPr txBox="1"/>
            <p:nvPr/>
          </p:nvSpPr>
          <p:spPr>
            <a:xfrm>
              <a:off x="5371519" y="1054073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dipole</a:t>
              </a:r>
              <a:endParaRPr lang="en-US" dirty="0"/>
            </a:p>
          </p:txBody>
        </p:sp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8B0CFE69-26C8-4FCD-BEFE-7E0CC7050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9" y="3169893"/>
              <a:ext cx="12192000" cy="1357531"/>
            </a:xfrm>
            <a:prstGeom prst="rect">
              <a:avLst/>
            </a:prstGeom>
          </p:spPr>
        </p:pic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D0B1F9A3-31BF-4FAB-B979-67EFCE493561}"/>
                </a:ext>
              </a:extLst>
            </p:cNvPr>
            <p:cNvSpPr/>
            <p:nvPr/>
          </p:nvSpPr>
          <p:spPr>
            <a:xfrm>
              <a:off x="479376" y="3933056"/>
              <a:ext cx="432048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027FE177-59FE-4CF1-822B-096DEC81B95C}"/>
                </a:ext>
              </a:extLst>
            </p:cNvPr>
            <p:cNvCxnSpPr>
              <a:stCxn id="66" idx="0"/>
              <a:endCxn id="50" idx="2"/>
            </p:cNvCxnSpPr>
            <p:nvPr/>
          </p:nvCxnSpPr>
          <p:spPr>
            <a:xfrm flipV="1">
              <a:off x="695400" y="2680479"/>
              <a:ext cx="3514200" cy="1252577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BAA3515E-1D0F-482F-88E2-C2CAB76D0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0556" y="2721205"/>
              <a:ext cx="7200000" cy="1244665"/>
            </a:xfrm>
            <a:prstGeom prst="rect">
              <a:avLst/>
            </a:prstGeom>
          </p:spPr>
        </p:pic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87D1F10-EE93-4901-8DCC-023FE4CC35B1}"/>
                </a:ext>
              </a:extLst>
            </p:cNvPr>
            <p:cNvSpPr txBox="1"/>
            <p:nvPr/>
          </p:nvSpPr>
          <p:spPr>
            <a:xfrm>
              <a:off x="6150695" y="2652145"/>
              <a:ext cx="1001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dipole</a:t>
              </a:r>
              <a:endParaRPr lang="en-US" dirty="0"/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580F5596-65C9-46FC-B469-702B21D4A0D8}"/>
                </a:ext>
              </a:extLst>
            </p:cNvPr>
            <p:cNvSpPr txBox="1"/>
            <p:nvPr/>
          </p:nvSpPr>
          <p:spPr>
            <a:xfrm>
              <a:off x="9594009" y="2652145"/>
              <a:ext cx="1295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dipole</a:t>
              </a:r>
              <a:endParaRPr lang="en-US" dirty="0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F6E33E98-5678-4964-98B5-98588873C2C4}"/>
                </a:ext>
              </a:extLst>
            </p:cNvPr>
            <p:cNvSpPr/>
            <p:nvPr/>
          </p:nvSpPr>
          <p:spPr>
            <a:xfrm>
              <a:off x="8737600" y="3965870"/>
              <a:ext cx="310728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ADDE570D-2983-404F-9291-19F06B293101}"/>
                </a:ext>
              </a:extLst>
            </p:cNvPr>
            <p:cNvCxnSpPr/>
            <p:nvPr/>
          </p:nvCxnSpPr>
          <p:spPr>
            <a:xfrm flipH="1" flipV="1">
              <a:off x="8184232" y="3645024"/>
              <a:ext cx="702767" cy="28803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AC703CEE-EDC0-45B7-BD70-5D5595034B45}"/>
                </a:ext>
              </a:extLst>
            </p:cNvPr>
            <p:cNvSpPr txBox="1"/>
            <p:nvPr/>
          </p:nvSpPr>
          <p:spPr>
            <a:xfrm>
              <a:off x="7018246" y="2660370"/>
              <a:ext cx="2548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Vacuum connection part</a:t>
              </a:r>
              <a:endParaRPr lang="en-US" dirty="0"/>
            </a:p>
          </p:txBody>
        </p:sp>
      </p:grpSp>
      <p:sp>
        <p:nvSpPr>
          <p:cNvPr id="31" name="内容占位符 1">
            <a:extLst>
              <a:ext uri="{FF2B5EF4-FFF2-40B4-BE49-F238E27FC236}">
                <a16:creationId xmlns:a16="http://schemas.microsoft.com/office/drawing/2014/main" id="{E78234FE-D618-42CE-93A0-C93631364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626405"/>
            <a:ext cx="10972800" cy="2114963"/>
          </a:xfrm>
        </p:spPr>
        <p:txBody>
          <a:bodyPr>
            <a:normAutofit/>
          </a:bodyPr>
          <a:lstStyle/>
          <a:p>
            <a:r>
              <a:rPr lang="en-US" dirty="0"/>
              <a:t>Progress from 24.10 to now </a:t>
            </a:r>
          </a:p>
          <a:p>
            <a:pPr lvl="1"/>
            <a:r>
              <a:rPr lang="en-US" dirty="0"/>
              <a:t>A updated survey of Collider(25.2.14), Booster (25.3.1), </a:t>
            </a:r>
            <a:r>
              <a:rPr lang="en-US" dirty="0" err="1"/>
              <a:t>Linac</a:t>
            </a:r>
            <a:r>
              <a:rPr lang="en-US" dirty="0"/>
              <a:t>, DR, TLs (25.3.7)</a:t>
            </a:r>
          </a:p>
          <a:p>
            <a:pPr lvl="1"/>
            <a:r>
              <a:rPr lang="en-US" dirty="0"/>
              <a:t>The realization of 2D/3D linkage design</a:t>
            </a:r>
          </a:p>
          <a:p>
            <a:pPr lvl="1"/>
            <a:r>
              <a:rPr lang="en-US" dirty="0"/>
              <a:t>Typical section layout of Collider and Booster</a:t>
            </a:r>
          </a:p>
        </p:txBody>
      </p:sp>
      <p:sp>
        <p:nvSpPr>
          <p:cNvPr id="32" name="内容占位符 1">
            <a:extLst>
              <a:ext uri="{FF2B5EF4-FFF2-40B4-BE49-F238E27FC236}">
                <a16:creationId xmlns:a16="http://schemas.microsoft.com/office/drawing/2014/main" id="{AC7AD5BF-28D1-42D8-94C3-D40CD824DB67}"/>
              </a:ext>
            </a:extLst>
          </p:cNvPr>
          <p:cNvSpPr txBox="1">
            <a:spLocks/>
          </p:cNvSpPr>
          <p:nvPr/>
        </p:nvSpPr>
        <p:spPr>
          <a:xfrm>
            <a:off x="610397" y="1124744"/>
            <a:ext cx="10972800" cy="211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Layout design from EDR beginning to 24.10</a:t>
            </a:r>
            <a:endParaRPr 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2AE7813-57F9-48BE-B654-571B081D7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940" y="1279803"/>
            <a:ext cx="2160000" cy="15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44068A1-54DD-4352-A1F2-B82244B5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AD86FCF-6F0C-422D-B40F-861C9477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EDR accelerator survey and layout progress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06758E-2B4B-4988-9CD0-4A2ECCB0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11E780-4F07-4BF1-BBA8-2CAADD737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443"/>
            <a:ext cx="12192000" cy="518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82BD0E-3036-4A36-BC81-84CDB8AF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447395"/>
          </a:xfrm>
        </p:spPr>
        <p:txBody>
          <a:bodyPr>
            <a:normAutofit/>
          </a:bodyPr>
          <a:lstStyle/>
          <a:p>
            <a:r>
              <a:rPr lang="en-US" dirty="0"/>
              <a:t>2025.2 Collider and Booster perimeters updated to 99,955.418 m, the preliminary survey data of all accelerators sent to </a:t>
            </a:r>
            <a:r>
              <a:rPr lang="en-US" dirty="0" err="1"/>
              <a:t>Huadongyuan</a:t>
            </a:r>
            <a:r>
              <a:rPr lang="en-US" dirty="0"/>
              <a:t>.</a:t>
            </a:r>
          </a:p>
          <a:p>
            <a:r>
              <a:rPr lang="en-US" dirty="0"/>
              <a:t>2025.2 Confirmed the data format of the Collider survey , commenced the Collider layout, and implemented the 2D/3D linkage layout design. </a:t>
            </a:r>
          </a:p>
          <a:p>
            <a:pPr lvl="1"/>
            <a:r>
              <a:rPr lang="en-US" dirty="0"/>
              <a:t>For each magnet, the </a:t>
            </a:r>
            <a:r>
              <a:rPr lang="en-US" dirty="0">
                <a:solidFill>
                  <a:srgbClr val="FF0000"/>
                </a:solidFill>
              </a:rPr>
              <a:t>entry and exit points </a:t>
            </a:r>
            <a:r>
              <a:rPr lang="en-US" dirty="0"/>
              <a:t>should be defined.</a:t>
            </a:r>
          </a:p>
          <a:p>
            <a:pPr lvl="1"/>
            <a:r>
              <a:rPr lang="en-US" dirty="0"/>
              <a:t>For cryomodules, the coordinate point can be defined as the </a:t>
            </a:r>
            <a:r>
              <a:rPr lang="en-US" dirty="0">
                <a:solidFill>
                  <a:srgbClr val="FF0000"/>
                </a:solidFill>
              </a:rPr>
              <a:t>center point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position accuracy of the coordinate points reaches the </a:t>
            </a:r>
            <a:r>
              <a:rPr lang="en-US" dirty="0">
                <a:solidFill>
                  <a:srgbClr val="FF0000"/>
                </a:solidFill>
              </a:rPr>
              <a:t>micrometer</a:t>
            </a:r>
            <a:r>
              <a:rPr lang="en-US" dirty="0"/>
              <a:t> level.</a:t>
            </a:r>
          </a:p>
          <a:p>
            <a:r>
              <a:rPr lang="en-US" dirty="0"/>
              <a:t>2025.4 Confirmed the data format of other accelerators.</a:t>
            </a:r>
          </a:p>
          <a:p>
            <a:r>
              <a:rPr lang="en-US" dirty="0"/>
              <a:t>By now, the survey is under intense design. </a:t>
            </a:r>
          </a:p>
          <a:p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EAB357A-B5D4-4443-8280-621B47E6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progress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EB7E22-3557-46C2-8A08-A391B36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52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82BD0E-3036-4A36-BC81-84CDB8AF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5429287"/>
          </a:xfrm>
        </p:spPr>
        <p:txBody>
          <a:bodyPr>
            <a:normAutofit/>
          </a:bodyPr>
          <a:lstStyle/>
          <a:p>
            <a:r>
              <a:rPr lang="en-US" dirty="0"/>
              <a:t>Survey and layout status (overall)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EAB357A-B5D4-4443-8280-621B47E6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progress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EB7E22-3557-46C2-8A08-A391B36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146500C4-20CA-4F28-A11E-4A3302AAE427}"/>
              </a:ext>
            </a:extLst>
          </p:cNvPr>
          <p:cNvSpPr txBox="1">
            <a:spLocks/>
          </p:cNvSpPr>
          <p:nvPr/>
        </p:nvSpPr>
        <p:spPr>
          <a:xfrm>
            <a:off x="609600" y="4517039"/>
            <a:ext cx="10454167" cy="23409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Note 1, 14 lines, 10 line have survey data (TLs between Collider and Booster, </a:t>
            </a:r>
            <a:r>
              <a:rPr lang="en-US" dirty="0" err="1"/>
              <a:t>Linac</a:t>
            </a:r>
            <a:r>
              <a:rPr lang="en-US" dirty="0"/>
              <a:t> and DR, </a:t>
            </a:r>
            <a:r>
              <a:rPr lang="en-US" dirty="0" err="1"/>
              <a:t>Linac</a:t>
            </a:r>
            <a:r>
              <a:rPr lang="en-US" dirty="0"/>
              <a:t> and Booster). ~middle in June, 2025</a:t>
            </a:r>
          </a:p>
          <a:p>
            <a:pPr lvl="1"/>
            <a:r>
              <a:rPr lang="en-US" dirty="0"/>
              <a:t>Note 2, unfinished: </a:t>
            </a:r>
            <a:r>
              <a:rPr lang="en-US" altLang="zh-CN" dirty="0"/>
              <a:t>single-aperture dipoles, correctors, beam instruments, bellows, valves. ~end of July, 2025</a:t>
            </a:r>
          </a:p>
          <a:p>
            <a:pPr lvl="1"/>
            <a:r>
              <a:rPr lang="en-US" dirty="0"/>
              <a:t>Note 3, unfinished: all adjacent dipoles except ~230 m demo, correctors, beam instruments, bellows, valve. ~middle in June, 2025</a:t>
            </a:r>
          </a:p>
          <a:p>
            <a:pPr lvl="1"/>
            <a:r>
              <a:rPr lang="en-US" dirty="0"/>
              <a:t>Note 4, unfinished: beam instruments, bellows, valve.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B9AEF7D-0FC3-4F52-8C34-13E786437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694243"/>
              </p:ext>
            </p:extLst>
          </p:nvPr>
        </p:nvGraphicFramePr>
        <p:xfrm>
          <a:off x="1055440" y="1845071"/>
          <a:ext cx="1073191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914">
                  <a:extLst>
                    <a:ext uri="{9D8B030D-6E8A-4147-A177-3AD203B41FA5}">
                      <a16:colId xmlns:a16="http://schemas.microsoft.com/office/drawing/2014/main" val="361518178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2917849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00893926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25289274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18137749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678972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Accelerator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Have survey data?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Finish survey design?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Have model design?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Have layout demo?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 survey naming?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79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84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× (note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84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70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Booster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84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× (note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84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Linac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84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84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8400"/>
                          </a:solidFill>
                        </a:rPr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Damping 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84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× (note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29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Transport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10/14 (note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7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75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8685044-575A-4824-BAB7-70E83E6EB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630971"/>
          </a:xfrm>
        </p:spPr>
        <p:txBody>
          <a:bodyPr/>
          <a:lstStyle/>
          <a:p>
            <a:r>
              <a:rPr lang="en-US" dirty="0"/>
              <a:t>Survey and layout status (equipment status*)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BD0C4E7-0EC1-4CED-A8E0-4AACCBC5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Survey progress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D73D6E-CF58-460B-9871-E1001D6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30800E3-3765-46C9-B5FC-284DB1F40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642632"/>
              </p:ext>
            </p:extLst>
          </p:nvPr>
        </p:nvGraphicFramePr>
        <p:xfrm>
          <a:off x="666712" y="1988840"/>
          <a:ext cx="11128635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805">
                  <a:extLst>
                    <a:ext uri="{9D8B030D-6E8A-4147-A177-3AD203B41FA5}">
                      <a16:colId xmlns:a16="http://schemas.microsoft.com/office/drawing/2014/main" val="3615181780"/>
                    </a:ext>
                  </a:extLst>
                </a:gridCol>
                <a:gridCol w="1589805">
                  <a:extLst>
                    <a:ext uri="{9D8B030D-6E8A-4147-A177-3AD203B41FA5}">
                      <a16:colId xmlns:a16="http://schemas.microsoft.com/office/drawing/2014/main" val="229178496"/>
                    </a:ext>
                  </a:extLst>
                </a:gridCol>
                <a:gridCol w="1589805">
                  <a:extLst>
                    <a:ext uri="{9D8B030D-6E8A-4147-A177-3AD203B41FA5}">
                      <a16:colId xmlns:a16="http://schemas.microsoft.com/office/drawing/2014/main" val="1008939263"/>
                    </a:ext>
                  </a:extLst>
                </a:gridCol>
                <a:gridCol w="1589805">
                  <a:extLst>
                    <a:ext uri="{9D8B030D-6E8A-4147-A177-3AD203B41FA5}">
                      <a16:colId xmlns:a16="http://schemas.microsoft.com/office/drawing/2014/main" val="1252892747"/>
                    </a:ext>
                  </a:extLst>
                </a:gridCol>
                <a:gridCol w="1590348">
                  <a:extLst>
                    <a:ext uri="{9D8B030D-6E8A-4147-A177-3AD203B41FA5}">
                      <a16:colId xmlns:a16="http://schemas.microsoft.com/office/drawing/2014/main" val="1181377496"/>
                    </a:ext>
                  </a:extLst>
                </a:gridCol>
                <a:gridCol w="1589262">
                  <a:extLst>
                    <a:ext uri="{9D8B030D-6E8A-4147-A177-3AD203B41FA5}">
                      <a16:colId xmlns:a16="http://schemas.microsoft.com/office/drawing/2014/main" val="1678972464"/>
                    </a:ext>
                  </a:extLst>
                </a:gridCol>
                <a:gridCol w="1589805">
                  <a:extLst>
                    <a:ext uri="{9D8B030D-6E8A-4147-A177-3AD203B41FA5}">
                      <a16:colId xmlns:a16="http://schemas.microsoft.com/office/drawing/2014/main" val="2751493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Accelerator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Equipment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Survey design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 design completed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3D model design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Layout length can be done**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Layout section can be done**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79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80km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Arc section</a:t>
                      </a:r>
                    </a:p>
                    <a:p>
                      <a:r>
                        <a:rPr lang="en-US" dirty="0"/>
                        <a:t>Higgs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70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Booster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~230m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230 m</a:t>
                      </a:r>
                    </a:p>
                    <a:p>
                      <a:r>
                        <a:rPr lang="en-US" dirty="0"/>
                        <a:t>arc section</a:t>
                      </a:r>
                    </a:p>
                    <a:p>
                      <a:r>
                        <a:rPr lang="en-US" dirty="0"/>
                        <a:t>Higgs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Linac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Damping 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29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Transport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76137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D7744DE1-74E5-43CA-BC69-91C868E3B19E}"/>
              </a:ext>
            </a:extLst>
          </p:cNvPr>
          <p:cNvSpPr txBox="1"/>
          <p:nvPr/>
        </p:nvSpPr>
        <p:spPr>
          <a:xfrm>
            <a:off x="839416" y="5733256"/>
            <a:ext cx="1074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*, These data are based on the designs currently available to the layout personnel, </a:t>
            </a:r>
            <a:r>
              <a:rPr lang="en-US" dirty="0">
                <a:solidFill>
                  <a:srgbClr val="FF0000"/>
                </a:solidFill>
              </a:rPr>
              <a:t>the statistics is still in progress</a:t>
            </a:r>
            <a:r>
              <a:rPr lang="en-US" dirty="0"/>
              <a:t>. </a:t>
            </a:r>
          </a:p>
          <a:p>
            <a:r>
              <a:rPr lang="en-US" dirty="0"/>
              <a:t>**, it means the 2D and 3D layouts with detailed designs</a:t>
            </a:r>
          </a:p>
        </p:txBody>
      </p:sp>
    </p:spTree>
    <p:extLst>
      <p:ext uri="{BB962C8B-B14F-4D97-AF65-F5344CB8AC3E}">
        <p14:creationId xmlns:p14="http://schemas.microsoft.com/office/powerpoint/2010/main" val="162988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EC32175-6268-4C21-B447-D79498899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and layout status (equipment list, example)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311BAD2-E690-4FA2-812E-689CCDF7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progress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55BD08-0387-4389-BF74-9C5C1622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762BC14-2FDD-4484-8064-19912CED2E4A}"/>
              </a:ext>
            </a:extLst>
          </p:cNvPr>
          <p:cNvSpPr/>
          <p:nvPr/>
        </p:nvSpPr>
        <p:spPr>
          <a:xfrm>
            <a:off x="336078" y="1630352"/>
            <a:ext cx="1142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Equipment along the beam, including magnets, cryomodules, beam instruments, kickers, </a:t>
            </a:r>
            <a:r>
              <a:rPr lang="en-US" altLang="zh-CN" dirty="0" err="1"/>
              <a:t>lambertson</a:t>
            </a:r>
            <a:r>
              <a:rPr lang="en-US" altLang="zh-CN" dirty="0"/>
              <a:t>, bellows, valves.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0A60BA7-54DD-446A-8087-4F4C4C80F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00" y="2136217"/>
            <a:ext cx="10080000" cy="43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57364</TotalTime>
  <Words>2752</Words>
  <Application>Microsoft Office PowerPoint</Application>
  <PresentationFormat>宽屏</PresentationFormat>
  <Paragraphs>372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等线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演示文稿</vt:lpstr>
      <vt:lpstr>Content</vt:lpstr>
      <vt:lpstr>Introduction</vt:lpstr>
      <vt:lpstr>Introduction </vt:lpstr>
      <vt:lpstr>EDR accelerator survey and layout progress</vt:lpstr>
      <vt:lpstr>Survey progress</vt:lpstr>
      <vt:lpstr>Survey progress</vt:lpstr>
      <vt:lpstr>Survey progress</vt:lpstr>
      <vt:lpstr>Survey progress</vt:lpstr>
      <vt:lpstr>2D/3D Layout design</vt:lpstr>
      <vt:lpstr>2D/3D Layout design</vt:lpstr>
      <vt:lpstr>2D/3D Layout design</vt:lpstr>
      <vt:lpstr>2D/3D Layout design</vt:lpstr>
      <vt:lpstr>2D/3D Layout design</vt:lpstr>
      <vt:lpstr>2D/3D Layout design</vt:lpstr>
      <vt:lpstr>2D/3D Layout design</vt:lpstr>
      <vt:lpstr>2D/3D Layout design</vt:lpstr>
      <vt:lpstr>2D/3D Layout design</vt:lpstr>
      <vt:lpstr>2D/3D Layout design</vt:lpstr>
      <vt:lpstr>2D/3D Layout design</vt:lpstr>
      <vt:lpstr>EDR accelerator survey and layout progress</vt:lpstr>
      <vt:lpstr>Naming</vt:lpstr>
      <vt:lpstr>Naming</vt:lpstr>
      <vt:lpstr>Naming </vt:lpstr>
      <vt:lpstr>Naming</vt:lpstr>
      <vt:lpstr>Naming</vt:lpstr>
      <vt:lpstr>Naming </vt:lpstr>
      <vt:lpstr>Naming</vt:lpstr>
      <vt:lpstr>Naming</vt:lpstr>
      <vt:lpstr>Naming</vt:lpstr>
      <vt:lpstr>Naming</vt:lpstr>
      <vt:lpstr>Naming</vt:lpstr>
      <vt:lpstr>Naming </vt:lpstr>
      <vt:lpstr>Summary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wanghaijing</cp:lastModifiedBy>
  <cp:revision>2640</cp:revision>
  <cp:lastPrinted>2025-05-22T08:43:04Z</cp:lastPrinted>
  <dcterms:created xsi:type="dcterms:W3CDTF">2012-09-04T11:33:36Z</dcterms:created>
  <dcterms:modified xsi:type="dcterms:W3CDTF">2025-05-23T03:30:58Z</dcterms:modified>
</cp:coreProperties>
</file>