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953" r:id="rId2"/>
    <p:sldId id="907" r:id="rId3"/>
    <p:sldId id="2170" r:id="rId4"/>
    <p:sldId id="2172" r:id="rId5"/>
    <p:sldId id="2198" r:id="rId6"/>
    <p:sldId id="2163" r:id="rId7"/>
    <p:sldId id="2191" r:id="rId8"/>
    <p:sldId id="2187" r:id="rId9"/>
    <p:sldId id="2194" r:id="rId10"/>
    <p:sldId id="2189" r:id="rId11"/>
    <p:sldId id="2181" r:id="rId12"/>
    <p:sldId id="2176" r:id="rId13"/>
    <p:sldId id="2184" r:id="rId14"/>
    <p:sldId id="2183" r:id="rId15"/>
    <p:sldId id="2200" r:id="rId16"/>
    <p:sldId id="2201" r:id="rId17"/>
    <p:sldId id="2188" r:id="rId18"/>
    <p:sldId id="2199" r:id="rId19"/>
    <p:sldId id="955" r:id="rId20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沙 鹏" initials="沙" lastIdx="1" clrIdx="0">
    <p:extLst>
      <p:ext uri="{19B8F6BF-5375-455C-9EA6-DF929625EA0E}">
        <p15:presenceInfo xmlns:p15="http://schemas.microsoft.com/office/powerpoint/2012/main" userId="b8608ec0e979a9e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0000CC"/>
    <a:srgbClr val="6600FF"/>
    <a:srgbClr val="CC00FF"/>
    <a:srgbClr val="660066"/>
    <a:srgbClr val="FFFFFF"/>
    <a:srgbClr val="003399"/>
    <a:srgbClr val="E6E6E6"/>
    <a:srgbClr val="0070C0"/>
    <a:srgbClr val="4D83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中度样式 4 - 强调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6D9F66E-5EB9-4882-86FB-DCBF35E3C3E4}" styleName="中度样式 4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7853C-536D-4A76-A0AE-DD22124D55A5}" styleName="主题样式 1 - 强调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主题样式 1 - 强调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中度样式 1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33" autoAdjust="0"/>
    <p:restoredTop sz="90438" autoAdjust="0"/>
  </p:normalViewPr>
  <p:slideViewPr>
    <p:cSldViewPr>
      <p:cViewPr varScale="1">
        <p:scale>
          <a:sx n="144" d="100"/>
          <a:sy n="144" d="100"/>
        </p:scale>
        <p:origin x="3066" y="13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90" d="100"/>
        <a:sy n="90" d="100"/>
      </p:scale>
      <p:origin x="0" y="9182"/>
    </p:cViewPr>
  </p:sorterViewPr>
  <p:notesViewPr>
    <p:cSldViewPr>
      <p:cViewPr varScale="1">
        <p:scale>
          <a:sx n="53" d="100"/>
          <a:sy n="53" d="100"/>
        </p:scale>
        <p:origin x="3312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9E6D00-2C1C-47F1-8495-043F093F9ED6}" type="datetimeFigureOut">
              <a:rPr lang="zh-CN" altLang="en-US" smtClean="0"/>
              <a:t>2025/5/23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5A05AE-EECD-457A-A033-312F4EB81B8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86177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A3E0D183-6031-4C32-B44B-14746A336CF0}" type="datetimeFigureOut">
              <a:rPr lang="zh-CN" altLang="en-US" smtClean="0"/>
              <a:pPr/>
              <a:t>2025/5/23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9075" tIns="49538" rIns="99075" bIns="49538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03A1DF17-A28C-4D46-829F-D8D110C0931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9462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72295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标注尺寸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465CF7-0E65-4284-858A-FD3FE57A0056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05157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标注尺寸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465CF7-0E65-4284-858A-FD3FE57A0056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01791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标注尺寸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465CF7-0E65-4284-858A-FD3FE57A0056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13685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标注尺寸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465CF7-0E65-4284-858A-FD3FE57A0056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03647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标注尺寸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465CF7-0E65-4284-858A-FD3FE57A0056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36396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DD21FF-E87D-DB12-B067-53FFE5891D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B486A5DA-24EF-A307-8098-988D9DFD4C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AD4B538C-D443-647A-3BDF-C488408A00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标注尺寸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1CB3A47-FB4C-70B8-A02F-DDFE7FFB8E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465CF7-0E65-4284-858A-FD3FE57A0056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44485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D2BED1-A77A-70BD-D09D-AAD5A3F242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34230BEB-8378-0BCE-27E4-0BF1BDE9CE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BA41DFD0-235E-0911-8886-C61A75AF82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标注尺寸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7FA6817-57FF-4DE8-F688-CA6AFC71F1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465CF7-0E65-4284-858A-FD3FE57A0056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22107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标注尺寸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465CF7-0E65-4284-858A-FD3FE57A0056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13904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标注尺寸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465CF7-0E65-4284-858A-FD3FE57A0056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27476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85223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1384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465CF7-0E65-4284-858A-FD3FE57A0056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97781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标注尺寸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465CF7-0E65-4284-858A-FD3FE57A0056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15759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BD87FE-D312-215E-09B6-CFB902EB9F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27FD1192-4D89-8A9A-2624-8919CC6916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45ED3F2C-021F-1B28-C795-A1151B0B26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标注尺寸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BA05D9E-808D-8D97-33F1-D5E9A47105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465CF7-0E65-4284-858A-FD3FE57A0056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92021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465CF7-0E65-4284-858A-FD3FE57A0056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69204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AC89B9-5186-433C-BA0E-3013798B0B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EDEF95A3-4DDE-8A82-E50D-26AE122742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A5D02A81-A9FD-624A-C5C4-9AB65B8401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标注尺寸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CF5C075-A4B3-6C8F-2A4E-D6DFD8DB01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465CF7-0E65-4284-858A-FD3FE57A0056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2098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标注尺寸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465CF7-0E65-4284-858A-FD3FE57A0056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27476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7C034F-AA1D-ED55-7DD4-CF865F7C9F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C10924BD-2290-6FC5-7ED5-635CE396B4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B37B618C-B992-FCFB-5931-FDE66B3279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标注尺寸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5A26769-A984-8D1D-DD54-B44F57237D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465CF7-0E65-4284-858A-FD3FE57A0056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408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21308" y="1718148"/>
            <a:ext cx="10363200" cy="1470025"/>
          </a:xfrm>
        </p:spPr>
        <p:txBody>
          <a:bodyPr>
            <a:noAutofit/>
          </a:bodyPr>
          <a:lstStyle>
            <a:lvl1pPr>
              <a:defRPr lang="zh-CN" altLang="en-US" sz="6600" b="1" kern="1200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25400" stA="30000" endPos="30000" dist="50800" dir="5400000" sy="-100000" algn="bl" rotWithShape="0"/>
                </a:effectLst>
                <a:latin typeface="微软雅黑" pitchFamily="34" charset="-122"/>
                <a:ea typeface="微软雅黑" pitchFamily="34" charset="-122"/>
                <a:cs typeface="+mn-cs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F0933-F127-482E-A217-45C0C723D2A9}" type="datetime1">
              <a:rPr lang="zh-CN" altLang="en-US" smtClean="0"/>
              <a:t>2025/5/23</a:t>
            </a:fld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0" y="6750024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9" name="矩形 8"/>
          <p:cNvSpPr/>
          <p:nvPr userDrawn="1"/>
        </p:nvSpPr>
        <p:spPr>
          <a:xfrm>
            <a:off x="2476476" y="6750024"/>
            <a:ext cx="9715525" cy="108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0" name="矩形 9"/>
          <p:cNvSpPr/>
          <p:nvPr userDrawn="1"/>
        </p:nvSpPr>
        <p:spPr>
          <a:xfrm>
            <a:off x="-1" y="0"/>
            <a:ext cx="12192000" cy="216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1" name="矩形 10"/>
          <p:cNvSpPr/>
          <p:nvPr userDrawn="1"/>
        </p:nvSpPr>
        <p:spPr>
          <a:xfrm>
            <a:off x="9239272" y="-2"/>
            <a:ext cx="2952728" cy="216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733552" y="6356351"/>
            <a:ext cx="4738712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altLang="zh-CN"/>
              <a:t>CEPC Accelerator TDR International Review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9179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285861"/>
            <a:ext cx="10972800" cy="4840303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800" b="0" baseline="0">
                <a:latin typeface="Arial" panose="020B0604020202020204" pitchFamily="34" charset="0"/>
                <a:ea typeface="微软雅黑" pitchFamily="34" charset="-122"/>
              </a:defRPr>
            </a:lvl1pPr>
            <a:lvl2pPr>
              <a:defRPr sz="2400" baseline="0">
                <a:latin typeface="Arial" panose="020B0604020202020204" pitchFamily="34" charset="0"/>
                <a:ea typeface="微软雅黑" pitchFamily="34" charset="-122"/>
              </a:defRPr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EB10F-DCD6-4D51-A8CE-C069BB58DD70}" type="datetime1">
              <a:rPr lang="zh-CN" altLang="en-US" smtClean="0"/>
              <a:t>2025/5/23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6712" y="142852"/>
            <a:ext cx="10763325" cy="725470"/>
          </a:xfrm>
        </p:spPr>
        <p:txBody>
          <a:bodyPr>
            <a:normAutofit/>
          </a:bodyPr>
          <a:lstStyle>
            <a:lvl1pPr algn="l">
              <a:defRPr sz="3000" b="1" baseline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微软雅黑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5" name="矩形 14"/>
          <p:cNvSpPr/>
          <p:nvPr userDrawn="1"/>
        </p:nvSpPr>
        <p:spPr>
          <a:xfrm>
            <a:off x="0" y="6750024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6" name="矩形 15"/>
          <p:cNvSpPr/>
          <p:nvPr userDrawn="1"/>
        </p:nvSpPr>
        <p:spPr>
          <a:xfrm>
            <a:off x="2476476" y="6750024"/>
            <a:ext cx="9715525" cy="108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8" name="矩形 17"/>
          <p:cNvSpPr/>
          <p:nvPr userDrawn="1"/>
        </p:nvSpPr>
        <p:spPr>
          <a:xfrm>
            <a:off x="-1" y="937526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3" name="矩形 22"/>
          <p:cNvSpPr/>
          <p:nvPr userDrawn="1"/>
        </p:nvSpPr>
        <p:spPr>
          <a:xfrm>
            <a:off x="0" y="0"/>
            <a:ext cx="285709" cy="91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586586" y="6386391"/>
            <a:ext cx="5040560" cy="354977"/>
          </a:xfrm>
        </p:spPr>
        <p:txBody>
          <a:bodyPr/>
          <a:lstStyle/>
          <a:p>
            <a:r>
              <a:rPr lang="en-US" altLang="zh-CN"/>
              <a:t>CEPC Accelerator TDR International Review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B49AC-2188-4988-BFA6-48709998488D}" type="datetime1">
              <a:rPr lang="zh-CN" altLang="en-US" smtClean="0"/>
              <a:t>2025/5/23</a:t>
            </a:fld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586586" y="6386391"/>
            <a:ext cx="5040560" cy="354977"/>
          </a:xfrm>
        </p:spPr>
        <p:txBody>
          <a:bodyPr/>
          <a:lstStyle/>
          <a:p>
            <a:r>
              <a:rPr lang="en-US" altLang="zh-CN"/>
              <a:t>CEPC Accelerator TDR International Review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4557F-13DF-4D66-A141-9C57F752668A}" type="datetime1">
              <a:rPr lang="zh-CN" altLang="en-US" smtClean="0"/>
              <a:t>2025/5/23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CEPC Accelerator TDR International Review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552FA-C358-4F70-9CE8-3E41459FCE3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9675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242620-97A9-43E1-A5D6-67819CEFFC3E}" type="datetime1">
              <a:rPr lang="zh-CN" altLang="en-US" smtClean="0"/>
              <a:t>2025/5/23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 dirty="0"/>
              <a:t>CEPC Accelerator TDR International Review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50" r:id="rId2"/>
    <p:sldLayoutId id="2147483655" r:id="rId3"/>
    <p:sldLayoutId id="2147483674" r:id="rId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3" descr="8d5d924e275b0c7f58feed1244176003"/>
          <p:cNvPicPr>
            <a:picLocks noChangeAspect="1"/>
          </p:cNvPicPr>
          <p:nvPr/>
        </p:nvPicPr>
        <p:blipFill rotWithShape="1">
          <a:blip r:embed="rId3"/>
          <a:srcRect t="28679" b="6192"/>
          <a:stretch/>
        </p:blipFill>
        <p:spPr>
          <a:xfrm>
            <a:off x="635" y="0"/>
            <a:ext cx="12191365" cy="2118283"/>
          </a:xfrm>
          <a:prstGeom prst="rect">
            <a:avLst/>
          </a:prstGeom>
        </p:spPr>
      </p:pic>
      <p:sp>
        <p:nvSpPr>
          <p:cNvPr id="6" name="标题 3"/>
          <p:cNvSpPr txBox="1">
            <a:spLocks/>
          </p:cNvSpPr>
          <p:nvPr/>
        </p:nvSpPr>
        <p:spPr>
          <a:xfrm>
            <a:off x="204001" y="2517086"/>
            <a:ext cx="11724647" cy="1326319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solidFill>
                  <a:srgbClr val="C00000"/>
                </a:solidFill>
              </a:rPr>
              <a:t> CEPC MDI SC full cryomodule  optimization  design</a:t>
            </a:r>
            <a:endParaRPr lang="zh-CN" altLang="en-US" sz="3200" dirty="0">
              <a:solidFill>
                <a:srgbClr val="C00000"/>
              </a:solidFill>
            </a:endParaRPr>
          </a:p>
        </p:txBody>
      </p:sp>
      <p:sp>
        <p:nvSpPr>
          <p:cNvPr id="7" name="文本框 7">
            <a:extLst>
              <a:ext uri="{FF2B5EF4-FFF2-40B4-BE49-F238E27FC236}">
                <a16:creationId xmlns:a16="http://schemas.microsoft.com/office/drawing/2014/main" id="{785816F2-AEF2-4FFE-A0DA-84B4490709A4}"/>
              </a:ext>
            </a:extLst>
          </p:cNvPr>
          <p:cNvSpPr txBox="1"/>
          <p:nvPr/>
        </p:nvSpPr>
        <p:spPr>
          <a:xfrm>
            <a:off x="2621736" y="4242209"/>
            <a:ext cx="8298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err="1">
                <a:latin typeface="Times New Roman" panose="02020603050405020304" pitchFamily="18" charset="0"/>
                <a:ea typeface="微软雅黑" panose="020B0503020204020204" pitchFamily="34" charset="-122"/>
              </a:rPr>
              <a:t>Xiaochen</a:t>
            </a: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 Yang</a:t>
            </a:r>
            <a:r>
              <a:rPr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, </a:t>
            </a:r>
            <a:r>
              <a:rPr lang="en-US" altLang="zh-CN" sz="2400" dirty="0" err="1">
                <a:latin typeface="Times New Roman" panose="02020603050405020304" pitchFamily="18" charset="0"/>
                <a:ea typeface="微软雅黑" panose="020B0503020204020204" pitchFamily="34" charset="-122"/>
              </a:rPr>
              <a:t>Xiangzhen</a:t>
            </a:r>
            <a:r>
              <a:rPr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 Zhang</a:t>
            </a:r>
          </a:p>
        </p:txBody>
      </p:sp>
      <p:pic>
        <p:nvPicPr>
          <p:cNvPr id="10" name="Picture 2" descr="C:\Users\Administrator\Desktop\1111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2" y="35979"/>
            <a:ext cx="1548428" cy="91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160" y="5895416"/>
            <a:ext cx="4536504" cy="859223"/>
          </a:xfrm>
          <a:prstGeom prst="rect">
            <a:avLst/>
          </a:prstGeom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552FA-C358-4F70-9CE8-3E41459FCE36}" type="slidenum">
              <a:rPr lang="zh-CN" altLang="en-US" smtClean="0"/>
              <a:t>1</a:t>
            </a:fld>
            <a:endParaRPr lang="zh-CN" altLang="en-US" dirty="0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40BA2667-53D2-4A7E-83C9-664E725EF84D}"/>
              </a:ext>
            </a:extLst>
          </p:cNvPr>
          <p:cNvSpPr/>
          <p:nvPr/>
        </p:nvSpPr>
        <p:spPr>
          <a:xfrm>
            <a:off x="191344" y="589869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Cryogenics Group, Accelerator Research Center  </a:t>
            </a:r>
            <a:b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Institute of High Energy Physics(IHEP)  </a:t>
            </a:r>
            <a:endParaRPr lang="en-US" altLang="zh-CN" u="sng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879976" y="4980873"/>
            <a:ext cx="1426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2025.5.23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692391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8757"/>
    </mc:Choice>
    <mc:Fallback xmlns="">
      <p:transition spd="slow" advTm="138757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形用户界面, 应用程序&#10;&#10;描述已自动生成">
            <a:extLst>
              <a:ext uri="{FF2B5EF4-FFF2-40B4-BE49-F238E27FC236}">
                <a16:creationId xmlns:a16="http://schemas.microsoft.com/office/drawing/2014/main" id="{73682B7B-73EC-B72B-1922-CF7A1ECEED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357" y="4149080"/>
            <a:ext cx="11033286" cy="2348973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551384" y="4525669"/>
            <a:ext cx="20730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C00000"/>
                </a:solidFill>
              </a:rPr>
              <a:t>Thermal shield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776849B4-3AAF-6084-21D0-0420FA1A15D8}"/>
              </a:ext>
            </a:extLst>
          </p:cNvPr>
          <p:cNvSpPr txBox="1"/>
          <p:nvPr/>
        </p:nvSpPr>
        <p:spPr>
          <a:xfrm>
            <a:off x="8549613" y="4597674"/>
            <a:ext cx="23251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/>
              <a:t>Materials: Aluminum</a:t>
            </a:r>
          </a:p>
          <a:p>
            <a:r>
              <a:rPr lang="en-US" altLang="zh-CN" sz="1800" dirty="0"/>
              <a:t> </a:t>
            </a:r>
            <a:endParaRPr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6378A538-AC77-E5B0-55EE-83F743482299}"/>
              </a:ext>
            </a:extLst>
          </p:cNvPr>
          <p:cNvSpPr txBox="1"/>
          <p:nvPr/>
        </p:nvSpPr>
        <p:spPr>
          <a:xfrm>
            <a:off x="2897385" y="4706376"/>
            <a:ext cx="62749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</a:rPr>
              <a:t>Temperature difference less than 8K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4A633754-D85A-1F44-A307-8F7BF0A0A0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491" y="1276829"/>
            <a:ext cx="7440066" cy="2673833"/>
          </a:xfrm>
          <a:prstGeom prst="rect">
            <a:avLst/>
          </a:prstGeom>
        </p:spPr>
      </p:pic>
      <p:pic>
        <p:nvPicPr>
          <p:cNvPr id="16" name="图片 15" descr="图示&#10;&#10;AI 生成的内容可能不正确。">
            <a:extLst>
              <a:ext uri="{FF2B5EF4-FFF2-40B4-BE49-F238E27FC236}">
                <a16:creationId xmlns:a16="http://schemas.microsoft.com/office/drawing/2014/main" id="{06CF546C-5170-61AA-1762-5ABECBC295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416" y="1052736"/>
            <a:ext cx="3591228" cy="2987710"/>
          </a:xfrm>
          <a:prstGeom prst="rect">
            <a:avLst/>
          </a:prstGeom>
        </p:spPr>
      </p:pic>
      <p:sp>
        <p:nvSpPr>
          <p:cNvPr id="10" name="TextBox 7">
            <a:extLst>
              <a:ext uri="{FF2B5EF4-FFF2-40B4-BE49-F238E27FC236}">
                <a16:creationId xmlns:a16="http://schemas.microsoft.com/office/drawing/2014/main" id="{E5BCBEBB-4663-4D68-9569-C7BE38B7BB15}"/>
              </a:ext>
            </a:extLst>
          </p:cNvPr>
          <p:cNvSpPr txBox="1"/>
          <p:nvPr/>
        </p:nvSpPr>
        <p:spPr>
          <a:xfrm>
            <a:off x="479376" y="180543"/>
            <a:ext cx="7593753" cy="1077218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 </a:t>
            </a:r>
            <a:r>
              <a:rPr lang="en-US" altLang="zh-CN" sz="32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Stucture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and Weight optimization</a:t>
            </a:r>
          </a:p>
          <a:p>
            <a:pPr algn="ctr"/>
            <a:endParaRPr lang="en-US" altLang="zh-CN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76357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7090"/>
    </mc:Choice>
    <mc:Fallback xmlns="">
      <p:transition advTm="7709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 txBox="1">
            <a:spLocks/>
          </p:cNvSpPr>
          <p:nvPr/>
        </p:nvSpPr>
        <p:spPr>
          <a:xfrm>
            <a:off x="479376" y="1135342"/>
            <a:ext cx="8992396" cy="778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Wingdings" panose="05000000000000000000" pitchFamily="2" charset="2"/>
              <a:buChar char="p"/>
            </a:pPr>
            <a:r>
              <a:rPr lang="en-US" altLang="zh-CN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Heat load of Radiation and conduction</a:t>
            </a:r>
            <a:endParaRPr lang="zh-CN" alt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表格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8952522"/>
              </p:ext>
            </p:extLst>
          </p:nvPr>
        </p:nvGraphicFramePr>
        <p:xfrm>
          <a:off x="6816080" y="2276872"/>
          <a:ext cx="5009048" cy="3946918"/>
        </p:xfrm>
        <a:graphic>
          <a:graphicData uri="http://schemas.openxmlformats.org/drawingml/2006/table">
            <a:tbl>
              <a:tblPr firstRow="1" bandRow="1"/>
              <a:tblGrid>
                <a:gridCol w="20971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35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2830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80849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lang="en-US" altLang="zh-CN" sz="16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Position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80K (w)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4&amp;2K(w)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938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LHe</a:t>
                      </a:r>
                      <a:r>
                        <a:rPr lang="zh-CN" alt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tank supports(w) 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39.63</a:t>
                      </a:r>
                      <a:endParaRPr lang="en-US" altLang="zh-CN" sz="16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053" marR="9053" marT="9053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29.45</a:t>
                      </a:r>
                      <a:endParaRPr lang="en-US" altLang="zh-CN" sz="16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053" marR="9053" marT="9053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0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 shield supports</a:t>
                      </a:r>
                      <a:r>
                        <a:rPr lang="en-US" altLang="zh-CN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(w)</a:t>
                      </a:r>
                      <a:endParaRPr lang="zh-CN" altLang="en-US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24.56</a:t>
                      </a:r>
                    </a:p>
                  </a:txBody>
                  <a:tcPr marL="9053" marR="9053" marT="9053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---</a:t>
                      </a:r>
                      <a:endParaRPr lang="en-US" altLang="zh-CN" sz="16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053" marR="9053" marT="9053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80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LHe</a:t>
                      </a:r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pipe (w)</a:t>
                      </a:r>
                      <a:endParaRPr lang="zh-CN" altLang="en-US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---</a:t>
                      </a:r>
                      <a:endParaRPr lang="en-US" altLang="zh-CN" sz="16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053" marR="9053" marT="9053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6.54</a:t>
                      </a:r>
                      <a:endParaRPr lang="en-US" altLang="zh-CN" sz="16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053" marR="9053" marT="9053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938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LN2 pipe </a:t>
                      </a:r>
                      <a:r>
                        <a:rPr lang="zh-CN" alt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（</a:t>
                      </a:r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</a:t>
                      </a:r>
                      <a:r>
                        <a:rPr lang="zh-CN" alt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）</a:t>
                      </a:r>
                      <a:endParaRPr lang="zh-CN" altLang="en-US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8.79</a:t>
                      </a:r>
                      <a:endParaRPr lang="en-US" altLang="zh-CN" sz="16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053" marR="9053" marT="9053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---</a:t>
                      </a:r>
                      <a:endParaRPr lang="en-US" altLang="zh-CN" sz="16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053" marR="9053" marT="9053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80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Radiation</a:t>
                      </a:r>
                      <a:r>
                        <a:rPr lang="zh-CN" alt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（</a:t>
                      </a:r>
                      <a:r>
                        <a:rPr lang="en-US" altLang="zh-CN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</a:t>
                      </a:r>
                      <a:r>
                        <a:rPr lang="zh-CN" alt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）</a:t>
                      </a:r>
                      <a:endParaRPr lang="zh-CN" altLang="en-US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9.45</a:t>
                      </a:r>
                      <a:endParaRPr lang="en-US" altLang="zh-CN" sz="16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053" marR="9053" marT="9053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0.61</a:t>
                      </a:r>
                      <a:endParaRPr lang="en-US" altLang="zh-CN" sz="16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053" marR="9053" marT="9053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89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Current </a:t>
                      </a:r>
                      <a:r>
                        <a:rPr lang="en-US" altLang="zh-CN" sz="16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leats</a:t>
                      </a:r>
                      <a:r>
                        <a:rPr lang="zh-CN" alt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（</a:t>
                      </a:r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</a:t>
                      </a:r>
                      <a:r>
                        <a:rPr lang="zh-CN" alt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）</a:t>
                      </a:r>
                      <a:endParaRPr lang="zh-CN" altLang="en-US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---</a:t>
                      </a:r>
                      <a:endParaRPr lang="en-US" altLang="zh-CN" sz="16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053" marR="9053" marT="9053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0.15</a:t>
                      </a:r>
                      <a:endParaRPr lang="en-US" altLang="zh-CN" sz="16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053" marR="9053" marT="9053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49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zh-CN" altLang="en-US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82.43</a:t>
                      </a:r>
                      <a:endParaRPr lang="en-US" altLang="zh-CN" sz="16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053" marR="9053" marT="9053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36.75</a:t>
                      </a:r>
                      <a:endParaRPr lang="en-US" altLang="zh-CN" sz="16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053" marR="9053" marT="9053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2" name="Object 4">
            <a:extLst>
              <a:ext uri="{FF2B5EF4-FFF2-40B4-BE49-F238E27FC236}">
                <a16:creationId xmlns:a16="http://schemas.microsoft.com/office/drawing/2014/main" id="{7BAEF011-3384-268C-2B6F-F9BB86E761F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652637"/>
              </p:ext>
            </p:extLst>
          </p:nvPr>
        </p:nvGraphicFramePr>
        <p:xfrm>
          <a:off x="772181" y="3726011"/>
          <a:ext cx="5323819" cy="8022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66751517" imgH="10058717" progId="Equation.3">
                  <p:embed/>
                </p:oleObj>
              </mc:Choice>
              <mc:Fallback>
                <p:oleObj r:id="rId3" imgW="66751517" imgH="10058717" progId="Equation.3">
                  <p:embed/>
                  <p:pic>
                    <p:nvPicPr>
                      <p:cNvPr id="2560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2181" y="3726011"/>
                        <a:ext cx="5323819" cy="802202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 cmpd="sng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文本框 3">
            <a:extLst>
              <a:ext uri="{FF2B5EF4-FFF2-40B4-BE49-F238E27FC236}">
                <a16:creationId xmlns:a16="http://schemas.microsoft.com/office/drawing/2014/main" id="{29FC47FF-6FBB-9C80-C802-036BF99D1D0A}"/>
              </a:ext>
            </a:extLst>
          </p:cNvPr>
          <p:cNvSpPr txBox="1"/>
          <p:nvPr/>
        </p:nvSpPr>
        <p:spPr>
          <a:xfrm>
            <a:off x="767289" y="2474893"/>
            <a:ext cx="603236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dirty="0"/>
              <a:t>According to the empirical formula of multilayer insulation material</a:t>
            </a:r>
            <a:endParaRPr lang="zh-CN" altLang="en-US" sz="2800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D906B11D-B76E-4586-648B-727781BB75C1}"/>
              </a:ext>
            </a:extLst>
          </p:cNvPr>
          <p:cNvSpPr txBox="1"/>
          <p:nvPr/>
        </p:nvSpPr>
        <p:spPr>
          <a:xfrm>
            <a:off x="706490" y="4941168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dirty="0"/>
              <a:t>The radiation heat load is 0.61W </a:t>
            </a:r>
            <a:endParaRPr lang="zh-CN" altLang="en-US" sz="2800" dirty="0"/>
          </a:p>
        </p:txBody>
      </p:sp>
      <p:sp>
        <p:nvSpPr>
          <p:cNvPr id="9" name="TextBox 7">
            <a:extLst>
              <a:ext uri="{FF2B5EF4-FFF2-40B4-BE49-F238E27FC236}">
                <a16:creationId xmlns:a16="http://schemas.microsoft.com/office/drawing/2014/main" id="{A92342D0-69E0-485C-A6F9-51B6C327E4CF}"/>
              </a:ext>
            </a:extLst>
          </p:cNvPr>
          <p:cNvSpPr txBox="1"/>
          <p:nvPr/>
        </p:nvSpPr>
        <p:spPr>
          <a:xfrm>
            <a:off x="379529" y="134758"/>
            <a:ext cx="7593753" cy="584775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3.Temperature field and heat load</a:t>
            </a:r>
          </a:p>
        </p:txBody>
      </p:sp>
    </p:spTree>
    <p:extLst>
      <p:ext uri="{BB962C8B-B14F-4D97-AF65-F5344CB8AC3E}">
        <p14:creationId xmlns:p14="http://schemas.microsoft.com/office/powerpoint/2010/main" val="1812829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7090"/>
    </mc:Choice>
    <mc:Fallback xmlns="">
      <p:transition advTm="7709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7">
            <a:extLst>
              <a:ext uri="{FF2B5EF4-FFF2-40B4-BE49-F238E27FC236}">
                <a16:creationId xmlns:a16="http://schemas.microsoft.com/office/drawing/2014/main" id="{A92342D0-69E0-485C-A6F9-51B6C327E4CF}"/>
              </a:ext>
            </a:extLst>
          </p:cNvPr>
          <p:cNvSpPr txBox="1"/>
          <p:nvPr/>
        </p:nvSpPr>
        <p:spPr>
          <a:xfrm>
            <a:off x="479376" y="155757"/>
            <a:ext cx="8352928" cy="584775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4. Current lead design for MDI SC magnet</a:t>
            </a:r>
          </a:p>
        </p:txBody>
      </p:sp>
      <p:sp>
        <p:nvSpPr>
          <p:cNvPr id="11" name="矩形 10"/>
          <p:cNvSpPr/>
          <p:nvPr/>
        </p:nvSpPr>
        <p:spPr>
          <a:xfrm>
            <a:off x="67112" y="1361694"/>
            <a:ext cx="1195332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52450" indent="-285750" algn="just" fontAlgn="base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n"/>
            </a:pPr>
            <a:r>
              <a:rPr lang="en-US" altLang="zh-CN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MDI superconducting anti-solenoid magnet need to develop </a:t>
            </a:r>
            <a:r>
              <a:rPr lang="en-US" altLang="zh-CN" kern="100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1.3 kA level current leads</a:t>
            </a:r>
            <a:r>
              <a:rPr lang="en-US" altLang="zh-CN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;</a:t>
            </a:r>
          </a:p>
          <a:p>
            <a:pPr marL="552450" indent="-285750" algn="just" fontAlgn="base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n"/>
            </a:pPr>
            <a:r>
              <a:rPr lang="en-US" altLang="zh-CN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The traditional pure copper leads </a:t>
            </a:r>
            <a:r>
              <a:rPr lang="en-US" altLang="zh-CN" kern="100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are not easy to </a:t>
            </a:r>
            <a:r>
              <a:rPr lang="en-US" altLang="zh-CN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meet the requirements, and the current feasible solution is to use binary current leads based on high-temperature superconductivity;</a:t>
            </a:r>
          </a:p>
          <a:p>
            <a:pPr marL="552450" indent="-285750" algn="just" fontAlgn="base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n"/>
            </a:pPr>
            <a:r>
              <a:rPr lang="en-US" altLang="zh-CN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The superconducting wire welding resistance optimization, safe protection and low-temperature insulation and other issues are considered;</a:t>
            </a:r>
          </a:p>
        </p:txBody>
      </p:sp>
      <p:pic>
        <p:nvPicPr>
          <p:cNvPr id="12" name="图片 11"/>
          <p:cNvPicPr/>
          <p:nvPr/>
        </p:nvPicPr>
        <p:blipFill>
          <a:blip r:embed="rId3"/>
          <a:stretch>
            <a:fillRect/>
          </a:stretch>
        </p:blipFill>
        <p:spPr>
          <a:xfrm>
            <a:off x="151312" y="3140968"/>
            <a:ext cx="6159371" cy="2592288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1847528" y="5907382"/>
            <a:ext cx="21506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Current lead in BEPC2</a:t>
            </a:r>
            <a:endParaRPr lang="zh-CN" altLang="en-US" sz="14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0684" y="3248980"/>
            <a:ext cx="5853598" cy="2253420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7952495" y="6061271"/>
            <a:ext cx="1979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Current lead in KIT </a:t>
            </a:r>
            <a:endParaRPr lang="zh-CN" altLang="en-US" sz="14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90571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7090"/>
    </mc:Choice>
    <mc:Fallback xmlns="">
      <p:transition advTm="7709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86935" y="1153354"/>
            <a:ext cx="24482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p"/>
            </a:pPr>
            <a:r>
              <a:rPr lang="en-US" altLang="zh-CN" sz="2000" b="1" dirty="0">
                <a:solidFill>
                  <a:srgbClr val="0000FF"/>
                </a:solidFill>
                <a:latin typeface="Times New Roman" pitchFamily="18" charset="0"/>
                <a:ea typeface="华文中宋" pitchFamily="2" charset="-122"/>
              </a:rPr>
              <a:t>HTS current lead</a:t>
            </a:r>
            <a:endParaRPr lang="zh-CN" altLang="en-US" sz="2000" b="1" dirty="0">
              <a:solidFill>
                <a:srgbClr val="0000FF"/>
              </a:solidFill>
              <a:latin typeface="Times New Roman" pitchFamily="18" charset="0"/>
              <a:ea typeface="华文中宋" pitchFamily="2" charset="-122"/>
            </a:endParaRPr>
          </a:p>
        </p:txBody>
      </p:sp>
      <p:pic>
        <p:nvPicPr>
          <p:cNvPr id="6" name="图片 5"/>
          <p:cNvPicPr/>
          <p:nvPr/>
        </p:nvPicPr>
        <p:blipFill rotWithShape="1">
          <a:blip r:embed="rId3"/>
          <a:srcRect l="19288" t="1765" r="36613" b="-25"/>
          <a:stretch/>
        </p:blipFill>
        <p:spPr>
          <a:xfrm>
            <a:off x="9779059" y="2413944"/>
            <a:ext cx="1762305" cy="1648047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6177801" y="4453009"/>
            <a:ext cx="5349193" cy="18543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342900" algn="just" fontAlgn="base">
              <a:spcBef>
                <a:spcPct val="0"/>
              </a:spcBef>
              <a:spcAft>
                <a:spcPts val="300"/>
              </a:spcAft>
              <a:buFont typeface="Wingdings" panose="05000000000000000000" pitchFamily="2" charset="2"/>
              <a:buChar char="n"/>
            </a:pPr>
            <a:r>
              <a:rPr lang="en-US" altLang="zh-CN" sz="1600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Current leads cooled by liquid nitrogen or helium are designed based on Bi-2223 high-temperature superconductor and high-purity copper;</a:t>
            </a:r>
          </a:p>
          <a:p>
            <a:pPr marL="609600" indent="-342900" algn="just" fontAlgn="base">
              <a:spcBef>
                <a:spcPct val="0"/>
              </a:spcBef>
              <a:spcAft>
                <a:spcPts val="300"/>
              </a:spcAft>
              <a:buFont typeface="Wingdings" panose="05000000000000000000" pitchFamily="2" charset="2"/>
              <a:buChar char="n"/>
            </a:pPr>
            <a:r>
              <a:rPr lang="en-US" altLang="zh-CN" sz="1600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With the help of numerical simulation, for the cooling of the copper section is designed;</a:t>
            </a:r>
            <a:r>
              <a:rPr lang="en-US" altLang="zh-CN" sz="1600" kern="100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An enhanced heat transfer scheme is proposed</a:t>
            </a:r>
            <a:r>
              <a:rPr lang="zh-CN" altLang="en-US" sz="1600" kern="100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；</a:t>
            </a:r>
            <a:endParaRPr lang="en-US" altLang="zh-CN" sz="1600" kern="1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8" name="图片 7"/>
          <p:cNvPicPr/>
          <p:nvPr/>
        </p:nvPicPr>
        <p:blipFill>
          <a:blip r:embed="rId4"/>
          <a:stretch>
            <a:fillRect/>
          </a:stretch>
        </p:blipFill>
        <p:spPr>
          <a:xfrm>
            <a:off x="8908536" y="1351507"/>
            <a:ext cx="1890383" cy="106619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411072" y="1699820"/>
            <a:ext cx="40854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2KA HTS current lead cooled by helium gas</a:t>
            </a:r>
            <a:endParaRPr lang="zh-CN" altLang="en-US" sz="1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885145" y="3923301"/>
            <a:ext cx="27912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New heat exchange method</a:t>
            </a:r>
            <a:endParaRPr lang="zh-CN" altLang="en-US" sz="1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194920" y="1876006"/>
            <a:ext cx="8782897" cy="1998576"/>
            <a:chOff x="1145166" y="1429038"/>
            <a:chExt cx="7190430" cy="1141706"/>
          </a:xfrm>
        </p:grpSpPr>
        <p:pic>
          <p:nvPicPr>
            <p:cNvPr id="13" name="图片 12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1145166" y="1532042"/>
              <a:ext cx="7190430" cy="1038702"/>
            </a:xfrm>
            <a:prstGeom prst="rect">
              <a:avLst/>
            </a:prstGeom>
          </p:spPr>
        </p:pic>
        <p:sp>
          <p:nvSpPr>
            <p:cNvPr id="14" name="文本框 13"/>
            <p:cNvSpPr txBox="1"/>
            <p:nvPr/>
          </p:nvSpPr>
          <p:spPr>
            <a:xfrm>
              <a:off x="3484604" y="1588858"/>
              <a:ext cx="95410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 b="1" dirty="0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高纯无氧铜</a:t>
              </a: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5744020" y="1588858"/>
              <a:ext cx="137890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 b="1" dirty="0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高温超导</a:t>
              </a:r>
              <a:r>
                <a:rPr lang="en-US" altLang="zh-CN" sz="1200" b="1" dirty="0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+</a:t>
              </a:r>
              <a:r>
                <a:rPr lang="zh-CN" altLang="en-US" sz="1200" b="1" dirty="0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分流器</a:t>
              </a: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7441041" y="1590067"/>
              <a:ext cx="80021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 b="1" dirty="0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低温超导</a:t>
              </a:r>
            </a:p>
          </p:txBody>
        </p:sp>
        <p:cxnSp>
          <p:nvCxnSpPr>
            <p:cNvPr id="18" name="直接连接符 17"/>
            <p:cNvCxnSpPr/>
            <p:nvPr/>
          </p:nvCxnSpPr>
          <p:spPr bwMode="auto">
            <a:xfrm>
              <a:off x="5625783" y="1429038"/>
              <a:ext cx="0" cy="602064"/>
            </a:xfrm>
            <a:prstGeom prst="line">
              <a:avLst/>
            </a:prstGeom>
            <a:solidFill>
              <a:srgbClr val="FF0000"/>
            </a:solidFill>
            <a:ln w="28575" cap="flat" cmpd="sng" algn="ctr">
              <a:solidFill>
                <a:srgbClr val="FF0066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直接连接符 18"/>
            <p:cNvCxnSpPr/>
            <p:nvPr/>
          </p:nvCxnSpPr>
          <p:spPr bwMode="auto">
            <a:xfrm>
              <a:off x="7403424" y="1462295"/>
              <a:ext cx="0" cy="602064"/>
            </a:xfrm>
            <a:prstGeom prst="line">
              <a:avLst/>
            </a:prstGeom>
            <a:solidFill>
              <a:srgbClr val="FF0000"/>
            </a:solidFill>
            <a:ln w="28575" cap="flat" cmpd="sng" algn="ctr">
              <a:solidFill>
                <a:srgbClr val="FF0066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</p:grp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263352" y="3681214"/>
          <a:ext cx="5796545" cy="2609220"/>
        </p:xfrm>
        <a:graphic>
          <a:graphicData uri="http://schemas.openxmlformats.org/drawingml/2006/table">
            <a:tbl>
              <a:tblPr firstRow="1" firstCol="1" bandRow="1"/>
              <a:tblGrid>
                <a:gridCol w="9143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8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68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7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392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01007"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50" kern="2200" dirty="0">
                          <a:effectLst/>
                          <a:latin typeface="宋体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12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50" b="1" kern="2200">
                          <a:effectLst/>
                          <a:latin typeface="宋体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1300A</a:t>
                      </a:r>
                      <a:r>
                        <a:rPr lang="zh-CN" sz="1050" b="1" kern="2200">
                          <a:effectLst/>
                          <a:latin typeface="等线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电流引线</a:t>
                      </a:r>
                      <a:endParaRPr lang="zh-CN" sz="12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50" b="1" kern="2200" dirty="0">
                          <a:effectLst/>
                          <a:latin typeface="宋体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800A</a:t>
                      </a:r>
                      <a:r>
                        <a:rPr lang="zh-CN" sz="1050" b="1" kern="2200" dirty="0">
                          <a:effectLst/>
                          <a:latin typeface="等线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电流引线</a:t>
                      </a:r>
                      <a:endParaRPr lang="zh-CN" sz="12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1007"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050" b="1" kern="2200">
                          <a:effectLst/>
                          <a:latin typeface="等线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引线段</a:t>
                      </a:r>
                      <a:endParaRPr lang="zh-CN" sz="12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50" kern="2200">
                          <a:effectLst/>
                          <a:latin typeface="宋体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HTS</a:t>
                      </a:r>
                      <a:endParaRPr lang="zh-CN" sz="12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050" kern="2200">
                          <a:effectLst/>
                          <a:latin typeface="等线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铜引线</a:t>
                      </a:r>
                      <a:endParaRPr lang="zh-CN" sz="12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50" kern="2200" dirty="0">
                          <a:effectLst/>
                          <a:latin typeface="宋体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HTS</a:t>
                      </a:r>
                      <a:endParaRPr lang="zh-CN" sz="12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050" kern="2200">
                          <a:effectLst/>
                          <a:latin typeface="等线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铜引线</a:t>
                      </a:r>
                      <a:endParaRPr lang="zh-CN" sz="12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1007"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050" b="1" kern="2200" dirty="0">
                          <a:effectLst/>
                          <a:latin typeface="等线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冷却</a:t>
                      </a:r>
                      <a:endParaRPr lang="zh-CN" sz="12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50" kern="2200">
                          <a:effectLst/>
                          <a:latin typeface="宋体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5K</a:t>
                      </a:r>
                      <a:r>
                        <a:rPr lang="zh-CN" sz="1050" kern="2200">
                          <a:effectLst/>
                          <a:latin typeface="等线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氦气迫流</a:t>
                      </a:r>
                      <a:endParaRPr lang="zh-CN" sz="12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50" kern="2200">
                          <a:effectLst/>
                          <a:latin typeface="宋体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5K</a:t>
                      </a:r>
                      <a:r>
                        <a:rPr lang="zh-CN" sz="1050" kern="2200">
                          <a:effectLst/>
                          <a:latin typeface="等线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氦气迫流</a:t>
                      </a:r>
                      <a:endParaRPr lang="zh-CN" sz="12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50" kern="2200" dirty="0">
                          <a:effectLst/>
                          <a:latin typeface="宋体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5K</a:t>
                      </a:r>
                      <a:r>
                        <a:rPr lang="zh-CN" sz="1050" kern="2200" dirty="0">
                          <a:effectLst/>
                          <a:latin typeface="等线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氦气迫流</a:t>
                      </a:r>
                      <a:endParaRPr lang="zh-CN" sz="12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50" kern="2200">
                          <a:effectLst/>
                          <a:latin typeface="宋体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5K</a:t>
                      </a:r>
                      <a:r>
                        <a:rPr lang="zh-CN" sz="1050" kern="2200">
                          <a:effectLst/>
                          <a:latin typeface="等线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氦气迫流</a:t>
                      </a:r>
                      <a:endParaRPr lang="zh-CN" sz="12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2014"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050" b="1" kern="2200">
                          <a:effectLst/>
                          <a:latin typeface="等线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结构</a:t>
                      </a:r>
                      <a:endParaRPr lang="zh-CN" sz="12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50" kern="2200" dirty="0">
                          <a:effectLst/>
                          <a:latin typeface="宋体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Bi-2223</a:t>
                      </a:r>
                      <a:r>
                        <a:rPr lang="zh-CN" sz="1050" kern="2200" dirty="0">
                          <a:effectLst/>
                          <a:latin typeface="等线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银金高温超导带</a:t>
                      </a:r>
                      <a:endParaRPr lang="zh-CN" sz="12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50" kern="2200" dirty="0">
                          <a:effectLst/>
                          <a:latin typeface="宋体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RRR40</a:t>
                      </a:r>
                      <a:r>
                        <a:rPr lang="zh-CN" sz="1050" kern="2200" dirty="0">
                          <a:effectLst/>
                          <a:latin typeface="等线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的高纯无氧铜</a:t>
                      </a:r>
                      <a:endParaRPr lang="zh-CN" sz="12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50" kern="2200" dirty="0">
                          <a:effectLst/>
                          <a:latin typeface="宋体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Bi-2223</a:t>
                      </a:r>
                      <a:r>
                        <a:rPr lang="zh-CN" sz="1050" kern="2200" dirty="0">
                          <a:effectLst/>
                          <a:latin typeface="等线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银金高温超导带</a:t>
                      </a:r>
                      <a:endParaRPr lang="zh-CN" sz="12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50" kern="2200" dirty="0">
                          <a:effectLst/>
                          <a:latin typeface="宋体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RRR40</a:t>
                      </a:r>
                      <a:r>
                        <a:rPr lang="zh-CN" sz="1050" kern="2200" dirty="0">
                          <a:effectLst/>
                          <a:latin typeface="等线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的高纯无氧铜</a:t>
                      </a:r>
                      <a:endParaRPr lang="zh-CN" sz="12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1007"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050" b="1" kern="2200">
                          <a:effectLst/>
                          <a:latin typeface="等线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长度</a:t>
                      </a:r>
                      <a:r>
                        <a:rPr lang="en-US" sz="1050" b="1" kern="2200">
                          <a:effectLst/>
                          <a:latin typeface="等线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mm</a:t>
                      </a:r>
                      <a:endParaRPr lang="zh-CN" sz="12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50" kern="2200">
                          <a:effectLst/>
                          <a:latin typeface="宋体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390</a:t>
                      </a:r>
                      <a:endParaRPr lang="zh-CN" sz="12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50" kern="2200">
                          <a:effectLst/>
                          <a:latin typeface="宋体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619</a:t>
                      </a:r>
                      <a:endParaRPr lang="zh-CN" sz="12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50" kern="2200" dirty="0">
                          <a:effectLst/>
                          <a:latin typeface="宋体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390</a:t>
                      </a:r>
                      <a:endParaRPr lang="zh-CN" sz="12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50" kern="2200" dirty="0">
                          <a:effectLst/>
                          <a:latin typeface="宋体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619</a:t>
                      </a:r>
                      <a:endParaRPr lang="zh-CN" sz="12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2014"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050" b="1" kern="2200">
                          <a:effectLst/>
                          <a:latin typeface="等线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截面</a:t>
                      </a:r>
                      <a:endParaRPr lang="zh-CN" sz="12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50" kern="2200">
                          <a:effectLst/>
                          <a:latin typeface="宋体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12</a:t>
                      </a:r>
                      <a:r>
                        <a:rPr lang="zh-CN" sz="1050" kern="2200">
                          <a:effectLst/>
                          <a:latin typeface="等线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层</a:t>
                      </a:r>
                      <a:endParaRPr lang="zh-CN" sz="12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050" kern="2200" dirty="0">
                          <a:effectLst/>
                          <a:latin typeface="等线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直径</a:t>
                      </a:r>
                      <a:r>
                        <a:rPr lang="en-US" sz="1050" kern="2200" dirty="0">
                          <a:effectLst/>
                          <a:latin typeface="等线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20mm</a:t>
                      </a:r>
                      <a:r>
                        <a:rPr lang="zh-CN" sz="1050" kern="2200" dirty="0">
                          <a:effectLst/>
                          <a:latin typeface="等线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，翅高</a:t>
                      </a:r>
                      <a:r>
                        <a:rPr lang="en-US" sz="1050" kern="2200" dirty="0">
                          <a:effectLst/>
                          <a:latin typeface="等线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5mm</a:t>
                      </a:r>
                      <a:endParaRPr lang="zh-CN" sz="12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50" kern="2200" dirty="0">
                          <a:effectLst/>
                          <a:latin typeface="宋体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zh-CN" sz="1050" kern="2200" dirty="0">
                          <a:effectLst/>
                          <a:latin typeface="等线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层</a:t>
                      </a:r>
                      <a:endParaRPr lang="zh-CN" sz="12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050" kern="2200" dirty="0">
                          <a:effectLst/>
                          <a:latin typeface="等线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直径</a:t>
                      </a:r>
                      <a:r>
                        <a:rPr lang="en-US" sz="1050" kern="2200" dirty="0">
                          <a:effectLst/>
                          <a:latin typeface="等线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20mm</a:t>
                      </a:r>
                      <a:r>
                        <a:rPr lang="zh-CN" sz="1050" kern="2200" dirty="0">
                          <a:effectLst/>
                          <a:latin typeface="等线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，翅高</a:t>
                      </a:r>
                      <a:r>
                        <a:rPr lang="en-US" sz="1050" kern="2200" dirty="0">
                          <a:effectLst/>
                          <a:latin typeface="等线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5mm</a:t>
                      </a:r>
                      <a:endParaRPr lang="zh-CN" sz="12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1007"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050" b="1" kern="2200">
                          <a:effectLst/>
                          <a:latin typeface="等线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工作温区</a:t>
                      </a:r>
                      <a:endParaRPr lang="zh-CN" sz="12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050" kern="2200" dirty="0">
                          <a:effectLst/>
                          <a:latin typeface="等线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＜</a:t>
                      </a:r>
                      <a:r>
                        <a:rPr lang="en-US" sz="1050" kern="2200" dirty="0">
                          <a:effectLst/>
                          <a:latin typeface="等线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60K</a:t>
                      </a:r>
                      <a:endParaRPr lang="zh-CN" sz="12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050" kern="2200">
                          <a:effectLst/>
                          <a:latin typeface="等线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＜</a:t>
                      </a:r>
                      <a:r>
                        <a:rPr lang="en-US" sz="1050" kern="2200">
                          <a:effectLst/>
                          <a:latin typeface="等线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60K-300K</a:t>
                      </a:r>
                      <a:endParaRPr lang="zh-CN" sz="12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050" kern="2200" dirty="0">
                          <a:effectLst/>
                          <a:latin typeface="等线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＜</a:t>
                      </a:r>
                      <a:r>
                        <a:rPr lang="en-US" sz="1050" kern="2200" dirty="0">
                          <a:effectLst/>
                          <a:latin typeface="等线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60K</a:t>
                      </a:r>
                      <a:endParaRPr lang="zh-CN" sz="12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050" kern="2200" dirty="0">
                          <a:effectLst/>
                          <a:latin typeface="等线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＜</a:t>
                      </a:r>
                      <a:r>
                        <a:rPr lang="en-US" sz="1050" kern="2200" dirty="0">
                          <a:effectLst/>
                          <a:latin typeface="等线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60K-300K</a:t>
                      </a:r>
                      <a:endParaRPr lang="zh-CN" sz="12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1007"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050" b="1" kern="2200">
                          <a:effectLst/>
                          <a:latin typeface="等线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载流</a:t>
                      </a:r>
                      <a:r>
                        <a:rPr lang="en-US" sz="1050" b="1" kern="2200">
                          <a:effectLst/>
                          <a:latin typeface="等线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A</a:t>
                      </a:r>
                      <a:endParaRPr lang="zh-CN" sz="12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50" kern="2200" dirty="0">
                          <a:effectLst/>
                          <a:latin typeface="宋体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1500+</a:t>
                      </a:r>
                      <a:endParaRPr lang="zh-CN" sz="12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50" kern="2200">
                          <a:effectLst/>
                          <a:latin typeface="宋体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/</a:t>
                      </a:r>
                      <a:endParaRPr lang="zh-CN" sz="12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50" kern="2200" dirty="0">
                          <a:effectLst/>
                          <a:latin typeface="宋体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900+</a:t>
                      </a:r>
                      <a:endParaRPr lang="zh-CN" sz="12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50" kern="2200" dirty="0">
                          <a:effectLst/>
                          <a:latin typeface="宋体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/</a:t>
                      </a:r>
                      <a:endParaRPr lang="zh-CN" sz="12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1007"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050" b="1" kern="2200" dirty="0">
                          <a:effectLst/>
                          <a:latin typeface="等线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低温漏热 </a:t>
                      </a:r>
                      <a:endParaRPr lang="zh-CN" sz="12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050" kern="2200" dirty="0">
                          <a:effectLst/>
                          <a:latin typeface="等线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＜</a:t>
                      </a:r>
                      <a:r>
                        <a:rPr lang="en-US" sz="1050" kern="2200" dirty="0">
                          <a:effectLst/>
                          <a:latin typeface="等线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0.15</a:t>
                      </a:r>
                      <a:endParaRPr lang="zh-CN" sz="12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50" kern="2200">
                          <a:effectLst/>
                          <a:latin typeface="宋体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/</a:t>
                      </a:r>
                      <a:endParaRPr lang="zh-CN" sz="12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050" kern="2200">
                          <a:effectLst/>
                          <a:latin typeface="等线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＜</a:t>
                      </a:r>
                      <a:r>
                        <a:rPr lang="en-US" sz="1050" kern="2200">
                          <a:effectLst/>
                          <a:latin typeface="等线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0.1</a:t>
                      </a:r>
                      <a:endParaRPr lang="zh-CN" sz="12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50" kern="2200" dirty="0">
                          <a:effectLst/>
                          <a:latin typeface="宋体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/</a:t>
                      </a:r>
                      <a:endParaRPr lang="zh-CN" sz="12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1007"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050" b="1" kern="2200" dirty="0">
                          <a:effectLst/>
                          <a:latin typeface="等线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氦气</a:t>
                      </a:r>
                      <a:r>
                        <a:rPr lang="en-US" sz="1050" b="1" kern="2200" dirty="0">
                          <a:effectLst/>
                          <a:latin typeface="等线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g/s</a:t>
                      </a:r>
                      <a:endParaRPr lang="zh-CN" sz="12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50" kern="2200" dirty="0">
                          <a:effectLst/>
                          <a:latin typeface="宋体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/</a:t>
                      </a:r>
                      <a:endParaRPr lang="zh-CN" sz="12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050" kern="2200" dirty="0">
                          <a:effectLst/>
                          <a:latin typeface="等线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预估＜</a:t>
                      </a:r>
                      <a:r>
                        <a:rPr lang="en-US" sz="1050" kern="2200" dirty="0">
                          <a:effectLst/>
                          <a:latin typeface="等线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0.1</a:t>
                      </a:r>
                      <a:endParaRPr lang="zh-CN" sz="12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50" kern="2200">
                          <a:effectLst/>
                          <a:latin typeface="宋体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/</a:t>
                      </a:r>
                      <a:endParaRPr lang="zh-CN" sz="12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050" kern="2200" dirty="0">
                          <a:effectLst/>
                          <a:latin typeface="等线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预估＜</a:t>
                      </a:r>
                      <a:r>
                        <a:rPr lang="en-US" sz="1050" kern="2200" dirty="0">
                          <a:effectLst/>
                          <a:latin typeface="等线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0.05</a:t>
                      </a:r>
                      <a:endParaRPr lang="zh-CN" sz="12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0" name="TextBox 7">
            <a:extLst>
              <a:ext uri="{FF2B5EF4-FFF2-40B4-BE49-F238E27FC236}">
                <a16:creationId xmlns:a16="http://schemas.microsoft.com/office/drawing/2014/main" id="{A92342D0-69E0-485C-A6F9-51B6C327E4CF}"/>
              </a:ext>
            </a:extLst>
          </p:cNvPr>
          <p:cNvSpPr txBox="1"/>
          <p:nvPr/>
        </p:nvSpPr>
        <p:spPr>
          <a:xfrm>
            <a:off x="479376" y="155757"/>
            <a:ext cx="8352928" cy="584775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4. Current lead design for MDI SC magnet</a:t>
            </a:r>
          </a:p>
        </p:txBody>
      </p:sp>
    </p:spTree>
    <p:extLst>
      <p:ext uri="{BB962C8B-B14F-4D97-AF65-F5344CB8AC3E}">
        <p14:creationId xmlns:p14="http://schemas.microsoft.com/office/powerpoint/2010/main" val="73002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7090"/>
    </mc:Choice>
    <mc:Fallback xmlns="">
      <p:transition advTm="7709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文本框 24">
            <a:extLst>
              <a:ext uri="{FF2B5EF4-FFF2-40B4-BE49-F238E27FC236}">
                <a16:creationId xmlns:a16="http://schemas.microsoft.com/office/drawing/2014/main" id="{4791D1D5-2A62-0D76-E7BC-73ADABE89EC3}"/>
              </a:ext>
            </a:extLst>
          </p:cNvPr>
          <p:cNvSpPr txBox="1"/>
          <p:nvPr/>
        </p:nvSpPr>
        <p:spPr>
          <a:xfrm>
            <a:off x="24384" y="972062"/>
            <a:ext cx="99741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计算得到铜的温度场，在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0.06g/s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氦气流量下，可满足要求。</a:t>
            </a:r>
            <a:r>
              <a:rPr lang="zh-CN" altLang="en-US" sz="1600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工艺更简单，流量可更小，绝缘更容易实现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5" name="图片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08" y="1447369"/>
            <a:ext cx="4871669" cy="3421791"/>
          </a:xfrm>
          <a:prstGeom prst="rect">
            <a:avLst/>
          </a:prstGeom>
          <a:noFill/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B623B94-EC1B-41B1-A9AE-5465EBD8FB7F}"/>
              </a:ext>
            </a:extLst>
          </p:cNvPr>
          <p:cNvPicPr/>
          <p:nvPr/>
        </p:nvPicPr>
        <p:blipFill rotWithShape="1">
          <a:blip r:embed="rId4"/>
          <a:srcRect l="6598" t="9470" r="11504" b="6150"/>
          <a:stretch/>
        </p:blipFill>
        <p:spPr bwMode="auto">
          <a:xfrm>
            <a:off x="6240016" y="1416016"/>
            <a:ext cx="4269027" cy="33757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3287688" y="4882802"/>
          <a:ext cx="8064895" cy="1712286"/>
        </p:xfrm>
        <a:graphic>
          <a:graphicData uri="http://schemas.openxmlformats.org/drawingml/2006/table">
            <a:tbl>
              <a:tblPr firstRow="1" firstCol="1" bandRow="1"/>
              <a:tblGrid>
                <a:gridCol w="7920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046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5381">
                <a:tc>
                  <a:txBody>
                    <a:bodyPr/>
                    <a:lstStyle/>
                    <a:p>
                      <a:pPr indent="127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400" b="1" kern="2200" dirty="0">
                          <a:solidFill>
                            <a:srgbClr val="0000CC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序号</a:t>
                      </a:r>
                      <a:endParaRPr lang="zh-CN" sz="1800" kern="100" dirty="0">
                        <a:solidFill>
                          <a:srgbClr val="0000CC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400" b="1" kern="2200">
                          <a:solidFill>
                            <a:srgbClr val="0000CC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项目</a:t>
                      </a:r>
                      <a:endParaRPr lang="zh-CN" sz="1800" kern="100">
                        <a:solidFill>
                          <a:srgbClr val="0000CC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400" b="1" kern="2200" dirty="0">
                          <a:solidFill>
                            <a:srgbClr val="0000CC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描述</a:t>
                      </a:r>
                      <a:endParaRPr lang="zh-CN" sz="1800" kern="100" dirty="0">
                        <a:solidFill>
                          <a:srgbClr val="0000CC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381">
                <a:tc>
                  <a:txBody>
                    <a:bodyPr/>
                    <a:lstStyle/>
                    <a:p>
                      <a:pPr indent="127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220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lang="zh-CN" sz="18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400" kern="220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载流能力</a:t>
                      </a:r>
                      <a:endParaRPr lang="zh-CN" sz="18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22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77K</a:t>
                      </a:r>
                      <a:r>
                        <a:rPr lang="zh-CN" sz="1400" kern="22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最大</a:t>
                      </a:r>
                      <a:r>
                        <a:rPr lang="en-US" sz="1400" kern="22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1800A @AS1</a:t>
                      </a:r>
                      <a:r>
                        <a:rPr lang="zh-CN" sz="1400" kern="22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，</a:t>
                      </a:r>
                      <a:r>
                        <a:rPr lang="en-US" sz="1400" kern="22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900A @SCQ</a:t>
                      </a:r>
                      <a:r>
                        <a:rPr lang="zh-CN" sz="1400" kern="22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。</a:t>
                      </a:r>
                      <a:endParaRPr lang="zh-CN" sz="18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381">
                <a:tc>
                  <a:txBody>
                    <a:bodyPr/>
                    <a:lstStyle/>
                    <a:p>
                      <a:pPr indent="127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220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lang="zh-CN" sz="18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400" kern="220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铜段加工</a:t>
                      </a:r>
                      <a:endParaRPr lang="zh-CN" sz="18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400" kern="22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翅片铜柱，工艺简单可靠，并大幅缩短制作周期。</a:t>
                      </a:r>
                      <a:endParaRPr lang="zh-CN" sz="18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5381">
                <a:tc>
                  <a:txBody>
                    <a:bodyPr/>
                    <a:lstStyle/>
                    <a:p>
                      <a:pPr indent="127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220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endParaRPr lang="zh-CN" sz="18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220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HTS</a:t>
                      </a:r>
                      <a:endParaRPr lang="zh-CN" sz="18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400" kern="22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有效提高铜段低温端温度，极低漏热，使得低温超导处的温度容易控制。</a:t>
                      </a:r>
                      <a:endParaRPr lang="zh-CN" sz="18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5381">
                <a:tc>
                  <a:txBody>
                    <a:bodyPr/>
                    <a:lstStyle/>
                    <a:p>
                      <a:pPr indent="127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220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endParaRPr lang="zh-CN" sz="18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400" kern="220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电绝缘</a:t>
                      </a:r>
                      <a:endParaRPr lang="zh-CN" sz="18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400" kern="220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室温陶瓷，沿程</a:t>
                      </a:r>
                      <a:r>
                        <a:rPr lang="en-US" sz="1400" kern="220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G10</a:t>
                      </a:r>
                      <a:r>
                        <a:rPr lang="zh-CN" sz="1400" kern="220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套管，综合耐压可达</a:t>
                      </a:r>
                      <a:r>
                        <a:rPr lang="en-US" sz="1400" kern="220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1000V+</a:t>
                      </a:r>
                      <a:r>
                        <a:rPr lang="zh-CN" sz="1400" kern="220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。</a:t>
                      </a:r>
                      <a:endParaRPr lang="zh-CN" sz="18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5381">
                <a:tc>
                  <a:txBody>
                    <a:bodyPr/>
                    <a:lstStyle/>
                    <a:p>
                      <a:pPr indent="127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220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endParaRPr lang="zh-CN" sz="18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400" kern="220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低温漏热</a:t>
                      </a:r>
                      <a:endParaRPr lang="zh-CN" sz="18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400" kern="22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大幅减小，小于一元引线情况的</a:t>
                      </a:r>
                      <a:r>
                        <a:rPr lang="en-US" sz="1400" kern="22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1/10</a:t>
                      </a:r>
                      <a:r>
                        <a:rPr lang="zh-CN" sz="1400" kern="22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。</a:t>
                      </a:r>
                      <a:endParaRPr lang="zh-CN" sz="18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76376" y="5642073"/>
            <a:ext cx="293541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27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n"/>
              <a:tabLst/>
            </a:pPr>
            <a:r>
              <a:rPr kumimoji="0" lang="zh-CN" altLang="en-US" sz="16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二元电流引线的技术特点：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rgbClr val="0000CC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A92342D0-69E0-485C-A6F9-51B6C327E4CF}"/>
              </a:ext>
            </a:extLst>
          </p:cNvPr>
          <p:cNvSpPr txBox="1"/>
          <p:nvPr/>
        </p:nvSpPr>
        <p:spPr>
          <a:xfrm>
            <a:off x="479376" y="155757"/>
            <a:ext cx="8352928" cy="584775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4. Current lead design for MDI SC magnet</a:t>
            </a:r>
          </a:p>
        </p:txBody>
      </p:sp>
    </p:spTree>
    <p:extLst>
      <p:ext uri="{BB962C8B-B14F-4D97-AF65-F5344CB8AC3E}">
        <p14:creationId xmlns:p14="http://schemas.microsoft.com/office/powerpoint/2010/main" val="4188913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7090"/>
    </mc:Choice>
    <mc:Fallback xmlns="">
      <p:transition advTm="7709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597F8C-0E7D-FDF5-6A45-B6678ECD8C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7">
            <a:extLst>
              <a:ext uri="{FF2B5EF4-FFF2-40B4-BE49-F238E27FC236}">
                <a16:creationId xmlns:a16="http://schemas.microsoft.com/office/drawing/2014/main" id="{71DA96DB-05F0-F2DF-CD68-35EBA1E68EF9}"/>
              </a:ext>
            </a:extLst>
          </p:cNvPr>
          <p:cNvSpPr txBox="1"/>
          <p:nvPr/>
        </p:nvSpPr>
        <p:spPr>
          <a:xfrm>
            <a:off x="379529" y="134758"/>
            <a:ext cx="7593753" cy="584775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5. MDI cryogenic system layout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77DA52B7-D208-F0F5-832C-28037C50BF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5619" y="1235274"/>
            <a:ext cx="2186155" cy="541742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DEC7AD2-BE04-A16F-4618-9CD2F4C769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416" y="1027407"/>
            <a:ext cx="2880320" cy="411716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1F81979E-F06E-F2DF-02A3-D319C05D35DC}"/>
              </a:ext>
            </a:extLst>
          </p:cNvPr>
          <p:cNvSpPr/>
          <p:nvPr/>
        </p:nvSpPr>
        <p:spPr>
          <a:xfrm>
            <a:off x="2246242" y="3816704"/>
            <a:ext cx="752521" cy="14069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" name="直接箭头连接符 6">
            <a:extLst>
              <a:ext uri="{FF2B5EF4-FFF2-40B4-BE49-F238E27FC236}">
                <a16:creationId xmlns:a16="http://schemas.microsoft.com/office/drawing/2014/main" id="{7811E0CE-2621-906C-BD6D-C43A1C11F6E6}"/>
              </a:ext>
            </a:extLst>
          </p:cNvPr>
          <p:cNvCxnSpPr>
            <a:cxnSpLocks/>
          </p:cNvCxnSpPr>
          <p:nvPr/>
        </p:nvCxnSpPr>
        <p:spPr>
          <a:xfrm>
            <a:off x="3749563" y="3640841"/>
            <a:ext cx="1511110" cy="0"/>
          </a:xfrm>
          <a:prstGeom prst="straightConnector1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8" name="矩形 7">
            <a:extLst>
              <a:ext uri="{FF2B5EF4-FFF2-40B4-BE49-F238E27FC236}">
                <a16:creationId xmlns:a16="http://schemas.microsoft.com/office/drawing/2014/main" id="{AE1F0991-FB6C-339B-E518-850FAB20CE08}"/>
              </a:ext>
            </a:extLst>
          </p:cNvPr>
          <p:cNvSpPr/>
          <p:nvPr/>
        </p:nvSpPr>
        <p:spPr>
          <a:xfrm>
            <a:off x="5794263" y="1197369"/>
            <a:ext cx="5126265" cy="53092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CE1C2E3B-D92F-BE05-24E2-A21FF8A4B883}"/>
              </a:ext>
            </a:extLst>
          </p:cNvPr>
          <p:cNvCxnSpPr>
            <a:cxnSpLocks/>
          </p:cNvCxnSpPr>
          <p:nvPr/>
        </p:nvCxnSpPr>
        <p:spPr>
          <a:xfrm>
            <a:off x="7229363" y="3764808"/>
            <a:ext cx="0" cy="2329087"/>
          </a:xfrm>
          <a:prstGeom prst="line">
            <a:avLst/>
          </a:prstGeom>
          <a:ln w="19050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BC5F8D00-FCAE-DC05-D917-9065EB6C096C}"/>
              </a:ext>
            </a:extLst>
          </p:cNvPr>
          <p:cNvCxnSpPr>
            <a:cxnSpLocks/>
          </p:cNvCxnSpPr>
          <p:nvPr/>
        </p:nvCxnSpPr>
        <p:spPr>
          <a:xfrm>
            <a:off x="7054533" y="3331645"/>
            <a:ext cx="1034645" cy="0"/>
          </a:xfrm>
          <a:prstGeom prst="line">
            <a:avLst/>
          </a:prstGeom>
          <a:ln w="19050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4DE1D87E-E20B-29B1-F75C-7D56FA8E80A8}"/>
              </a:ext>
            </a:extLst>
          </p:cNvPr>
          <p:cNvCxnSpPr>
            <a:cxnSpLocks/>
          </p:cNvCxnSpPr>
          <p:nvPr/>
        </p:nvCxnSpPr>
        <p:spPr>
          <a:xfrm>
            <a:off x="7229363" y="2915825"/>
            <a:ext cx="672162" cy="0"/>
          </a:xfrm>
          <a:prstGeom prst="straightConnector1">
            <a:avLst/>
          </a:prstGeom>
          <a:ln>
            <a:solidFill>
              <a:srgbClr val="00B05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6434438C-4CE1-EAF1-857B-F49CE4F430EC}"/>
              </a:ext>
            </a:extLst>
          </p:cNvPr>
          <p:cNvCxnSpPr>
            <a:cxnSpLocks/>
          </p:cNvCxnSpPr>
          <p:nvPr/>
        </p:nvCxnSpPr>
        <p:spPr>
          <a:xfrm>
            <a:off x="7126091" y="1197370"/>
            <a:ext cx="0" cy="2134275"/>
          </a:xfrm>
          <a:prstGeom prst="straightConnector1">
            <a:avLst/>
          </a:prstGeom>
          <a:ln>
            <a:solidFill>
              <a:srgbClr val="00B05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对话气泡: 矩形 15">
            <a:extLst>
              <a:ext uri="{FF2B5EF4-FFF2-40B4-BE49-F238E27FC236}">
                <a16:creationId xmlns:a16="http://schemas.microsoft.com/office/drawing/2014/main" id="{1B7A69E5-735C-CC83-FD0A-EC7E890CCAC6}"/>
              </a:ext>
            </a:extLst>
          </p:cNvPr>
          <p:cNvSpPr/>
          <p:nvPr/>
        </p:nvSpPr>
        <p:spPr>
          <a:xfrm>
            <a:off x="8816247" y="1848908"/>
            <a:ext cx="1924029" cy="415599"/>
          </a:xfrm>
          <a:prstGeom prst="wedgeRectCallout">
            <a:avLst>
              <a:gd name="adj1" fmla="val -120774"/>
              <a:gd name="adj2" fmla="val 12251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Cryogenic pipeline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2E43511A-F5CC-CD7A-1D84-27AA8726295D}"/>
              </a:ext>
            </a:extLst>
          </p:cNvPr>
          <p:cNvSpPr txBox="1"/>
          <p:nvPr/>
        </p:nvSpPr>
        <p:spPr>
          <a:xfrm>
            <a:off x="7347639" y="3037926"/>
            <a:ext cx="401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/>
              <a:t>6.3m</a:t>
            </a:r>
            <a:endParaRPr lang="zh-CN" altLang="en-US" sz="1200" dirty="0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6B7E0482-D40A-1AA6-7103-12164617230C}"/>
              </a:ext>
            </a:extLst>
          </p:cNvPr>
          <p:cNvSpPr txBox="1"/>
          <p:nvPr/>
        </p:nvSpPr>
        <p:spPr>
          <a:xfrm>
            <a:off x="6724335" y="1867032"/>
            <a:ext cx="5216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/>
              <a:t>22m</a:t>
            </a:r>
            <a:endParaRPr lang="zh-CN" altLang="en-US" sz="1200" dirty="0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BBF259C9-DB3A-D98C-1691-93BACC277178}"/>
              </a:ext>
            </a:extLst>
          </p:cNvPr>
          <p:cNvSpPr txBox="1"/>
          <p:nvPr/>
        </p:nvSpPr>
        <p:spPr>
          <a:xfrm>
            <a:off x="6931729" y="4992847"/>
            <a:ext cx="401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/>
              <a:t>18m</a:t>
            </a:r>
            <a:endParaRPr lang="zh-CN" altLang="en-US" sz="1200" dirty="0"/>
          </a:p>
        </p:txBody>
      </p:sp>
      <p:cxnSp>
        <p:nvCxnSpPr>
          <p:cNvPr id="21" name="直接箭头连接符 20">
            <a:extLst>
              <a:ext uri="{FF2B5EF4-FFF2-40B4-BE49-F238E27FC236}">
                <a16:creationId xmlns:a16="http://schemas.microsoft.com/office/drawing/2014/main" id="{8E542968-D55A-CF86-6C2F-FAC1D9BF4D5D}"/>
              </a:ext>
            </a:extLst>
          </p:cNvPr>
          <p:cNvCxnSpPr>
            <a:cxnSpLocks/>
          </p:cNvCxnSpPr>
          <p:nvPr/>
        </p:nvCxnSpPr>
        <p:spPr>
          <a:xfrm>
            <a:off x="7126091" y="4282582"/>
            <a:ext cx="0" cy="1887513"/>
          </a:xfrm>
          <a:prstGeom prst="straightConnector1">
            <a:avLst/>
          </a:prstGeom>
          <a:ln>
            <a:solidFill>
              <a:srgbClr val="00B05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对话气泡: 矩形 21">
            <a:extLst>
              <a:ext uri="{FF2B5EF4-FFF2-40B4-BE49-F238E27FC236}">
                <a16:creationId xmlns:a16="http://schemas.microsoft.com/office/drawing/2014/main" id="{7AD8B7FB-37D5-518F-2F18-9D20DB2EF0CB}"/>
              </a:ext>
            </a:extLst>
          </p:cNvPr>
          <p:cNvSpPr/>
          <p:nvPr/>
        </p:nvSpPr>
        <p:spPr>
          <a:xfrm>
            <a:off x="8419882" y="3429001"/>
            <a:ext cx="2124547" cy="516640"/>
          </a:xfrm>
          <a:prstGeom prst="wedgeRectCallout">
            <a:avLst>
              <a:gd name="adj1" fmla="val -95057"/>
              <a:gd name="adj2" fmla="val 205663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SC magnet Cryogenic system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3" name="对话气泡: 矩形 22">
            <a:extLst>
              <a:ext uri="{FF2B5EF4-FFF2-40B4-BE49-F238E27FC236}">
                <a16:creationId xmlns:a16="http://schemas.microsoft.com/office/drawing/2014/main" id="{B90F4B38-E214-F28B-CA5F-6959C346ADA7}"/>
              </a:ext>
            </a:extLst>
          </p:cNvPr>
          <p:cNvSpPr/>
          <p:nvPr/>
        </p:nvSpPr>
        <p:spPr>
          <a:xfrm>
            <a:off x="8419882" y="4797153"/>
            <a:ext cx="2186155" cy="617292"/>
          </a:xfrm>
          <a:prstGeom prst="wedgeRectCallout">
            <a:avLst>
              <a:gd name="adj1" fmla="val -97528"/>
              <a:gd name="adj2" fmla="val 124521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Detector Cryogenic system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0B590102-82DA-2287-D593-2110D31989E1}"/>
              </a:ext>
            </a:extLst>
          </p:cNvPr>
          <p:cNvSpPr txBox="1"/>
          <p:nvPr/>
        </p:nvSpPr>
        <p:spPr>
          <a:xfrm>
            <a:off x="225672" y="5599760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Layout of the cryogenic system; plan view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299938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7090"/>
    </mc:Choice>
    <mc:Fallback xmlns="">
      <p:transition advTm="7709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420A11-0CA0-7E95-19C4-5F47152E81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3DC2EF80-7F60-749D-6313-49C70820E8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8986" y="1318709"/>
            <a:ext cx="5683558" cy="5160247"/>
          </a:xfrm>
          <a:prstGeom prst="rect">
            <a:avLst/>
          </a:prstGeom>
        </p:spPr>
      </p:pic>
      <p:sp>
        <p:nvSpPr>
          <p:cNvPr id="12" name="TextBox 7">
            <a:extLst>
              <a:ext uri="{FF2B5EF4-FFF2-40B4-BE49-F238E27FC236}">
                <a16:creationId xmlns:a16="http://schemas.microsoft.com/office/drawing/2014/main" id="{F504CBFA-F0D5-4969-535D-B70901CA5493}"/>
              </a:ext>
            </a:extLst>
          </p:cNvPr>
          <p:cNvSpPr txBox="1"/>
          <p:nvPr/>
        </p:nvSpPr>
        <p:spPr>
          <a:xfrm>
            <a:off x="379529" y="134758"/>
            <a:ext cx="7593753" cy="584775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5. MDI cryogenic system layout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240AE9AB-44E5-9F9C-6D62-ADDF62E686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416" y="1027407"/>
            <a:ext cx="2880320" cy="411716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F78F10CC-ADAD-ABE3-6E48-F46C1C173E65}"/>
              </a:ext>
            </a:extLst>
          </p:cNvPr>
          <p:cNvSpPr/>
          <p:nvPr/>
        </p:nvSpPr>
        <p:spPr>
          <a:xfrm>
            <a:off x="2246242" y="3816704"/>
            <a:ext cx="752521" cy="14069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" name="直接箭头连接符 6">
            <a:extLst>
              <a:ext uri="{FF2B5EF4-FFF2-40B4-BE49-F238E27FC236}">
                <a16:creationId xmlns:a16="http://schemas.microsoft.com/office/drawing/2014/main" id="{2A5AD19F-00DD-1D8C-9BEA-2D4019B9E14E}"/>
              </a:ext>
            </a:extLst>
          </p:cNvPr>
          <p:cNvCxnSpPr>
            <a:cxnSpLocks/>
          </p:cNvCxnSpPr>
          <p:nvPr/>
        </p:nvCxnSpPr>
        <p:spPr>
          <a:xfrm>
            <a:off x="3749563" y="3640841"/>
            <a:ext cx="1511110" cy="0"/>
          </a:xfrm>
          <a:prstGeom prst="straightConnector1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8" name="矩形 7">
            <a:extLst>
              <a:ext uri="{FF2B5EF4-FFF2-40B4-BE49-F238E27FC236}">
                <a16:creationId xmlns:a16="http://schemas.microsoft.com/office/drawing/2014/main" id="{52196012-43C5-4814-AB7A-C8F65DD18DDD}"/>
              </a:ext>
            </a:extLst>
          </p:cNvPr>
          <p:cNvSpPr/>
          <p:nvPr/>
        </p:nvSpPr>
        <p:spPr>
          <a:xfrm>
            <a:off x="5280483" y="1162066"/>
            <a:ext cx="5712061" cy="53092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49C080BF-B272-5F23-0CCE-E949CD8269CC}"/>
              </a:ext>
            </a:extLst>
          </p:cNvPr>
          <p:cNvCxnSpPr>
            <a:cxnSpLocks/>
          </p:cNvCxnSpPr>
          <p:nvPr/>
        </p:nvCxnSpPr>
        <p:spPr>
          <a:xfrm flipH="1">
            <a:off x="9120336" y="1748880"/>
            <a:ext cx="72008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直接箭头连接符 23">
            <a:extLst>
              <a:ext uri="{FF2B5EF4-FFF2-40B4-BE49-F238E27FC236}">
                <a16:creationId xmlns:a16="http://schemas.microsoft.com/office/drawing/2014/main" id="{C917BB58-D66A-7FC3-86BB-ED6342DC0094}"/>
              </a:ext>
            </a:extLst>
          </p:cNvPr>
          <p:cNvCxnSpPr>
            <a:cxnSpLocks/>
          </p:cNvCxnSpPr>
          <p:nvPr/>
        </p:nvCxnSpPr>
        <p:spPr>
          <a:xfrm flipH="1">
            <a:off x="9492074" y="3085988"/>
            <a:ext cx="72008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直接箭头连接符 24">
            <a:extLst>
              <a:ext uri="{FF2B5EF4-FFF2-40B4-BE49-F238E27FC236}">
                <a16:creationId xmlns:a16="http://schemas.microsoft.com/office/drawing/2014/main" id="{D8DA850A-4421-A839-98A5-66AFDAB09A5D}"/>
              </a:ext>
            </a:extLst>
          </p:cNvPr>
          <p:cNvCxnSpPr>
            <a:cxnSpLocks/>
          </p:cNvCxnSpPr>
          <p:nvPr/>
        </p:nvCxnSpPr>
        <p:spPr>
          <a:xfrm>
            <a:off x="7902824" y="2924944"/>
            <a:ext cx="569440" cy="11425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直接箭头连接符 26">
            <a:extLst>
              <a:ext uri="{FF2B5EF4-FFF2-40B4-BE49-F238E27FC236}">
                <a16:creationId xmlns:a16="http://schemas.microsoft.com/office/drawing/2014/main" id="{14661E0A-0C45-861B-EC70-CFC1B3F312A0}"/>
              </a:ext>
            </a:extLst>
          </p:cNvPr>
          <p:cNvCxnSpPr>
            <a:cxnSpLocks/>
          </p:cNvCxnSpPr>
          <p:nvPr/>
        </p:nvCxnSpPr>
        <p:spPr>
          <a:xfrm flipH="1">
            <a:off x="9264352" y="4293096"/>
            <a:ext cx="72008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直接箭头连接符 27">
            <a:extLst>
              <a:ext uri="{FF2B5EF4-FFF2-40B4-BE49-F238E27FC236}">
                <a16:creationId xmlns:a16="http://schemas.microsoft.com/office/drawing/2014/main" id="{18A7985E-EFE4-0632-AFE8-5049AE63AD69}"/>
              </a:ext>
            </a:extLst>
          </p:cNvPr>
          <p:cNvCxnSpPr>
            <a:cxnSpLocks/>
          </p:cNvCxnSpPr>
          <p:nvPr/>
        </p:nvCxnSpPr>
        <p:spPr>
          <a:xfrm>
            <a:off x="6816080" y="3816703"/>
            <a:ext cx="0" cy="65669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1" name="文本框 30">
            <a:extLst>
              <a:ext uri="{FF2B5EF4-FFF2-40B4-BE49-F238E27FC236}">
                <a16:creationId xmlns:a16="http://schemas.microsoft.com/office/drawing/2014/main" id="{530C1FEF-B03E-A49E-8882-8BAB416CFBEC}"/>
              </a:ext>
            </a:extLst>
          </p:cNvPr>
          <p:cNvSpPr txBox="1"/>
          <p:nvPr/>
        </p:nvSpPr>
        <p:spPr>
          <a:xfrm>
            <a:off x="9781940" y="1506103"/>
            <a:ext cx="2045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Phase separator</a:t>
            </a:r>
            <a:endParaRPr lang="zh-CN" altLang="en-US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4C6E56B9-466B-1009-822B-93CDA95C7DB1}"/>
              </a:ext>
            </a:extLst>
          </p:cNvPr>
          <p:cNvSpPr txBox="1"/>
          <p:nvPr/>
        </p:nvSpPr>
        <p:spPr>
          <a:xfrm>
            <a:off x="10517633" y="2901322"/>
            <a:ext cx="1303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Valve box</a:t>
            </a:r>
            <a:endParaRPr lang="zh-CN" altLang="en-US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8C1E0E5D-6691-FAD7-B8A1-4F731D3B734B}"/>
              </a:ext>
            </a:extLst>
          </p:cNvPr>
          <p:cNvSpPr txBox="1"/>
          <p:nvPr/>
        </p:nvSpPr>
        <p:spPr>
          <a:xfrm>
            <a:off x="10004852" y="4136250"/>
            <a:ext cx="1183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cold box</a:t>
            </a:r>
            <a:endParaRPr lang="zh-CN" altLang="en-US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13849BFF-E93B-604B-089F-AD00AC0E99F6}"/>
              </a:ext>
            </a:extLst>
          </p:cNvPr>
          <p:cNvSpPr txBox="1"/>
          <p:nvPr/>
        </p:nvSpPr>
        <p:spPr>
          <a:xfrm>
            <a:off x="6838990" y="2673674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dewar</a:t>
            </a:r>
            <a:endParaRPr lang="zh-CN" altLang="en-US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B595B96B-372C-6C83-2B1D-21D0C13C719D}"/>
              </a:ext>
            </a:extLst>
          </p:cNvPr>
          <p:cNvSpPr txBox="1"/>
          <p:nvPr/>
        </p:nvSpPr>
        <p:spPr>
          <a:xfrm>
            <a:off x="6162363" y="3369050"/>
            <a:ext cx="1353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2K pumps</a:t>
            </a:r>
            <a:endParaRPr lang="zh-CN" altLang="en-US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28491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7090"/>
    </mc:Choice>
    <mc:Fallback xmlns="">
      <p:transition advTm="7709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7">
            <a:extLst>
              <a:ext uri="{FF2B5EF4-FFF2-40B4-BE49-F238E27FC236}">
                <a16:creationId xmlns:a16="http://schemas.microsoft.com/office/drawing/2014/main" id="{A92342D0-69E0-485C-A6F9-51B6C327E4CF}"/>
              </a:ext>
            </a:extLst>
          </p:cNvPr>
          <p:cNvSpPr txBox="1"/>
          <p:nvPr/>
        </p:nvSpPr>
        <p:spPr>
          <a:xfrm>
            <a:off x="379529" y="134758"/>
            <a:ext cx="8740807" cy="584775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6. Possible scheme of 2K cryogenic system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63352" y="1621670"/>
            <a:ext cx="11301927" cy="2231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p"/>
            </a:pPr>
            <a:r>
              <a:rPr lang="zh-CN" altLang="en-US" sz="2400" b="1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研究背景：</a:t>
            </a:r>
            <a:endParaRPr lang="en-US" altLang="zh-CN" sz="2400" b="1" dirty="0">
              <a:solidFill>
                <a:srgbClr val="0000C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40000" indent="-342900">
              <a:spcAft>
                <a:spcPts val="600"/>
              </a:spcAft>
              <a:buAutoNum type="arabicPeriod"/>
            </a:pP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Q1a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超导磁体技术难度极大，为了在有限的径向空间内满足 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Q1a 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的高磁场梯度（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142.3T/m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），需要具有高载流性能的超导体，需要在当前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4K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温度的参数基础之上，继续降低温度以提高技术性能（约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20%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）；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40000" indent="-342900">
              <a:spcAft>
                <a:spcPts val="600"/>
              </a:spcAft>
              <a:buAutoNum type="arabicPeriod"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MDI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超导磁体恒温器内部，结构紧凑，磁体冷却较为困难，尤其是小间隙位置；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40000" indent="-342900">
              <a:spcAft>
                <a:spcPts val="600"/>
              </a:spcAft>
              <a:buAutoNum type="arabicPeriod"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KEK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用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4K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低温方案，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FCC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采用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2K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低温方案；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86616" y="4077072"/>
            <a:ext cx="11301927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p"/>
            </a:pPr>
            <a:r>
              <a:rPr lang="en-US" altLang="zh-CN" sz="2400" b="1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2K</a:t>
            </a:r>
            <a:r>
              <a:rPr lang="zh-CN" altLang="en-US" sz="2400" b="1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与</a:t>
            </a:r>
            <a:r>
              <a:rPr lang="en-US" altLang="zh-CN" sz="2400" b="1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4K</a:t>
            </a:r>
            <a:r>
              <a:rPr lang="zh-CN" altLang="en-US" sz="2400" b="1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液氦冷却的区别：</a:t>
            </a:r>
            <a:endParaRPr lang="en-US" altLang="zh-CN" sz="2400" b="1" dirty="0">
              <a:solidFill>
                <a:srgbClr val="0000C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40000" indent="-342900">
              <a:spcAft>
                <a:spcPts val="600"/>
              </a:spcAft>
              <a:buAutoNum type="arabicPeriod"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2K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温度，液氦进入超流状态，流动无阻力，可以浸润到小间隙，适合现在情况；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40000" indent="-342900">
              <a:spcAft>
                <a:spcPts val="600"/>
              </a:spcAft>
              <a:buAutoNum type="arabicPeriod"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2K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温度，超流氦传热系数扩大几百万倍，传热机理本质改变，利于冷却；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40000" indent="-342900">
              <a:spcAft>
                <a:spcPts val="600"/>
              </a:spcAft>
              <a:buAutoNum type="arabicPeriod"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4K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温度，超导磁体容易积累气泡，局部失超风险高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(KEK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初期调试遇到较多困难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40000" indent="-342900">
              <a:spcAft>
                <a:spcPts val="600"/>
              </a:spcAft>
              <a:buAutoNum type="arabicPeriod"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4K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温度，成本较低。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06855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7090"/>
    </mc:Choice>
    <mc:Fallback xmlns="">
      <p:transition advTm="7709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7">
            <a:extLst>
              <a:ext uri="{FF2B5EF4-FFF2-40B4-BE49-F238E27FC236}">
                <a16:creationId xmlns:a16="http://schemas.microsoft.com/office/drawing/2014/main" id="{A92342D0-69E0-485C-A6F9-51B6C327E4CF}"/>
              </a:ext>
            </a:extLst>
          </p:cNvPr>
          <p:cNvSpPr txBox="1"/>
          <p:nvPr/>
        </p:nvSpPr>
        <p:spPr>
          <a:xfrm>
            <a:off x="379529" y="134758"/>
            <a:ext cx="8740807" cy="584775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6. Possible scheme of 2K cryogenic system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/>
          <a:srcRect t="17643" b="16218"/>
          <a:stretch/>
        </p:blipFill>
        <p:spPr>
          <a:xfrm>
            <a:off x="97700" y="1085795"/>
            <a:ext cx="11809312" cy="3414033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03857" y="4838392"/>
            <a:ext cx="1046899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p"/>
            </a:pP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2K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低温系统方案特点（相比较原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4K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方案）：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40000" indent="-342900">
              <a:spcAft>
                <a:spcPts val="600"/>
              </a:spcAft>
              <a:buAutoNum type="arabicPeriod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恒温器运行在负压，需要增加减压降温系统，目前技术上已经有储备；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40000" indent="-342900">
              <a:spcAft>
                <a:spcPts val="600"/>
              </a:spcAft>
              <a:buAutoNum type="arabicPeriod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电流引线单独设置冷却路，可升级为传导冷却（需要技术验证）；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40000" indent="-342900">
              <a:spcAft>
                <a:spcPts val="600"/>
              </a:spcAft>
              <a:buAutoNum type="arabicPeriod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制冷机需要升级制冷能力，因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2K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下制冷量降低到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4K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时的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20%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以下；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40000" indent="-342900">
              <a:spcAft>
                <a:spcPts val="600"/>
              </a:spcAft>
              <a:buAutoNum type="arabicPeriod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恒温器主体结构不用改变，主要问题是成本会较大幅度增加，预计千万量级。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799856" y="4438282"/>
            <a:ext cx="25731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2K</a:t>
            </a:r>
            <a:r>
              <a:rPr lang="zh-CN" altLang="en-US" sz="2000" b="1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低温冷却初步方案</a:t>
            </a:r>
          </a:p>
        </p:txBody>
      </p:sp>
    </p:spTree>
    <p:extLst>
      <p:ext uri="{BB962C8B-B14F-4D97-AF65-F5344CB8AC3E}">
        <p14:creationId xmlns:p14="http://schemas.microsoft.com/office/powerpoint/2010/main" val="2663544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7090"/>
    </mc:Choice>
    <mc:Fallback xmlns="">
      <p:transition advTm="7709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19</a:t>
            </a:fld>
            <a:endParaRPr lang="zh-CN" altLang="en-US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287714" y="2781301"/>
            <a:ext cx="6192837" cy="936625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800" b="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  <a:buFontTx/>
              <a:buNone/>
            </a:pPr>
            <a:r>
              <a:rPr lang="en-US" altLang="zh-CN" sz="3600" b="1" dirty="0">
                <a:solidFill>
                  <a:srgbClr val="CC0066"/>
                </a:solidFill>
                <a:latin typeface="Times New Roman" panose="02020603050405020304" pitchFamily="18" charset="0"/>
              </a:rPr>
              <a:t>Thanks for your attention!</a:t>
            </a:r>
          </a:p>
        </p:txBody>
      </p:sp>
    </p:spTree>
    <p:extLst>
      <p:ext uri="{BB962C8B-B14F-4D97-AF65-F5344CB8AC3E}">
        <p14:creationId xmlns:p14="http://schemas.microsoft.com/office/powerpoint/2010/main" val="2338617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0"/>
    </mc:Choice>
    <mc:Fallback xmlns="">
      <p:transition spd="slow" advTm="52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ctrTitle"/>
          </p:nvPr>
        </p:nvSpPr>
        <p:spPr>
          <a:xfrm>
            <a:off x="2121448" y="67537"/>
            <a:ext cx="7916416" cy="1036506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en-US" altLang="zh-CN" sz="6000" kern="0" dirty="0">
                <a:latin typeface="Arial Black" panose="020B0A04020102020204" pitchFamily="34" charset="0"/>
              </a:rPr>
              <a:t>Content</a:t>
            </a:r>
            <a:endParaRPr lang="zh-CN" altLang="en-US" sz="6000" kern="0" dirty="0">
              <a:latin typeface="Arial Black" panose="020B0A04020102020204" pitchFamily="34" charset="0"/>
            </a:endParaRPr>
          </a:p>
        </p:txBody>
      </p:sp>
      <p:sp>
        <p:nvSpPr>
          <p:cNvPr id="7" name="内容占位符 2"/>
          <p:cNvSpPr txBox="1">
            <a:spLocks/>
          </p:cNvSpPr>
          <p:nvPr/>
        </p:nvSpPr>
        <p:spPr>
          <a:xfrm>
            <a:off x="2121448" y="1844824"/>
            <a:ext cx="8484340" cy="3960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altLang="zh-CN" sz="24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Introduction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altLang="zh-CN" sz="2400" b="1" dirty="0" err="1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Stucture</a:t>
            </a:r>
            <a:r>
              <a:rPr lang="en-US" altLang="zh-CN" sz="24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and Weight optimization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altLang="zh-CN" sz="24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Temperature field and heat load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altLang="zh-CN" sz="24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Current lead design for MDI SC magnet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altLang="zh-CN" sz="24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MDI cryogenic system layout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altLang="zh-CN" sz="24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Possible scheme of 2K cryogenic system</a:t>
            </a:r>
          </a:p>
        </p:txBody>
      </p:sp>
    </p:spTree>
    <p:extLst>
      <p:ext uri="{BB962C8B-B14F-4D97-AF65-F5344CB8AC3E}">
        <p14:creationId xmlns:p14="http://schemas.microsoft.com/office/powerpoint/2010/main" val="1610262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369"/>
    </mc:Choice>
    <mc:Fallback xmlns="">
      <p:transition spd="slow" advTm="34369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>
            <a:extLst>
              <a:ext uri="{FF2B5EF4-FFF2-40B4-BE49-F238E27FC236}">
                <a16:creationId xmlns:a16="http://schemas.microsoft.com/office/drawing/2014/main" id="{414B1AC2-0EB4-44A9-AF11-3DF6E9CEB144}"/>
              </a:ext>
            </a:extLst>
          </p:cNvPr>
          <p:cNvSpPr txBox="1"/>
          <p:nvPr/>
        </p:nvSpPr>
        <p:spPr>
          <a:xfrm>
            <a:off x="551384" y="188640"/>
            <a:ext cx="8868149" cy="584775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1"/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 Introduction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1009DCFD-3176-4DD9-88D2-E698CC056E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751" y="1028734"/>
            <a:ext cx="11972249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p"/>
            </a:pPr>
            <a:r>
              <a:rPr lang="en-US" altLang="zh-CN" sz="2000" dirty="0"/>
              <a:t>In CEPC, there are two combined-function Superconducting magnets in MDI.</a:t>
            </a:r>
          </a:p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p"/>
            </a:pPr>
            <a:r>
              <a:rPr lang="en-US" altLang="zh-CN" sz="2000" dirty="0"/>
              <a:t>Each combined-function magnet includes double aperture </a:t>
            </a:r>
            <a:r>
              <a:rPr lang="en-US" altLang="zh-CN" sz="2000" dirty="0">
                <a:solidFill>
                  <a:srgbClr val="0000CC"/>
                </a:solidFill>
              </a:rPr>
              <a:t>high gradient quadrupole (Q1a, Q1b, Q2) and anti-solenoid</a:t>
            </a:r>
            <a:r>
              <a:rPr lang="en-US" altLang="zh-CN" sz="2000" dirty="0"/>
              <a:t>, around each side of the IP point.</a:t>
            </a:r>
          </a:p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p"/>
            </a:pPr>
            <a:r>
              <a:rPr lang="en-US" altLang="zh-CN" sz="2000" dirty="0">
                <a:solidFill>
                  <a:srgbClr val="0000CC"/>
                </a:solidFill>
              </a:rPr>
              <a:t>The cryostat is used to provide the cryogenic environment for SC magnets, which is below 5.0 K. 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5BDBBC07-1846-4024-A002-0F49A11DBCB9}"/>
              </a:ext>
            </a:extLst>
          </p:cNvPr>
          <p:cNvSpPr/>
          <p:nvPr/>
        </p:nvSpPr>
        <p:spPr>
          <a:xfrm>
            <a:off x="10602757" y="6536377"/>
            <a:ext cx="162198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From </a:t>
            </a:r>
            <a:r>
              <a:rPr lang="en-US" altLang="zh-CN" sz="12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Yingshun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Zhu</a:t>
            </a:r>
            <a:endParaRPr lang="zh-CN" altLang="en-US" sz="1200" dirty="0"/>
          </a:p>
        </p:txBody>
      </p:sp>
      <p:graphicFrame>
        <p:nvGraphicFramePr>
          <p:cNvPr id="13" name="表格 12">
            <a:extLst>
              <a:ext uri="{FF2B5EF4-FFF2-40B4-BE49-F238E27FC236}">
                <a16:creationId xmlns:a16="http://schemas.microsoft.com/office/drawing/2014/main" id="{7189C5D4-FFCF-467B-86B0-1FCB0123AA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9677103"/>
              </p:ext>
            </p:extLst>
          </p:nvPr>
        </p:nvGraphicFramePr>
        <p:xfrm>
          <a:off x="1055440" y="2395542"/>
          <a:ext cx="9721081" cy="41193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66432">
                  <a:extLst>
                    <a:ext uri="{9D8B030D-6E8A-4147-A177-3AD203B41FA5}">
                      <a16:colId xmlns:a16="http://schemas.microsoft.com/office/drawing/2014/main" val="2885348974"/>
                    </a:ext>
                  </a:extLst>
                </a:gridCol>
                <a:gridCol w="1657859">
                  <a:extLst>
                    <a:ext uri="{9D8B030D-6E8A-4147-A177-3AD203B41FA5}">
                      <a16:colId xmlns:a16="http://schemas.microsoft.com/office/drawing/2014/main" val="3024030177"/>
                    </a:ext>
                  </a:extLst>
                </a:gridCol>
                <a:gridCol w="1281073">
                  <a:extLst>
                    <a:ext uri="{9D8B030D-6E8A-4147-A177-3AD203B41FA5}">
                      <a16:colId xmlns:a16="http://schemas.microsoft.com/office/drawing/2014/main" val="1628440330"/>
                    </a:ext>
                  </a:extLst>
                </a:gridCol>
                <a:gridCol w="1431787">
                  <a:extLst>
                    <a:ext uri="{9D8B030D-6E8A-4147-A177-3AD203B41FA5}">
                      <a16:colId xmlns:a16="http://schemas.microsoft.com/office/drawing/2014/main" val="424932239"/>
                    </a:ext>
                  </a:extLst>
                </a:gridCol>
                <a:gridCol w="1883930">
                  <a:extLst>
                    <a:ext uri="{9D8B030D-6E8A-4147-A177-3AD203B41FA5}">
                      <a16:colId xmlns:a16="http://schemas.microsoft.com/office/drawing/2014/main" val="359396321"/>
                    </a:ext>
                  </a:extLst>
                </a:gridCol>
              </a:tblGrid>
              <a:tr h="391977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30000"/>
                        </a:lnSpc>
                      </a:pPr>
                      <a:r>
                        <a:rPr lang="en-US" sz="1900" b="1" i="0" u="none" strike="noStrike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ITEM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30000"/>
                        </a:lnSpc>
                      </a:pPr>
                      <a:r>
                        <a:rPr lang="en-US" sz="1900" b="1" i="0" u="none" strike="noStrike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Q1</a:t>
                      </a:r>
                      <a:r>
                        <a:rPr lang="en-US" altLang="zh-CN" sz="1900" b="1" i="0" u="none" strike="noStrike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a</a:t>
                      </a:r>
                      <a:endParaRPr lang="en-US" sz="1900" b="1" i="0" u="none" strike="noStrike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30000"/>
                        </a:lnSpc>
                      </a:pPr>
                      <a:r>
                        <a:rPr lang="en-US" sz="1900" b="1" i="0" u="none" strike="noStrike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Q1b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30000"/>
                        </a:lnSpc>
                      </a:pPr>
                      <a:r>
                        <a:rPr lang="en-US" sz="1900" b="1" i="0" u="none" strike="noStrike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Q2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30000"/>
                        </a:lnSpc>
                      </a:pPr>
                      <a:r>
                        <a:rPr lang="en-US" altLang="zh-CN" sz="1900" b="1" i="0" u="none" strike="noStrike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Anti-solenoid</a:t>
                      </a:r>
                      <a:endParaRPr lang="zh-CN" altLang="en-US" sz="1900" b="1" i="0" u="none" strike="noStrike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071307757"/>
                  </a:ext>
                </a:extLst>
              </a:tr>
              <a:tr h="35432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30000"/>
                        </a:lnSpc>
                      </a:pPr>
                      <a:r>
                        <a:rPr lang="en-US" sz="1900" b="0" i="0" u="none" strike="noStrike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Central field gradient (T/m)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30000"/>
                        </a:lnSpc>
                      </a:pPr>
                      <a:r>
                        <a:rPr lang="en-US" altLang="zh-CN" sz="1900" b="0" i="0" u="none" strike="noStrike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142.3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30000"/>
                        </a:lnSpc>
                      </a:pPr>
                      <a:r>
                        <a:rPr lang="en-US" altLang="zh-CN" sz="1900" b="0" i="0" u="none" strike="noStrike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85.4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30000"/>
                        </a:lnSpc>
                      </a:pPr>
                      <a:r>
                        <a:rPr lang="en-US" altLang="zh-CN" sz="1900" b="0" i="0" u="none" strike="noStrike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96.7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381567485"/>
                  </a:ext>
                </a:extLst>
              </a:tr>
              <a:tr h="440396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30000"/>
                        </a:lnSpc>
                      </a:pPr>
                      <a:r>
                        <a:rPr lang="en-US" altLang="zh-CN" sz="1900" b="0" i="0" u="none" strike="noStrike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Cooling type </a:t>
                      </a:r>
                      <a:endParaRPr lang="en-US" sz="1900" b="0" i="0" u="none" strike="noStrike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30000"/>
                        </a:lnSpc>
                      </a:pPr>
                      <a:r>
                        <a:rPr lang="en-US" altLang="zh-CN" sz="1900" b="0" i="0" u="none" strike="noStrike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LHe</a:t>
                      </a:r>
                      <a:endParaRPr lang="en-US" altLang="zh-CN" sz="1900" b="0" i="0" u="none" strike="noStrike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900" b="0" i="0" u="none" strike="noStrike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LHe</a:t>
                      </a:r>
                      <a:endParaRPr lang="en-US" altLang="zh-CN" sz="1900" b="0" i="0" u="none" strike="noStrike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900" b="0" i="0" u="none" strike="noStrike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LHe</a:t>
                      </a:r>
                      <a:endParaRPr lang="en-US" altLang="zh-CN" sz="1900" b="0" i="0" u="none" strike="noStrike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900" b="0" i="0" u="none" strike="noStrike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LHe</a:t>
                      </a:r>
                      <a:endParaRPr lang="zh-CN" altLang="en-US" sz="1900" b="0" i="0" u="none" strike="noStrike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278858315"/>
                  </a:ext>
                </a:extLst>
              </a:tr>
              <a:tr h="440396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30000"/>
                        </a:lnSpc>
                      </a:pPr>
                      <a:r>
                        <a:rPr lang="en-US" sz="1900" b="0" i="0" u="none" strike="noStrike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Operating current (A)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30000"/>
                        </a:lnSpc>
                      </a:pPr>
                      <a:r>
                        <a:rPr lang="en-US" sz="1900" b="0" i="0" u="none" strike="noStrike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780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30000"/>
                        </a:lnSpc>
                      </a:pPr>
                      <a:r>
                        <a:rPr lang="en-US" sz="1900" b="0" i="0" u="none" strike="noStrike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30000"/>
                        </a:lnSpc>
                      </a:pPr>
                      <a:r>
                        <a:rPr lang="en-US" sz="1900" b="0" i="0" u="none" strike="noStrike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770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30000"/>
                        </a:lnSpc>
                      </a:pPr>
                      <a:r>
                        <a:rPr lang="en-US" altLang="zh-CN" sz="1900" b="0" i="0" u="none" strike="noStrike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1300</a:t>
                      </a:r>
                      <a:endParaRPr lang="zh-CN" altLang="en-US" sz="1900" b="0" i="0" u="none" strike="noStrike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889779999"/>
                  </a:ext>
                </a:extLst>
              </a:tr>
              <a:tr h="440396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30000"/>
                        </a:lnSpc>
                      </a:pPr>
                      <a:r>
                        <a:rPr lang="en-US" sz="1900" b="0" i="0" u="none" strike="noStrike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Magnetic storage</a:t>
                      </a:r>
                      <a:r>
                        <a:rPr lang="en-US" sz="1900" b="0" i="0" u="none" strike="noStrik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energy (KJ)</a:t>
                      </a:r>
                      <a:endParaRPr lang="en-US" sz="1900" b="0" i="0" u="none" strike="noStrike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30000"/>
                        </a:lnSpc>
                      </a:pPr>
                      <a:r>
                        <a:rPr lang="en-US" sz="1900" b="0" i="0" u="none" strike="noStrike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16.7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30000"/>
                        </a:lnSpc>
                      </a:pPr>
                      <a:r>
                        <a:rPr lang="en-US" sz="1900" b="0" i="0" u="none" strike="noStrike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15.2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30000"/>
                        </a:lnSpc>
                      </a:pPr>
                      <a:r>
                        <a:rPr lang="en-US" sz="1900" b="0" i="0" u="none" strike="noStrike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32.1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30000"/>
                        </a:lnSpc>
                      </a:pPr>
                      <a:r>
                        <a:rPr lang="en-US" altLang="zh-CN" sz="1900" b="0" i="0" u="none" strike="noStrike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730</a:t>
                      </a:r>
                      <a:endParaRPr lang="zh-CN" altLang="en-US" sz="1900" b="0" i="0" u="none" strike="noStrike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026097786"/>
                  </a:ext>
                </a:extLst>
              </a:tr>
              <a:tr h="440396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30000"/>
                        </a:lnSpc>
                      </a:pPr>
                      <a:r>
                        <a:rPr lang="en-US" altLang="zh-CN" sz="1900" b="0" i="0" u="none" strike="noStrike" kern="120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Cross</a:t>
                      </a:r>
                      <a:r>
                        <a:rPr lang="en-US" altLang="zh-CN" sz="1900" b="0" i="0" u="none" strike="noStrike" kern="1200" baseline="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section parameter (mm)</a:t>
                      </a:r>
                      <a:endParaRPr lang="en-US" sz="1900" b="0" i="0" u="none" strike="noStrike" kern="12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30000"/>
                        </a:lnSpc>
                      </a:pPr>
                      <a:r>
                        <a:rPr lang="el-GR" altLang="zh-CN" sz="1900" b="0" i="0" u="none" strike="noStrike" kern="120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Φ</a:t>
                      </a:r>
                      <a:r>
                        <a:rPr lang="en-US" altLang="zh-CN" sz="1900" b="0" i="0" u="none" strike="noStrike" kern="120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40~61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zh-CN" sz="1900" b="0" i="0" u="none" strike="noStrike" kern="120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Φ</a:t>
                      </a:r>
                      <a:r>
                        <a:rPr lang="en-US" altLang="zh-CN" sz="1900" b="0" i="0" u="none" strike="noStrike" kern="120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52~78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zh-CN" sz="1900" b="0" i="0" u="none" strike="noStrike" kern="120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Φ</a:t>
                      </a:r>
                      <a:r>
                        <a:rPr lang="en-US" altLang="zh-CN" sz="1900" b="0" i="0" u="none" strike="noStrike" kern="120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62~88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900" b="0" i="0" u="none" strike="noStrike" kern="120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70 sections </a:t>
                      </a:r>
                      <a:endParaRPr lang="zh-CN" altLang="en-US" sz="1900" b="0" i="0" u="none" strike="noStrike" kern="12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871193284"/>
                  </a:ext>
                </a:extLst>
              </a:tr>
              <a:tr h="440396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30000"/>
                        </a:lnSpc>
                      </a:pPr>
                      <a:r>
                        <a:rPr lang="en-US" sz="1900" b="0" i="0" u="none" strike="noStrike" kern="120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Magnet </a:t>
                      </a:r>
                      <a:r>
                        <a:rPr lang="en-US" altLang="zh-CN" sz="1900" b="0" i="0" u="none" strike="noStrike" kern="120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mechanical </a:t>
                      </a:r>
                      <a:r>
                        <a:rPr lang="en-US" sz="1900" b="0" i="0" u="none" strike="noStrike" kern="120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length (m)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30000"/>
                        </a:lnSpc>
                      </a:pPr>
                      <a:r>
                        <a:rPr lang="en-US" altLang="zh-CN" sz="1900" b="0" i="0" u="none" strike="noStrike" kern="120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30000"/>
                        </a:lnSpc>
                      </a:pPr>
                      <a:r>
                        <a:rPr lang="en-US" altLang="zh-CN" sz="1900" b="0" i="0" u="none" strike="noStrike" kern="120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30000"/>
                        </a:lnSpc>
                      </a:pPr>
                      <a:r>
                        <a:rPr lang="en-US" altLang="zh-CN" sz="1900" b="0" i="0" u="none" strike="noStrike" kern="120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1.53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900" b="0" i="0" u="none" strike="noStrike" kern="120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5.1</a:t>
                      </a:r>
                      <a:endParaRPr lang="zh-CN" altLang="en-US" sz="1900" b="0" i="0" u="none" strike="noStrike" kern="12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25175840"/>
                  </a:ext>
                </a:extLst>
              </a:tr>
              <a:tr h="440396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30000"/>
                        </a:lnSpc>
                      </a:pPr>
                      <a:r>
                        <a:rPr lang="en-US" sz="1900" b="0" i="0" u="none" strike="noStrike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Net weight (Kg)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30000"/>
                        </a:lnSpc>
                      </a:pPr>
                      <a:r>
                        <a:rPr lang="en-US" altLang="zh-CN" sz="1900" b="0" i="0" u="none" strike="noStrike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30000"/>
                        </a:lnSpc>
                      </a:pPr>
                      <a:r>
                        <a:rPr lang="en-US" altLang="zh-CN" sz="1900" b="0" i="0" u="none" strike="noStrike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30000"/>
                        </a:lnSpc>
                      </a:pPr>
                      <a:r>
                        <a:rPr lang="en-US" altLang="zh-CN" sz="1900" b="0" i="0" u="none" strike="noStrike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900" b="0" i="0" u="none" strike="noStrike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302</a:t>
                      </a:r>
                      <a:endParaRPr lang="zh-CN" altLang="en-US" sz="1900" b="0" i="0" u="none" strike="noStrike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515198306"/>
                  </a:ext>
                </a:extLst>
              </a:tr>
              <a:tr h="440396">
                <a:tc gridSpan="4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30000"/>
                        </a:lnSpc>
                      </a:pPr>
                      <a:r>
                        <a:rPr lang="en-US" sz="1900" b="0" i="0" u="none" strike="noStrike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Total weight of magnets (Kg)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30000"/>
                        </a:lnSpc>
                      </a:pPr>
                      <a:endParaRPr lang="en-US" altLang="zh-CN" sz="1900" b="1" i="0" u="none" strike="noStrike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30000"/>
                        </a:lnSpc>
                      </a:pPr>
                      <a:endParaRPr lang="en-US" altLang="zh-CN" sz="1900" b="1" i="0" u="none" strike="noStrike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30000"/>
                        </a:lnSpc>
                      </a:pPr>
                      <a:endParaRPr lang="en-US" altLang="zh-CN" sz="1900" b="1" i="0" u="none" strike="noStrike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900" b="1" i="0" u="none" strike="noStrike" kern="120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402</a:t>
                      </a:r>
                      <a:endParaRPr lang="zh-CN" altLang="en-US" sz="1900" b="1" i="0" u="none" strike="noStrike" kern="12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9253116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5179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3602"/>
    </mc:Choice>
    <mc:Fallback xmlns="">
      <p:transition advTm="53602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社交网络的手机截图&#10;&#10;AI 生成的内容可能不正确。">
            <a:extLst>
              <a:ext uri="{FF2B5EF4-FFF2-40B4-BE49-F238E27FC236}">
                <a16:creationId xmlns:a16="http://schemas.microsoft.com/office/drawing/2014/main" id="{0011EF92-4131-BE31-4056-ADAA22C404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30229">
            <a:off x="392894" y="2825547"/>
            <a:ext cx="8766431" cy="1709513"/>
          </a:xfrm>
          <a:prstGeom prst="rect">
            <a:avLst/>
          </a:prstGeom>
        </p:spPr>
      </p:pic>
      <p:grpSp>
        <p:nvGrpSpPr>
          <p:cNvPr id="52" name="组合 51"/>
          <p:cNvGrpSpPr/>
          <p:nvPr/>
        </p:nvGrpSpPr>
        <p:grpSpPr>
          <a:xfrm>
            <a:off x="213704" y="1911545"/>
            <a:ext cx="8555652" cy="4827002"/>
            <a:chOff x="591024" y="1854251"/>
            <a:chExt cx="8555652" cy="4827002"/>
          </a:xfrm>
        </p:grpSpPr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id="{7FD3FFF8-4B5F-04D9-8095-E338BEBDB8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14069" b="22168"/>
            <a:stretch/>
          </p:blipFill>
          <p:spPr>
            <a:xfrm rot="936957">
              <a:off x="776047" y="4267281"/>
              <a:ext cx="7403979" cy="771230"/>
            </a:xfrm>
            <a:prstGeom prst="rect">
              <a:avLst/>
            </a:prstGeom>
          </p:spPr>
        </p:pic>
        <p:sp>
          <p:nvSpPr>
            <p:cNvPr id="10" name="右箭头 9"/>
            <p:cNvSpPr/>
            <p:nvPr/>
          </p:nvSpPr>
          <p:spPr>
            <a:xfrm rot="17165511">
              <a:off x="3994923" y="3756007"/>
              <a:ext cx="466282" cy="285240"/>
            </a:xfrm>
            <a:prstGeom prst="rightArrow">
              <a:avLst>
                <a:gd name="adj1" fmla="val 43840"/>
                <a:gd name="adj2" fmla="val 78679"/>
              </a:avLst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/>
            <p:nvPr/>
          </p:nvCxnSpPr>
          <p:spPr>
            <a:xfrm flipV="1">
              <a:off x="1647815" y="2086575"/>
              <a:ext cx="233976" cy="444854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 flipV="1">
              <a:off x="2962144" y="2139696"/>
              <a:ext cx="229112" cy="458801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 flipV="1">
              <a:off x="8940536" y="3438507"/>
              <a:ext cx="206140" cy="355357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箭头连接符 28"/>
            <p:cNvCxnSpPr/>
            <p:nvPr/>
          </p:nvCxnSpPr>
          <p:spPr>
            <a:xfrm>
              <a:off x="7651802" y="3383405"/>
              <a:ext cx="1252510" cy="33362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箭头连接符 30"/>
            <p:cNvCxnSpPr/>
            <p:nvPr/>
          </p:nvCxnSpPr>
          <p:spPr>
            <a:xfrm flipH="1" flipV="1">
              <a:off x="3143672" y="2230934"/>
              <a:ext cx="659217" cy="18995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 flipV="1">
              <a:off x="5412144" y="2708920"/>
              <a:ext cx="251808" cy="436871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箭头连接符 21"/>
            <p:cNvCxnSpPr/>
            <p:nvPr/>
          </p:nvCxnSpPr>
          <p:spPr>
            <a:xfrm>
              <a:off x="4655594" y="2636912"/>
              <a:ext cx="896177" cy="23701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箭头连接符 23"/>
            <p:cNvCxnSpPr/>
            <p:nvPr/>
          </p:nvCxnSpPr>
          <p:spPr>
            <a:xfrm flipH="1" flipV="1">
              <a:off x="1935871" y="2004248"/>
              <a:ext cx="493364" cy="15141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箭头连接符 27"/>
            <p:cNvCxnSpPr/>
            <p:nvPr/>
          </p:nvCxnSpPr>
          <p:spPr>
            <a:xfrm>
              <a:off x="2423592" y="2172564"/>
              <a:ext cx="655493" cy="17631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箭头连接符 29"/>
            <p:cNvCxnSpPr/>
            <p:nvPr/>
          </p:nvCxnSpPr>
          <p:spPr>
            <a:xfrm flipH="1" flipV="1">
              <a:off x="5635336" y="2852936"/>
              <a:ext cx="1016970" cy="2725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文本框 36"/>
            <p:cNvSpPr txBox="1"/>
            <p:nvPr/>
          </p:nvSpPr>
          <p:spPr>
            <a:xfrm rot="842377">
              <a:off x="2137766" y="1854251"/>
              <a:ext cx="9044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rgbClr val="0000FF"/>
                  </a:solidFill>
                </a:rPr>
                <a:t>855mm</a:t>
              </a:r>
            </a:p>
          </p:txBody>
        </p:sp>
        <p:sp>
          <p:nvSpPr>
            <p:cNvPr id="40" name="文本框 39"/>
            <p:cNvSpPr txBox="1"/>
            <p:nvPr/>
          </p:nvSpPr>
          <p:spPr>
            <a:xfrm rot="842377">
              <a:off x="3749279" y="2365224"/>
              <a:ext cx="10214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rgbClr val="0000FF"/>
                  </a:solidFill>
                </a:rPr>
                <a:t>1915mm</a:t>
              </a:r>
            </a:p>
          </p:txBody>
        </p:sp>
        <p:sp>
          <p:nvSpPr>
            <p:cNvPr id="41" name="文本框 40"/>
            <p:cNvSpPr txBox="1"/>
            <p:nvPr/>
          </p:nvSpPr>
          <p:spPr>
            <a:xfrm rot="842377">
              <a:off x="6681849" y="3069175"/>
              <a:ext cx="10214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rgbClr val="0000FF"/>
                  </a:solidFill>
                </a:rPr>
                <a:t>2885mm</a:t>
              </a:r>
            </a:p>
          </p:txBody>
        </p:sp>
        <p:sp>
          <p:nvSpPr>
            <p:cNvPr id="46" name="矩形 45"/>
            <p:cNvSpPr/>
            <p:nvPr/>
          </p:nvSpPr>
          <p:spPr>
            <a:xfrm>
              <a:off x="1637785" y="5423346"/>
              <a:ext cx="63511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Q1a</a:t>
              </a:r>
              <a:endParaRPr lang="zh-CN" altLang="en-US" dirty="0">
                <a:solidFill>
                  <a:srgbClr val="0000FF"/>
                </a:solidFill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>
              <a:off x="3288299" y="5802493"/>
              <a:ext cx="65434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Q1b</a:t>
              </a:r>
              <a:endParaRPr lang="zh-CN" altLang="en-US" dirty="0">
                <a:solidFill>
                  <a:srgbClr val="0000FF"/>
                </a:solidFill>
              </a:endParaRPr>
            </a:p>
          </p:txBody>
        </p:sp>
        <p:sp>
          <p:nvSpPr>
            <p:cNvPr id="48" name="矩形 47"/>
            <p:cNvSpPr/>
            <p:nvPr/>
          </p:nvSpPr>
          <p:spPr>
            <a:xfrm>
              <a:off x="5299436" y="6311921"/>
              <a:ext cx="50687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Q2</a:t>
              </a:r>
              <a:endParaRPr lang="zh-CN" altLang="en-US" dirty="0">
                <a:solidFill>
                  <a:srgbClr val="0000FF"/>
                </a:solidFill>
              </a:endParaRPr>
            </a:p>
          </p:txBody>
        </p:sp>
        <p:sp>
          <p:nvSpPr>
            <p:cNvPr id="49" name="矩形 48"/>
            <p:cNvSpPr/>
            <p:nvPr/>
          </p:nvSpPr>
          <p:spPr>
            <a:xfrm>
              <a:off x="591024" y="3253841"/>
              <a:ext cx="168187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Anti-solenoid</a:t>
              </a:r>
              <a:endParaRPr lang="zh-CN" altLang="en-US" dirty="0">
                <a:solidFill>
                  <a:srgbClr val="0000FF"/>
                </a:solidFill>
              </a:endParaRPr>
            </a:p>
          </p:txBody>
        </p:sp>
        <p:sp>
          <p:nvSpPr>
            <p:cNvPr id="11" name="加号 10"/>
            <p:cNvSpPr/>
            <p:nvPr/>
          </p:nvSpPr>
          <p:spPr>
            <a:xfrm>
              <a:off x="3755939" y="4848652"/>
              <a:ext cx="504056" cy="505806"/>
            </a:xfrm>
            <a:prstGeom prst="mathPlus">
              <a:avLst>
                <a:gd name="adj1" fmla="val 4623"/>
              </a:avLst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00FF"/>
                </a:solidFill>
              </a:endParaRP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8721178" y="285163"/>
            <a:ext cx="30005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C00000"/>
                </a:solidFill>
              </a:rPr>
              <a:t>Cryostat of SC magnet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1BB76083-2DED-740D-FB88-393B087B907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1843" b="16106"/>
          <a:stretch/>
        </p:blipFill>
        <p:spPr>
          <a:xfrm rot="806659">
            <a:off x="364486" y="5379189"/>
            <a:ext cx="6889223" cy="58588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3626" y="1052736"/>
            <a:ext cx="2889903" cy="3109429"/>
          </a:xfrm>
          <a:prstGeom prst="rect">
            <a:avLst/>
          </a:prstGeom>
        </p:spPr>
      </p:pic>
      <p:sp>
        <p:nvSpPr>
          <p:cNvPr id="25" name="文本框 24">
            <a:extLst>
              <a:ext uri="{FF2B5EF4-FFF2-40B4-BE49-F238E27FC236}">
                <a16:creationId xmlns:a16="http://schemas.microsoft.com/office/drawing/2014/main" id="{4791D1D5-2A62-0D76-E7BC-73ADABE89EC3}"/>
              </a:ext>
            </a:extLst>
          </p:cNvPr>
          <p:cNvSpPr txBox="1"/>
          <p:nvPr/>
        </p:nvSpPr>
        <p:spPr>
          <a:xfrm>
            <a:off x="24384" y="972062"/>
            <a:ext cx="997417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The superconducting magnets Q1a,Q1b and Q2 are supported </a:t>
            </a:r>
            <a:r>
              <a:rPr lang="en-US" altLang="zh-CN" sz="16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on the inner wall of the solenoid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The anti-solenoid is supported by a ring </a:t>
            </a:r>
            <a:r>
              <a:rPr lang="en-US" altLang="zh-CN" sz="16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on the inner wall of the helium tank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3" name="矩形 52"/>
          <p:cNvSpPr/>
          <p:nvPr/>
        </p:nvSpPr>
        <p:spPr>
          <a:xfrm>
            <a:off x="11034183" y="1384983"/>
            <a:ext cx="10676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66006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Vacuum</a:t>
            </a:r>
            <a:endParaRPr lang="zh-CN" altLang="en-US" dirty="0">
              <a:solidFill>
                <a:srgbClr val="660066"/>
              </a:solidFill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8040779" y="1638049"/>
            <a:ext cx="18048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66006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Thermal shield</a:t>
            </a:r>
            <a:endParaRPr lang="zh-CN" altLang="en-US" dirty="0">
              <a:solidFill>
                <a:srgbClr val="660066"/>
              </a:solidFill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8303957" y="2031810"/>
            <a:ext cx="11641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err="1">
                <a:solidFill>
                  <a:srgbClr val="66006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LHe</a:t>
            </a:r>
            <a:r>
              <a:rPr lang="en-US" altLang="zh-CN" dirty="0">
                <a:solidFill>
                  <a:srgbClr val="66006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tank</a:t>
            </a:r>
            <a:endParaRPr lang="zh-CN" altLang="en-US" dirty="0">
              <a:solidFill>
                <a:srgbClr val="660066"/>
              </a:solidFill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8343616" y="2360283"/>
            <a:ext cx="1084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66006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Support</a:t>
            </a:r>
            <a:endParaRPr lang="zh-CN" altLang="en-US" dirty="0">
              <a:solidFill>
                <a:srgbClr val="660066"/>
              </a:solidFill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7880243" y="2650605"/>
            <a:ext cx="16818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66006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Anti-solenoid</a:t>
            </a:r>
            <a:endParaRPr lang="zh-CN" altLang="en-US" dirty="0">
              <a:solidFill>
                <a:srgbClr val="660066"/>
              </a:solidFill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9051386" y="3451985"/>
            <a:ext cx="6351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66006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Q1a</a:t>
            </a:r>
            <a:endParaRPr lang="zh-CN" altLang="en-US" dirty="0">
              <a:solidFill>
                <a:srgbClr val="660066"/>
              </a:solidFill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9758107" y="3996382"/>
            <a:ext cx="18437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66006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Beam chamber</a:t>
            </a:r>
            <a:endParaRPr lang="zh-CN" altLang="en-US" dirty="0">
              <a:solidFill>
                <a:srgbClr val="660066"/>
              </a:solidFill>
            </a:endParaRPr>
          </a:p>
        </p:txBody>
      </p:sp>
      <p:cxnSp>
        <p:nvCxnSpPr>
          <p:cNvPr id="61" name="直接箭头连接符 60"/>
          <p:cNvCxnSpPr/>
          <p:nvPr/>
        </p:nvCxnSpPr>
        <p:spPr>
          <a:xfrm>
            <a:off x="9278317" y="1934923"/>
            <a:ext cx="602833" cy="127244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箭头连接符 62"/>
          <p:cNvCxnSpPr/>
          <p:nvPr/>
        </p:nvCxnSpPr>
        <p:spPr>
          <a:xfrm>
            <a:off x="9357475" y="2253526"/>
            <a:ext cx="602833" cy="127244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箭头连接符 63"/>
          <p:cNvCxnSpPr/>
          <p:nvPr/>
        </p:nvCxnSpPr>
        <p:spPr>
          <a:xfrm>
            <a:off x="9357474" y="2528879"/>
            <a:ext cx="801266" cy="180041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箭头连接符 65"/>
          <p:cNvCxnSpPr/>
          <p:nvPr/>
        </p:nvCxnSpPr>
        <p:spPr>
          <a:xfrm>
            <a:off x="9424680" y="2854927"/>
            <a:ext cx="602833" cy="127244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接箭头连接符 66"/>
          <p:cNvCxnSpPr/>
          <p:nvPr/>
        </p:nvCxnSpPr>
        <p:spPr>
          <a:xfrm flipV="1">
            <a:off x="9658891" y="2981139"/>
            <a:ext cx="696579" cy="529377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接箭头连接符 70"/>
          <p:cNvCxnSpPr/>
          <p:nvPr/>
        </p:nvCxnSpPr>
        <p:spPr>
          <a:xfrm flipV="1">
            <a:off x="10541783" y="2854927"/>
            <a:ext cx="236717" cy="1161178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7">
            <a:extLst>
              <a:ext uri="{FF2B5EF4-FFF2-40B4-BE49-F238E27FC236}">
                <a16:creationId xmlns:a16="http://schemas.microsoft.com/office/drawing/2014/main" id="{414B1AC2-0EB4-44A9-AF11-3DF6E9CEB144}"/>
              </a:ext>
            </a:extLst>
          </p:cNvPr>
          <p:cNvSpPr txBox="1"/>
          <p:nvPr/>
        </p:nvSpPr>
        <p:spPr>
          <a:xfrm>
            <a:off x="551384" y="188640"/>
            <a:ext cx="8868149" cy="584775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1"/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 Introduction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12609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7090"/>
    </mc:Choice>
    <mc:Fallback xmlns="">
      <p:transition advTm="7709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6ECFB1-1910-663C-30D0-9C88AF2662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3">
            <a:extLst>
              <a:ext uri="{FF2B5EF4-FFF2-40B4-BE49-F238E27FC236}">
                <a16:creationId xmlns:a16="http://schemas.microsoft.com/office/drawing/2014/main" id="{5432D02F-3EC1-12D0-E574-7F16D3E2B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F15E9139-A00B-4B2A-98A6-095DC08F1345}" type="slidenum">
              <a:rPr lang="zh-CN" altLang="en-US" smtClean="0"/>
              <a:pPr/>
              <a:t>5</a:t>
            </a:fld>
            <a:endParaRPr lang="zh-CN" altLang="en-US"/>
          </a:p>
        </p:txBody>
      </p:sp>
      <p:sp>
        <p:nvSpPr>
          <p:cNvPr id="9" name="TextBox 7">
            <a:extLst>
              <a:ext uri="{FF2B5EF4-FFF2-40B4-BE49-F238E27FC236}">
                <a16:creationId xmlns:a16="http://schemas.microsoft.com/office/drawing/2014/main" id="{D7FDA8B2-E7E5-561C-4D9E-BA8BB17EEC5A}"/>
              </a:ext>
            </a:extLst>
          </p:cNvPr>
          <p:cNvSpPr txBox="1"/>
          <p:nvPr/>
        </p:nvSpPr>
        <p:spPr>
          <a:xfrm>
            <a:off x="379529" y="134758"/>
            <a:ext cx="7593753" cy="1077218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 </a:t>
            </a:r>
            <a:r>
              <a:rPr lang="en-US" altLang="zh-CN" sz="32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Stucture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and Weight optimization</a:t>
            </a:r>
          </a:p>
          <a:p>
            <a:pPr algn="ctr"/>
            <a:endParaRPr lang="en-US" altLang="zh-CN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 descr="图片包含 钟表, 游戏机, 发动机&#10;&#10;AI 生成的内容可能不正确。">
            <a:extLst>
              <a:ext uri="{FF2B5EF4-FFF2-40B4-BE49-F238E27FC236}">
                <a16:creationId xmlns:a16="http://schemas.microsoft.com/office/drawing/2014/main" id="{7D0CEDF1-9BC8-BE5B-E4B5-A5EE217E35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69" b="5898"/>
          <a:stretch/>
        </p:blipFill>
        <p:spPr>
          <a:xfrm>
            <a:off x="1253614" y="1299682"/>
            <a:ext cx="3456384" cy="3747952"/>
          </a:xfrm>
          <a:prstGeom prst="rect">
            <a:avLst/>
          </a:prstGeom>
        </p:spPr>
      </p:pic>
      <p:pic>
        <p:nvPicPr>
          <p:cNvPr id="11" name="图片 10" descr="电脑游戏的截图&#10;&#10;AI 生成的内容可能不正确。">
            <a:extLst>
              <a:ext uri="{FF2B5EF4-FFF2-40B4-BE49-F238E27FC236}">
                <a16:creationId xmlns:a16="http://schemas.microsoft.com/office/drawing/2014/main" id="{266EDB45-3091-3AFA-F3DB-4E5D1621155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848" y="1340768"/>
            <a:ext cx="6672064" cy="222273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985630C9-8F72-C4FA-12F5-ECD72BFDDAA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848" y="3280752"/>
            <a:ext cx="6672064" cy="1679176"/>
          </a:xfrm>
          <a:prstGeom prst="rect">
            <a:avLst/>
          </a:prstGeom>
        </p:spPr>
      </p:pic>
      <p:cxnSp>
        <p:nvCxnSpPr>
          <p:cNvPr id="16" name="直接箭头连接符 15">
            <a:extLst>
              <a:ext uri="{FF2B5EF4-FFF2-40B4-BE49-F238E27FC236}">
                <a16:creationId xmlns:a16="http://schemas.microsoft.com/office/drawing/2014/main" id="{A2BE30C3-143F-D4FF-B6FA-CC1479296926}"/>
              </a:ext>
            </a:extLst>
          </p:cNvPr>
          <p:cNvCxnSpPr/>
          <p:nvPr/>
        </p:nvCxnSpPr>
        <p:spPr>
          <a:xfrm flipH="1" flipV="1">
            <a:off x="1775520" y="1484784"/>
            <a:ext cx="1368152" cy="288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41FBA39B-EA2C-9144-B740-06ADE7986189}"/>
              </a:ext>
            </a:extLst>
          </p:cNvPr>
          <p:cNvCxnSpPr>
            <a:cxnSpLocks/>
          </p:cNvCxnSpPr>
          <p:nvPr/>
        </p:nvCxnSpPr>
        <p:spPr>
          <a:xfrm flipH="1" flipV="1">
            <a:off x="1775520" y="1484784"/>
            <a:ext cx="384720" cy="17519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id="{5493FB10-F553-F6E9-38A5-034D41750AFA}"/>
              </a:ext>
            </a:extLst>
          </p:cNvPr>
          <p:cNvCxnSpPr>
            <a:cxnSpLocks/>
          </p:cNvCxnSpPr>
          <p:nvPr/>
        </p:nvCxnSpPr>
        <p:spPr>
          <a:xfrm flipV="1">
            <a:off x="7451575" y="1484784"/>
            <a:ext cx="521707" cy="5001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>
            <a:extLst>
              <a:ext uri="{FF2B5EF4-FFF2-40B4-BE49-F238E27FC236}">
                <a16:creationId xmlns:a16="http://schemas.microsoft.com/office/drawing/2014/main" id="{FEC4209F-D01B-FA06-4250-64F172F3D3B0}"/>
              </a:ext>
            </a:extLst>
          </p:cNvPr>
          <p:cNvCxnSpPr>
            <a:cxnSpLocks/>
          </p:cNvCxnSpPr>
          <p:nvPr/>
        </p:nvCxnSpPr>
        <p:spPr>
          <a:xfrm flipH="1" flipV="1">
            <a:off x="8063880" y="1484784"/>
            <a:ext cx="944590" cy="6279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>
            <a:extLst>
              <a:ext uri="{FF2B5EF4-FFF2-40B4-BE49-F238E27FC236}">
                <a16:creationId xmlns:a16="http://schemas.microsoft.com/office/drawing/2014/main" id="{A680D884-C6E1-F9D5-22E9-9EE413966FAE}"/>
              </a:ext>
            </a:extLst>
          </p:cNvPr>
          <p:cNvSpPr txBox="1"/>
          <p:nvPr/>
        </p:nvSpPr>
        <p:spPr>
          <a:xfrm>
            <a:off x="1339337" y="1115452"/>
            <a:ext cx="1008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0000FF"/>
                </a:solidFill>
              </a:rPr>
              <a:t>supports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E48E0A95-9CC7-2E03-BA69-315EF7DADCD3}"/>
              </a:ext>
            </a:extLst>
          </p:cNvPr>
          <p:cNvSpPr txBox="1"/>
          <p:nvPr/>
        </p:nvSpPr>
        <p:spPr>
          <a:xfrm>
            <a:off x="7559575" y="1171326"/>
            <a:ext cx="1008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0000FF"/>
                </a:solidFill>
              </a:rPr>
              <a:t>supports</a:t>
            </a:r>
          </a:p>
        </p:txBody>
      </p:sp>
      <p:sp>
        <p:nvSpPr>
          <p:cNvPr id="25" name="内容占位符 1">
            <a:extLst>
              <a:ext uri="{FF2B5EF4-FFF2-40B4-BE49-F238E27FC236}">
                <a16:creationId xmlns:a16="http://schemas.microsoft.com/office/drawing/2014/main" id="{DA048175-EEB9-DDE3-FAFE-8B8845CED2BD}"/>
              </a:ext>
            </a:extLst>
          </p:cNvPr>
          <p:cNvSpPr txBox="1">
            <a:spLocks/>
          </p:cNvSpPr>
          <p:nvPr/>
        </p:nvSpPr>
        <p:spPr>
          <a:xfrm>
            <a:off x="695400" y="5303599"/>
            <a:ext cx="8784976" cy="180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800" b="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</a:pPr>
            <a:r>
              <a:rPr lang="en-US" altLang="zh-CN" sz="2000" dirty="0"/>
              <a:t>20 supports, achieving three-dimensional adjustment.</a:t>
            </a:r>
          </a:p>
          <a:p>
            <a:pPr>
              <a:buClrTx/>
            </a:pPr>
            <a:r>
              <a:rPr lang="en-US" altLang="zh-CN" sz="2000" dirty="0"/>
              <a:t>The adjustment amount is ±8 mm.</a:t>
            </a:r>
          </a:p>
        </p:txBody>
      </p:sp>
    </p:spTree>
    <p:extLst>
      <p:ext uri="{BB962C8B-B14F-4D97-AF65-F5344CB8AC3E}">
        <p14:creationId xmlns:p14="http://schemas.microsoft.com/office/powerpoint/2010/main" val="1262783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7090"/>
    </mc:Choice>
    <mc:Fallback xmlns="">
      <p:transition advTm="7709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8C19A3A5-48F3-FF79-DEF2-FC5CCF535B69}"/>
              </a:ext>
            </a:extLst>
          </p:cNvPr>
          <p:cNvCxnSpPr/>
          <p:nvPr/>
        </p:nvCxnSpPr>
        <p:spPr>
          <a:xfrm>
            <a:off x="0" y="795350"/>
            <a:ext cx="121920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4" name="图片 3">
            <a:extLst>
              <a:ext uri="{FF2B5EF4-FFF2-40B4-BE49-F238E27FC236}">
                <a16:creationId xmlns:a16="http://schemas.microsoft.com/office/drawing/2014/main" id="{1FCD3D9E-C985-8CFC-4B14-B4789815E8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4068" y="5302771"/>
            <a:ext cx="5553625" cy="1398394"/>
          </a:xfrm>
          <a:prstGeom prst="rect">
            <a:avLst/>
          </a:prstGeom>
        </p:spPr>
      </p:pic>
      <p:sp>
        <p:nvSpPr>
          <p:cNvPr id="20" name="文本框 19">
            <a:extLst>
              <a:ext uri="{FF2B5EF4-FFF2-40B4-BE49-F238E27FC236}">
                <a16:creationId xmlns:a16="http://schemas.microsoft.com/office/drawing/2014/main" id="{4791D1D5-2A62-0D76-E7BC-73ADABE89EC3}"/>
              </a:ext>
            </a:extLst>
          </p:cNvPr>
          <p:cNvSpPr txBox="1"/>
          <p:nvPr/>
        </p:nvSpPr>
        <p:spPr>
          <a:xfrm>
            <a:off x="246908" y="970711"/>
            <a:ext cx="1150092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Anti-solenoid is supported by a ring on the inner wall of the helium pool.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superconducting magnets Q1a,Q1b and Q2 are supported on the inner wall of the reverse solenoid assembly;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19CBAF37-B8FE-49CC-8FEA-DC8CCCDB6C4C}"/>
              </a:ext>
            </a:extLst>
          </p:cNvPr>
          <p:cNvSpPr txBox="1"/>
          <p:nvPr/>
        </p:nvSpPr>
        <p:spPr>
          <a:xfrm>
            <a:off x="597310" y="4379141"/>
            <a:ext cx="134863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Supports:</a:t>
            </a:r>
          </a:p>
          <a:p>
            <a:r>
              <a:rPr lang="en-US" altLang="zh-CN" dirty="0" err="1"/>
              <a:t>befor</a:t>
            </a:r>
            <a:r>
              <a:rPr lang="zh-CN" altLang="en-US" dirty="0"/>
              <a:t>：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optimized</a:t>
            </a:r>
            <a:r>
              <a:rPr lang="zh-CN" altLang="en-US" dirty="0"/>
              <a:t>：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59697BD3-90B2-41D0-AF4A-5F6BE484A9E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9956"/>
          <a:stretch/>
        </p:blipFill>
        <p:spPr>
          <a:xfrm>
            <a:off x="2294068" y="4059272"/>
            <a:ext cx="5314099" cy="109652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F898671F-ABC9-ED9C-C973-C9C9F59FFA7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73" y="2829100"/>
            <a:ext cx="8387130" cy="97756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37D5421-369A-FD7A-6442-A9E9290C30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4168" y="1900902"/>
            <a:ext cx="8221266" cy="1016504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A13DC0CA-8DEE-B03B-30A3-4293CDA7D67B}"/>
              </a:ext>
            </a:extLst>
          </p:cNvPr>
          <p:cNvSpPr txBox="1"/>
          <p:nvPr/>
        </p:nvSpPr>
        <p:spPr>
          <a:xfrm>
            <a:off x="2440115" y="1908231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/>
              <a:t>Skeleton supports Weight: 142kg   </a:t>
            </a:r>
          </a:p>
          <a:p>
            <a:endParaRPr lang="en-US" altLang="zh-CN" sz="1800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BEEC7690-19EA-A816-E039-51F20579DF2F}"/>
              </a:ext>
            </a:extLst>
          </p:cNvPr>
          <p:cNvSpPr txBox="1"/>
          <p:nvPr/>
        </p:nvSpPr>
        <p:spPr>
          <a:xfrm>
            <a:off x="2750225" y="3502749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/>
              <a:t>Skeleton supports Weight: 92kg   </a:t>
            </a:r>
          </a:p>
          <a:p>
            <a:endParaRPr lang="en-US" altLang="zh-CN" sz="1800" dirty="0"/>
          </a:p>
        </p:txBody>
      </p:sp>
      <p:sp>
        <p:nvSpPr>
          <p:cNvPr id="12" name="箭头: 下 19">
            <a:extLst>
              <a:ext uri="{FF2B5EF4-FFF2-40B4-BE49-F238E27FC236}">
                <a16:creationId xmlns:a16="http://schemas.microsoft.com/office/drawing/2014/main" id="{963B0E21-35A4-3A6E-54DE-CBBEE18E4EDD}"/>
              </a:ext>
            </a:extLst>
          </p:cNvPr>
          <p:cNvSpPr/>
          <p:nvPr/>
        </p:nvSpPr>
        <p:spPr>
          <a:xfrm>
            <a:off x="4157070" y="2643692"/>
            <a:ext cx="512423" cy="420744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8D59A2A1-E963-D6F5-D5DE-2BEE9121C01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24938" y="4387753"/>
            <a:ext cx="1861292" cy="1745714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CAAC7F53-D9E6-2050-55D5-FD161356B15D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6726"/>
          <a:stretch/>
        </p:blipFill>
        <p:spPr>
          <a:xfrm>
            <a:off x="9311888" y="1931321"/>
            <a:ext cx="1830349" cy="1538178"/>
          </a:xfrm>
          <a:prstGeom prst="rect">
            <a:avLst/>
          </a:prstGeom>
        </p:spPr>
      </p:pic>
      <p:sp>
        <p:nvSpPr>
          <p:cNvPr id="19" name="箭头: 下 19">
            <a:extLst>
              <a:ext uri="{FF2B5EF4-FFF2-40B4-BE49-F238E27FC236}">
                <a16:creationId xmlns:a16="http://schemas.microsoft.com/office/drawing/2014/main" id="{EE1A47C7-1E83-CE5B-60A5-EA5C58B3DEB8}"/>
              </a:ext>
            </a:extLst>
          </p:cNvPr>
          <p:cNvSpPr/>
          <p:nvPr/>
        </p:nvSpPr>
        <p:spPr>
          <a:xfrm>
            <a:off x="9999372" y="3728456"/>
            <a:ext cx="512423" cy="420744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TextBox 7">
            <a:extLst>
              <a:ext uri="{FF2B5EF4-FFF2-40B4-BE49-F238E27FC236}">
                <a16:creationId xmlns:a16="http://schemas.microsoft.com/office/drawing/2014/main" id="{6411E3D1-46BF-0808-DDB6-B15451170B49}"/>
              </a:ext>
            </a:extLst>
          </p:cNvPr>
          <p:cNvSpPr txBox="1"/>
          <p:nvPr/>
        </p:nvSpPr>
        <p:spPr>
          <a:xfrm>
            <a:off x="379529" y="134758"/>
            <a:ext cx="7593753" cy="1077218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 </a:t>
            </a:r>
            <a:r>
              <a:rPr lang="en-US" altLang="zh-CN" sz="32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Stucture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and Weight optimization</a:t>
            </a:r>
          </a:p>
          <a:p>
            <a:pPr algn="ctr"/>
            <a:endParaRPr lang="en-US" altLang="zh-CN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77805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7020"/>
    </mc:Choice>
    <mc:Fallback xmlns="">
      <p:transition advTm="2702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CD4E8A-C22F-9915-E55E-A735B46638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3">
            <a:extLst>
              <a:ext uri="{FF2B5EF4-FFF2-40B4-BE49-F238E27FC236}">
                <a16:creationId xmlns:a16="http://schemas.microsoft.com/office/drawing/2014/main" id="{94EC3A37-1FF9-59E2-68DC-C674DC71C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F15E9139-A00B-4B2A-98A6-095DC08F1345}" type="slidenum">
              <a:rPr lang="zh-CN" altLang="en-US" smtClean="0"/>
              <a:pPr/>
              <a:t>7</a:t>
            </a:fld>
            <a:endParaRPr lang="zh-CN" altLang="en-US"/>
          </a:p>
        </p:txBody>
      </p:sp>
      <p:sp>
        <p:nvSpPr>
          <p:cNvPr id="6" name="内容占位符 1">
            <a:extLst>
              <a:ext uri="{FF2B5EF4-FFF2-40B4-BE49-F238E27FC236}">
                <a16:creationId xmlns:a16="http://schemas.microsoft.com/office/drawing/2014/main" id="{EA6AA53E-7B02-60C1-AEE1-E49783180E63}"/>
              </a:ext>
            </a:extLst>
          </p:cNvPr>
          <p:cNvSpPr txBox="1">
            <a:spLocks/>
          </p:cNvSpPr>
          <p:nvPr/>
        </p:nvSpPr>
        <p:spPr>
          <a:xfrm>
            <a:off x="329519" y="1758312"/>
            <a:ext cx="3723497" cy="180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800" b="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</a:pPr>
            <a:r>
              <a:rPr lang="en-US" altLang="zh-CN" sz="2000" dirty="0"/>
              <a:t>Cryostat length: 5.75 m</a:t>
            </a:r>
          </a:p>
          <a:p>
            <a:pPr>
              <a:buClrTx/>
            </a:pPr>
            <a:r>
              <a:rPr lang="en-US" altLang="zh-CN" sz="2000" dirty="0"/>
              <a:t>Total weight: 2.42 ton</a:t>
            </a:r>
          </a:p>
        </p:txBody>
      </p:sp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2F95AF4D-24DD-69BC-00A8-C4861CC398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5451691"/>
              </p:ext>
            </p:extLst>
          </p:nvPr>
        </p:nvGraphicFramePr>
        <p:xfrm>
          <a:off x="4655840" y="1589858"/>
          <a:ext cx="4879655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1288">
                  <a:extLst>
                    <a:ext uri="{9D8B030D-6E8A-4147-A177-3AD203B41FA5}">
                      <a16:colId xmlns:a16="http://schemas.microsoft.com/office/drawing/2014/main" val="3979904113"/>
                    </a:ext>
                  </a:extLst>
                </a:gridCol>
                <a:gridCol w="1087833">
                  <a:extLst>
                    <a:ext uri="{9D8B030D-6E8A-4147-A177-3AD203B41FA5}">
                      <a16:colId xmlns:a16="http://schemas.microsoft.com/office/drawing/2014/main" val="3182336857"/>
                    </a:ext>
                  </a:extLst>
                </a:gridCol>
                <a:gridCol w="1740534">
                  <a:extLst>
                    <a:ext uri="{9D8B030D-6E8A-4147-A177-3AD203B41FA5}">
                      <a16:colId xmlns:a16="http://schemas.microsoft.com/office/drawing/2014/main" val="1369354583"/>
                    </a:ext>
                  </a:extLst>
                </a:gridCol>
              </a:tblGrid>
              <a:tr h="2327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dirty="0"/>
                        <a:t>Items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dirty="0"/>
                        <a:t>Weight (kg)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dirty="0"/>
                        <a:t>Main materials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5510391"/>
                  </a:ext>
                </a:extLst>
              </a:tr>
              <a:tr h="2769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dirty="0"/>
                        <a:t>Vacuum vessel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dirty="0"/>
                        <a:t>869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dirty="0"/>
                        <a:t>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7880893"/>
                  </a:ext>
                </a:extLst>
              </a:tr>
              <a:tr h="2769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dirty="0"/>
                        <a:t>Helium Vessel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dirty="0"/>
                        <a:t>510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dirty="0"/>
                        <a:t>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7165234"/>
                  </a:ext>
                </a:extLst>
              </a:tr>
              <a:tr h="2769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dirty="0"/>
                        <a:t>Thermal shield and pipes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dirty="0"/>
                        <a:t>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dirty="0"/>
                        <a:t>Aluminum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8153500"/>
                  </a:ext>
                </a:extLst>
              </a:tr>
              <a:tr h="2769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dirty="0"/>
                        <a:t>SC quadrupoles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Copper &amp; Aluminum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5859278"/>
                  </a:ext>
                </a:extLst>
              </a:tr>
              <a:tr h="2769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dirty="0"/>
                        <a:t>Anti-solenoids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dirty="0"/>
                        <a:t>302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Copper &amp; Aluminum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3428554"/>
                  </a:ext>
                </a:extLst>
              </a:tr>
              <a:tr h="2769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dirty="0"/>
                        <a:t>Skeleton supports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dirty="0"/>
                        <a:t>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dirty="0"/>
                        <a:t>Aluminum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6342665"/>
                  </a:ext>
                </a:extLst>
              </a:tr>
              <a:tr h="2769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dirty="0"/>
                        <a:t>Liquid Helium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dirty="0"/>
                        <a:t>504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Liquid Helium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7472042"/>
                  </a:ext>
                </a:extLst>
              </a:tr>
              <a:tr h="2769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="1" dirty="0">
                          <a:solidFill>
                            <a:srgbClr val="C00000"/>
                          </a:solidFill>
                        </a:rPr>
                        <a:t>Total weight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="1" dirty="0">
                          <a:solidFill>
                            <a:srgbClr val="C00000"/>
                          </a:solidFill>
                        </a:rPr>
                        <a:t>2420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07522"/>
                  </a:ext>
                </a:extLst>
              </a:tr>
            </a:tbl>
          </a:graphicData>
        </a:graphic>
      </p:graphicFrame>
      <p:sp>
        <p:nvSpPr>
          <p:cNvPr id="9" name="TextBox 7">
            <a:extLst>
              <a:ext uri="{FF2B5EF4-FFF2-40B4-BE49-F238E27FC236}">
                <a16:creationId xmlns:a16="http://schemas.microsoft.com/office/drawing/2014/main" id="{E5BCBEBB-4663-4D68-9569-C7BE38B7BB15}"/>
              </a:ext>
            </a:extLst>
          </p:cNvPr>
          <p:cNvSpPr txBox="1"/>
          <p:nvPr/>
        </p:nvSpPr>
        <p:spPr>
          <a:xfrm>
            <a:off x="479376" y="180543"/>
            <a:ext cx="7593753" cy="1077218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 </a:t>
            </a:r>
            <a:r>
              <a:rPr lang="en-US" altLang="zh-CN" sz="32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Stucture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and Weight optimization</a:t>
            </a:r>
          </a:p>
          <a:p>
            <a:pPr algn="ctr"/>
            <a:endParaRPr lang="en-US" altLang="zh-CN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内容占位符 1">
            <a:extLst>
              <a:ext uri="{FF2B5EF4-FFF2-40B4-BE49-F238E27FC236}">
                <a16:creationId xmlns:a16="http://schemas.microsoft.com/office/drawing/2014/main" id="{E56BC0CD-1807-A64F-FD3A-180E250462BE}"/>
              </a:ext>
            </a:extLst>
          </p:cNvPr>
          <p:cNvSpPr txBox="1">
            <a:spLocks/>
          </p:cNvSpPr>
          <p:nvPr/>
        </p:nvSpPr>
        <p:spPr>
          <a:xfrm>
            <a:off x="329519" y="2961458"/>
            <a:ext cx="3347659" cy="180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800" b="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en-US" altLang="zh-CN" sz="2000" dirty="0"/>
              <a:t>The vacuum vessel is the primary optimization target.</a:t>
            </a:r>
          </a:p>
        </p:txBody>
      </p:sp>
      <p:pic>
        <p:nvPicPr>
          <p:cNvPr id="4" name="图片 3" descr="社交网络的手机截图&#10;&#10;AI 生成的内容可能不正确。">
            <a:extLst>
              <a:ext uri="{FF2B5EF4-FFF2-40B4-BE49-F238E27FC236}">
                <a16:creationId xmlns:a16="http://schemas.microsoft.com/office/drawing/2014/main" id="{B83D1B34-8D5F-7CDB-3897-38184A4B0A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62109"/>
            <a:ext cx="11162712" cy="2176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165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7090"/>
    </mc:Choice>
    <mc:Fallback xmlns="">
      <p:transition advTm="7709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371F0A84-C7AF-6D72-0BC9-4B0E8904D5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529" y="4293096"/>
            <a:ext cx="11280576" cy="2376707"/>
          </a:xfrm>
          <a:prstGeom prst="rect">
            <a:avLst/>
          </a:prstGeom>
        </p:spPr>
      </p:pic>
      <p:sp>
        <p:nvSpPr>
          <p:cNvPr id="6" name="灯片编号占位符 3">
            <a:extLst>
              <a:ext uri="{FF2B5EF4-FFF2-40B4-BE49-F238E27FC236}">
                <a16:creationId xmlns:a16="http://schemas.microsoft.com/office/drawing/2014/main" id="{87B1BEDC-4F30-4018-B077-F219D2BA6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F15E9139-A00B-4B2A-98A6-095DC08F1345}" type="slidenum">
              <a:rPr lang="zh-CN" altLang="en-US" smtClean="0"/>
              <a:pPr/>
              <a:t>8</a:t>
            </a:fld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1A57EECE-9A9D-5CC1-8B84-EF1C4040E584}"/>
              </a:ext>
            </a:extLst>
          </p:cNvPr>
          <p:cNvSpPr txBox="1"/>
          <p:nvPr/>
        </p:nvSpPr>
        <p:spPr>
          <a:xfrm>
            <a:off x="4775648" y="6370807"/>
            <a:ext cx="60970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/>
              <a:t>Weight: 869kg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B99DB11E-9281-EDBF-83DD-D65AF425E194}"/>
              </a:ext>
            </a:extLst>
          </p:cNvPr>
          <p:cNvSpPr txBox="1"/>
          <p:nvPr/>
        </p:nvSpPr>
        <p:spPr>
          <a:xfrm>
            <a:off x="2718157" y="6354816"/>
            <a:ext cx="22727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/>
              <a:t>Materials: SS </a:t>
            </a:r>
            <a:endParaRPr lang="zh-CN" altLang="en-US" dirty="0"/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598B75F4-F439-3185-B9A9-F93981E10C0C}"/>
              </a:ext>
            </a:extLst>
          </p:cNvPr>
          <p:cNvCxnSpPr>
            <a:cxnSpLocks/>
          </p:cNvCxnSpPr>
          <p:nvPr/>
        </p:nvCxnSpPr>
        <p:spPr>
          <a:xfrm>
            <a:off x="479376" y="4293096"/>
            <a:ext cx="0" cy="11521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1913531C-54EA-59E9-B188-7D62967881F9}"/>
              </a:ext>
            </a:extLst>
          </p:cNvPr>
          <p:cNvCxnSpPr>
            <a:cxnSpLocks/>
          </p:cNvCxnSpPr>
          <p:nvPr/>
        </p:nvCxnSpPr>
        <p:spPr>
          <a:xfrm>
            <a:off x="2207568" y="4365104"/>
            <a:ext cx="0" cy="11521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F38EE4E5-5FE7-1A2A-C1C2-A5155E426236}"/>
              </a:ext>
            </a:extLst>
          </p:cNvPr>
          <p:cNvCxnSpPr>
            <a:cxnSpLocks/>
          </p:cNvCxnSpPr>
          <p:nvPr/>
        </p:nvCxnSpPr>
        <p:spPr>
          <a:xfrm>
            <a:off x="5807968" y="4293096"/>
            <a:ext cx="0" cy="11521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id="{1F7DB3CD-A6A1-265D-3742-B46D049ACED1}"/>
              </a:ext>
            </a:extLst>
          </p:cNvPr>
          <p:cNvCxnSpPr>
            <a:cxnSpLocks/>
          </p:cNvCxnSpPr>
          <p:nvPr/>
        </p:nvCxnSpPr>
        <p:spPr>
          <a:xfrm>
            <a:off x="1631504" y="4509120"/>
            <a:ext cx="57606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C23CBA49-4D9C-B3ED-4697-A83C60ED3D63}"/>
              </a:ext>
            </a:extLst>
          </p:cNvPr>
          <p:cNvCxnSpPr>
            <a:cxnSpLocks/>
          </p:cNvCxnSpPr>
          <p:nvPr/>
        </p:nvCxnSpPr>
        <p:spPr>
          <a:xfrm flipV="1">
            <a:off x="4367808" y="4487606"/>
            <a:ext cx="1440160" cy="215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B21DFD7A-B555-2260-004D-008A3D435178}"/>
              </a:ext>
            </a:extLst>
          </p:cNvPr>
          <p:cNvCxnSpPr>
            <a:cxnSpLocks/>
          </p:cNvCxnSpPr>
          <p:nvPr/>
        </p:nvCxnSpPr>
        <p:spPr>
          <a:xfrm>
            <a:off x="8868615" y="4509120"/>
            <a:ext cx="219593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5412D9E2-BE3B-2E02-AE10-D17D60CE5956}"/>
              </a:ext>
            </a:extLst>
          </p:cNvPr>
          <p:cNvCxnSpPr>
            <a:cxnSpLocks/>
          </p:cNvCxnSpPr>
          <p:nvPr/>
        </p:nvCxnSpPr>
        <p:spPr>
          <a:xfrm flipH="1">
            <a:off x="479376" y="4509120"/>
            <a:ext cx="576064" cy="46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>
            <a:extLst>
              <a:ext uri="{FF2B5EF4-FFF2-40B4-BE49-F238E27FC236}">
                <a16:creationId xmlns:a16="http://schemas.microsoft.com/office/drawing/2014/main" id="{1BE56B58-99DA-E69D-E587-846A476F604B}"/>
              </a:ext>
            </a:extLst>
          </p:cNvPr>
          <p:cNvCxnSpPr>
            <a:cxnSpLocks/>
          </p:cNvCxnSpPr>
          <p:nvPr/>
        </p:nvCxnSpPr>
        <p:spPr>
          <a:xfrm flipH="1">
            <a:off x="2228935" y="4513731"/>
            <a:ext cx="156280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id="{F3143186-0B74-8E57-B61F-A79426E689EA}"/>
              </a:ext>
            </a:extLst>
          </p:cNvPr>
          <p:cNvCxnSpPr>
            <a:cxnSpLocks/>
          </p:cNvCxnSpPr>
          <p:nvPr/>
        </p:nvCxnSpPr>
        <p:spPr>
          <a:xfrm flipH="1">
            <a:off x="5807968" y="4487606"/>
            <a:ext cx="223224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>
            <a:extLst>
              <a:ext uri="{FF2B5EF4-FFF2-40B4-BE49-F238E27FC236}">
                <a16:creationId xmlns:a16="http://schemas.microsoft.com/office/drawing/2014/main" id="{78C2698F-875C-5786-C980-2C8F3718909E}"/>
              </a:ext>
            </a:extLst>
          </p:cNvPr>
          <p:cNvSpPr txBox="1"/>
          <p:nvPr/>
        </p:nvSpPr>
        <p:spPr>
          <a:xfrm>
            <a:off x="874498" y="4302940"/>
            <a:ext cx="18728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/>
              <a:t>855mm</a:t>
            </a:r>
            <a:endParaRPr lang="zh-CN" altLang="en-US" dirty="0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A348851D-76D0-2CF0-43B1-271071FE53B1}"/>
              </a:ext>
            </a:extLst>
          </p:cNvPr>
          <p:cNvSpPr txBox="1"/>
          <p:nvPr/>
        </p:nvSpPr>
        <p:spPr>
          <a:xfrm>
            <a:off x="3647113" y="4324454"/>
            <a:ext cx="18728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/>
              <a:t>1915mm</a:t>
            </a:r>
            <a:endParaRPr lang="zh-CN" altLang="en-US" dirty="0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1355CBD3-EB9E-40A3-D9E0-A43577D57212}"/>
              </a:ext>
            </a:extLst>
          </p:cNvPr>
          <p:cNvSpPr txBox="1"/>
          <p:nvPr/>
        </p:nvSpPr>
        <p:spPr>
          <a:xfrm>
            <a:off x="8075912" y="4324454"/>
            <a:ext cx="18728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/>
              <a:t>2885mm</a:t>
            </a:r>
            <a:endParaRPr lang="zh-CN" altLang="en-US" dirty="0"/>
          </a:p>
        </p:txBody>
      </p:sp>
      <p:cxnSp>
        <p:nvCxnSpPr>
          <p:cNvPr id="23" name="直接箭头连接符 22">
            <a:extLst>
              <a:ext uri="{FF2B5EF4-FFF2-40B4-BE49-F238E27FC236}">
                <a16:creationId xmlns:a16="http://schemas.microsoft.com/office/drawing/2014/main" id="{86259A97-186C-F2E5-103A-E39B629B411B}"/>
              </a:ext>
            </a:extLst>
          </p:cNvPr>
          <p:cNvCxnSpPr>
            <a:cxnSpLocks/>
          </p:cNvCxnSpPr>
          <p:nvPr/>
        </p:nvCxnSpPr>
        <p:spPr>
          <a:xfrm flipV="1">
            <a:off x="2279576" y="5877272"/>
            <a:ext cx="581129" cy="4459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>
            <a:extLst>
              <a:ext uri="{FF2B5EF4-FFF2-40B4-BE49-F238E27FC236}">
                <a16:creationId xmlns:a16="http://schemas.microsoft.com/office/drawing/2014/main" id="{26B8D73D-CD27-8374-306F-5571037B74A9}"/>
              </a:ext>
            </a:extLst>
          </p:cNvPr>
          <p:cNvCxnSpPr>
            <a:cxnSpLocks/>
          </p:cNvCxnSpPr>
          <p:nvPr/>
        </p:nvCxnSpPr>
        <p:spPr>
          <a:xfrm flipH="1" flipV="1">
            <a:off x="8095398" y="6013952"/>
            <a:ext cx="460223" cy="4081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25">
            <a:extLst>
              <a:ext uri="{FF2B5EF4-FFF2-40B4-BE49-F238E27FC236}">
                <a16:creationId xmlns:a16="http://schemas.microsoft.com/office/drawing/2014/main" id="{2994BDB8-6A55-8F05-B141-59D3EED5693D}"/>
              </a:ext>
            </a:extLst>
          </p:cNvPr>
          <p:cNvSpPr txBox="1"/>
          <p:nvPr/>
        </p:nvSpPr>
        <p:spPr>
          <a:xfrm>
            <a:off x="1732692" y="6202514"/>
            <a:ext cx="18728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/>
              <a:t>6mm</a:t>
            </a:r>
            <a:endParaRPr lang="zh-CN" altLang="en-US" dirty="0"/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A06E7296-87D6-74E6-23DD-95C486039E70}"/>
              </a:ext>
            </a:extLst>
          </p:cNvPr>
          <p:cNvSpPr txBox="1"/>
          <p:nvPr/>
        </p:nvSpPr>
        <p:spPr>
          <a:xfrm>
            <a:off x="8498524" y="6244614"/>
            <a:ext cx="18728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/>
              <a:t>6mm</a:t>
            </a:r>
            <a:endParaRPr lang="zh-CN" altLang="en-US" dirty="0"/>
          </a:p>
        </p:txBody>
      </p:sp>
      <p:cxnSp>
        <p:nvCxnSpPr>
          <p:cNvPr id="28" name="直接箭头连接符 27">
            <a:extLst>
              <a:ext uri="{FF2B5EF4-FFF2-40B4-BE49-F238E27FC236}">
                <a16:creationId xmlns:a16="http://schemas.microsoft.com/office/drawing/2014/main" id="{CCD1EA8B-5253-0C55-FEF2-A658680E3513}"/>
              </a:ext>
            </a:extLst>
          </p:cNvPr>
          <p:cNvCxnSpPr>
            <a:cxnSpLocks/>
          </p:cNvCxnSpPr>
          <p:nvPr/>
        </p:nvCxnSpPr>
        <p:spPr>
          <a:xfrm flipV="1">
            <a:off x="3575721" y="5019028"/>
            <a:ext cx="0" cy="2821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箭头连接符 28">
            <a:extLst>
              <a:ext uri="{FF2B5EF4-FFF2-40B4-BE49-F238E27FC236}">
                <a16:creationId xmlns:a16="http://schemas.microsoft.com/office/drawing/2014/main" id="{4BC957E2-A5DF-968A-7AC6-B32FEA8026EA}"/>
              </a:ext>
            </a:extLst>
          </p:cNvPr>
          <p:cNvCxnSpPr>
            <a:cxnSpLocks/>
          </p:cNvCxnSpPr>
          <p:nvPr/>
        </p:nvCxnSpPr>
        <p:spPr>
          <a:xfrm flipV="1">
            <a:off x="7824192" y="4877938"/>
            <a:ext cx="0" cy="2821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箭头连接符 29">
            <a:extLst>
              <a:ext uri="{FF2B5EF4-FFF2-40B4-BE49-F238E27FC236}">
                <a16:creationId xmlns:a16="http://schemas.microsoft.com/office/drawing/2014/main" id="{A8273434-990E-747D-F058-0FF278544713}"/>
              </a:ext>
            </a:extLst>
          </p:cNvPr>
          <p:cNvCxnSpPr>
            <a:cxnSpLocks/>
          </p:cNvCxnSpPr>
          <p:nvPr/>
        </p:nvCxnSpPr>
        <p:spPr>
          <a:xfrm>
            <a:off x="3567865" y="5589240"/>
            <a:ext cx="0" cy="2836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箭头连接符 30">
            <a:extLst>
              <a:ext uri="{FF2B5EF4-FFF2-40B4-BE49-F238E27FC236}">
                <a16:creationId xmlns:a16="http://schemas.microsoft.com/office/drawing/2014/main" id="{A90E95B0-6519-121A-1891-24DCACE49A7F}"/>
              </a:ext>
            </a:extLst>
          </p:cNvPr>
          <p:cNvCxnSpPr>
            <a:cxnSpLocks/>
          </p:cNvCxnSpPr>
          <p:nvPr/>
        </p:nvCxnSpPr>
        <p:spPr>
          <a:xfrm>
            <a:off x="7824192" y="5755811"/>
            <a:ext cx="0" cy="2836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文本框 31">
            <a:extLst>
              <a:ext uri="{FF2B5EF4-FFF2-40B4-BE49-F238E27FC236}">
                <a16:creationId xmlns:a16="http://schemas.microsoft.com/office/drawing/2014/main" id="{3DEBB332-13ED-FCB6-6047-A644EF93A582}"/>
              </a:ext>
            </a:extLst>
          </p:cNvPr>
          <p:cNvSpPr txBox="1"/>
          <p:nvPr/>
        </p:nvSpPr>
        <p:spPr>
          <a:xfrm>
            <a:off x="3248005" y="5213348"/>
            <a:ext cx="18728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/>
              <a:t>472mm</a:t>
            </a:r>
            <a:endParaRPr lang="zh-CN" altLang="en-US" dirty="0"/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D4CB556D-3227-F95A-5927-714B8ACF488F}"/>
              </a:ext>
            </a:extLst>
          </p:cNvPr>
          <p:cNvSpPr txBox="1"/>
          <p:nvPr/>
        </p:nvSpPr>
        <p:spPr>
          <a:xfrm>
            <a:off x="7389097" y="5252749"/>
            <a:ext cx="18728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/>
              <a:t>626mm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F4D3060F-B9CB-6D1B-F5E5-86EFBA636D96}"/>
                  </a:ext>
                </a:extLst>
              </p:cNvPr>
              <p:cNvSpPr txBox="1"/>
              <p:nvPr/>
            </p:nvSpPr>
            <p:spPr>
              <a:xfrm>
                <a:off x="405289" y="1327371"/>
                <a:ext cx="3972545" cy="5197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en-US" dirty="0"/>
                  <a:t>计算厚度：</a:t>
                </a:r>
                <a14:m>
                  <m:oMath xmlns:m="http://schemas.openxmlformats.org/officeDocument/2006/math">
                    <m:r>
                      <a:rPr lang="zh-CN" altLang="en-US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altLang="zh-CN" i="1">
                                <a:latin typeface="Cambria Math" panose="02040503050406030204" pitchFamily="18" charset="0"/>
                              </a:rPr>
                              <m:t>p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 i="1"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</m:num>
                      <m:den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</m:d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∅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altLang="zh-CN" i="1">
                                <a:latin typeface="Cambria Math" panose="02040503050406030204" pitchFamily="18" charset="0"/>
                              </a:rPr>
                              <m:t>p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den>
                    </m:f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=2.29/3.4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F4D3060F-B9CB-6D1B-F5E5-86EFBA636D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289" y="1327371"/>
                <a:ext cx="3972545" cy="519758"/>
              </a:xfrm>
              <a:prstGeom prst="rect">
                <a:avLst/>
              </a:prstGeom>
              <a:blipFill>
                <a:blip r:embed="rId4"/>
                <a:stretch>
                  <a:fillRect l="-1227" b="-35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07B70E56-6147-3D87-88D3-5E5BCE879FE9}"/>
                  </a:ext>
                </a:extLst>
              </p:cNvPr>
              <p:cNvSpPr txBox="1"/>
              <p:nvPr/>
            </p:nvSpPr>
            <p:spPr>
              <a:xfrm>
                <a:off x="4315248" y="1429628"/>
                <a:ext cx="400249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en-US" dirty="0"/>
                  <a:t>名义厚度：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i="1"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=10/6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07B70E56-6147-3D87-88D3-5E5BCE879F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5248" y="1429628"/>
                <a:ext cx="4002497" cy="369332"/>
              </a:xfrm>
              <a:prstGeom prst="rect">
                <a:avLst/>
              </a:prstGeom>
              <a:blipFill>
                <a:blip r:embed="rId5"/>
                <a:stretch>
                  <a:fillRect l="-1372" t="-15000" b="-21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56D87B11-83FF-82D8-3638-DEFC3CC58A36}"/>
                  </a:ext>
                </a:extLst>
              </p:cNvPr>
              <p:cNvSpPr txBox="1"/>
              <p:nvPr/>
            </p:nvSpPr>
            <p:spPr>
              <a:xfrm>
                <a:off x="6924092" y="1408534"/>
                <a:ext cx="474206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en-US" dirty="0"/>
                  <a:t>有效厚度：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i="1">
                            <a:latin typeface="Cambria Math" panose="02040503050406030204" pitchFamily="18" charset="0"/>
                          </a:rPr>
                          <m:t>e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i="1"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</m:oMath>
                </a14:m>
                <a:r>
                  <a:rPr lang="en-US" altLang="zh-CN" dirty="0"/>
                  <a:t>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dirty="0"/>
                  <a:t>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=9.4/5.7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56D87B11-83FF-82D8-3638-DEFC3CC58A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4092" y="1408534"/>
                <a:ext cx="4742066" cy="369332"/>
              </a:xfrm>
              <a:prstGeom prst="rect">
                <a:avLst/>
              </a:prstGeom>
              <a:blipFill>
                <a:blip r:embed="rId6"/>
                <a:stretch>
                  <a:fillRect l="-1157" t="-13115" b="-262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文本框 37">
            <a:extLst>
              <a:ext uri="{FF2B5EF4-FFF2-40B4-BE49-F238E27FC236}">
                <a16:creationId xmlns:a16="http://schemas.microsoft.com/office/drawing/2014/main" id="{EBDA409F-559A-343A-DBEF-6C68D9C92C70}"/>
              </a:ext>
            </a:extLst>
          </p:cNvPr>
          <p:cNvSpPr txBox="1"/>
          <p:nvPr/>
        </p:nvSpPr>
        <p:spPr>
          <a:xfrm>
            <a:off x="405289" y="1007473"/>
            <a:ext cx="60970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根据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GB/T 150.3-2011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压力容器厚度的计算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8816404" y="5194675"/>
            <a:ext cx="20563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C00000"/>
                </a:solidFill>
              </a:rPr>
              <a:t>Vacuum vessel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  <p:pic>
        <p:nvPicPr>
          <p:cNvPr id="57" name="图片 56">
            <a:extLst>
              <a:ext uri="{FF2B5EF4-FFF2-40B4-BE49-F238E27FC236}">
                <a16:creationId xmlns:a16="http://schemas.microsoft.com/office/drawing/2014/main" id="{2A0CB268-19AD-7393-BBB4-85CE24A5082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573" t="18712" r="3932" b="16590"/>
          <a:stretch/>
        </p:blipFill>
        <p:spPr>
          <a:xfrm>
            <a:off x="94656" y="2290833"/>
            <a:ext cx="11430334" cy="1394997"/>
          </a:xfrm>
          <a:prstGeom prst="rect">
            <a:avLst/>
          </a:prstGeom>
        </p:spPr>
      </p:pic>
      <p:sp>
        <p:nvSpPr>
          <p:cNvPr id="58" name="灯片编号占位符 3">
            <a:extLst>
              <a:ext uri="{FF2B5EF4-FFF2-40B4-BE49-F238E27FC236}">
                <a16:creationId xmlns:a16="http://schemas.microsoft.com/office/drawing/2014/main" id="{12D95DF5-FB85-236D-4F47-4F4CAEBB8057}"/>
              </a:ext>
            </a:extLst>
          </p:cNvPr>
          <p:cNvSpPr txBox="1">
            <a:spLocks/>
          </p:cNvSpPr>
          <p:nvPr/>
        </p:nvSpPr>
        <p:spPr>
          <a:xfrm>
            <a:off x="8784929" y="388626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5E9139-A00B-4B2A-98A6-095DC08F1345}" type="slidenum">
              <a:rPr lang="zh-CN" altLang="en-US" smtClean="0"/>
              <a:pPr/>
              <a:t>8</a:t>
            </a:fld>
            <a:endParaRPr lang="zh-CN" altLang="en-US"/>
          </a:p>
        </p:txBody>
      </p:sp>
      <p:sp>
        <p:nvSpPr>
          <p:cNvPr id="59" name="文本框 58">
            <a:extLst>
              <a:ext uri="{FF2B5EF4-FFF2-40B4-BE49-F238E27FC236}">
                <a16:creationId xmlns:a16="http://schemas.microsoft.com/office/drawing/2014/main" id="{7308F2DD-C978-340B-E441-B275C69078D8}"/>
              </a:ext>
            </a:extLst>
          </p:cNvPr>
          <p:cNvSpPr txBox="1"/>
          <p:nvPr/>
        </p:nvSpPr>
        <p:spPr>
          <a:xfrm>
            <a:off x="6143329" y="3853123"/>
            <a:ext cx="60970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/>
              <a:t>Weight: </a:t>
            </a:r>
            <a:r>
              <a:rPr lang="en-US" altLang="zh-CN" dirty="0"/>
              <a:t>510</a:t>
            </a:r>
            <a:r>
              <a:rPr lang="en-US" altLang="zh-CN" sz="1800" dirty="0"/>
              <a:t>kg   </a:t>
            </a:r>
          </a:p>
          <a:p>
            <a:endParaRPr lang="zh-CN" altLang="en-US" dirty="0"/>
          </a:p>
        </p:txBody>
      </p:sp>
      <p:sp>
        <p:nvSpPr>
          <p:cNvPr id="60" name="文本框 59">
            <a:extLst>
              <a:ext uri="{FF2B5EF4-FFF2-40B4-BE49-F238E27FC236}">
                <a16:creationId xmlns:a16="http://schemas.microsoft.com/office/drawing/2014/main" id="{71A0F080-0942-C5FF-3AA3-3FC7C3F26960}"/>
              </a:ext>
            </a:extLst>
          </p:cNvPr>
          <p:cNvSpPr txBox="1"/>
          <p:nvPr/>
        </p:nvSpPr>
        <p:spPr>
          <a:xfrm>
            <a:off x="4055097" y="3856224"/>
            <a:ext cx="19062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/>
              <a:t>Materials: </a:t>
            </a:r>
            <a:r>
              <a:rPr lang="en-US" altLang="zh-CN" dirty="0"/>
              <a:t>SS</a:t>
            </a:r>
            <a:endParaRPr lang="zh-CN" altLang="en-US" dirty="0"/>
          </a:p>
        </p:txBody>
      </p:sp>
      <p:cxnSp>
        <p:nvCxnSpPr>
          <p:cNvPr id="61" name="直接连接符 60">
            <a:extLst>
              <a:ext uri="{FF2B5EF4-FFF2-40B4-BE49-F238E27FC236}">
                <a16:creationId xmlns:a16="http://schemas.microsoft.com/office/drawing/2014/main" id="{EA212939-6928-1A55-F61B-9BBF1EC917D1}"/>
              </a:ext>
            </a:extLst>
          </p:cNvPr>
          <p:cNvCxnSpPr>
            <a:cxnSpLocks/>
          </p:cNvCxnSpPr>
          <p:nvPr/>
        </p:nvCxnSpPr>
        <p:spPr>
          <a:xfrm>
            <a:off x="116832" y="1999869"/>
            <a:ext cx="0" cy="11521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 61">
            <a:extLst>
              <a:ext uri="{FF2B5EF4-FFF2-40B4-BE49-F238E27FC236}">
                <a16:creationId xmlns:a16="http://schemas.microsoft.com/office/drawing/2014/main" id="{E49DDE21-DB8F-F7EF-62FA-213EA475AD8E}"/>
              </a:ext>
            </a:extLst>
          </p:cNvPr>
          <p:cNvCxnSpPr>
            <a:cxnSpLocks/>
          </p:cNvCxnSpPr>
          <p:nvPr/>
        </p:nvCxnSpPr>
        <p:spPr>
          <a:xfrm>
            <a:off x="6035804" y="1924421"/>
            <a:ext cx="0" cy="11521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箭头连接符 62">
            <a:extLst>
              <a:ext uri="{FF2B5EF4-FFF2-40B4-BE49-F238E27FC236}">
                <a16:creationId xmlns:a16="http://schemas.microsoft.com/office/drawing/2014/main" id="{C1EF8A07-4168-945E-3750-C5D1C8F76960}"/>
              </a:ext>
            </a:extLst>
          </p:cNvPr>
          <p:cNvCxnSpPr>
            <a:cxnSpLocks/>
          </p:cNvCxnSpPr>
          <p:nvPr/>
        </p:nvCxnSpPr>
        <p:spPr>
          <a:xfrm flipV="1">
            <a:off x="3648786" y="2067764"/>
            <a:ext cx="2312564" cy="261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箭头连接符 63">
            <a:extLst>
              <a:ext uri="{FF2B5EF4-FFF2-40B4-BE49-F238E27FC236}">
                <a16:creationId xmlns:a16="http://schemas.microsoft.com/office/drawing/2014/main" id="{57DBDE44-B26A-4E79-6AB8-463734AD265A}"/>
              </a:ext>
            </a:extLst>
          </p:cNvPr>
          <p:cNvCxnSpPr>
            <a:cxnSpLocks/>
          </p:cNvCxnSpPr>
          <p:nvPr/>
        </p:nvCxnSpPr>
        <p:spPr>
          <a:xfrm>
            <a:off x="9329054" y="2039036"/>
            <a:ext cx="219593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接箭头连接符 64">
            <a:extLst>
              <a:ext uri="{FF2B5EF4-FFF2-40B4-BE49-F238E27FC236}">
                <a16:creationId xmlns:a16="http://schemas.microsoft.com/office/drawing/2014/main" id="{33281E3F-1C4C-57B7-0B34-4FAE57E9E699}"/>
              </a:ext>
            </a:extLst>
          </p:cNvPr>
          <p:cNvCxnSpPr>
            <a:cxnSpLocks/>
            <a:stCxn id="67" idx="1"/>
          </p:cNvCxnSpPr>
          <p:nvPr/>
        </p:nvCxnSpPr>
        <p:spPr>
          <a:xfrm flipH="1">
            <a:off x="147902" y="2076421"/>
            <a:ext cx="2441773" cy="107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箭头连接符 65">
            <a:extLst>
              <a:ext uri="{FF2B5EF4-FFF2-40B4-BE49-F238E27FC236}">
                <a16:creationId xmlns:a16="http://schemas.microsoft.com/office/drawing/2014/main" id="{26A1136E-43FF-B1A7-1047-CBD0264108B5}"/>
              </a:ext>
            </a:extLst>
          </p:cNvPr>
          <p:cNvCxnSpPr>
            <a:cxnSpLocks/>
          </p:cNvCxnSpPr>
          <p:nvPr/>
        </p:nvCxnSpPr>
        <p:spPr>
          <a:xfrm flipH="1">
            <a:off x="6052650" y="2093892"/>
            <a:ext cx="223224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文本框 66">
            <a:extLst>
              <a:ext uri="{FF2B5EF4-FFF2-40B4-BE49-F238E27FC236}">
                <a16:creationId xmlns:a16="http://schemas.microsoft.com/office/drawing/2014/main" id="{4ED4E8D0-B119-BFFE-B2BE-15C8D1F30894}"/>
              </a:ext>
            </a:extLst>
          </p:cNvPr>
          <p:cNvSpPr txBox="1"/>
          <p:nvPr/>
        </p:nvSpPr>
        <p:spPr>
          <a:xfrm>
            <a:off x="2589675" y="1891755"/>
            <a:ext cx="18728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/>
              <a:t>2800mm</a:t>
            </a:r>
            <a:endParaRPr lang="zh-CN" altLang="en-US" dirty="0"/>
          </a:p>
        </p:txBody>
      </p:sp>
      <p:sp>
        <p:nvSpPr>
          <p:cNvPr id="68" name="文本框 67">
            <a:extLst>
              <a:ext uri="{FF2B5EF4-FFF2-40B4-BE49-F238E27FC236}">
                <a16:creationId xmlns:a16="http://schemas.microsoft.com/office/drawing/2014/main" id="{9DF8BC39-AACE-6035-4CBF-FAAC5BCEF3A8}"/>
              </a:ext>
            </a:extLst>
          </p:cNvPr>
          <p:cNvSpPr txBox="1"/>
          <p:nvPr/>
        </p:nvSpPr>
        <p:spPr>
          <a:xfrm>
            <a:off x="8392641" y="1876885"/>
            <a:ext cx="18728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/>
              <a:t>2300mm</a:t>
            </a:r>
            <a:endParaRPr lang="zh-CN" altLang="en-US" dirty="0"/>
          </a:p>
        </p:txBody>
      </p:sp>
      <p:cxnSp>
        <p:nvCxnSpPr>
          <p:cNvPr id="69" name="直接箭头连接符 68">
            <a:extLst>
              <a:ext uri="{FF2B5EF4-FFF2-40B4-BE49-F238E27FC236}">
                <a16:creationId xmlns:a16="http://schemas.microsoft.com/office/drawing/2014/main" id="{E34A14CD-197B-211B-ED38-4AB534D79CF4}"/>
              </a:ext>
            </a:extLst>
          </p:cNvPr>
          <p:cNvCxnSpPr>
            <a:cxnSpLocks/>
          </p:cNvCxnSpPr>
          <p:nvPr/>
        </p:nvCxnSpPr>
        <p:spPr>
          <a:xfrm flipV="1">
            <a:off x="2326905" y="3407188"/>
            <a:ext cx="581129" cy="4459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箭头连接符 69">
            <a:extLst>
              <a:ext uri="{FF2B5EF4-FFF2-40B4-BE49-F238E27FC236}">
                <a16:creationId xmlns:a16="http://schemas.microsoft.com/office/drawing/2014/main" id="{36190C0B-8A03-AFED-EB52-44B272FAE03D}"/>
              </a:ext>
            </a:extLst>
          </p:cNvPr>
          <p:cNvCxnSpPr>
            <a:cxnSpLocks/>
          </p:cNvCxnSpPr>
          <p:nvPr/>
        </p:nvCxnSpPr>
        <p:spPr>
          <a:xfrm flipH="1" flipV="1">
            <a:off x="8142727" y="3543868"/>
            <a:ext cx="460223" cy="4081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文本框 70">
            <a:extLst>
              <a:ext uri="{FF2B5EF4-FFF2-40B4-BE49-F238E27FC236}">
                <a16:creationId xmlns:a16="http://schemas.microsoft.com/office/drawing/2014/main" id="{9207F2C4-0CBA-BCA0-B081-9B9CBD064C03}"/>
              </a:ext>
            </a:extLst>
          </p:cNvPr>
          <p:cNvSpPr txBox="1"/>
          <p:nvPr/>
        </p:nvSpPr>
        <p:spPr>
          <a:xfrm>
            <a:off x="1780021" y="3732430"/>
            <a:ext cx="18728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/>
              <a:t>10mm</a:t>
            </a:r>
            <a:endParaRPr lang="zh-CN" altLang="en-US" dirty="0"/>
          </a:p>
        </p:txBody>
      </p:sp>
      <p:sp>
        <p:nvSpPr>
          <p:cNvPr id="72" name="文本框 71">
            <a:extLst>
              <a:ext uri="{FF2B5EF4-FFF2-40B4-BE49-F238E27FC236}">
                <a16:creationId xmlns:a16="http://schemas.microsoft.com/office/drawing/2014/main" id="{A721018D-D4AE-6E44-2141-DF188A858613}"/>
              </a:ext>
            </a:extLst>
          </p:cNvPr>
          <p:cNvSpPr txBox="1"/>
          <p:nvPr/>
        </p:nvSpPr>
        <p:spPr>
          <a:xfrm>
            <a:off x="8545853" y="3774530"/>
            <a:ext cx="18728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/>
              <a:t>10mm</a:t>
            </a:r>
            <a:endParaRPr lang="zh-CN" altLang="en-US" dirty="0"/>
          </a:p>
        </p:txBody>
      </p:sp>
      <p:cxnSp>
        <p:nvCxnSpPr>
          <p:cNvPr id="73" name="直接箭头连接符 72">
            <a:extLst>
              <a:ext uri="{FF2B5EF4-FFF2-40B4-BE49-F238E27FC236}">
                <a16:creationId xmlns:a16="http://schemas.microsoft.com/office/drawing/2014/main" id="{9C2012DF-16A2-1726-F5D8-EAC9BA30CD39}"/>
              </a:ext>
            </a:extLst>
          </p:cNvPr>
          <p:cNvCxnSpPr>
            <a:cxnSpLocks/>
          </p:cNvCxnSpPr>
          <p:nvPr/>
        </p:nvCxnSpPr>
        <p:spPr>
          <a:xfrm flipV="1">
            <a:off x="3648786" y="2665449"/>
            <a:ext cx="0" cy="2821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接箭头连接符 73">
            <a:extLst>
              <a:ext uri="{FF2B5EF4-FFF2-40B4-BE49-F238E27FC236}">
                <a16:creationId xmlns:a16="http://schemas.microsoft.com/office/drawing/2014/main" id="{EDA2C9F8-499C-0AC5-897F-F950674F6F8A}"/>
              </a:ext>
            </a:extLst>
          </p:cNvPr>
          <p:cNvCxnSpPr>
            <a:cxnSpLocks/>
          </p:cNvCxnSpPr>
          <p:nvPr/>
        </p:nvCxnSpPr>
        <p:spPr>
          <a:xfrm flipV="1">
            <a:off x="7871521" y="2500485"/>
            <a:ext cx="0" cy="2821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接箭头连接符 74">
            <a:extLst>
              <a:ext uri="{FF2B5EF4-FFF2-40B4-BE49-F238E27FC236}">
                <a16:creationId xmlns:a16="http://schemas.microsoft.com/office/drawing/2014/main" id="{CBCF47B5-8FDF-D9DD-8778-8913351B8522}"/>
              </a:ext>
            </a:extLst>
          </p:cNvPr>
          <p:cNvCxnSpPr>
            <a:cxnSpLocks/>
          </p:cNvCxnSpPr>
          <p:nvPr/>
        </p:nvCxnSpPr>
        <p:spPr>
          <a:xfrm>
            <a:off x="3648786" y="3010186"/>
            <a:ext cx="0" cy="2836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接箭头连接符 75">
            <a:extLst>
              <a:ext uri="{FF2B5EF4-FFF2-40B4-BE49-F238E27FC236}">
                <a16:creationId xmlns:a16="http://schemas.microsoft.com/office/drawing/2014/main" id="{87B70BB6-7F62-91C8-D510-7EC38721805C}"/>
              </a:ext>
            </a:extLst>
          </p:cNvPr>
          <p:cNvCxnSpPr>
            <a:cxnSpLocks/>
          </p:cNvCxnSpPr>
          <p:nvPr/>
        </p:nvCxnSpPr>
        <p:spPr>
          <a:xfrm>
            <a:off x="7871521" y="3151997"/>
            <a:ext cx="0" cy="2836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文本框 76">
            <a:extLst>
              <a:ext uri="{FF2B5EF4-FFF2-40B4-BE49-F238E27FC236}">
                <a16:creationId xmlns:a16="http://schemas.microsoft.com/office/drawing/2014/main" id="{024CF491-B146-E5EA-AE71-FE2C886E50F1}"/>
              </a:ext>
            </a:extLst>
          </p:cNvPr>
          <p:cNvSpPr txBox="1"/>
          <p:nvPr/>
        </p:nvSpPr>
        <p:spPr>
          <a:xfrm>
            <a:off x="3295334" y="2743264"/>
            <a:ext cx="18728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/>
              <a:t>298mm</a:t>
            </a:r>
            <a:endParaRPr lang="zh-CN" altLang="en-US" dirty="0"/>
          </a:p>
        </p:txBody>
      </p:sp>
      <p:sp>
        <p:nvSpPr>
          <p:cNvPr id="78" name="文本框 77">
            <a:extLst>
              <a:ext uri="{FF2B5EF4-FFF2-40B4-BE49-F238E27FC236}">
                <a16:creationId xmlns:a16="http://schemas.microsoft.com/office/drawing/2014/main" id="{64B2CDF1-7A96-5F3D-C57F-153A0FA164C6}"/>
              </a:ext>
            </a:extLst>
          </p:cNvPr>
          <p:cNvSpPr txBox="1"/>
          <p:nvPr/>
        </p:nvSpPr>
        <p:spPr>
          <a:xfrm>
            <a:off x="7436426" y="2782665"/>
            <a:ext cx="18728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/>
              <a:t>454mm</a:t>
            </a:r>
            <a:endParaRPr lang="zh-CN" altLang="en-US" dirty="0"/>
          </a:p>
        </p:txBody>
      </p:sp>
      <p:sp>
        <p:nvSpPr>
          <p:cNvPr id="56" name="TextBox 7">
            <a:extLst>
              <a:ext uri="{FF2B5EF4-FFF2-40B4-BE49-F238E27FC236}">
                <a16:creationId xmlns:a16="http://schemas.microsoft.com/office/drawing/2014/main" id="{6411E3D1-46BF-0808-DDB6-B15451170B49}"/>
              </a:ext>
            </a:extLst>
          </p:cNvPr>
          <p:cNvSpPr txBox="1"/>
          <p:nvPr/>
        </p:nvSpPr>
        <p:spPr>
          <a:xfrm>
            <a:off x="379529" y="134758"/>
            <a:ext cx="7593753" cy="1077218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 </a:t>
            </a:r>
            <a:r>
              <a:rPr lang="en-US" altLang="zh-CN" sz="32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Stucture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and Weight optimization</a:t>
            </a:r>
          </a:p>
          <a:p>
            <a:pPr algn="ctr"/>
            <a:endParaRPr lang="en-US" altLang="zh-CN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80468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7090"/>
    </mc:Choice>
    <mc:Fallback xmlns="">
      <p:transition advTm="7709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20F027-FA54-437D-42C6-C723793711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图示&#10;&#10;描述已自动生成">
            <a:extLst>
              <a:ext uri="{FF2B5EF4-FFF2-40B4-BE49-F238E27FC236}">
                <a16:creationId xmlns:a16="http://schemas.microsoft.com/office/drawing/2014/main" id="{B309FE66-9305-470E-254C-059C672B1B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798" y="3942050"/>
            <a:ext cx="3363633" cy="2824292"/>
          </a:xfrm>
          <a:prstGeom prst="rect">
            <a:avLst/>
          </a:prstGeom>
        </p:spPr>
      </p:pic>
      <p:sp>
        <p:nvSpPr>
          <p:cNvPr id="25" name="文本框 24">
            <a:extLst>
              <a:ext uri="{FF2B5EF4-FFF2-40B4-BE49-F238E27FC236}">
                <a16:creationId xmlns:a16="http://schemas.microsoft.com/office/drawing/2014/main" id="{6023288F-FC40-92E5-CF27-EF6F0F3B7E32}"/>
              </a:ext>
            </a:extLst>
          </p:cNvPr>
          <p:cNvSpPr txBox="1"/>
          <p:nvPr/>
        </p:nvSpPr>
        <p:spPr>
          <a:xfrm>
            <a:off x="9440268" y="3922020"/>
            <a:ext cx="20563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C00000"/>
                </a:solidFill>
              </a:rPr>
              <a:t>Vacuum vessel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  <p:pic>
        <p:nvPicPr>
          <p:cNvPr id="41" name="图片 40" descr="手机屏幕截图&#10;&#10;中度可信度描述已自动生成">
            <a:extLst>
              <a:ext uri="{FF2B5EF4-FFF2-40B4-BE49-F238E27FC236}">
                <a16:creationId xmlns:a16="http://schemas.microsoft.com/office/drawing/2014/main" id="{56366A9A-FA6B-BDE6-C1AC-CFB50C37DD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605" y="4000354"/>
            <a:ext cx="3327284" cy="2794690"/>
          </a:xfrm>
          <a:prstGeom prst="rect">
            <a:avLst/>
          </a:prstGeom>
        </p:spPr>
      </p:pic>
      <p:sp>
        <p:nvSpPr>
          <p:cNvPr id="42" name="文本框 41">
            <a:extLst>
              <a:ext uri="{FF2B5EF4-FFF2-40B4-BE49-F238E27FC236}">
                <a16:creationId xmlns:a16="http://schemas.microsoft.com/office/drawing/2014/main" id="{837F6D18-E7FF-0BF8-8B37-578111155BFB}"/>
              </a:ext>
            </a:extLst>
          </p:cNvPr>
          <p:cNvSpPr txBox="1"/>
          <p:nvPr/>
        </p:nvSpPr>
        <p:spPr>
          <a:xfrm>
            <a:off x="9522549" y="4383685"/>
            <a:ext cx="264491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CN" sz="2400" b="1" dirty="0">
                <a:solidFill>
                  <a:srgbClr val="C00000"/>
                </a:solidFill>
              </a:rPr>
              <a:t>Max stress:</a:t>
            </a:r>
          </a:p>
          <a:p>
            <a:r>
              <a:rPr lang="en-US" altLang="zh-CN" sz="2400" b="1" dirty="0">
                <a:solidFill>
                  <a:srgbClr val="C00000"/>
                </a:solidFill>
              </a:rPr>
              <a:t>126MPa</a:t>
            </a:r>
          </a:p>
          <a:p>
            <a:endParaRPr lang="en-US" altLang="zh-CN" sz="2400" b="1" dirty="0">
              <a:solidFill>
                <a:srgbClr val="C0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CN" sz="2400" b="1" dirty="0">
                <a:solidFill>
                  <a:srgbClr val="C00000"/>
                </a:solidFill>
              </a:rPr>
              <a:t>Max strain:</a:t>
            </a:r>
          </a:p>
          <a:p>
            <a:r>
              <a:rPr lang="en-US" altLang="zh-CN" sz="2400" b="1" dirty="0">
                <a:solidFill>
                  <a:srgbClr val="C00000"/>
                </a:solidFill>
              </a:rPr>
              <a:t>0.0004m/m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73784A74-212F-E856-8F3A-02039D7A835E}"/>
              </a:ext>
            </a:extLst>
          </p:cNvPr>
          <p:cNvSpPr txBox="1"/>
          <p:nvPr/>
        </p:nvSpPr>
        <p:spPr>
          <a:xfrm>
            <a:off x="3253060" y="5861012"/>
            <a:ext cx="26449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CN" sz="2400" b="1" dirty="0">
                <a:solidFill>
                  <a:srgbClr val="C00000"/>
                </a:solidFill>
              </a:rPr>
              <a:t>Thickness:6mm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  <p:pic>
        <p:nvPicPr>
          <p:cNvPr id="2" name="图片 1" descr="图示&#10;&#10;描述已自动生成">
            <a:extLst>
              <a:ext uri="{FF2B5EF4-FFF2-40B4-BE49-F238E27FC236}">
                <a16:creationId xmlns:a16="http://schemas.microsoft.com/office/drawing/2014/main" id="{D5AC98F2-065C-BFA6-B73C-134A5FC6FC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51" y="1177323"/>
            <a:ext cx="3394381" cy="2845203"/>
          </a:xfrm>
          <a:prstGeom prst="rect">
            <a:avLst/>
          </a:prstGeom>
        </p:spPr>
      </p:pic>
      <p:pic>
        <p:nvPicPr>
          <p:cNvPr id="4" name="图片 3" descr="图示, 日程表&#10;&#10;描述已自动生成">
            <a:extLst>
              <a:ext uri="{FF2B5EF4-FFF2-40B4-BE49-F238E27FC236}">
                <a16:creationId xmlns:a16="http://schemas.microsoft.com/office/drawing/2014/main" id="{BDC042C1-9402-394F-5EF9-0160881330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16"/>
          <a:stretch/>
        </p:blipFill>
        <p:spPr>
          <a:xfrm>
            <a:off x="4799856" y="1177323"/>
            <a:ext cx="3394382" cy="2776459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21C4845A-0A28-0858-BB84-6A0A0DF91314}"/>
              </a:ext>
            </a:extLst>
          </p:cNvPr>
          <p:cNvSpPr txBox="1"/>
          <p:nvPr/>
        </p:nvSpPr>
        <p:spPr>
          <a:xfrm>
            <a:off x="3508146" y="3034891"/>
            <a:ext cx="26449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CN" sz="2400" b="1" dirty="0">
                <a:solidFill>
                  <a:srgbClr val="C00000"/>
                </a:solidFill>
              </a:rPr>
              <a:t>Thickness:10mm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00821908-65C3-CA6E-CC84-53961E1F7A1F}"/>
              </a:ext>
            </a:extLst>
          </p:cNvPr>
          <p:cNvSpPr txBox="1"/>
          <p:nvPr/>
        </p:nvSpPr>
        <p:spPr>
          <a:xfrm>
            <a:off x="9413224" y="1557564"/>
            <a:ext cx="264491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CN" sz="2400" b="1" dirty="0">
                <a:solidFill>
                  <a:srgbClr val="C00000"/>
                </a:solidFill>
              </a:rPr>
              <a:t>Max stress:</a:t>
            </a:r>
          </a:p>
          <a:p>
            <a:r>
              <a:rPr lang="en-US" altLang="zh-CN" sz="2400" b="1" dirty="0">
                <a:solidFill>
                  <a:srgbClr val="C00000"/>
                </a:solidFill>
              </a:rPr>
              <a:t>96MPa</a:t>
            </a:r>
          </a:p>
          <a:p>
            <a:endParaRPr lang="en-US" altLang="zh-CN" sz="2400" b="1" dirty="0">
              <a:solidFill>
                <a:srgbClr val="C0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CN" sz="2400" b="1" dirty="0">
                <a:solidFill>
                  <a:srgbClr val="C00000"/>
                </a:solidFill>
              </a:rPr>
              <a:t>Max strain:</a:t>
            </a:r>
          </a:p>
          <a:p>
            <a:r>
              <a:rPr lang="en-US" altLang="zh-CN" sz="2400" b="1" dirty="0">
                <a:solidFill>
                  <a:srgbClr val="C00000"/>
                </a:solidFill>
              </a:rPr>
              <a:t>0.00016m/m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D946D03-C0A7-0A3A-27BB-0CE05EC3A409}"/>
              </a:ext>
            </a:extLst>
          </p:cNvPr>
          <p:cNvSpPr txBox="1"/>
          <p:nvPr/>
        </p:nvSpPr>
        <p:spPr>
          <a:xfrm>
            <a:off x="9440268" y="1081816"/>
            <a:ext cx="17381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C00000"/>
                </a:solidFill>
              </a:rPr>
              <a:t>Helium tank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959F58CD-ED18-A210-CDD3-095526DE81C4}"/>
              </a:ext>
            </a:extLst>
          </p:cNvPr>
          <p:cNvCxnSpPr>
            <a:cxnSpLocks/>
          </p:cNvCxnSpPr>
          <p:nvPr/>
        </p:nvCxnSpPr>
        <p:spPr>
          <a:xfrm flipV="1">
            <a:off x="379529" y="3922020"/>
            <a:ext cx="11477111" cy="3176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7">
            <a:extLst>
              <a:ext uri="{FF2B5EF4-FFF2-40B4-BE49-F238E27FC236}">
                <a16:creationId xmlns:a16="http://schemas.microsoft.com/office/drawing/2014/main" id="{6411E3D1-46BF-0808-DDB6-B15451170B49}"/>
              </a:ext>
            </a:extLst>
          </p:cNvPr>
          <p:cNvSpPr txBox="1"/>
          <p:nvPr/>
        </p:nvSpPr>
        <p:spPr>
          <a:xfrm>
            <a:off x="379529" y="134758"/>
            <a:ext cx="7593753" cy="1077218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 </a:t>
            </a:r>
            <a:r>
              <a:rPr lang="en-US" altLang="zh-CN" sz="32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Stucture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and Weight optimization</a:t>
            </a:r>
          </a:p>
          <a:p>
            <a:pPr algn="ctr"/>
            <a:endParaRPr lang="en-US" altLang="zh-CN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33348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7090"/>
    </mc:Choice>
    <mc:Fallback xmlns="">
      <p:transition advTm="77090"/>
    </mc:Fallback>
  </mc:AlternateContent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50712</TotalTime>
  <Words>1412</Words>
  <Application>Microsoft Office PowerPoint</Application>
  <PresentationFormat>宽屏</PresentationFormat>
  <Paragraphs>347</Paragraphs>
  <Slides>19</Slides>
  <Notes>19</Notes>
  <HiddenSlides>0</HiddenSlides>
  <MMClips>0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0" baseType="lpstr">
      <vt:lpstr>等线</vt:lpstr>
      <vt:lpstr>宋体</vt:lpstr>
      <vt:lpstr>微软雅黑</vt:lpstr>
      <vt:lpstr>Arial</vt:lpstr>
      <vt:lpstr>Arial Black</vt:lpstr>
      <vt:lpstr>Calibri</vt:lpstr>
      <vt:lpstr>Cambria Math</vt:lpstr>
      <vt:lpstr>Times New Roman</vt:lpstr>
      <vt:lpstr>Wingdings</vt:lpstr>
      <vt:lpstr>Office 主题</vt:lpstr>
      <vt:lpstr>Equation.3</vt:lpstr>
      <vt:lpstr>PowerPoint 演示文稿</vt:lpstr>
      <vt:lpstr>Content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vivi</dc:creator>
  <cp:lastModifiedBy>e18248</cp:lastModifiedBy>
  <cp:revision>2436</cp:revision>
  <cp:lastPrinted>2022-11-06T05:19:21Z</cp:lastPrinted>
  <dcterms:created xsi:type="dcterms:W3CDTF">2012-09-04T11:33:36Z</dcterms:created>
  <dcterms:modified xsi:type="dcterms:W3CDTF">2025-05-23T01:22:47Z</dcterms:modified>
</cp:coreProperties>
</file>