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6"/>
  </p:notesMasterIdLst>
  <p:handoutMasterIdLst>
    <p:handoutMasterId r:id="rId17"/>
  </p:handoutMasterIdLst>
  <p:sldIdLst>
    <p:sldId id="937" r:id="rId2"/>
    <p:sldId id="420" r:id="rId3"/>
    <p:sldId id="938" r:id="rId4"/>
    <p:sldId id="947" r:id="rId5"/>
    <p:sldId id="948" r:id="rId6"/>
    <p:sldId id="949" r:id="rId7"/>
    <p:sldId id="941" r:id="rId8"/>
    <p:sldId id="950" r:id="rId9"/>
    <p:sldId id="943" r:id="rId10"/>
    <p:sldId id="951" r:id="rId11"/>
    <p:sldId id="952" r:id="rId12"/>
    <p:sldId id="954" r:id="rId13"/>
    <p:sldId id="955" r:id="rId14"/>
    <p:sldId id="953" r:id="rId15"/>
  </p:sldIdLst>
  <p:sldSz cx="12192000" cy="6858000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0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09E7"/>
    <a:srgbClr val="6570BF"/>
    <a:srgbClr val="FF2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93407" autoAdjust="0"/>
  </p:normalViewPr>
  <p:slideViewPr>
    <p:cSldViewPr>
      <p:cViewPr varScale="1">
        <p:scale>
          <a:sx n="60" d="100"/>
          <a:sy n="60" d="100"/>
        </p:scale>
        <p:origin x="906" y="45"/>
      </p:cViewPr>
      <p:guideLst>
        <p:guide orient="horz" pos="2183"/>
        <p:guide pos="3809"/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520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85EBF-56D4-4C6D-A877-64D788D4F917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3D90-AC6E-42E7-9FCD-B152133AB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3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DCB6-29AA-2347-96F9-BE98C06CC428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7EC1-A5BC-2E4D-BD73-CE0F8AFAF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 err="1"/>
              <a:t>higgs</a:t>
            </a:r>
            <a:r>
              <a:rPr lang="zh-CN" altLang="en-US" dirty="0"/>
              <a:t>模式为什么？？？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6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 err="1"/>
              <a:t>higgs</a:t>
            </a:r>
            <a:r>
              <a:rPr lang="zh-CN" altLang="en-US" dirty="0"/>
              <a:t>模式为什么？？？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/>
        </p:blipFill>
        <p:spPr>
          <a:xfrm>
            <a:off x="165851" y="233274"/>
            <a:ext cx="1531276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12192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6"/>
              <a:ext cx="9144000" cy="110845"/>
              <a:chOff x="0" y="846226"/>
              <a:chExt cx="9144000" cy="1108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75653" y="846227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285939" y="6472191"/>
            <a:ext cx="4906063" cy="400110"/>
            <a:chOff x="3891916" y="6461760"/>
            <a:chExt cx="5252086" cy="515112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5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0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3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7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6586927"/>
            <a:ext cx="10914276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14278" y="6588019"/>
            <a:ext cx="127772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0311534" y="6588019"/>
            <a:ext cx="1796516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0909477" y="6588019"/>
            <a:ext cx="526943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445105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3"/>
            <a:ext cx="8783781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76402" y="3460607"/>
            <a:ext cx="9628909" cy="27115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408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7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03301" y="1191984"/>
            <a:ext cx="8115231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413657" y="1191984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413657" y="3758828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1880755"/>
            <a:ext cx="11152909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" y="108726"/>
            <a:ext cx="1272156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" y="6432191"/>
            <a:ext cx="10914276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09477" y="6432191"/>
            <a:ext cx="127772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10909477" y="6433915"/>
            <a:ext cx="526943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45105" y="643391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4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10" Type="http://schemas.openxmlformats.org/officeDocument/2006/relationships/image" Target="../media/image30.png"/><Relationship Id="rId4" Type="http://schemas.openxmlformats.org/officeDocument/2006/relationships/image" Target="../media/image25.wmf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16799-3E7D-4459-AD94-FDD0C7CDE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72" y="2112820"/>
            <a:ext cx="11305256" cy="1461836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</a:rPr>
              <a:t>Analysis of the Impact of Micro-vibration on Beam Stability in the CEPC Interaction Region</a:t>
            </a:r>
            <a:endParaRPr lang="zh-CN" altLang="en-US" sz="4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C3F42F-3892-4AA9-98A7-9F047E79F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464" y="4749910"/>
            <a:ext cx="9001000" cy="403196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+mj-lt"/>
              </a:rPr>
              <a:t>YAN Fang, TAN </a:t>
            </a:r>
            <a:r>
              <a:rPr lang="en-US" altLang="zh-CN" sz="2000" dirty="0" err="1">
                <a:latin typeface="+mj-lt"/>
              </a:rPr>
              <a:t>Xiangyu</a:t>
            </a:r>
            <a:r>
              <a:rPr lang="en-US" altLang="zh-CN" sz="2000" dirty="0">
                <a:latin typeface="+mj-lt"/>
              </a:rPr>
              <a:t>, WANG </a:t>
            </a:r>
            <a:r>
              <a:rPr lang="en-US" altLang="zh-CN" sz="2000" dirty="0" err="1" smtClean="0">
                <a:latin typeface="+mj-lt"/>
              </a:rPr>
              <a:t>Yiwei</a:t>
            </a:r>
            <a:r>
              <a:rPr lang="en-US" altLang="zh-CN" sz="2000" dirty="0" smtClean="0">
                <a:latin typeface="+mj-lt"/>
              </a:rPr>
              <a:t>, Wang </a:t>
            </a:r>
            <a:r>
              <a:rPr lang="en-US" altLang="zh-CN" sz="2000" dirty="0" err="1" smtClean="0">
                <a:latin typeface="+mj-lt"/>
              </a:rPr>
              <a:t>Haijing</a:t>
            </a:r>
            <a:r>
              <a:rPr lang="en-US" altLang="zh-CN" sz="2000" dirty="0" smtClean="0">
                <a:latin typeface="+mj-lt"/>
              </a:rPr>
              <a:t>, Wang </a:t>
            </a:r>
            <a:r>
              <a:rPr lang="en-US" altLang="zh-CN" sz="2000" dirty="0" err="1" smtClean="0">
                <a:latin typeface="+mj-lt"/>
              </a:rPr>
              <a:t>Zihao</a:t>
            </a:r>
            <a:endParaRPr lang="zh-CN" altLang="en-US" sz="2000" dirty="0">
              <a:latin typeface="+mj-lt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A06C8A-A9C9-457A-8342-97A84AD74A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464" y="5153106"/>
            <a:ext cx="5688632" cy="373753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+mj-lt"/>
              </a:rPr>
              <a:t>HEPS ground motion system / Accelerator center</a:t>
            </a:r>
            <a:endParaRPr lang="zh-CN" altLang="en-US" sz="2000" dirty="0">
              <a:latin typeface="+mj-lt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3F4859-57FC-4342-9927-C2630F50E0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464" y="5589240"/>
            <a:ext cx="4555735" cy="373753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+mj-lt"/>
              </a:rPr>
              <a:t>20250523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" name="文本占位符 3">
            <a:extLst>
              <a:ext uri="{FF2B5EF4-FFF2-40B4-BE49-F238E27FC236}">
                <a16:creationId xmlns:a16="http://schemas.microsoft.com/office/drawing/2014/main" id="{AC9CD43E-7C72-44F2-891E-E2677F691CB2}"/>
              </a:ext>
            </a:extLst>
          </p:cNvPr>
          <p:cNvSpPr txBox="1">
            <a:spLocks/>
          </p:cNvSpPr>
          <p:nvPr/>
        </p:nvSpPr>
        <p:spPr>
          <a:xfrm>
            <a:off x="191344" y="6073747"/>
            <a:ext cx="4464496" cy="810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400" b="0" kern="1200" baseline="0">
                <a:solidFill>
                  <a:srgbClr val="A40000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000" dirty="0">
                <a:latin typeface="+mj-lt"/>
                <a:ea typeface="黑体" panose="02010609060101010101" pitchFamily="49" charset="-122"/>
              </a:rPr>
              <a:t>CEPC Day</a:t>
            </a:r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713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A31ADCC-5BA3-4EF5-B595-341775CD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12">
            <a:extLst>
              <a:ext uri="{FF2B5EF4-FFF2-40B4-BE49-F238E27FC236}">
                <a16:creationId xmlns:a16="http://schemas.microsoft.com/office/drawing/2014/main" id="{7647EDB7-2AE9-4AD1-BE3B-D4A8561E5024}"/>
              </a:ext>
            </a:extLst>
          </p:cNvPr>
          <p:cNvSpPr txBox="1"/>
          <p:nvPr/>
        </p:nvSpPr>
        <p:spPr>
          <a:xfrm>
            <a:off x="1139434" y="3278616"/>
            <a:ext cx="7582793" cy="550545"/>
          </a:xfrm>
          <a:prstGeom prst="rect">
            <a:avLst/>
          </a:prstGeom>
          <a:noFill/>
        </p:spPr>
        <p:txBody>
          <a:bodyPr wrap="square" lIns="109726" tIns="54862" rIns="109726" bIns="54862" rtlCol="0">
            <a:noAutofit/>
          </a:bodyPr>
          <a:lstStyle/>
          <a:p>
            <a:r>
              <a:rPr lang="en-US" altLang="zh-CN" sz="3000" spc="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CEPC</a:t>
            </a:r>
            <a:r>
              <a:rPr lang="zh-CN" altLang="en-US" sz="3000" spc="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对撞区磁铁支架的稳定性研究</a:t>
            </a:r>
          </a:p>
        </p:txBody>
      </p:sp>
      <p:sp>
        <p:nvSpPr>
          <p:cNvPr id="50" name="标题 2">
            <a:extLst>
              <a:ext uri="{FF2B5EF4-FFF2-40B4-BE49-F238E27FC236}">
                <a16:creationId xmlns:a16="http://schemas.microsoft.com/office/drawing/2014/main" id="{157A4555-D056-44CC-86C0-07B49398B213}"/>
              </a:ext>
            </a:extLst>
          </p:cNvPr>
          <p:cNvSpPr txBox="1">
            <a:spLocks/>
          </p:cNvSpPr>
          <p:nvPr/>
        </p:nvSpPr>
        <p:spPr>
          <a:xfrm>
            <a:off x="0" y="98985"/>
            <a:ext cx="12192000" cy="6635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500" dirty="0"/>
              <a:t>4. Vibration specifications for ground of the CEPC arc area</a:t>
            </a:r>
            <a:endParaRPr lang="zh-CN" altLang="en-US" sz="3500" dirty="0"/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0F7697C1-C659-4486-AAFC-4FE5590B3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45342"/>
              </p:ext>
            </p:extLst>
          </p:nvPr>
        </p:nvGraphicFramePr>
        <p:xfrm>
          <a:off x="1323773" y="2254501"/>
          <a:ext cx="5385901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78">
                  <a:extLst>
                    <a:ext uri="{9D8B030D-6E8A-4147-A177-3AD203B41FA5}">
                      <a16:colId xmlns:a16="http://schemas.microsoft.com/office/drawing/2014/main" val="61053684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414003927"/>
                    </a:ext>
                  </a:extLst>
                </a:gridCol>
                <a:gridCol w="2127515">
                  <a:extLst>
                    <a:ext uri="{9D8B030D-6E8A-4147-A177-3AD203B41FA5}">
                      <a16:colId xmlns:a16="http://schemas.microsoft.com/office/drawing/2014/main" val="2413094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Vibration on</a:t>
                      </a:r>
                    </a:p>
                    <a:p>
                      <a:r>
                        <a:rPr lang="en-US" altLang="zh-CN" sz="135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IP magnets</a:t>
                      </a:r>
                      <a:endParaRPr lang="zh-CN" altLang="en-US" sz="135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Random vibration on arc magnet</a:t>
                      </a:r>
                      <a:endParaRPr lang="zh-CN" altLang="en-US" sz="135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Orbit displacement at</a:t>
                      </a:r>
                    </a:p>
                    <a:p>
                      <a:r>
                        <a:rPr lang="en-US" altLang="zh-CN" sz="135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 IP1/IP2 respectively</a:t>
                      </a:r>
                      <a:endParaRPr lang="zh-CN" altLang="en-US" sz="135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8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4nm</a:t>
                      </a:r>
                      <a:endParaRPr lang="zh-CN" altLang="en-US" sz="135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25nm</a:t>
                      </a:r>
                      <a:endParaRPr lang="zh-CN" altLang="en-US" sz="135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10nm / 10nm</a:t>
                      </a:r>
                      <a:endParaRPr lang="zh-CN" altLang="en-US" sz="135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80818"/>
                  </a:ext>
                </a:extLst>
              </a:tr>
            </a:tbl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71439251-341B-45D2-BC3B-8D7129A62F53}"/>
              </a:ext>
            </a:extLst>
          </p:cNvPr>
          <p:cNvSpPr txBox="1"/>
          <p:nvPr/>
        </p:nvSpPr>
        <p:spPr>
          <a:xfrm>
            <a:off x="2063552" y="5988719"/>
            <a:ext cx="2932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Magnet girder of arc area</a:t>
            </a:r>
            <a:endParaRPr lang="zh-CN" altLang="en-US" sz="16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73571DC-1A9E-479E-932B-CDF5538DA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284984"/>
            <a:ext cx="3858260" cy="255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D16D887-5E62-413B-A225-3F64F419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3401267"/>
            <a:ext cx="4747944" cy="262100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062D6CA-E167-40B6-AC4B-792272AABD76}"/>
              </a:ext>
            </a:extLst>
          </p:cNvPr>
          <p:cNvSpPr txBox="1"/>
          <p:nvPr/>
        </p:nvSpPr>
        <p:spPr>
          <a:xfrm>
            <a:off x="983432" y="1130570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</a:rPr>
              <a:t>Random ground motion vibrations of 25 nm in the arc area are combined with 4 nm vibrations on </a:t>
            </a:r>
            <a:r>
              <a:rPr lang="en-US" altLang="zh-CN" sz="2000" dirty="0" smtClean="0">
                <a:latin typeface="+mj-lt"/>
              </a:rPr>
              <a:t>the interaction region </a:t>
            </a:r>
            <a:r>
              <a:rPr lang="en-US" altLang="zh-CN" sz="2000" dirty="0">
                <a:latin typeface="+mj-lt"/>
              </a:rPr>
              <a:t>magnet within the lattice. </a:t>
            </a:r>
            <a:r>
              <a:rPr lang="en-US" altLang="zh-CN" sz="2000" dirty="0">
                <a:solidFill>
                  <a:srgbClr val="C00000"/>
                </a:solidFill>
                <a:latin typeface="+mj-lt"/>
              </a:rPr>
              <a:t>The cumulative effect of these vibrations on the IP position is 10 nm, resulting in a 2% decrease in luminosity</a:t>
            </a:r>
            <a:r>
              <a:rPr lang="en-US" altLang="zh-CN" sz="2000" dirty="0">
                <a:latin typeface="+mj-lt"/>
              </a:rPr>
              <a:t>.</a:t>
            </a:r>
            <a:endParaRPr lang="zh-CN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157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36F9C3-F0F3-495F-B742-73C3E17FE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+mj-lt"/>
              </a:rPr>
              <a:t> HEPS floor vibration spec. 25nm, inner and outside vibration spec. 1nm is defined on basis of:</a:t>
            </a:r>
          </a:p>
          <a:p>
            <a:endParaRPr lang="en-US" altLang="zh-CN" sz="2400" dirty="0">
              <a:latin typeface="+mj-lt"/>
            </a:endParaRPr>
          </a:p>
          <a:p>
            <a:r>
              <a:rPr lang="en-US" altLang="zh-CN" sz="2400" dirty="0">
                <a:latin typeface="+mj-lt"/>
              </a:rPr>
              <a:t>For CEPC, 4nm on </a:t>
            </a:r>
            <a:r>
              <a:rPr lang="en-US" altLang="zh-CN" sz="2400" dirty="0" smtClean="0">
                <a:latin typeface="+mj-lt"/>
              </a:rPr>
              <a:t>ground of </a:t>
            </a:r>
            <a:r>
              <a:rPr lang="en-US" altLang="zh-CN" sz="2400" dirty="0">
                <a:latin typeface="+mj-lt"/>
              </a:rPr>
              <a:t>interaction </a:t>
            </a:r>
            <a:r>
              <a:rPr lang="en-US" altLang="zh-CN" sz="2400" dirty="0" smtClean="0">
                <a:latin typeface="+mj-lt"/>
              </a:rPr>
              <a:t>region</a:t>
            </a:r>
            <a:r>
              <a:rPr lang="en-US" altLang="zh-CN" sz="2400" dirty="0" smtClean="0">
                <a:latin typeface="+mj-lt"/>
              </a:rPr>
              <a:t>, </a:t>
            </a:r>
            <a:r>
              <a:rPr lang="en-US" altLang="zh-CN" sz="2400" dirty="0">
                <a:latin typeface="+mj-lt"/>
              </a:rPr>
              <a:t>&lt;0.2nm domination on ground of the IP position?</a:t>
            </a:r>
          </a:p>
          <a:p>
            <a:pPr marL="0" indent="0">
              <a:buNone/>
            </a:pPr>
            <a:endParaRPr lang="en-US" altLang="zh-CN" sz="2400" dirty="0">
              <a:latin typeface="+mj-lt"/>
            </a:endParaRPr>
          </a:p>
          <a:p>
            <a:pPr marL="0" indent="0">
              <a:buNone/>
            </a:pPr>
            <a:endParaRPr lang="en-US" altLang="zh-CN" sz="2400" dirty="0">
              <a:latin typeface="+mj-lt"/>
            </a:endParaRPr>
          </a:p>
          <a:p>
            <a:r>
              <a:rPr lang="en-US" altLang="zh-CN" sz="2400" dirty="0">
                <a:latin typeface="+mj-lt"/>
              </a:rPr>
              <a:t>Once the vibration domination on ground by inner and outside vibration source is defined, the vibration level of the sources could be estimated using vibration attenuation formula.</a:t>
            </a:r>
          </a:p>
          <a:p>
            <a:pPr marL="0" indent="0">
              <a:buNone/>
            </a:pPr>
            <a:endParaRPr lang="zh-CN" altLang="en-US" sz="2400" dirty="0">
              <a:latin typeface="+mj-lt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B7B9F73-0AE9-480D-99DA-875CCE28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353"/>
            <a:ext cx="12074237" cy="663575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500" dirty="0"/>
              <a:t>5. Vibration Spec. for the inner and outside vibration sources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3C9113-F4D3-4D8E-8465-915263362725}"/>
                  </a:ext>
                </a:extLst>
              </p:cNvPr>
              <p:cNvSpPr txBox="1"/>
              <p:nvPr/>
            </p:nvSpPr>
            <p:spPr>
              <a:xfrm>
                <a:off x="2855640" y="2060848"/>
                <a:ext cx="5557612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𝑓𝑙𝑜𝑜𝑟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𝑔𝑟𝑜𝑢𝑛𝑑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𝑎𝑚𝑏𝑖𝑒𝑛𝑡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𝑎𝑚𝑏𝑖𝑒𝑛𝑡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3C9113-F4D3-4D8E-8465-915263362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2060848"/>
                <a:ext cx="5557612" cy="563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8BE6E89-8EF0-4FEB-A05D-1DC10627D6A0}"/>
                  </a:ext>
                </a:extLst>
              </p:cNvPr>
              <p:cNvSpPr txBox="1"/>
              <p:nvPr/>
            </p:nvSpPr>
            <p:spPr>
              <a:xfrm>
                <a:off x="4059482" y="3513282"/>
                <a:ext cx="3826689" cy="356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𝑓𝑙𝑜𝑜𝑟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(4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(0.4)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∗100</m:t>
                        </m:r>
                      </m:e>
                    </m:rad>
                  </m:oMath>
                </a14:m>
                <a:r>
                  <a:rPr lang="en-US" altLang="zh-CN" dirty="0">
                    <a:latin typeface="+mj-lt"/>
                  </a:rPr>
                  <a:t>=5.6nm</a:t>
                </a:r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8BE6E89-8EF0-4FEB-A05D-1DC10627D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82" y="3513282"/>
                <a:ext cx="3826689" cy="356957"/>
              </a:xfrm>
              <a:prstGeom prst="rect">
                <a:avLst/>
              </a:prstGeom>
              <a:blipFill>
                <a:blip r:embed="rId3"/>
                <a:stretch>
                  <a:fillRect l="-2229" t="-8475" r="-2866" b="-30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70A4E3F-D883-4F6C-8474-677F059CD5E6}"/>
                  </a:ext>
                </a:extLst>
              </p:cNvPr>
              <p:cNvSpPr txBox="1"/>
              <p:nvPr/>
            </p:nvSpPr>
            <p:spPr>
              <a:xfrm>
                <a:off x="4059482" y="4178833"/>
                <a:ext cx="3826689" cy="356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𝑓𝑙𝑜𝑜𝑟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(4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(0.2)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∗100</m:t>
                        </m:r>
                      </m:e>
                    </m:rad>
                  </m:oMath>
                </a14:m>
                <a:r>
                  <a:rPr lang="en-US" altLang="zh-CN" dirty="0">
                    <a:latin typeface="+mj-lt"/>
                  </a:rPr>
                  <a:t>=4.5nm</a:t>
                </a:r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70A4E3F-D883-4F6C-8474-677F059CD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82" y="4178833"/>
                <a:ext cx="3826689" cy="356957"/>
              </a:xfrm>
              <a:prstGeom prst="rect">
                <a:avLst/>
              </a:prstGeom>
              <a:blipFill>
                <a:blip r:embed="rId4"/>
                <a:stretch>
                  <a:fillRect l="-2229" t="-8621" r="-2866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00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4FC2111-D5F0-4910-8DFC-3B45A964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88" y="1310641"/>
            <a:ext cx="10718987" cy="4804867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+mj-lt"/>
              </a:rPr>
              <a:t>Measurements of </a:t>
            </a:r>
            <a:r>
              <a:rPr lang="en-US" altLang="zh-CN" sz="2400" u="sng" dirty="0">
                <a:latin typeface="+mj-lt"/>
              </a:rPr>
              <a:t>vibration attenuation characteristics </a:t>
            </a:r>
            <a:r>
              <a:rPr lang="en-US" altLang="zh-CN" sz="2400" dirty="0">
                <a:latin typeface="+mj-lt"/>
              </a:rPr>
              <a:t>on HEPS conducted for three times:</a:t>
            </a:r>
            <a:endParaRPr lang="zh-CN" altLang="en-US" sz="2400" dirty="0">
              <a:latin typeface="+mj-lt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47E0DE5-499F-4753-B091-3FDC5026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353"/>
            <a:ext cx="12074237" cy="663575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500" dirty="0"/>
              <a:t>6. Vibration parameters on the CPEC site needed to be defined</a:t>
            </a:r>
            <a:endParaRPr lang="zh-CN" altLang="en-US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E0E0B1D-C73D-4E5B-AADF-B69704958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79058"/>
              </p:ext>
            </p:extLst>
          </p:nvPr>
        </p:nvGraphicFramePr>
        <p:xfrm>
          <a:off x="4318065" y="5678941"/>
          <a:ext cx="49307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r:id="rId3" imgW="3009900" imgH="508000" progId="Equation.DSMT4">
                  <p:embed/>
                </p:oleObj>
              </mc:Choice>
              <mc:Fallback>
                <p:oleObj r:id="rId3" imgW="3009900" imgH="508000" progId="Equation.DSMT4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F4890DC6-22C2-4307-AAF9-BA34505793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65" y="5678941"/>
                        <a:ext cx="4930775" cy="842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355A43DF-E95C-4D22-BA14-B651E2B977E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2" b="46868"/>
          <a:stretch/>
        </p:blipFill>
        <p:spPr>
          <a:xfrm>
            <a:off x="4542317" y="3265301"/>
            <a:ext cx="3712807" cy="2060437"/>
          </a:xfrm>
          <a:prstGeom prst="rect">
            <a:avLst/>
          </a:prstGeom>
        </p:spPr>
      </p:pic>
      <p:pic>
        <p:nvPicPr>
          <p:cNvPr id="6" name="图片 5" descr="I:\Tecent\WeChat Files\wxid_ej4h294seshi22\FileStorage\Temp\592529e44ae004533b36916076583d3.png">
            <a:extLst>
              <a:ext uri="{FF2B5EF4-FFF2-40B4-BE49-F238E27FC236}">
                <a16:creationId xmlns:a16="http://schemas.microsoft.com/office/drawing/2014/main" id="{35330EBC-648D-4F38-AC04-968429098E6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09" y="2746826"/>
            <a:ext cx="3322472" cy="29159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对象 1">
            <a:extLst>
              <a:ext uri="{FF2B5EF4-FFF2-40B4-BE49-F238E27FC236}">
                <a16:creationId xmlns:a16="http://schemas.microsoft.com/office/drawing/2014/main" id="{39170EA0-1518-45F6-AA6D-A44347622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853384"/>
              </p:ext>
            </p:extLst>
          </p:nvPr>
        </p:nvGraphicFramePr>
        <p:xfrm>
          <a:off x="968943" y="2617570"/>
          <a:ext cx="3119212" cy="219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Graph" r:id="rId7" imgW="4140200" imgH="2895600" progId="Origin50.Graph">
                  <p:embed/>
                </p:oleObj>
              </mc:Choice>
              <mc:Fallback>
                <p:oleObj name="Graph" r:id="rId7" imgW="4140200" imgH="2895600" progId="Origin50.Graph">
                  <p:embed/>
                  <p:pic>
                    <p:nvPicPr>
                      <p:cNvPr id="23559" name="对象 1">
                        <a:extLst>
                          <a:ext uri="{FF2B5EF4-FFF2-40B4-BE49-F238E27FC236}">
                            <a16:creationId xmlns:a16="http://schemas.microsoft.com/office/drawing/2014/main" id="{5CC11DE8-1FE1-477C-8437-AA1163B87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943" y="2617570"/>
                        <a:ext cx="3119212" cy="2191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8392CB36-6559-4FB0-A72D-CE73655F5DB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3" b="10102"/>
          <a:stretch/>
        </p:blipFill>
        <p:spPr bwMode="auto">
          <a:xfrm>
            <a:off x="10350259" y="5002795"/>
            <a:ext cx="1528578" cy="135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DF5491A-43BA-47E8-A35F-A53797233A1D}"/>
              </a:ext>
            </a:extLst>
          </p:cNvPr>
          <p:cNvSpPr txBox="1"/>
          <p:nvPr/>
        </p:nvSpPr>
        <p:spPr>
          <a:xfrm>
            <a:off x="1289810" y="2335963"/>
            <a:ext cx="279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+mj-lt"/>
              </a:rPr>
              <a:t>1</a:t>
            </a:r>
            <a:r>
              <a:rPr lang="en-US" altLang="zh-CN" baseline="30000" dirty="0">
                <a:solidFill>
                  <a:srgbClr val="C00000"/>
                </a:solidFill>
                <a:latin typeface="+mj-lt"/>
              </a:rPr>
              <a:t>st</a:t>
            </a:r>
            <a:r>
              <a:rPr lang="en-US" altLang="zh-CN" dirty="0">
                <a:solidFill>
                  <a:srgbClr val="C00000"/>
                </a:solidFill>
                <a:latin typeface="+mj-lt"/>
              </a:rPr>
              <a:t>: narrow vibration f band </a:t>
            </a:r>
            <a:endParaRPr lang="zh-CN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9ABBDF4-5134-4891-98E5-E7FB30C8FB73}"/>
              </a:ext>
            </a:extLst>
          </p:cNvPr>
          <p:cNvSpPr txBox="1"/>
          <p:nvPr/>
        </p:nvSpPr>
        <p:spPr>
          <a:xfrm>
            <a:off x="4694452" y="2701731"/>
            <a:ext cx="3579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altLang="zh-CN" baseline="30000" dirty="0">
                <a:solidFill>
                  <a:srgbClr val="C00000"/>
                </a:solidFill>
                <a:latin typeface="+mj-lt"/>
              </a:rPr>
              <a:t>nd</a:t>
            </a:r>
            <a:r>
              <a:rPr lang="en-US" altLang="zh-CN" dirty="0">
                <a:solidFill>
                  <a:srgbClr val="C00000"/>
                </a:solidFill>
                <a:latin typeface="+mj-lt"/>
              </a:rPr>
              <a:t> : The test points are not densely </a:t>
            </a:r>
          </a:p>
          <a:p>
            <a:r>
              <a:rPr lang="en-US" altLang="zh-CN" dirty="0">
                <a:solidFill>
                  <a:srgbClr val="C00000"/>
                </a:solidFill>
                <a:latin typeface="+mj-lt"/>
              </a:rPr>
              <a:t>         distributed enough.</a:t>
            </a:r>
            <a:endParaRPr lang="zh-CN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AB5DCEA-3CB9-4056-AE82-055F3403DB32}"/>
              </a:ext>
            </a:extLst>
          </p:cNvPr>
          <p:cNvSpPr/>
          <p:nvPr/>
        </p:nvSpPr>
        <p:spPr>
          <a:xfrm>
            <a:off x="6931140" y="1901196"/>
            <a:ext cx="4930776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It is recommended to review the test plan before conducting the tests for CEPC.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0AC07C-1135-447F-A21A-869EB5A314B3}"/>
              </a:ext>
            </a:extLst>
          </p:cNvPr>
          <p:cNvSpPr txBox="1"/>
          <p:nvPr/>
        </p:nvSpPr>
        <p:spPr>
          <a:xfrm>
            <a:off x="10954718" y="2840231"/>
            <a:ext cx="83952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en-US" altLang="zh-CN" baseline="30000" dirty="0">
                <a:solidFill>
                  <a:schemeClr val="bg1"/>
                </a:solidFill>
              </a:rPr>
              <a:t>rd</a:t>
            </a:r>
            <a:r>
              <a:rPr lang="en-US" altLang="zh-CN" dirty="0">
                <a:solidFill>
                  <a:schemeClr val="bg1"/>
                </a:solidFill>
              </a:rPr>
              <a:t> test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AFF7ACA-63A1-4497-9DA6-0A42D7DD95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950" y="4740452"/>
            <a:ext cx="3276453" cy="16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5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B13CFC-1663-49DC-8F24-FB1F5E2AA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+mj-lt"/>
              </a:rPr>
              <a:t> Besides the vibration characteristic of CEPC site, there are  also other vibration parameters need to be defined: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+mj-lt"/>
              </a:rPr>
              <a:t> Wave velocity </a:t>
            </a:r>
            <a:r>
              <a:rPr lang="en-US" altLang="zh-CN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 Complete the vibration beam dynamics model, assess the vibration influence of vibration sources inner and outside CEPC site</a:t>
            </a:r>
            <a:endParaRPr lang="en-US" altLang="zh-CN" sz="2400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+mj-lt"/>
              </a:rPr>
              <a:t> Vibration level on collision zone</a:t>
            </a:r>
            <a:r>
              <a:rPr lang="en-US" altLang="zh-CN" sz="2400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altLang="zh-CN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Complete the vibration assessment on </a:t>
            </a:r>
            <a:r>
              <a:rPr lang="en-US" altLang="zh-CN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collision position</a:t>
            </a:r>
            <a:endParaRPr lang="en-US" altLang="zh-CN" sz="2400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CN" sz="2400" dirty="0">
                <a:latin typeface="+mj-lt"/>
              </a:rPr>
              <a:t>Vibration level on arc area</a:t>
            </a:r>
            <a:r>
              <a:rPr lang="en-US" altLang="zh-CN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 Complete the vibration influence on collision position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  </a:t>
            </a:r>
            <a:endParaRPr lang="zh-CN" altLang="en-US" sz="2400" dirty="0">
              <a:latin typeface="+mj-lt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2D7692-CDBB-4A72-82DC-5B9505A3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105353"/>
            <a:ext cx="12026909" cy="663575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500" dirty="0"/>
              <a:t>6. Vibration parameters on the CPEC site needed to be defined</a:t>
            </a:r>
            <a:endParaRPr lang="zh-CN" altLang="en-US" sz="3500" dirty="0"/>
          </a:p>
        </p:txBody>
      </p:sp>
    </p:spTree>
    <p:extLst>
      <p:ext uri="{BB962C8B-B14F-4D97-AF65-F5344CB8AC3E}">
        <p14:creationId xmlns:p14="http://schemas.microsoft.com/office/powerpoint/2010/main" val="169597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0D36693-CC11-4FE3-A2F5-5465D71B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dirty="0">
                <a:latin typeface="+mj-lt"/>
              </a:rPr>
              <a:t>The frequency range relevant to the CEPC lattice is defined as 1-100 Hz.</a:t>
            </a:r>
          </a:p>
          <a:p>
            <a:r>
              <a:rPr lang="en-US" altLang="zh-CN" sz="2800" dirty="0">
                <a:latin typeface="+mj-lt"/>
              </a:rPr>
              <a:t> The vibration specification </a:t>
            </a:r>
            <a:r>
              <a:rPr lang="en-US" altLang="zh-CN" sz="2800" dirty="0" smtClean="0">
                <a:latin typeface="+mj-lt"/>
              </a:rPr>
              <a:t>on the ground of  </a:t>
            </a:r>
            <a:r>
              <a:rPr lang="en-US" altLang="zh-CN" sz="2800" dirty="0">
                <a:latin typeface="+mj-lt"/>
              </a:rPr>
              <a:t>the </a:t>
            </a:r>
            <a:r>
              <a:rPr lang="en-US" altLang="zh-CN" sz="2800" dirty="0" smtClean="0">
                <a:latin typeface="+mj-lt"/>
              </a:rPr>
              <a:t>interaction region </a:t>
            </a:r>
            <a:r>
              <a:rPr lang="en-US" altLang="zh-CN" sz="2800" dirty="0">
                <a:latin typeface="+mj-lt"/>
              </a:rPr>
              <a:t>is set to </a:t>
            </a:r>
            <a:r>
              <a:rPr lang="en-US" altLang="zh-CN" sz="2800" dirty="0" smtClean="0">
                <a:latin typeface="+mj-lt"/>
              </a:rPr>
              <a:t>be 4 </a:t>
            </a:r>
            <a:r>
              <a:rPr lang="en-US" altLang="zh-CN" sz="2800" dirty="0">
                <a:latin typeface="+mj-lt"/>
              </a:rPr>
              <a:t>nm (1-100 Hz). </a:t>
            </a:r>
          </a:p>
          <a:p>
            <a:r>
              <a:rPr lang="en-US" altLang="zh-CN" sz="2800" dirty="0">
                <a:latin typeface="+mj-lt"/>
              </a:rPr>
              <a:t>A comparison is made between the girder designs of the </a:t>
            </a:r>
            <a:r>
              <a:rPr lang="en-US" altLang="zh-CN" sz="2800" dirty="0" smtClean="0">
                <a:latin typeface="+mj-lt"/>
              </a:rPr>
              <a:t>interaction region </a:t>
            </a:r>
            <a:r>
              <a:rPr lang="en-US" altLang="zh-CN" sz="2800" dirty="0">
                <a:latin typeface="+mj-lt"/>
              </a:rPr>
              <a:t>magnet with and without a cantilever structure. The latter design does not amplify ground motions; however, the detector connected to the cantilever support must be sufficiently rigid. </a:t>
            </a:r>
          </a:p>
          <a:p>
            <a:r>
              <a:rPr lang="en-US" altLang="zh-CN" sz="2800" dirty="0">
                <a:latin typeface="+mj-lt"/>
              </a:rPr>
              <a:t>All evaluations are not based on actual site measurement results. Vibration parameters, including vibration characteristics, wave velocity, and vibration levels at the </a:t>
            </a:r>
            <a:r>
              <a:rPr lang="en-US" altLang="zh-CN" sz="2800" dirty="0" smtClean="0">
                <a:latin typeface="+mj-lt"/>
              </a:rPr>
              <a:t>interaction region and </a:t>
            </a:r>
            <a:r>
              <a:rPr lang="en-US" altLang="zh-CN" sz="2800" dirty="0">
                <a:latin typeface="+mj-lt"/>
              </a:rPr>
              <a:t>arc area, need to be defined.</a:t>
            </a:r>
            <a:endParaRPr lang="zh-CN" altLang="en-US" sz="2800" dirty="0">
              <a:latin typeface="+mj-lt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C77157A-0388-4FB8-B5F0-D748AA2A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 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851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/>
              <a:t>Outlines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081430" y="1129640"/>
            <a:ext cx="817033" cy="561975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latin typeface="+mj-lt"/>
              </a:rPr>
              <a:t>1</a:t>
            </a:r>
            <a:endParaRPr lang="zh-CN" altLang="en-US" sz="2600" dirty="0">
              <a:latin typeface="+mj-lt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919536" y="1940266"/>
            <a:ext cx="9475624" cy="561974"/>
          </a:xfrm>
        </p:spPr>
        <p:txBody>
          <a:bodyPr>
            <a:noAutofit/>
          </a:bodyPr>
          <a:lstStyle/>
          <a:p>
            <a:r>
              <a:rPr lang="en-US" altLang="zh-CN" sz="2600" dirty="0">
                <a:latin typeface="+mj-lt"/>
              </a:rPr>
              <a:t>Vibration specifications for ground of the CEPC </a:t>
            </a:r>
            <a:r>
              <a:rPr lang="en-US" altLang="zh-CN" sz="2600" dirty="0" smtClean="0">
                <a:latin typeface="+mj-lt"/>
              </a:rPr>
              <a:t>interaction region</a:t>
            </a:r>
            <a:endParaRPr lang="zh-CN" altLang="en-US" sz="2600" dirty="0">
              <a:latin typeface="+mj-lt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081430" y="1947058"/>
            <a:ext cx="817033" cy="561975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latin typeface="+mj-lt"/>
              </a:rPr>
              <a:t>2</a:t>
            </a:r>
            <a:endParaRPr lang="zh-CN" altLang="en-US" sz="2600" dirty="0">
              <a:latin typeface="+mj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919536" y="2775567"/>
            <a:ext cx="9475624" cy="561974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latin typeface="+mj-lt"/>
              </a:rPr>
              <a:t>Vibration specifications for </a:t>
            </a:r>
            <a:r>
              <a:rPr lang="en-US" altLang="zh-CN" sz="2600" dirty="0" smtClean="0">
                <a:latin typeface="+mj-lt"/>
              </a:rPr>
              <a:t>girders </a:t>
            </a:r>
            <a:r>
              <a:rPr lang="en-US" altLang="zh-CN" sz="2600" dirty="0">
                <a:latin typeface="+mj-lt"/>
              </a:rPr>
              <a:t>of the CEPC </a:t>
            </a:r>
            <a:r>
              <a:rPr lang="en-US" altLang="zh-CN" sz="2600" dirty="0" smtClean="0">
                <a:latin typeface="+mj-lt"/>
              </a:rPr>
              <a:t>interaction region</a:t>
            </a:r>
            <a:endParaRPr lang="zh-CN" altLang="en-US" sz="2600" dirty="0">
              <a:latin typeface="+mj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081430" y="2764475"/>
            <a:ext cx="817033" cy="561975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latin typeface="+mj-lt"/>
              </a:rPr>
              <a:t>3</a:t>
            </a:r>
            <a:endParaRPr lang="zh-CN" altLang="en-US" sz="2600" dirty="0">
              <a:latin typeface="+mj-lt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1920955" y="4281796"/>
            <a:ext cx="9475624" cy="561976"/>
          </a:xfrm>
        </p:spPr>
        <p:txBody>
          <a:bodyPr>
            <a:noAutofit/>
          </a:bodyPr>
          <a:lstStyle/>
          <a:p>
            <a:r>
              <a:rPr lang="en-US" altLang="zh-CN" sz="2600" dirty="0">
                <a:latin typeface="+mj-lt"/>
              </a:rPr>
              <a:t>Vibration specifications for the inner &amp; outside vibration sources</a:t>
            </a:r>
            <a:endParaRPr lang="zh-CN" altLang="en-US" sz="2600" dirty="0">
              <a:latin typeface="+mj-lt"/>
            </a:endParaRP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065657" y="3534118"/>
            <a:ext cx="817033" cy="561975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latin typeface="+mj-lt"/>
              </a:rPr>
              <a:t>4</a:t>
            </a:r>
            <a:endParaRPr lang="zh-CN" altLang="en-US" sz="2600" dirty="0">
              <a:latin typeface="+mj-lt"/>
            </a:endParaRPr>
          </a:p>
        </p:txBody>
      </p:sp>
      <p:sp>
        <p:nvSpPr>
          <p:cNvPr id="16" name="文本占位符 6">
            <a:extLst>
              <a:ext uri="{FF2B5EF4-FFF2-40B4-BE49-F238E27FC236}">
                <a16:creationId xmlns:a16="http://schemas.microsoft.com/office/drawing/2014/main" id="{EC749C18-0FCC-4455-8731-92088BB020DE}"/>
              </a:ext>
            </a:extLst>
          </p:cNvPr>
          <p:cNvSpPr txBox="1">
            <a:spLocks/>
          </p:cNvSpPr>
          <p:nvPr/>
        </p:nvSpPr>
        <p:spPr>
          <a:xfrm>
            <a:off x="1051998" y="4273647"/>
            <a:ext cx="817033" cy="5619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>
                <a:latin typeface="+mj-lt"/>
              </a:rPr>
              <a:t>5</a:t>
            </a:r>
            <a:endParaRPr lang="zh-CN" altLang="en-US" sz="2600" dirty="0">
              <a:latin typeface="+mj-lt"/>
            </a:endParaRPr>
          </a:p>
        </p:txBody>
      </p:sp>
      <p:sp>
        <p:nvSpPr>
          <p:cNvPr id="15" name="文本占位符 5">
            <a:extLst>
              <a:ext uri="{FF2B5EF4-FFF2-40B4-BE49-F238E27FC236}">
                <a16:creationId xmlns:a16="http://schemas.microsoft.com/office/drawing/2014/main" id="{84D8652F-9391-4F92-9DC5-1218B877AE97}"/>
              </a:ext>
            </a:extLst>
          </p:cNvPr>
          <p:cNvSpPr txBox="1">
            <a:spLocks/>
          </p:cNvSpPr>
          <p:nvPr/>
        </p:nvSpPr>
        <p:spPr>
          <a:xfrm>
            <a:off x="1919536" y="3567655"/>
            <a:ext cx="9475624" cy="5619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>
                <a:latin typeface="+mj-lt"/>
              </a:rPr>
              <a:t>Vibration specifications for ground of the CEPC arc area</a:t>
            </a:r>
            <a:endParaRPr lang="zh-CN" altLang="en-US" sz="2600" dirty="0">
              <a:latin typeface="+mj-lt"/>
            </a:endParaRPr>
          </a:p>
        </p:txBody>
      </p:sp>
      <p:sp>
        <p:nvSpPr>
          <p:cNvPr id="18" name="文本占位符 3">
            <a:extLst>
              <a:ext uri="{FF2B5EF4-FFF2-40B4-BE49-F238E27FC236}">
                <a16:creationId xmlns:a16="http://schemas.microsoft.com/office/drawing/2014/main" id="{DE0328D4-5D7C-4B31-97E6-7F5328F855B2}"/>
              </a:ext>
            </a:extLst>
          </p:cNvPr>
          <p:cNvSpPr txBox="1">
            <a:spLocks/>
          </p:cNvSpPr>
          <p:nvPr/>
        </p:nvSpPr>
        <p:spPr>
          <a:xfrm>
            <a:off x="1919536" y="1133691"/>
            <a:ext cx="9475624" cy="5619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>
                <a:latin typeface="+mj-lt"/>
              </a:rPr>
              <a:t>CEPC Vibration specification considerations</a:t>
            </a:r>
            <a:endParaRPr lang="zh-CN" altLang="en-US" sz="2600" dirty="0">
              <a:latin typeface="+mj-lt"/>
            </a:endParaRPr>
          </a:p>
        </p:txBody>
      </p:sp>
      <p:sp>
        <p:nvSpPr>
          <p:cNvPr id="19" name="文本占位符 7">
            <a:extLst>
              <a:ext uri="{FF2B5EF4-FFF2-40B4-BE49-F238E27FC236}">
                <a16:creationId xmlns:a16="http://schemas.microsoft.com/office/drawing/2014/main" id="{2B0C7031-1A3D-44D2-8114-B6295131C014}"/>
              </a:ext>
            </a:extLst>
          </p:cNvPr>
          <p:cNvSpPr txBox="1">
            <a:spLocks/>
          </p:cNvSpPr>
          <p:nvPr/>
        </p:nvSpPr>
        <p:spPr>
          <a:xfrm>
            <a:off x="1919536" y="5013176"/>
            <a:ext cx="9475624" cy="56197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>
                <a:latin typeface="+mj-lt"/>
              </a:rPr>
              <a:t>Vibration parameters on the CPEC site needed to be defined</a:t>
            </a:r>
            <a:endParaRPr lang="zh-CN" altLang="en-US" sz="2600" dirty="0">
              <a:latin typeface="+mj-lt"/>
            </a:endParaRPr>
          </a:p>
        </p:txBody>
      </p:sp>
      <p:sp>
        <p:nvSpPr>
          <p:cNvPr id="20" name="文本占位符 6">
            <a:extLst>
              <a:ext uri="{FF2B5EF4-FFF2-40B4-BE49-F238E27FC236}">
                <a16:creationId xmlns:a16="http://schemas.microsoft.com/office/drawing/2014/main" id="{CC712FA7-79C3-4C34-8647-B9E5FAAB3496}"/>
              </a:ext>
            </a:extLst>
          </p:cNvPr>
          <p:cNvSpPr txBox="1">
            <a:spLocks/>
          </p:cNvSpPr>
          <p:nvPr/>
        </p:nvSpPr>
        <p:spPr>
          <a:xfrm>
            <a:off x="1050579" y="5005027"/>
            <a:ext cx="817033" cy="5619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>
                <a:latin typeface="+mj-lt"/>
              </a:rPr>
              <a:t>6</a:t>
            </a:r>
            <a:endParaRPr lang="zh-CN" altLang="en-US" sz="2600" dirty="0">
              <a:latin typeface="+mj-lt"/>
            </a:endParaRPr>
          </a:p>
        </p:txBody>
      </p:sp>
      <p:sp>
        <p:nvSpPr>
          <p:cNvPr id="21" name="文本占位符 7">
            <a:extLst>
              <a:ext uri="{FF2B5EF4-FFF2-40B4-BE49-F238E27FC236}">
                <a16:creationId xmlns:a16="http://schemas.microsoft.com/office/drawing/2014/main" id="{C0F9A387-D591-4366-8A7B-FDA50250968D}"/>
              </a:ext>
            </a:extLst>
          </p:cNvPr>
          <p:cNvSpPr txBox="1">
            <a:spLocks/>
          </p:cNvSpPr>
          <p:nvPr/>
        </p:nvSpPr>
        <p:spPr>
          <a:xfrm>
            <a:off x="1919536" y="5719169"/>
            <a:ext cx="9475624" cy="56197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>
                <a:latin typeface="+mj-lt"/>
              </a:rPr>
              <a:t>Summary</a:t>
            </a:r>
            <a:endParaRPr lang="zh-CN" altLang="en-US" sz="2600" dirty="0">
              <a:latin typeface="+mj-lt"/>
            </a:endParaRPr>
          </a:p>
        </p:txBody>
      </p:sp>
      <p:sp>
        <p:nvSpPr>
          <p:cNvPr id="22" name="文本占位符 6">
            <a:extLst>
              <a:ext uri="{FF2B5EF4-FFF2-40B4-BE49-F238E27FC236}">
                <a16:creationId xmlns:a16="http://schemas.microsoft.com/office/drawing/2014/main" id="{7A3DE9A6-CD61-487B-822E-2B8A5AA4CBC2}"/>
              </a:ext>
            </a:extLst>
          </p:cNvPr>
          <p:cNvSpPr txBox="1">
            <a:spLocks/>
          </p:cNvSpPr>
          <p:nvPr/>
        </p:nvSpPr>
        <p:spPr>
          <a:xfrm>
            <a:off x="1050579" y="5711020"/>
            <a:ext cx="817033" cy="5619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>
                <a:latin typeface="+mj-lt"/>
              </a:rPr>
              <a:t>7</a:t>
            </a:r>
            <a:endParaRPr lang="zh-CN" alt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223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E3E2D6D-EF2C-45A2-BB49-0BD6864DA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9661"/>
            <a:ext cx="12192000" cy="663575"/>
          </a:xfrm>
          <a:solidFill>
            <a:schemeClr val="bg1"/>
          </a:solidFill>
        </p:spPr>
        <p:txBody>
          <a:bodyPr/>
          <a:lstStyle/>
          <a:p>
            <a:r>
              <a:rPr lang="en-US" altLang="zh-CN" dirty="0"/>
              <a:t>1. CEPC vibration specifications considerations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6259B5-2C9F-4843-B32F-B1950C4ED0C2}"/>
                  </a:ext>
                </a:extLst>
              </p:cNvPr>
              <p:cNvSpPr txBox="1"/>
              <p:nvPr/>
            </p:nvSpPr>
            <p:spPr>
              <a:xfrm>
                <a:off x="4652662" y="4458478"/>
                <a:ext cx="1441171" cy="6435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6259B5-2C9F-4843-B32F-B1950C4ED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662" y="4458478"/>
                <a:ext cx="1441171" cy="643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A1F22316-0177-440C-A88F-B83E86136C4C}"/>
              </a:ext>
            </a:extLst>
          </p:cNvPr>
          <p:cNvSpPr txBox="1"/>
          <p:nvPr/>
        </p:nvSpPr>
        <p:spPr>
          <a:xfrm>
            <a:off x="539247" y="1105806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+mj-lt"/>
              </a:rPr>
              <a:t>Why vibration is so important for CEPC and where does it come from?</a:t>
            </a:r>
            <a:endParaRPr lang="zh-CN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CDD77AA-9A68-4729-9F4C-D7E0C36E2971}"/>
              </a:ext>
            </a:extLst>
          </p:cNvPr>
          <p:cNvSpPr/>
          <p:nvPr/>
        </p:nvSpPr>
        <p:spPr>
          <a:xfrm>
            <a:off x="6824981" y="5670673"/>
            <a:ext cx="5040560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sz="10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Courtesy of Lin Zhang, Beam stability consideration for low emittance storage ring, Workshop on ambient ground motion and vibration suppression for low emittance storage ring, GM2017, Beijing, China, 11 - 13 December 2017.10.</a:t>
            </a:r>
            <a:endParaRPr lang="zh-CN" altLang="zh-CN" sz="1000" kern="100" dirty="0">
              <a:effectLst/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9EC414A-F625-4907-8757-48D997659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981" y="2051911"/>
            <a:ext cx="5076520" cy="33933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B821B4E-2292-4698-9351-4A540C85F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25" y="1772816"/>
            <a:ext cx="3809918" cy="4540587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41B71590-6FFD-4A8E-A5DC-719568C76E46}"/>
              </a:ext>
            </a:extLst>
          </p:cNvPr>
          <p:cNvSpPr/>
          <p:nvPr/>
        </p:nvSpPr>
        <p:spPr>
          <a:xfrm>
            <a:off x="1934157" y="4653136"/>
            <a:ext cx="432048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4">
                <a:extLst>
                  <a:ext uri="{FF2B5EF4-FFF2-40B4-BE49-F238E27FC236}">
                    <a16:creationId xmlns:a16="http://schemas.microsoft.com/office/drawing/2014/main" id="{DCAA96A3-C24E-40A2-AA08-92753490ECFB}"/>
                  </a:ext>
                </a:extLst>
              </p:cNvPr>
              <p:cNvSpPr txBox="1"/>
              <p:nvPr/>
            </p:nvSpPr>
            <p:spPr>
              <a:xfrm>
                <a:off x="4304118" y="2021283"/>
                <a:ext cx="2547312" cy="73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latin typeface="+mj-lt"/>
                    <a:ea typeface="华文中宋" panose="02010600040101010101" pitchFamily="2" charset="-122"/>
                  </a:rPr>
                  <a:t>Higgs mode beam size @ IP: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𝑛𝑚</m:t>
                    </m:r>
                  </m:oMath>
                </a14:m>
                <a:endParaRPr lang="zh-CN" altLang="en-US" sz="2000" dirty="0">
                  <a:solidFill>
                    <a:schemeClr val="tx1"/>
                  </a:solidFill>
                  <a:latin typeface="+mj-lt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6" name="文本框 4">
                <a:extLst>
                  <a:ext uri="{FF2B5EF4-FFF2-40B4-BE49-F238E27FC236}">
                    <a16:creationId xmlns:a16="http://schemas.microsoft.com/office/drawing/2014/main" id="{DCAA96A3-C24E-40A2-AA08-92753490E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118" y="2021283"/>
                <a:ext cx="2547312" cy="735971"/>
              </a:xfrm>
              <a:prstGeom prst="rect">
                <a:avLst/>
              </a:prstGeom>
              <a:blipFill>
                <a:blip r:embed="rId6"/>
                <a:stretch>
                  <a:fillRect l="-2392" t="-5000" r="-2632" b="-1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705030FB-FDDC-41FE-9971-B0AE5ECDECCA}"/>
              </a:ext>
            </a:extLst>
          </p:cNvPr>
          <p:cNvSpPr/>
          <p:nvPr/>
        </p:nvSpPr>
        <p:spPr>
          <a:xfrm>
            <a:off x="4151784" y="2021283"/>
            <a:ext cx="2625622" cy="42160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26B1CDC-B114-4463-BCF5-8C66FF7AB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823" y="3148150"/>
            <a:ext cx="1050952" cy="897154"/>
          </a:xfrm>
          <a:prstGeom prst="rect">
            <a:avLst/>
          </a:prstGeom>
        </p:spPr>
      </p:pic>
      <p:sp>
        <p:nvSpPr>
          <p:cNvPr id="29" name="箭头: 下 28">
            <a:extLst>
              <a:ext uri="{FF2B5EF4-FFF2-40B4-BE49-F238E27FC236}">
                <a16:creationId xmlns:a16="http://schemas.microsoft.com/office/drawing/2014/main" id="{8CC2DB34-34DF-48C7-86C6-0C5D505E845C}"/>
              </a:ext>
            </a:extLst>
          </p:cNvPr>
          <p:cNvSpPr/>
          <p:nvPr/>
        </p:nvSpPr>
        <p:spPr>
          <a:xfrm>
            <a:off x="5294470" y="2868064"/>
            <a:ext cx="216024" cy="31170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下 29">
            <a:extLst>
              <a:ext uri="{FF2B5EF4-FFF2-40B4-BE49-F238E27FC236}">
                <a16:creationId xmlns:a16="http://schemas.microsoft.com/office/drawing/2014/main" id="{7A8D646B-796F-4D1F-8EA8-2C00951693B5}"/>
              </a:ext>
            </a:extLst>
          </p:cNvPr>
          <p:cNvSpPr/>
          <p:nvPr/>
        </p:nvSpPr>
        <p:spPr>
          <a:xfrm>
            <a:off x="5294470" y="4070864"/>
            <a:ext cx="216024" cy="31170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CDD14606-65D7-428B-BA37-D2FE6D00893B}"/>
              </a:ext>
            </a:extLst>
          </p:cNvPr>
          <p:cNvSpPr/>
          <p:nvPr/>
        </p:nvSpPr>
        <p:spPr>
          <a:xfrm>
            <a:off x="5310470" y="5204117"/>
            <a:ext cx="216024" cy="31170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F6850A4-9B41-4DFA-9F49-61541B034D20}"/>
                  </a:ext>
                </a:extLst>
              </p:cNvPr>
              <p:cNvSpPr txBox="1"/>
              <p:nvPr/>
            </p:nvSpPr>
            <p:spPr>
              <a:xfrm>
                <a:off x="4256543" y="5640056"/>
                <a:ext cx="26604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 smtClean="0">
                        <a:solidFill>
                          <a:srgbClr val="C00000"/>
                        </a:solidFill>
                        <a:latin typeface="+mj-lt"/>
                        <a:sym typeface="Wingdings" panose="05000000000000000000" pitchFamily="2" charset="2"/>
                      </a:rPr>
                      <m:t>L</m:t>
                    </m:r>
                    <m:r>
                      <m:rPr>
                        <m:nor/>
                      </m:rPr>
                      <a:rPr lang="en-US" altLang="zh-CN" dirty="0" smtClean="0">
                        <a:solidFill>
                          <a:srgbClr val="C00000"/>
                        </a:solidFill>
                        <a:latin typeface="+mj-lt"/>
                        <a:sym typeface="Wingdings" panose="05000000000000000000" pitchFamily="2" charset="2"/>
                      </a:rPr>
                      <m:t>: 2%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   </m:t>
                    </m:r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@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+mj-lt"/>
                  </a:rPr>
                  <a:t>IP: 10nm  </a:t>
                </a:r>
                <a:endParaRPr lang="zh-CN" altLang="en-US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F6850A4-9B41-4DFA-9F49-61541B034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543" y="5640056"/>
                <a:ext cx="2660472" cy="369332"/>
              </a:xfrm>
              <a:prstGeom prst="rect">
                <a:avLst/>
              </a:prstGeom>
              <a:blipFill>
                <a:blip r:embed="rId8"/>
                <a:stretch>
                  <a:fillRect t="-8197" r="-114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99B6BCB-26C9-43D8-A96A-A908229DD41B}"/>
              </a:ext>
            </a:extLst>
          </p:cNvPr>
          <p:cNvCxnSpPr/>
          <p:nvPr/>
        </p:nvCxnSpPr>
        <p:spPr>
          <a:xfrm flipV="1">
            <a:off x="8760296" y="4797152"/>
            <a:ext cx="1656184" cy="1440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FFCC134-5653-45ED-8BEB-236D802958C2}"/>
              </a:ext>
            </a:extLst>
          </p:cNvPr>
          <p:cNvCxnSpPr>
            <a:cxnSpLocks/>
          </p:cNvCxnSpPr>
          <p:nvPr/>
        </p:nvCxnSpPr>
        <p:spPr>
          <a:xfrm>
            <a:off x="8760296" y="4797152"/>
            <a:ext cx="1656184" cy="1440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658A600-4CF8-4A0E-B92E-5468572CB908}"/>
              </a:ext>
            </a:extLst>
          </p:cNvPr>
          <p:cNvCxnSpPr/>
          <p:nvPr/>
        </p:nvCxnSpPr>
        <p:spPr>
          <a:xfrm>
            <a:off x="4946399" y="5670673"/>
            <a:ext cx="0" cy="3153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E41C77F3-84AB-47A1-BCD2-E7C0BE33AC65}"/>
              </a:ext>
            </a:extLst>
          </p:cNvPr>
          <p:cNvSpPr/>
          <p:nvPr/>
        </p:nvSpPr>
        <p:spPr>
          <a:xfrm>
            <a:off x="4938413" y="565092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83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818C6DB-3636-4665-A429-0B874842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400" dirty="0">
                <a:latin typeface="+mj-lt"/>
              </a:rPr>
              <a:t> Ground vibration</a:t>
            </a:r>
            <a:r>
              <a:rPr lang="zh-CN" altLang="en-US" sz="2400" dirty="0">
                <a:latin typeface="+mj-lt"/>
              </a:rPr>
              <a:t>：</a:t>
            </a:r>
            <a:endParaRPr lang="en-US" altLang="zh-CN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+mj-lt"/>
              </a:rPr>
              <a:t>   </a:t>
            </a: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Site selection: 25nm of 1-100Hz RMS integral (HEPS)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</a:rPr>
              <a:t>Interaction region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&amp; arc area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   Internal vibration sources: e.g., utilities / 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</a:rPr>
              <a:t>dominate on </a:t>
            </a: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SR 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</a:rPr>
              <a:t>slab &lt;</a:t>
            </a: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1nm (HEPS)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   External vibration sources: traffic</a:t>
            </a:r>
          </a:p>
          <a:p>
            <a:r>
              <a:rPr lang="en-US" altLang="zh-CN" sz="2400" dirty="0">
                <a:latin typeface="+mj-lt"/>
              </a:rPr>
              <a:t> Girder vibration</a:t>
            </a:r>
            <a:r>
              <a:rPr lang="zh-CN" altLang="en-US" sz="2400" dirty="0">
                <a:latin typeface="+mj-lt"/>
              </a:rPr>
              <a:t>：</a:t>
            </a:r>
            <a:endParaRPr lang="en-US" altLang="zh-CN" sz="2400" dirty="0">
              <a:latin typeface="+mj-lt"/>
            </a:endParaRPr>
          </a:p>
          <a:p>
            <a:pPr marL="0" indent="0">
              <a:buNone/>
            </a:pPr>
            <a:r>
              <a:rPr lang="en-US" altLang="zh-CN" sz="2400" dirty="0">
                <a:latin typeface="+mj-lt"/>
              </a:rPr>
              <a:t>     </a:t>
            </a: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No amplification of the ground vibration / 54Hz (HEPS)</a:t>
            </a:r>
          </a:p>
          <a:p>
            <a:r>
              <a:rPr lang="en-US" altLang="zh-CN" sz="2400" dirty="0">
                <a:latin typeface="+mj-lt"/>
              </a:rPr>
              <a:t> Magnet vibration: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 Cooling water vibrations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 Pipe vibrations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CDD851D-7115-40FB-9A1A-F2F70E4C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50058476-043E-46FA-A474-018F462780CB}"/>
              </a:ext>
            </a:extLst>
          </p:cNvPr>
          <p:cNvSpPr txBox="1">
            <a:spLocks/>
          </p:cNvSpPr>
          <p:nvPr/>
        </p:nvSpPr>
        <p:spPr>
          <a:xfrm>
            <a:off x="1" y="109661"/>
            <a:ext cx="12192000" cy="6635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1. CEPC vibration specifications considerations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AFE9960-809E-4534-A040-5E573254BB3C}"/>
              </a:ext>
            </a:extLst>
          </p:cNvPr>
          <p:cNvCxnSpPr>
            <a:cxnSpLocks/>
          </p:cNvCxnSpPr>
          <p:nvPr/>
        </p:nvCxnSpPr>
        <p:spPr>
          <a:xfrm flipV="1">
            <a:off x="5591944" y="3212976"/>
            <a:ext cx="2376264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764EB00-2ADB-4851-8335-C48CA224E269}"/>
              </a:ext>
            </a:extLst>
          </p:cNvPr>
          <p:cNvSpPr txBox="1"/>
          <p:nvPr/>
        </p:nvSpPr>
        <p:spPr>
          <a:xfrm>
            <a:off x="1127448" y="1688968"/>
            <a:ext cx="1944216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4ED792D-FC2A-4494-9110-CD08C77BB253}"/>
              </a:ext>
            </a:extLst>
          </p:cNvPr>
          <p:cNvCxnSpPr/>
          <p:nvPr/>
        </p:nvCxnSpPr>
        <p:spPr>
          <a:xfrm>
            <a:off x="4151784" y="2204864"/>
            <a:ext cx="10081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CDD851D-7115-40FB-9A1A-F2F70E4C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50058476-043E-46FA-A474-018F462780CB}"/>
              </a:ext>
            </a:extLst>
          </p:cNvPr>
          <p:cNvSpPr txBox="1">
            <a:spLocks/>
          </p:cNvSpPr>
          <p:nvPr/>
        </p:nvSpPr>
        <p:spPr>
          <a:xfrm>
            <a:off x="1" y="109661"/>
            <a:ext cx="12192000" cy="6635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1. CEPC vibration specifications considerations</a:t>
            </a:r>
            <a:endParaRPr lang="zh-CN" altLang="en-US" dirty="0"/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B4F5F3E3-6C63-4F8B-9CD5-95B5EA7138AB}"/>
              </a:ext>
            </a:extLst>
          </p:cNvPr>
          <p:cNvSpPr txBox="1">
            <a:spLocks/>
          </p:cNvSpPr>
          <p:nvPr/>
        </p:nvSpPr>
        <p:spPr>
          <a:xfrm>
            <a:off x="611136" y="1700808"/>
            <a:ext cx="11479921" cy="47648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sz="2400" i="1" u="sng" dirty="0">
                <a:latin typeface="+mj-lt"/>
              </a:rPr>
              <a:t> The characteristic wavelengths of slow ground motions are far greater than </a:t>
            </a:r>
            <a:r>
              <a:rPr lang="en-US" altLang="zh-CN" sz="2400" i="1" u="sng" dirty="0" err="1">
                <a:latin typeface="+mj-lt"/>
              </a:rPr>
              <a:t>betatron</a:t>
            </a:r>
            <a:r>
              <a:rPr lang="en-US" altLang="zh-CN" sz="2400" i="1" u="sng" dirty="0">
                <a:latin typeface="+mj-lt"/>
              </a:rPr>
              <a:t> wavelength, the dynamic effects to the beam can be neglected</a:t>
            </a:r>
            <a:r>
              <a:rPr lang="zh-CN" altLang="en-US" sz="2400" i="1" u="sng" dirty="0"/>
              <a:t>：</a:t>
            </a:r>
            <a:r>
              <a:rPr lang="en-US" altLang="zh-CN" sz="2400" i="1" u="sng" dirty="0">
                <a:solidFill>
                  <a:schemeClr val="bg2"/>
                </a:solidFill>
                <a:latin typeface="+mj-lt"/>
              </a:rPr>
              <a:t>[courtesy of June-Rong Chen/NSRRC MEDSI2014]</a:t>
            </a:r>
            <a:endParaRPr lang="en-US" altLang="zh-CN" sz="2400" i="1" u="sng" dirty="0">
              <a:latin typeface="+mj-lt"/>
            </a:endParaRPr>
          </a:p>
          <a:p>
            <a:pPr marL="182880" lvl="0" indent="-182880">
              <a:spcBef>
                <a:spcPts val="1200"/>
              </a:spcBef>
              <a:buSzPct val="60000"/>
              <a:defRPr/>
            </a:pPr>
            <a:r>
              <a:rPr kumimoji="0" lang="en-US" altLang="zh-CN" sz="2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 --CEPC </a:t>
            </a:r>
            <a:r>
              <a:rPr lang="en-US" altLang="zh-CN" sz="2400" dirty="0" err="1">
                <a:latin typeface="+mj-lt"/>
              </a:rPr>
              <a:t>Betatron</a:t>
            </a:r>
            <a:r>
              <a:rPr lang="en-US" altLang="zh-CN" sz="2400" dirty="0">
                <a:latin typeface="+mj-lt"/>
              </a:rPr>
              <a:t> wavelength</a:t>
            </a:r>
            <a:r>
              <a:rPr kumimoji="0" lang="en-US" altLang="zh-CN" sz="2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: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sz="2400" dirty="0">
                <a:latin typeface="+mj-lt"/>
              </a:rPr>
              <a:t>     </a:t>
            </a:r>
            <a:r>
              <a:rPr lang="el-GR" altLang="zh-CN" sz="2400" dirty="0">
                <a:latin typeface="+mj-lt"/>
              </a:rPr>
              <a:t>λ</a:t>
            </a:r>
            <a:r>
              <a:rPr lang="el-GR" altLang="zh-CN" sz="2400" baseline="-25000" dirty="0">
                <a:latin typeface="+mj-lt"/>
              </a:rPr>
              <a:t>β</a:t>
            </a:r>
            <a:r>
              <a:rPr lang="en-US" altLang="zh-CN" sz="2400" baseline="-25000" dirty="0">
                <a:latin typeface="+mj-lt"/>
              </a:rPr>
              <a:t>y</a:t>
            </a:r>
            <a:r>
              <a:rPr lang="en-US" altLang="zh-CN" sz="2400" dirty="0">
                <a:latin typeface="+mj-lt"/>
              </a:rPr>
              <a:t>= C / </a:t>
            </a:r>
            <a:r>
              <a:rPr lang="el-GR" altLang="zh-CN" sz="2400" dirty="0">
                <a:latin typeface="+mj-lt"/>
              </a:rPr>
              <a:t>ν</a:t>
            </a:r>
            <a:r>
              <a:rPr lang="en-US" altLang="zh-CN" sz="2400" baseline="-25000" dirty="0">
                <a:latin typeface="+mj-lt"/>
              </a:rPr>
              <a:t>y</a:t>
            </a:r>
            <a:r>
              <a:rPr lang="en-US" altLang="zh-CN" sz="2400" dirty="0">
                <a:latin typeface="+mj-lt"/>
              </a:rPr>
              <a:t>= 100km / 445(Higgs mode) = 224.7 m</a:t>
            </a:r>
          </a:p>
          <a:p>
            <a:pPr marL="182880" lvl="0" indent="-182880">
              <a:spcBef>
                <a:spcPts val="1200"/>
              </a:spcBef>
              <a:buSzPct val="60000"/>
            </a:pPr>
            <a:r>
              <a:rPr lang="en-US" altLang="zh-CN" sz="2400" dirty="0">
                <a:latin typeface="+mj-lt"/>
              </a:rPr>
              <a:t>  --Assume the wave velocity of CEPC site is:  </a:t>
            </a:r>
            <a:r>
              <a:rPr lang="en-US" altLang="zh-CN" sz="2400" dirty="0">
                <a:solidFill>
                  <a:srgbClr val="C00000"/>
                </a:solidFill>
                <a:latin typeface="+mj-lt"/>
              </a:rPr>
              <a:t>  </a:t>
            </a:r>
            <a:r>
              <a:rPr lang="el-GR" altLang="zh-CN" sz="2400" dirty="0">
                <a:solidFill>
                  <a:srgbClr val="C00000"/>
                </a:solidFill>
                <a:latin typeface="+mj-lt"/>
              </a:rPr>
              <a:t>ν</a:t>
            </a:r>
            <a:r>
              <a:rPr lang="en-US" altLang="zh-CN" sz="2400" baseline="-25000" dirty="0">
                <a:solidFill>
                  <a:srgbClr val="C00000"/>
                </a:solidFill>
                <a:latin typeface="+mj-lt"/>
              </a:rPr>
              <a:t>y</a:t>
            </a:r>
            <a:r>
              <a:rPr lang="en-US" altLang="zh-CN" sz="2400" dirty="0">
                <a:solidFill>
                  <a:srgbClr val="C00000"/>
                </a:solidFill>
                <a:latin typeface="+mj-lt"/>
              </a:rPr>
              <a:t>=2000 m/s </a:t>
            </a:r>
          </a:p>
          <a:p>
            <a:pPr marL="182880" lvl="0" indent="-182880">
              <a:spcBef>
                <a:spcPts val="1200"/>
              </a:spcBef>
              <a:buSzPct val="60000"/>
            </a:pPr>
            <a:r>
              <a:rPr lang="en-US" altLang="zh-CN" sz="2400" dirty="0">
                <a:latin typeface="+mj-lt"/>
              </a:rPr>
              <a:t>  </a:t>
            </a:r>
            <a:r>
              <a:rPr lang="en-US" altLang="zh-CN" sz="2400" dirty="0"/>
              <a:t>--</a:t>
            </a:r>
            <a:r>
              <a:rPr lang="en-US" altLang="zh-CN" sz="2400" dirty="0">
                <a:latin typeface="+mj-lt"/>
              </a:rPr>
              <a:t>Consider vibrations with wavelength one magnitude higher than </a:t>
            </a:r>
          </a:p>
          <a:p>
            <a:pPr marL="182880" lvl="0" indent="-182880">
              <a:spcBef>
                <a:spcPts val="1200"/>
              </a:spcBef>
              <a:buSzPct val="60000"/>
            </a:pPr>
            <a:r>
              <a:rPr lang="en-US" altLang="zh-CN" sz="2400" dirty="0">
                <a:latin typeface="+mj-lt"/>
              </a:rPr>
              <a:t>     the </a:t>
            </a:r>
            <a:r>
              <a:rPr lang="en-US" altLang="zh-CN" sz="2400" dirty="0" err="1">
                <a:latin typeface="+mj-lt"/>
              </a:rPr>
              <a:t>betatron</a:t>
            </a:r>
            <a:r>
              <a:rPr lang="en-US" altLang="zh-CN" sz="2400" dirty="0">
                <a:latin typeface="+mj-lt"/>
              </a:rPr>
              <a:t> wavelength, the characteristic frequency is:  </a:t>
            </a:r>
          </a:p>
          <a:p>
            <a:pPr marL="182880" lvl="0" indent="-182880">
              <a:spcBef>
                <a:spcPts val="1200"/>
              </a:spcBef>
              <a:buSzPct val="60000"/>
            </a:pPr>
            <a:r>
              <a:rPr lang="en-US" altLang="zh-CN" sz="2400" dirty="0">
                <a:latin typeface="+mj-lt"/>
              </a:rPr>
              <a:t>      </a:t>
            </a:r>
            <a:r>
              <a:rPr kumimoji="0" lang="en-US" altLang="zh-CN" sz="2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f</a:t>
            </a:r>
            <a:r>
              <a:rPr kumimoji="0" lang="el-GR" altLang="zh-CN" sz="2400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</a:rPr>
              <a:t>β</a:t>
            </a:r>
            <a:r>
              <a:rPr kumimoji="0" lang="en-US" altLang="zh-CN" sz="2400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</a:rPr>
              <a:t>y </a:t>
            </a:r>
            <a:r>
              <a:rPr kumimoji="0" lang="en-US" altLang="zh-CN" sz="2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=</a:t>
            </a:r>
            <a:r>
              <a:rPr lang="el-GR" altLang="zh-CN" sz="2400" dirty="0">
                <a:latin typeface="+mj-lt"/>
              </a:rPr>
              <a:t> ν</a:t>
            </a:r>
            <a:r>
              <a:rPr lang="el-GR" altLang="zh-CN" sz="2400" baseline="-25000" dirty="0">
                <a:latin typeface="+mj-lt"/>
              </a:rPr>
              <a:t>β</a:t>
            </a:r>
            <a:r>
              <a:rPr lang="en-US" altLang="zh-CN" sz="2400" baseline="-25000" dirty="0">
                <a:latin typeface="+mj-lt"/>
              </a:rPr>
              <a:t>y1 </a:t>
            </a:r>
            <a:r>
              <a:rPr lang="en-US" altLang="zh-CN" sz="2400" dirty="0">
                <a:latin typeface="+mj-lt"/>
              </a:rPr>
              <a:t>/ </a:t>
            </a:r>
            <a:r>
              <a:rPr lang="el-GR" altLang="zh-CN" sz="2400" dirty="0">
                <a:latin typeface="+mj-lt"/>
              </a:rPr>
              <a:t>λ</a:t>
            </a:r>
            <a:r>
              <a:rPr lang="el-GR" altLang="zh-CN" sz="2400" baseline="-25000" dirty="0">
                <a:latin typeface="+mj-lt"/>
              </a:rPr>
              <a:t>β</a:t>
            </a:r>
            <a:r>
              <a:rPr lang="en-US" altLang="zh-CN" sz="2400" baseline="-25000" dirty="0">
                <a:latin typeface="+mj-lt"/>
              </a:rPr>
              <a:t>y</a:t>
            </a:r>
            <a:r>
              <a:rPr lang="en-US" altLang="zh-CN" sz="2400" dirty="0">
                <a:latin typeface="+mj-lt"/>
              </a:rPr>
              <a:t>= 2000 / 2247 = 0.89Hz </a:t>
            </a:r>
            <a:r>
              <a:rPr lang="en-US" altLang="zh-CN" sz="2400" dirty="0"/>
              <a:t> </a:t>
            </a:r>
            <a:r>
              <a:rPr lang="zh-CN" altLang="en-US" sz="2400" dirty="0">
                <a:latin typeface="+mj-lt"/>
              </a:rPr>
              <a:t>≈ </a:t>
            </a:r>
            <a:r>
              <a:rPr lang="en-US" altLang="zh-CN" sz="2400" dirty="0">
                <a:latin typeface="+mj-lt"/>
              </a:rPr>
              <a:t>1Hz</a:t>
            </a:r>
          </a:p>
          <a:p>
            <a:pPr marL="182880" lvl="0" indent="-182880">
              <a:spcBef>
                <a:spcPts val="1200"/>
              </a:spcBef>
              <a:buSzPct val="60000"/>
            </a:pPr>
            <a:r>
              <a:rPr lang="en-US" altLang="zh-CN" sz="2400" dirty="0">
                <a:latin typeface="+mj-lt"/>
              </a:rPr>
              <a:t>      For characteristic frequency of ground vibrations smaller than 1Hz, the dynamic effect to the beam can be neglected.</a:t>
            </a:r>
            <a:r>
              <a:rPr lang="en-US" altLang="zh-CN" sz="2400" dirty="0"/>
              <a:t> </a:t>
            </a:r>
            <a:r>
              <a:rPr lang="en-US" altLang="zh-CN" sz="2400" dirty="0">
                <a:latin typeface="+mj-lt"/>
              </a:rPr>
              <a:t>Therefore, 1Hz is treated as the lower limit of the ground motion Spec.</a:t>
            </a:r>
            <a:endParaRPr lang="zh-CN" altLang="en-US" sz="2400" dirty="0">
              <a:latin typeface="+mj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3F4F356-4A34-48C0-A863-1D762624F63A}"/>
              </a:ext>
            </a:extLst>
          </p:cNvPr>
          <p:cNvSpPr/>
          <p:nvPr/>
        </p:nvSpPr>
        <p:spPr>
          <a:xfrm>
            <a:off x="35497" y="1031706"/>
            <a:ext cx="12109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+mj-lt"/>
              </a:rPr>
              <a:t>The lower frequency limit of ground motion</a:t>
            </a:r>
            <a:endParaRPr lang="zh-CN" altLang="en-US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2D2240-6B96-4D6E-B838-73F316E6C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492896"/>
            <a:ext cx="3661268" cy="288032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6994E8D-9537-47AE-8AE0-C70B2B115F9C}"/>
              </a:ext>
            </a:extLst>
          </p:cNvPr>
          <p:cNvCxnSpPr/>
          <p:nvPr/>
        </p:nvCxnSpPr>
        <p:spPr>
          <a:xfrm>
            <a:off x="9552384" y="5373216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18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35E28F3-097A-45EE-A1A5-D6481060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DE7BAA08-ABCF-4778-9597-4C9522E661F4}"/>
              </a:ext>
            </a:extLst>
          </p:cNvPr>
          <p:cNvSpPr txBox="1">
            <a:spLocks/>
          </p:cNvSpPr>
          <p:nvPr/>
        </p:nvSpPr>
        <p:spPr>
          <a:xfrm>
            <a:off x="1" y="109661"/>
            <a:ext cx="12192000" cy="6635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1. CEPC vibration specifications considerations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DEDB5C-527D-4BBD-B655-D665C8BBDFCC}"/>
              </a:ext>
            </a:extLst>
          </p:cNvPr>
          <p:cNvSpPr/>
          <p:nvPr/>
        </p:nvSpPr>
        <p:spPr>
          <a:xfrm>
            <a:off x="35497" y="1031706"/>
            <a:ext cx="12109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+mj-lt"/>
              </a:rPr>
              <a:t>The lower frequency limit of ground motion</a:t>
            </a:r>
            <a:endParaRPr lang="zh-CN" altLang="en-US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CDC0DD-DCBB-4AB9-AD14-5278977C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41" y="1714739"/>
            <a:ext cx="5152436" cy="37974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5D3CF7-C6DB-4834-AC72-802A2A429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2" r="49869"/>
          <a:stretch/>
        </p:blipFill>
        <p:spPr>
          <a:xfrm>
            <a:off x="1415480" y="1806785"/>
            <a:ext cx="3774402" cy="3312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0EA2716-3E3D-479F-A7DD-B3A1CE81D959}"/>
                  </a:ext>
                </a:extLst>
              </p:cNvPr>
              <p:cNvSpPr txBox="1"/>
              <p:nvPr/>
            </p:nvSpPr>
            <p:spPr>
              <a:xfrm>
                <a:off x="3135473" y="3544568"/>
                <a:ext cx="5842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+mj-lt"/>
                  </a:rPr>
                  <a:t>*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zh-CN" alt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0EA2716-3E3D-479F-A7DD-B3A1CE81D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473" y="3544568"/>
                <a:ext cx="584263" cy="307777"/>
              </a:xfrm>
              <a:prstGeom prst="rect">
                <a:avLst/>
              </a:prstGeom>
              <a:blipFill>
                <a:blip r:embed="rId4"/>
                <a:stretch>
                  <a:fillRect l="-3125"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F17768-4D2D-40C3-BC61-92FF1F240BE6}"/>
                  </a:ext>
                </a:extLst>
              </p:cNvPr>
              <p:cNvSpPr txBox="1"/>
              <p:nvPr/>
            </p:nvSpPr>
            <p:spPr>
              <a:xfrm>
                <a:off x="997848" y="5469687"/>
                <a:ext cx="2818977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l-GR" altLang="zh-CN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+mj-lt"/>
                  </a:rPr>
                  <a:t>=31.8km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F17768-4D2D-40C3-BC61-92FF1F240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48" y="5469687"/>
                <a:ext cx="2818977" cy="487249"/>
              </a:xfrm>
              <a:prstGeom prst="rect">
                <a:avLst/>
              </a:prstGeom>
              <a:blipFill>
                <a:blip r:embed="rId5"/>
                <a:stretch>
                  <a:fillRect r="-1732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710671C-0D42-4F6E-AFB3-096EFC098BD2}"/>
                  </a:ext>
                </a:extLst>
              </p:cNvPr>
              <p:cNvSpPr txBox="1"/>
              <p:nvPr/>
            </p:nvSpPr>
            <p:spPr>
              <a:xfrm>
                <a:off x="997848" y="5963298"/>
                <a:ext cx="3148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𝑤𝑎𝑣𝑒</m:t>
                        </m:r>
                      </m:sub>
                    </m:sSub>
                  </m:oMath>
                </a14:m>
                <a:r>
                  <a:rPr lang="en-US" altLang="zh-CN" dirty="0">
                    <a:latin typeface="+mj-lt"/>
                  </a:rPr>
                  <a:t>*f=d/2000m/s</a:t>
                </a:r>
                <a:r>
                  <a:rPr lang="en-US" altLang="zh-CN" dirty="0"/>
                  <a:t>=</a:t>
                </a:r>
                <a:r>
                  <a:rPr lang="en-US" altLang="zh-CN" dirty="0">
                    <a:latin typeface="+mj-lt"/>
                  </a:rPr>
                  <a:t>16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710671C-0D42-4F6E-AFB3-096EFC098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48" y="5963298"/>
                <a:ext cx="3148619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4010C5B-2B7A-48C2-848E-5D01A973EAC3}"/>
              </a:ext>
            </a:extLst>
          </p:cNvPr>
          <p:cNvSpPr txBox="1"/>
          <p:nvPr/>
        </p:nvSpPr>
        <p:spPr>
          <a:xfrm>
            <a:off x="997848" y="5093993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j-lt"/>
              </a:rPr>
              <a:t>For f=1Hz:</a:t>
            </a:r>
            <a:endParaRPr lang="zh-CN" altLang="en-US" dirty="0">
              <a:latin typeface="+mj-lt"/>
            </a:endParaRPr>
          </a:p>
        </p:txBody>
      </p:sp>
      <p:sp>
        <p:nvSpPr>
          <p:cNvPr id="13" name="右大括号 12">
            <a:extLst>
              <a:ext uri="{FF2B5EF4-FFF2-40B4-BE49-F238E27FC236}">
                <a16:creationId xmlns:a16="http://schemas.microsoft.com/office/drawing/2014/main" id="{7C7FD780-19D8-4E71-A058-CD47A2C37887}"/>
              </a:ext>
            </a:extLst>
          </p:cNvPr>
          <p:cNvSpPr/>
          <p:nvPr/>
        </p:nvSpPr>
        <p:spPr>
          <a:xfrm>
            <a:off x="4079776" y="5278658"/>
            <a:ext cx="360040" cy="103066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F6CC9A8-C9F9-49E4-B5CE-8F3D9F82C3B6}"/>
              </a:ext>
            </a:extLst>
          </p:cNvPr>
          <p:cNvSpPr txBox="1"/>
          <p:nvPr/>
        </p:nvSpPr>
        <p:spPr>
          <a:xfrm>
            <a:off x="4583831" y="5390145"/>
            <a:ext cx="7608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    Within the length of diameter of CEPC, 1Hz could transport 16 waves, assuming the wave velocity of 2000m/s.</a:t>
            </a:r>
          </a:p>
          <a:p>
            <a:r>
              <a:rPr lang="en-US" altLang="zh-CN" dirty="0">
                <a:latin typeface="+mj-lt"/>
              </a:rPr>
              <a:t>  </a:t>
            </a:r>
            <a:r>
              <a:rPr lang="en-US" altLang="zh-CN" dirty="0" smtClean="0">
                <a:latin typeface="+mj-lt"/>
              </a:rPr>
              <a:t>So </a:t>
            </a:r>
            <a:r>
              <a:rPr lang="en-US" altLang="zh-CN" dirty="0">
                <a:latin typeface="+mj-lt"/>
              </a:rPr>
              <a:t>1-100Hz </a:t>
            </a:r>
            <a:r>
              <a:rPr lang="en-US" altLang="zh-CN" dirty="0" smtClean="0">
                <a:latin typeface="+mj-lt"/>
              </a:rPr>
              <a:t>is treated as </a:t>
            </a:r>
            <a:r>
              <a:rPr lang="en-US" altLang="zh-CN" dirty="0">
                <a:latin typeface="+mj-lt"/>
              </a:rPr>
              <a:t>uncorrelated vibrations currently, need to be checked.  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276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A1F22316-0177-440C-A88F-B83E86136C4C}"/>
              </a:ext>
            </a:extLst>
          </p:cNvPr>
          <p:cNvSpPr txBox="1"/>
          <p:nvPr/>
        </p:nvSpPr>
        <p:spPr>
          <a:xfrm>
            <a:off x="539247" y="1105806"/>
            <a:ext cx="9682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+mj-lt"/>
              </a:rPr>
              <a:t>What the vibration specification should be and what is the reality?</a:t>
            </a:r>
            <a:endParaRPr lang="zh-CN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C6033AC1-B1C9-45E1-B53E-16742BF8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标题 2">
            <a:extLst>
              <a:ext uri="{FF2B5EF4-FFF2-40B4-BE49-F238E27FC236}">
                <a16:creationId xmlns:a16="http://schemas.microsoft.com/office/drawing/2014/main" id="{432E9902-EACF-460A-8704-D9023CF1F622}"/>
              </a:ext>
            </a:extLst>
          </p:cNvPr>
          <p:cNvSpPr txBox="1">
            <a:spLocks/>
          </p:cNvSpPr>
          <p:nvPr/>
        </p:nvSpPr>
        <p:spPr>
          <a:xfrm>
            <a:off x="1" y="173137"/>
            <a:ext cx="12192000" cy="6635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/>
              <a:t>2. Vibration specifications for ground of the CEPC </a:t>
            </a:r>
            <a:r>
              <a:rPr lang="en-US" altLang="zh-CN" sz="3300" dirty="0" smtClean="0"/>
              <a:t>interaction region</a:t>
            </a:r>
            <a:endParaRPr lang="zh-CN" altLang="en-US" sz="3300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3C6DC2F-6E9C-4633-BA4A-64225A4391AD}"/>
              </a:ext>
            </a:extLst>
          </p:cNvPr>
          <p:cNvSpPr/>
          <p:nvPr/>
        </p:nvSpPr>
        <p:spPr>
          <a:xfrm>
            <a:off x="1595500" y="6113340"/>
            <a:ext cx="900100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+mj-lt"/>
              </a:rPr>
              <a:t>Courtesy of Wilhelm </a:t>
            </a:r>
            <a:r>
              <a:rPr lang="en-US" altLang="zh-CN" sz="1200" dirty="0" err="1">
                <a:latin typeface="+mj-lt"/>
              </a:rPr>
              <a:t>Bialowons</a:t>
            </a:r>
            <a:r>
              <a:rPr lang="en-US" altLang="zh-CN" sz="1200" dirty="0">
                <a:latin typeface="+mj-lt"/>
              </a:rPr>
              <a:t>, MEASUREMENT OF GROUND MOTION IN VARIOUS SITES, EPAC2006 proceedings.</a:t>
            </a:r>
            <a:endParaRPr lang="zh-CN" altLang="en-US" sz="1200" dirty="0">
              <a:latin typeface="+mj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F7B84882-5966-414D-B7DA-CC710B1BE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1937352"/>
            <a:ext cx="5953649" cy="4068234"/>
          </a:xfrm>
          <a:prstGeom prst="rect">
            <a:avLst/>
          </a:prstGeom>
        </p:spPr>
      </p:pic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BFEEFB3F-EF7A-4D6D-B3B0-4DD6A29177E4}"/>
              </a:ext>
            </a:extLst>
          </p:cNvPr>
          <p:cNvCxnSpPr>
            <a:cxnSpLocks/>
          </p:cNvCxnSpPr>
          <p:nvPr/>
        </p:nvCxnSpPr>
        <p:spPr>
          <a:xfrm flipH="1" flipV="1">
            <a:off x="8592908" y="3598959"/>
            <a:ext cx="360040" cy="648072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092A2360-00F6-4BF3-A74C-3CDB68C78994}"/>
              </a:ext>
            </a:extLst>
          </p:cNvPr>
          <p:cNvCxnSpPr/>
          <p:nvPr/>
        </p:nvCxnSpPr>
        <p:spPr>
          <a:xfrm>
            <a:off x="7440780" y="6013247"/>
            <a:ext cx="5760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图片 60">
            <a:extLst>
              <a:ext uri="{FF2B5EF4-FFF2-40B4-BE49-F238E27FC236}">
                <a16:creationId xmlns:a16="http://schemas.microsoft.com/office/drawing/2014/main" id="{54CE988B-F863-45E9-881E-F610B35E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601" y="1736780"/>
            <a:ext cx="3600400" cy="42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A1F22316-0177-440C-A88F-B83E86136C4C}"/>
              </a:ext>
            </a:extLst>
          </p:cNvPr>
          <p:cNvSpPr txBox="1"/>
          <p:nvPr/>
        </p:nvSpPr>
        <p:spPr>
          <a:xfrm>
            <a:off x="539247" y="1105806"/>
            <a:ext cx="9682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+mj-lt"/>
              </a:rPr>
              <a:t>What the vibration specification should be and what is the reality?</a:t>
            </a:r>
            <a:endParaRPr lang="zh-CN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C6033AC1-B1C9-45E1-B53E-16742BF8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376C879-594C-4D4B-A00C-C01356203804}"/>
              </a:ext>
            </a:extLst>
          </p:cNvPr>
          <p:cNvGrpSpPr/>
          <p:nvPr/>
        </p:nvGrpSpPr>
        <p:grpSpPr>
          <a:xfrm>
            <a:off x="335360" y="2585172"/>
            <a:ext cx="1739381" cy="1635452"/>
            <a:chOff x="580911" y="4032437"/>
            <a:chExt cx="2974955" cy="279720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F62EC66-C162-4B32-8CB1-527139B1DA1B}"/>
                </a:ext>
              </a:extLst>
            </p:cNvPr>
            <p:cNvGrpSpPr/>
            <p:nvPr/>
          </p:nvGrpSpPr>
          <p:grpSpPr>
            <a:xfrm>
              <a:off x="865319" y="4164031"/>
              <a:ext cx="2413344" cy="2534012"/>
              <a:chOff x="6096000" y="1339304"/>
              <a:chExt cx="3600000" cy="3780000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5DE5B4B-2762-4F4E-B3CD-927AF28FAA55}"/>
                  </a:ext>
                </a:extLst>
              </p:cNvPr>
              <p:cNvSpPr/>
              <p:nvPr/>
            </p:nvSpPr>
            <p:spPr>
              <a:xfrm>
                <a:off x="6096000" y="1429304"/>
                <a:ext cx="3600000" cy="360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爆炸形: 8 pt  29">
                <a:extLst>
                  <a:ext uri="{FF2B5EF4-FFF2-40B4-BE49-F238E27FC236}">
                    <a16:creationId xmlns:a16="http://schemas.microsoft.com/office/drawing/2014/main" id="{A204F5B4-F990-4A49-B31B-A3625247355F}"/>
                  </a:ext>
                </a:extLst>
              </p:cNvPr>
              <p:cNvSpPr/>
              <p:nvPr/>
            </p:nvSpPr>
            <p:spPr>
              <a:xfrm>
                <a:off x="7806000" y="1339304"/>
                <a:ext cx="180000" cy="180000"/>
              </a:xfrm>
              <a:prstGeom prst="irregularSeal1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爆炸形: 8 pt  30">
                <a:extLst>
                  <a:ext uri="{FF2B5EF4-FFF2-40B4-BE49-F238E27FC236}">
                    <a16:creationId xmlns:a16="http://schemas.microsoft.com/office/drawing/2014/main" id="{91E8C39B-AEA7-4D79-BF80-6CF844340476}"/>
                  </a:ext>
                </a:extLst>
              </p:cNvPr>
              <p:cNvSpPr/>
              <p:nvPr/>
            </p:nvSpPr>
            <p:spPr>
              <a:xfrm>
                <a:off x="7839012" y="4939304"/>
                <a:ext cx="180000" cy="180000"/>
              </a:xfrm>
              <a:prstGeom prst="irregularSeal1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FC53963-DC5D-4B76-A7BC-9BA477A6A5FE}"/>
                  </a:ext>
                </a:extLst>
              </p:cNvPr>
              <p:cNvSpPr txBox="1"/>
              <p:nvPr/>
            </p:nvSpPr>
            <p:spPr>
              <a:xfrm>
                <a:off x="7467929" y="1519304"/>
                <a:ext cx="1036137" cy="54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b="1" dirty="0"/>
                  <a:t>IP1</a:t>
                </a:r>
                <a:endParaRPr lang="zh-CN" altLang="en-US" sz="800" b="1" dirty="0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5956CC9-2402-41E4-AA8C-B3B62E639106}"/>
                  </a:ext>
                </a:extLst>
              </p:cNvPr>
              <p:cNvSpPr txBox="1"/>
              <p:nvPr/>
            </p:nvSpPr>
            <p:spPr>
              <a:xfrm>
                <a:off x="7497428" y="4470013"/>
                <a:ext cx="977142" cy="54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b="1" dirty="0"/>
                  <a:t>IP2</a:t>
                </a:r>
                <a:endParaRPr lang="zh-CN" altLang="en-US" sz="800" b="1" dirty="0"/>
              </a:p>
            </p:txBody>
          </p:sp>
        </p:grp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EC2C1E9-28E3-4E6F-AC24-775E695673CC}"/>
                </a:ext>
              </a:extLst>
            </p:cNvPr>
            <p:cNvSpPr/>
            <p:nvPr/>
          </p:nvSpPr>
          <p:spPr>
            <a:xfrm>
              <a:off x="674150" y="4032437"/>
              <a:ext cx="2795679" cy="27972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1D301F4-8C3E-4F9A-8E45-72FE4FFB981C}"/>
                </a:ext>
              </a:extLst>
            </p:cNvPr>
            <p:cNvCxnSpPr>
              <a:cxnSpLocks/>
            </p:cNvCxnSpPr>
            <p:nvPr/>
          </p:nvCxnSpPr>
          <p:spPr>
            <a:xfrm>
              <a:off x="3366575" y="5303360"/>
              <a:ext cx="104402" cy="108126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F5BA117-D978-4864-A9A4-C8D69C6AC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0106" y="5303360"/>
              <a:ext cx="85760" cy="88875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141B4F09-FBCB-48C3-9106-9900DE525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911" y="5330635"/>
              <a:ext cx="85760" cy="88875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1A657C31-A8EE-4CCE-AEA3-0FA46C2BCB0B}"/>
                </a:ext>
              </a:extLst>
            </p:cNvPr>
            <p:cNvCxnSpPr>
              <a:cxnSpLocks/>
            </p:cNvCxnSpPr>
            <p:nvPr/>
          </p:nvCxnSpPr>
          <p:spPr>
            <a:xfrm>
              <a:off x="669894" y="5311385"/>
              <a:ext cx="104402" cy="108126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9F0FB08-A27D-4BF5-986F-30203F9AA270}"/>
              </a:ext>
            </a:extLst>
          </p:cNvPr>
          <p:cNvSpPr txBox="1"/>
          <p:nvPr/>
        </p:nvSpPr>
        <p:spPr>
          <a:xfrm>
            <a:off x="477805" y="5108991"/>
            <a:ext cx="58326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j-lt"/>
                <a:ea typeface="华文中宋" panose="02010600040101010101" pitchFamily="2" charset="-122"/>
              </a:rPr>
              <a:t>1µm displacement on each </a:t>
            </a:r>
            <a:r>
              <a:rPr lang="en-US" altLang="zh-CN" sz="1800" dirty="0" smtClean="0">
                <a:latin typeface="+mj-lt"/>
                <a:ea typeface="华文中宋" panose="02010600040101010101" pitchFamily="2" charset="-122"/>
              </a:rPr>
              <a:t>magnet;</a:t>
            </a:r>
            <a:endParaRPr lang="en-US" altLang="zh-CN" sz="1800" dirty="0">
              <a:latin typeface="+mj-lt"/>
              <a:ea typeface="华文中宋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  <a:ea typeface="华文中宋" panose="02010600040101010101" pitchFamily="2" charset="-122"/>
              </a:rPr>
              <a:t>T</a:t>
            </a:r>
            <a:r>
              <a:rPr lang="en-US" altLang="zh-CN" sz="1800" dirty="0">
                <a:latin typeface="+mj-lt"/>
                <a:ea typeface="华文中宋" panose="02010600040101010101" pitchFamily="2" charset="-122"/>
              </a:rPr>
              <a:t>he induced displacement on IP1 position by magnets on </a:t>
            </a:r>
          </a:p>
          <a:p>
            <a:r>
              <a:rPr lang="en-US" altLang="zh-CN" dirty="0">
                <a:latin typeface="+mj-lt"/>
                <a:ea typeface="华文中宋" panose="02010600040101010101" pitchFamily="2" charset="-122"/>
              </a:rPr>
              <a:t>     </a:t>
            </a:r>
            <a:r>
              <a:rPr lang="en-US" altLang="zh-CN" sz="1800" dirty="0">
                <a:latin typeface="+mj-lt"/>
                <a:ea typeface="华文中宋" panose="02010600040101010101" pitchFamily="2" charset="-122"/>
              </a:rPr>
              <a:t>collision zone </a:t>
            </a:r>
            <a:r>
              <a:rPr lang="en-US" altLang="zh-CN" sz="1800" dirty="0" smtClean="0">
                <a:latin typeface="+mj-lt"/>
                <a:ea typeface="华文中宋" panose="02010600040101010101" pitchFamily="2" charset="-122"/>
              </a:rPr>
              <a:t>are</a:t>
            </a:r>
            <a:r>
              <a:rPr lang="en-US" altLang="zh-CN" dirty="0" smtClean="0">
                <a:latin typeface="+mj-lt"/>
                <a:ea typeface="华文中宋" panose="02010600040101010101" pitchFamily="2" charset="-122"/>
              </a:rPr>
              <a:t> </a:t>
            </a:r>
            <a:r>
              <a:rPr lang="en-US" altLang="zh-CN" dirty="0">
                <a:latin typeface="+mj-lt"/>
                <a:ea typeface="华文中宋" panose="02010600040101010101" pitchFamily="2" charset="-122"/>
              </a:rPr>
              <a:t>three order magnitude higher than by</a:t>
            </a:r>
          </a:p>
          <a:p>
            <a:r>
              <a:rPr lang="en-US" altLang="zh-CN" dirty="0">
                <a:latin typeface="+mj-lt"/>
                <a:ea typeface="华文中宋" panose="02010600040101010101" pitchFamily="2" charset="-122"/>
              </a:rPr>
              <a:t>     magnets on arc area.</a:t>
            </a:r>
            <a:r>
              <a:rPr lang="en-US" altLang="zh-CN" sz="1800" dirty="0">
                <a:latin typeface="+mj-lt"/>
                <a:ea typeface="华文中宋" panose="02010600040101010101" pitchFamily="2" charset="-122"/>
              </a:rPr>
              <a:t>    </a:t>
            </a:r>
            <a:endParaRPr lang="zh-CN" altLang="en-US" sz="1800" dirty="0">
              <a:latin typeface="+mj-lt"/>
              <a:ea typeface="华文中宋" panose="02010600040101010101" pitchFamily="2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72C77D68-9FAB-4EBB-A8DC-36C1E4668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109" y="2152482"/>
            <a:ext cx="4176464" cy="268699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90DE5D3-36D4-4C6A-B1E3-5D7E618D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952" y="2186768"/>
            <a:ext cx="2195513" cy="2595563"/>
          </a:xfrm>
          <a:prstGeom prst="rect">
            <a:avLst/>
          </a:prstGeom>
        </p:spPr>
      </p:pic>
      <p:graphicFrame>
        <p:nvGraphicFramePr>
          <p:cNvPr id="51" name="表格 50">
            <a:extLst>
              <a:ext uri="{FF2B5EF4-FFF2-40B4-BE49-F238E27FC236}">
                <a16:creationId xmlns:a16="http://schemas.microsoft.com/office/drawing/2014/main" id="{ED951ECD-869B-40FD-8D81-55D7928A9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03170"/>
              </p:ext>
            </p:extLst>
          </p:nvPr>
        </p:nvGraphicFramePr>
        <p:xfrm>
          <a:off x="9129741" y="2221823"/>
          <a:ext cx="2594780" cy="1944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718444603"/>
                    </a:ext>
                  </a:extLst>
                </a:gridCol>
                <a:gridCol w="1226628">
                  <a:extLst>
                    <a:ext uri="{9D8B030D-6E8A-4147-A177-3AD203B41FA5}">
                      <a16:colId xmlns:a16="http://schemas.microsoft.com/office/drawing/2014/main" val="476162337"/>
                    </a:ext>
                  </a:extLst>
                </a:gridCol>
              </a:tblGrid>
              <a:tr h="220261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atin typeface="+mj-lt"/>
                        </a:rPr>
                        <a:t>Input Displacement Error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atin typeface="+mj-lt"/>
                        </a:rPr>
                        <a:t>Displacement @ IP1</a:t>
                      </a:r>
                      <a:endParaRPr lang="zh-CN" altLang="en-US" sz="13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682575"/>
                  </a:ext>
                </a:extLst>
              </a:tr>
              <a:tr h="385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>
                          <a:latin typeface="+mj-lt"/>
                        </a:rPr>
                        <a:t>7nm </a:t>
                      </a:r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@Position 1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aseline="0" dirty="0">
                          <a:latin typeface="+mj-lt"/>
                        </a:rPr>
                        <a:t>3.6nm</a:t>
                      </a:r>
                      <a:endParaRPr lang="zh-CN" altLang="en-US" sz="13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138493"/>
                  </a:ext>
                </a:extLst>
              </a:tr>
              <a:tr h="385457"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latin typeface="+mj-lt"/>
                        </a:rPr>
                        <a:t>7nm @Position 2</a:t>
                      </a:r>
                      <a:endParaRPr lang="zh-CN" altLang="en-US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微软雅黑"/>
                          <a:cs typeface="+mn-cs"/>
                        </a:rPr>
                        <a:t>3.6nm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微软雅黑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24544"/>
                  </a:ext>
                </a:extLst>
              </a:tr>
              <a:tr h="385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>
                          <a:latin typeface="+mj-lt"/>
                        </a:rPr>
                        <a:t>3.6nm @Position 1&amp;2 (opposite)</a:t>
                      </a:r>
                      <a:endParaRPr lang="zh-CN" altLang="en-US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微软雅黑"/>
                          <a:cs typeface="+mn-cs"/>
                        </a:rPr>
                        <a:t>3.6nm</a:t>
                      </a:r>
                      <a:endParaRPr kumimoji="0" lang="zh-CN" alt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微软雅黑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217430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E0E06AB3-07E3-4E62-80C7-3327E5D8181B}"/>
              </a:ext>
            </a:extLst>
          </p:cNvPr>
          <p:cNvSpPr txBox="1"/>
          <p:nvPr/>
        </p:nvSpPr>
        <p:spPr>
          <a:xfrm>
            <a:off x="6310453" y="5108991"/>
            <a:ext cx="561819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  <a:latin typeface="+mj-lt"/>
              </a:rPr>
              <a:t>The specification of the ground motion level on the </a:t>
            </a:r>
            <a:r>
              <a:rPr lang="en-US" altLang="zh-CN" dirty="0" smtClean="0">
                <a:solidFill>
                  <a:srgbClr val="C00000"/>
                </a:solidFill>
                <a:latin typeface="+mj-lt"/>
              </a:rPr>
              <a:t>interaction region</a:t>
            </a:r>
            <a:r>
              <a:rPr lang="en-US" altLang="zh-CN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+mj-lt"/>
              </a:rPr>
              <a:t>can be set to be 4nm (displacement RMS integral:1-100Hz).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The ground motion level of the arc area is not included.</a:t>
            </a:r>
            <a:endParaRPr lang="zh-CN" altLang="en-US" dirty="0">
              <a:latin typeface="+mj-lt"/>
            </a:endParaRP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432E9902-EACF-460A-8704-D9023CF1F622}"/>
              </a:ext>
            </a:extLst>
          </p:cNvPr>
          <p:cNvSpPr txBox="1">
            <a:spLocks/>
          </p:cNvSpPr>
          <p:nvPr/>
        </p:nvSpPr>
        <p:spPr>
          <a:xfrm>
            <a:off x="1" y="109661"/>
            <a:ext cx="12192000" cy="6635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/>
              <a:t>2. Vibration specifications for ground of the CEPC </a:t>
            </a:r>
            <a:r>
              <a:rPr lang="en-US" altLang="zh-CN" sz="3300" dirty="0" smtClean="0"/>
              <a:t>interaction region</a:t>
            </a:r>
            <a:endParaRPr lang="zh-CN" altLang="en-US" sz="3300" dirty="0"/>
          </a:p>
        </p:txBody>
      </p:sp>
    </p:spTree>
    <p:extLst>
      <p:ext uri="{BB962C8B-B14F-4D97-AF65-F5344CB8AC3E}">
        <p14:creationId xmlns:p14="http://schemas.microsoft.com/office/powerpoint/2010/main" val="340780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A31ADCC-5BA3-4EF5-B595-341775CD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12">
            <a:extLst>
              <a:ext uri="{FF2B5EF4-FFF2-40B4-BE49-F238E27FC236}">
                <a16:creationId xmlns:a16="http://schemas.microsoft.com/office/drawing/2014/main" id="{7647EDB7-2AE9-4AD1-BE3B-D4A8561E5024}"/>
              </a:ext>
            </a:extLst>
          </p:cNvPr>
          <p:cNvSpPr txBox="1"/>
          <p:nvPr/>
        </p:nvSpPr>
        <p:spPr>
          <a:xfrm>
            <a:off x="491362" y="1075328"/>
            <a:ext cx="7582793" cy="550545"/>
          </a:xfrm>
          <a:prstGeom prst="rect">
            <a:avLst/>
          </a:prstGeom>
          <a:noFill/>
        </p:spPr>
        <p:txBody>
          <a:bodyPr wrap="square" lIns="109726" tIns="54862" rIns="109726" bIns="54862" rtlCol="0">
            <a:noAutofit/>
          </a:bodyPr>
          <a:lstStyle/>
          <a:p>
            <a:r>
              <a:rPr lang="en-US" altLang="zh-CN" sz="3000" spc="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CEPC</a:t>
            </a:r>
            <a:r>
              <a:rPr lang="zh-CN" altLang="en-US" sz="3000" spc="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对撞区磁铁支架的稳定性研究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B70B8CF-413B-4D2B-BFB9-AEB4BC60996F}"/>
              </a:ext>
            </a:extLst>
          </p:cNvPr>
          <p:cNvGrpSpPr/>
          <p:nvPr/>
        </p:nvGrpSpPr>
        <p:grpSpPr>
          <a:xfrm>
            <a:off x="839416" y="3343957"/>
            <a:ext cx="3418315" cy="1716255"/>
            <a:chOff x="4338766" y="1858793"/>
            <a:chExt cx="2410690" cy="88804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A7CB814-147F-4936-AF62-E5614F03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8766" y="1858793"/>
              <a:ext cx="2410690" cy="816031"/>
            </a:xfrm>
            <a:prstGeom prst="rect">
              <a:avLst/>
            </a:prstGeom>
          </p:spPr>
        </p:pic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48BC413A-AC4C-4ADA-80C6-F1D29EA22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1171" y="2316520"/>
              <a:ext cx="0" cy="2551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3B9740D-9F85-4C48-8501-4725914CB2D4}"/>
                </a:ext>
              </a:extLst>
            </p:cNvPr>
            <p:cNvSpPr txBox="1"/>
            <p:nvPr/>
          </p:nvSpPr>
          <p:spPr>
            <a:xfrm>
              <a:off x="4571912" y="2571660"/>
              <a:ext cx="1239532" cy="17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+mj-lt"/>
                </a:rPr>
                <a:t>Support position</a:t>
              </a:r>
              <a:endParaRPr lang="zh-CN" altLang="en-US" sz="1600" dirty="0">
                <a:solidFill>
                  <a:srgbClr val="FF0000"/>
                </a:solidFill>
                <a:latin typeface="+mj-lt"/>
                <a:ea typeface="华文中宋" panose="02010600040101010101" pitchFamily="2" charset="-122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BEAA8A5-82F5-4AAB-9259-9E7E07988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6" y="1266106"/>
            <a:ext cx="6917722" cy="14967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B77FBD4-644C-4A42-9C3B-2B0ECFD4B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55" y="2996952"/>
            <a:ext cx="3505758" cy="233717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1CAE446-8224-4A32-84FD-FB2FE96C65A5}"/>
              </a:ext>
            </a:extLst>
          </p:cNvPr>
          <p:cNvSpPr txBox="1"/>
          <p:nvPr/>
        </p:nvSpPr>
        <p:spPr>
          <a:xfrm>
            <a:off x="5012757" y="2506537"/>
            <a:ext cx="2723823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+mj-lt"/>
              </a:rPr>
              <a:t>Frequency Response Function </a:t>
            </a:r>
          </a:p>
          <a:p>
            <a:pPr algn="ctr"/>
            <a:r>
              <a:rPr lang="en-US" altLang="zh-CN" sz="1600" dirty="0">
                <a:latin typeface="+mj-lt"/>
              </a:rPr>
              <a:t>of a Cantilever Structure</a:t>
            </a:r>
            <a:endParaRPr lang="zh-CN" altLang="en-US" sz="1600" dirty="0">
              <a:latin typeface="+mj-lt"/>
              <a:ea typeface="华文中宋" panose="0201060004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EE4F229-33AE-42B4-A34C-B12799DC6F9F}"/>
              </a:ext>
            </a:extLst>
          </p:cNvPr>
          <p:cNvSpPr txBox="1"/>
          <p:nvPr/>
        </p:nvSpPr>
        <p:spPr>
          <a:xfrm>
            <a:off x="693927" y="5445224"/>
            <a:ext cx="1106897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latin typeface="+mj-lt"/>
                <a:ea typeface="华文中宋" panose="02010600040101010101" pitchFamily="2" charset="-122"/>
              </a:rPr>
              <a:t>     </a:t>
            </a:r>
            <a:r>
              <a:rPr lang="en-US" altLang="zh-CN" sz="1600" dirty="0">
                <a:latin typeface="+mj-lt"/>
              </a:rPr>
              <a:t>The auxiliary support design can effectively improve the amplification of ground vibrations comparing with without support:</a:t>
            </a:r>
          </a:p>
          <a:p>
            <a:pPr marL="342900" indent="-342900" algn="just">
              <a:buAutoNum type="arabicParenR"/>
            </a:pPr>
            <a:r>
              <a:rPr lang="en-US" altLang="zh-CN" sz="1600" dirty="0">
                <a:latin typeface="+mj-lt"/>
              </a:rPr>
              <a:t>It is assumed that the auxiliary support is rigidly connected to the ground. </a:t>
            </a:r>
          </a:p>
          <a:p>
            <a:pPr marL="342900" indent="-342900" algn="just">
              <a:buAutoNum type="arabicParenR"/>
            </a:pPr>
            <a:r>
              <a:rPr lang="en-US" altLang="zh-CN" sz="1600" dirty="0">
                <a:solidFill>
                  <a:srgbClr val="C00000"/>
                </a:solidFill>
                <a:latin typeface="+mj-lt"/>
              </a:rPr>
              <a:t>The detector underneath connecting with the auxiliary support can’t magnified the ground vibrations (&gt;54Hz). </a:t>
            </a:r>
            <a:endParaRPr lang="zh-CN" altLang="en-US" sz="1600" dirty="0">
              <a:solidFill>
                <a:srgbClr val="C00000"/>
              </a:solidFill>
              <a:latin typeface="+mj-lt"/>
              <a:ea typeface="华文中宋" panose="02010600040101010101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5FB60C8D-0362-4E99-84A4-0C8835D2B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910" y="1412776"/>
            <a:ext cx="3681409" cy="2304256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FB69262-1AC1-425B-BFF6-E8C57748CF20}"/>
              </a:ext>
            </a:extLst>
          </p:cNvPr>
          <p:cNvSpPr txBox="1"/>
          <p:nvPr/>
        </p:nvSpPr>
        <p:spPr>
          <a:xfrm>
            <a:off x="9033912" y="1540413"/>
            <a:ext cx="2666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lt"/>
                <a:ea typeface="华文中宋" panose="02010600040101010101" pitchFamily="2" charset="-122"/>
                <a:cs typeface="Times New Roman" panose="02020603050405020304" pitchFamily="18" charset="0"/>
              </a:rPr>
              <a:t>HEPS night vibration as input on </a:t>
            </a:r>
            <a:r>
              <a:rPr lang="en-US" altLang="zh-CN" sz="1600" dirty="0" smtClean="0">
                <a:latin typeface="+mj-lt"/>
                <a:ea typeface="华文中宋" panose="02010600040101010101" pitchFamily="2" charset="-122"/>
                <a:cs typeface="Times New Roman" panose="02020603050405020304" pitchFamily="18" charset="0"/>
              </a:rPr>
              <a:t>ground of interaction region</a:t>
            </a:r>
            <a:endParaRPr lang="en-US" altLang="zh-CN" sz="1600" dirty="0">
              <a:latin typeface="+mj-lt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lt"/>
                <a:ea typeface="华文中宋" panose="02010600040101010101" pitchFamily="2" charset="-122"/>
                <a:cs typeface="Times New Roman" panose="02020603050405020304" pitchFamily="18" charset="0"/>
              </a:rPr>
              <a:t>RMS: 4.2nm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lt"/>
                <a:ea typeface="华文中宋" panose="02010600040101010101" pitchFamily="2" charset="-122"/>
                <a:cs typeface="Times New Roman" panose="02020603050405020304" pitchFamily="18" charset="0"/>
              </a:rPr>
              <a:t>Dominated f: 4.8Hz</a:t>
            </a:r>
            <a:endParaRPr lang="zh-CN" altLang="en-US" sz="1600" dirty="0">
              <a:latin typeface="+mj-lt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76FD8A8D-EB95-4CE6-AED3-301075F03765}"/>
              </a:ext>
            </a:extLst>
          </p:cNvPr>
          <p:cNvSpPr/>
          <p:nvPr/>
        </p:nvSpPr>
        <p:spPr>
          <a:xfrm>
            <a:off x="3774617" y="3717032"/>
            <a:ext cx="720080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7B7394BA-C607-4F1B-9EB7-2A1B0012F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23490"/>
              </p:ext>
            </p:extLst>
          </p:nvPr>
        </p:nvGraphicFramePr>
        <p:xfrm>
          <a:off x="8150927" y="3915302"/>
          <a:ext cx="3528392" cy="116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3677160228"/>
                    </a:ext>
                  </a:extLst>
                </a:gridCol>
                <a:gridCol w="1082170">
                  <a:extLst>
                    <a:ext uri="{9D8B030D-6E8A-4147-A177-3AD203B41FA5}">
                      <a16:colId xmlns:a16="http://schemas.microsoft.com/office/drawing/2014/main" val="718444603"/>
                    </a:ext>
                  </a:extLst>
                </a:gridCol>
                <a:gridCol w="1078070">
                  <a:extLst>
                    <a:ext uri="{9D8B030D-6E8A-4147-A177-3AD203B41FA5}">
                      <a16:colId xmlns:a16="http://schemas.microsoft.com/office/drawing/2014/main" val="476162337"/>
                    </a:ext>
                  </a:extLst>
                </a:gridCol>
              </a:tblGrid>
              <a:tr h="2923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Displacement @IP1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Amplification factor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682575"/>
                  </a:ext>
                </a:extLst>
              </a:tr>
              <a:tr h="325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No support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5.72nm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1.43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138493"/>
                  </a:ext>
                </a:extLst>
              </a:tr>
              <a:tr h="325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With support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3.59nm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0.9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49796"/>
                  </a:ext>
                </a:extLst>
              </a:tr>
            </a:tbl>
          </a:graphicData>
        </a:graphic>
      </p:graphicFrame>
      <p:sp>
        <p:nvSpPr>
          <p:cNvPr id="40" name="箭头: 下 39">
            <a:extLst>
              <a:ext uri="{FF2B5EF4-FFF2-40B4-BE49-F238E27FC236}">
                <a16:creationId xmlns:a16="http://schemas.microsoft.com/office/drawing/2014/main" id="{6DF1188B-7A27-41E8-8824-8F16F9A00214}"/>
              </a:ext>
            </a:extLst>
          </p:cNvPr>
          <p:cNvSpPr/>
          <p:nvPr/>
        </p:nvSpPr>
        <p:spPr>
          <a:xfrm rot="2757303">
            <a:off x="4261273" y="2400845"/>
            <a:ext cx="185923" cy="122413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标题 2">
            <a:extLst>
              <a:ext uri="{FF2B5EF4-FFF2-40B4-BE49-F238E27FC236}">
                <a16:creationId xmlns:a16="http://schemas.microsoft.com/office/drawing/2014/main" id="{157A4555-D056-44CC-86C0-07B49398B213}"/>
              </a:ext>
            </a:extLst>
          </p:cNvPr>
          <p:cNvSpPr txBox="1">
            <a:spLocks/>
          </p:cNvSpPr>
          <p:nvPr/>
        </p:nvSpPr>
        <p:spPr>
          <a:xfrm>
            <a:off x="0" y="98985"/>
            <a:ext cx="12192000" cy="6635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/>
              <a:t>3. Vibration specifications for girder of the CEPC </a:t>
            </a:r>
            <a:r>
              <a:rPr lang="en-US" altLang="zh-CN" sz="3300" dirty="0"/>
              <a:t>interaction </a:t>
            </a:r>
            <a:r>
              <a:rPr lang="en-US" altLang="zh-CN" sz="3300" dirty="0" smtClean="0"/>
              <a:t>region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79363201"/>
      </p:ext>
    </p:extLst>
  </p:cSld>
  <p:clrMapOvr>
    <a:masterClrMapping/>
  </p:clrMapOvr>
</p:sld>
</file>

<file path=ppt/theme/theme1.xml><?xml version="1.0" encoding="utf-8"?>
<a:theme xmlns:a="http://schemas.openxmlformats.org/drawingml/2006/main" name="2nd meeting of HEPS-TF International Advisory Committee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ond meeting of HEPS-TF International Advisory Committee" id="{F95D11FF-3983-4A8A-93A8-03B63316FD81}" vid="{F518D957-73DE-4B2A-BD09-006F161EB1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meeting of HEPS International Advisory Committee</Template>
  <TotalTime>83452</TotalTime>
  <Words>1337</Words>
  <Application>Microsoft Office PowerPoint</Application>
  <PresentationFormat>宽屏</PresentationFormat>
  <Paragraphs>141</Paragraphs>
  <Slides>14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DengXian</vt:lpstr>
      <vt:lpstr>黑体</vt:lpstr>
      <vt:lpstr>华文中宋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Wingdings 2</vt:lpstr>
      <vt:lpstr>2nd meeting of HEPS-TF International Advisory Committee</vt:lpstr>
      <vt:lpstr>Equation.DSMT4</vt:lpstr>
      <vt:lpstr>Graph</vt:lpstr>
      <vt:lpstr>Analysis of the Impact of Micro-vibration on Beam Stability in the CEPC Interaction Region</vt:lpstr>
      <vt:lpstr>Outlines</vt:lpstr>
      <vt:lpstr>1. CEPC vibration specifications considerations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 Vibration Spec. for the inner and outside vibration sources</vt:lpstr>
      <vt:lpstr>6. Vibration parameters on the CPEC site needed to be defined</vt:lpstr>
      <vt:lpstr>6. Vibration parameters on the CPEC site needed to be defined</vt:lpstr>
      <vt:lpstr>7.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Ning ZHAO</dc:creator>
  <cp:lastModifiedBy>yan</cp:lastModifiedBy>
  <cp:revision>533</cp:revision>
  <dcterms:created xsi:type="dcterms:W3CDTF">2018-11-27T08:21:45Z</dcterms:created>
  <dcterms:modified xsi:type="dcterms:W3CDTF">2025-05-23T02:53:14Z</dcterms:modified>
</cp:coreProperties>
</file>