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4"/>
  </p:notesMasterIdLst>
  <p:handoutMasterIdLst>
    <p:handoutMasterId r:id="rId33"/>
  </p:handoutMasterIdLst>
  <p:sldIdLst>
    <p:sldId id="953" r:id="rId3"/>
    <p:sldId id="907" r:id="rId5"/>
    <p:sldId id="2357" r:id="rId6"/>
    <p:sldId id="2358" r:id="rId7"/>
    <p:sldId id="2359" r:id="rId8"/>
    <p:sldId id="2375" r:id="rId9"/>
    <p:sldId id="2370" r:id="rId10"/>
    <p:sldId id="2360" r:id="rId11"/>
    <p:sldId id="2361" r:id="rId12"/>
    <p:sldId id="2362" r:id="rId13"/>
    <p:sldId id="2345" r:id="rId14"/>
    <p:sldId id="2346" r:id="rId15"/>
    <p:sldId id="2372" r:id="rId16"/>
    <p:sldId id="2347" r:id="rId17"/>
    <p:sldId id="2348" r:id="rId18"/>
    <p:sldId id="2349" r:id="rId19"/>
    <p:sldId id="2350" r:id="rId20"/>
    <p:sldId id="2351" r:id="rId21"/>
    <p:sldId id="2352" r:id="rId22"/>
    <p:sldId id="2353" r:id="rId23"/>
    <p:sldId id="2354" r:id="rId24"/>
    <p:sldId id="2355" r:id="rId25"/>
    <p:sldId id="2356" r:id="rId26"/>
    <p:sldId id="2374" r:id="rId27"/>
    <p:sldId id="2376" r:id="rId28"/>
    <p:sldId id="2368" r:id="rId29"/>
    <p:sldId id="991" r:id="rId30"/>
    <p:sldId id="2366" r:id="rId31"/>
    <p:sldId id="2367" r:id="rId32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沙 鹏" initials="沙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08400"/>
    <a:srgbClr val="66CCFF"/>
    <a:srgbClr val="FFFFFF"/>
    <a:srgbClr val="003399"/>
    <a:srgbClr val="E6E6E6"/>
    <a:srgbClr val="0070C0"/>
    <a:srgbClr val="4D8357"/>
    <a:srgbClr val="005800"/>
    <a:srgbClr val="FDCC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27" autoAdjust="0"/>
    <p:restoredTop sz="91850" autoAdjust="0"/>
  </p:normalViewPr>
  <p:slideViewPr>
    <p:cSldViewPr showGuides="1">
      <p:cViewPr varScale="1">
        <p:scale>
          <a:sx n="115" d="100"/>
          <a:sy n="115" d="100"/>
        </p:scale>
        <p:origin x="204" y="114"/>
      </p:cViewPr>
      <p:guideLst>
        <p:guide orient="horz" pos="2203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notesViewPr>
    <p:cSldViewPr>
      <p:cViewPr varScale="1">
        <p:scale>
          <a:sx n="53" d="100"/>
          <a:sy n="53" d="100"/>
        </p:scale>
        <p:origin x="3312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7" Type="http://schemas.openxmlformats.org/officeDocument/2006/relationships/commentAuthors" Target="commentAuthors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handoutMaster" Target="handoutMasters/handoutMaster1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D:\HuaweiMoveData\Users\zhang\Desktop\&#20302;&#28201;&#38108;&#33108;&#27979;&#35797;\&#20302;&#28201;&#38108;&#33108;&#27979;&#35797;&#25968;&#25454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xVal>
            <c:numRef>
              <c:f>[低温铜腔测试数据.xlsx]Sheet1!$B$17:$B$23</c:f>
              <c:numCache>
                <c:formatCode>General</c:formatCode>
                <c:ptCount val="7"/>
                <c:pt idx="0">
                  <c:v>265</c:v>
                </c:pt>
                <c:pt idx="1">
                  <c:v>260</c:v>
                </c:pt>
                <c:pt idx="2">
                  <c:v>210</c:v>
                </c:pt>
                <c:pt idx="3">
                  <c:v>120</c:v>
                </c:pt>
                <c:pt idx="4">
                  <c:v>110</c:v>
                </c:pt>
                <c:pt idx="5">
                  <c:v>80</c:v>
                </c:pt>
                <c:pt idx="6">
                  <c:v>78</c:v>
                </c:pt>
              </c:numCache>
            </c:numRef>
          </c:xVal>
          <c:yVal>
            <c:numRef>
              <c:f>[低温铜腔测试数据.xlsx]Sheet1!$E$17:$E$23</c:f>
              <c:numCache>
                <c:formatCode>General</c:formatCode>
                <c:ptCount val="7"/>
                <c:pt idx="0">
                  <c:v>5.6971306</c:v>
                </c:pt>
                <c:pt idx="1">
                  <c:v>5.6973</c:v>
                </c:pt>
                <c:pt idx="2">
                  <c:v>5.7</c:v>
                </c:pt>
                <c:pt idx="3">
                  <c:v>5.703</c:v>
                </c:pt>
                <c:pt idx="4">
                  <c:v>5.707</c:v>
                </c:pt>
                <c:pt idx="5">
                  <c:v>5.709</c:v>
                </c:pt>
                <c:pt idx="6">
                  <c:v>5.712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3314342"/>
        <c:axId val="95078249"/>
      </c:scatterChart>
      <c:valAx>
        <c:axId val="443314342"/>
        <c:scaling>
          <c:orientation val="minMax"/>
          <c:max val="270"/>
          <c:min val="70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02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0" vertOverflow="ellipsis" vert="horz" wrap="square" anchor="ctr" anchorCtr="1"/>
              <a:lstStyle/>
              <a:p>
                <a:pPr defTabSz="914400">
                  <a:defRPr lang="zh-CN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t>温度</a:t>
                </a:r>
                <a:r>
                  <a:rPr lang="en-US" altLang="zh-CN"/>
                  <a:t>K</a:t>
                </a:r>
                <a:endParaRPr lang="en-US" altLang="zh-CN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95078249"/>
        <c:crosses val="autoZero"/>
        <c:crossBetween val="midCat"/>
        <c:majorUnit val="20"/>
      </c:valAx>
      <c:valAx>
        <c:axId val="9507824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02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0" vertOverflow="ellipsis" vert="horz" wrap="square" anchor="ctr" anchorCtr="1"/>
              <a:lstStyle/>
              <a:p>
                <a:pPr defTabSz="914400">
                  <a:defRPr lang="zh-CN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t>频率</a:t>
                </a:r>
                <a:r>
                  <a:rPr lang="en-US" altLang="zh-CN"/>
                  <a:t>GHz</a:t>
                </a:r>
                <a:endParaRPr lang="en-US" altLang="zh-CN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443314342"/>
        <c:crosses val="autoZero"/>
        <c:crossBetween val="midCat"/>
      </c:valAx>
      <c:spPr>
        <a:noFill/>
        <a:ln w="9525" cap="flat" cmpd="sng" algn="ctr">
          <a:solidFill>
            <a:schemeClr val="tx1">
              <a:lumMod val="15000"/>
              <a:lumOff val="85000"/>
            </a:schemeClr>
          </a:solidFill>
          <a:round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cf4d3d32-9e8d-4c49-a3a4-69aab98330d8}"/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0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 w="19050" cap="rnd">
        <a:solidFill>
          <a:schemeClr val="phClr"/>
        </a:solidFill>
        <a:round/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E6D00-2C1C-47F1-8495-043F093F9E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A05AE-EECD-457A-A033-312F4EB81B8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3E0D183-6031-4C32-B44B-14746A336C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3A1DF17-A28C-4D46-829F-D8D110C0931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308" y="1718148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30B2B-8DAF-4635-9F01-0B9C458933E3}" type="datetime1">
              <a:rPr lang="zh-CN" altLang="en-US" smtClean="0"/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733552" y="6356351"/>
            <a:ext cx="47387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Meeting of the CEPC IARC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074075"/>
            <a:ext cx="10972800" cy="505209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 sz="2800" b="0"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spcBef>
                <a:spcPts val="300"/>
              </a:spcBef>
              <a:defRPr sz="2400" baseline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spcBef>
                <a:spcPts val="200"/>
              </a:spcBef>
              <a:defRPr sz="2200"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B315D-5845-4E10-96EE-900B6420E4E9}" type="datetime1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 dirty="0"/>
              <a:t>Meeting of the CEPC IARC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D2C3-E4EE-4507-8B92-8AE7B7B616F4}" type="datetime1">
              <a:rPr lang="zh-CN" altLang="en-US" smtClean="0"/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 dirty="0"/>
              <a:t>Meeting of the CEPC IARC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92942-8651-4956-B7C0-A7B74FFC6096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Meeting of the CEPC IARC</a:t>
            </a:r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417639"/>
            <a:ext cx="10972800" cy="4708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CE2C9-0858-40D0-852F-2215466EB8FC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dirty="0"/>
              <a:t>Meeting of the CEPC IARC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0.jpeg"/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7.jpeg"/><Relationship Id="rId1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6.jpeg"/><Relationship Id="rId1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75.png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0.png"/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image" Target="../media/image26.png"/><Relationship Id="rId7" Type="http://schemas.openxmlformats.org/officeDocument/2006/relationships/image" Target="../media/image25.png"/><Relationship Id="rId6" Type="http://schemas.openxmlformats.org/officeDocument/2006/relationships/tags" Target="../tags/tag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1"/>
          <a:srcRect t="28679" b="6192"/>
          <a:stretch>
            <a:fillRect/>
          </a:stretch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6" name="标题 3"/>
          <p:cNvSpPr txBox="1"/>
          <p:nvPr/>
        </p:nvSpPr>
        <p:spPr>
          <a:xfrm>
            <a:off x="911424" y="2504947"/>
            <a:ext cx="10873208" cy="13263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000">
                <a:sym typeface="+mn-ea"/>
              </a:rPr>
              <a:t>CEPC C-band test bench and C3 structure development status</a:t>
            </a:r>
            <a:endParaRPr lang="zh-CN" altLang="en-US" sz="6000" dirty="0">
              <a:solidFill>
                <a:srgbClr val="C00000"/>
              </a:solidFill>
            </a:endParaRPr>
          </a:p>
        </p:txBody>
      </p:sp>
      <p:sp>
        <p:nvSpPr>
          <p:cNvPr id="7" name="文本框 7"/>
          <p:cNvSpPr txBox="1"/>
          <p:nvPr/>
        </p:nvSpPr>
        <p:spPr>
          <a:xfrm>
            <a:off x="2151380" y="4832350"/>
            <a:ext cx="80918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 ZHANG 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Jingru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, Zhang Hui, Yang Xiaochen, Shi Hua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5" y="6457890"/>
            <a:ext cx="12191365" cy="3683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23 May, 2025, CEPC day</a:t>
            </a:r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767715" y="3555365"/>
            <a:ext cx="4407535" cy="2086610"/>
            <a:chOff x="636853" y="3400282"/>
            <a:chExt cx="5217181" cy="2958509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534273">
              <a:off x="894551" y="3403415"/>
              <a:ext cx="4409394" cy="295537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5159090" y="3400282"/>
              <a:ext cx="694944" cy="390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0070C0"/>
                  </a:solidFill>
                </a:rPr>
                <a:t>BJ48</a:t>
              </a:r>
              <a:endParaRPr lang="en-US" altLang="zh-CN" sz="1200" dirty="0">
                <a:solidFill>
                  <a:srgbClr val="0070C0"/>
                </a:solidFill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3614627" y="3516289"/>
              <a:ext cx="1663844" cy="390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0070C0"/>
                  </a:solidFill>
                </a:rPr>
                <a:t>Waveguide taper</a:t>
              </a:r>
              <a:endParaRPr lang="en-US" altLang="zh-CN" sz="1200" dirty="0">
                <a:solidFill>
                  <a:srgbClr val="0070C0"/>
                </a:solidFill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3822094" y="4863733"/>
              <a:ext cx="1475231" cy="390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0070C0"/>
                  </a:solidFill>
                </a:rPr>
                <a:t>Match section</a:t>
              </a:r>
              <a:endParaRPr lang="en-US" altLang="zh-CN" sz="1200" dirty="0">
                <a:solidFill>
                  <a:srgbClr val="0070C0"/>
                </a:solidFill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139396" y="5561979"/>
              <a:ext cx="1475231" cy="390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0070C0"/>
                  </a:solidFill>
                </a:rPr>
                <a:t>Regular section</a:t>
              </a:r>
              <a:endParaRPr lang="en-US" altLang="zh-CN" sz="1200" dirty="0">
                <a:solidFill>
                  <a:srgbClr val="0070C0"/>
                </a:solidFill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636853" y="4785001"/>
              <a:ext cx="1010213" cy="390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rgbClr val="0070C0"/>
                  </a:solidFill>
                </a:rPr>
                <a:t>End cavity</a:t>
              </a:r>
              <a:endParaRPr lang="en-US" altLang="zh-CN" sz="1200" dirty="0">
                <a:solidFill>
                  <a:srgbClr val="0070C0"/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Load</a:t>
            </a:r>
            <a:endParaRPr lang="en-US" altLang="zh-CN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8950" y="1144270"/>
            <a:ext cx="5372735" cy="2299335"/>
          </a:xfrm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</a:pPr>
            <a:r>
              <a:rPr lang="en-US" altLang="zh-CN" sz="2000" dirty="0"/>
              <a:t>Pure SS430 load with BJ48 input port, composed of waveguide taper, match section, regular section and end cavity. 1.02 VSWR in 5712 MHz working  frequency, and &gt;400 MHz bandwidth (S11&lt;-20 dB)</a:t>
            </a:r>
            <a:endParaRPr lang="en-US" altLang="zh-CN" sz="2000" dirty="0"/>
          </a:p>
        </p:txBody>
      </p:sp>
      <p:sp>
        <p:nvSpPr>
          <p:cNvPr id="19" name="内容占位符 2"/>
          <p:cNvSpPr txBox="1"/>
          <p:nvPr/>
        </p:nvSpPr>
        <p:spPr>
          <a:xfrm>
            <a:off x="6153846" y="1231239"/>
            <a:ext cx="5605766" cy="705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</a:pP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</a:rPr>
              <a:t>Distribution of the electric and magnetic field, Emax ~ 30 MV/m with 300  MW peak input power</a:t>
            </a:r>
            <a:endParaRPr lang="en-US" altLang="zh-CN" sz="20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296031" y="2362611"/>
            <a:ext cx="5088508" cy="1380358"/>
            <a:chOff x="6296031" y="2481879"/>
            <a:chExt cx="5088508" cy="1380358"/>
          </a:xfrm>
        </p:grpSpPr>
        <p:pic>
          <p:nvPicPr>
            <p:cNvPr id="4" name="图片 3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6296031" y="2486324"/>
              <a:ext cx="2501900" cy="1373505"/>
            </a:xfrm>
            <a:prstGeom prst="rect">
              <a:avLst/>
            </a:prstGeom>
          </p:spPr>
        </p:pic>
        <p:pic>
          <p:nvPicPr>
            <p:cNvPr id="5" name="图片 4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8883274" y="2481879"/>
              <a:ext cx="2501265" cy="1377950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7292603" y="3523683"/>
              <a:ext cx="14752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0070C0"/>
                  </a:solidFill>
                </a:rPr>
                <a:t>Electric field</a:t>
              </a:r>
              <a:endParaRPr lang="zh-CN" altLang="en-US" sz="1600" dirty="0">
                <a:solidFill>
                  <a:srgbClr val="0070C0"/>
                </a:solidFill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9909308" y="3523683"/>
              <a:ext cx="14752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0070C0"/>
                  </a:solidFill>
                </a:rPr>
                <a:t>Magnetic field</a:t>
              </a:r>
              <a:endParaRPr lang="zh-CN" altLang="en-US" sz="1600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7159233" y="4870025"/>
            <a:ext cx="3362104" cy="1817318"/>
            <a:chOff x="7123943" y="4583747"/>
            <a:chExt cx="3362104" cy="1817318"/>
          </a:xfrm>
        </p:grpSpPr>
        <p:pic>
          <p:nvPicPr>
            <p:cNvPr id="23" name="图片 22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7123943" y="4583747"/>
              <a:ext cx="3312409" cy="1817318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7991060" y="6062511"/>
              <a:ext cx="24949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0070C0"/>
                  </a:solidFill>
                </a:rPr>
                <a:t>Distribution of temperature</a:t>
              </a:r>
              <a:endParaRPr lang="zh-CN" altLang="en-US" sz="1600" dirty="0">
                <a:solidFill>
                  <a:srgbClr val="0070C0"/>
                </a:solidFill>
              </a:endParaRPr>
            </a:p>
          </p:txBody>
        </p:sp>
      </p:grpSp>
      <p:sp>
        <p:nvSpPr>
          <p:cNvPr id="26" name="内容占位符 2"/>
          <p:cNvSpPr txBox="1"/>
          <p:nvPr/>
        </p:nvSpPr>
        <p:spPr>
          <a:xfrm>
            <a:off x="6153846" y="3910279"/>
            <a:ext cx="5372879" cy="8347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</a:pP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</a:rPr>
              <a:t>Tmax ~ 185 </a:t>
            </a: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sym typeface="Symbol" panose="05050102010706020507" pitchFamily="18" charset="2"/>
              </a:rPr>
              <a:t>C with </a:t>
            </a: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</a:rPr>
              <a:t>10 kW average input power, 30 L/min cooling water flow</a:t>
            </a:r>
            <a:endParaRPr lang="en-US" altLang="zh-CN" sz="20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506595" y="4391660"/>
            <a:ext cx="1362710" cy="289369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被测腔体性能</a:t>
            </a:r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311900" y="1988820"/>
            <a:ext cx="3638550" cy="37877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920" y="1700530"/>
            <a:ext cx="3439795" cy="20662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705" y="4149090"/>
            <a:ext cx="3408045" cy="233489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0675" y="0"/>
            <a:ext cx="10515600" cy="956310"/>
          </a:xfrm>
        </p:spPr>
        <p:txBody>
          <a:bodyPr/>
          <a:lstStyle/>
          <a:p>
            <a:r>
              <a:rPr kumimoji="1" lang="en-US" altLang="zh-CN" sz="2400" dirty="0"/>
              <a:t>C</a:t>
            </a:r>
            <a:r>
              <a:rPr kumimoji="1" lang="zh-CN" altLang="en-US" sz="2400" dirty="0"/>
              <a:t>波段低温铜腔测试高频系统</a:t>
            </a:r>
            <a:r>
              <a:rPr kumimoji="1" lang="en-US" altLang="zh-CN" sz="2400" dirty="0"/>
              <a:t> </a:t>
            </a:r>
            <a:endParaRPr kumimoji="1" lang="zh-CN" altLang="en-US" sz="24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69875" y="1196340"/>
            <a:ext cx="11922125" cy="425450"/>
          </a:xfrm>
        </p:spPr>
        <p:txBody>
          <a:bodyPr>
            <a:noAutofit/>
          </a:bodyPr>
          <a:lstStyle/>
          <a:p>
            <a:pPr fontAlgn="auto">
              <a:lnSpc>
                <a:spcPct val="150000"/>
              </a:lnSpc>
            </a:pPr>
            <a:r>
              <a:rPr kumimoji="1" lang="zh-CN" sz="1900" dirty="0"/>
              <a:t>高频系统包括：速调管、环行器、定向耦合器、波导、波导窗。波导真空为</a:t>
            </a:r>
            <a:r>
              <a:rPr kumimoji="1" lang="en-US" altLang="zh-CN" sz="1900" dirty="0"/>
              <a:t>6e-7</a:t>
            </a:r>
            <a:r>
              <a:rPr kumimoji="1" lang="zh-CN" altLang="en-US" sz="1900" dirty="0"/>
              <a:t>左右，环行器充</a:t>
            </a:r>
            <a:r>
              <a:rPr kumimoji="1" lang="en-US" altLang="zh-CN" sz="1900" dirty="0"/>
              <a:t>0.4MPaSF6</a:t>
            </a:r>
            <a:r>
              <a:rPr kumimoji="1" lang="zh-CN" altLang="en-US" sz="1900" dirty="0"/>
              <a:t>气体。环行器两端用波导窗隔离真空和</a:t>
            </a:r>
            <a:r>
              <a:rPr kumimoji="1" lang="en-US" altLang="zh-CN" sz="1900" dirty="0"/>
              <a:t>SF6</a:t>
            </a:r>
            <a:r>
              <a:rPr kumimoji="1" lang="zh-CN" altLang="en-US" sz="1900" dirty="0"/>
              <a:t>。功率采样通过定向耦合器送出射频信号，定向耦合器安装于速调管输出位置及低温铜腔</a:t>
            </a:r>
            <a:r>
              <a:rPr kumimoji="1" lang="en-US" altLang="zh-CN" sz="1900" dirty="0"/>
              <a:t>3dB</a:t>
            </a:r>
            <a:r>
              <a:rPr kumimoji="1" lang="zh-CN" altLang="en-US" sz="1900" dirty="0"/>
              <a:t>电桥输入端前。环行器承受峰值功率</a:t>
            </a:r>
            <a:r>
              <a:rPr kumimoji="1" lang="en-US" altLang="zh-CN" sz="1900" dirty="0"/>
              <a:t>20MW</a:t>
            </a:r>
            <a:r>
              <a:rPr kumimoji="1" lang="zh-CN" altLang="en-US" sz="1900" dirty="0"/>
              <a:t>。液氮温度保持在</a:t>
            </a:r>
            <a:r>
              <a:rPr kumimoji="1" lang="en-US" altLang="zh-CN" sz="1900" dirty="0"/>
              <a:t>77K</a:t>
            </a:r>
            <a:r>
              <a:rPr kumimoji="1" lang="zh-CN" altLang="en-US" sz="1900" dirty="0"/>
              <a:t>左右。</a:t>
            </a:r>
            <a:endParaRPr kumimoji="1" lang="zh-CN" altLang="en-US" sz="1900" dirty="0"/>
          </a:p>
        </p:txBody>
      </p:sp>
      <p:grpSp>
        <p:nvGrpSpPr>
          <p:cNvPr id="6" name="组合 5"/>
          <p:cNvGrpSpPr/>
          <p:nvPr/>
        </p:nvGrpSpPr>
        <p:grpSpPr>
          <a:xfrm>
            <a:off x="3719846" y="2708910"/>
            <a:ext cx="5559409" cy="3757930"/>
            <a:chOff x="1288" y="3405"/>
            <a:chExt cx="10701" cy="7251"/>
          </a:xfrm>
        </p:grpSpPr>
        <p:pic>
          <p:nvPicPr>
            <p:cNvPr id="4" name="图片 3" descr="微信图片_20240429084836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678" y="3519"/>
              <a:ext cx="6311" cy="7137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1288" y="3405"/>
              <a:ext cx="2718" cy="74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kumimoji="1" lang="zh-CN" sz="1900" dirty="0">
                  <a:sym typeface="+mn-ea"/>
                </a:rPr>
                <a:t>速调管输出</a:t>
              </a:r>
              <a:endParaRPr kumimoji="1" lang="zh-CN" altLang="en-US" sz="1900" dirty="0">
                <a:sym typeface="+mn-ea"/>
              </a:endParaRPr>
            </a:p>
          </p:txBody>
        </p:sp>
        <p:sp>
          <p:nvSpPr>
            <p:cNvPr id="7" name="右箭头 6"/>
            <p:cNvSpPr/>
            <p:nvPr/>
          </p:nvSpPr>
          <p:spPr>
            <a:xfrm>
              <a:off x="4213" y="3622"/>
              <a:ext cx="2027" cy="299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8423275" y="404495"/>
            <a:ext cx="29756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kumimoji="1" lang="zh-CN" altLang="en-US" sz="2400" dirty="0">
                <a:sym typeface="+mn-ea"/>
              </a:rPr>
              <a:t>张辉、叶斌、李晓等</a:t>
            </a:r>
            <a:endParaRPr kumimoji="1" lang="zh-CN" altLang="en-US" sz="2400" dirty="0">
              <a:sym typeface="+mn-e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0675" y="0"/>
            <a:ext cx="10515600" cy="956310"/>
          </a:xfrm>
        </p:spPr>
        <p:txBody>
          <a:bodyPr/>
          <a:lstStyle/>
          <a:p>
            <a:r>
              <a:rPr lang="zh-CN" altLang="en-US" sz="2400" dirty="0" smtClean="0">
                <a:solidFill>
                  <a:srgbClr val="FF0000"/>
                </a:solidFill>
                <a:sym typeface="+mn-ea"/>
              </a:rPr>
              <a:t>恒温器低温性能测试</a:t>
            </a:r>
            <a:endParaRPr kumimoji="1" lang="zh-CN" altLang="en-US" sz="2400" dirty="0" smtClean="0">
              <a:solidFill>
                <a:srgbClr val="FF0000"/>
              </a:solidFill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698" y="980148"/>
            <a:ext cx="4573380" cy="2538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61" y="1268481"/>
            <a:ext cx="4078253" cy="2338158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199613" y="2060754"/>
            <a:ext cx="2861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dirty="0" smtClean="0">
                <a:solidFill>
                  <a:srgbClr val="C00000"/>
                </a:solidFill>
              </a:rPr>
              <a:t>低温实验控制界面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951731" y="1942591"/>
            <a:ext cx="2861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dirty="0" smtClean="0">
                <a:solidFill>
                  <a:srgbClr val="C00000"/>
                </a:solidFill>
              </a:rPr>
              <a:t>低温参数采集</a:t>
            </a:r>
            <a:endParaRPr lang="zh-CN" altLang="en-US" dirty="0">
              <a:solidFill>
                <a:srgbClr val="C00000"/>
              </a:solidFill>
            </a:endParaRPr>
          </a:p>
        </p:txBody>
      </p:sp>
      <p:cxnSp>
        <p:nvCxnSpPr>
          <p:cNvPr id="19" name="直接箭头连接符 18"/>
          <p:cNvCxnSpPr/>
          <p:nvPr/>
        </p:nvCxnSpPr>
        <p:spPr>
          <a:xfrm flipH="1">
            <a:off x="9114199" y="1813321"/>
            <a:ext cx="255519" cy="4484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 flipH="1">
            <a:off x="9813247" y="2555512"/>
            <a:ext cx="204663" cy="1172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/>
        </p:nvCxnSpPr>
        <p:spPr>
          <a:xfrm flipH="1">
            <a:off x="9813247" y="2926900"/>
            <a:ext cx="442758" cy="923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2" name="图片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61" y="3688314"/>
            <a:ext cx="4078253" cy="2252877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112" y="3730639"/>
            <a:ext cx="4047797" cy="2232340"/>
          </a:xfrm>
          <a:prstGeom prst="rect">
            <a:avLst/>
          </a:prstGeom>
        </p:spPr>
      </p:pic>
      <p:sp>
        <p:nvSpPr>
          <p:cNvPr id="34" name="文本框 33"/>
          <p:cNvSpPr txBox="1"/>
          <p:nvPr/>
        </p:nvSpPr>
        <p:spPr>
          <a:xfrm>
            <a:off x="2350363" y="5279980"/>
            <a:ext cx="2861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dirty="0" smtClean="0">
                <a:solidFill>
                  <a:srgbClr val="C00000"/>
                </a:solidFill>
              </a:rPr>
              <a:t>压力波动小于</a:t>
            </a:r>
            <a:r>
              <a:rPr lang="en-US" altLang="zh-CN" dirty="0" smtClean="0">
                <a:solidFill>
                  <a:srgbClr val="C00000"/>
                </a:solidFill>
              </a:rPr>
              <a:t>1.2KPa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6951731" y="5247909"/>
            <a:ext cx="2861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dirty="0" smtClean="0">
                <a:solidFill>
                  <a:srgbClr val="C00000"/>
                </a:solidFill>
              </a:rPr>
              <a:t>压力波动小于</a:t>
            </a:r>
            <a:r>
              <a:rPr lang="en-US" altLang="zh-CN" dirty="0" smtClean="0">
                <a:solidFill>
                  <a:srgbClr val="C00000"/>
                </a:solidFill>
              </a:rPr>
              <a:t>0.1K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581150" y="6021070"/>
            <a:ext cx="9388475" cy="706755"/>
          </a:xfrm>
          <a:prstGeom prst="rect">
            <a:avLst/>
          </a:prstGeom>
        </p:spPr>
        <p:txBody>
          <a:bodyPr wrap="square">
            <a:spAutoFit/>
          </a:bodyPr>
          <a:p>
            <a:pPr marL="342900" indent="-342900">
              <a:buFont typeface="Wingdings" panose="05000000000000000000" pitchFamily="2" charset="2"/>
              <a:buChar char="ü"/>
            </a:pPr>
            <a:r>
              <a:rPr lang="zh-CN" altLang="en-US" sz="20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在目标液位</a:t>
            </a:r>
            <a:r>
              <a:rPr lang="en-US" altLang="zh-CN" sz="20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500mm</a:t>
            </a:r>
            <a:r>
              <a:rPr lang="zh-CN" altLang="en-US" sz="20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下，馈入功率氮池内压力波动小于</a:t>
            </a:r>
            <a:r>
              <a:rPr lang="en-US" altLang="zh-CN" sz="20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1.2KPa</a:t>
            </a:r>
            <a:r>
              <a:rPr lang="zh-CN" altLang="en-US" sz="20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；</a:t>
            </a:r>
            <a:endParaRPr lang="en-US" altLang="zh-CN" sz="2000" kern="100" dirty="0" smtClean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高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功率试验下温度波动小于</a:t>
            </a:r>
            <a:r>
              <a:rPr lang="en-US" altLang="zh-CN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0.1K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；</a:t>
            </a:r>
            <a:r>
              <a:rPr lang="en-US" altLang="zh-CN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(10Hz,20MW)  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设计目标</a:t>
            </a:r>
            <a:r>
              <a:rPr lang="en-US" altLang="zh-CN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(100Hz,50MW)</a:t>
            </a:r>
            <a:endParaRPr lang="en-US" altLang="zh-CN" sz="20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0675" y="-103505"/>
            <a:ext cx="10515600" cy="956310"/>
          </a:xfrm>
        </p:spPr>
        <p:txBody>
          <a:bodyPr/>
          <a:lstStyle/>
          <a:p>
            <a:r>
              <a:rPr kumimoji="1" lang="en-US" altLang="zh-CN" sz="2400" dirty="0"/>
              <a:t>C</a:t>
            </a:r>
            <a:r>
              <a:rPr kumimoji="1" lang="zh-CN" altLang="en-US" sz="2400" dirty="0"/>
              <a:t>波段低温铜腔输入相位测试</a:t>
            </a:r>
            <a:endParaRPr kumimoji="1" lang="en-US" altLang="zh-CN" sz="24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05740" y="5327015"/>
            <a:ext cx="11922125" cy="1002030"/>
          </a:xfrm>
        </p:spPr>
        <p:txBody>
          <a:bodyPr>
            <a:noAutofit/>
          </a:bodyPr>
          <a:lstStyle/>
          <a:p>
            <a:pPr fontAlgn="auto">
              <a:lnSpc>
                <a:spcPct val="150000"/>
              </a:lnSpc>
            </a:pPr>
            <a:r>
              <a:rPr kumimoji="1" lang="zh-CN" sz="1900" dirty="0"/>
              <a:t>低温铜腔两路输入信号通过</a:t>
            </a:r>
            <a:r>
              <a:rPr kumimoji="1" lang="en-US" altLang="zh-CN" sz="1900" dirty="0"/>
              <a:t>3dB</a:t>
            </a:r>
            <a:r>
              <a:rPr kumimoji="1" lang="zh-CN" altLang="en-US" sz="1900" dirty="0"/>
              <a:t>电桥后连接的波导长度差来</a:t>
            </a:r>
            <a:r>
              <a:rPr kumimoji="1" lang="zh-CN" sz="1900" dirty="0"/>
              <a:t>保持</a:t>
            </a:r>
            <a:r>
              <a:rPr kumimoji="1" lang="en-US" altLang="zh-CN" sz="1900" dirty="0"/>
              <a:t>180</a:t>
            </a:r>
            <a:r>
              <a:rPr kumimoji="1" lang="zh-CN" altLang="en-US" sz="1900" dirty="0"/>
              <a:t>度相位差</a:t>
            </a:r>
            <a:r>
              <a:rPr kumimoji="1" lang="zh-CN" sz="1900" dirty="0"/>
              <a:t>。利用调节螺钉来挤压</a:t>
            </a:r>
            <a:r>
              <a:rPr kumimoji="1" lang="en-US" altLang="zh-CN" sz="1900" dirty="0"/>
              <a:t>WR187</a:t>
            </a:r>
            <a:r>
              <a:rPr kumimoji="1" lang="zh-CN" altLang="en-US" sz="1900" dirty="0"/>
              <a:t>波导的窄边微调两路波导的相位，最终将两路信号的相位差调到</a:t>
            </a:r>
            <a:r>
              <a:rPr kumimoji="1" lang="en-US" altLang="zh-CN" sz="1900" dirty="0"/>
              <a:t>180</a:t>
            </a:r>
            <a:r>
              <a:rPr kumimoji="1" lang="zh-CN" altLang="en-US" sz="1900" dirty="0"/>
              <a:t>度。</a:t>
            </a:r>
            <a:endParaRPr kumimoji="1" lang="zh-CN" altLang="en-US" sz="1900" dirty="0"/>
          </a:p>
        </p:txBody>
      </p:sp>
      <p:pic>
        <p:nvPicPr>
          <p:cNvPr id="4" name="图片 3" descr="微信图片_2025032720524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2935" y="1412240"/>
            <a:ext cx="2506345" cy="3342005"/>
          </a:xfrm>
          <a:prstGeom prst="rect">
            <a:avLst/>
          </a:prstGeom>
        </p:spPr>
      </p:pic>
      <p:pic>
        <p:nvPicPr>
          <p:cNvPr id="5" name="图片 4" descr="微信图片_202503272052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1585" y="1484630"/>
            <a:ext cx="2506345" cy="3342005"/>
          </a:xfrm>
          <a:prstGeom prst="rect">
            <a:avLst/>
          </a:prstGeom>
        </p:spPr>
      </p:pic>
      <p:pic>
        <p:nvPicPr>
          <p:cNvPr id="6" name="图片 5" descr="微信图片_20241205102031"/>
          <p:cNvPicPr>
            <a:picLocks noChangeAspect="1"/>
          </p:cNvPicPr>
          <p:nvPr/>
        </p:nvPicPr>
        <p:blipFill>
          <a:blip r:embed="rId3"/>
          <a:srcRect l="4633" t="4083" r="12407" b="10392"/>
          <a:stretch>
            <a:fillRect/>
          </a:stretch>
        </p:blipFill>
        <p:spPr>
          <a:xfrm>
            <a:off x="6815455" y="1412240"/>
            <a:ext cx="4601210" cy="355790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5280" y="0"/>
            <a:ext cx="10515600" cy="956310"/>
          </a:xfrm>
        </p:spPr>
        <p:txBody>
          <a:bodyPr/>
          <a:lstStyle/>
          <a:p>
            <a:r>
              <a:rPr kumimoji="1" lang="en-US" altLang="zh-CN" sz="2400" dirty="0"/>
              <a:t>C</a:t>
            </a:r>
            <a:r>
              <a:rPr kumimoji="1" lang="zh-CN" altLang="en-US" sz="2400" dirty="0"/>
              <a:t>波段低温铜腔降温测试</a:t>
            </a:r>
            <a:endParaRPr kumimoji="1" lang="en-US" altLang="zh-CN" sz="24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69875" y="1132205"/>
            <a:ext cx="11312525" cy="981075"/>
          </a:xfrm>
        </p:spPr>
        <p:txBody>
          <a:bodyPr>
            <a:noAutofit/>
          </a:bodyPr>
          <a:lstStyle/>
          <a:p>
            <a:pPr fontAlgn="auto">
              <a:lnSpc>
                <a:spcPct val="150000"/>
              </a:lnSpc>
            </a:pPr>
            <a:r>
              <a:rPr kumimoji="1" lang="zh-CN" sz="1900" dirty="0"/>
              <a:t>在低温系统降温过程中低温铜腔的频率变化进行测试，液位</a:t>
            </a:r>
            <a:r>
              <a:rPr kumimoji="1" lang="en-US" altLang="zh-CN" sz="1900" dirty="0"/>
              <a:t>310mm</a:t>
            </a:r>
            <a:r>
              <a:rPr kumimoji="1" lang="zh-CN" altLang="en-US" sz="1900" dirty="0"/>
              <a:t>左右时温度达到</a:t>
            </a:r>
            <a:r>
              <a:rPr kumimoji="1" lang="en-US" altLang="zh-CN" sz="1900" dirty="0"/>
              <a:t>77K</a:t>
            </a:r>
            <a:r>
              <a:rPr kumimoji="1" lang="zh-CN" altLang="en-US" sz="1900" dirty="0"/>
              <a:t>，此时频率为</a:t>
            </a:r>
            <a:r>
              <a:rPr kumimoji="1" lang="en-US" altLang="zh-CN" sz="1900" dirty="0"/>
              <a:t>5.711906GHz</a:t>
            </a:r>
            <a:r>
              <a:rPr kumimoji="1" lang="zh-CN" sz="1900" dirty="0"/>
              <a:t>。</a:t>
            </a:r>
            <a:endParaRPr kumimoji="1" lang="zh-CN" sz="1900" dirty="0"/>
          </a:p>
        </p:txBody>
      </p:sp>
      <p:graphicFrame>
        <p:nvGraphicFramePr>
          <p:cNvPr id="4" name="图表 3"/>
          <p:cNvGraphicFramePr/>
          <p:nvPr/>
        </p:nvGraphicFramePr>
        <p:xfrm>
          <a:off x="5880100" y="1769110"/>
          <a:ext cx="4580255" cy="2236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pic>
        <p:nvPicPr>
          <p:cNvPr id="5" name="图片 4" descr="微信图片_20250227122353"/>
          <p:cNvPicPr>
            <a:picLocks noChangeAspect="1"/>
          </p:cNvPicPr>
          <p:nvPr/>
        </p:nvPicPr>
        <p:blipFill>
          <a:blip r:embed="rId2"/>
          <a:srcRect l="4267" t="649" r="2035" b="533"/>
          <a:stretch>
            <a:fillRect/>
          </a:stretch>
        </p:blipFill>
        <p:spPr>
          <a:xfrm>
            <a:off x="1557020" y="4317365"/>
            <a:ext cx="3613785" cy="2145030"/>
          </a:xfrm>
          <a:prstGeom prst="rect">
            <a:avLst/>
          </a:prstGeom>
        </p:spPr>
      </p:pic>
      <p:pic>
        <p:nvPicPr>
          <p:cNvPr id="6" name="图片 5" descr="微信图片_20250227122348"/>
          <p:cNvPicPr>
            <a:picLocks noChangeAspect="1"/>
          </p:cNvPicPr>
          <p:nvPr/>
        </p:nvPicPr>
        <p:blipFill>
          <a:blip r:embed="rId3"/>
          <a:srcRect l="6024" t="2052" r="-1314" b="5308"/>
          <a:stretch>
            <a:fillRect/>
          </a:stretch>
        </p:blipFill>
        <p:spPr>
          <a:xfrm>
            <a:off x="1557020" y="2132965"/>
            <a:ext cx="3709035" cy="2028825"/>
          </a:xfrm>
          <a:prstGeom prst="rect">
            <a:avLst/>
          </a:prstGeom>
        </p:spPr>
      </p:pic>
      <p:pic>
        <p:nvPicPr>
          <p:cNvPr id="7" name="图片 6" descr="微信图片_20250227142146"/>
          <p:cNvPicPr>
            <a:picLocks noChangeAspect="1"/>
          </p:cNvPicPr>
          <p:nvPr/>
        </p:nvPicPr>
        <p:blipFill>
          <a:blip r:embed="rId4"/>
          <a:srcRect l="6024" t="2380" r="3608" b="2270"/>
          <a:stretch>
            <a:fillRect/>
          </a:stretch>
        </p:blipFill>
        <p:spPr>
          <a:xfrm>
            <a:off x="5951855" y="4149090"/>
            <a:ext cx="4683760" cy="255460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0675" y="-103505"/>
            <a:ext cx="10515600" cy="956310"/>
          </a:xfrm>
        </p:spPr>
        <p:txBody>
          <a:bodyPr/>
          <a:lstStyle/>
          <a:p>
            <a:r>
              <a:rPr kumimoji="1" lang="en-US" altLang="zh-CN" sz="2400" dirty="0"/>
              <a:t>C</a:t>
            </a:r>
            <a:r>
              <a:rPr kumimoji="1" lang="zh-CN" altLang="en-US" sz="2400" dirty="0"/>
              <a:t>波段低温铜腔不加环行器测试</a:t>
            </a:r>
            <a:endParaRPr kumimoji="1" lang="en-US" altLang="zh-CN" sz="24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5280" y="1077595"/>
            <a:ext cx="11922125" cy="1439545"/>
          </a:xfrm>
        </p:spPr>
        <p:txBody>
          <a:bodyPr>
            <a:noAutofit/>
          </a:bodyPr>
          <a:lstStyle/>
          <a:p>
            <a:pPr fontAlgn="auto">
              <a:lnSpc>
                <a:spcPct val="150000"/>
              </a:lnSpc>
            </a:pPr>
            <a:r>
              <a:rPr kumimoji="1" lang="zh-CN" sz="1900" dirty="0"/>
              <a:t>完成降温后，对低温铜腔馈入射频功率。对各个信号的脉宽和时序进行了测试。高压脉冲信号能够将</a:t>
            </a:r>
            <a:r>
              <a:rPr kumimoji="1" lang="en-US" altLang="zh-CN" sz="1900" dirty="0"/>
              <a:t>LLRF</a:t>
            </a:r>
            <a:r>
              <a:rPr kumimoji="1" lang="zh-CN" altLang="en-US" sz="1900" dirty="0"/>
              <a:t>信号、速调管输出信号都包住。由于低温铜腔在馈入功率的起始阶段是全反射状态，而速调管能够承受的最大反射功率为</a:t>
            </a:r>
            <a:r>
              <a:rPr kumimoji="1" lang="en-US" altLang="zh-CN" sz="1900" dirty="0"/>
              <a:t>:</a:t>
            </a:r>
            <a:r>
              <a:rPr kumimoji="1" lang="zh-CN" altLang="en-US" sz="1900" dirty="0"/>
              <a:t>工作比</a:t>
            </a:r>
            <a:r>
              <a:rPr kumimoji="1" lang="en-US" altLang="zh-CN" sz="1900" dirty="0"/>
              <a:t>10Hz,2.5us,</a:t>
            </a:r>
            <a:r>
              <a:rPr kumimoji="1" lang="zh-CN" altLang="en-US" sz="1900" dirty="0"/>
              <a:t>功率小于</a:t>
            </a:r>
            <a:r>
              <a:rPr kumimoji="1" lang="en-US" altLang="zh-CN" sz="1900" dirty="0"/>
              <a:t>2MW</a:t>
            </a:r>
            <a:r>
              <a:rPr kumimoji="1" lang="zh-CN" altLang="en-US" sz="1900" dirty="0"/>
              <a:t>。所以功率加到</a:t>
            </a:r>
            <a:r>
              <a:rPr kumimoji="1" lang="en-US" altLang="zh-CN" sz="1900" dirty="0"/>
              <a:t>2MW</a:t>
            </a:r>
            <a:r>
              <a:rPr kumimoji="1" lang="zh-CN" altLang="en-US" sz="1900" dirty="0"/>
              <a:t>就停止测试了。</a:t>
            </a:r>
            <a:endParaRPr kumimoji="1" lang="zh-CN" altLang="en-US" sz="1900" dirty="0"/>
          </a:p>
        </p:txBody>
      </p:sp>
      <p:pic>
        <p:nvPicPr>
          <p:cNvPr id="5" name="图片 4" descr="微信图片_20250327205723"/>
          <p:cNvPicPr>
            <a:picLocks noChangeAspect="1"/>
          </p:cNvPicPr>
          <p:nvPr/>
        </p:nvPicPr>
        <p:blipFill>
          <a:blip r:embed="rId1"/>
          <a:srcRect l="7728" t="3152" r="5620" b="9080"/>
          <a:stretch>
            <a:fillRect/>
          </a:stretch>
        </p:blipFill>
        <p:spPr>
          <a:xfrm>
            <a:off x="5231765" y="2636520"/>
            <a:ext cx="5097145" cy="3871595"/>
          </a:xfrm>
          <a:prstGeom prst="rect">
            <a:avLst/>
          </a:prstGeom>
        </p:spPr>
      </p:pic>
      <p:pic>
        <p:nvPicPr>
          <p:cNvPr id="6" name="图片 5" descr="微信图片_20250327205702"/>
          <p:cNvPicPr>
            <a:picLocks noChangeAspect="1"/>
          </p:cNvPicPr>
          <p:nvPr/>
        </p:nvPicPr>
        <p:blipFill>
          <a:blip r:embed="rId2"/>
          <a:srcRect l="4295" t="9772" r="2824" b="7268"/>
          <a:stretch>
            <a:fillRect/>
          </a:stretch>
        </p:blipFill>
        <p:spPr>
          <a:xfrm>
            <a:off x="1415415" y="2708910"/>
            <a:ext cx="3353435" cy="1775460"/>
          </a:xfrm>
          <a:prstGeom prst="rect">
            <a:avLst/>
          </a:prstGeom>
        </p:spPr>
      </p:pic>
      <p:pic>
        <p:nvPicPr>
          <p:cNvPr id="7" name="图片 6" descr="微信图片_20250327205347"/>
          <p:cNvPicPr>
            <a:picLocks noChangeAspect="1"/>
          </p:cNvPicPr>
          <p:nvPr/>
        </p:nvPicPr>
        <p:blipFill>
          <a:blip r:embed="rId3"/>
          <a:srcRect l="5362" t="8859" r="3486" b="8371"/>
          <a:stretch>
            <a:fillRect/>
          </a:stretch>
        </p:blipFill>
        <p:spPr>
          <a:xfrm>
            <a:off x="1343025" y="4580890"/>
            <a:ext cx="3368040" cy="18256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753870" y="4156710"/>
            <a:ext cx="1810385" cy="2736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rgbClr val="FF0000"/>
                </a:solidFill>
              </a:rPr>
              <a:t>高压脉冲信号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23110" y="3324225"/>
            <a:ext cx="1390015" cy="2190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solidFill>
                  <a:srgbClr val="FF0000"/>
                </a:solidFill>
              </a:rPr>
              <a:t>LLRF</a:t>
            </a:r>
            <a:r>
              <a:rPr lang="zh-CN" altLang="en-US">
                <a:solidFill>
                  <a:srgbClr val="FF0000"/>
                </a:solidFill>
              </a:rPr>
              <a:t>信号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65630" y="6188075"/>
            <a:ext cx="1822450" cy="1866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rgbClr val="FF0000"/>
                </a:solidFill>
              </a:rPr>
              <a:t>高压脉冲信号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160270" y="5034915"/>
            <a:ext cx="1390015" cy="2190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b="1">
                <a:solidFill>
                  <a:srgbClr val="FF0000"/>
                </a:solidFill>
              </a:rPr>
              <a:t>RF</a:t>
            </a:r>
            <a:r>
              <a:rPr lang="zh-CN" altLang="en-US" b="1">
                <a:solidFill>
                  <a:srgbClr val="FF0000"/>
                </a:solidFill>
              </a:rPr>
              <a:t>正向信号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216150" y="5480050"/>
            <a:ext cx="1390015" cy="2190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b="1">
                <a:solidFill>
                  <a:srgbClr val="00B050"/>
                </a:solidFill>
              </a:rPr>
              <a:t>RF</a:t>
            </a:r>
            <a:r>
              <a:rPr lang="zh-CN" altLang="en-US" b="1">
                <a:solidFill>
                  <a:srgbClr val="00B050"/>
                </a:solidFill>
              </a:rPr>
              <a:t>反向信号</a:t>
            </a:r>
            <a:endParaRPr lang="zh-CN" altLang="en-US" b="1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5280" y="44450"/>
            <a:ext cx="10515600" cy="956310"/>
          </a:xfrm>
        </p:spPr>
        <p:txBody>
          <a:bodyPr/>
          <a:lstStyle/>
          <a:p>
            <a:r>
              <a:rPr kumimoji="1" lang="en-US" altLang="zh-CN" sz="2400" dirty="0"/>
              <a:t>C</a:t>
            </a:r>
            <a:r>
              <a:rPr kumimoji="1" lang="zh-CN" altLang="en-US" sz="2400" dirty="0"/>
              <a:t>波段低温铜腔加环行器测试</a:t>
            </a:r>
            <a:endParaRPr kumimoji="1" lang="en-US" altLang="zh-CN" sz="24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02565" y="1124585"/>
            <a:ext cx="11922125" cy="425450"/>
          </a:xfrm>
        </p:spPr>
        <p:txBody>
          <a:bodyPr>
            <a:noAutofit/>
          </a:bodyPr>
          <a:lstStyle/>
          <a:p>
            <a:pPr fontAlgn="auto">
              <a:lnSpc>
                <a:spcPct val="150000"/>
              </a:lnSpc>
            </a:pPr>
            <a:r>
              <a:rPr kumimoji="1" lang="zh-CN" sz="1900" dirty="0"/>
              <a:t>安装环行器后，设置高压脉宽</a:t>
            </a:r>
            <a:r>
              <a:rPr kumimoji="1" lang="en-US" altLang="zh-CN" sz="1900" dirty="0"/>
              <a:t>3uS</a:t>
            </a:r>
            <a:r>
              <a:rPr kumimoji="1" lang="zh-CN" altLang="en-US" sz="1900" dirty="0"/>
              <a:t>，</a:t>
            </a:r>
            <a:r>
              <a:rPr kumimoji="1" lang="zh-CN" sz="1900" dirty="0"/>
              <a:t>射频脉宽</a:t>
            </a:r>
            <a:r>
              <a:rPr kumimoji="1" lang="en-US" altLang="zh-CN" sz="1900" dirty="0"/>
              <a:t>2uS</a:t>
            </a:r>
            <a:r>
              <a:rPr kumimoji="1" lang="zh-CN" altLang="en-US" sz="1900" dirty="0"/>
              <a:t>，功率推到</a:t>
            </a:r>
            <a:r>
              <a:rPr kumimoji="1" lang="en-US" altLang="zh-CN" sz="1900" dirty="0"/>
              <a:t>20MW</a:t>
            </a:r>
            <a:r>
              <a:rPr kumimoji="1" lang="zh-CN" sz="1900" dirty="0"/>
              <a:t>。</a:t>
            </a:r>
            <a:endParaRPr kumimoji="1" lang="zh-CN" sz="1900" dirty="0"/>
          </a:p>
        </p:txBody>
      </p:sp>
      <p:pic>
        <p:nvPicPr>
          <p:cNvPr id="6" name="图片 5" descr="微信图片_202503271426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115" y="1774825"/>
            <a:ext cx="4889500" cy="4378325"/>
          </a:xfrm>
          <a:prstGeom prst="rect">
            <a:avLst/>
          </a:prstGeom>
        </p:spPr>
      </p:pic>
      <p:pic>
        <p:nvPicPr>
          <p:cNvPr id="5" name="图片 4" descr="微信图片_202503282124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4245" y="1772285"/>
            <a:ext cx="5599430" cy="451167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0675" y="168275"/>
            <a:ext cx="10515600" cy="956310"/>
          </a:xfrm>
        </p:spPr>
        <p:txBody>
          <a:bodyPr/>
          <a:lstStyle/>
          <a:p>
            <a:r>
              <a:rPr kumimoji="1" lang="en-US" altLang="zh-CN" sz="2400" dirty="0"/>
              <a:t>C</a:t>
            </a:r>
            <a:r>
              <a:rPr kumimoji="1" lang="zh-CN" altLang="en-US" sz="2400" dirty="0"/>
              <a:t>波段低温铜腔加环行器测试</a:t>
            </a:r>
            <a:endParaRPr kumimoji="1" lang="en-US" altLang="zh-CN" sz="24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63525" y="1124585"/>
            <a:ext cx="11922125" cy="425450"/>
          </a:xfrm>
        </p:spPr>
        <p:txBody>
          <a:bodyPr>
            <a:noAutofit/>
          </a:bodyPr>
          <a:lstStyle/>
          <a:p>
            <a:pPr fontAlgn="auto">
              <a:lnSpc>
                <a:spcPct val="150000"/>
              </a:lnSpc>
            </a:pPr>
            <a:r>
              <a:rPr kumimoji="1" lang="zh-CN" sz="1900" dirty="0"/>
              <a:t>温度保持在</a:t>
            </a:r>
            <a:r>
              <a:rPr kumimoji="1" lang="en-US" altLang="zh-CN" sz="1900" dirty="0"/>
              <a:t>77K</a:t>
            </a:r>
            <a:r>
              <a:rPr kumimoji="1" lang="zh-CN" altLang="en-US" sz="1900" dirty="0"/>
              <a:t>，腔体频率为</a:t>
            </a:r>
            <a:r>
              <a:rPr kumimoji="1" lang="en-US" altLang="zh-CN" sz="1900" dirty="0"/>
              <a:t>:5.7119074GHz</a:t>
            </a:r>
            <a:r>
              <a:rPr kumimoji="1" lang="zh-CN" sz="1900" dirty="0"/>
              <a:t>。</a:t>
            </a:r>
            <a:endParaRPr kumimoji="1" lang="zh-CN" sz="1900" dirty="0"/>
          </a:p>
        </p:txBody>
      </p:sp>
      <p:pic>
        <p:nvPicPr>
          <p:cNvPr id="4" name="图片 3" descr="微信图片_202503281602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24020" y="1844675"/>
            <a:ext cx="7549515" cy="4205605"/>
          </a:xfrm>
          <a:prstGeom prst="rect">
            <a:avLst/>
          </a:prstGeom>
        </p:spPr>
      </p:pic>
      <p:pic>
        <p:nvPicPr>
          <p:cNvPr id="7" name="图片 6" descr="微信图片_20250327205559"/>
          <p:cNvPicPr>
            <a:picLocks noChangeAspect="1"/>
          </p:cNvPicPr>
          <p:nvPr/>
        </p:nvPicPr>
        <p:blipFill>
          <a:blip r:embed="rId2"/>
          <a:srcRect l="3409" t="38113" r="40107" b="14532"/>
          <a:stretch>
            <a:fillRect/>
          </a:stretch>
        </p:blipFill>
        <p:spPr>
          <a:xfrm>
            <a:off x="623570" y="2420620"/>
            <a:ext cx="3219450" cy="202374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0675" y="-103505"/>
            <a:ext cx="10515600" cy="956310"/>
          </a:xfrm>
        </p:spPr>
        <p:txBody>
          <a:bodyPr/>
          <a:lstStyle/>
          <a:p>
            <a:r>
              <a:rPr kumimoji="1" lang="en-US" altLang="zh-CN" sz="2400" dirty="0"/>
              <a:t>C</a:t>
            </a:r>
            <a:r>
              <a:rPr kumimoji="1" lang="zh-CN" altLang="en-US" sz="2400" dirty="0"/>
              <a:t>波段低温铜腔加环行器测试</a:t>
            </a:r>
            <a:endParaRPr kumimoji="1" lang="en-US" altLang="zh-CN" sz="24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35255" y="1052195"/>
            <a:ext cx="11922125" cy="920115"/>
          </a:xfrm>
        </p:spPr>
        <p:txBody>
          <a:bodyPr>
            <a:noAutofit/>
          </a:bodyPr>
          <a:lstStyle/>
          <a:p>
            <a:pPr fontAlgn="auto">
              <a:lnSpc>
                <a:spcPct val="150000"/>
              </a:lnSpc>
            </a:pPr>
            <a:r>
              <a:rPr kumimoji="1" lang="zh-CN" sz="1900" dirty="0"/>
              <a:t>低温铜腔老练过程中波导和腔内会随着功率增大而打火，经过</a:t>
            </a:r>
            <a:r>
              <a:rPr kumimoji="1" lang="en-US" altLang="zh-CN" sz="1900" dirty="0"/>
              <a:t>3</a:t>
            </a:r>
            <a:r>
              <a:rPr kumimoji="1" lang="zh-CN" altLang="en-US" sz="1900" dirty="0"/>
              <a:t>天老练功率加到</a:t>
            </a:r>
            <a:r>
              <a:rPr kumimoji="1" lang="en-US" altLang="zh-CN" sz="1900" dirty="0"/>
              <a:t>20MW</a:t>
            </a:r>
            <a:r>
              <a:rPr kumimoji="1" lang="zh-CN" altLang="en-US" sz="1900" dirty="0"/>
              <a:t>，反射最低点功率小于</a:t>
            </a:r>
            <a:r>
              <a:rPr kumimoji="1" lang="en-US" altLang="zh-CN" sz="1900" dirty="0"/>
              <a:t>10kW</a:t>
            </a:r>
            <a:r>
              <a:rPr kumimoji="1" lang="zh-CN" sz="1900" dirty="0"/>
              <a:t>。</a:t>
            </a:r>
            <a:endParaRPr kumimoji="1" lang="zh-CN" sz="1900" dirty="0"/>
          </a:p>
        </p:txBody>
      </p:sp>
      <p:pic>
        <p:nvPicPr>
          <p:cNvPr id="9" name="图片 8" descr="微信图片_202503271426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5325" y="1988820"/>
            <a:ext cx="10554970" cy="473900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694555" y="2046605"/>
            <a:ext cx="1767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FF0000"/>
                </a:solidFill>
              </a:rPr>
              <a:t>波导真空</a:t>
            </a:r>
            <a:r>
              <a:rPr lang="en-US" altLang="zh-CN">
                <a:solidFill>
                  <a:srgbClr val="FF0000"/>
                </a:solidFill>
              </a:rPr>
              <a:t>1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740275" y="2651125"/>
            <a:ext cx="1767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FF0000"/>
                </a:solidFill>
              </a:rPr>
              <a:t>波导真空</a:t>
            </a:r>
            <a:r>
              <a:rPr lang="en-US" altLang="zh-CN">
                <a:solidFill>
                  <a:srgbClr val="FF0000"/>
                </a:solidFill>
              </a:rPr>
              <a:t>2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608195" y="3244850"/>
            <a:ext cx="1767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FF0000"/>
                </a:solidFill>
              </a:rPr>
              <a:t>腔内真空</a:t>
            </a:r>
            <a:r>
              <a:rPr lang="en-US" altLang="zh-CN">
                <a:solidFill>
                  <a:srgbClr val="FF0000"/>
                </a:solidFill>
              </a:rPr>
              <a:t>1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608195" y="3818255"/>
            <a:ext cx="1767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FF0000"/>
                </a:solidFill>
              </a:rPr>
              <a:t>腔内真空</a:t>
            </a:r>
            <a:r>
              <a:rPr lang="en-US" altLang="zh-CN">
                <a:solidFill>
                  <a:srgbClr val="FF0000"/>
                </a:solidFill>
              </a:rPr>
              <a:t>2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531995" y="4326890"/>
            <a:ext cx="1767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FF0000"/>
                </a:solidFill>
              </a:rPr>
              <a:t>腔前反射功率</a:t>
            </a:r>
            <a:endParaRPr lang="zh-CN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531995" y="4965065"/>
            <a:ext cx="1976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FF0000"/>
                </a:solidFill>
              </a:rPr>
              <a:t>速调管输出功率</a:t>
            </a:r>
            <a:endParaRPr lang="zh-CN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567555" y="5469890"/>
            <a:ext cx="1976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FF0000"/>
                </a:solidFill>
              </a:rPr>
              <a:t>腔前入射功率</a:t>
            </a:r>
            <a:endParaRPr lang="zh-CN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608195" y="5965825"/>
            <a:ext cx="1976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FF0000"/>
                </a:solidFill>
              </a:rPr>
              <a:t>阴极高压</a:t>
            </a:r>
            <a:endParaRPr lang="zh-CN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2121448" y="67537"/>
            <a:ext cx="7916416" cy="1036506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altLang="zh-CN" sz="6000" kern="0" dirty="0">
                <a:latin typeface="Arial Black" panose="020B0A04020102020204" pitchFamily="34" charset="0"/>
              </a:rPr>
              <a:t>Content</a:t>
            </a:r>
            <a:endParaRPr lang="zh-CN" altLang="en-US" sz="6000" kern="0" dirty="0">
              <a:latin typeface="Arial Black" panose="020B0A04020102020204" pitchFamily="34" charset="0"/>
            </a:endParaRPr>
          </a:p>
        </p:txBody>
      </p:sp>
      <p:sp>
        <p:nvSpPr>
          <p:cNvPr id="7" name="内容占位符 2"/>
          <p:cNvSpPr txBox="1"/>
          <p:nvPr/>
        </p:nvSpPr>
        <p:spPr>
          <a:xfrm>
            <a:off x="335360" y="1412776"/>
            <a:ext cx="10578570" cy="4747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  <a:buClrTx/>
              <a:buSzTx/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C-band accelerating unit test bench</a:t>
            </a:r>
            <a:endParaRPr lang="en-US" altLang="zh-CN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l">
              <a:lnSpc>
                <a:spcPct val="120000"/>
              </a:lnSpc>
              <a:buClrTx/>
              <a:buSzTx/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Parallel coupling cool copper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structure development status</a:t>
            </a:r>
            <a:endParaRPr lang="en-US" altLang="zh-CN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l">
              <a:lnSpc>
                <a:spcPct val="120000"/>
              </a:lnSpc>
              <a:buClrTx/>
              <a:buSzTx/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Summary</a:t>
            </a:r>
            <a:endParaRPr lang="en-US" altLang="zh-CN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0675" y="-103505"/>
            <a:ext cx="10515600" cy="956310"/>
          </a:xfrm>
        </p:spPr>
        <p:txBody>
          <a:bodyPr/>
          <a:lstStyle/>
          <a:p>
            <a:r>
              <a:rPr kumimoji="1" lang="en-US" altLang="zh-CN" sz="2400" dirty="0"/>
              <a:t>C</a:t>
            </a:r>
            <a:r>
              <a:rPr kumimoji="1" lang="zh-CN" altLang="en-US" sz="2400" dirty="0"/>
              <a:t>波段低温铜腔测试出现的问题</a:t>
            </a:r>
            <a:endParaRPr kumimoji="1" lang="en-US" altLang="zh-CN" sz="24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63525" y="980440"/>
            <a:ext cx="11541125" cy="1584325"/>
          </a:xfrm>
        </p:spPr>
        <p:txBody>
          <a:bodyPr>
            <a:noAutofit/>
          </a:bodyPr>
          <a:lstStyle/>
          <a:p>
            <a:pPr fontAlgn="auto">
              <a:lnSpc>
                <a:spcPct val="150000"/>
              </a:lnSpc>
            </a:pPr>
            <a:r>
              <a:rPr kumimoji="1" lang="zh-CN" sz="1900" dirty="0"/>
              <a:t>入腔功率</a:t>
            </a:r>
            <a:r>
              <a:rPr kumimoji="1" lang="en-US" altLang="zh-CN" sz="1900" dirty="0"/>
              <a:t>20MW</a:t>
            </a:r>
            <a:r>
              <a:rPr kumimoji="1" lang="zh-CN" altLang="en-US" sz="1900" dirty="0"/>
              <a:t>时运行了</a:t>
            </a:r>
            <a:r>
              <a:rPr kumimoji="1" lang="en-US" altLang="zh-CN" sz="1900" dirty="0"/>
              <a:t>2</a:t>
            </a:r>
            <a:r>
              <a:rPr kumimoji="1" lang="zh-CN" altLang="en-US" sz="1900" dirty="0"/>
              <a:t>小时左右出现环行器前波导窗破裂情况</a:t>
            </a:r>
            <a:r>
              <a:rPr kumimoji="1" lang="zh-CN" sz="1900" dirty="0"/>
              <a:t>。</a:t>
            </a:r>
            <a:r>
              <a:rPr kumimoji="1" lang="en-US" altLang="zh-CN" sz="1900" dirty="0"/>
              <a:t>SF6</a:t>
            </a:r>
            <a:r>
              <a:rPr kumimoji="1" lang="zh-CN" altLang="en-US" sz="1900" dirty="0"/>
              <a:t>进入低温铜腔内部，真空急剧变差，测试停止。</a:t>
            </a:r>
            <a:endParaRPr kumimoji="1" lang="zh-CN" altLang="en-US" sz="1900" dirty="0"/>
          </a:p>
          <a:p>
            <a:pPr fontAlgn="auto">
              <a:lnSpc>
                <a:spcPct val="150000"/>
              </a:lnSpc>
            </a:pPr>
            <a:r>
              <a:rPr kumimoji="1" lang="zh-CN" altLang="en-US" sz="1900" dirty="0"/>
              <a:t>波导窗破裂原因可能是</a:t>
            </a:r>
            <a:r>
              <a:rPr kumimoji="1" lang="en-US" altLang="zh-CN" sz="1900" dirty="0"/>
              <a:t>20MW</a:t>
            </a:r>
            <a:r>
              <a:rPr kumimoji="1" lang="zh-CN" altLang="en-US" sz="1900" dirty="0"/>
              <a:t>正向功率叠加</a:t>
            </a:r>
            <a:r>
              <a:rPr kumimoji="1" lang="en-US" altLang="zh-CN" sz="1900" dirty="0"/>
              <a:t>20MW</a:t>
            </a:r>
            <a:r>
              <a:rPr kumimoji="1" lang="zh-CN" altLang="en-US" sz="1900" dirty="0"/>
              <a:t>的反向功率，导致打火破裂。波导窗指标：功率</a:t>
            </a:r>
            <a:r>
              <a:rPr kumimoji="1" lang="en-US" altLang="zh-CN" sz="1900" dirty="0"/>
              <a:t>25MW</a:t>
            </a:r>
            <a:r>
              <a:rPr kumimoji="1" lang="zh-CN" altLang="en-US" sz="1900" dirty="0"/>
              <a:t>，脉宽</a:t>
            </a:r>
            <a:r>
              <a:rPr kumimoji="1" lang="en-US" altLang="zh-CN" sz="1900" dirty="0"/>
              <a:t>2.5us</a:t>
            </a:r>
            <a:r>
              <a:rPr kumimoji="1" lang="zh-CN" altLang="en-US" sz="1900" dirty="0"/>
              <a:t>，重频</a:t>
            </a:r>
            <a:r>
              <a:rPr kumimoji="1" lang="en-US" altLang="zh-CN" sz="1900" dirty="0"/>
              <a:t>60Hz</a:t>
            </a:r>
            <a:r>
              <a:rPr kumimoji="1" lang="zh-CN" altLang="en-US" sz="1900" dirty="0"/>
              <a:t>。从击穿电场角度，单个窗为</a:t>
            </a:r>
            <a:r>
              <a:rPr kumimoji="1" lang="en-US" altLang="zh-CN" sz="1900" dirty="0"/>
              <a:t>40MW</a:t>
            </a:r>
            <a:r>
              <a:rPr kumimoji="1" lang="zh-CN" altLang="en-US" sz="1900" dirty="0"/>
              <a:t>峰值功率。</a:t>
            </a:r>
            <a:endParaRPr kumimoji="1" lang="zh-CN" altLang="en-US" sz="1900" dirty="0"/>
          </a:p>
        </p:txBody>
      </p:sp>
      <p:grpSp>
        <p:nvGrpSpPr>
          <p:cNvPr id="10" name="组合 9"/>
          <p:cNvGrpSpPr/>
          <p:nvPr/>
        </p:nvGrpSpPr>
        <p:grpSpPr>
          <a:xfrm>
            <a:off x="1199515" y="3068955"/>
            <a:ext cx="5137785" cy="3302000"/>
            <a:chOff x="1349" y="2911"/>
            <a:chExt cx="9609" cy="7207"/>
          </a:xfrm>
        </p:grpSpPr>
        <p:pic>
          <p:nvPicPr>
            <p:cNvPr id="4" name="图片 3" descr="微信图片_2025032816424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349" y="2911"/>
              <a:ext cx="9609" cy="7207"/>
            </a:xfrm>
            <a:prstGeom prst="rect">
              <a:avLst/>
            </a:prstGeom>
          </p:spPr>
        </p:pic>
        <p:sp>
          <p:nvSpPr>
            <p:cNvPr id="5" name="椭圆 4"/>
            <p:cNvSpPr/>
            <p:nvPr/>
          </p:nvSpPr>
          <p:spPr>
            <a:xfrm>
              <a:off x="6402" y="6301"/>
              <a:ext cx="2880" cy="283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5021" y="5400"/>
              <a:ext cx="2688" cy="1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>
                  <a:solidFill>
                    <a:srgbClr val="FF0000"/>
                  </a:solidFill>
                </a:rPr>
                <a:t>波导窗</a:t>
              </a:r>
              <a:endParaRPr lang="zh-CN" altLang="en-US" sz="2400" b="1">
                <a:solidFill>
                  <a:srgbClr val="FF0000"/>
                </a:solidFill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/>
              <p:cNvSpPr txBox="1"/>
              <p:nvPr/>
            </p:nvSpPr>
            <p:spPr>
              <a:xfrm>
                <a:off x="7536116" y="4491355"/>
                <a:ext cx="3010535" cy="118681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14:m>
                  <m:oMath xmlns:m="http://schemas.openxmlformats.org/officeDocument/2006/math">
                    <m:r>
                      <a:rPr lang="en-US" altLang="zh-CN" b="1" i="1">
                        <a:latin typeface="Cambria Math" panose="02040503050406030204" charset="0"/>
                        <a:cs typeface="Cambria Math" panose="02040503050406030204" charset="0"/>
                      </a:rPr>
                      <m:t>𝑹𝒔</m:t>
                    </m:r>
                  </m:oMath>
                </a14:m>
                <a:r>
                  <a:rPr lang="en-US" altLang="zh-CN" b="1" i="1">
                    <a:latin typeface="Cambria Math" panose="02040503050406030204" charset="0"/>
                    <a:cs typeface="Cambria Math" panose="02040503050406030204" charset="0"/>
                  </a:rPr>
                  <a:t>=303MΩ/m (</a:t>
                </a:r>
                <a:r>
                  <a:rPr lang="zh-CN" altLang="en-US" b="1" i="1">
                    <a:latin typeface="Cambria Math" panose="02040503050406030204" charset="0"/>
                    <a:cs typeface="Cambria Math" panose="02040503050406030204" charset="0"/>
                  </a:rPr>
                  <a:t>理论设计值</a:t>
                </a:r>
                <a:r>
                  <a:rPr lang="en-US" altLang="zh-CN" b="1" i="1">
                    <a:latin typeface="Cambria Math" panose="02040503050406030204" charset="0"/>
                    <a:cs typeface="Cambria Math" panose="02040503050406030204" charset="0"/>
                  </a:rPr>
                  <a:t>)</a:t>
                </a:r>
                <a:endParaRPr lang="en-US" altLang="zh-CN" b="1" i="1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r>
                  <a:rPr lang="en-US" altLang="zh-CN" b="1" i="1">
                    <a:latin typeface="Cambria Math" panose="02040503050406030204" charset="0"/>
                    <a:cs typeface="Cambria Math" panose="02040503050406030204" charset="0"/>
                  </a:rPr>
                  <a:t>P=20MW</a:t>
                </a:r>
                <a:endParaRPr lang="en-US" altLang="zh-CN" b="1" i="1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r>
                  <a:rPr lang="en-US" altLang="zh-CN" b="1" i="1">
                    <a:latin typeface="Cambria Math" panose="02040503050406030204" charset="0"/>
                    <a:cs typeface="Cambria Math" panose="02040503050406030204" charset="0"/>
                  </a:rPr>
                  <a:t>L=0.5m</a:t>
                </a:r>
                <a:endParaRPr lang="en-US" altLang="zh-CN" b="1" i="1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r>
                  <a:rPr lang="en-US" altLang="zh-CN" b="1" i="1">
                    <a:latin typeface="Cambria Math" panose="02040503050406030204" charset="0"/>
                    <a:cs typeface="Cambria Math" panose="02040503050406030204" charset="0"/>
                  </a:rPr>
                  <a:t>G=110MV/m</a:t>
                </a:r>
                <a:endParaRPr lang="en-US" altLang="zh-CN" b="1" i="1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endParaRPr lang="zh-CN" altLang="en-US" b="1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6116" y="4491355"/>
                <a:ext cx="3010535" cy="1186815"/>
              </a:xfrm>
              <a:prstGeom prst="rect">
                <a:avLst/>
              </a:prstGeom>
              <a:blipFill rotWithShape="1">
                <a:blip r:embed="rId2"/>
                <a:stretch>
                  <a:fillRect l="-19" r="19" b="-194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/>
          <p:cNvSpPr txBox="1"/>
          <p:nvPr/>
        </p:nvSpPr>
        <p:spPr>
          <a:xfrm>
            <a:off x="6934200" y="3059430"/>
            <a:ext cx="46596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20MW</a:t>
            </a:r>
            <a:r>
              <a:rPr lang="zh-CN" altLang="en-US"/>
              <a:t>是入腔功率最近的定向耦合器测试值</a:t>
            </a:r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文本框 8"/>
              <p:cNvSpPr txBox="1"/>
              <p:nvPr/>
            </p:nvSpPr>
            <p:spPr>
              <a:xfrm>
                <a:off x="7536116" y="4076636"/>
                <a:ext cx="3010535" cy="41465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pPr algn="l"/>
                <a14:m>
                  <m:oMath xmlns:m="http://schemas.openxmlformats.org/officeDocument/2006/math">
                    <m:r>
                      <a:rPr lang="en-US" altLang="zh-CN" b="1" i="1">
                        <a:latin typeface="Cambria Math" panose="02040503050406030204" charset="0"/>
                        <a:cs typeface="Cambria Math" panose="02040503050406030204" charset="0"/>
                      </a:rPr>
                      <m:t>𝑮</m:t>
                    </m:r>
                    <m:r>
                      <a:rPr lang="en-US" altLang="zh-CN" b="1" i="1">
                        <a:latin typeface="Cambria Math" panose="02040503050406030204" charset="0"/>
                        <a:cs typeface="Cambria Math" panose="0204050305040603020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altLang="zh-CN" b="1" i="1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radPr>
                      <m:deg/>
                      <m:e>
                        <m:r>
                          <a:rPr lang="en-US" altLang="zh-CN" b="1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𝑹𝒔</m:t>
                        </m:r>
                        <m:r>
                          <a:rPr lang="en-US" altLang="zh-CN" b="1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∗</m:t>
                        </m:r>
                        <m:r>
                          <a:rPr lang="en-US" altLang="zh-CN" b="1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𝑳</m:t>
                        </m:r>
                        <m:r>
                          <a:rPr lang="en-US" altLang="zh-CN" b="1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∗</m:t>
                        </m:r>
                        <m:r>
                          <a:rPr lang="en-US" altLang="zh-CN" b="1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𝑷</m:t>
                        </m:r>
                      </m:e>
                    </m:rad>
                    <m:r>
                      <a:rPr lang="en-US" altLang="zh-CN" b="1" i="1">
                        <a:latin typeface="Cambria Math" panose="02040503050406030204" charset="0"/>
                        <a:cs typeface="Cambria Math" panose="02040503050406030204" charset="0"/>
                      </a:rPr>
                      <m:t>  </m:t>
                    </m:r>
                    <m:r>
                      <a:rPr lang="en-US" altLang="zh-CN" b="1" i="1">
                        <a:latin typeface="Cambria Math" panose="02040503050406030204" charset="0"/>
                        <a:cs typeface="Cambria Math" panose="02040503050406030204" charset="0"/>
                      </a:rPr>
                      <m:t>/</m:t>
                    </m:r>
                    <m:r>
                      <a:rPr lang="en-US" altLang="zh-CN" b="1" i="1">
                        <a:latin typeface="Cambria Math" panose="02040503050406030204" charset="0"/>
                        <a:cs typeface="Cambria Math" panose="02040503050406030204" charset="0"/>
                      </a:rPr>
                      <m:t>𝑳</m:t>
                    </m:r>
                    <m:r>
                      <a:rPr lang="en-US" altLang="zh-CN" b="1" i="1">
                        <a:latin typeface="Cambria Math" panose="02040503050406030204" charset="0"/>
                        <a:cs typeface="Cambria Math" panose="02040503050406030204" charset="0"/>
                      </a:rPr>
                      <m:t> (</m:t>
                    </m:r>
                    <m:r>
                      <a:rPr lang="en-US" altLang="zh-CN" b="1" i="1">
                        <a:latin typeface="Cambria Math" panose="02040503050406030204" charset="0"/>
                        <a:cs typeface="Cambria Math" panose="02040503050406030204" charset="0"/>
                      </a:rPr>
                      <m:t>𝑴𝑽</m:t>
                    </m:r>
                    <m:r>
                      <a:rPr lang="en-US" altLang="zh-CN" b="1" i="1">
                        <a:latin typeface="Cambria Math" panose="02040503050406030204" charset="0"/>
                        <a:cs typeface="Cambria Math" panose="02040503050406030204" charset="0"/>
                      </a:rPr>
                      <m:t>/</m:t>
                    </m:r>
                    <m:r>
                      <a:rPr lang="en-US" altLang="zh-CN" b="1" i="1">
                        <a:latin typeface="Cambria Math" panose="02040503050406030204" charset="0"/>
                        <a:cs typeface="Cambria Math" panose="02040503050406030204" charset="0"/>
                      </a:rPr>
                      <m:t>𝒎</m:t>
                    </m:r>
                  </m:oMath>
                </a14:m>
                <a:r>
                  <a:rPr lang="en-US" altLang="zh-CN" b="1"/>
                  <a:t>)</a:t>
                </a:r>
                <a:endParaRPr lang="en-US" altLang="zh-CN" b="1"/>
              </a:p>
            </p:txBody>
          </p:sp>
        </mc:Choice>
        <mc:Fallback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6116" y="4076636"/>
                <a:ext cx="3010535" cy="414655"/>
              </a:xfrm>
              <a:prstGeom prst="rect">
                <a:avLst/>
              </a:prstGeom>
              <a:blipFill rotWithShape="1">
                <a:blip r:embed="rId3"/>
                <a:stretch>
                  <a:fillRect l="-19" t="-138" r="19" b="1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5280" y="44450"/>
            <a:ext cx="10515600" cy="956310"/>
          </a:xfrm>
        </p:spPr>
        <p:txBody>
          <a:bodyPr/>
          <a:lstStyle/>
          <a:p>
            <a:r>
              <a:rPr kumimoji="1" lang="zh-CN" altLang="en-US" sz="2400" dirty="0"/>
              <a:t>下一步测试计划</a:t>
            </a:r>
            <a:endParaRPr kumimoji="1" lang="zh-CN" altLang="en-US" sz="2400" dirty="0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9425" y="1268730"/>
            <a:ext cx="11536680" cy="4436110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4996180" y="1548130"/>
            <a:ext cx="4968240" cy="2834640"/>
          </a:xfrm>
          <a:prstGeom prst="rect">
            <a:avLst/>
          </a:prstGeom>
          <a:noFill/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2593340" y="3168650"/>
            <a:ext cx="2402205" cy="2143760"/>
          </a:xfrm>
          <a:prstGeom prst="rect">
            <a:avLst/>
          </a:prstGeom>
          <a:noFill/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9964420" y="2858770"/>
            <a:ext cx="1915160" cy="1524635"/>
          </a:xfrm>
          <a:prstGeom prst="rect">
            <a:avLst/>
          </a:prstGeom>
          <a:noFill/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30" name="直接箭头连接符 29"/>
          <p:cNvCxnSpPr/>
          <p:nvPr/>
        </p:nvCxnSpPr>
        <p:spPr>
          <a:xfrm>
            <a:off x="4721860" y="5368290"/>
            <a:ext cx="1767840" cy="762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/>
          <p:nvPr/>
        </p:nvCxnSpPr>
        <p:spPr>
          <a:xfrm flipH="1">
            <a:off x="6896100" y="4423410"/>
            <a:ext cx="223520" cy="16560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2" name="直接箭头连接符 31"/>
          <p:cNvCxnSpPr/>
          <p:nvPr/>
        </p:nvCxnSpPr>
        <p:spPr>
          <a:xfrm flipH="1">
            <a:off x="7668260" y="4423410"/>
            <a:ext cx="2794000" cy="1625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3" name="文本框 32"/>
          <p:cNvSpPr txBox="1"/>
          <p:nvPr/>
        </p:nvSpPr>
        <p:spPr>
          <a:xfrm>
            <a:off x="6601460" y="6221730"/>
            <a:ext cx="16764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SF6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63525" y="988060"/>
            <a:ext cx="11550650" cy="425450"/>
          </a:xfrm>
        </p:spPr>
        <p:txBody>
          <a:bodyPr>
            <a:noAutofit/>
          </a:bodyPr>
          <a:lstStyle/>
          <a:p>
            <a:pPr fontAlgn="auto">
              <a:lnSpc>
                <a:spcPct val="150000"/>
              </a:lnSpc>
            </a:pPr>
            <a:r>
              <a:rPr kumimoji="1" lang="zh-CN" sz="1900" dirty="0"/>
              <a:t>在</a:t>
            </a:r>
            <a:r>
              <a:rPr kumimoji="1" lang="en-US" altLang="zh-CN" sz="1900" dirty="0"/>
              <a:t>3dB</a:t>
            </a:r>
            <a:r>
              <a:rPr kumimoji="1" lang="zh-CN" altLang="en-US" sz="1900" dirty="0"/>
              <a:t>电桥前</a:t>
            </a:r>
            <a:r>
              <a:rPr kumimoji="1" lang="zh-CN" sz="1900" dirty="0"/>
              <a:t>安装</a:t>
            </a:r>
            <a:r>
              <a:rPr kumimoji="1" lang="en-US" altLang="zh-CN" sz="1900" dirty="0"/>
              <a:t>30MW</a:t>
            </a:r>
            <a:r>
              <a:rPr kumimoji="1" lang="zh-CN" altLang="en-US" sz="1900" dirty="0"/>
              <a:t>的环行器，</a:t>
            </a:r>
            <a:r>
              <a:rPr kumimoji="1" lang="en-US" altLang="zh-CN" sz="1900" dirty="0">
                <a:sym typeface="+mn-ea"/>
              </a:rPr>
              <a:t>3dB</a:t>
            </a:r>
            <a:r>
              <a:rPr kumimoji="1" lang="zh-CN" altLang="en-US" sz="1900" dirty="0">
                <a:sym typeface="+mn-ea"/>
              </a:rPr>
              <a:t>电桥两路输出上分别安装一个波导窗，这样每路输入功率</a:t>
            </a:r>
            <a:r>
              <a:rPr kumimoji="1" lang="en-US" altLang="zh-CN" sz="1900" dirty="0">
                <a:sym typeface="+mn-ea"/>
              </a:rPr>
              <a:t>15MW</a:t>
            </a:r>
            <a:r>
              <a:rPr kumimoji="1" lang="zh-CN" sz="1900" dirty="0"/>
              <a:t>。</a:t>
            </a:r>
            <a:endParaRPr kumimoji="1" lang="zh-CN" sz="19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0675" y="-103505"/>
            <a:ext cx="10515600" cy="956310"/>
          </a:xfrm>
        </p:spPr>
        <p:txBody>
          <a:bodyPr/>
          <a:lstStyle/>
          <a:p>
            <a:r>
              <a:rPr kumimoji="1" lang="zh-CN" altLang="en-US" sz="2400" dirty="0"/>
              <a:t>下一步测试计划</a:t>
            </a:r>
            <a:endParaRPr kumimoji="1" lang="zh-CN" altLang="en-US" sz="24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35255" y="1124585"/>
            <a:ext cx="11922125" cy="425450"/>
          </a:xfrm>
        </p:spPr>
        <p:txBody>
          <a:bodyPr>
            <a:noAutofit/>
          </a:bodyPr>
          <a:lstStyle/>
          <a:p>
            <a:pPr fontAlgn="auto">
              <a:lnSpc>
                <a:spcPct val="150000"/>
              </a:lnSpc>
            </a:pPr>
            <a:r>
              <a:rPr kumimoji="1" lang="en-US" altLang="zh-CN" sz="1900" dirty="0"/>
              <a:t>30MW</a:t>
            </a:r>
            <a:r>
              <a:rPr kumimoji="1" lang="zh-CN" altLang="en-US" sz="1900" dirty="0"/>
              <a:t>环行器长度</a:t>
            </a:r>
            <a:r>
              <a:rPr kumimoji="1" lang="en-US" altLang="zh-CN" sz="1900" dirty="0"/>
              <a:t>1066mm</a:t>
            </a:r>
            <a:r>
              <a:rPr kumimoji="1" lang="zh-CN" altLang="en-US" sz="1900" dirty="0"/>
              <a:t>，</a:t>
            </a:r>
            <a:r>
              <a:rPr kumimoji="1" lang="en-US" altLang="zh-CN" sz="1900" dirty="0"/>
              <a:t>20MW</a:t>
            </a:r>
            <a:r>
              <a:rPr kumimoji="1" lang="zh-CN" altLang="en-US" sz="1900" dirty="0"/>
              <a:t>环行器长度</a:t>
            </a:r>
            <a:r>
              <a:rPr kumimoji="1" lang="en-US" altLang="zh-CN" sz="1900" dirty="0"/>
              <a:t>700mm</a:t>
            </a:r>
            <a:r>
              <a:rPr kumimoji="1" lang="zh-CN" altLang="en-US" sz="1900" dirty="0"/>
              <a:t>，需要对连接波导进行长度适配</a:t>
            </a:r>
            <a:r>
              <a:rPr kumimoji="1" lang="zh-CN" sz="1900" dirty="0"/>
              <a:t>。</a:t>
            </a:r>
            <a:endParaRPr kumimoji="1" lang="zh-CN" sz="1900" dirty="0"/>
          </a:p>
        </p:txBody>
      </p:sp>
      <p:pic>
        <p:nvPicPr>
          <p:cNvPr id="4" name="图片 3" descr="微信图片_20250328160220"/>
          <p:cNvPicPr>
            <a:picLocks noChangeAspect="1"/>
          </p:cNvPicPr>
          <p:nvPr/>
        </p:nvPicPr>
        <p:blipFill>
          <a:blip r:embed="rId1"/>
          <a:srcRect l="45370" t="5674" r="4219" b="9748"/>
          <a:stretch>
            <a:fillRect/>
          </a:stretch>
        </p:blipFill>
        <p:spPr>
          <a:xfrm>
            <a:off x="6787515" y="2002155"/>
            <a:ext cx="1725930" cy="43332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930" y="1791970"/>
            <a:ext cx="3468370" cy="440436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0675" y="-103505"/>
            <a:ext cx="10515600" cy="956310"/>
          </a:xfrm>
        </p:spPr>
        <p:txBody>
          <a:bodyPr/>
          <a:lstStyle/>
          <a:p>
            <a:r>
              <a:rPr kumimoji="1" lang="zh-CN" altLang="en-US" sz="2400" dirty="0"/>
              <a:t>下一步测试计划</a:t>
            </a:r>
            <a:endParaRPr kumimoji="1" lang="zh-CN" altLang="en-US" sz="24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35255" y="980440"/>
            <a:ext cx="11922125" cy="425450"/>
          </a:xfrm>
        </p:spPr>
        <p:txBody>
          <a:bodyPr>
            <a:noAutofit/>
          </a:bodyPr>
          <a:lstStyle/>
          <a:p>
            <a:pPr fontAlgn="auto">
              <a:lnSpc>
                <a:spcPct val="150000"/>
              </a:lnSpc>
            </a:pPr>
            <a:r>
              <a:rPr kumimoji="1" lang="zh-CN" sz="1900" dirty="0"/>
              <a:t>波导窗高度</a:t>
            </a:r>
            <a:r>
              <a:rPr kumimoji="1" lang="en-US" altLang="zh-CN" sz="1900" dirty="0"/>
              <a:t>130mm</a:t>
            </a:r>
            <a:r>
              <a:rPr kumimoji="1" lang="zh-CN" altLang="en-US" sz="1900" dirty="0"/>
              <a:t>，安装在</a:t>
            </a:r>
            <a:r>
              <a:rPr kumimoji="1" lang="en-US" altLang="zh-CN" sz="1900" dirty="0"/>
              <a:t>3dB</a:t>
            </a:r>
            <a:r>
              <a:rPr kumimoji="1" lang="zh-CN" altLang="en-US" sz="1900" dirty="0"/>
              <a:t>电桥后面，这样就需要将</a:t>
            </a:r>
            <a:r>
              <a:rPr kumimoji="1" lang="en-US" altLang="zh-CN" sz="1900" dirty="0"/>
              <a:t>3dB</a:t>
            </a:r>
            <a:r>
              <a:rPr kumimoji="1" lang="zh-CN" altLang="en-US" sz="1900" dirty="0"/>
              <a:t>电桥、波导、支架都向下移</a:t>
            </a:r>
            <a:r>
              <a:rPr kumimoji="1" lang="en-US" altLang="zh-CN" sz="1900" dirty="0"/>
              <a:t>130mm</a:t>
            </a:r>
            <a:r>
              <a:rPr kumimoji="1" lang="zh-CN" sz="1900" dirty="0"/>
              <a:t>。</a:t>
            </a:r>
            <a:endParaRPr kumimoji="1" lang="zh-CN" sz="1900" dirty="0"/>
          </a:p>
        </p:txBody>
      </p:sp>
      <p:pic>
        <p:nvPicPr>
          <p:cNvPr id="5" name="图片 4" descr="微信图片_202503281628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82160" y="1556385"/>
            <a:ext cx="6348730" cy="4761865"/>
          </a:xfrm>
          <a:prstGeom prst="rect">
            <a:avLst/>
          </a:prstGeom>
        </p:spPr>
      </p:pic>
      <p:pic>
        <p:nvPicPr>
          <p:cNvPr id="7" name="图片 6" descr="微信图片_202503281628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360" y="1556385"/>
            <a:ext cx="3514090" cy="4686300"/>
          </a:xfrm>
          <a:prstGeom prst="rect">
            <a:avLst/>
          </a:prstGeom>
        </p:spPr>
      </p:pic>
      <p:sp>
        <p:nvSpPr>
          <p:cNvPr id="8" name="下箭头 7"/>
          <p:cNvSpPr/>
          <p:nvPr/>
        </p:nvSpPr>
        <p:spPr>
          <a:xfrm>
            <a:off x="7523480" y="4125595"/>
            <a:ext cx="267970" cy="42100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下箭头 8"/>
          <p:cNvSpPr/>
          <p:nvPr/>
        </p:nvSpPr>
        <p:spPr>
          <a:xfrm>
            <a:off x="9540240" y="4125595"/>
            <a:ext cx="287020" cy="42100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152640" y="4562475"/>
            <a:ext cx="1195070" cy="3841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000" b="1">
                <a:solidFill>
                  <a:srgbClr val="FF0000"/>
                </a:solidFill>
              </a:rPr>
              <a:t>130mm</a:t>
            </a:r>
            <a:endParaRPr lang="en-US" altLang="zh-CN" sz="2000" b="1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128760" y="4562475"/>
            <a:ext cx="1195070" cy="3841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000" b="1">
                <a:solidFill>
                  <a:srgbClr val="FF0000"/>
                </a:solidFill>
              </a:rPr>
              <a:t>130mm</a:t>
            </a:r>
            <a:endParaRPr lang="en-US" altLang="zh-CN" sz="2000" b="1">
              <a:solidFill>
                <a:srgbClr val="FF0000"/>
              </a:solidFill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1652270" y="3729355"/>
            <a:ext cx="554990" cy="26416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圆角矩形 13"/>
          <p:cNvSpPr/>
          <p:nvPr/>
        </p:nvSpPr>
        <p:spPr>
          <a:xfrm>
            <a:off x="2368550" y="3729355"/>
            <a:ext cx="554990" cy="26416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1508760" y="5928995"/>
            <a:ext cx="1195070" cy="3841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000" b="1">
                <a:solidFill>
                  <a:srgbClr val="FF0000"/>
                </a:solidFill>
              </a:rPr>
              <a:t>130mm</a:t>
            </a:r>
            <a:endParaRPr lang="en-US" altLang="zh-CN" sz="2000" b="1">
              <a:solidFill>
                <a:srgbClr val="FF0000"/>
              </a:solidFill>
            </a:endParaRPr>
          </a:p>
        </p:txBody>
      </p:sp>
      <p:sp>
        <p:nvSpPr>
          <p:cNvPr id="16" name="下箭头 15"/>
          <p:cNvSpPr/>
          <p:nvPr/>
        </p:nvSpPr>
        <p:spPr>
          <a:xfrm>
            <a:off x="2084070" y="5563235"/>
            <a:ext cx="267970" cy="42100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2368550" y="3331845"/>
            <a:ext cx="1195070" cy="3841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 b="1">
                <a:solidFill>
                  <a:srgbClr val="FF0000"/>
                </a:solidFill>
              </a:rPr>
              <a:t>波导窗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342390" y="3361055"/>
            <a:ext cx="1195070" cy="3841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 b="1">
                <a:solidFill>
                  <a:srgbClr val="FF0000"/>
                </a:solidFill>
              </a:rPr>
              <a:t>波导窗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内容占位符 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703705" y="2364740"/>
            <a:ext cx="2553335" cy="3991610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p>
            <a:pPr algn="l">
              <a:buClrTx/>
              <a:buSzTx/>
              <a:buFontTx/>
            </a:pPr>
            <a:r>
              <a:rPr lang="en-US" altLang="zh-CN"/>
              <a:t>Big hole </a:t>
            </a:r>
            <a:r>
              <a:rPr lang="en-US" altLang="zh-CN">
                <a:sym typeface="+mn-ea"/>
              </a:rPr>
              <a:t>Parallel coupling cool copper structure</a:t>
            </a:r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15E9139-A00B-4B2A-98A6-095DC08F1345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865" y="2364740"/>
            <a:ext cx="1731010" cy="3977640"/>
          </a:xfrm>
          <a:prstGeom prst="rect">
            <a:avLst/>
          </a:prstGeom>
        </p:spPr>
      </p:pic>
      <p:sp>
        <p:nvSpPr>
          <p:cNvPr id="8" name="内容占位符 2"/>
          <p:cNvSpPr>
            <a:spLocks noGrp="1"/>
          </p:cNvSpPr>
          <p:nvPr/>
        </p:nvSpPr>
        <p:spPr>
          <a:xfrm>
            <a:off x="191135" y="1052830"/>
            <a:ext cx="8451215" cy="13982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2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</a:pPr>
            <a:r>
              <a:rPr kumimoji="1" lang="en-US" altLang="zh-CN" sz="1900" dirty="0"/>
              <a:t>6</a:t>
            </a:r>
            <a:r>
              <a:rPr kumimoji="1" lang="zh-CN" altLang="en-US" sz="1900" dirty="0"/>
              <a:t>月会完成主要部件的加工</a:t>
            </a:r>
            <a:endParaRPr kumimoji="1" lang="zh-CN" altLang="en-US" sz="1900" dirty="0"/>
          </a:p>
          <a:p>
            <a:pPr fontAlgn="auto">
              <a:lnSpc>
                <a:spcPct val="150000"/>
              </a:lnSpc>
            </a:pPr>
            <a:r>
              <a:rPr kumimoji="1" lang="zh-CN" altLang="en-US" sz="1900" dirty="0"/>
              <a:t>准备焊前测试</a:t>
            </a:r>
            <a:endParaRPr kumimoji="1" lang="zh-CN" altLang="en-US" sz="19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内容占位符 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520305" y="3185795"/>
            <a:ext cx="4312920" cy="3256915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SLAC</a:t>
            </a:r>
            <a:r>
              <a:rPr lang="zh-CN" altLang="en-US"/>
              <a:t>在平行耦合结构的进展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15E9139-A00B-4B2A-98A6-095DC08F1345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70" y="2132965"/>
            <a:ext cx="2846070" cy="16465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135" y="4220845"/>
            <a:ext cx="3164205" cy="16611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3975" y="3500755"/>
            <a:ext cx="2996565" cy="19494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80" y="1340485"/>
            <a:ext cx="2905760" cy="184531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2020" y="1196975"/>
            <a:ext cx="3850005" cy="22567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1555" y="620395"/>
            <a:ext cx="4571365" cy="2616200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5880100" y="1484630"/>
            <a:ext cx="431800" cy="215900"/>
          </a:xfrm>
          <a:prstGeom prst="ellipse">
            <a:avLst/>
          </a:prstGeom>
          <a:noFill/>
          <a:ln>
            <a:gradFill>
              <a:gsLst>
                <a:gs pos="50000">
                  <a:schemeClr val="accent2"/>
                </a:gs>
                <a:gs pos="0">
                  <a:schemeClr val="accent2">
                    <a:lumMod val="25000"/>
                    <a:lumOff val="75000"/>
                  </a:schemeClr>
                </a:gs>
                <a:gs pos="100000">
                  <a:schemeClr val="accent2">
                    <a:lumMod val="85000"/>
                  </a:schemeClr>
                </a:gs>
              </a:gsLst>
              <a:lin ang="5400000" scaled="0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3935730" y="1917065"/>
            <a:ext cx="431800" cy="215900"/>
          </a:xfrm>
          <a:prstGeom prst="ellipse">
            <a:avLst/>
          </a:prstGeom>
          <a:noFill/>
          <a:ln>
            <a:gradFill>
              <a:gsLst>
                <a:gs pos="50000">
                  <a:schemeClr val="accent2"/>
                </a:gs>
                <a:gs pos="0">
                  <a:schemeClr val="accent2">
                    <a:lumMod val="25000"/>
                    <a:lumOff val="75000"/>
                  </a:schemeClr>
                </a:gs>
                <a:gs pos="100000">
                  <a:schemeClr val="accent2">
                    <a:lumMod val="85000"/>
                  </a:schemeClr>
                </a:gs>
              </a:gsLst>
              <a:lin ang="5400000" scaled="0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9192260" y="908685"/>
            <a:ext cx="824865" cy="288290"/>
          </a:xfrm>
          <a:prstGeom prst="ellipse">
            <a:avLst/>
          </a:prstGeom>
          <a:noFill/>
          <a:ln>
            <a:gradFill>
              <a:gsLst>
                <a:gs pos="50000">
                  <a:schemeClr val="accent2"/>
                </a:gs>
                <a:gs pos="0">
                  <a:schemeClr val="accent2">
                    <a:lumMod val="25000"/>
                    <a:lumOff val="75000"/>
                  </a:schemeClr>
                </a:gs>
                <a:gs pos="100000">
                  <a:schemeClr val="accent2">
                    <a:lumMod val="85000"/>
                  </a:schemeClr>
                </a:gs>
              </a:gsLst>
              <a:lin ang="5400000" scaled="0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11147425" y="4220210"/>
            <a:ext cx="431800" cy="355600"/>
          </a:xfrm>
          <a:prstGeom prst="ellipse">
            <a:avLst/>
          </a:prstGeom>
          <a:noFill/>
          <a:ln>
            <a:gradFill>
              <a:gsLst>
                <a:gs pos="50000">
                  <a:schemeClr val="accent2"/>
                </a:gs>
                <a:gs pos="0">
                  <a:schemeClr val="accent2">
                    <a:lumMod val="25000"/>
                    <a:lumOff val="75000"/>
                  </a:schemeClr>
                </a:gs>
                <a:gs pos="100000">
                  <a:schemeClr val="accent2">
                    <a:lumMod val="85000"/>
                  </a:schemeClr>
                </a:gs>
              </a:gsLst>
              <a:lin ang="5400000" scaled="0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7701280" y="3541395"/>
            <a:ext cx="431800" cy="215900"/>
          </a:xfrm>
          <a:prstGeom prst="ellipse">
            <a:avLst/>
          </a:prstGeom>
          <a:noFill/>
          <a:ln>
            <a:gradFill>
              <a:gsLst>
                <a:gs pos="50000">
                  <a:schemeClr val="accent2"/>
                </a:gs>
                <a:gs pos="0">
                  <a:schemeClr val="accent2">
                    <a:lumMod val="25000"/>
                    <a:lumOff val="75000"/>
                  </a:schemeClr>
                </a:gs>
                <a:gs pos="100000">
                  <a:schemeClr val="accent2">
                    <a:lumMod val="85000"/>
                  </a:schemeClr>
                </a:gs>
              </a:gsLst>
              <a:lin ang="5400000" scaled="0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400" dirty="0"/>
              <a:t>C-band test bench being prepared</a:t>
            </a:r>
            <a:endParaRPr lang="en-US" altLang="zh-CN" sz="2400" dirty="0"/>
          </a:p>
          <a:p>
            <a:r>
              <a:rPr lang="en-US" altLang="zh-CN" sz="2400" dirty="0"/>
              <a:t> High-power experiments on cryogenic copper-accelerated structures with a stage of gradient 110MV/m (theoretically). The next round of experiments will be conducted at an opportune time</a:t>
            </a:r>
            <a:endParaRPr lang="en-US" altLang="zh-CN" sz="24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zh-CN" dirty="0"/>
              <a:t>Summary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</a:fld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631504" y="1877316"/>
            <a:ext cx="92890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60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Thank you for your attention!</a:t>
            </a:r>
            <a:endParaRPr lang="zh-CN" altLang="en-US" sz="6000" b="1" dirty="0">
              <a:ln w="95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1"/>
          <a:srcRect t="28679" b="6192"/>
          <a:stretch>
            <a:fillRect/>
          </a:stretch>
        </p:blipFill>
        <p:spPr>
          <a:xfrm>
            <a:off x="0" y="3933056"/>
            <a:ext cx="12191365" cy="2118283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609600" y="1285861"/>
            <a:ext cx="5558408" cy="4840303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en-US" altLang="zh-CN" dirty="0"/>
              <a:t>Linac design </a:t>
            </a:r>
            <a:endParaRPr lang="en-US" altLang="zh-CN" dirty="0"/>
          </a:p>
          <a:p>
            <a:pPr lvl="1">
              <a:lnSpc>
                <a:spcPct val="120000"/>
              </a:lnSpc>
            </a:pPr>
            <a:r>
              <a:rPr lang="en-US" altLang="zh-CN" dirty="0"/>
              <a:t>Meet requirements</a:t>
            </a:r>
            <a:endParaRPr lang="en-US" altLang="zh-CN" dirty="0"/>
          </a:p>
          <a:p>
            <a:pPr lvl="1">
              <a:lnSpc>
                <a:spcPct val="120000"/>
              </a:lnSpc>
            </a:pPr>
            <a:r>
              <a:rPr lang="en-US" altLang="zh-CN" dirty="0"/>
              <a:t>High availability </a:t>
            </a:r>
            <a:endParaRPr lang="en-US" altLang="zh-CN" dirty="0"/>
          </a:p>
          <a:p>
            <a:pPr lvl="1">
              <a:lnSpc>
                <a:spcPct val="120000"/>
              </a:lnSpc>
            </a:pPr>
            <a:r>
              <a:rPr lang="en-US" altLang="zh-CN" dirty="0"/>
              <a:t>Reserve upgrade potential</a:t>
            </a:r>
            <a:endParaRPr lang="en-US" altLang="zh-CN" dirty="0"/>
          </a:p>
          <a:p>
            <a:pPr>
              <a:lnSpc>
                <a:spcPct val="120000"/>
              </a:lnSpc>
            </a:pPr>
            <a:r>
              <a:rPr lang="en-US" altLang="zh-CN" dirty="0"/>
              <a:t>High energy electron and positron linear accelerator with S-band and C-band accelerating structure</a:t>
            </a:r>
            <a:endParaRPr lang="en-US" altLang="zh-CN" dirty="0"/>
          </a:p>
          <a:p>
            <a:pPr lvl="1">
              <a:lnSpc>
                <a:spcPct val="120000"/>
              </a:lnSpc>
            </a:pPr>
            <a:r>
              <a:rPr lang="en-US" altLang="zh-CN" dirty="0"/>
              <a:t>A large number of C-band accelerator structures (TAS)</a:t>
            </a:r>
            <a:endParaRPr lang="en-US" altLang="zh-CN" dirty="0"/>
          </a:p>
          <a:p>
            <a:pPr>
              <a:lnSpc>
                <a:spcPct val="120000"/>
              </a:lnSpc>
            </a:pPr>
            <a:r>
              <a:rPr lang="en-US" altLang="zh-CN" dirty="0"/>
              <a:t>The physics design has been completed in the TDR, now we are moving forward with the EDR phase</a:t>
            </a:r>
            <a:endParaRPr lang="en-US" altLang="zh-CN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 dirty="0"/>
              <a:t>Introduction: </a:t>
            </a:r>
            <a:r>
              <a:rPr lang="en-GB" altLang="zh-CN" dirty="0">
                <a:solidFill>
                  <a:srgbClr val="0000FF"/>
                </a:solidFill>
              </a:rPr>
              <a:t>CEPC Linac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</a:fld>
            <a:endParaRPr lang="zh-CN" altLang="en-US"/>
          </a:p>
        </p:txBody>
      </p:sp>
      <p:graphicFrame>
        <p:nvGraphicFramePr>
          <p:cNvPr id="6" name="表格 4"/>
          <p:cNvGraphicFramePr>
            <a:graphicFrameLocks noGrp="1"/>
          </p:cNvGraphicFramePr>
          <p:nvPr/>
        </p:nvGraphicFramePr>
        <p:xfrm>
          <a:off x="6888088" y="1052926"/>
          <a:ext cx="5217758" cy="2380186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549626"/>
                <a:gridCol w="1025982"/>
                <a:gridCol w="662980"/>
                <a:gridCol w="979170"/>
              </a:tblGrid>
              <a:tr h="2790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Parameter</a:t>
                      </a:r>
                      <a:endParaRPr lang="zh-CN" sz="1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Symbol</a:t>
                      </a:r>
                      <a:endParaRPr lang="zh-CN" sz="1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Unit</a:t>
                      </a:r>
                      <a:endParaRPr lang="zh-CN" sz="1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800" b="1" kern="100" dirty="0">
                          <a:solidFill>
                            <a:schemeClr val="lt1"/>
                          </a:solidFill>
                          <a:effectLst/>
                        </a:rPr>
                        <a:t>Baseline</a:t>
                      </a:r>
                      <a:endParaRPr lang="zh-CN" sz="18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</a:tr>
              <a:tr h="2626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Energy</a:t>
                      </a:r>
                      <a:endParaRPr lang="zh-CN" sz="16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i="1" kern="100" dirty="0" err="1">
                          <a:effectLst/>
                        </a:rPr>
                        <a:t>E</a:t>
                      </a:r>
                      <a:r>
                        <a:rPr lang="en-US" sz="1600" kern="100" baseline="-25000" dirty="0" err="1">
                          <a:effectLst/>
                        </a:rPr>
                        <a:t>e</a:t>
                      </a:r>
                      <a:r>
                        <a:rPr lang="en-US" sz="1600" kern="100" baseline="-25000" dirty="0">
                          <a:effectLst/>
                        </a:rPr>
                        <a:t>-</a:t>
                      </a:r>
                      <a:r>
                        <a:rPr lang="en-US" sz="1600" kern="100" baseline="0" dirty="0">
                          <a:effectLst/>
                        </a:rPr>
                        <a:t>/</a:t>
                      </a:r>
                      <a:r>
                        <a:rPr lang="en-US" altLang="zh-CN" sz="1600" b="0" i="1" kern="100" dirty="0" err="1">
                          <a:effectLst/>
                        </a:rPr>
                        <a:t>E</a:t>
                      </a:r>
                      <a:r>
                        <a:rPr lang="en-US" altLang="zh-CN" sz="1600" kern="100" baseline="-25000" dirty="0" err="1">
                          <a:effectLst/>
                        </a:rPr>
                        <a:t>e</a:t>
                      </a:r>
                      <a:r>
                        <a:rPr lang="en-US" altLang="zh-CN" sz="1600" kern="100" baseline="-25000" dirty="0">
                          <a:effectLst/>
                        </a:rPr>
                        <a:t>+</a:t>
                      </a:r>
                      <a:endParaRPr lang="zh-CN" altLang="zh-CN" sz="1400" i="1" kern="100" dirty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 err="1">
                          <a:effectLst/>
                        </a:rPr>
                        <a:t>GeV</a:t>
                      </a:r>
                      <a:endParaRPr lang="zh-CN" sz="16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</a:rPr>
                        <a:t>30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  <a:tr h="2626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Repetition rate</a:t>
                      </a:r>
                      <a:endParaRPr lang="zh-CN" sz="16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i="1" kern="100" dirty="0" err="1">
                          <a:effectLst/>
                        </a:rPr>
                        <a:t>f</a:t>
                      </a:r>
                      <a:r>
                        <a:rPr lang="en-US" sz="1600" kern="100" baseline="-25000" dirty="0" err="1">
                          <a:effectLst/>
                        </a:rPr>
                        <a:t>rep</a:t>
                      </a:r>
                      <a:endParaRPr lang="zh-CN" sz="1600" i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Hz</a:t>
                      </a:r>
                      <a:endParaRPr lang="zh-CN" sz="16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effectLst/>
                          <a:sym typeface="Wingdings" panose="05000000000000000000" pitchFamily="2" charset="2"/>
                        </a:rPr>
                        <a:t>100</a:t>
                      </a:r>
                      <a:endParaRPr lang="zh-CN" sz="1600" b="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  <a:tr h="2626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Bunch number per pulse</a:t>
                      </a:r>
                      <a:endParaRPr lang="zh-CN" sz="16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600" i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6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effectLst/>
                        </a:rPr>
                        <a:t>1 or 2</a:t>
                      </a:r>
                      <a:endParaRPr lang="zh-CN" sz="1600" b="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  <a:tr h="2626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chemeClr val="lt1"/>
                          </a:solidFill>
                          <a:effectLst/>
                        </a:rPr>
                        <a:t>Bunch charge</a:t>
                      </a:r>
                      <a:endParaRPr lang="zh-CN" altLang="en-US" sz="16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zh-CN" sz="1200" i="1" kern="100" baseline="0" dirty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 err="1">
                          <a:effectLst/>
                        </a:rPr>
                        <a:t>nC</a:t>
                      </a:r>
                      <a:endParaRPr lang="zh-CN" sz="16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</a:rPr>
                        <a:t>1.5 (3)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</a:tr>
              <a:tr h="2626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lt1"/>
                          </a:solidFill>
                          <a:effectLst/>
                        </a:rPr>
                        <a:t>Energy spread</a:t>
                      </a:r>
                      <a:endParaRPr lang="zh-CN" altLang="en-US" sz="16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i="1" kern="100" dirty="0" err="1">
                          <a:effectLst/>
                        </a:rPr>
                        <a:t>σ</a:t>
                      </a:r>
                      <a:r>
                        <a:rPr lang="en-US" sz="1600" kern="100" baseline="-25000" dirty="0" err="1">
                          <a:effectLst/>
                        </a:rPr>
                        <a:t>E</a:t>
                      </a:r>
                      <a:endParaRPr lang="zh-CN" sz="1600" i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 </a:t>
                      </a:r>
                      <a:endParaRPr lang="zh-CN" sz="16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lvl="0" indent="698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</a:rPr>
                        <a:t>1.5×10</a:t>
                      </a:r>
                      <a:r>
                        <a:rPr lang="en-US" altLang="zh-CN" sz="1600" b="0" kern="100" baseline="30000" dirty="0">
                          <a:solidFill>
                            <a:schemeClr val="tx1"/>
                          </a:solidFill>
                          <a:effectLst/>
                        </a:rPr>
                        <a:t>-3</a:t>
                      </a:r>
                      <a:endParaRPr lang="zh-CN" altLang="zh-CN" sz="1600" b="0" kern="100" baseline="300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</a:tr>
              <a:tr h="2626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lt1"/>
                          </a:solidFill>
                          <a:effectLst/>
                        </a:rPr>
                        <a:t>Emittance</a:t>
                      </a:r>
                      <a:endParaRPr lang="zh-CN" altLang="en-US" sz="16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l-GR" sz="1600" i="1" kern="100" dirty="0">
                          <a:effectLst/>
                        </a:rPr>
                        <a:t>ε</a:t>
                      </a:r>
                      <a:r>
                        <a:rPr lang="en-US" sz="1600" kern="100" baseline="-25000" dirty="0">
                          <a:effectLst/>
                        </a:rPr>
                        <a:t>r</a:t>
                      </a:r>
                      <a:r>
                        <a:rPr lang="en-US" sz="1600" kern="100" dirty="0">
                          <a:effectLst/>
                        </a:rPr>
                        <a:t> </a:t>
                      </a:r>
                      <a:endParaRPr lang="zh-CN" sz="1600" i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 </a:t>
                      </a:r>
                      <a:r>
                        <a:rPr lang="en-US" sz="1600" kern="100" dirty="0">
                          <a:solidFill>
                            <a:schemeClr val="dk1"/>
                          </a:solidFill>
                          <a:effectLst/>
                        </a:rPr>
                        <a:t>n</a:t>
                      </a:r>
                      <a:r>
                        <a:rPr lang="en-US" altLang="zh-CN" sz="1600" kern="100" dirty="0">
                          <a:solidFill>
                            <a:schemeClr val="dk1"/>
                          </a:solidFill>
                          <a:effectLst/>
                        </a:rPr>
                        <a:t>m</a:t>
                      </a:r>
                      <a:endParaRPr lang="zh-CN" sz="16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sym typeface="Wingdings" panose="05000000000000000000" pitchFamily="2" charset="2"/>
                        </a:rPr>
                        <a:t>6.5</a:t>
                      </a:r>
                      <a:endParaRPr lang="en-US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</a:tr>
              <a:tr h="5252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/>
                        <a:t>Switch time for </a:t>
                      </a:r>
                      <a:endParaRPr lang="en-US" altLang="zh-CN" sz="16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/>
                        <a:t>electron and positron</a:t>
                      </a:r>
                      <a:endParaRPr lang="zh-CN" altLang="en-US" sz="1600" dirty="0"/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600" i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s</a:t>
                      </a:r>
                      <a:endParaRPr lang="zh-CN" sz="16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</a:rPr>
                        <a:t>3.0</a:t>
                      </a:r>
                      <a:endParaRPr lang="en-US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</a:tr>
            </a:tbl>
          </a:graphicData>
        </a:graphic>
      </p:graphicFrame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164" y="3617716"/>
            <a:ext cx="5868836" cy="226822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609600" y="1074075"/>
            <a:ext cx="7200872" cy="5052090"/>
          </a:xfrm>
        </p:spPr>
        <p:txBody>
          <a:bodyPr>
            <a:normAutofit lnSpcReduction="10000"/>
          </a:bodyPr>
          <a:lstStyle/>
          <a:p>
            <a:pPr>
              <a:spcAft>
                <a:spcPts val="0"/>
              </a:spcAft>
            </a:pPr>
            <a:r>
              <a:rPr lang="en-US" altLang="zh-CN" sz="2000" dirty="0"/>
              <a:t>Electron gun &amp; positron source &amp; bunching system</a:t>
            </a:r>
            <a:endParaRPr lang="en-US" altLang="zh-CN" sz="2000" dirty="0"/>
          </a:p>
          <a:p>
            <a:pPr>
              <a:spcAft>
                <a:spcPts val="0"/>
              </a:spcAft>
            </a:pPr>
            <a:r>
              <a:rPr lang="en-US" altLang="zh-CN" sz="2000" dirty="0"/>
              <a:t>RF distribution of the 30 GeV Linac</a:t>
            </a:r>
            <a:endParaRPr lang="en-US" altLang="zh-CN" sz="2000" dirty="0"/>
          </a:p>
          <a:p>
            <a:pPr lvl="1"/>
            <a:r>
              <a:rPr lang="en-US" altLang="zh-CN" sz="1800" dirty="0"/>
              <a:t>S-band,</a:t>
            </a:r>
            <a:r>
              <a:rPr lang="zh-CN" altLang="en-US" sz="1800" dirty="0"/>
              <a:t> </a:t>
            </a:r>
            <a:r>
              <a:rPr lang="en-US" altLang="zh-CN" sz="1800" dirty="0"/>
              <a:t>80 MW klystron, the number of S-band Acc. structure is 93, big hole s-band structure after the positron source is 16. the number of pulse compressor is 33</a:t>
            </a:r>
            <a:endParaRPr lang="en-US" altLang="zh-CN" sz="1800" dirty="0"/>
          </a:p>
          <a:p>
            <a:pPr lvl="2">
              <a:spcBef>
                <a:spcPts val="0"/>
              </a:spcBef>
            </a:pPr>
            <a:r>
              <a:rPr lang="en-US" altLang="zh-CN" sz="1600" dirty="0"/>
              <a:t>1-1(ESBS), 1 accelerating structure, 22MV/m</a:t>
            </a:r>
            <a:endParaRPr lang="en-US" altLang="zh-CN" sz="1600" dirty="0"/>
          </a:p>
          <a:p>
            <a:pPr lvl="2">
              <a:spcBef>
                <a:spcPts val="0"/>
              </a:spcBef>
            </a:pPr>
            <a:r>
              <a:rPr lang="en-US" altLang="zh-CN" sz="1600" dirty="0"/>
              <a:t>1-4 (FAS), 21 sets, 84 standard accelerating structures, with pulse compressor, 22MV/m</a:t>
            </a:r>
            <a:endParaRPr lang="en-US" altLang="zh-CN" sz="1600" dirty="0"/>
          </a:p>
          <a:p>
            <a:pPr lvl="2">
              <a:spcBef>
                <a:spcPts val="0"/>
              </a:spcBef>
            </a:pPr>
            <a:r>
              <a:rPr lang="en-US" altLang="zh-CN" sz="1600" dirty="0"/>
              <a:t>1-2(PSPAS), 8 sets, 16 big hole accelerating structures, 22MV/m,</a:t>
            </a:r>
            <a:r>
              <a:rPr lang="zh-CN" altLang="en-US" sz="1600" dirty="0"/>
              <a:t> </a:t>
            </a:r>
            <a:r>
              <a:rPr lang="en-US" altLang="zh-CN" sz="1600" dirty="0"/>
              <a:t>with pulse compressor</a:t>
            </a:r>
            <a:endParaRPr lang="en-US" altLang="zh-CN" sz="1600" dirty="0"/>
          </a:p>
          <a:p>
            <a:pPr lvl="2">
              <a:spcBef>
                <a:spcPts val="0"/>
              </a:spcBef>
            </a:pPr>
            <a:r>
              <a:rPr lang="en-US" altLang="zh-CN" sz="1600" dirty="0"/>
              <a:t>1-2(SAS), 4 sets, 8 accelerating structures, 27MV/m , with pulse compressor </a:t>
            </a:r>
            <a:endParaRPr lang="en-US" altLang="zh-CN" sz="1600" dirty="0"/>
          </a:p>
          <a:p>
            <a:pPr lvl="1">
              <a:lnSpc>
                <a:spcPts val="2000"/>
              </a:lnSpc>
            </a:pPr>
            <a:r>
              <a:rPr lang="en-US" altLang="zh-CN" sz="1800" dirty="0"/>
              <a:t>C-band, </a:t>
            </a:r>
            <a:r>
              <a:rPr lang="en-US" altLang="zh-CN" sz="1800" dirty="0">
                <a:sym typeface="+mn-ea"/>
              </a:rPr>
              <a:t>50 MW klystron, </a:t>
            </a:r>
            <a:r>
              <a:rPr lang="en-US" altLang="zh-CN" sz="1800" dirty="0"/>
              <a:t>C-band  structures: 470, with 235 pulse compressors</a:t>
            </a:r>
            <a:endParaRPr lang="zh-CN" altLang="en-US" sz="1800" dirty="0"/>
          </a:p>
          <a:p>
            <a:pPr lvl="2"/>
            <a:r>
              <a:rPr lang="en-US" altLang="zh-CN" sz="1600" dirty="0">
                <a:sym typeface="+mn-ea"/>
              </a:rPr>
              <a:t>1.1GeV-30GeV, 1-2(TAS), 235 sets, </a:t>
            </a:r>
            <a:r>
              <a:rPr lang="en-US" altLang="zh-CN" sz="1600" dirty="0"/>
              <a:t>470 accelerating structures, ~40MV/m</a:t>
            </a:r>
            <a:endParaRPr lang="en-US" altLang="zh-CN" sz="1600" dirty="0"/>
          </a:p>
          <a:p>
            <a:r>
              <a:rPr lang="en-US" altLang="zh-CN" sz="2000" dirty="0"/>
              <a:t>Damping ring copper cavity (2)</a:t>
            </a:r>
            <a:endParaRPr lang="en-US" altLang="zh-CN" sz="2000" dirty="0"/>
          </a:p>
          <a:p>
            <a:r>
              <a:rPr lang="en-US" altLang="zh-CN" sz="2000" dirty="0"/>
              <a:t>Transport line S-band ACC.</a:t>
            </a:r>
            <a:r>
              <a:rPr lang="zh-CN" altLang="en-US" sz="2000" dirty="0"/>
              <a:t> </a:t>
            </a:r>
            <a:r>
              <a:rPr lang="en-US" altLang="zh-CN" sz="2000" dirty="0"/>
              <a:t>structure (2)</a:t>
            </a:r>
            <a:endParaRPr lang="zh-CN" altLang="en-US" sz="2000" dirty="0"/>
          </a:p>
          <a:p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 dirty="0"/>
              <a:t>Introduction: </a:t>
            </a:r>
            <a:r>
              <a:rPr lang="en-GB" altLang="zh-CN" dirty="0">
                <a:solidFill>
                  <a:srgbClr val="0000FF"/>
                </a:solidFill>
              </a:rPr>
              <a:t>CEPC </a:t>
            </a:r>
            <a:r>
              <a:rPr lang="en-GB" altLang="zh-CN" dirty="0" err="1">
                <a:solidFill>
                  <a:srgbClr val="0000FF"/>
                </a:solidFill>
              </a:rPr>
              <a:t>Linac</a:t>
            </a:r>
            <a:r>
              <a:rPr lang="en-GB" altLang="zh-CN" dirty="0">
                <a:solidFill>
                  <a:srgbClr val="0000FF"/>
                </a:solidFill>
              </a:rPr>
              <a:t> Source &amp;</a:t>
            </a:r>
            <a:r>
              <a:rPr lang="en-US" altLang="zh-CN" dirty="0">
                <a:solidFill>
                  <a:srgbClr val="0000FF"/>
                </a:solidFill>
              </a:rPr>
              <a:t>RF system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</a:fld>
            <a:endParaRPr lang="zh-CN" altLang="en-US"/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7738765" y="1117740"/>
          <a:ext cx="4155803" cy="25218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63099"/>
                <a:gridCol w="572803"/>
                <a:gridCol w="552571"/>
                <a:gridCol w="490071"/>
                <a:gridCol w="977259"/>
              </a:tblGrid>
              <a:tr h="169901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Parameter</a:t>
                      </a:r>
                      <a:endParaRPr lang="zh-CN" sz="1200" kern="100" dirty="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Unit</a:t>
                      </a:r>
                      <a:endParaRPr lang="zh-CN" sz="12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S-band</a:t>
                      </a:r>
                      <a:endParaRPr lang="zh-CN" sz="12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C-band</a:t>
                      </a:r>
                      <a:endParaRPr lang="zh-CN" sz="12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</a:tr>
              <a:tr h="169901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Frequency</a:t>
                      </a:r>
                      <a:endParaRPr lang="zh-CN" sz="1200" kern="100" dirty="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MHz</a:t>
                      </a:r>
                      <a:endParaRPr lang="zh-CN" sz="1200" kern="100" dirty="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2860</a:t>
                      </a:r>
                      <a:endParaRPr lang="zh-CN" sz="12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5720</a:t>
                      </a:r>
                      <a:endParaRPr lang="zh-CN" sz="1200" kern="100" dirty="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</a:tr>
              <a:tr h="169901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Length</a:t>
                      </a:r>
                      <a:endParaRPr lang="zh-CN" sz="1200" kern="100" dirty="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m</a:t>
                      </a:r>
                      <a:endParaRPr lang="zh-CN" sz="12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3.1</a:t>
                      </a:r>
                      <a:endParaRPr lang="zh-CN" sz="1200" kern="100" dirty="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2.0</a:t>
                      </a:r>
                      <a:endParaRPr lang="zh-CN" sz="12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1.8</a:t>
                      </a:r>
                      <a:endParaRPr lang="zh-CN" sz="12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</a:tr>
              <a:tr h="169901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Cavity mode</a:t>
                      </a:r>
                      <a:endParaRPr lang="zh-CN" sz="1200" kern="100" dirty="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CN" sz="1200" kern="100" dirty="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2π/3</a:t>
                      </a:r>
                      <a:endParaRPr lang="zh-CN" sz="12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3π/4</a:t>
                      </a:r>
                      <a:endParaRPr lang="zh-CN" sz="12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</a:tr>
              <a:tr h="169901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Aperture </a:t>
                      </a:r>
                      <a:endParaRPr lang="zh-CN" sz="1200" kern="100" dirty="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mm</a:t>
                      </a:r>
                      <a:endParaRPr lang="zh-CN" sz="12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19~26</a:t>
                      </a:r>
                      <a:endParaRPr lang="zh-CN" sz="1200" kern="100" dirty="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25</a:t>
                      </a:r>
                      <a:endParaRPr lang="zh-CN" sz="12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12~16</a:t>
                      </a:r>
                      <a:endParaRPr lang="zh-CN" sz="12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</a:tr>
              <a:tr h="169901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Gradient</a:t>
                      </a:r>
                      <a:endParaRPr lang="zh-CN" sz="1200" kern="100" dirty="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MV/m</a:t>
                      </a:r>
                      <a:endParaRPr lang="zh-CN" sz="12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22/27</a:t>
                      </a:r>
                      <a:endParaRPr lang="zh-CN" sz="12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22</a:t>
                      </a:r>
                      <a:endParaRPr lang="zh-CN" sz="12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</a:rPr>
                        <a:t>40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</a:tr>
              <a:tr h="346745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Cells (include coupler cells)</a:t>
                      </a:r>
                      <a:endParaRPr lang="zh-CN" sz="1200" kern="100" dirty="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CN" sz="12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86</a:t>
                      </a:r>
                      <a:endParaRPr lang="zh-CN" sz="1200" kern="100" dirty="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</a:t>
                      </a:r>
                      <a:endParaRPr lang="zh-CN" altLang="en-US" sz="12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89</a:t>
                      </a:r>
                      <a:endParaRPr lang="zh-CN" sz="12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</a:tr>
              <a:tr h="169901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Number of Acc. </a:t>
                      </a:r>
                      <a:r>
                        <a:rPr lang="en-US" sz="1200" kern="100" dirty="0" err="1">
                          <a:effectLst/>
                        </a:rPr>
                        <a:t>Stru</a:t>
                      </a:r>
                      <a:r>
                        <a:rPr lang="en-US" sz="1200" kern="100" dirty="0">
                          <a:effectLst/>
                        </a:rPr>
                        <a:t>.</a:t>
                      </a:r>
                      <a:endParaRPr lang="zh-CN" sz="1200" kern="100" dirty="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CN" sz="12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93</a:t>
                      </a:r>
                      <a:endParaRPr lang="zh-CN" sz="1200" kern="100" dirty="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16</a:t>
                      </a:r>
                      <a:endParaRPr lang="zh-CN" sz="12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470</a:t>
                      </a:r>
                      <a:endParaRPr lang="zh-CN" sz="12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</a:tr>
              <a:tr h="169901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Number of Klystron</a:t>
                      </a:r>
                      <a:endParaRPr lang="zh-CN" sz="1200" kern="100" dirty="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CN" sz="12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33</a:t>
                      </a:r>
                      <a:endParaRPr lang="zh-CN" sz="12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236</a:t>
                      </a:r>
                      <a:endParaRPr lang="zh-CN" sz="12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</a:tr>
              <a:tr h="169901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Klystron Power</a:t>
                      </a:r>
                      <a:endParaRPr lang="zh-CN" sz="12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MW</a:t>
                      </a:r>
                      <a:endParaRPr lang="zh-CN" sz="12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80</a:t>
                      </a:r>
                      <a:endParaRPr lang="zh-CN" sz="1200" kern="10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50</a:t>
                      </a:r>
                      <a:endParaRPr lang="zh-CN" sz="1200" kern="100" dirty="0">
                        <a:solidFill>
                          <a:srgbClr val="333333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</a:tr>
            </a:tbl>
          </a:graphicData>
        </a:graphic>
      </p:graphicFrame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02897" y="5563161"/>
            <a:ext cx="1584139" cy="96858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320136" y="4086758"/>
            <a:ext cx="4449305" cy="1366508"/>
          </a:xfrm>
          <a:prstGeom prst="rect">
            <a:avLst/>
          </a:prstGeom>
        </p:spPr>
      </p:pic>
      <p:pic>
        <p:nvPicPr>
          <p:cNvPr id="9" name="内容占位符 5" descr="H:\CEPC\5、CDR-Injector\Visio graph\zhangjingru\design\design1-4.png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122537" y="5510193"/>
            <a:ext cx="1144061" cy="101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9384132" y="5544137"/>
            <a:ext cx="1299224" cy="9605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0800890" y="5480623"/>
            <a:ext cx="1299224" cy="960529"/>
          </a:xfrm>
          <a:prstGeom prst="rect">
            <a:avLst/>
          </a:prstGeom>
        </p:spPr>
      </p:pic>
      <p:cxnSp>
        <p:nvCxnSpPr>
          <p:cNvPr id="12" name="直接箭头连接符 11"/>
          <p:cNvCxnSpPr/>
          <p:nvPr/>
        </p:nvCxnSpPr>
        <p:spPr>
          <a:xfrm>
            <a:off x="9874610" y="4518806"/>
            <a:ext cx="513971" cy="8258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>
            <a:endCxn id="10" idx="0"/>
          </p:cNvCxnSpPr>
          <p:nvPr/>
        </p:nvCxnSpPr>
        <p:spPr>
          <a:xfrm>
            <a:off x="9266598" y="4657435"/>
            <a:ext cx="767146" cy="8867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>
            <a:endCxn id="9" idx="0"/>
          </p:cNvCxnSpPr>
          <p:nvPr/>
        </p:nvCxnSpPr>
        <p:spPr>
          <a:xfrm>
            <a:off x="8446196" y="4657435"/>
            <a:ext cx="248372" cy="8527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>
            <a:endCxn id="7" idx="0"/>
          </p:cNvCxnSpPr>
          <p:nvPr/>
        </p:nvCxnSpPr>
        <p:spPr>
          <a:xfrm>
            <a:off x="7494967" y="4657435"/>
            <a:ext cx="0" cy="9057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>
            <a:endCxn id="10" idx="0"/>
          </p:cNvCxnSpPr>
          <p:nvPr/>
        </p:nvCxnSpPr>
        <p:spPr>
          <a:xfrm>
            <a:off x="9018227" y="4657435"/>
            <a:ext cx="1015517" cy="8867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838200" y="1279525"/>
            <a:ext cx="10146665" cy="4897755"/>
          </a:xfrm>
        </p:spPr>
        <p:txBody>
          <a:bodyPr>
            <a:normAutofit/>
          </a:bodyPr>
          <a:p>
            <a:pPr algn="l" fontAlgn="auto">
              <a:lnSpc>
                <a:spcPct val="110000"/>
              </a:lnSpc>
            </a:pPr>
            <a:r>
              <a:rPr lang="en-US" altLang="zh-CN" sz="2400"/>
              <a:t>The C-band high power test bench will utilize the test room at the end of the HEPS linac</a:t>
            </a:r>
            <a:endParaRPr lang="en-US" altLang="zh-CN" sz="2400"/>
          </a:p>
          <a:p>
            <a:pPr algn="l" fontAlgn="auto">
              <a:lnSpc>
                <a:spcPct val="110000"/>
              </a:lnSpc>
            </a:pPr>
            <a:r>
              <a:rPr lang="en-US" altLang="zh-CN" sz="2400"/>
              <a:t>Microwave components: power splitters, highly directional couplers, pulse compressors, accelerator tube </a:t>
            </a:r>
            <a:endParaRPr lang="en-US" altLang="zh-CN" sz="2400"/>
          </a:p>
          <a:p>
            <a:pPr algn="l" fontAlgn="auto">
              <a:lnSpc>
                <a:spcPct val="110000"/>
              </a:lnSpc>
            </a:pPr>
            <a:r>
              <a:rPr lang="en-US" altLang="zh-CN" sz="2400"/>
              <a:t>Vacuum equipment, mechanical supports, LLRF and high power performance diagnostics</a:t>
            </a:r>
            <a:endParaRPr lang="en-US" altLang="zh-CN" sz="240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p>
            <a:pPr algn="l">
              <a:buClrTx/>
              <a:buSzTx/>
              <a:buFontTx/>
            </a:pPr>
            <a:r>
              <a:rPr lang="en-US" altLang="zh-CN"/>
              <a:t>C-band </a:t>
            </a:r>
            <a:r>
              <a:rPr lang="en-US" altLang="zh-CN">
                <a:sym typeface="+mn-ea"/>
              </a:rPr>
              <a:t>accelerating unit test bench</a:t>
            </a:r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15E9139-A00B-4B2A-98A6-095DC08F1345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07710" y="3862070"/>
            <a:ext cx="4116070" cy="23152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315" y="3906520"/>
            <a:ext cx="3696335" cy="227076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accelerating struture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189355"/>
            <a:ext cx="10515600" cy="4987925"/>
          </a:xfrm>
        </p:spPr>
        <p:txBody>
          <a:bodyPr/>
          <a:p>
            <a:r>
              <a:rPr lang="en-US" altLang="zh-CN">
                <a:solidFill>
                  <a:schemeClr val="tx1"/>
                </a:solidFill>
                <a:uFillTx/>
              </a:rPr>
              <a:t>TW</a:t>
            </a:r>
            <a:endParaRPr lang="en-US" altLang="zh-CN">
              <a:solidFill>
                <a:schemeClr val="tx1"/>
              </a:solidFill>
              <a:uFillTx/>
            </a:endParaRPr>
          </a:p>
          <a:p>
            <a:pPr lvl="1"/>
            <a:r>
              <a:rPr lang="en-US" altLang="zh-CN">
                <a:solidFill>
                  <a:schemeClr val="tx1"/>
                </a:solidFill>
                <a:uFillTx/>
              </a:rPr>
              <a:t>Completion of the commissioning of the existing accelerated structure</a:t>
            </a:r>
            <a:endParaRPr lang="en-US" altLang="zh-CN">
              <a:solidFill>
                <a:schemeClr val="tx1"/>
              </a:solidFill>
              <a:uFillTx/>
            </a:endParaRPr>
          </a:p>
          <a:p>
            <a:pPr lvl="1"/>
            <a:r>
              <a:rPr lang="en-US" altLang="zh-CN">
                <a:solidFill>
                  <a:schemeClr val="tx1"/>
                </a:solidFill>
                <a:uFillTx/>
              </a:rPr>
              <a:t>New design</a:t>
            </a:r>
            <a:endParaRPr lang="en-US" altLang="zh-CN">
              <a:solidFill>
                <a:schemeClr val="tx1"/>
              </a:solidFill>
              <a:uFillTx/>
            </a:endParaRPr>
          </a:p>
          <a:p>
            <a:pPr lvl="2"/>
            <a:r>
              <a:rPr lang="en-US" altLang="zh-CN">
                <a:solidFill>
                  <a:schemeClr val="tx1"/>
                </a:solidFill>
                <a:uFillTx/>
              </a:rPr>
              <a:t>Further reduction of Esmax/E</a:t>
            </a:r>
            <a:r>
              <a:rPr lang="en-US" altLang="zh-CN" baseline="-25000">
                <a:solidFill>
                  <a:schemeClr val="tx1"/>
                </a:solidFill>
                <a:uFillTx/>
              </a:rPr>
              <a:t>0</a:t>
            </a:r>
            <a:r>
              <a:rPr lang="en-US" altLang="zh-CN">
                <a:solidFill>
                  <a:schemeClr val="tx1"/>
                </a:solidFill>
                <a:uFillTx/>
              </a:rPr>
              <a:t> improves power utilization efficiency </a:t>
            </a:r>
            <a:endParaRPr lang="en-US" altLang="zh-CN">
              <a:solidFill>
                <a:schemeClr val="tx1"/>
              </a:solidFill>
              <a:uFillTx/>
            </a:endParaRPr>
          </a:p>
          <a:p>
            <a:pPr lvl="2"/>
            <a:r>
              <a:rPr lang="en-US" altLang="zh-CN">
                <a:solidFill>
                  <a:schemeClr val="tx1"/>
                </a:solidFill>
                <a:uFillTx/>
              </a:rPr>
              <a:t>Improvement of power utilization efficiency</a:t>
            </a:r>
            <a:endParaRPr lang="en-US" altLang="zh-CN">
              <a:solidFill>
                <a:schemeClr val="tx1"/>
              </a:solidFill>
              <a:uFillTx/>
            </a:endParaRPr>
          </a:p>
        </p:txBody>
      </p:sp>
      <p:graphicFrame>
        <p:nvGraphicFramePr>
          <p:cNvPr id="20" name="表格 20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51180" y="3500755"/>
          <a:ext cx="7346950" cy="30435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6595"/>
                <a:gridCol w="905510"/>
                <a:gridCol w="721995"/>
                <a:gridCol w="953770"/>
                <a:gridCol w="716280"/>
                <a:gridCol w="812800"/>
              </a:tblGrid>
              <a:tr h="396240">
                <a:tc>
                  <a:txBody>
                    <a:bodyPr/>
                    <a:p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p>
                      <a:r>
                        <a:rPr lang="en-US" altLang="zh-CN" sz="2000" dirty="0"/>
                        <a:t>IHEP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p>
                      <a:r>
                        <a:rPr lang="en-US" altLang="zh-CN" sz="2000" dirty="0"/>
                        <a:t>SARI</a:t>
                      </a:r>
                      <a:endParaRPr lang="en-US" altLang="zh-CN" sz="2000" dirty="0"/>
                    </a:p>
                  </a:txBody>
                  <a:tcPr/>
                </a:tc>
                <a:tc>
                  <a:txBody>
                    <a:bodyPr/>
                    <a:p>
                      <a:r>
                        <a:rPr lang="en-US" altLang="zh-CN" sz="2000" dirty="0"/>
                        <a:t>RIKEN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p>
                      <a:r>
                        <a:rPr lang="en-US" altLang="zh-CN" sz="2000" dirty="0"/>
                        <a:t>INFN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dirty="0"/>
                        <a:t>PSI</a:t>
                      </a:r>
                      <a:endParaRPr lang="en-US" altLang="zh-CN" sz="2000" b="0" i="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452755">
                <a:tc>
                  <a:txBody>
                    <a:bodyPr/>
                    <a:p>
                      <a:r>
                        <a:rPr lang="en-US" altLang="zh-CN" sz="2000" dirty="0"/>
                        <a:t>Frequency(MHz)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p>
                      <a:r>
                        <a:rPr lang="en-US" altLang="zh-CN" sz="2000" dirty="0"/>
                        <a:t>5712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dirty="0"/>
                        <a:t>5712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dirty="0"/>
                        <a:t>5712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dirty="0"/>
                        <a:t>5712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dirty="0"/>
                        <a:t>5712</a:t>
                      </a:r>
                      <a:endParaRPr lang="zh-CN" altLang="en-US" sz="2000" dirty="0"/>
                    </a:p>
                  </a:txBody>
                  <a:tcPr/>
                </a:tc>
              </a:tr>
              <a:tr h="396240">
                <a:tc>
                  <a:txBody>
                    <a:bodyPr/>
                    <a:p>
                      <a:r>
                        <a:rPr lang="en-US" altLang="zh-CN" sz="2000" dirty="0"/>
                        <a:t>Mode 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dirty="0"/>
                        <a:t>3</a:t>
                      </a:r>
                      <a:r>
                        <a:rPr lang="en-US" altLang="zh-CN" sz="2000" kern="10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π/4</a:t>
                      </a:r>
                      <a:endParaRPr lang="zh-CN" altLang="en-US" sz="2000" kern="100" dirty="0">
                        <a:solidFill>
                          <a:schemeClr val="tx1"/>
                        </a:solidFill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r>
                        <a:rPr lang="en-US" altLang="zh-CN" sz="2000" dirty="0">
                          <a:solidFill>
                            <a:schemeClr val="tx1"/>
                          </a:solidFill>
                        </a:rPr>
                        <a:t>4π/5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kern="10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2π/3</a:t>
                      </a:r>
                      <a:endParaRPr lang="zh-CN" altLang="en-US" sz="2000" kern="100" dirty="0">
                        <a:solidFill>
                          <a:schemeClr val="tx1"/>
                        </a:solidFill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kern="10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2π/3</a:t>
                      </a:r>
                      <a:endParaRPr lang="zh-CN" altLang="en-US" sz="2000" kern="100" dirty="0">
                        <a:solidFill>
                          <a:schemeClr val="tx1"/>
                        </a:solidFill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kern="10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2π/3</a:t>
                      </a:r>
                      <a:endParaRPr lang="zh-CN" altLang="en-US" sz="2000" kern="100" dirty="0">
                        <a:solidFill>
                          <a:schemeClr val="tx1"/>
                        </a:solidFill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/>
                </a:tc>
              </a:tr>
              <a:tr h="396240">
                <a:tc>
                  <a:txBody>
                    <a:bodyPr/>
                    <a:p>
                      <a:r>
                        <a:rPr lang="en-US" altLang="zh-CN" sz="2000" dirty="0"/>
                        <a:t>Length (m)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p>
                      <a:r>
                        <a:rPr lang="en-US" altLang="zh-CN" sz="2000" dirty="0"/>
                        <a:t>1.8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p>
                      <a:r>
                        <a:rPr lang="en-US" altLang="zh-CN" sz="2000" dirty="0"/>
                        <a:t>1.8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p>
                      <a:r>
                        <a:rPr lang="en-US" altLang="zh-CN" sz="2000" dirty="0"/>
                        <a:t>2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p>
                      <a:r>
                        <a:rPr lang="en-US" altLang="zh-CN" sz="2000" dirty="0"/>
                        <a:t>1.4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p>
                      <a:r>
                        <a:rPr lang="en-US" altLang="zh-CN" sz="2000" dirty="0"/>
                        <a:t>2</a:t>
                      </a:r>
                      <a:endParaRPr lang="zh-CN" altLang="en-US" sz="2000" dirty="0"/>
                    </a:p>
                  </a:txBody>
                  <a:tcPr/>
                </a:tc>
              </a:tr>
              <a:tr h="701040">
                <a:tc>
                  <a:txBody>
                    <a:bodyPr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dirty="0"/>
                        <a:t>Gradient at high power test bench(MV/m)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p>
                      <a:r>
                        <a:rPr lang="en-US" altLang="zh-CN" sz="2000" dirty="0"/>
                        <a:t>-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p>
                      <a:r>
                        <a:rPr lang="en-US" altLang="zh-CN" sz="2000" dirty="0"/>
                        <a:t>50</a:t>
                      </a:r>
                      <a:endParaRPr lang="zh-CN" altLang="en-US" sz="2000" baseline="30000" dirty="0"/>
                    </a:p>
                  </a:txBody>
                  <a:tcPr/>
                </a:tc>
                <a:tc>
                  <a:txBody>
                    <a:bodyPr/>
                    <a:p>
                      <a:r>
                        <a:rPr lang="en-US" altLang="zh-CN" sz="2000" baseline="0" dirty="0"/>
                        <a:t>50.1</a:t>
                      </a:r>
                      <a:endParaRPr lang="zh-CN" altLang="en-US" sz="2000" baseline="30000" dirty="0"/>
                    </a:p>
                  </a:txBody>
                  <a:tcPr/>
                </a:tc>
                <a:tc>
                  <a:txBody>
                    <a:bodyPr/>
                    <a:p>
                      <a:r>
                        <a:rPr lang="en-US" altLang="zh-CN" sz="2000" dirty="0"/>
                        <a:t>36</a:t>
                      </a:r>
                      <a:endParaRPr lang="zh-CN" altLang="en-US" sz="2000" baseline="30000" dirty="0"/>
                    </a:p>
                  </a:txBody>
                  <a:tcPr/>
                </a:tc>
                <a:tc>
                  <a:txBody>
                    <a:bodyPr/>
                    <a:p>
                      <a:r>
                        <a:rPr lang="en-US" altLang="zh-CN" sz="2000" dirty="0"/>
                        <a:t>52</a:t>
                      </a:r>
                      <a:r>
                        <a:rPr lang="en-US" altLang="zh-CN" sz="2000" baseline="30000" dirty="0"/>
                        <a:t> </a:t>
                      </a:r>
                      <a:endParaRPr lang="zh-CN" altLang="en-US" sz="2000" baseline="30000" dirty="0"/>
                    </a:p>
                  </a:txBody>
                  <a:tcPr/>
                </a:tc>
              </a:tr>
              <a:tr h="701040">
                <a:tc>
                  <a:txBody>
                    <a:bodyPr/>
                    <a:p>
                      <a:r>
                        <a:rPr lang="en-US" altLang="zh-CN" sz="2000" dirty="0"/>
                        <a:t>Operating gradient with beam (MV/m)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p>
                      <a:r>
                        <a:rPr lang="en-US" altLang="zh-CN" sz="2000" dirty="0"/>
                        <a:t>-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p>
                      <a:r>
                        <a:rPr lang="en-US" altLang="zh-CN" sz="2000" dirty="0"/>
                        <a:t>41.7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p>
                      <a:r>
                        <a:rPr lang="en-US" altLang="zh-CN" sz="2000" dirty="0"/>
                        <a:t>41.4</a:t>
                      </a:r>
                      <a:endParaRPr lang="zh-CN" altLang="en-US" sz="2000" baseline="30000" dirty="0"/>
                    </a:p>
                  </a:txBody>
                  <a:tcPr/>
                </a:tc>
                <a:tc>
                  <a:txBody>
                    <a:bodyPr/>
                    <a:p>
                      <a:r>
                        <a:rPr lang="en-US" altLang="zh-CN" sz="2000" dirty="0"/>
                        <a:t>36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p>
                      <a:r>
                        <a:rPr lang="en-US" altLang="zh-CN" sz="2000" dirty="0"/>
                        <a:t>28</a:t>
                      </a:r>
                      <a:endParaRPr lang="zh-CN" altLang="en-US" sz="2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图片 7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184515" y="3717290"/>
            <a:ext cx="3121660" cy="113157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Pulse compressor 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en-US" altLang="zh-CN"/>
              <a:t>Successful operation of 2 types </a:t>
            </a:r>
            <a:r>
              <a:rPr lang="zh-CN" altLang="en-US"/>
              <a:t>（</a:t>
            </a:r>
            <a:r>
              <a:rPr lang="en-US" altLang="zh-CN"/>
              <a:t>C-band</a:t>
            </a:r>
            <a:r>
              <a:rPr lang="zh-CN" altLang="en-US"/>
              <a:t>）</a:t>
            </a:r>
            <a:endParaRPr lang="zh-CN" altLang="en-US"/>
          </a:p>
          <a:p>
            <a:pPr lvl="1"/>
            <a:r>
              <a:rPr lang="en-US" altLang="zh-CN">
                <a:solidFill>
                  <a:srgbClr val="C00000"/>
                </a:solidFill>
              </a:rPr>
              <a:t>TWO cavity type (</a:t>
            </a:r>
            <a:r>
              <a:rPr lang="en-US" altLang="zh-CN">
                <a:solidFill>
                  <a:schemeClr val="tx1"/>
                </a:solidFill>
              </a:rPr>
              <a:t>TE</a:t>
            </a:r>
            <a:r>
              <a:rPr lang="en-US" altLang="zh-CN" baseline="-25000">
                <a:solidFill>
                  <a:schemeClr val="tx1"/>
                </a:solidFill>
              </a:rPr>
              <a:t>0,3,8</a:t>
            </a:r>
            <a:r>
              <a:rPr lang="en-US" altLang="zh-CN">
                <a:solidFill>
                  <a:srgbClr val="C00000"/>
                </a:solidFill>
              </a:rPr>
              <a:t>\TE</a:t>
            </a:r>
            <a:r>
              <a:rPr lang="en-US" altLang="zh-CN" baseline="-25000">
                <a:solidFill>
                  <a:srgbClr val="C00000"/>
                </a:solidFill>
              </a:rPr>
              <a:t>0,1,15</a:t>
            </a:r>
            <a:r>
              <a:rPr lang="en-US" altLang="zh-CN">
                <a:solidFill>
                  <a:srgbClr val="C00000"/>
                </a:solidFill>
              </a:rPr>
              <a:t>)</a:t>
            </a:r>
            <a:endParaRPr lang="en-US" altLang="zh-CN">
              <a:solidFill>
                <a:schemeClr val="tx1"/>
              </a:solidFill>
            </a:endParaRPr>
          </a:p>
          <a:p>
            <a:pPr lvl="1"/>
            <a:r>
              <a:rPr lang="en-US" altLang="zh-CN">
                <a:solidFill>
                  <a:schemeClr val="tx1"/>
                </a:solidFill>
              </a:rPr>
              <a:t>BOC type</a:t>
            </a:r>
            <a:endParaRPr lang="en-US" altLang="zh-CN">
              <a:solidFill>
                <a:schemeClr val="tx1"/>
              </a:solidFill>
            </a:endParaRPr>
          </a:p>
          <a:p>
            <a:pPr lvl="1"/>
            <a:r>
              <a:rPr lang="en-US" altLang="zh-CN">
                <a:solidFill>
                  <a:srgbClr val="C00000"/>
                </a:solidFill>
              </a:rPr>
              <a:t>Spherical type</a:t>
            </a:r>
            <a:r>
              <a:rPr lang="zh-CN" altLang="en-US">
                <a:solidFill>
                  <a:srgbClr val="C00000"/>
                </a:solidFill>
              </a:rPr>
              <a:t>（</a:t>
            </a:r>
            <a:r>
              <a:rPr lang="en-US" altLang="zh-CN">
                <a:solidFill>
                  <a:srgbClr val="C00000"/>
                </a:solidFill>
              </a:rPr>
              <a:t>TE</a:t>
            </a:r>
            <a:r>
              <a:rPr lang="en-US" altLang="zh-CN" baseline="-25000">
                <a:solidFill>
                  <a:srgbClr val="C00000"/>
                </a:solidFill>
              </a:rPr>
              <a:t>1,1,3</a:t>
            </a:r>
            <a:r>
              <a:rPr lang="en-US" altLang="zh-CN">
                <a:solidFill>
                  <a:srgbClr val="C00000"/>
                </a:solidFill>
              </a:rPr>
              <a:t>\TE</a:t>
            </a:r>
            <a:r>
              <a:rPr lang="en-US" altLang="zh-CN" baseline="-25000">
                <a:solidFill>
                  <a:srgbClr val="C00000"/>
                </a:solidFill>
              </a:rPr>
              <a:t>1,1,4</a:t>
            </a:r>
            <a:r>
              <a:rPr lang="zh-CN" altLang="en-US">
                <a:solidFill>
                  <a:srgbClr val="C00000"/>
                </a:solidFill>
              </a:rPr>
              <a:t>）</a:t>
            </a:r>
            <a:endParaRPr lang="zh-CN" altLang="en-US">
              <a:solidFill>
                <a:srgbClr val="C00000"/>
              </a:solidFill>
            </a:endParaRPr>
          </a:p>
          <a:p>
            <a:pPr lvl="1"/>
            <a:r>
              <a:rPr lang="en-US" altLang="zh-CN">
                <a:solidFill>
                  <a:schemeClr val="tx1"/>
                </a:solidFill>
              </a:rPr>
              <a:t>Bowl-shaped</a:t>
            </a:r>
            <a:endParaRPr lang="en-US" altLang="zh-CN">
              <a:solidFill>
                <a:schemeClr val="tx1"/>
              </a:solidFill>
            </a:endParaRPr>
          </a:p>
        </p:txBody>
      </p:sp>
      <p:pic>
        <p:nvPicPr>
          <p:cNvPr id="5" name="Picture 3" descr="84d84db1-ec50-4c75-945c-72f60541323b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9425" y="4047490"/>
            <a:ext cx="3009265" cy="20789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0370" y="3717290"/>
            <a:ext cx="3063240" cy="24701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647440" y="4109720"/>
            <a:ext cx="2024380" cy="20167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4515" y="1628775"/>
            <a:ext cx="2850515" cy="165608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5880100" y="4077335"/>
            <a:ext cx="1778000" cy="198183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609600" y="1073785"/>
            <a:ext cx="10972800" cy="1881505"/>
          </a:xfrm>
        </p:spPr>
        <p:txBody>
          <a:bodyPr>
            <a:normAutofit fontScale="60000"/>
          </a:bodyPr>
          <a:p>
            <a:pPr algn="just">
              <a:defRPr sz="1300"/>
            </a:pPr>
            <a:r>
              <a:rPr sz="2800" dirty="0">
                <a:sym typeface="+mn-ea"/>
              </a:rPr>
              <a:t>Currently focused on the </a:t>
            </a:r>
            <a:r>
              <a:rPr sz="2800" b="1" dirty="0">
                <a:sym typeface="+mn-ea"/>
              </a:rPr>
              <a:t>mode converter design</a:t>
            </a:r>
            <a:r>
              <a:rPr sz="2800" dirty="0">
                <a:sym typeface="+mn-ea"/>
              </a:rPr>
              <a:t>, aiming to optimize </a:t>
            </a:r>
            <a:r>
              <a:rPr sz="2800" b="1" dirty="0">
                <a:sym typeface="+mn-ea"/>
              </a:rPr>
              <a:t>matching</a:t>
            </a:r>
            <a:r>
              <a:rPr lang="en-GB" sz="2800" dirty="0">
                <a:sym typeface="+mn-ea"/>
              </a:rPr>
              <a:t> </a:t>
            </a:r>
            <a:r>
              <a:rPr sz="2800" dirty="0">
                <a:sym typeface="+mn-ea"/>
              </a:rPr>
              <a:t>and reduce </a:t>
            </a:r>
            <a:r>
              <a:rPr sz="2800" b="1" dirty="0">
                <a:sym typeface="+mn-ea"/>
              </a:rPr>
              <a:t>reflection losses</a:t>
            </a:r>
            <a:r>
              <a:rPr sz="2800" dirty="0">
                <a:sym typeface="+mn-ea"/>
              </a:rPr>
              <a:t>.</a:t>
            </a:r>
            <a:endParaRPr sz="2800" dirty="0"/>
          </a:p>
          <a:p>
            <a:pPr algn="just">
              <a:defRPr sz="1300"/>
            </a:pPr>
            <a:r>
              <a:rPr sz="2800" dirty="0">
                <a:sym typeface="+mn-ea"/>
              </a:rPr>
              <a:t>The </a:t>
            </a:r>
            <a:r>
              <a:rPr sz="2800" b="1" dirty="0">
                <a:sym typeface="+mn-ea"/>
              </a:rPr>
              <a:t>3-dB power divider </a:t>
            </a:r>
            <a:r>
              <a:rPr sz="2800" dirty="0">
                <a:sym typeface="+mn-ea"/>
              </a:rPr>
              <a:t>has been successfully designed and validated with good simulation results.</a:t>
            </a:r>
            <a:endParaRPr sz="2800" dirty="0"/>
          </a:p>
          <a:p>
            <a:pPr algn="just">
              <a:defRPr sz="1300"/>
            </a:pPr>
            <a:r>
              <a:rPr sz="2800" dirty="0">
                <a:sym typeface="+mn-ea"/>
              </a:rPr>
              <a:t>Further work will integrate the optimized converter with the complete system to evaluate overall </a:t>
            </a:r>
            <a:r>
              <a:rPr sz="2800" b="1" dirty="0">
                <a:sym typeface="+mn-ea"/>
              </a:rPr>
              <a:t>efficiency</a:t>
            </a:r>
            <a:r>
              <a:rPr lang="en-GB" sz="2800" b="1" dirty="0">
                <a:sym typeface="+mn-ea"/>
              </a:rPr>
              <a:t> </a:t>
            </a:r>
            <a:r>
              <a:rPr sz="2800" dirty="0">
                <a:sym typeface="+mn-ea"/>
              </a:rPr>
              <a:t>and </a:t>
            </a:r>
            <a:r>
              <a:rPr sz="2800" b="1" dirty="0">
                <a:sym typeface="+mn-ea"/>
              </a:rPr>
              <a:t>power multiplication</a:t>
            </a:r>
            <a:r>
              <a:rPr sz="2800" dirty="0">
                <a:sym typeface="+mn-ea"/>
              </a:rPr>
              <a:t>.</a:t>
            </a:r>
            <a:endParaRPr sz="2800" dirty="0"/>
          </a:p>
          <a:p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sym typeface="+mn-ea"/>
              </a:rPr>
              <a:t>Pulse compressor (1)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15E9139-A00B-4B2A-98A6-095DC08F1345}" type="slidenum">
              <a:rPr lang="zh-CN" altLang="en-US" smtClean="0"/>
            </a:fld>
            <a:endParaRPr lang="zh-CN" altLang="en-US"/>
          </a:p>
        </p:txBody>
      </p:sp>
      <p:sp>
        <p:nvSpPr>
          <p:cNvPr id="6" name="TextBox 4"/>
          <p:cNvSpPr txBox="1"/>
          <p:nvPr/>
        </p:nvSpPr>
        <p:spPr>
          <a:xfrm>
            <a:off x="5880100" y="3068955"/>
            <a:ext cx="4622165" cy="42989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>
              <a:defRPr sz="1100"/>
            </a:pPr>
            <a:r>
              <a:rPr dirty="0"/>
              <a:t>Reference image of a C-band RF pulse compressor system consisting of two resonant cavities, a 3-dB coupler, and a mode converter.</a:t>
            </a:r>
            <a:endParaRPr dirty="0"/>
          </a:p>
        </p:txBody>
      </p:sp>
      <p:pic>
        <p:nvPicPr>
          <p:cNvPr id="7" name="Picture 5" descr="caa50fc5-6949-4745-9b2c-df1e2adb74cb.png"/>
          <p:cNvPicPr>
            <a:picLocks noChangeAspect="1"/>
          </p:cNvPicPr>
          <p:nvPr/>
        </p:nvPicPr>
        <p:blipFill rotWithShape="1">
          <a:blip r:embed="rId1"/>
          <a:srcRect l="8662" r="17971" b="20009"/>
          <a:stretch>
            <a:fillRect/>
          </a:stretch>
        </p:blipFill>
        <p:spPr>
          <a:xfrm>
            <a:off x="1199515" y="2814955"/>
            <a:ext cx="2736215" cy="1515745"/>
          </a:xfrm>
          <a:prstGeom prst="rect">
            <a:avLst/>
          </a:prstGeom>
        </p:spPr>
      </p:pic>
      <p:pic>
        <p:nvPicPr>
          <p:cNvPr id="8" name="Picture 6" descr="5a7daca6-25c6-4201-a438-fe0b813d3f5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515" y="4485640"/>
            <a:ext cx="3466465" cy="1445895"/>
          </a:xfrm>
          <a:prstGeom prst="rect">
            <a:avLst/>
          </a:prstGeom>
        </p:spPr>
      </p:pic>
      <p:sp>
        <p:nvSpPr>
          <p:cNvPr id="9" name="TextBox 7"/>
          <p:cNvSpPr txBox="1"/>
          <p:nvPr/>
        </p:nvSpPr>
        <p:spPr>
          <a:xfrm>
            <a:off x="1343660" y="6143625"/>
            <a:ext cx="4309110" cy="260350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>
              <a:defRPr sz="1100"/>
            </a:pPr>
            <a:r>
              <a:rPr dirty="0"/>
              <a:t>S-Parameter Results for 3-dB Power Divider (Matching </a:t>
            </a:r>
            <a:r>
              <a:rPr lang="en-GB" dirty="0"/>
              <a:t>at</a:t>
            </a:r>
            <a:r>
              <a:rPr dirty="0"/>
              <a:t> 5.712 GHz)</a:t>
            </a:r>
            <a:endParaRPr dirty="0"/>
          </a:p>
        </p:txBody>
      </p:sp>
      <p:pic>
        <p:nvPicPr>
          <p:cNvPr id="10" name="Picture 8" descr="963c50e0-25a0-434b-aea8-0382f9dd05bf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543" y="3860603"/>
            <a:ext cx="2339778" cy="2190513"/>
          </a:xfrm>
          <a:prstGeom prst="rect">
            <a:avLst/>
          </a:prstGeom>
        </p:spPr>
      </p:pic>
      <p:pic>
        <p:nvPicPr>
          <p:cNvPr id="11" name="Picture 9" descr="b87873ac-0cf5-4fff-8670-ba11faac0b5f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6270" y="3860603"/>
            <a:ext cx="2272449" cy="2254739"/>
          </a:xfrm>
          <a:prstGeom prst="rect">
            <a:avLst/>
          </a:prstGeom>
        </p:spPr>
      </p:pic>
      <p:sp>
        <p:nvSpPr>
          <p:cNvPr id="12" name="TextBox 10"/>
          <p:cNvSpPr txBox="1"/>
          <p:nvPr/>
        </p:nvSpPr>
        <p:spPr>
          <a:xfrm>
            <a:off x="6315075" y="6123940"/>
            <a:ext cx="4406265" cy="278130"/>
          </a:xfrm>
          <a:prstGeom prst="rect">
            <a:avLst/>
          </a:prstGeom>
          <a:noFill/>
        </p:spPr>
        <p:txBody>
          <a:bodyPr wrap="none">
            <a:noAutofit/>
          </a:bodyPr>
          <a:p>
            <a:pPr>
              <a:defRPr sz="1100"/>
            </a:pPr>
            <a:r>
              <a:t>CST model showing mode converter geometry, port setup, and meshing.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en-US" altLang="zh-CN">
                <a:solidFill>
                  <a:schemeClr val="tx1"/>
                </a:solidFill>
                <a:sym typeface="+mn-ea"/>
              </a:rPr>
              <a:t>Spherical type</a:t>
            </a:r>
            <a:endParaRPr lang="en-US" altLang="zh-CN">
              <a:solidFill>
                <a:schemeClr val="tx1"/>
              </a:solidFill>
              <a:sym typeface="+mn-ea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sym typeface="+mn-ea"/>
              </a:rPr>
              <a:t>Pulse compressor (2)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15E9139-A00B-4B2A-98A6-095DC08F1345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内容占位符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03705" y="2277110"/>
            <a:ext cx="2308860" cy="16967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 l="10438" r="11691"/>
          <a:stretch>
            <a:fillRect/>
          </a:stretch>
        </p:blipFill>
        <p:spPr>
          <a:xfrm>
            <a:off x="4837430" y="2132965"/>
            <a:ext cx="2229485" cy="14935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4470" y="2348865"/>
            <a:ext cx="2653030" cy="1454785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2135505" y="4281805"/>
            <a:ext cx="3859530" cy="1909573"/>
            <a:chOff x="6028" y="5361"/>
            <a:chExt cx="7111" cy="3692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/>
            <a:srcRect l="7050" t="3555" r="10493"/>
            <a:stretch>
              <a:fillRect/>
            </a:stretch>
          </p:blipFill>
          <p:spPr>
            <a:xfrm>
              <a:off x="9595" y="5361"/>
              <a:ext cx="3544" cy="279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5"/>
            <a:srcRect l="8023" t="3477" r="7999"/>
            <a:stretch>
              <a:fillRect/>
            </a:stretch>
          </p:blipFill>
          <p:spPr>
            <a:xfrm>
              <a:off x="6028" y="5361"/>
              <a:ext cx="3433" cy="2859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6739" y="8520"/>
              <a:ext cx="6400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200"/>
                <a:t>TE10</a:t>
              </a:r>
              <a:r>
                <a:rPr lang="en-US" altLang="zh-CN" sz="1200"/>
                <a:t>                                                     </a:t>
              </a:r>
              <a:r>
                <a:rPr lang="zh-CN" altLang="en-US" sz="1200"/>
                <a:t> TE20</a:t>
              </a:r>
              <a:endParaRPr lang="zh-CN" altLang="en-US" sz="1200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6960235" y="4403090"/>
            <a:ext cx="3849370" cy="1716569"/>
            <a:chOff x="12175" y="2551"/>
            <a:chExt cx="6885" cy="2799"/>
          </a:xfrm>
        </p:grpSpPr>
        <p:sp>
          <p:nvSpPr>
            <p:cNvPr id="19" name="文本框 18"/>
            <p:cNvSpPr txBox="1"/>
            <p:nvPr/>
          </p:nvSpPr>
          <p:spPr>
            <a:xfrm>
              <a:off x="14879" y="4901"/>
              <a:ext cx="2922" cy="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200"/>
                <a:t>TE113</a:t>
              </a:r>
              <a:endParaRPr lang="zh-CN" altLang="en-US" sz="1200"/>
            </a:p>
          </p:txBody>
        </p: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175" y="2551"/>
              <a:ext cx="6885" cy="223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51155" y="1159510"/>
            <a:ext cx="11002645" cy="5017770"/>
          </a:xfrm>
        </p:spPr>
        <p:txBody>
          <a:bodyPr/>
          <a:p>
            <a:r>
              <a:rPr lang="en-US" altLang="zh-CN" sz="2400">
                <a:solidFill>
                  <a:schemeClr val="tx1"/>
                </a:solidFill>
              </a:rPr>
              <a:t>VSWR</a:t>
            </a:r>
            <a:r>
              <a:rPr lang="zh-CN" altLang="en-US" sz="2400">
                <a:solidFill>
                  <a:schemeClr val="tx1"/>
                </a:solidFill>
              </a:rPr>
              <a:t>：</a:t>
            </a:r>
            <a:r>
              <a:rPr lang="en-US" altLang="zh-CN" sz="2400">
                <a:solidFill>
                  <a:schemeClr val="tx1"/>
                </a:solidFill>
              </a:rPr>
              <a:t>1.06</a:t>
            </a:r>
            <a:endParaRPr lang="zh-CN" altLang="en-US" sz="2400">
              <a:solidFill>
                <a:schemeClr val="tx1"/>
              </a:solidFill>
            </a:endParaRPr>
          </a:p>
          <a:p>
            <a:pPr lvl="0"/>
            <a:r>
              <a:rPr lang="en-US" altLang="zh-CN" sz="2400">
                <a:solidFill>
                  <a:schemeClr val="tx1"/>
                </a:solidFill>
              </a:rPr>
              <a:t>Amplitude imbanlance: -0.13dB</a:t>
            </a:r>
            <a:endParaRPr lang="en-US" altLang="zh-CN" sz="2400">
              <a:solidFill>
                <a:schemeClr val="tx1"/>
              </a:solidFill>
            </a:endParaRPr>
          </a:p>
          <a:p>
            <a:pPr lvl="0"/>
            <a:r>
              <a:rPr lang="en-US" altLang="zh-CN" sz="2400">
                <a:solidFill>
                  <a:schemeClr val="tx1"/>
                </a:solidFill>
              </a:rPr>
              <a:t>Phase imbalance degree: 0.48</a:t>
            </a:r>
            <a:r>
              <a:rPr lang="zh-CN" altLang="en-US" sz="2400">
                <a:solidFill>
                  <a:schemeClr val="tx1"/>
                </a:solidFill>
              </a:rPr>
              <a:t>°</a:t>
            </a:r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3dB hybrid power divider</a:t>
            </a: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15E9139-A00B-4B2A-98A6-095DC08F1345}" type="slidenum">
              <a:rPr lang="zh-CN" altLang="en-US" smtClean="0"/>
            </a:fld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1010920" y="3054985"/>
            <a:ext cx="2902585" cy="1188720"/>
            <a:chOff x="3397571" y="2244340"/>
            <a:chExt cx="6443950" cy="3714287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397571" y="2244340"/>
              <a:ext cx="3104762" cy="371428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22655" y="2244341"/>
              <a:ext cx="3118866" cy="3714286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770" y="4518660"/>
            <a:ext cx="2798445" cy="19748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685" y="4508500"/>
            <a:ext cx="2721610" cy="197929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460" y="4533900"/>
            <a:ext cx="2639060" cy="1931035"/>
          </a:xfrm>
          <a:prstGeom prst="rect">
            <a:avLst/>
          </a:prstGeom>
        </p:spPr>
      </p:pic>
      <p:graphicFrame>
        <p:nvGraphicFramePr>
          <p:cNvPr id="20" name="表格 19"/>
          <p:cNvGraphicFramePr/>
          <p:nvPr>
            <p:custDataLst>
              <p:tags r:id="rId6"/>
            </p:custDataLst>
          </p:nvPr>
        </p:nvGraphicFramePr>
        <p:xfrm>
          <a:off x="4963160" y="2658745"/>
          <a:ext cx="6837680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6950"/>
                <a:gridCol w="712470"/>
                <a:gridCol w="854710"/>
                <a:gridCol w="854710"/>
                <a:gridCol w="730250"/>
                <a:gridCol w="896620"/>
                <a:gridCol w="680720"/>
                <a:gridCol w="1111250"/>
              </a:tblGrid>
              <a:tr h="33528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600"/>
                    </a:p>
                  </a:txBody>
                  <a:tcPr marL="45720" marR="45720"/>
                </a:tc>
                <a:tc gridSpan="4"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/>
                        <a:t>Amplitude</a:t>
                      </a:r>
                      <a:endParaRPr lang="en-US" altLang="zh-CN" sz="1600"/>
                    </a:p>
                  </a:txBody>
                  <a:tcPr marL="45720" marR="45720"/>
                </a:tc>
                <a:tc hMerge="1">
                  <a:tcPr marL="45720" marR="45720"/>
                </a:tc>
                <a:tc hMerge="1">
                  <a:tcPr marL="45720" marR="45720"/>
                </a:tc>
                <a:tc hMerge="1">
                  <a:tcPr marL="45720" marR="45720"/>
                </a:tc>
                <a:tc gridSpan="3"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/>
                        <a:t>Phase</a:t>
                      </a:r>
                      <a:endParaRPr lang="en-US" altLang="zh-CN" sz="1600"/>
                    </a:p>
                  </a:txBody>
                  <a:tcPr marL="45720" marR="45720"/>
                </a:tc>
                <a:tc hMerge="1">
                  <a:tcPr marL="45720" marR="45720"/>
                </a:tc>
                <a:tc hMerge="1">
                  <a:tcPr marL="45720" marR="45720"/>
                </a:tc>
              </a:tr>
              <a:tr h="57912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600"/>
                    </a:p>
                  </a:txBody>
                  <a:tcPr marL="45720" marR="4572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/>
                        <a:t>S11</a:t>
                      </a:r>
                      <a:endParaRPr lang="en-US" altLang="zh-CN" sz="1600"/>
                    </a:p>
                  </a:txBody>
                  <a:tcPr marL="45720" marR="4572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/>
                        <a:t>S21</a:t>
                      </a:r>
                      <a:endParaRPr lang="en-US" altLang="zh-CN" sz="1600"/>
                    </a:p>
                  </a:txBody>
                  <a:tcPr marL="45720" marR="4572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/>
                        <a:t>S31</a:t>
                      </a:r>
                      <a:endParaRPr lang="en-US" altLang="zh-CN" sz="1600"/>
                    </a:p>
                  </a:txBody>
                  <a:tcPr marL="45720" marR="4572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/>
                        <a:t>S41</a:t>
                      </a:r>
                      <a:endParaRPr lang="en-US" altLang="zh-CN" sz="1600"/>
                    </a:p>
                  </a:txBody>
                  <a:tcPr marL="45720" marR="4572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/>
                        <a:t>S31</a:t>
                      </a:r>
                      <a:endParaRPr lang="en-US" altLang="zh-CN" sz="1600"/>
                    </a:p>
                  </a:txBody>
                  <a:tcPr marL="45720" marR="4572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/>
                        <a:t>S41</a:t>
                      </a:r>
                      <a:endParaRPr lang="en-US" altLang="zh-CN" sz="1600"/>
                    </a:p>
                  </a:txBody>
                  <a:tcPr marL="45720" marR="4572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sym typeface="+mn-ea"/>
                        </a:rPr>
                        <a:t>Phase difference</a:t>
                      </a:r>
                      <a:endParaRPr lang="en-US" altLang="zh-CN" sz="1600">
                        <a:sym typeface="+mn-ea"/>
                      </a:endParaRPr>
                    </a:p>
                  </a:txBody>
                  <a:tcPr marL="45720" marR="45720"/>
                </a:tc>
              </a:tr>
              <a:tr h="3352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/>
                        <a:t>Designed</a:t>
                      </a:r>
                      <a:endParaRPr lang="en-US" altLang="zh-CN" sz="1600"/>
                    </a:p>
                  </a:txBody>
                  <a:tcPr marL="45720" marR="4572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/>
                        <a:t>-40.7</a:t>
                      </a:r>
                      <a:endParaRPr lang="en-US" altLang="zh-CN" sz="1600"/>
                    </a:p>
                  </a:txBody>
                  <a:tcPr marL="45720" marR="4572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/>
                        <a:t>-41.9</a:t>
                      </a:r>
                      <a:endParaRPr lang="en-US" altLang="zh-CN" sz="1600"/>
                    </a:p>
                  </a:txBody>
                  <a:tcPr marL="45720" marR="4572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/>
                        <a:t>-3.01</a:t>
                      </a:r>
                      <a:endParaRPr lang="en-US" altLang="zh-CN" sz="1600"/>
                    </a:p>
                  </a:txBody>
                  <a:tcPr marL="45720" marR="4572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/>
                        <a:t>-3.01</a:t>
                      </a:r>
                      <a:endParaRPr lang="en-US" altLang="zh-CN" sz="1600"/>
                    </a:p>
                  </a:txBody>
                  <a:tcPr marL="45720" marR="4572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/>
                        <a:t>-30.4</a:t>
                      </a:r>
                      <a:endParaRPr lang="en-US" altLang="zh-CN" sz="1600"/>
                    </a:p>
                  </a:txBody>
                  <a:tcPr marL="45720" marR="4572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/>
                        <a:t>-120.4</a:t>
                      </a:r>
                      <a:endParaRPr lang="en-US" altLang="zh-CN" sz="1600"/>
                    </a:p>
                  </a:txBody>
                  <a:tcPr marL="45720" marR="4572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/>
                        <a:t>90</a:t>
                      </a:r>
                      <a:endParaRPr lang="en-US" altLang="zh-CN" sz="1600"/>
                    </a:p>
                  </a:txBody>
                  <a:tcPr marL="45720" marR="45720"/>
                </a:tc>
              </a:tr>
              <a:tr h="3352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/>
                        <a:t>Measured</a:t>
                      </a:r>
                      <a:endParaRPr lang="en-US" altLang="zh-CN" sz="1600"/>
                    </a:p>
                  </a:txBody>
                  <a:tcPr marL="45720" marR="4572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/>
                        <a:t>-20.9</a:t>
                      </a:r>
                      <a:endParaRPr lang="en-US" altLang="zh-CN" sz="1600"/>
                    </a:p>
                  </a:txBody>
                  <a:tcPr marL="45720" marR="4572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/>
                        <a:t>-42.2</a:t>
                      </a:r>
                      <a:endParaRPr lang="en-US" altLang="zh-CN" sz="1600"/>
                    </a:p>
                  </a:txBody>
                  <a:tcPr marL="45720" marR="4572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/>
                        <a:t>-3.05</a:t>
                      </a:r>
                      <a:endParaRPr lang="en-US" altLang="zh-CN" sz="1600"/>
                    </a:p>
                  </a:txBody>
                  <a:tcPr marL="45720" marR="4572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/>
                        <a:t>-3.18</a:t>
                      </a:r>
                      <a:endParaRPr lang="en-US" altLang="zh-CN" sz="1600"/>
                    </a:p>
                  </a:txBody>
                  <a:tcPr marL="45720" marR="4572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/>
                        <a:t>137</a:t>
                      </a:r>
                      <a:endParaRPr lang="en-US" altLang="zh-CN" sz="1600"/>
                    </a:p>
                  </a:txBody>
                  <a:tcPr marL="45720" marR="4572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/>
                        <a:t>-132.5</a:t>
                      </a:r>
                      <a:endParaRPr lang="en-US" altLang="zh-CN" sz="1600"/>
                    </a:p>
                  </a:txBody>
                  <a:tcPr marL="45720" marR="4572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/>
                        <a:t>90.48</a:t>
                      </a:r>
                      <a:endParaRPr lang="en-US" altLang="zh-CN" sz="1600"/>
                    </a:p>
                  </a:txBody>
                  <a:tcPr marL="45720" marR="45720"/>
                </a:tc>
              </a:tr>
            </a:tbl>
          </a:graphicData>
        </a:graphic>
      </p:graphicFrame>
      <p:grpSp>
        <p:nvGrpSpPr>
          <p:cNvPr id="9" name="组合 8"/>
          <p:cNvGrpSpPr/>
          <p:nvPr/>
        </p:nvGrpSpPr>
        <p:grpSpPr>
          <a:xfrm>
            <a:off x="478790" y="4428490"/>
            <a:ext cx="2884170" cy="1983105"/>
            <a:chOff x="6687304" y="685390"/>
            <a:chExt cx="4716213" cy="5312417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87304" y="685390"/>
              <a:ext cx="4716213" cy="248691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87304" y="3510897"/>
              <a:ext cx="4716213" cy="2486910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18805" y="1042670"/>
            <a:ext cx="2088515" cy="156591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609600" y="1127760"/>
            <a:ext cx="7443470" cy="4998085"/>
          </a:xfrm>
        </p:spPr>
        <p:txBody>
          <a:bodyPr/>
          <a:p>
            <a:pPr algn="l"/>
            <a:r>
              <a:rPr lang="en-US" altLang="zh-CN" sz="2400" dirty="0"/>
              <a:t>Bethy hole type </a:t>
            </a:r>
            <a:r>
              <a:rPr lang="en-US" altLang="zh-CN" sz="2400" dirty="0">
                <a:sym typeface="+mn-ea"/>
              </a:rPr>
              <a:t>directional coupler</a:t>
            </a:r>
            <a:endParaRPr lang="en-US" altLang="zh-CN" sz="2400" dirty="0">
              <a:sym typeface="+mn-ea"/>
            </a:endParaRPr>
          </a:p>
          <a:p>
            <a:pPr algn="l"/>
            <a:r>
              <a:rPr lang="en-US" altLang="zh-CN" sz="2400" dirty="0">
                <a:sym typeface="+mn-ea"/>
              </a:rPr>
              <a:t>CF35 flage, SMA feedthrough</a:t>
            </a:r>
            <a:endParaRPr lang="en-US" altLang="zh-CN" sz="2400" dirty="0"/>
          </a:p>
          <a:p>
            <a:pPr algn="l"/>
            <a:r>
              <a:rPr lang="en-US" altLang="zh-CN" sz="2400" dirty="0"/>
              <a:t>The coupling is 62dB and the directionality  is 41.8dB</a:t>
            </a:r>
            <a:endParaRPr lang="en-US" altLang="zh-CN" sz="24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High </a:t>
            </a:r>
            <a:r>
              <a:rPr lang="en-US" altLang="zh-CN" dirty="0">
                <a:sym typeface="+mn-ea"/>
              </a:rPr>
              <a:t>directional coupler</a:t>
            </a:r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15E9139-A00B-4B2A-98A6-095DC08F1345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6750" y="3160395"/>
            <a:ext cx="2726690" cy="21672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6480" y="3140710"/>
            <a:ext cx="2296160" cy="221488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241925" y="3282315"/>
            <a:ext cx="1275715" cy="2470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noAutofit/>
          </a:bodyPr>
          <a:p>
            <a:r>
              <a:rPr lang="en-US" sz="1200"/>
              <a:t>SMA feedthrough</a:t>
            </a:r>
            <a:endParaRPr lang="en-US" altLang="en-US" sz="1200"/>
          </a:p>
        </p:txBody>
      </p:sp>
      <p:cxnSp>
        <p:nvCxnSpPr>
          <p:cNvPr id="9" name="直接箭头连接符 8"/>
          <p:cNvCxnSpPr>
            <a:stCxn id="8" idx="1"/>
          </p:cNvCxnSpPr>
          <p:nvPr/>
        </p:nvCxnSpPr>
        <p:spPr>
          <a:xfrm flipH="1">
            <a:off x="4519930" y="3406140"/>
            <a:ext cx="721995" cy="4089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5447665" y="3880485"/>
            <a:ext cx="863600" cy="2755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sz="1200"/>
              <a:t>CF35 flage</a:t>
            </a:r>
            <a:endParaRPr lang="en-US" sz="1200"/>
          </a:p>
        </p:txBody>
      </p:sp>
      <p:cxnSp>
        <p:nvCxnSpPr>
          <p:cNvPr id="11" name="直接箭头连接符 10"/>
          <p:cNvCxnSpPr>
            <a:stCxn id="10" idx="1"/>
          </p:cNvCxnSpPr>
          <p:nvPr/>
        </p:nvCxnSpPr>
        <p:spPr>
          <a:xfrm flipH="1">
            <a:off x="5087620" y="4018280"/>
            <a:ext cx="360045" cy="1504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7800" y="3284855"/>
            <a:ext cx="5171440" cy="216344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2170" y="1355090"/>
            <a:ext cx="2640965" cy="1916430"/>
          </a:xfrm>
          <a:prstGeom prst="rect">
            <a:avLst/>
          </a:prstGeom>
        </p:spPr>
      </p:pic>
      <p:graphicFrame>
        <p:nvGraphicFramePr>
          <p:cNvPr id="14" name="表格 13"/>
          <p:cNvGraphicFramePr/>
          <p:nvPr/>
        </p:nvGraphicFramePr>
        <p:xfrm>
          <a:off x="5447665" y="5629910"/>
          <a:ext cx="8533765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6372"/>
                <a:gridCol w="1706372"/>
                <a:gridCol w="1706372"/>
                <a:gridCol w="1706372"/>
              </a:tblGrid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S11 (dB)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S12</a:t>
                      </a:r>
                      <a:r>
                        <a:rPr lang="en-US" altLang="zh-CN" sz="1800">
                          <a:sym typeface="+mn-ea"/>
                        </a:rPr>
                        <a:t> (dB)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S13</a:t>
                      </a:r>
                      <a:r>
                        <a:rPr lang="en-US" altLang="zh-CN" sz="1800">
                          <a:sym typeface="+mn-ea"/>
                        </a:rPr>
                        <a:t> (dB)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S14</a:t>
                      </a:r>
                      <a:r>
                        <a:rPr lang="en-US" altLang="zh-CN" sz="1800">
                          <a:sym typeface="+mn-ea"/>
                        </a:rPr>
                        <a:t> (dB)</a:t>
                      </a:r>
                      <a:endParaRPr lang="en-US" altLang="zh-CN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-45.9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0.016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-103.8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-62</a:t>
                      </a:r>
                      <a:endParaRPr lang="en-US" altLang="zh-CN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tags/tag1.xml><?xml version="1.0" encoding="utf-8"?>
<p:tagLst xmlns:p="http://schemas.openxmlformats.org/presentationml/2006/main">
  <p:tag name="TABLE_ENDDRAG_ORIGIN_RECT" val="578*230"/>
  <p:tag name="TABLE_ENDDRAG_RECT" val="54*289*578*230"/>
</p:tagLst>
</file>

<file path=ppt/tags/tag2.xml><?xml version="1.0" encoding="utf-8"?>
<p:tagLst xmlns:p="http://schemas.openxmlformats.org/presentationml/2006/main">
  <p:tag name="TABLE_ENDDRAG_ORIGIN_RECT" val="538*117"/>
  <p:tag name="TABLE_ENDDRAG_RECT" val="360*225*538*117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5991</Words>
  <Application>WPS 演示</Application>
  <PresentationFormat>宽屏</PresentationFormat>
  <Paragraphs>575</Paragraphs>
  <Slides>29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3" baseType="lpstr">
      <vt:lpstr>Arial</vt:lpstr>
      <vt:lpstr>宋体</vt:lpstr>
      <vt:lpstr>Wingdings</vt:lpstr>
      <vt:lpstr>微软雅黑</vt:lpstr>
      <vt:lpstr>Arial Black</vt:lpstr>
      <vt:lpstr>Times New Roman</vt:lpstr>
      <vt:lpstr>Times New Roman</vt:lpstr>
      <vt:lpstr>Symbol</vt:lpstr>
      <vt:lpstr>Calibri</vt:lpstr>
      <vt:lpstr>Arial Unicode MS</vt:lpstr>
      <vt:lpstr>楷体</vt:lpstr>
      <vt:lpstr>Cambria Math</vt:lpstr>
      <vt:lpstr>等线</vt:lpstr>
      <vt:lpstr>Office 主题</vt:lpstr>
      <vt:lpstr>PowerPoint 演示文稿</vt:lpstr>
      <vt:lpstr>Content</vt:lpstr>
      <vt:lpstr>C-band accelerating unit test bench</vt:lpstr>
      <vt:lpstr>accelerating struture</vt:lpstr>
      <vt:lpstr>Pulse compressor </vt:lpstr>
      <vt:lpstr>Pulse compressor (1)</vt:lpstr>
      <vt:lpstr>Pulse compressor (2)</vt:lpstr>
      <vt:lpstr>3dB hybrid power divider</vt:lpstr>
      <vt:lpstr>High directional coupler</vt:lpstr>
      <vt:lpstr>Load</vt:lpstr>
      <vt:lpstr>被测腔体性能</vt:lpstr>
      <vt:lpstr>C波段低温铜腔测试高频系统 </vt:lpstr>
      <vt:lpstr>恒温器低温性能测试</vt:lpstr>
      <vt:lpstr>C波段低温铜腔输入相位测试</vt:lpstr>
      <vt:lpstr>C波段低温铜腔降温测试</vt:lpstr>
      <vt:lpstr>C波段低温铜腔不加环行器测试</vt:lpstr>
      <vt:lpstr>C波段低温铜腔加环行器测试</vt:lpstr>
      <vt:lpstr>C波段低温铜腔加环行器测试</vt:lpstr>
      <vt:lpstr>C波段低温铜腔加环行器测试</vt:lpstr>
      <vt:lpstr>C波段低温铜腔测试出现的问题</vt:lpstr>
      <vt:lpstr>下一步测试计划</vt:lpstr>
      <vt:lpstr>下一步测试计划</vt:lpstr>
      <vt:lpstr>下一步测试计划</vt:lpstr>
      <vt:lpstr>Big hole Parallel coupling cool copper structure</vt:lpstr>
      <vt:lpstr>SLAC在平行耦合结构的进展</vt:lpstr>
      <vt:lpstr>Summary</vt:lpstr>
      <vt:lpstr>PowerPoint 演示文稿</vt:lpstr>
      <vt:lpstr>Introduction: CEPC Linac</vt:lpstr>
      <vt:lpstr>Introduction: CEPC Linac Source &amp;RF system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敬如</cp:lastModifiedBy>
  <cp:revision>2372</cp:revision>
  <cp:lastPrinted>2022-11-06T05:19:00Z</cp:lastPrinted>
  <dcterms:created xsi:type="dcterms:W3CDTF">2012-09-04T11:33:00Z</dcterms:created>
  <dcterms:modified xsi:type="dcterms:W3CDTF">2025-05-23T02:35:00Z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E3646AAA3B674060865F8C884B418802_12</vt:lpwstr>
  </property>
  <property fmtid="{D5CDD505-2E9C-101B-9397-08002B2CF9AE}" pid="3" name="KSOProductBuildVer">
    <vt:lpwstr>2052-12.1.0.21171</vt:lpwstr>
  </property>
</Properties>
</file>