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71" r:id="rId6"/>
    <p:sldId id="274" r:id="rId7"/>
    <p:sldId id="273" r:id="rId8"/>
    <p:sldId id="272" r:id="rId9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8"/>
    <p:restoredTop sz="94760"/>
  </p:normalViewPr>
  <p:slideViewPr>
    <p:cSldViewPr snapToGrid="0">
      <p:cViewPr varScale="1">
        <p:scale>
          <a:sx n="134" d="100"/>
          <a:sy n="134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0C9A-E8D0-849E-12ED-CAB35D900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B1722-9BCD-8CBA-BC0A-183238BFF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09E78-B603-ECEF-F848-37A9A3A3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B39C6-AC47-F067-0835-4C92A33D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6AB37-FF1B-DA1C-8BC9-2483B96B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654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D141-FE8E-60E7-B768-6D651F0C6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39F10-BF86-C6B6-7332-F4D5995EC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CE06D-061B-A7D5-52A1-FC80AA5E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6DD29-1F89-B22D-1EEE-5E4EE425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6E56B-DF67-7EED-C3F4-58E6E92C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6357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CA736-D46F-598B-8F17-31ADF6075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94737-6052-E2AF-61E6-D0F17EDDE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86926-89DE-8FB9-8C74-A46D3F88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DECD3-C27C-DECC-5B5F-EFFC593B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2E694-2A1E-E35F-F8FA-06DFBCDE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0313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2CC2-C7D8-0DC1-A39D-490768BA8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02030-3618-98DB-92A3-BE820C8FD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CF-E23C-0223-A538-6CF3F2A2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B926C-5444-6A3E-BEFE-FE5DB318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94AF4-4E14-5BBF-1D0A-3A0A3D8B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6971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A820-E6F1-CAA0-CD5B-B630A7BF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B4D4B-833F-4161-434B-FB965CC14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1609C-4E9F-8FC9-E133-3EC139DC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525D0-0BEE-5CC7-8092-1EA29B65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7F6CB-804F-A9C8-9F4A-5DD3FC1D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4609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3CB0-1F06-CE99-57F4-EB2154B4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93BA4-7076-0DBF-283E-04D65D1AE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EF5BC-3E51-B982-42CA-F26B1141F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C0B99-E7D6-22EC-A357-776EB294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0D3D4-C6A4-2F08-84D6-DFD192C5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DE325-F506-880F-3023-EF6A3031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7575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14BDB-4426-1D46-0EBF-74723F4E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40EB6-A795-AA26-910F-7A1642644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FF882-8FC4-C772-1F49-EC20E87B7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6EEE4-F4DA-4BB3-D54B-CDF678CE0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FB728-E679-88EE-BDF4-FAF998112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787195-32DF-D7A6-6B8B-692936AA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F8ADE-06DA-DE38-FD1C-00C67EE3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E11578-904F-CD4C-E963-BF0C7162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959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6A5F-0680-3C4B-FF44-E0531ABF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7F6F0-310D-074B-69CA-A71E836B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88B53-7893-8C52-B16A-4514B1D9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0F057-F10A-2108-9404-50A37B2A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6644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8182B-3098-3673-0A95-FC9F5C31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E1905-5119-DD9C-2459-8A41D9D4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7E6A2-FA4A-8855-7E91-F50CCB78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609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E5783-6405-972E-46BA-3CBA1954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48B09-763B-4FFA-D878-1F93C074B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95E10-EC3A-52EF-145B-D3094B5BF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8E592-F96C-4CD7-4498-1C090B03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FA9D1-3493-D744-1FD1-A4CBAB1C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973A0-5D72-5F29-8A2F-09A25361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1158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401A4-91FD-48DB-0DE2-1A53613F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0375F-07D2-AC58-2B90-8675591EF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D07D5-FD9B-0AAE-FF63-909731104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C7664-74A5-8D7C-91C9-8BC027B7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83AA5-A8D6-9198-A96B-2E4A11E7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B1C4E-CD54-C5C4-4FE3-B67ED3D5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4718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92A71-9267-33F6-5EC0-99C59157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36EC1-9A48-B6C9-C2E5-7072869D6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BB397-1D26-1D41-D00D-B72597981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5AD22-F3A7-D64C-8503-F3FF78FB09B5}" type="datetimeFigureOut">
              <a:rPr lang="en-CH" smtClean="0"/>
              <a:t>28.04.25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3F72D-9B57-D015-D050-3382FEEFA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1B3B8-699C-9785-DCBA-F0ECFE5EE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153B4-DDDA-DE44-B86B-845612BC7F8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2372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0306-B132-DE86-7488-9FEC0D2AB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55651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432FF"/>
                </a:solidFill>
              </a:rPr>
              <a:t>CSNS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&amp;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CSNS-II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beam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instr.</a:t>
            </a:r>
            <a:br>
              <a:rPr lang="en-US" altLang="zh-CN" dirty="0">
                <a:solidFill>
                  <a:srgbClr val="0432FF"/>
                </a:solidFill>
              </a:rPr>
            </a:br>
            <a:br>
              <a:rPr lang="en-US" altLang="zh-CN" dirty="0">
                <a:solidFill>
                  <a:srgbClr val="0432FF"/>
                </a:solidFill>
              </a:rPr>
            </a:br>
            <a:r>
              <a:rPr lang="en-CH" altLang="zh-CN" sz="4800" dirty="0">
                <a:solidFill>
                  <a:srgbClr val="0432FF"/>
                </a:solidFill>
              </a:rPr>
              <a:t>A</a:t>
            </a:r>
            <a:r>
              <a:rPr lang="en-US" altLang="zh-CN" sz="4800" dirty="0">
                <a:solidFill>
                  <a:srgbClr val="0432FF"/>
                </a:solidFill>
              </a:rPr>
              <a:t>pr.</a:t>
            </a:r>
            <a:r>
              <a:rPr lang="zh-CN" altLang="en-US" sz="4800" dirty="0">
                <a:solidFill>
                  <a:srgbClr val="0432FF"/>
                </a:solidFill>
              </a:rPr>
              <a:t> </a:t>
            </a:r>
            <a:r>
              <a:rPr lang="en-US" altLang="zh-CN" sz="4800" dirty="0">
                <a:solidFill>
                  <a:srgbClr val="0432FF"/>
                </a:solidFill>
              </a:rPr>
              <a:t>28</a:t>
            </a:r>
            <a:r>
              <a:rPr lang="zh-CN" altLang="en-US" sz="4800" dirty="0">
                <a:solidFill>
                  <a:srgbClr val="0432FF"/>
                </a:solidFill>
              </a:rPr>
              <a:t> </a:t>
            </a:r>
            <a:r>
              <a:rPr lang="en-US" altLang="zh-CN" sz="4800" dirty="0">
                <a:solidFill>
                  <a:srgbClr val="0432FF"/>
                </a:solidFill>
              </a:rPr>
              <a:t>week</a:t>
            </a:r>
            <a:endParaRPr lang="en-CH" sz="4800" dirty="0">
              <a:solidFill>
                <a:srgbClr val="0432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B41B4-A3BD-E783-9D3D-57BA8BEF8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0217"/>
            <a:ext cx="9144000" cy="1655762"/>
          </a:xfrm>
        </p:spPr>
        <p:txBody>
          <a:bodyPr/>
          <a:lstStyle/>
          <a:p>
            <a:endParaRPr lang="en-CH" dirty="0"/>
          </a:p>
          <a:p>
            <a:r>
              <a:rPr lang="en-US" altLang="zh-CN" dirty="0">
                <a:solidFill>
                  <a:srgbClr val="0432FF"/>
                </a:solidFill>
              </a:rPr>
              <a:t>R.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Yang</a:t>
            </a:r>
          </a:p>
        </p:txBody>
      </p:sp>
    </p:spTree>
    <p:extLst>
      <p:ext uri="{BB962C8B-B14F-4D97-AF65-F5344CB8AC3E}">
        <p14:creationId xmlns:p14="http://schemas.microsoft.com/office/powerpoint/2010/main" val="406115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DFAE-B1B0-9E3B-BA43-12FA789B1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CSNS</a:t>
            </a:r>
            <a:r>
              <a:rPr lang="zh-CN" altLang="en-US" dirty="0"/>
              <a:t> </a:t>
            </a:r>
            <a:r>
              <a:rPr lang="en-US" altLang="zh-CN" dirty="0"/>
              <a:t>instr.</a:t>
            </a:r>
            <a:r>
              <a:rPr lang="zh-CN" altLang="en-US" dirty="0"/>
              <a:t> </a:t>
            </a:r>
            <a:r>
              <a:rPr lang="en-US" altLang="zh-CN" dirty="0"/>
              <a:t>(2025)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F7AC-EC68-99ED-C31B-B520A1A44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en-US" altLang="zh-CN" dirty="0"/>
              <a:t>Injection</a:t>
            </a:r>
          </a:p>
          <a:p>
            <a:pPr lvl="1"/>
            <a:r>
              <a:rPr lang="en-US" altLang="zh-CN" dirty="0"/>
              <a:t>BCT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W.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Huang: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CH" altLang="zh-CN" dirty="0">
                <a:solidFill>
                  <a:srgbClr val="00B050"/>
                </a:solidFill>
              </a:rPr>
              <a:t>detector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arrived,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cal.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tool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ok;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R.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 err="1">
                <a:solidFill>
                  <a:srgbClr val="C00000"/>
                </a:solidFill>
              </a:rPr>
              <a:t>Qiu</a:t>
            </a:r>
            <a:r>
              <a:rPr lang="en-US" altLang="zh-CN" dirty="0">
                <a:solidFill>
                  <a:srgbClr val="C00000"/>
                </a:solidFill>
              </a:rPr>
              <a:t>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preparing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electronics,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X2,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processing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MWS</a:t>
            </a:r>
            <a:r>
              <a:rPr lang="zh-CN" altLang="en-US" dirty="0"/>
              <a:t> </a:t>
            </a:r>
            <a:r>
              <a:rPr lang="en-US" altLang="zh-CN" dirty="0"/>
              <a:t>(CNT</a:t>
            </a:r>
            <a:r>
              <a:rPr lang="zh-CN" altLang="en-US" dirty="0"/>
              <a:t> </a:t>
            </a:r>
            <a:r>
              <a:rPr lang="en-US" altLang="zh-CN" dirty="0"/>
              <a:t>wire,</a:t>
            </a:r>
            <a:r>
              <a:rPr lang="zh-CN" altLang="en-US" dirty="0"/>
              <a:t> </a:t>
            </a:r>
            <a:r>
              <a:rPr lang="en-US" altLang="zh-CN" dirty="0"/>
              <a:t>detector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weld,</a:t>
            </a:r>
            <a:r>
              <a:rPr lang="zh-CN" altLang="en-US" dirty="0">
                <a:solidFill>
                  <a:srgbClr val="FF40FF"/>
                </a:solidFill>
              </a:rPr>
              <a:t> </a:t>
            </a:r>
            <a:r>
              <a:rPr lang="en-US" altLang="zh-CN" dirty="0">
                <a:solidFill>
                  <a:srgbClr val="FF40FF"/>
                </a:solidFill>
              </a:rPr>
              <a:t>mover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0B050"/>
                </a:solidFill>
              </a:rPr>
              <a:t>analog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electronics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E-Col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fabricating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F.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Li/</a:t>
            </a:r>
            <a:r>
              <a:rPr lang="en-US" altLang="zh-CN" dirty="0" err="1">
                <a:solidFill>
                  <a:srgbClr val="C00000"/>
                </a:solidFill>
              </a:rPr>
              <a:t>R.Qiu</a:t>
            </a:r>
            <a:r>
              <a:rPr lang="en-US" altLang="zh-CN" dirty="0">
                <a:solidFill>
                  <a:srgbClr val="C00000"/>
                </a:solidFill>
              </a:rPr>
              <a:t>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amplifier/filter(BW=100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kHz)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BLM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ready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Rectangular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electrodes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0B050"/>
                </a:solidFill>
              </a:rPr>
              <a:t>CNC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machining,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lead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time: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&lt;6.15</a:t>
            </a:r>
            <a:r>
              <a:rPr lang="en-US" altLang="zh-CN" dirty="0"/>
              <a:t>)</a:t>
            </a:r>
          </a:p>
          <a:p>
            <a:pPr lvl="1"/>
            <a:r>
              <a:rPr lang="en-US" dirty="0"/>
              <a:t>S</a:t>
            </a:r>
            <a:r>
              <a:rPr lang="en-US" altLang="zh-CN" dirty="0"/>
              <a:t>creen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432FF"/>
                </a:solidFill>
              </a:rPr>
              <a:t>welded/check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on-site</a:t>
            </a:r>
            <a:r>
              <a:rPr lang="en-US" altLang="zh-CN" dirty="0">
                <a:solidFill>
                  <a:srgbClr val="C00000"/>
                </a:solidFill>
              </a:rPr>
              <a:t>,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mover!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RABT</a:t>
            </a:r>
          </a:p>
          <a:p>
            <a:pPr lvl="1"/>
            <a:r>
              <a:rPr lang="en-US" altLang="zh-CN" dirty="0"/>
              <a:t>d290</a:t>
            </a:r>
            <a:r>
              <a:rPr lang="zh-CN" altLang="en-US" dirty="0"/>
              <a:t> </a:t>
            </a:r>
            <a:r>
              <a:rPr lang="en-US" altLang="zh-CN" dirty="0"/>
              <a:t>mm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r>
              <a:rPr lang="en-US" altLang="zh-CN" dirty="0"/>
              <a:t>(R2BPM01):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machined,</a:t>
            </a:r>
            <a:r>
              <a:rPr lang="zh-CN" altLang="en-US" dirty="0"/>
              <a:t> </a:t>
            </a:r>
            <a:r>
              <a:rPr lang="en-US" altLang="zh-CN" dirty="0"/>
              <a:t>lead</a:t>
            </a:r>
            <a:r>
              <a:rPr lang="zh-CN" altLang="en-US" dirty="0"/>
              <a:t> </a:t>
            </a:r>
            <a:r>
              <a:rPr lang="en-US" altLang="zh-CN" dirty="0"/>
              <a:t>time:</a:t>
            </a:r>
            <a:r>
              <a:rPr lang="zh-CN" altLang="en-US" dirty="0"/>
              <a:t> </a:t>
            </a:r>
            <a:r>
              <a:rPr lang="en-US" altLang="zh-CN" dirty="0"/>
              <a:t>July</a:t>
            </a:r>
            <a:r>
              <a:rPr lang="zh-CN" altLang="en-US" dirty="0"/>
              <a:t> </a:t>
            </a:r>
            <a:r>
              <a:rPr lang="en-US" altLang="zh-CN" dirty="0"/>
              <a:t>2025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68647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907D-44B2-14EE-EE62-097DE057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CSNS</a:t>
            </a:r>
            <a:r>
              <a:rPr lang="zh-CN" altLang="en-US" dirty="0"/>
              <a:t> </a:t>
            </a:r>
            <a:r>
              <a:rPr lang="en-US" altLang="zh-CN" dirty="0"/>
              <a:t>instr.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36160-A814-DA8C-F022-1A39C596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RCS</a:t>
            </a:r>
            <a:r>
              <a:rPr lang="zh-CN" altLang="en-US" dirty="0"/>
              <a:t> </a:t>
            </a:r>
            <a:r>
              <a:rPr lang="en-US" altLang="zh-CN" dirty="0"/>
              <a:t>BPM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Re-</a:t>
            </a:r>
            <a:r>
              <a:rPr lang="en-CH" altLang="zh-CN" dirty="0">
                <a:solidFill>
                  <a:srgbClr val="FF0000"/>
                </a:solidFill>
              </a:rPr>
              <a:t>Mapping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CST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simulations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(w/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pipe);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electronics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(algorithm)</a:t>
            </a:r>
            <a:endParaRPr lang="en-CH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electronics</a:t>
            </a:r>
            <a:r>
              <a:rPr lang="zh-CN" altLang="en-US" dirty="0"/>
              <a:t> </a:t>
            </a:r>
            <a:r>
              <a:rPr lang="en-US" altLang="zh-CN" dirty="0"/>
              <a:t>(PXIe</a:t>
            </a:r>
            <a:r>
              <a:rPr lang="zh-CN" altLang="en-US" dirty="0"/>
              <a:t> </a:t>
            </a:r>
            <a:r>
              <a:rPr lang="en-US" altLang="zh-CN" dirty="0"/>
              <a:t>vs.</a:t>
            </a:r>
            <a:r>
              <a:rPr lang="zh-CN" altLang="en-US" dirty="0"/>
              <a:t> </a:t>
            </a:r>
            <a:r>
              <a:rPr lang="en-US" altLang="zh-CN" dirty="0" err="1"/>
              <a:t>mTCA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hurry!</a:t>
            </a:r>
            <a:r>
              <a:rPr lang="en-US" altLang="zh-CN" dirty="0"/>
              <a:t>)</a:t>
            </a:r>
          </a:p>
          <a:p>
            <a:r>
              <a:rPr lang="en-CH" dirty="0"/>
              <a:t>LINAC</a:t>
            </a:r>
            <a:r>
              <a:rPr lang="zh-CN" altLang="en-US" dirty="0"/>
              <a:t> </a:t>
            </a:r>
            <a:r>
              <a:rPr lang="en-US" altLang="zh-CN" dirty="0"/>
              <a:t>BLM</a:t>
            </a:r>
          </a:p>
          <a:p>
            <a:pPr lvl="1"/>
            <a:r>
              <a:rPr lang="en-US" altLang="zh-CN" dirty="0" err="1"/>
              <a:t>icBLM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electronics</a:t>
            </a:r>
            <a:r>
              <a:rPr lang="zh-CN" altLang="en-US" dirty="0"/>
              <a:t> </a:t>
            </a:r>
            <a:r>
              <a:rPr lang="en-US" altLang="zh-CN" dirty="0"/>
              <a:t>(specification,</a:t>
            </a:r>
            <a:r>
              <a:rPr lang="zh-CN" altLang="en-US" dirty="0"/>
              <a:t> </a:t>
            </a:r>
            <a:r>
              <a:rPr lang="en-US" altLang="zh-CN" dirty="0"/>
              <a:t>survey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ESS</a:t>
            </a:r>
            <a:r>
              <a:rPr lang="zh-CN" altLang="en-US" dirty="0"/>
              <a:t> </a:t>
            </a:r>
            <a:r>
              <a:rPr lang="en-US" altLang="zh-CN" dirty="0"/>
              <a:t>case)</a:t>
            </a:r>
          </a:p>
          <a:p>
            <a:pPr lvl="1"/>
            <a:r>
              <a:rPr lang="en-US" altLang="zh-CN" dirty="0"/>
              <a:t>DAQ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BI+Control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0B050"/>
                </a:solidFill>
              </a:rPr>
              <a:t>designed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Discussion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in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early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May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en-US" altLang="zh-CN" dirty="0"/>
              <a:t>BSM</a:t>
            </a:r>
          </a:p>
          <a:p>
            <a:pPr lvl="1"/>
            <a:r>
              <a:rPr lang="en-US" altLang="zh-CN" dirty="0"/>
              <a:t>Status:</a:t>
            </a:r>
            <a:r>
              <a:rPr lang="zh-CN" altLang="en-US" dirty="0"/>
              <a:t> </a:t>
            </a:r>
            <a:r>
              <a:rPr lang="en-US" altLang="zh-CN" dirty="0"/>
              <a:t>prepare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meeting</a:t>
            </a:r>
            <a:r>
              <a:rPr lang="zh-CN" altLang="en-US" dirty="0"/>
              <a:t> </a:t>
            </a:r>
            <a:r>
              <a:rPr lang="en-US" altLang="zh-CN" dirty="0"/>
              <a:t>(May</a:t>
            </a:r>
            <a:r>
              <a:rPr lang="zh-CN" altLang="en-US" dirty="0"/>
              <a:t> </a:t>
            </a:r>
            <a:r>
              <a:rPr lang="en-US" altLang="zh-CN" dirty="0"/>
              <a:t>7,</a:t>
            </a:r>
            <a:r>
              <a:rPr lang="zh-CN" altLang="en-US" dirty="0"/>
              <a:t> </a:t>
            </a:r>
            <a:r>
              <a:rPr lang="en-US" altLang="zh-CN" dirty="0"/>
              <a:t>2025)</a:t>
            </a:r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3676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499F-292A-74E4-47CF-CC34C3A3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CSNS</a:t>
            </a:r>
            <a:r>
              <a:rPr lang="zh-CN" altLang="en-US" dirty="0"/>
              <a:t> </a:t>
            </a:r>
            <a:r>
              <a:rPr lang="en-US" altLang="zh-CN" dirty="0"/>
              <a:t>instr.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A2585-D13B-3253-3DE8-89859FDB7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485"/>
          </a:xfrm>
        </p:spPr>
        <p:txBody>
          <a:bodyPr>
            <a:normAutofit/>
          </a:bodyPr>
          <a:lstStyle/>
          <a:p>
            <a:r>
              <a:rPr lang="en-US" altLang="zh-CN" dirty="0"/>
              <a:t>LW</a:t>
            </a:r>
            <a:r>
              <a:rPr lang="zh-CN" altLang="en-US" dirty="0"/>
              <a:t> </a:t>
            </a:r>
            <a:r>
              <a:rPr lang="en-US" altLang="zh-CN" dirty="0"/>
              <a:t>prototype</a:t>
            </a:r>
          </a:p>
          <a:p>
            <a:pPr lvl="1"/>
            <a:r>
              <a:rPr lang="en-US" altLang="zh-CN" dirty="0"/>
              <a:t>Prototype-v1</a:t>
            </a:r>
            <a:r>
              <a:rPr lang="zh-CN" altLang="en-US" dirty="0"/>
              <a:t> </a:t>
            </a:r>
            <a:r>
              <a:rPr lang="en-US" altLang="zh-CN" dirty="0"/>
              <a:t>succeeded,</a:t>
            </a:r>
            <a:r>
              <a:rPr lang="zh-CN" altLang="en-US" dirty="0"/>
              <a:t> </a:t>
            </a:r>
            <a:r>
              <a:rPr lang="en-US" altLang="zh-CN" dirty="0"/>
              <a:t>experiments</a:t>
            </a:r>
            <a:r>
              <a:rPr lang="zh-CN" altLang="en-US" dirty="0"/>
              <a:t> </a:t>
            </a:r>
            <a:r>
              <a:rPr lang="en-US" altLang="zh-CN" dirty="0"/>
              <a:t>almost</a:t>
            </a:r>
            <a:r>
              <a:rPr lang="zh-CN" altLang="en-US" dirty="0"/>
              <a:t> </a:t>
            </a:r>
            <a:r>
              <a:rPr lang="en-US" altLang="zh-CN" dirty="0"/>
              <a:t>finished</a:t>
            </a:r>
          </a:p>
          <a:p>
            <a:pPr lvl="1"/>
            <a:r>
              <a:rPr lang="en-US" altLang="zh-CN" dirty="0"/>
              <a:t>Chamber</a:t>
            </a:r>
            <a:r>
              <a:rPr lang="zh-CN" altLang="en-US" dirty="0"/>
              <a:t> </a:t>
            </a:r>
            <a:r>
              <a:rPr lang="en-US" altLang="zh-CN" dirty="0"/>
              <a:t>update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0B050"/>
                </a:solidFill>
              </a:rPr>
              <a:t>done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H0</a:t>
            </a:r>
            <a:r>
              <a:rPr lang="zh-CN" altLang="en-US" dirty="0"/>
              <a:t> </a:t>
            </a:r>
            <a:r>
              <a:rPr lang="en-US" altLang="zh-CN" dirty="0"/>
              <a:t>detection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0432FF"/>
                </a:solidFill>
              </a:rPr>
              <a:t>LGAD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sensor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preparation</a:t>
            </a:r>
            <a:r>
              <a:rPr lang="en-US" altLang="zh-CN" dirty="0"/>
              <a:t>)</a:t>
            </a:r>
            <a:r>
              <a:rPr lang="zh-CN" altLang="en-US" dirty="0"/>
              <a:t> </a:t>
            </a:r>
            <a:r>
              <a:rPr lang="en-US" altLang="zh-CN" dirty="0"/>
              <a:t>=&gt;</a:t>
            </a:r>
            <a:r>
              <a:rPr lang="zh-CN" altLang="en-US" dirty="0"/>
              <a:t> </a:t>
            </a:r>
            <a:r>
              <a:rPr lang="en-US" altLang="zh-CN" dirty="0"/>
              <a:t>review</a:t>
            </a:r>
            <a:r>
              <a:rPr lang="zh-CN" altLang="en-US" dirty="0"/>
              <a:t> </a:t>
            </a:r>
            <a:r>
              <a:rPr lang="en-US" altLang="zh-CN" dirty="0"/>
              <a:t>meeting</a:t>
            </a:r>
          </a:p>
          <a:p>
            <a:r>
              <a:rPr lang="en-US" altLang="zh-CN" dirty="0"/>
              <a:t>RCS</a:t>
            </a:r>
            <a:r>
              <a:rPr lang="zh-CN" altLang="en-US" dirty="0"/>
              <a:t> </a:t>
            </a:r>
            <a:r>
              <a:rPr lang="en-US" altLang="zh-CN" dirty="0"/>
              <a:t>IPM</a:t>
            </a:r>
          </a:p>
          <a:p>
            <a:pPr lvl="1"/>
            <a:r>
              <a:rPr lang="en-US" altLang="zh-CN" dirty="0"/>
              <a:t>Experiments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e-col.</a:t>
            </a:r>
            <a:r>
              <a:rPr lang="zh-CN" altLang="en-US" dirty="0"/>
              <a:t> </a:t>
            </a:r>
            <a:r>
              <a:rPr lang="en-US" altLang="zh-CN" dirty="0"/>
              <a:t>mode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 </a:t>
            </a:r>
            <a:r>
              <a:rPr lang="en-US" altLang="zh-CN" dirty="0"/>
              <a:t>-&gt;</a:t>
            </a:r>
            <a:r>
              <a:rPr lang="zh-CN" altLang="en-US" dirty="0"/>
              <a:t> </a:t>
            </a:r>
            <a:r>
              <a:rPr lang="en-US" altLang="zh-CN" dirty="0"/>
              <a:t>discussion</a:t>
            </a:r>
            <a:r>
              <a:rPr lang="zh-CN" altLang="en-US" dirty="0"/>
              <a:t> </a:t>
            </a:r>
            <a:r>
              <a:rPr lang="en-US" altLang="zh-CN" dirty="0"/>
              <a:t>meeting)</a:t>
            </a:r>
          </a:p>
          <a:p>
            <a:pPr lvl="1"/>
            <a:r>
              <a:rPr lang="en-US" altLang="zh-CN" dirty="0"/>
              <a:t>Gated</a:t>
            </a:r>
            <a:r>
              <a:rPr lang="zh-CN" altLang="en-US" dirty="0"/>
              <a:t> </a:t>
            </a:r>
            <a:r>
              <a:rPr lang="en-US" altLang="zh-CN" dirty="0"/>
              <a:t>IPM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commissioning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lab.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en-US" altLang="zh-CN" dirty="0" err="1"/>
              <a:t>BxB</a:t>
            </a:r>
            <a:r>
              <a:rPr lang="zh-CN" altLang="en-US" dirty="0"/>
              <a:t> </a:t>
            </a:r>
            <a:r>
              <a:rPr lang="en-US" altLang="zh-CN" dirty="0"/>
              <a:t>feedback</a:t>
            </a:r>
          </a:p>
          <a:p>
            <a:pPr lvl="1"/>
            <a:r>
              <a:rPr lang="en-US" altLang="zh-CN" dirty="0"/>
              <a:t>Simulation</a:t>
            </a:r>
            <a:r>
              <a:rPr lang="zh-CN" altLang="en-US" dirty="0"/>
              <a:t> </a:t>
            </a:r>
            <a:r>
              <a:rPr lang="en-US" altLang="zh-CN" dirty="0"/>
              <a:t>effort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FPGA</a:t>
            </a:r>
            <a:r>
              <a:rPr lang="zh-CN" altLang="en-US" dirty="0"/>
              <a:t> </a:t>
            </a:r>
            <a:r>
              <a:rPr lang="en-US" altLang="zh-CN" dirty="0"/>
              <a:t>function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</a:p>
          <a:p>
            <a:pPr lvl="1"/>
            <a:r>
              <a:rPr lang="en-US" altLang="zh-CN" dirty="0"/>
              <a:t>Power</a:t>
            </a:r>
            <a:r>
              <a:rPr lang="zh-CN" altLang="en-US" dirty="0"/>
              <a:t> </a:t>
            </a:r>
            <a:r>
              <a:rPr lang="en-US" altLang="zh-CN" dirty="0"/>
              <a:t>amplifier</a:t>
            </a:r>
            <a:r>
              <a:rPr lang="zh-CN" altLang="en-US" dirty="0"/>
              <a:t> </a:t>
            </a:r>
            <a:r>
              <a:rPr lang="en-US" altLang="zh-CN" dirty="0"/>
              <a:t>specification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supplier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009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587D6-16B6-F1B9-53D7-1C7F9385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Meeting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Discussions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April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64777-1980-5F5E-BBE7-06C0A49C7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solidFill>
                  <a:srgbClr val="0432FF"/>
                </a:solidFill>
              </a:rPr>
              <a:t>RCS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BPM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electronics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design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(R.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 err="1">
                <a:solidFill>
                  <a:srgbClr val="0432FF"/>
                </a:solidFill>
              </a:rPr>
              <a:t>Qiu</a:t>
            </a:r>
            <a:r>
              <a:rPr lang="en-US" altLang="zh-CN" dirty="0">
                <a:solidFill>
                  <a:srgbClr val="0432FF"/>
                </a:solidFill>
              </a:rPr>
              <a:t>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Z.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Xu,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23-24/04/2025)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RCS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BPM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measurement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accuracy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discussion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(28/03/2025)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LRBT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FCT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re-location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(F.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Li,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Dr.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W.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Huang)</a:t>
            </a:r>
          </a:p>
          <a:p>
            <a:r>
              <a:rPr lang="en-US" altLang="zh-CN" dirty="0">
                <a:solidFill>
                  <a:srgbClr val="C00000"/>
                </a:solidFill>
              </a:rPr>
              <a:t>BSM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progress,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status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and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new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requirements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(Dr.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W.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Huang)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Injection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MWS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and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CNT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wire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(Z.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Lu,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16/04/2025)</a:t>
            </a:r>
          </a:p>
          <a:p>
            <a:r>
              <a:rPr lang="en-US" altLang="zh-CN" dirty="0">
                <a:solidFill>
                  <a:srgbClr val="C00000"/>
                </a:solidFill>
              </a:rPr>
              <a:t>LINAC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50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Hz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summary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(Z.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C00000"/>
                </a:solidFill>
              </a:rPr>
              <a:t>Xu,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F.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Li</a:t>
            </a:r>
            <a:r>
              <a:rPr lang="en-US" altLang="zh-CN" dirty="0">
                <a:solidFill>
                  <a:srgbClr val="C00000"/>
                </a:solidFill>
              </a:rPr>
              <a:t>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LW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experiments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and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new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design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(R.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Yang,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14/04/2025)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FPS: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Monitor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part</a:t>
            </a:r>
          </a:p>
          <a:p>
            <a:r>
              <a:rPr lang="en-US" altLang="zh-CN" dirty="0" err="1">
                <a:solidFill>
                  <a:srgbClr val="0432FF"/>
                </a:solidFill>
              </a:rPr>
              <a:t>BxB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Feedback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3175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30FB-BE11-9FE0-59A3-FDB9F88E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639A-3C57-0A24-85E0-B8917551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CSNS</a:t>
            </a:r>
            <a:r>
              <a:rPr lang="zh-CN" altLang="en-US" dirty="0"/>
              <a:t> </a:t>
            </a:r>
            <a:r>
              <a:rPr lang="en-US" altLang="zh-CN" dirty="0"/>
              <a:t>Operation: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user-friend</a:t>
            </a:r>
            <a:r>
              <a:rPr lang="zh-CN" altLang="en-US" dirty="0"/>
              <a:t> </a:t>
            </a:r>
            <a:r>
              <a:rPr lang="en-US" altLang="zh-CN" dirty="0"/>
              <a:t>GUI</a:t>
            </a:r>
            <a:r>
              <a:rPr lang="zh-CN" altLang="en-US" dirty="0"/>
              <a:t> </a:t>
            </a:r>
            <a:r>
              <a:rPr lang="en-US" altLang="zh-CN" dirty="0"/>
              <a:t>oriented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CSNS-II;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necessary</a:t>
            </a:r>
            <a:r>
              <a:rPr lang="zh-CN" altLang="en-US" dirty="0"/>
              <a:t> </a:t>
            </a:r>
            <a:r>
              <a:rPr lang="en-US" altLang="zh-CN" dirty="0"/>
              <a:t>upgrade,</a:t>
            </a:r>
            <a:r>
              <a:rPr lang="zh-CN" altLang="en-US" dirty="0"/>
              <a:t> </a:t>
            </a: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WS</a:t>
            </a:r>
            <a:r>
              <a:rPr lang="zh-CN" altLang="en-US" dirty="0"/>
              <a:t> </a:t>
            </a:r>
            <a:r>
              <a:rPr lang="en-US" altLang="zh-CN" dirty="0"/>
              <a:t>mover</a:t>
            </a:r>
            <a:r>
              <a:rPr lang="zh-CN" altLang="en-US" dirty="0"/>
              <a:t> </a:t>
            </a:r>
            <a:r>
              <a:rPr lang="en-US" altLang="zh-CN" dirty="0"/>
              <a:t>control?</a:t>
            </a:r>
          </a:p>
          <a:p>
            <a:r>
              <a:rPr lang="en-US" altLang="zh-CN" dirty="0"/>
              <a:t>CSNS-II: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align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CPM</a:t>
            </a:r>
            <a:r>
              <a:rPr lang="zh-CN" altLang="en-US" dirty="0"/>
              <a:t> </a:t>
            </a:r>
            <a:r>
              <a:rPr lang="en-US" altLang="zh-CN" dirty="0"/>
              <a:t>plan!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b="1" dirty="0"/>
              <a:t>BPM</a:t>
            </a:r>
            <a:r>
              <a:rPr lang="zh-CN" altLang="en-US" b="1" dirty="0"/>
              <a:t> </a:t>
            </a:r>
            <a:r>
              <a:rPr lang="en-US" altLang="zh-CN" b="1" dirty="0"/>
              <a:t>&amp;</a:t>
            </a:r>
            <a:r>
              <a:rPr lang="zh-CN" altLang="en-US" b="1" dirty="0"/>
              <a:t> </a:t>
            </a:r>
            <a:r>
              <a:rPr lang="en-US" altLang="zh-CN" b="1" dirty="0"/>
              <a:t>BPM</a:t>
            </a:r>
            <a:r>
              <a:rPr lang="zh-CN" altLang="en-US" b="1" dirty="0"/>
              <a:t> </a:t>
            </a:r>
            <a:r>
              <a:rPr lang="en-US" altLang="zh-CN" b="1" dirty="0"/>
              <a:t>electronics!!</a:t>
            </a:r>
          </a:p>
          <a:p>
            <a:r>
              <a:rPr lang="en-US" altLang="zh-CN" dirty="0"/>
              <a:t>Others</a:t>
            </a:r>
          </a:p>
          <a:p>
            <a:pPr lvl="1"/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ready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Isotope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71034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587D6-16B6-F1B9-53D7-1C7F9385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major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person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2025?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64777-1980-5F5E-BBE7-06C0A49C7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>
                <a:solidFill>
                  <a:srgbClr val="0432FF"/>
                </a:solidFill>
              </a:rPr>
              <a:t>Zhihong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Xu,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LabView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Linux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(INJ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MWS)</a:t>
            </a:r>
          </a:p>
          <a:p>
            <a:r>
              <a:rPr lang="en-US" altLang="zh-CN" dirty="0" err="1">
                <a:solidFill>
                  <a:srgbClr val="0432FF"/>
                </a:solidFill>
              </a:rPr>
              <a:t>Ruiyang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 err="1">
                <a:solidFill>
                  <a:srgbClr val="0432FF"/>
                </a:solidFill>
              </a:rPr>
              <a:t>Qiu</a:t>
            </a:r>
            <a:r>
              <a:rPr lang="en-US" altLang="zh-CN" dirty="0">
                <a:solidFill>
                  <a:srgbClr val="0432FF"/>
                </a:solidFill>
              </a:rPr>
              <a:t>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Analog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Front-end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design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(URGENT)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Lei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Zeng,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demo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of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&lt;10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us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response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time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of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 err="1">
                <a:solidFill>
                  <a:srgbClr val="0432FF"/>
                </a:solidFill>
              </a:rPr>
              <a:t>icBLM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electronics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Fang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Li,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new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GUI,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 err="1">
                <a:solidFill>
                  <a:srgbClr val="0432FF"/>
                </a:solidFill>
              </a:rPr>
              <a:t>Control&amp;DAQ@Ions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Source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Zhijun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Lu,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CNT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wire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experiments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lab.</a:t>
            </a:r>
          </a:p>
          <a:p>
            <a:r>
              <a:rPr lang="en-US" altLang="zh-CN" dirty="0">
                <a:solidFill>
                  <a:srgbClr val="0432FF"/>
                </a:solidFill>
              </a:rPr>
              <a:t>M.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Rehman,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Gated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IPM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design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&amp;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report</a:t>
            </a:r>
          </a:p>
          <a:p>
            <a:endParaRPr lang="en-US" altLang="zh-CN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7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947D-D18B-F54B-F4EA-738049F2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IBIC2025</a:t>
            </a:r>
            <a:endParaRPr lang="en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6AC15F-F679-7495-67BC-0A7C6D1B1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582" y="1605242"/>
            <a:ext cx="7772400" cy="47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78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16993</TotalTime>
  <Words>465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CSNS &amp; CSNS-II beam instr.  Apr. 28 week</vt:lpstr>
      <vt:lpstr>CSNS instr. (2025)</vt:lpstr>
      <vt:lpstr>CSNS instr.</vt:lpstr>
      <vt:lpstr>CSNS instr.</vt:lpstr>
      <vt:lpstr>Meeting and Discussions in April</vt:lpstr>
      <vt:lpstr>Others</vt:lpstr>
      <vt:lpstr>One major project one person for May 2025?</vt:lpstr>
      <vt:lpstr>IBIC2025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2024.11.03 week </dc:title>
  <dc:creator>Microsoft Office User</dc:creator>
  <cp:lastModifiedBy>Microsoft Office User</cp:lastModifiedBy>
  <cp:revision>817</cp:revision>
  <dcterms:created xsi:type="dcterms:W3CDTF">2024-11-03T12:24:03Z</dcterms:created>
  <dcterms:modified xsi:type="dcterms:W3CDTF">2025-04-28T13:05:43Z</dcterms:modified>
</cp:coreProperties>
</file>