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9" r:id="rId1"/>
  </p:sldMasterIdLst>
  <p:notesMasterIdLst>
    <p:notesMasterId r:id="rId6"/>
  </p:notesMasterIdLst>
  <p:handoutMasterIdLst>
    <p:handoutMasterId r:id="rId7"/>
  </p:handoutMasterIdLst>
  <p:sldIdLst>
    <p:sldId id="347" r:id="rId2"/>
    <p:sldId id="402" r:id="rId3"/>
    <p:sldId id="403" r:id="rId4"/>
    <p:sldId id="404" r:id="rId5"/>
  </p:sldIdLst>
  <p:sldSz cx="12192000" cy="6858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5pPr>
    <a:lvl6pPr marL="2286000" algn="l" defTabSz="914400" rtl="0" eaLnBrk="1" latinLnBrk="0" hangingPunct="1"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6pPr>
    <a:lvl7pPr marL="2743200" algn="l" defTabSz="914400" rtl="0" eaLnBrk="1" latinLnBrk="0" hangingPunct="1"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7pPr>
    <a:lvl8pPr marL="3200400" algn="l" defTabSz="914400" rtl="0" eaLnBrk="1" latinLnBrk="0" hangingPunct="1"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8pPr>
    <a:lvl9pPr marL="3657600" algn="l" defTabSz="914400" rtl="0" eaLnBrk="1" latinLnBrk="0" hangingPunct="1"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C3EB"/>
    <a:srgbClr val="FFFFCC"/>
    <a:srgbClr val="FF0066"/>
    <a:srgbClr val="FF33CC"/>
    <a:srgbClr val="CCFF99"/>
    <a:srgbClr val="FFCC00"/>
    <a:srgbClr val="FF9966"/>
    <a:srgbClr val="CCECFF"/>
    <a:srgbClr val="FFFF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2" autoAdjust="0"/>
    <p:restoredTop sz="96327" autoAdjust="0"/>
  </p:normalViewPr>
  <p:slideViewPr>
    <p:cSldViewPr>
      <p:cViewPr varScale="1">
        <p:scale>
          <a:sx n="128" d="100"/>
          <a:sy n="128" d="100"/>
        </p:scale>
        <p:origin x="520" y="176"/>
      </p:cViewPr>
      <p:guideLst>
        <p:guide orient="horz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02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913DB623-E4F1-4968-96A3-99CF94D33F45}" type="datetimeFigureOut">
              <a:rPr lang="zh-CN" altLang="en-US"/>
              <a:pPr>
                <a:defRPr/>
              </a:pPr>
              <a:t>2024/10/30</a:t>
            </a:fld>
            <a:endParaRPr lang="en-US" altLang="zh-CN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524E0D12-1631-4688-BDBA-B625EE6F83C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7979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fld id="{61FFC5FB-8FAD-4A82-A31A-6D07400DB7BC}" type="datetimeFigureOut">
              <a:rPr lang="zh-CN" altLang="en-US"/>
              <a:pPr>
                <a:defRPr/>
              </a:pPr>
              <a:t>2024/10/30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fld id="{9EBC002A-B0FF-4AB1-B1B7-F9D4F08610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60914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高能所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 sz="6000" b="1">
                <a:solidFill>
                  <a:srgbClr val="FF000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6E63E-8F84-4652-8FB1-FF44450FEA66}" type="datetime1">
              <a:rPr lang="zh-CN" altLang="en-US"/>
              <a:pPr>
                <a:defRPr/>
              </a:pPr>
              <a:t>2024/10/30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2"/>
          </p:nvPr>
        </p:nvSpPr>
        <p:spPr>
          <a:xfrm>
            <a:off x="2639616" y="4581526"/>
            <a:ext cx="6624736" cy="792163"/>
          </a:xfr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B8559-02A1-4B24-86EC-BE3DB242B9D9}" type="datetime1">
              <a:rPr lang="zh-CN" altLang="en-US"/>
              <a:pPr>
                <a:defRPr/>
              </a:pPr>
              <a:t>2024/10/30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A0C16-74D8-4C89-8613-5E45EB8B4208}" type="datetime1">
              <a:rPr lang="zh-CN" altLang="en-US"/>
              <a:pPr>
                <a:defRPr/>
              </a:pPr>
              <a:t>2024/10/30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D1267-7E2F-4700-9C61-E44B3548C528}" type="datetime1">
              <a:rPr lang="zh-CN" altLang="en-US"/>
              <a:pPr>
                <a:defRPr/>
              </a:pPr>
              <a:t>2024/10/30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A3148-A2A2-499D-8AD4-A42AA392E762}" type="datetime1">
              <a:rPr lang="zh-CN" altLang="en-US"/>
              <a:pPr>
                <a:defRPr/>
              </a:pPr>
              <a:t>2024/10/30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3C93E-36B2-40C1-B7AC-83420700120D}" type="datetime1">
              <a:rPr lang="zh-CN" altLang="en-US"/>
              <a:pPr>
                <a:defRPr/>
              </a:pPr>
              <a:t>2024/10/30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F64D9-8DB8-45C9-BE2D-5E39827271F5}" type="datetime1">
              <a:rPr lang="zh-CN" altLang="en-US"/>
              <a:pPr>
                <a:defRPr/>
              </a:pPr>
              <a:t>2024/10/30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5AF6A-52DC-4802-83F2-94AEEBC406E5}" type="datetime1">
              <a:rPr lang="zh-CN" altLang="en-US"/>
              <a:pPr>
                <a:defRPr/>
              </a:pPr>
              <a:t>2024/10/30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16514-12AA-447E-822F-DD9EDA71C173}" type="datetime1">
              <a:rPr lang="zh-CN" altLang="en-US"/>
              <a:pPr>
                <a:defRPr/>
              </a:pPr>
              <a:t>2024/10/30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35B66-8F1E-468F-A06B-AB51DFF38B68}" type="datetime1">
              <a:rPr lang="zh-CN" altLang="en-US"/>
              <a:pPr>
                <a:defRPr/>
              </a:pPr>
              <a:t>2024/10/30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2FB9D-30A9-4BE6-B289-DEFC83ECD8DC}" type="datetime1">
              <a:rPr lang="zh-CN" altLang="en-US"/>
              <a:pPr>
                <a:defRPr/>
              </a:pPr>
              <a:t>2024/10/30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71531" y="53752"/>
            <a:ext cx="951884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endParaRPr lang="zh-CN" altLang="en-US" dirty="0"/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>
              <a:defRPr/>
            </a:pPr>
            <a:fld id="{1DFA9564-8B1D-46BF-A8FC-7DF2AC969463}" type="datetime1">
              <a:rPr lang="zh-CN" altLang="en-US"/>
              <a:pPr>
                <a:defRPr/>
              </a:pPr>
              <a:t>2024/10/30</a:t>
            </a:fld>
            <a:endParaRPr lang="en-US" altLang="zh-CN"/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矩形 9"/>
          <p:cNvSpPr/>
          <p:nvPr userDrawn="1"/>
        </p:nvSpPr>
        <p:spPr bwMode="auto">
          <a:xfrm>
            <a:off x="0" y="6669361"/>
            <a:ext cx="12192000" cy="646331"/>
          </a:xfrm>
          <a:prstGeom prst="rect">
            <a:avLst/>
          </a:prstGeom>
          <a:solidFill>
            <a:srgbClr val="C3C3E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华文中宋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64"/>
            <a:ext cx="1871069" cy="10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ransition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cap="none" spc="0">
          <a:ln w="19050">
            <a:solidFill>
              <a:schemeClr val="tx2">
                <a:tint val="1000"/>
              </a:schemeClr>
            </a:solidFill>
            <a:prstDash val="solid"/>
          </a:ln>
          <a:solidFill>
            <a:srgbClr val="FF0000"/>
          </a:solidFill>
          <a:effectLst>
            <a:outerShdw blurRad="50000" dist="50800" dir="7500000" algn="tl">
              <a:srgbClr val="000000">
                <a:shade val="5000"/>
                <a:alpha val="35000"/>
              </a:srgbClr>
            </a:outerShdw>
          </a:effectLst>
          <a:latin typeface="微软雅黑" pitchFamily="34" charset="-122"/>
          <a:ea typeface="微软雅黑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0F0"/>
        </a:buClr>
        <a:buSzPct val="90000"/>
        <a:buFont typeface="Wingdings" pitchFamily="2" charset="2"/>
        <a:buChar char="n"/>
        <a:defRPr sz="2800">
          <a:solidFill>
            <a:srgbClr val="003399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050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99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3399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学生讨论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2639616" y="4581526"/>
            <a:ext cx="7200800" cy="792163"/>
          </a:xfrm>
        </p:spPr>
        <p:txBody>
          <a:bodyPr/>
          <a:lstStyle/>
          <a:p>
            <a:r>
              <a:rPr lang="en-US" altLang="zh-CN" sz="2000" dirty="0"/>
              <a:t>LRIPM</a:t>
            </a:r>
            <a:r>
              <a:rPr lang="zh-CN" altLang="en-US" sz="2000" dirty="0"/>
              <a:t> 近期仿真结果</a:t>
            </a:r>
            <a:endParaRPr lang="en-US" altLang="zh-CN" sz="2000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DAEEBCE-767B-B669-1B50-FE4FA6653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4801" y="2057023"/>
            <a:ext cx="3559452" cy="329700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7030391-660C-87E9-A3AF-62E1BB334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667" y="2204864"/>
            <a:ext cx="3996229" cy="315298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6442465-AB60-A28E-3041-601106D7AF25}"/>
              </a:ext>
            </a:extLst>
          </p:cNvPr>
          <p:cNvSpPr txBox="1"/>
          <p:nvPr/>
        </p:nvSpPr>
        <p:spPr>
          <a:xfrm>
            <a:off x="1473018" y="1025731"/>
            <a:ext cx="7373755" cy="1162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zh-CN" altLang="en-US" sz="16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离子模式与电子模式下空间电场电离产物运动行为不同</a:t>
            </a:r>
            <a:endParaRPr kumimoji="1" lang="en-US" altLang="zh-CN" sz="1600" b="0" dirty="0">
              <a:solidFill>
                <a:schemeClr val="accent2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6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束流为负氢时，电离产物为电子受同极性束流排斥</a:t>
            </a:r>
            <a:endParaRPr kumimoji="1" lang="en-US" altLang="zh-CN" sz="1600" b="0" dirty="0">
              <a:solidFill>
                <a:schemeClr val="accent2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6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束流为负氢时，电离产物为电子受相反极性束流吸引</a:t>
            </a:r>
            <a:endParaRPr kumimoji="1" lang="en-US" altLang="zh-CN" sz="1600" b="0" dirty="0">
              <a:solidFill>
                <a:schemeClr val="accent2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3F3BD1F-D802-6497-C1EC-BF657902C73D}"/>
              </a:ext>
            </a:extLst>
          </p:cNvPr>
          <p:cNvSpPr txBox="1"/>
          <p:nvPr/>
        </p:nvSpPr>
        <p:spPr>
          <a:xfrm>
            <a:off x="1647158" y="5308143"/>
            <a:ext cx="3029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zh-CN" altLang="en-US" sz="12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极性相同，粒子受斥力，测量结果偏大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475EDEF-A04F-A443-9680-7D25C0D18C82}"/>
              </a:ext>
            </a:extLst>
          </p:cNvPr>
          <p:cNvSpPr txBox="1"/>
          <p:nvPr/>
        </p:nvSpPr>
        <p:spPr>
          <a:xfrm>
            <a:off x="6305007" y="5308142"/>
            <a:ext cx="3029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zh-CN" altLang="en-US" sz="12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极性反，粒子受银力，测量结果偏小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115D953-64BC-23FA-8377-67F238E77FD0}"/>
              </a:ext>
            </a:extLst>
          </p:cNvPr>
          <p:cNvSpPr txBox="1"/>
          <p:nvPr/>
        </p:nvSpPr>
        <p:spPr>
          <a:xfrm>
            <a:off x="1473017" y="5833889"/>
            <a:ext cx="7373755" cy="424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zh-CN" altLang="en-US" sz="16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实际测量受引导电场即收集时间影响，</a:t>
            </a:r>
            <a:r>
              <a:rPr kumimoji="1" lang="en-US" altLang="zh-CN" sz="16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MCP</a:t>
            </a:r>
            <a:r>
              <a:rPr kumimoji="1" lang="zh-CN" altLang="en-US" sz="16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压差也会影响</a:t>
            </a:r>
            <a:r>
              <a:rPr kumimoji="1" lang="en-US" altLang="zh-CN" sz="16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beam</a:t>
            </a:r>
            <a:r>
              <a:rPr kumimoji="1" lang="zh-CN" altLang="en-US" sz="16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kumimoji="1" lang="en-US" altLang="zh-CN" sz="16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size</a:t>
            </a:r>
            <a:r>
              <a:rPr kumimoji="1" lang="zh-CN" altLang="en-US" sz="16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的变化</a:t>
            </a:r>
            <a:endParaRPr kumimoji="1" lang="en-US" altLang="zh-CN" sz="1600" b="0" dirty="0">
              <a:solidFill>
                <a:schemeClr val="accent2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F3AAA7CB-14C3-8EF0-75D9-9978BEC961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396" y="1857715"/>
            <a:ext cx="2441170" cy="177318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13930E6-71FB-6733-17F0-372717630A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397" y="3933056"/>
            <a:ext cx="2441170" cy="177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83053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C6977-6157-2FE9-A789-7F4A69E52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FB0A297B-8C49-4435-A582-4705900686AE}"/>
              </a:ext>
            </a:extLst>
          </p:cNvPr>
          <p:cNvSpPr txBox="1"/>
          <p:nvPr/>
        </p:nvSpPr>
        <p:spPr>
          <a:xfrm>
            <a:off x="1473018" y="1025731"/>
            <a:ext cx="8007358" cy="2640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zh-CN" altLang="en-US" sz="16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宏脉冲</a:t>
            </a:r>
            <a:r>
              <a:rPr kumimoji="1" lang="en-US" altLang="zh-CN" sz="16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500</a:t>
            </a:r>
            <a:r>
              <a:rPr kumimoji="1" lang="zh-CN" altLang="en-US" sz="16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kumimoji="1" lang="en-US" altLang="zh-CN" sz="16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us</a:t>
            </a:r>
            <a:r>
              <a:rPr kumimoji="1" lang="zh-CN" altLang="en-US" sz="16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r>
              <a:rPr kumimoji="1" lang="en-US" altLang="zh-CN" sz="16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beta</a:t>
            </a:r>
            <a:r>
              <a:rPr kumimoji="1" lang="zh-CN" altLang="en-US" sz="16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值</a:t>
            </a:r>
            <a:r>
              <a:rPr kumimoji="1" lang="en-US" altLang="zh-CN" sz="16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0.389</a:t>
            </a:r>
            <a:r>
              <a:rPr kumimoji="1" lang="zh-CN" altLang="en-US" sz="16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，粒子数</a:t>
            </a:r>
            <a:r>
              <a:rPr kumimoji="1" lang="en-US" altLang="zh-CN" sz="16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1.56x10</a:t>
            </a:r>
            <a:r>
              <a:rPr kumimoji="1" lang="en-US" altLang="zh-CN" sz="1600" b="0" baseline="3000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13</a:t>
            </a:r>
            <a:r>
              <a:rPr kumimoji="1" lang="zh-CN" altLang="en-US" sz="16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，可以估算空间电场约为：</a:t>
            </a:r>
            <a:endParaRPr kumimoji="1" lang="en-US" altLang="zh-CN" sz="1600" b="0" dirty="0">
              <a:solidFill>
                <a:schemeClr val="accent2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endParaRPr kumimoji="1" lang="en-US" altLang="zh-CN" sz="1600" b="0" baseline="30000" dirty="0">
              <a:solidFill>
                <a:schemeClr val="accent2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endParaRPr kumimoji="1" lang="en-US" altLang="zh-CN" sz="1600" b="0" baseline="30000" dirty="0">
              <a:solidFill>
                <a:schemeClr val="accent2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endParaRPr kumimoji="1" lang="en-US" altLang="zh-CN" sz="1600" b="0" baseline="30000" dirty="0">
              <a:solidFill>
                <a:schemeClr val="accent2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16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流强为</a:t>
            </a:r>
            <a:r>
              <a:rPr kumimoji="1" lang="en-US" altLang="zh-CN" sz="16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5</a:t>
            </a:r>
            <a:r>
              <a:rPr kumimoji="1" lang="zh-CN" altLang="en-US" sz="16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kumimoji="1" lang="en-US" altLang="zh-CN" sz="16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mA</a:t>
            </a:r>
            <a:r>
              <a:rPr kumimoji="1" lang="zh-CN" altLang="en-US" sz="16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r>
              <a:rPr kumimoji="1" lang="en-US" altLang="zh-CN" sz="16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COMSOL</a:t>
            </a:r>
            <a:r>
              <a:rPr kumimoji="1" lang="zh-CN" altLang="en-US" sz="16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与</a:t>
            </a:r>
            <a:r>
              <a:rPr kumimoji="1" lang="en-US" altLang="zh-CN" sz="16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Virtual-IPM</a:t>
            </a:r>
            <a:r>
              <a:rPr kumimoji="1" lang="zh-CN" altLang="en-US" sz="16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以直流计算，需要进行换算：</a:t>
            </a:r>
            <a:endParaRPr kumimoji="1" lang="en-US" altLang="zh-CN" sz="1600" b="0" dirty="0">
              <a:solidFill>
                <a:schemeClr val="accent2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16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COMSOL</a:t>
            </a:r>
            <a:r>
              <a:rPr kumimoji="1" lang="zh-CN" altLang="en-US" sz="16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与</a:t>
            </a:r>
            <a:r>
              <a:rPr kumimoji="1" lang="en-US" altLang="zh-CN" sz="16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Virtual-IPM</a:t>
            </a:r>
            <a:r>
              <a:rPr kumimoji="1" lang="zh-CN" altLang="en-US" sz="16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流强可以相互对应</a:t>
            </a:r>
            <a:endParaRPr kumimoji="1" lang="en-US" altLang="zh-CN" sz="1600" b="0" dirty="0">
              <a:solidFill>
                <a:schemeClr val="accent2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6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与实际流强有</a:t>
            </a:r>
            <a:r>
              <a:rPr kumimoji="1" lang="en-US" altLang="zh-CN" sz="16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0.2</a:t>
            </a:r>
            <a:r>
              <a:rPr kumimoji="1" lang="zh-CN" altLang="en-US" sz="16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的倍数关系，</a:t>
            </a:r>
            <a:r>
              <a:rPr kumimoji="1" lang="en-US" altLang="zh-CN" sz="16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25</a:t>
            </a:r>
            <a:r>
              <a:rPr kumimoji="1" lang="zh-CN" altLang="en-US" sz="16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kumimoji="1" lang="en-US" altLang="zh-CN" sz="16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mA</a:t>
            </a:r>
            <a:r>
              <a:rPr kumimoji="1" lang="zh-CN" altLang="en-US" sz="16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时仿真结果与</a:t>
            </a:r>
            <a:r>
              <a:rPr kumimoji="1" lang="en-US" altLang="zh-CN" sz="16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5</a:t>
            </a:r>
            <a:r>
              <a:rPr kumimoji="1" lang="zh-CN" altLang="en-US" sz="16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kumimoji="1" lang="en-US" altLang="zh-CN" sz="16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mA</a:t>
            </a:r>
            <a:r>
              <a:rPr kumimoji="1" lang="zh-CN" altLang="en-US" sz="16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估算空间电场值对应</a:t>
            </a:r>
            <a:endParaRPr kumimoji="1" lang="en-US" altLang="zh-CN" sz="1600" b="0" dirty="0">
              <a:solidFill>
                <a:schemeClr val="accent2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endParaRPr kumimoji="1" lang="en-US" altLang="zh-CN" sz="1600" b="0" dirty="0">
              <a:solidFill>
                <a:schemeClr val="accent2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2156B74-7622-0629-B2E2-BD6ED8CD0F1C}"/>
                  </a:ext>
                </a:extLst>
              </p:cNvPr>
              <p:cNvSpPr txBox="1"/>
              <p:nvPr/>
            </p:nvSpPr>
            <p:spPr>
              <a:xfrm>
                <a:off x="3215680" y="1556792"/>
                <a:ext cx="3649384" cy="5379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1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zh-CN" altLang="en-US" sz="1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zh-CN" altLang="en-US" sz="1400" i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1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zh-CN" altLang="en-US" sz="1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zh-CN" altLang="en-US" sz="1400" i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sz="1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zh-CN" altLang="en-US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𝜎𝜀</m:t>
                              </m:r>
                            </m:e>
                            <m:sub>
                              <m:r>
                                <a:rPr lang="zh-CN" altLang="en-US" sz="1400" i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zh-CN" altLang="en-US" sz="1400" i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US" altLang="zh-CN" sz="1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58</m:t>
                      </m:r>
                      <m:f>
                        <m:fPr>
                          <m:type m:val="lin"/>
                          <m:ctrlPr>
                            <a:rPr lang="zh-CN" altLang="en-US" sz="1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zh-CN" altLang="en-US" sz="1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zh-CN" altLang="en-US" sz="14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2156B74-7622-0629-B2E2-BD6ED8CD0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680" y="1556792"/>
                <a:ext cx="3649384" cy="537968"/>
              </a:xfrm>
              <a:prstGeom prst="rect">
                <a:avLst/>
              </a:prstGeom>
              <a:blipFill>
                <a:blip r:embed="rId2"/>
                <a:stretch>
                  <a:fillRect t="-38636" b="-704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7C76C598-8CE9-E96A-5803-56BCDB5D6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968" y="3224886"/>
            <a:ext cx="3375806" cy="301245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B1371A9-FEB6-5255-8EB6-E3E4248C985B}"/>
              </a:ext>
            </a:extLst>
          </p:cNvPr>
          <p:cNvSpPr txBox="1"/>
          <p:nvPr/>
        </p:nvSpPr>
        <p:spPr>
          <a:xfrm>
            <a:off x="6672064" y="6242843"/>
            <a:ext cx="2237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zh-CN" sz="12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25</a:t>
            </a:r>
            <a:r>
              <a:rPr kumimoji="1" lang="zh-CN" altLang="en-US" sz="12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kumimoji="1" lang="en-US" altLang="zh-CN" sz="12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mA</a:t>
            </a:r>
            <a:r>
              <a:rPr kumimoji="1" lang="zh-CN" altLang="en-US" sz="12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kumimoji="1" lang="en-US" altLang="zh-CN" sz="12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Virtual-IPM</a:t>
            </a:r>
            <a:r>
              <a:rPr kumimoji="1" lang="zh-CN" altLang="en-US" sz="12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空间电场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BDC9FC4-ED71-49D4-4AB6-6CFB98AB28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168" y="3251408"/>
            <a:ext cx="4174206" cy="303201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65AC108-50C5-0325-2058-CF794F981EFB}"/>
              </a:ext>
            </a:extLst>
          </p:cNvPr>
          <p:cNvSpPr txBox="1"/>
          <p:nvPr/>
        </p:nvSpPr>
        <p:spPr>
          <a:xfrm>
            <a:off x="2803214" y="6227347"/>
            <a:ext cx="2237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zh-CN" sz="12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25</a:t>
            </a:r>
            <a:r>
              <a:rPr kumimoji="1" lang="zh-CN" altLang="en-US" sz="12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kumimoji="1" lang="en-US" altLang="zh-CN" sz="12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mA</a:t>
            </a:r>
            <a:r>
              <a:rPr kumimoji="1" lang="zh-CN" altLang="en-US" sz="12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kumimoji="1" lang="en-US" altLang="zh-CN" sz="12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OMSOL</a:t>
            </a:r>
            <a:r>
              <a:rPr kumimoji="1" lang="zh-CN" altLang="en-US" sz="12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空间电场</a:t>
            </a:r>
          </a:p>
        </p:txBody>
      </p:sp>
    </p:spTree>
    <p:extLst>
      <p:ext uri="{BB962C8B-B14F-4D97-AF65-F5344CB8AC3E}">
        <p14:creationId xmlns:p14="http://schemas.microsoft.com/office/powerpoint/2010/main" val="90163809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8463A-5ECB-A076-F73A-39924791F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873E105-7A51-82D3-6BB2-84ED2E8B8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656" y="1142044"/>
            <a:ext cx="3334014" cy="249857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BF354AA-D07E-D85D-2421-FEBBBFFD33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9" t="8778" r="6832"/>
          <a:stretch/>
        </p:blipFill>
        <p:spPr>
          <a:xfrm>
            <a:off x="6002912" y="3991929"/>
            <a:ext cx="3240626" cy="239247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8E89910-4910-2102-DED7-F38BCC4D57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16" t="10913" r="8257"/>
          <a:stretch/>
        </p:blipFill>
        <p:spPr>
          <a:xfrm>
            <a:off x="479376" y="4164254"/>
            <a:ext cx="3078247" cy="2339986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53E8279B-F827-9E76-9B7E-E3E4070F9ACE}"/>
              </a:ext>
            </a:extLst>
          </p:cNvPr>
          <p:cNvSpPr txBox="1"/>
          <p:nvPr/>
        </p:nvSpPr>
        <p:spPr>
          <a:xfrm>
            <a:off x="839416" y="641625"/>
            <a:ext cx="8007358" cy="79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zh-CN" altLang="en-US" sz="16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仿真结果：</a:t>
            </a:r>
            <a:endParaRPr kumimoji="1" lang="en-US" altLang="zh-CN" sz="1600" b="0" dirty="0">
              <a:solidFill>
                <a:schemeClr val="accent2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16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COMSOL</a:t>
            </a:r>
            <a:r>
              <a:rPr kumimoji="1" lang="zh-CN" altLang="en-US" sz="16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仿真结果与</a:t>
            </a:r>
            <a:r>
              <a:rPr kumimoji="1" lang="en-US" altLang="zh-CN" sz="16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CST</a:t>
            </a:r>
            <a:r>
              <a:rPr kumimoji="1" lang="zh-CN" altLang="en-US" sz="16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电场导入</a:t>
            </a:r>
            <a:r>
              <a:rPr kumimoji="1" lang="en-US" altLang="zh-CN" sz="16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Virtual-IPM</a:t>
            </a:r>
            <a:r>
              <a:rPr kumimoji="1" lang="zh-CN" altLang="en-US" sz="16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后仿真结果基本一致</a:t>
            </a:r>
            <a:endParaRPr kumimoji="1" lang="en-US" altLang="zh-CN" sz="1600" b="0" dirty="0">
              <a:solidFill>
                <a:schemeClr val="accent2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69362D9-8C53-86DE-763A-8EFCC2F95FE6}"/>
              </a:ext>
            </a:extLst>
          </p:cNvPr>
          <p:cNvSpPr txBox="1"/>
          <p:nvPr/>
        </p:nvSpPr>
        <p:spPr>
          <a:xfrm>
            <a:off x="1820888" y="3589498"/>
            <a:ext cx="4055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2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红色为</a:t>
            </a:r>
            <a:r>
              <a:rPr kumimoji="1" lang="en-US" altLang="zh-CN" sz="12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Virtual-IPM</a:t>
            </a:r>
            <a:r>
              <a:rPr kumimoji="1" lang="zh-CN" altLang="en-US" sz="12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均匀电场结果，与极板电场仿真结果相差</a:t>
            </a:r>
            <a:r>
              <a:rPr kumimoji="1" lang="en-US" altLang="zh-CN" sz="12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3%</a:t>
            </a:r>
            <a:r>
              <a:rPr kumimoji="1" lang="zh-CN" altLang="en-US" sz="12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左右，为电场误差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C352E76-E09F-8406-47E3-DA92DD54945D}"/>
              </a:ext>
            </a:extLst>
          </p:cNvPr>
          <p:cNvSpPr txBox="1"/>
          <p:nvPr/>
        </p:nvSpPr>
        <p:spPr>
          <a:xfrm>
            <a:off x="3670534" y="4311002"/>
            <a:ext cx="19670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zh-CN" altLang="en-US" sz="12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实际测量时，</a:t>
            </a:r>
            <a:r>
              <a:rPr kumimoji="1" lang="en-US" altLang="zh-CN" sz="12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beam</a:t>
            </a:r>
            <a:r>
              <a:rPr kumimoji="1" lang="zh-CN" altLang="en-US" sz="12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kumimoji="1" lang="en-US" altLang="zh-CN" sz="12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size</a:t>
            </a:r>
            <a:r>
              <a:rPr kumimoji="1" lang="zh-CN" altLang="en-US" sz="12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会随流强开始变大，看似与仿真结果趋势相反：</a:t>
            </a:r>
            <a:endParaRPr kumimoji="1" lang="en-US" altLang="zh-CN" sz="1200" b="0" dirty="0">
              <a:solidFill>
                <a:schemeClr val="accent2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kumimoji="1" lang="zh-CN" altLang="en-US" sz="12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补充实验数据</a:t>
            </a:r>
            <a:endParaRPr kumimoji="1" lang="en-US" altLang="zh-CN" sz="1200" b="0" dirty="0">
              <a:solidFill>
                <a:schemeClr val="accent2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kumimoji="1" lang="zh-CN" altLang="en-US" sz="12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猜测：</a:t>
            </a:r>
            <a:endParaRPr kumimoji="1" lang="en-US" altLang="zh-CN" sz="1200" b="0" dirty="0">
              <a:solidFill>
                <a:schemeClr val="accent2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kumimoji="1" lang="en-US" altLang="zh-CN" sz="12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MCP</a:t>
            </a:r>
            <a:r>
              <a:rPr kumimoji="1" lang="zh-CN" altLang="en-US" sz="12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空间电场的影响大于流强即空间电场带来的影响</a:t>
            </a:r>
          </a:p>
        </p:txBody>
      </p: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F187B687-73FD-2E4D-12A1-3536F175D293}"/>
              </a:ext>
            </a:extLst>
          </p:cNvPr>
          <p:cNvCxnSpPr/>
          <p:nvPr/>
        </p:nvCxnSpPr>
        <p:spPr bwMode="auto">
          <a:xfrm>
            <a:off x="5447928" y="5445224"/>
            <a:ext cx="504056" cy="0"/>
          </a:xfrm>
          <a:prstGeom prst="straightConnector1">
            <a:avLst/>
          </a:prstGeom>
          <a:solidFill>
            <a:srgbClr val="FF0000"/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triangle"/>
          </a:ln>
          <a:effectLst>
            <a:outerShdw dist="53882" dir="2700000" algn="ctr" rotWithShape="0">
              <a:srgbClr val="CCECFF"/>
            </a:outerShdw>
          </a:effectLst>
        </p:spPr>
      </p:cxnSp>
      <p:cxnSp>
        <p:nvCxnSpPr>
          <p:cNvPr id="20" name="直线箭头连接符 19">
            <a:extLst>
              <a:ext uri="{FF2B5EF4-FFF2-40B4-BE49-F238E27FC236}">
                <a16:creationId xmlns:a16="http://schemas.microsoft.com/office/drawing/2014/main" id="{9CC055C1-CC51-DDF5-B791-5FF679EFCA0A}"/>
              </a:ext>
            </a:extLst>
          </p:cNvPr>
          <p:cNvCxnSpPr/>
          <p:nvPr/>
        </p:nvCxnSpPr>
        <p:spPr bwMode="auto">
          <a:xfrm>
            <a:off x="6456040" y="5517232"/>
            <a:ext cx="3384376" cy="0"/>
          </a:xfrm>
          <a:prstGeom prst="straightConnector1">
            <a:avLst/>
          </a:prstGeom>
          <a:ln>
            <a:prstDash val="dashDot"/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967FB92F-8D67-E05C-CAE5-0785D5808274}"/>
              </a:ext>
            </a:extLst>
          </p:cNvPr>
          <p:cNvSpPr txBox="1"/>
          <p:nvPr/>
        </p:nvSpPr>
        <p:spPr>
          <a:xfrm>
            <a:off x="9490113" y="4311002"/>
            <a:ext cx="26891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zh-CN" sz="12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3.3</a:t>
            </a:r>
            <a:r>
              <a:rPr kumimoji="1" lang="zh-CN" altLang="en-US" sz="12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kumimoji="1" lang="en-US" altLang="zh-CN" sz="12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mm</a:t>
            </a:r>
            <a:r>
              <a:rPr kumimoji="1" lang="zh-CN" altLang="en-US" sz="12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为物理计算出的</a:t>
            </a:r>
            <a:r>
              <a:rPr kumimoji="1" lang="en-US" altLang="zh-CN" sz="12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IPM</a:t>
            </a:r>
            <a:r>
              <a:rPr kumimoji="1" lang="zh-CN" altLang="en-US" sz="12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位置处</a:t>
            </a:r>
            <a:r>
              <a:rPr kumimoji="1" lang="en-US" altLang="zh-CN" sz="12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beam</a:t>
            </a:r>
            <a:r>
              <a:rPr kumimoji="1" lang="zh-CN" altLang="en-US" sz="12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kumimoji="1" lang="en-US" altLang="zh-CN" sz="12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size</a:t>
            </a:r>
            <a:r>
              <a:rPr kumimoji="1" lang="zh-CN" altLang="en-US" sz="12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r>
              <a:rPr kumimoji="1" lang="en-US" altLang="zh-CN" sz="12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MCP</a:t>
            </a:r>
            <a:r>
              <a:rPr kumimoji="1" lang="zh-CN" altLang="en-US" sz="12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压差在</a:t>
            </a:r>
            <a:r>
              <a:rPr kumimoji="1" lang="en-US" altLang="zh-CN" sz="12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1.6</a:t>
            </a:r>
            <a:r>
              <a:rPr kumimoji="1" lang="zh-CN" altLang="en-US" sz="12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kumimoji="1" lang="en-US" altLang="zh-CN" sz="12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kV</a:t>
            </a:r>
            <a:r>
              <a:rPr kumimoji="1" lang="zh-CN" altLang="en-US" sz="12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时，实际测量结果小于实际</a:t>
            </a:r>
            <a:r>
              <a:rPr kumimoji="1" lang="en-US" altLang="zh-CN" sz="12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beam</a:t>
            </a:r>
            <a:r>
              <a:rPr kumimoji="1" lang="zh-CN" altLang="en-US" sz="12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kumimoji="1" lang="en-US" altLang="zh-CN" sz="12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size</a:t>
            </a:r>
            <a:r>
              <a:rPr kumimoji="1" lang="zh-CN" altLang="en-US" sz="12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，随着</a:t>
            </a:r>
            <a:r>
              <a:rPr kumimoji="1" lang="en-US" altLang="zh-CN" sz="12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MCP</a:t>
            </a:r>
            <a:r>
              <a:rPr kumimoji="1" lang="zh-CN" altLang="en-US" sz="12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压差增大，</a:t>
            </a:r>
            <a:r>
              <a:rPr kumimoji="1" lang="en-US" altLang="zh-CN" sz="12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beam size</a:t>
            </a:r>
            <a:r>
              <a:rPr kumimoji="1" lang="zh-CN" altLang="en-US" sz="12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反而从小于实际值增加至大于实际值</a:t>
            </a:r>
            <a:endParaRPr kumimoji="1" lang="en-US" altLang="zh-CN" sz="1200" b="0" dirty="0">
              <a:solidFill>
                <a:schemeClr val="accent2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kumimoji="1" lang="en-US" altLang="zh-CN" sz="12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MCP</a:t>
            </a:r>
            <a:r>
              <a:rPr kumimoji="1" lang="zh-CN" altLang="en-US" sz="12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的影响更大</a:t>
            </a:r>
            <a:endParaRPr kumimoji="1" lang="en-US" altLang="zh-CN" sz="1200" b="0" dirty="0">
              <a:solidFill>
                <a:schemeClr val="accent2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kumimoji="1" lang="zh-CN" altLang="en-US" sz="12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在高流强时选定一个</a:t>
            </a:r>
            <a:r>
              <a:rPr kumimoji="1" lang="en-US" altLang="zh-CN" sz="12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MCP</a:t>
            </a:r>
            <a:r>
              <a:rPr kumimoji="1" lang="zh-CN" altLang="en-US" sz="12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压差使该值下测量结果与计算结果一致，是否未来实验就只需要考虑压差？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6FA1E757-5359-74B0-E71D-AE7EDE1835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9751" r="9313"/>
          <a:stretch/>
        </p:blipFill>
        <p:spPr>
          <a:xfrm>
            <a:off x="6096000" y="1397391"/>
            <a:ext cx="2767189" cy="2229828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25702C56-847B-B7FF-2C38-A7E209FB8D15}"/>
              </a:ext>
            </a:extLst>
          </p:cNvPr>
          <p:cNvSpPr txBox="1"/>
          <p:nvPr/>
        </p:nvSpPr>
        <p:spPr>
          <a:xfrm>
            <a:off x="6045378" y="3608104"/>
            <a:ext cx="2868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200" b="0" dirty="0">
                <a:solidFill>
                  <a:schemeClr val="accent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电子模式下变化趋势相反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8054FAF4-67C9-3049-8EE3-5CFC26AB09A7}"/>
                  </a:ext>
                </a:extLst>
              </p:cNvPr>
              <p:cNvSpPr txBox="1"/>
              <p:nvPr/>
            </p:nvSpPr>
            <p:spPr>
              <a:xfrm>
                <a:off x="8568701" y="1435956"/>
                <a:ext cx="3240626" cy="637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00050" lvl="2" indent="0">
                  <a:buClr>
                    <a:srgbClr val="002060"/>
                  </a:buClr>
                  <a:buSzPct val="9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200" b="1" i="1" kern="120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altLang="zh-CN" sz="1200" b="1" kern="12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lang="en-US" altLang="zh-CN" sz="1200" b="1" kern="12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</m:sub>
                      </m:sSub>
                      <m:r>
                        <a:rPr lang="en-US" altLang="zh-CN" sz="1200" b="1" kern="12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+mn-cs"/>
                        </a:rPr>
                        <m:t>≈</m:t>
                      </m:r>
                      <m:sSub>
                        <m:sSubPr>
                          <m:ctrlPr>
                            <a:rPr lang="en-US" altLang="zh-CN" sz="1200" b="1" i="1" kern="12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altLang="zh-CN" sz="1200" b="1" kern="12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lang="en-US" altLang="zh-CN" sz="1200" b="1" kern="12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0</m:t>
                          </m:r>
                        </m:sub>
                      </m:sSub>
                      <m:r>
                        <a:rPr lang="en-US" altLang="zh-CN" sz="1200" b="1" kern="12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+mn-cs"/>
                        </a:rPr>
                        <m:t>∙(1+</m:t>
                      </m:r>
                      <m:f>
                        <m:fPr>
                          <m:ctrlPr>
                            <a:rPr lang="en-US" altLang="zh-CN" sz="1200" b="1" i="1" kern="12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altLang="zh-CN" sz="1200" b="1" kern="12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l-GR" altLang="zh-CN" sz="1200" b="1" kern="12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Γ</m:t>
                          </m:r>
                          <m:r>
                            <a:rPr lang="en-US" altLang="zh-CN" sz="1200" b="1" kern="12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(1/4)</m:t>
                          </m:r>
                        </m:num>
                        <m:den>
                          <m:r>
                            <a:rPr lang="en-US" altLang="zh-CN" sz="1200" b="1" kern="12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den>
                      </m:f>
                      <m:r>
                        <a:rPr lang="en-US" altLang="zh-CN" sz="1200" b="1" kern="12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+mn-cs"/>
                        </a:rPr>
                        <m:t>∙</m:t>
                      </m:r>
                      <m:f>
                        <m:fPr>
                          <m:ctrlPr>
                            <a:rPr lang="en-US" altLang="zh-CN" sz="1200" b="1" i="1" kern="12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1200" b="1" i="1" kern="12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altLang="zh-CN" sz="1200" b="1" kern="12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zh-CN" sz="1200" b="1" kern="12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  <m:t>𝑆𝐶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altLang="zh-CN" sz="1200" b="0" i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1200" b="1" i="1" kern="12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altLang="zh-CN" sz="1200" b="1" kern="12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sz="1200" b="1" kern="12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200" b="1" i="1" kern="12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altLang="zh-CN" sz="1200" b="1" kern="12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1200" b="1" kern="12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altLang="zh-CN" sz="1200" b="1" kern="12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+mn-cs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altLang="zh-CN" sz="1200" b="1" i="1" kern="12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CN" sz="1200" b="1" i="1" kern="12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lang="en-US" altLang="zh-CN" sz="1200" b="1" kern="12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  <m:t>𝑑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zh-CN" sz="1200" b="1" i="1" kern="120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1" kern="120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200" b="1" kern="120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en-US" altLang="zh-CN" sz="1200" b="1" kern="12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lang="en-US" altLang="zh-CN" sz="3200" b="1" kern="1200" dirty="0">
                  <a:solidFill>
                    <a:schemeClr val="accent2"/>
                  </a:solidFill>
                  <a:latin typeface="Times New Roman" pitchFamily="18" charset="0"/>
                  <a:ea typeface="DengXian" panose="02010600030101010101" pitchFamily="2" charset="-122"/>
                  <a:cs typeface="+mn-cs"/>
                </a:endParaRPr>
              </a:p>
            </p:txBody>
          </p:sp>
        </mc:Choice>
        <mc:Fallback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8054FAF4-67C9-3049-8EE3-5CFC26AB0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8701" y="1435956"/>
                <a:ext cx="3240626" cy="6379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1CDBD94A-B1E4-3D6E-2ED7-D6C21731E673}"/>
                  </a:ext>
                </a:extLst>
              </p:cNvPr>
              <p:cNvSpPr txBox="1"/>
              <p:nvPr/>
            </p:nvSpPr>
            <p:spPr>
              <a:xfrm>
                <a:off x="9026806" y="2073951"/>
                <a:ext cx="276718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altLang="zh-CN" sz="1200" b="0" dirty="0">
                    <a:solidFill>
                      <a:schemeClr val="accent2"/>
                    </a:solidFill>
                    <a:latin typeface="DengXian" panose="02010600030101010101" pitchFamily="2" charset="-122"/>
                    <a:ea typeface="DengXian" panose="02010600030101010101" pitchFamily="2" charset="-122"/>
                  </a:rPr>
                  <a:t>D</a:t>
                </a:r>
                <a:r>
                  <a:rPr kumimoji="1" lang="zh-CN" altLang="en-US" sz="1200" b="0" dirty="0">
                    <a:solidFill>
                      <a:schemeClr val="accent2"/>
                    </a:solidFill>
                    <a:latin typeface="DengXian" panose="02010600030101010101" pitchFamily="2" charset="-122"/>
                    <a:ea typeface="DengXian" panose="02010600030101010101" pitchFamily="2" charset="-122"/>
                  </a:rPr>
                  <a:t>为极板间距，</a:t>
                </a:r>
                <a:r>
                  <a:rPr kumimoji="1" lang="en-US" altLang="zh-CN" sz="1200" b="0" dirty="0">
                    <a:solidFill>
                      <a:schemeClr val="accent2"/>
                    </a:solidFill>
                    <a:latin typeface="DengXian" panose="02010600030101010101" pitchFamily="2" charset="-122"/>
                    <a:ea typeface="DengXian" panose="02010600030101010101" pitchFamily="2" charset="-122"/>
                  </a:rPr>
                  <a:t>d</a:t>
                </a:r>
                <a:r>
                  <a:rPr kumimoji="1" lang="zh-CN" altLang="en-US" sz="1200" b="0" dirty="0">
                    <a:solidFill>
                      <a:schemeClr val="accent2"/>
                    </a:solidFill>
                    <a:latin typeface="DengXian" panose="02010600030101010101" pitchFamily="2" charset="-122"/>
                    <a:ea typeface="DengXian" panose="02010600030101010101" pitchFamily="2" charset="-122"/>
                  </a:rPr>
                  <a:t>为束团中心至</a:t>
                </a:r>
                <a:r>
                  <a:rPr kumimoji="1" lang="en-US" altLang="zh-CN" sz="1200" b="0" dirty="0">
                    <a:solidFill>
                      <a:schemeClr val="accent2"/>
                    </a:solidFill>
                    <a:latin typeface="DengXian" panose="02010600030101010101" pitchFamily="2" charset="-122"/>
                    <a:ea typeface="DengXian" panose="02010600030101010101" pitchFamily="2" charset="-122"/>
                  </a:rPr>
                  <a:t>MCP</a:t>
                </a:r>
                <a:r>
                  <a:rPr kumimoji="1" lang="zh-CN" altLang="en-US" sz="1200" b="0" dirty="0">
                    <a:solidFill>
                      <a:schemeClr val="accent2"/>
                    </a:solidFill>
                    <a:latin typeface="DengXian" panose="02010600030101010101" pitchFamily="2" charset="-122"/>
                    <a:ea typeface="DengXian" panose="02010600030101010101" pitchFamily="2" charset="-122"/>
                  </a:rPr>
                  <a:t>距离，</a:t>
                </a:r>
                <a:r>
                  <a:rPr kumimoji="1" lang="en-US" altLang="zh-CN" sz="1200" b="0" dirty="0" err="1">
                    <a:solidFill>
                      <a:schemeClr val="accent2"/>
                    </a:solidFill>
                    <a:latin typeface="DengXian" panose="02010600030101010101" pitchFamily="2" charset="-122"/>
                    <a:ea typeface="DengXian" panose="02010600030101010101" pitchFamily="2" charset="-122"/>
                  </a:rPr>
                  <a:t>Usc</a:t>
                </a:r>
                <a:r>
                  <a:rPr kumimoji="1" lang="zh-CN" altLang="en-US" sz="1200" b="0" dirty="0">
                    <a:solidFill>
                      <a:schemeClr val="accent2"/>
                    </a:solidFill>
                    <a:latin typeface="DengXian" panose="02010600030101010101" pitchFamily="2" charset="-122"/>
                    <a:ea typeface="DengXian" panose="02010600030101010101" pitchFamily="2" charset="-122"/>
                  </a:rPr>
                  <a:t>为空间电势，</a:t>
                </a:r>
                <a:r>
                  <a:rPr kumimoji="1" lang="en-US" altLang="zh-CN" sz="1200" b="0" dirty="0">
                    <a:solidFill>
                      <a:schemeClr val="accent2"/>
                    </a:solidFill>
                    <a:latin typeface="DengXian" panose="02010600030101010101" pitchFamily="2" charset="-122"/>
                    <a:ea typeface="DengXian" panose="02010600030101010101" pitchFamily="2" charset="-122"/>
                  </a:rPr>
                  <a:t>Ey</a:t>
                </a:r>
                <a:r>
                  <a:rPr kumimoji="1" lang="zh-CN" altLang="en-US" sz="1200" b="0" dirty="0">
                    <a:solidFill>
                      <a:schemeClr val="accent2"/>
                    </a:solidFill>
                    <a:latin typeface="DengXian" panose="02010600030101010101" pitchFamily="2" charset="-122"/>
                    <a:ea typeface="DengXian" panose="02010600030101010101" pitchFamily="2" charset="-122"/>
                  </a:rPr>
                  <a:t>为引导电场。该公式适用于极性相同即电子模式</a:t>
                </a:r>
                <a:endParaRPr kumimoji="1" lang="en-US" altLang="zh-CN" sz="1200" b="0" dirty="0">
                  <a:solidFill>
                    <a:schemeClr val="accent2"/>
                  </a:solidFill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  <a:p>
                <a:pPr marL="171450" indent="-1714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1200" b="1" kern="120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+mn-cs"/>
                      </a:rPr>
                      <m:t>Γ</m:t>
                    </m:r>
                    <m:r>
                      <a:rPr lang="en-US" altLang="zh-CN" sz="1200" b="1" kern="120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+mn-cs"/>
                      </a:rPr>
                      <m:t>(1/4)</m:t>
                    </m:r>
                  </m:oMath>
                </a14:m>
                <a:r>
                  <a:rPr kumimoji="1" lang="zh-CN" altLang="en-US" sz="1200" b="0" dirty="0">
                    <a:solidFill>
                      <a:schemeClr val="accent2"/>
                    </a:solidFill>
                    <a:latin typeface="DengXian" panose="02010600030101010101" pitchFamily="2" charset="-122"/>
                    <a:ea typeface="DengXian" panose="02010600030101010101" pitchFamily="2" charset="-122"/>
                  </a:rPr>
                  <a:t>约为</a:t>
                </a:r>
                <a:r>
                  <a:rPr lang="en-US" altLang="zh-CN" sz="1200" b="0" dirty="0">
                    <a:solidFill>
                      <a:schemeClr val="accent2"/>
                    </a:solidFill>
                    <a:latin typeface="Cambria Math" panose="02040503050406030204" pitchFamily="18" charset="0"/>
                  </a:rPr>
                  <a:t>3.62561</a:t>
                </a:r>
              </a:p>
              <a:p>
                <a:pPr marL="171450" indent="-171450" algn="l">
                  <a:buFont typeface="Arial" panose="020B0604020202020204" pitchFamily="34" charset="0"/>
                  <a:buChar char="•"/>
                </a:pPr>
                <a:r>
                  <a:rPr lang="en-US" altLang="zh-CN" sz="1200" b="0" dirty="0">
                    <a:solidFill>
                      <a:schemeClr val="accent2"/>
                    </a:solidFill>
                    <a:latin typeface="Cambria Math" panose="02040503050406030204" pitchFamily="18" charset="0"/>
                  </a:rPr>
                  <a:t>5mA</a:t>
                </a:r>
                <a:r>
                  <a:rPr lang="zh-CN" altLang="en-US" sz="1200" b="0" dirty="0">
                    <a:solidFill>
                      <a:schemeClr val="accent2"/>
                    </a:solidFill>
                    <a:latin typeface="Cambria Math" panose="02040503050406030204" pitchFamily="18" charset="0"/>
                  </a:rPr>
                  <a:t>下计算结果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b="1" i="1" kern="120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altLang="zh-CN" sz="1200" b="1" kern="12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𝜎</m:t>
                        </m:r>
                      </m:e>
                      <m:sub>
                        <m:r>
                          <a:rPr lang="en-US" altLang="zh-CN" sz="1200" b="1" kern="12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𝑚</m:t>
                        </m:r>
                      </m:sub>
                    </m:sSub>
                    <m:r>
                      <a:rPr lang="en-US" altLang="zh-CN" sz="1200" b="1" kern="120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+mn-cs"/>
                      </a:rPr>
                      <m:t>≈</m:t>
                    </m:r>
                    <m:sSub>
                      <m:sSubPr>
                        <m:ctrlPr>
                          <a:rPr lang="en-US" altLang="zh-CN" sz="1200" b="1" i="1" kern="12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altLang="zh-CN" sz="1200" b="0" i="1" kern="120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1.167</m:t>
                        </m:r>
                        <m:r>
                          <a:rPr lang="en-US" altLang="zh-CN" sz="1200" b="0" i="0" kern="120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·</m:t>
                        </m:r>
                        <m:r>
                          <a:rPr lang="en-US" altLang="zh-CN" sz="1200" b="1" kern="12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𝜎</m:t>
                        </m:r>
                      </m:e>
                      <m:sub>
                        <m:r>
                          <a:rPr lang="en-US" altLang="zh-CN" sz="1200" b="1" kern="12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1200" b="0" dirty="0">
                    <a:solidFill>
                      <a:schemeClr val="accent2"/>
                    </a:solidFill>
                    <a:latin typeface="Cambria Math" panose="02040503050406030204" pitchFamily="18" charset="0"/>
                  </a:rPr>
                  <a:t>即</a:t>
                </a:r>
                <a:r>
                  <a:rPr lang="en-US" altLang="zh-CN" sz="1200" b="0" dirty="0">
                    <a:solidFill>
                      <a:schemeClr val="accent2"/>
                    </a:solidFill>
                    <a:latin typeface="Cambria Math" panose="02040503050406030204" pitchFamily="18" charset="0"/>
                  </a:rPr>
                  <a:t>3.85</a:t>
                </a:r>
                <a:r>
                  <a:rPr lang="zh-CN" altLang="en-US" sz="1200" b="0" dirty="0">
                    <a:solidFill>
                      <a:schemeClr val="accent2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altLang="zh-CN" sz="1200" b="0" dirty="0">
                    <a:solidFill>
                      <a:schemeClr val="accent2"/>
                    </a:solidFill>
                    <a:latin typeface="Cambria Math" panose="02040503050406030204" pitchFamily="18" charset="0"/>
                  </a:rPr>
                  <a:t>mm</a:t>
                </a:r>
                <a:r>
                  <a:rPr lang="zh-CN" altLang="en-US" sz="1200" b="0" dirty="0">
                    <a:solidFill>
                      <a:schemeClr val="accent2"/>
                    </a:solidFill>
                    <a:latin typeface="Cambria Math" panose="02040503050406030204" pitchFamily="18" charset="0"/>
                  </a:rPr>
                  <a:t>与仿真结果基本一致</a:t>
                </a:r>
              </a:p>
            </p:txBody>
          </p:sp>
        </mc:Choice>
        <mc:Fallback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1CDBD94A-B1E4-3D6E-2ED7-D6C21731E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6806" y="2073951"/>
                <a:ext cx="2767189" cy="1200329"/>
              </a:xfrm>
              <a:prstGeom prst="rect">
                <a:avLst/>
              </a:prstGeom>
              <a:blipFill>
                <a:blip r:embed="rId7"/>
                <a:stretch>
                  <a:fillRect b="-31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161906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588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华文中宋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588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华文中宋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21523</TotalTime>
  <Words>415</Words>
  <Application>Microsoft Macintosh PowerPoint</Application>
  <PresentationFormat>宽屏</PresentationFormat>
  <Paragraphs>33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3" baseType="lpstr">
      <vt:lpstr>DengXian</vt:lpstr>
      <vt:lpstr>微软雅黑</vt:lpstr>
      <vt:lpstr>Arial</vt:lpstr>
      <vt:lpstr>Calibri</vt:lpstr>
      <vt:lpstr>Cambria Math</vt:lpstr>
      <vt:lpstr>Tahoma</vt:lpstr>
      <vt:lpstr>Times New Roman</vt:lpstr>
      <vt:lpstr>Wingdings</vt:lpstr>
      <vt:lpstr>自定义设计方案</vt:lpstr>
      <vt:lpstr>学生讨论</vt:lpstr>
      <vt:lpstr>PowerPoint 演示文稿</vt:lpstr>
      <vt:lpstr>PowerPoint 演示文稿</vt:lpstr>
      <vt:lpstr>PowerPoint 演示文稿</vt:lpstr>
    </vt:vector>
  </TitlesOfParts>
  <Company>MC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MC SYSTEM</dc:creator>
  <cp:lastModifiedBy>孟宇 刘</cp:lastModifiedBy>
  <cp:revision>859</cp:revision>
  <dcterms:created xsi:type="dcterms:W3CDTF">2010-03-12T08:32:26Z</dcterms:created>
  <dcterms:modified xsi:type="dcterms:W3CDTF">2024-10-30T05:28:20Z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TC100690452052</vt:lpwstr>
  </property>
</Properties>
</file>