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90" r:id="rId3"/>
    <p:sldId id="492" r:id="rId4"/>
    <p:sldId id="494" r:id="rId5"/>
    <p:sldId id="495" r:id="rId6"/>
    <p:sldId id="496" r:id="rId7"/>
    <p:sldId id="498" r:id="rId8"/>
    <p:sldId id="497" r:id="rId9"/>
    <p:sldId id="499" r:id="rId10"/>
    <p:sldId id="500" r:id="rId11"/>
    <p:sldId id="46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664" autoAdjust="0"/>
  </p:normalViewPr>
  <p:slideViewPr>
    <p:cSldViewPr snapToGrid="0">
      <p:cViewPr varScale="1">
        <p:scale>
          <a:sx n="116" d="100"/>
          <a:sy n="116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BSM&#20559;&#36716;&#38081;&#23454;&#39564;&#27979;&#35797;&#25968;&#25454;\BSM%20dipole\bsm_I-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磁场强度随电流变化趋势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Sheet1!$A$1:$A$31</c:f>
              <c:numCache>
                <c:formatCode>General</c:formatCode>
                <c:ptCount val="3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</c:numCache>
            </c:numRef>
          </c:xVal>
          <c:yVal>
            <c:numRef>
              <c:f>Sheet1!$B$1:$B$31</c:f>
              <c:numCache>
                <c:formatCode>General</c:formatCode>
                <c:ptCount val="31"/>
                <c:pt idx="0">
                  <c:v>1.74</c:v>
                </c:pt>
                <c:pt idx="1">
                  <c:v>9.26</c:v>
                </c:pt>
                <c:pt idx="2">
                  <c:v>17.05</c:v>
                </c:pt>
                <c:pt idx="3">
                  <c:v>24.89</c:v>
                </c:pt>
                <c:pt idx="4">
                  <c:v>32.79</c:v>
                </c:pt>
                <c:pt idx="5">
                  <c:v>40.78</c:v>
                </c:pt>
                <c:pt idx="6">
                  <c:v>48.74</c:v>
                </c:pt>
                <c:pt idx="7">
                  <c:v>56.75</c:v>
                </c:pt>
                <c:pt idx="8">
                  <c:v>64.77</c:v>
                </c:pt>
                <c:pt idx="9">
                  <c:v>72.8</c:v>
                </c:pt>
                <c:pt idx="10">
                  <c:v>80.819999999999993</c:v>
                </c:pt>
                <c:pt idx="11">
                  <c:v>88.88</c:v>
                </c:pt>
                <c:pt idx="12">
                  <c:v>96.94</c:v>
                </c:pt>
                <c:pt idx="13">
                  <c:v>105.04</c:v>
                </c:pt>
                <c:pt idx="14">
                  <c:v>113.12</c:v>
                </c:pt>
                <c:pt idx="15">
                  <c:v>121.23</c:v>
                </c:pt>
                <c:pt idx="16">
                  <c:v>129.31</c:v>
                </c:pt>
                <c:pt idx="17">
                  <c:v>137.38</c:v>
                </c:pt>
                <c:pt idx="18">
                  <c:v>145.52000000000001</c:v>
                </c:pt>
                <c:pt idx="19">
                  <c:v>153.61000000000001</c:v>
                </c:pt>
                <c:pt idx="20">
                  <c:v>161.76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3F-47E8-BCD6-667139F4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2056303"/>
        <c:axId val="949652751"/>
      </c:scatterChart>
      <c:valAx>
        <c:axId val="1012056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电流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9652751"/>
        <c:crosses val="autoZero"/>
        <c:crossBetween val="midCat"/>
      </c:valAx>
      <c:valAx>
        <c:axId val="94965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磁场强度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2056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6B07-71CD-4DF9-9F95-68BB985C86C0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5A69-9C29-4DC9-BA55-98B010D17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57CFF8C0-B71B-35F4-D5FE-3352DDB02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2107D510-E54A-F256-50F4-668BA0933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6DEE77-3528-4C23-9C1C-11C150EA2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9150E4-65E3-4A37-B055-957144959AFD}" type="slidenum">
              <a:rPr kumimoji="1" lang="zh-CN" altLang="en-US"/>
              <a:pPr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34BBE-82FC-8245-0E4F-EB271241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C20DD2-B025-3324-E530-5D1CCCF0F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066F72-152B-D878-8E6B-32796D5C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6F6151-C6F4-592A-BEF0-57215139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FCDA28-9F45-7D1C-E50A-0DA11AB4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4684C-B324-7B57-9532-EC3B814D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5D3357-130B-40C9-27F9-D3735CDDE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B4E3D-42B6-C169-D7AC-B6A543D9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B331C-C9E5-3998-8DF6-C0AB033A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182469-0562-8868-85F5-B125B4EF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1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E2BD12-D1B4-E65A-A647-67A140A28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EBECDA-93DB-515D-FED3-2AA3BC26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CFDFF-EE1E-391A-E05A-D57937D9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85932-55D9-EA8D-4572-E150A968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B763C2-A8F5-C342-FD1C-A0225A61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5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2CF8B-60EE-E183-52F2-A423AB03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5CBEA-F3B0-7E31-74C5-FFA2F0237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E5133-9099-514D-4922-DBA437D0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E8E9C-02C1-3808-0F91-DF11E8D7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2FD22F-BD0C-3E4F-358C-1BEDBAF2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692D1-4660-C1E8-EFB1-A08B175B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95A731-74E6-2504-CA62-C583BAB4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7C5E44-ECF4-9D16-5BF7-1AD745F4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E340F5-3964-6122-4AEA-C6977B45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DDA6F9-6C86-D337-C7FA-05696A7F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2A042-B1DE-E62D-B54E-84E96C3D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8B180C-6174-8E6F-BC8E-E90FCBF35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0B1E30-6512-A6A8-78E3-01F461B0D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B5176E-A6F0-8E34-2C03-00380E8A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EA95A-76C2-44E4-B949-FC03F8F4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3122AE-DB92-9EF0-4D1E-083E874B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7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F149B-93B7-1C6A-A8D8-408D18B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9CFCC8-341D-7E25-6407-98038F6D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3743FD-DEEA-64EC-F5F9-4398AB28B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CE3D55-8F62-88FD-7DE6-A68655152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7BEB8E3-FD4A-7571-C5A0-99DB6F04B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A4887A-F3FD-3851-57B8-938AB5B9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7E3630-6ED7-BD35-BBA0-443F2E31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0F5CC1-ABC2-A633-6AA1-09B6AFFC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5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6F2D2-02B5-6654-5C15-009F4502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516823-A9D1-DC59-C2D5-A63945CF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C0E803-0BC0-B819-A6BD-89A2D5F6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145AEE-9C92-E966-3896-902941C3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937DED-2DF8-01F3-D1ED-05C00876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A7711A-BBD4-768C-1613-C29DDB88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83B51A-7FA5-7FA0-D5C3-D3DAD76A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78DF5-FA82-06BF-676F-2D05CFF3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A6370-5755-8DCE-B793-4827EE72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A0A775-9AEA-CBC2-62FF-E15D4DB0B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2DED7-A227-5D00-1E03-1AF5100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0C8AB-CA4D-49C7-C8EE-597334CE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B38A8-3F2A-8A8E-25B0-2E932353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9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90C25-2970-9DC0-968A-387FEF49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019C67-51FA-75D0-1881-5E50CB83A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360608-45EA-133B-8387-C0B25CBF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D76448-683D-9358-BAEA-6678DEFA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3C1484-52D0-2AFF-0041-0398561D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8B46A7-FE84-1899-BD96-FE84DB06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CFAD8D-E550-D526-B27A-A7EA1CA8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8AC228-7298-31C6-C127-DF9EB714D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7BC13F-E495-4944-5117-BEA6FF8FA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52A8-0719-4E83-BCFF-DCAF7693A1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A117B-B8A9-6C3C-3456-3012601FC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D4A990-58B3-E002-98C2-02C392FF0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D5C5-1C24-4C44-9314-AF21BF9F0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8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744941B8-21A1-2CF8-F30D-6AC912E7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2025CD-1A74-E6AA-850B-C27EF9646083}"/>
              </a:ext>
            </a:extLst>
          </p:cNvPr>
          <p:cNvSpPr/>
          <p:nvPr/>
        </p:nvSpPr>
        <p:spPr>
          <a:xfrm>
            <a:off x="0" y="3487738"/>
            <a:ext cx="12192000" cy="3370262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045FC1-075A-C456-48F5-CE8E6DC45E40}"/>
              </a:ext>
            </a:extLst>
          </p:cNvPr>
          <p:cNvSpPr txBox="1"/>
          <p:nvPr/>
        </p:nvSpPr>
        <p:spPr>
          <a:xfrm>
            <a:off x="1789113" y="4977055"/>
            <a:ext cx="8412582" cy="114467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/>
              </a:rPr>
              <a:t>汇报人：刘权儒</a:t>
            </a:r>
            <a:endParaRPr lang="en-US" altLang="zh-CN" sz="2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/>
            </a:endParaRP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Wingdings"/>
                <a:sym typeface="Wingdings"/>
              </a:rPr>
              <a:t>加速器技术部束测组</a:t>
            </a:r>
            <a:endParaRPr lang="en-US" altLang="zh-CN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日</a:t>
            </a:r>
            <a:endParaRPr lang="en-US" altLang="zh-CN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D2486F8C-F8B4-479B-1F39-DECFBBA0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7313"/>
            <a:ext cx="15128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3">
            <a:extLst>
              <a:ext uri="{FF2B5EF4-FFF2-40B4-BE49-F238E27FC236}">
                <a16:creationId xmlns:a16="http://schemas.microsoft.com/office/drawing/2014/main" id="{7D4D6716-80FA-2DD5-3CDC-652A8655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2238"/>
            <a:ext cx="12192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学习报告</a:t>
            </a:r>
          </a:p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4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99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BSM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验证装置的光路验证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/>
              <a:t>调节</a:t>
            </a:r>
            <a:r>
              <a:rPr lang="en-US" altLang="zh-CN" sz="2000" dirty="0"/>
              <a:t>X/Y deflection</a:t>
            </a:r>
            <a:r>
              <a:rPr lang="zh-CN" altLang="en-US" sz="2000" dirty="0"/>
              <a:t>电压以调节电子束位置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91">
            <a:extLst>
              <a:ext uri="{FF2B5EF4-FFF2-40B4-BE49-F238E27FC236}">
                <a16:creationId xmlns:a16="http://schemas.microsoft.com/office/drawing/2014/main" id="{AEEC92E8-4651-4B2F-BF45-8B96FAEF6A32}"/>
              </a:ext>
            </a:extLst>
          </p:cNvPr>
          <p:cNvSpPr txBox="1"/>
          <p:nvPr/>
        </p:nvSpPr>
        <p:spPr>
          <a:xfrm>
            <a:off x="9490343" y="1947719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</a:rPr>
              <a:t>RF</a:t>
            </a:r>
            <a:r>
              <a:rPr lang="zh-CN" altLang="en-US" sz="1400" dirty="0">
                <a:solidFill>
                  <a:srgbClr val="FF0000"/>
                </a:solidFill>
              </a:rPr>
              <a:t>输入端：电耦合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AD1B93-5CAB-43F1-A1BA-816A6173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4" y="2500143"/>
            <a:ext cx="2796264" cy="3471872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4AAD7289-2A44-403B-BAD1-5344C988A897}"/>
              </a:ext>
            </a:extLst>
          </p:cNvPr>
          <p:cNvSpPr/>
          <p:nvPr/>
        </p:nvSpPr>
        <p:spPr>
          <a:xfrm>
            <a:off x="3433228" y="4137500"/>
            <a:ext cx="611793" cy="1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F564CA-4C08-4EE9-AF4B-30A12CCD8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5767" r="48666" b="14858"/>
          <a:stretch/>
        </p:blipFill>
        <p:spPr>
          <a:xfrm>
            <a:off x="4143428" y="3435537"/>
            <a:ext cx="2072202" cy="1601084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DBA667E3-C5C7-452A-AF98-9D7DE2471109}"/>
              </a:ext>
            </a:extLst>
          </p:cNvPr>
          <p:cNvSpPr/>
          <p:nvPr/>
        </p:nvSpPr>
        <p:spPr>
          <a:xfrm>
            <a:off x="6314037" y="4144037"/>
            <a:ext cx="611793" cy="1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EA25571-B428-4DBC-ABBA-5CF3C3C6E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37" y="3020901"/>
            <a:ext cx="4796752" cy="2430354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5156A8E-01FC-4C1F-ABCD-E8BB2715049F}"/>
              </a:ext>
            </a:extLst>
          </p:cNvPr>
          <p:cNvSpPr/>
          <p:nvPr/>
        </p:nvSpPr>
        <p:spPr>
          <a:xfrm>
            <a:off x="4322020" y="4144037"/>
            <a:ext cx="1670918" cy="474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ECEADB4-5C83-4082-819D-286F802FCCFD}"/>
              </a:ext>
            </a:extLst>
          </p:cNvPr>
          <p:cNvCxnSpPr>
            <a:stCxn id="14" idx="2"/>
          </p:cNvCxnSpPr>
          <p:nvPr/>
        </p:nvCxnSpPr>
        <p:spPr>
          <a:xfrm flipH="1">
            <a:off x="4887764" y="4618049"/>
            <a:ext cx="269715" cy="572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9DFB3DA-F2D2-4E13-9E8F-BD1B55992D10}"/>
              </a:ext>
            </a:extLst>
          </p:cNvPr>
          <p:cNvSpPr txBox="1"/>
          <p:nvPr/>
        </p:nvSpPr>
        <p:spPr>
          <a:xfrm>
            <a:off x="4270489" y="5222076"/>
            <a:ext cx="177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：</a:t>
            </a:r>
            <a:r>
              <a:rPr lang="en-US" altLang="zh-CN" dirty="0"/>
              <a:t>-109.5v</a:t>
            </a:r>
          </a:p>
          <a:p>
            <a:r>
              <a:rPr lang="en-US" altLang="zh-CN" dirty="0"/>
              <a:t>Y</a:t>
            </a:r>
            <a:r>
              <a:rPr lang="zh-CN" altLang="en-US" dirty="0"/>
              <a:t>：</a:t>
            </a:r>
            <a:r>
              <a:rPr lang="en-US" altLang="zh-CN" dirty="0"/>
              <a:t>5v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126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BB18DB32-76C4-4882-B327-DB7EBAFBD0B4}"/>
              </a:ext>
            </a:extLst>
          </p:cNvPr>
          <p:cNvSpPr/>
          <p:nvPr/>
        </p:nvSpPr>
        <p:spPr>
          <a:xfrm>
            <a:off x="2998788" y="2589213"/>
            <a:ext cx="8159750" cy="1117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667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感谢各位老师！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3BED2C0-87E6-43AE-A59B-5AD6A0C05D59}"/>
              </a:ext>
            </a:extLst>
          </p:cNvPr>
          <p:cNvCxnSpPr/>
          <p:nvPr/>
        </p:nvCxnSpPr>
        <p:spPr>
          <a:xfrm flipH="1">
            <a:off x="3390900" y="3867150"/>
            <a:ext cx="670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">
            <a:extLst>
              <a:ext uri="{FF2B5EF4-FFF2-40B4-BE49-F238E27FC236}">
                <a16:creationId xmlns:a16="http://schemas.microsoft.com/office/drawing/2014/main" id="{C6DEE8B5-C460-4A81-97D5-80A6479DF951}"/>
              </a:ext>
            </a:extLst>
          </p:cNvPr>
          <p:cNvSpPr>
            <a:spLocks noEditPoints="1"/>
          </p:cNvSpPr>
          <p:nvPr/>
        </p:nvSpPr>
        <p:spPr bwMode="auto">
          <a:xfrm>
            <a:off x="0" y="1552575"/>
            <a:ext cx="2387600" cy="3825875"/>
          </a:xfrm>
          <a:custGeom>
            <a:avLst/>
            <a:gdLst>
              <a:gd name="T0" fmla="*/ 0 w 7449"/>
              <a:gd name="T1" fmla="*/ 0 h 11906"/>
              <a:gd name="T2" fmla="*/ 2147483646 w 7449"/>
              <a:gd name="T3" fmla="*/ 2147483646 h 11906"/>
              <a:gd name="T4" fmla="*/ 0 w 7449"/>
              <a:gd name="T5" fmla="*/ 2147483646 h 11906"/>
              <a:gd name="T6" fmla="*/ 0 w 7449"/>
              <a:gd name="T7" fmla="*/ 0 h 11906"/>
              <a:gd name="T8" fmla="*/ 2147483646 w 7449"/>
              <a:gd name="T9" fmla="*/ 2147483646 h 11906"/>
              <a:gd name="T10" fmla="*/ 0 w 7449"/>
              <a:gd name="T11" fmla="*/ 2147483646 h 11906"/>
              <a:gd name="T12" fmla="*/ 0 w 7449"/>
              <a:gd name="T13" fmla="*/ 2147483646 h 11906"/>
              <a:gd name="T14" fmla="*/ 2147483646 w 7449"/>
              <a:gd name="T15" fmla="*/ 2147483646 h 11906"/>
              <a:gd name="T16" fmla="*/ 2147483646 w 7449"/>
              <a:gd name="T17" fmla="*/ 2147483646 h 11906"/>
              <a:gd name="T18" fmla="*/ 2147483646 w 7449"/>
              <a:gd name="T19" fmla="*/ 2147483646 h 11906"/>
              <a:gd name="T20" fmla="*/ 0 w 7449"/>
              <a:gd name="T21" fmla="*/ 2147483646 h 11906"/>
              <a:gd name="T22" fmla="*/ 0 w 7449"/>
              <a:gd name="T23" fmla="*/ 2147483646 h 11906"/>
              <a:gd name="T24" fmla="*/ 2147483646 w 7449"/>
              <a:gd name="T25" fmla="*/ 2147483646 h 11906"/>
              <a:gd name="T26" fmla="*/ 2147483646 w 7449"/>
              <a:gd name="T27" fmla="*/ 2147483646 h 119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449" h="11906">
                <a:moveTo>
                  <a:pt x="0" y="0"/>
                </a:moveTo>
                <a:lnTo>
                  <a:pt x="7449" y="4223"/>
                </a:lnTo>
                <a:lnTo>
                  <a:pt x="0" y="4223"/>
                </a:lnTo>
                <a:lnTo>
                  <a:pt x="0" y="0"/>
                </a:lnTo>
                <a:close/>
                <a:moveTo>
                  <a:pt x="7449" y="4302"/>
                </a:moveTo>
                <a:lnTo>
                  <a:pt x="0" y="8525"/>
                </a:lnTo>
                <a:lnTo>
                  <a:pt x="0" y="4302"/>
                </a:lnTo>
                <a:lnTo>
                  <a:pt x="7449" y="4302"/>
                </a:lnTo>
                <a:close/>
                <a:moveTo>
                  <a:pt x="2857" y="10038"/>
                </a:moveTo>
                <a:cubicBezTo>
                  <a:pt x="2537" y="11326"/>
                  <a:pt x="721" y="11825"/>
                  <a:pt x="5" y="11903"/>
                </a:cubicBezTo>
                <a:lnTo>
                  <a:pt x="0" y="11906"/>
                </a:lnTo>
                <a:lnTo>
                  <a:pt x="0" y="8789"/>
                </a:lnTo>
                <a:lnTo>
                  <a:pt x="2857" y="7136"/>
                </a:lnTo>
                <a:lnTo>
                  <a:pt x="2857" y="10038"/>
                </a:lnTo>
                <a:close/>
              </a:path>
            </a:pathLst>
          </a:custGeom>
          <a:solidFill>
            <a:schemeClr val="accent1"/>
          </a:solidFill>
          <a:ln w="5" cap="flat">
            <a:solidFill>
              <a:srgbClr val="24211D"/>
            </a:solidFill>
            <a:prstDash val="solid"/>
            <a:miter lim="800000"/>
            <a:headEnd/>
            <a:tailE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86E6CBD0-65A3-99D8-E84B-B8B500F63C11}"/>
              </a:ext>
            </a:extLst>
          </p:cNvPr>
          <p:cNvSpPr>
            <a:spLocks noEditPoints="1"/>
          </p:cNvSpPr>
          <p:nvPr/>
        </p:nvSpPr>
        <p:spPr bwMode="auto">
          <a:xfrm>
            <a:off x="2297113" y="2936875"/>
            <a:ext cx="182562" cy="2259013"/>
          </a:xfrm>
          <a:custGeom>
            <a:avLst/>
            <a:gdLst>
              <a:gd name="T0" fmla="*/ 2147483646 w 571"/>
              <a:gd name="T1" fmla="*/ 0 h 7028"/>
              <a:gd name="T2" fmla="*/ 2147483646 w 571"/>
              <a:gd name="T3" fmla="*/ 2147483646 h 7028"/>
              <a:gd name="T4" fmla="*/ 2147483646 w 571"/>
              <a:gd name="T5" fmla="*/ 2147483646 h 7028"/>
              <a:gd name="T6" fmla="*/ 2147483646 w 571"/>
              <a:gd name="T7" fmla="*/ 2147483646 h 7028"/>
              <a:gd name="T8" fmla="*/ 2147483646 w 571"/>
              <a:gd name="T9" fmla="*/ 2147483646 h 7028"/>
              <a:gd name="T10" fmla="*/ 2147483646 w 571"/>
              <a:gd name="T11" fmla="*/ 2147483646 h 7028"/>
              <a:gd name="T12" fmla="*/ 2147483646 w 571"/>
              <a:gd name="T13" fmla="*/ 0 h 7028"/>
              <a:gd name="T14" fmla="*/ 2147483646 w 571"/>
              <a:gd name="T15" fmla="*/ 0 h 7028"/>
              <a:gd name="T16" fmla="*/ 0 w 571"/>
              <a:gd name="T17" fmla="*/ 2147483646 h 7028"/>
              <a:gd name="T18" fmla="*/ 2147483646 w 571"/>
              <a:gd name="T19" fmla="*/ 2147483646 h 7028"/>
              <a:gd name="T20" fmla="*/ 2147483646 w 571"/>
              <a:gd name="T21" fmla="*/ 2147483646 h 7028"/>
              <a:gd name="T22" fmla="*/ 0 w 571"/>
              <a:gd name="T23" fmla="*/ 2147483646 h 7028"/>
              <a:gd name="T24" fmla="*/ 0 w 571"/>
              <a:gd name="T25" fmla="*/ 2147483646 h 7028"/>
              <a:gd name="T26" fmla="*/ 0 w 571"/>
              <a:gd name="T27" fmla="*/ 2147483646 h 7028"/>
              <a:gd name="T28" fmla="*/ 0 w 571"/>
              <a:gd name="T29" fmla="*/ 2147483646 h 7028"/>
              <a:gd name="T30" fmla="*/ 0 w 571"/>
              <a:gd name="T31" fmla="*/ 2147483646 h 7028"/>
              <a:gd name="T32" fmla="*/ 2147483646 w 571"/>
              <a:gd name="T33" fmla="*/ 2147483646 h 7028"/>
              <a:gd name="T34" fmla="*/ 2147483646 w 571"/>
              <a:gd name="T35" fmla="*/ 2147483646 h 7028"/>
              <a:gd name="T36" fmla="*/ 2147483646 w 571"/>
              <a:gd name="T37" fmla="*/ 2147483646 h 7028"/>
              <a:gd name="T38" fmla="*/ 2147483646 w 571"/>
              <a:gd name="T39" fmla="*/ 2147483646 h 7028"/>
              <a:gd name="T40" fmla="*/ 2147483646 w 571"/>
              <a:gd name="T41" fmla="*/ 2147483646 h 7028"/>
              <a:gd name="T42" fmla="*/ 0 w 571"/>
              <a:gd name="T43" fmla="*/ 2147483646 h 7028"/>
              <a:gd name="T44" fmla="*/ 0 w 571"/>
              <a:gd name="T45" fmla="*/ 2147483646 h 7028"/>
              <a:gd name="T46" fmla="*/ 2147483646 w 571"/>
              <a:gd name="T47" fmla="*/ 2147483646 h 7028"/>
              <a:gd name="T48" fmla="*/ 0 w 571"/>
              <a:gd name="T49" fmla="*/ 2147483646 h 7028"/>
              <a:gd name="T50" fmla="*/ 0 w 571"/>
              <a:gd name="T51" fmla="*/ 2147483646 h 7028"/>
              <a:gd name="T52" fmla="*/ 2147483646 w 571"/>
              <a:gd name="T53" fmla="*/ 2147483646 h 7028"/>
              <a:gd name="T54" fmla="*/ 2147483646 w 571"/>
              <a:gd name="T55" fmla="*/ 2147483646 h 7028"/>
              <a:gd name="T56" fmla="*/ 2147483646 w 571"/>
              <a:gd name="T57" fmla="*/ 2147483646 h 7028"/>
              <a:gd name="T58" fmla="*/ 2147483646 w 571"/>
              <a:gd name="T59" fmla="*/ 2147483646 h 7028"/>
              <a:gd name="T60" fmla="*/ 2147483646 w 571"/>
              <a:gd name="T61" fmla="*/ 2147483646 h 7028"/>
              <a:gd name="T62" fmla="*/ 2147483646 w 571"/>
              <a:gd name="T63" fmla="*/ 2147483646 h 7028"/>
              <a:gd name="T64" fmla="*/ 2147483646 w 571"/>
              <a:gd name="T65" fmla="*/ 2147483646 h 7028"/>
              <a:gd name="T66" fmla="*/ 2147483646 w 571"/>
              <a:gd name="T67" fmla="*/ 2147483646 h 7028"/>
              <a:gd name="T68" fmla="*/ 2147483646 w 571"/>
              <a:gd name="T69" fmla="*/ 2147483646 h 7028"/>
              <a:gd name="T70" fmla="*/ 2147483646 w 571"/>
              <a:gd name="T71" fmla="*/ 2147483646 h 7028"/>
              <a:gd name="T72" fmla="*/ 2147483646 w 571"/>
              <a:gd name="T73" fmla="*/ 2147483646 h 7028"/>
              <a:gd name="T74" fmla="*/ 2147483646 w 571"/>
              <a:gd name="T75" fmla="*/ 2147483646 h 7028"/>
              <a:gd name="T76" fmla="*/ 2147483646 w 571"/>
              <a:gd name="T77" fmla="*/ 2147483646 h 7028"/>
              <a:gd name="T78" fmla="*/ 2147483646 w 571"/>
              <a:gd name="T79" fmla="*/ 2147483646 h 7028"/>
              <a:gd name="T80" fmla="*/ 2147483646 w 571"/>
              <a:gd name="T81" fmla="*/ 2147483646 h 7028"/>
              <a:gd name="T82" fmla="*/ 2147483646 w 571"/>
              <a:gd name="T83" fmla="*/ 2147483646 h 7028"/>
              <a:gd name="T84" fmla="*/ 2147483646 w 571"/>
              <a:gd name="T85" fmla="*/ 2147483646 h 7028"/>
              <a:gd name="T86" fmla="*/ 2147483646 w 571"/>
              <a:gd name="T87" fmla="*/ 2147483646 h 7028"/>
              <a:gd name="T88" fmla="*/ 2147483646 w 571"/>
              <a:gd name="T89" fmla="*/ 2147483646 h 7028"/>
              <a:gd name="T90" fmla="*/ 2147483646 w 571"/>
              <a:gd name="T91" fmla="*/ 2147483646 h 7028"/>
              <a:gd name="T92" fmla="*/ 2147483646 w 571"/>
              <a:gd name="T93" fmla="*/ 2147483646 h 7028"/>
              <a:gd name="T94" fmla="*/ 2147483646 w 571"/>
              <a:gd name="T95" fmla="*/ 2147483646 h 7028"/>
              <a:gd name="T96" fmla="*/ 2147483646 w 571"/>
              <a:gd name="T97" fmla="*/ 2147483646 h 7028"/>
              <a:gd name="T98" fmla="*/ 2147483646 w 571"/>
              <a:gd name="T99" fmla="*/ 2147483646 h 7028"/>
              <a:gd name="T100" fmla="*/ 2147483646 w 571"/>
              <a:gd name="T101" fmla="*/ 2147483646 h 7028"/>
              <a:gd name="T102" fmla="*/ 2147483646 w 571"/>
              <a:gd name="T103" fmla="*/ 2147483646 h 7028"/>
              <a:gd name="T104" fmla="*/ 2147483646 w 571"/>
              <a:gd name="T105" fmla="*/ 2147483646 h 7028"/>
              <a:gd name="T106" fmla="*/ 2147483646 w 571"/>
              <a:gd name="T107" fmla="*/ 2147483646 h 7028"/>
              <a:gd name="T108" fmla="*/ 2147483646 w 571"/>
              <a:gd name="T109" fmla="*/ 2147483646 h 7028"/>
              <a:gd name="T110" fmla="*/ 2147483646 w 571"/>
              <a:gd name="T111" fmla="*/ 2147483646 h 7028"/>
              <a:gd name="T112" fmla="*/ 2147483646 w 571"/>
              <a:gd name="T113" fmla="*/ 2147483646 h 7028"/>
              <a:gd name="T114" fmla="*/ 2147483646 w 571"/>
              <a:gd name="T115" fmla="*/ 2147483646 h 70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71" h="7028">
                <a:moveTo>
                  <a:pt x="246" y="0"/>
                </a:moveTo>
                <a:lnTo>
                  <a:pt x="246" y="2716"/>
                </a:lnTo>
                <a:cubicBezTo>
                  <a:pt x="206" y="2731"/>
                  <a:pt x="178" y="2770"/>
                  <a:pt x="178" y="2816"/>
                </a:cubicBezTo>
                <a:cubicBezTo>
                  <a:pt x="178" y="2876"/>
                  <a:pt x="226" y="2924"/>
                  <a:pt x="286" y="2924"/>
                </a:cubicBezTo>
                <a:cubicBezTo>
                  <a:pt x="345" y="2924"/>
                  <a:pt x="394" y="2876"/>
                  <a:pt x="394" y="2816"/>
                </a:cubicBezTo>
                <a:cubicBezTo>
                  <a:pt x="394" y="2770"/>
                  <a:pt x="365" y="2731"/>
                  <a:pt x="325" y="2716"/>
                </a:cubicBezTo>
                <a:lnTo>
                  <a:pt x="325" y="0"/>
                </a:lnTo>
                <a:lnTo>
                  <a:pt x="246" y="0"/>
                </a:lnTo>
                <a:close/>
                <a:moveTo>
                  <a:pt x="0" y="3749"/>
                </a:moveTo>
                <a:lnTo>
                  <a:pt x="571" y="3749"/>
                </a:lnTo>
                <a:lnTo>
                  <a:pt x="571" y="3790"/>
                </a:lnTo>
                <a:lnTo>
                  <a:pt x="0" y="3790"/>
                </a:lnTo>
                <a:lnTo>
                  <a:pt x="0" y="3749"/>
                </a:lnTo>
                <a:close/>
                <a:moveTo>
                  <a:pt x="0" y="3323"/>
                </a:moveTo>
                <a:lnTo>
                  <a:pt x="0" y="3323"/>
                </a:lnTo>
                <a:cubicBezTo>
                  <a:pt x="0" y="3165"/>
                  <a:pt x="128" y="3037"/>
                  <a:pt x="286" y="3037"/>
                </a:cubicBezTo>
                <a:cubicBezTo>
                  <a:pt x="443" y="3037"/>
                  <a:pt x="571" y="3165"/>
                  <a:pt x="571" y="3323"/>
                </a:cubicBezTo>
                <a:lnTo>
                  <a:pt x="571" y="3683"/>
                </a:lnTo>
                <a:lnTo>
                  <a:pt x="0" y="3683"/>
                </a:lnTo>
                <a:lnTo>
                  <a:pt x="0" y="3323"/>
                </a:lnTo>
                <a:close/>
                <a:moveTo>
                  <a:pt x="37" y="3885"/>
                </a:moveTo>
                <a:lnTo>
                  <a:pt x="0" y="3885"/>
                </a:lnTo>
                <a:lnTo>
                  <a:pt x="0" y="7028"/>
                </a:lnTo>
                <a:lnTo>
                  <a:pt x="37" y="7028"/>
                </a:lnTo>
                <a:lnTo>
                  <a:pt x="37" y="3885"/>
                </a:lnTo>
                <a:close/>
                <a:moveTo>
                  <a:pt x="126" y="3885"/>
                </a:moveTo>
                <a:lnTo>
                  <a:pt x="89" y="3885"/>
                </a:lnTo>
                <a:lnTo>
                  <a:pt x="89" y="7028"/>
                </a:lnTo>
                <a:lnTo>
                  <a:pt x="126" y="7028"/>
                </a:lnTo>
                <a:lnTo>
                  <a:pt x="126" y="3885"/>
                </a:lnTo>
                <a:close/>
                <a:moveTo>
                  <a:pt x="215" y="3885"/>
                </a:moveTo>
                <a:lnTo>
                  <a:pt x="178" y="3885"/>
                </a:lnTo>
                <a:lnTo>
                  <a:pt x="178" y="7028"/>
                </a:lnTo>
                <a:lnTo>
                  <a:pt x="215" y="7028"/>
                </a:lnTo>
                <a:lnTo>
                  <a:pt x="215" y="3885"/>
                </a:lnTo>
                <a:close/>
                <a:moveTo>
                  <a:pt x="304" y="3885"/>
                </a:moveTo>
                <a:lnTo>
                  <a:pt x="267" y="3885"/>
                </a:lnTo>
                <a:lnTo>
                  <a:pt x="267" y="7028"/>
                </a:lnTo>
                <a:lnTo>
                  <a:pt x="304" y="7028"/>
                </a:lnTo>
                <a:lnTo>
                  <a:pt x="304" y="3885"/>
                </a:lnTo>
                <a:close/>
                <a:moveTo>
                  <a:pt x="393" y="3885"/>
                </a:moveTo>
                <a:lnTo>
                  <a:pt x="356" y="3885"/>
                </a:lnTo>
                <a:lnTo>
                  <a:pt x="356" y="7028"/>
                </a:lnTo>
                <a:lnTo>
                  <a:pt x="393" y="7028"/>
                </a:lnTo>
                <a:lnTo>
                  <a:pt x="393" y="3885"/>
                </a:lnTo>
                <a:close/>
                <a:moveTo>
                  <a:pt x="482" y="3885"/>
                </a:moveTo>
                <a:lnTo>
                  <a:pt x="445" y="3885"/>
                </a:lnTo>
                <a:lnTo>
                  <a:pt x="445" y="7028"/>
                </a:lnTo>
                <a:lnTo>
                  <a:pt x="482" y="7028"/>
                </a:lnTo>
                <a:lnTo>
                  <a:pt x="482" y="3885"/>
                </a:lnTo>
                <a:close/>
                <a:moveTo>
                  <a:pt x="571" y="3885"/>
                </a:moveTo>
                <a:lnTo>
                  <a:pt x="534" y="3885"/>
                </a:lnTo>
                <a:lnTo>
                  <a:pt x="534" y="7028"/>
                </a:lnTo>
                <a:lnTo>
                  <a:pt x="571" y="7028"/>
                </a:lnTo>
                <a:lnTo>
                  <a:pt x="571" y="38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/>
              <a:t>微束团纵向形状探测器（</a:t>
            </a:r>
            <a:r>
              <a:rPr lang="en-US" altLang="zh-CN" sz="2000" dirty="0"/>
              <a:t>BSM</a:t>
            </a:r>
            <a:r>
              <a:rPr lang="zh-CN" altLang="en-US" sz="2000" dirty="0"/>
              <a:t>）设计和实验研究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324MHz</a:t>
            </a:r>
            <a:r>
              <a:rPr lang="zh-CN" altLang="en-US" sz="1600" dirty="0"/>
              <a:t>射频偏转腔的优化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BSM</a:t>
            </a:r>
            <a:r>
              <a:rPr lang="zh-CN" altLang="en-US" sz="1600" dirty="0"/>
              <a:t>验证装置中偏转铁测试的数据处理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BSM</a:t>
            </a:r>
            <a:r>
              <a:rPr lang="zh-CN" altLang="en-US" sz="1600" dirty="0"/>
              <a:t>验证装置的光路验证实验及相机调试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51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RF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输入输出端优化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1600" dirty="0"/>
              <a:t>最值达到要求，但存在谐波</a:t>
            </a: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2000" dirty="0"/>
              <a:t>最值符合要求，但存在谐波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endParaRPr lang="en-US" altLang="zh-CN" sz="1600" dirty="0"/>
          </a:p>
          <a:p>
            <a:pPr>
              <a:lnSpc>
                <a:spcPct val="100000"/>
              </a:lnSpc>
            </a:pPr>
            <a:r>
              <a:rPr lang="zh-CN" altLang="en-US" sz="2100" dirty="0"/>
              <a:t>调节输入输出端伸入腔中部分的半径大小</a:t>
            </a:r>
            <a:endParaRPr lang="en-US" altLang="zh-CN" sz="21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DAE553-5091-4130-9CB1-C11137765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0" y="1541704"/>
            <a:ext cx="4716000" cy="20498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3EE600-78B0-4D09-8E63-1F716C9D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8725" y="3068738"/>
            <a:ext cx="5117544" cy="22546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45D66A4-3831-4D3F-B3E1-0912B2938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4" y="1541704"/>
            <a:ext cx="4716000" cy="202236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90B8DCA9-679A-4CE0-870F-5878AADA4BAE}"/>
              </a:ext>
            </a:extLst>
          </p:cNvPr>
          <p:cNvSpPr/>
          <p:nvPr/>
        </p:nvSpPr>
        <p:spPr>
          <a:xfrm>
            <a:off x="10992907" y="2701289"/>
            <a:ext cx="482789" cy="186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3192B4A-90B2-4424-908C-29D7763E5339}"/>
              </a:ext>
            </a:extLst>
          </p:cNvPr>
          <p:cNvCxnSpPr>
            <a:cxnSpLocks/>
          </p:cNvCxnSpPr>
          <p:nvPr/>
        </p:nvCxnSpPr>
        <p:spPr>
          <a:xfrm>
            <a:off x="11305430" y="2887925"/>
            <a:ext cx="202270" cy="182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91">
            <a:extLst>
              <a:ext uri="{FF2B5EF4-FFF2-40B4-BE49-F238E27FC236}">
                <a16:creationId xmlns:a16="http://schemas.microsoft.com/office/drawing/2014/main" id="{AEEC92E8-4651-4B2F-BF45-8B96FAEF6A32}"/>
              </a:ext>
            </a:extLst>
          </p:cNvPr>
          <p:cNvSpPr txBox="1"/>
          <p:nvPr/>
        </p:nvSpPr>
        <p:spPr>
          <a:xfrm>
            <a:off x="10679159" y="3012273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</a:rPr>
              <a:t>RF</a:t>
            </a:r>
            <a:r>
              <a:rPr lang="zh-CN" altLang="en-US" sz="1400" dirty="0">
                <a:solidFill>
                  <a:srgbClr val="FF0000"/>
                </a:solidFill>
              </a:rPr>
              <a:t>输入端：电耦合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241F36-D117-4485-AAEF-4F0A27827971}"/>
              </a:ext>
            </a:extLst>
          </p:cNvPr>
          <p:cNvSpPr txBox="1"/>
          <p:nvPr/>
        </p:nvSpPr>
        <p:spPr>
          <a:xfrm>
            <a:off x="5365083" y="3564071"/>
            <a:ext cx="440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消除谐波，但</a:t>
            </a:r>
            <a:r>
              <a:rPr lang="en-US" altLang="zh-CN" sz="1400" dirty="0"/>
              <a:t>S11</a:t>
            </a:r>
            <a:r>
              <a:rPr lang="zh-CN" altLang="en-US" sz="1400" dirty="0"/>
              <a:t>未达标</a:t>
            </a:r>
            <a:endParaRPr lang="en-US" altLang="zh-CN" sz="1400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E386B9-643B-480D-9968-819E06AD6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60" y="3869649"/>
            <a:ext cx="4645493" cy="2041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D080E0-F0CA-4DDE-B753-4616F207B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7" y="3897102"/>
            <a:ext cx="4710680" cy="2041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D7FEED-4275-4F99-95E2-3CCC9CEE5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2397" y="2386303"/>
            <a:ext cx="1173582" cy="876376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DF2AE91-9071-4C69-B7D9-35E223A76C55}"/>
              </a:ext>
            </a:extLst>
          </p:cNvPr>
          <p:cNvCxnSpPr>
            <a:cxnSpLocks/>
          </p:cNvCxnSpPr>
          <p:nvPr/>
        </p:nvCxnSpPr>
        <p:spPr>
          <a:xfrm flipH="1">
            <a:off x="10248567" y="2887925"/>
            <a:ext cx="898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3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偏转铁实验室测试的数据处理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93" y="17920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>
              <a:lnSpc>
                <a:spcPct val="100000"/>
              </a:lnSpc>
            </a:pP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0CE2B8-CF12-4F42-A8DC-19C5B38C3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9" y="1569388"/>
            <a:ext cx="3178265" cy="23827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A5910E-E72A-490B-B69A-5438A4172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567471"/>
            <a:ext cx="3180822" cy="23846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01549BC-F39D-4C12-BD34-6664A9205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5" y="1567471"/>
            <a:ext cx="5180245" cy="3883666"/>
          </a:xfrm>
          <a:prstGeom prst="rect">
            <a:avLst/>
          </a:prstGeom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58CA552-5498-47CC-8EAF-5B6D117FC959}"/>
              </a:ext>
            </a:extLst>
          </p:cNvPr>
          <p:cNvCxnSpPr>
            <a:cxnSpLocks/>
          </p:cNvCxnSpPr>
          <p:nvPr/>
        </p:nvCxnSpPr>
        <p:spPr>
          <a:xfrm flipH="1">
            <a:off x="4308864" y="2749346"/>
            <a:ext cx="414443" cy="520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7E1F817-AC6E-46D7-AFD5-6ABA17988A30}"/>
              </a:ext>
            </a:extLst>
          </p:cNvPr>
          <p:cNvCxnSpPr>
            <a:cxnSpLocks/>
          </p:cNvCxnSpPr>
          <p:nvPr/>
        </p:nvCxnSpPr>
        <p:spPr>
          <a:xfrm flipH="1">
            <a:off x="3901002" y="2749346"/>
            <a:ext cx="8223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D8CBC23-8E31-43F5-AAB9-2631F0AD606E}"/>
              </a:ext>
            </a:extLst>
          </p:cNvPr>
          <p:cNvCxnSpPr>
            <a:cxnSpLocks/>
          </p:cNvCxnSpPr>
          <p:nvPr/>
        </p:nvCxnSpPr>
        <p:spPr>
          <a:xfrm flipV="1">
            <a:off x="4723305" y="2059049"/>
            <a:ext cx="1" cy="690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91">
            <a:extLst>
              <a:ext uri="{FF2B5EF4-FFF2-40B4-BE49-F238E27FC236}">
                <a16:creationId xmlns:a16="http://schemas.microsoft.com/office/drawing/2014/main" id="{20D964CF-18DB-4979-B4AE-F8617AA4C5A3}"/>
              </a:ext>
            </a:extLst>
          </p:cNvPr>
          <p:cNvSpPr txBox="1"/>
          <p:nvPr/>
        </p:nvSpPr>
        <p:spPr>
          <a:xfrm>
            <a:off x="3970463" y="2441569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Z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文本框 91">
            <a:extLst>
              <a:ext uri="{FF2B5EF4-FFF2-40B4-BE49-F238E27FC236}">
                <a16:creationId xmlns:a16="http://schemas.microsoft.com/office/drawing/2014/main" id="{911E985F-91E2-4B61-81D5-A20EA8CD3C17}"/>
              </a:ext>
            </a:extLst>
          </p:cNvPr>
          <p:cNvSpPr txBox="1"/>
          <p:nvPr/>
        </p:nvSpPr>
        <p:spPr>
          <a:xfrm>
            <a:off x="4515024" y="2868954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X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4" name="文本框 91">
            <a:extLst>
              <a:ext uri="{FF2B5EF4-FFF2-40B4-BE49-F238E27FC236}">
                <a16:creationId xmlns:a16="http://schemas.microsoft.com/office/drawing/2014/main" id="{A8380920-7DC6-4F87-83FC-C3BEB04038BB}"/>
              </a:ext>
            </a:extLst>
          </p:cNvPr>
          <p:cNvSpPr txBox="1"/>
          <p:nvPr/>
        </p:nvSpPr>
        <p:spPr>
          <a:xfrm>
            <a:off x="4712376" y="2274791"/>
            <a:ext cx="30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solidFill>
                  <a:srgbClr val="FF0000"/>
                </a:solidFill>
              </a:rPr>
              <a:t>Y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5C3C577-BAB7-4199-B30A-951AB2C45100}"/>
              </a:ext>
            </a:extLst>
          </p:cNvPr>
          <p:cNvSpPr/>
          <p:nvPr/>
        </p:nvSpPr>
        <p:spPr>
          <a:xfrm>
            <a:off x="1230536" y="2582157"/>
            <a:ext cx="1328469" cy="27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C7C4252-A535-4391-962A-7505F713F6BA}"/>
              </a:ext>
            </a:extLst>
          </p:cNvPr>
          <p:cNvCxnSpPr>
            <a:cxnSpLocks/>
          </p:cNvCxnSpPr>
          <p:nvPr/>
        </p:nvCxnSpPr>
        <p:spPr>
          <a:xfrm>
            <a:off x="2286779" y="2826716"/>
            <a:ext cx="372444" cy="311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文本框 91">
            <a:extLst>
              <a:ext uri="{FF2B5EF4-FFF2-40B4-BE49-F238E27FC236}">
                <a16:creationId xmlns:a16="http://schemas.microsoft.com/office/drawing/2014/main" id="{BD2B8871-936A-4E3D-A3D1-FE28136C2458}"/>
              </a:ext>
            </a:extLst>
          </p:cNvPr>
          <p:cNvSpPr txBox="1"/>
          <p:nvPr/>
        </p:nvSpPr>
        <p:spPr>
          <a:xfrm>
            <a:off x="2323031" y="3099285"/>
            <a:ext cx="742511" cy="31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rgbClr val="FF0000"/>
                </a:solidFill>
              </a:rPr>
              <a:t>霍尔片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7A5F138-531F-4D69-B32A-BD022EFFB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5" y="5491863"/>
            <a:ext cx="1783543" cy="952468"/>
          </a:xfrm>
          <a:prstGeom prst="rect">
            <a:avLst/>
          </a:prstGeom>
        </p:spPr>
      </p:pic>
      <p:sp>
        <p:nvSpPr>
          <p:cNvPr id="49" name="椭圆 48">
            <a:extLst>
              <a:ext uri="{FF2B5EF4-FFF2-40B4-BE49-F238E27FC236}">
                <a16:creationId xmlns:a16="http://schemas.microsoft.com/office/drawing/2014/main" id="{F44B5005-B0F4-4D4D-98F9-0A84DB7120EB}"/>
              </a:ext>
            </a:extLst>
          </p:cNvPr>
          <p:cNvSpPr/>
          <p:nvPr/>
        </p:nvSpPr>
        <p:spPr>
          <a:xfrm>
            <a:off x="9768949" y="2582157"/>
            <a:ext cx="789411" cy="215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4828D1E-96E7-439A-80FA-F18CA632C8E4}"/>
              </a:ext>
            </a:extLst>
          </p:cNvPr>
          <p:cNvCxnSpPr>
            <a:cxnSpLocks/>
          </p:cNvCxnSpPr>
          <p:nvPr/>
        </p:nvCxnSpPr>
        <p:spPr>
          <a:xfrm flipH="1">
            <a:off x="9868969" y="2800599"/>
            <a:ext cx="228369" cy="363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F4AD607B-72D8-4AB9-A558-677865C9A12B}"/>
              </a:ext>
            </a:extLst>
          </p:cNvPr>
          <p:cNvSpPr txBox="1"/>
          <p:nvPr/>
        </p:nvSpPr>
        <p:spPr>
          <a:xfrm>
            <a:off x="8736138" y="5644931"/>
            <a:ext cx="327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先移动的方向记为：</a:t>
            </a:r>
            <a:r>
              <a:rPr lang="en-US" altLang="zh-CN" dirty="0"/>
              <a:t>1</a:t>
            </a:r>
            <a:r>
              <a:rPr lang="zh-CN" altLang="en-US" dirty="0"/>
              <a:t>坐标</a:t>
            </a:r>
            <a:endParaRPr lang="en-US" altLang="zh-CN" dirty="0"/>
          </a:p>
          <a:p>
            <a:r>
              <a:rPr lang="zh-CN" altLang="en-US" dirty="0"/>
              <a:t>后移动的方向记为：</a:t>
            </a:r>
            <a:r>
              <a:rPr lang="en-US" altLang="zh-CN" dirty="0"/>
              <a:t>2</a:t>
            </a:r>
            <a:r>
              <a:rPr lang="zh-CN" altLang="en-US" dirty="0"/>
              <a:t>坐标 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9B775A6-633E-4012-A481-A73CFC84DE67}"/>
              </a:ext>
            </a:extLst>
          </p:cNvPr>
          <p:cNvCxnSpPr/>
          <p:nvPr/>
        </p:nvCxnSpPr>
        <p:spPr>
          <a:xfrm>
            <a:off x="3364971" y="4053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316E52DA-3986-43EE-8AA1-2750DB8AE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50" y="4172575"/>
            <a:ext cx="3180822" cy="243663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502A6E9-4AF2-41ED-B324-DD779D866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8150" y="4167463"/>
            <a:ext cx="3178264" cy="24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偏转铁实验室测试的数据处理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08CF8616-9687-4681-B9C6-0FB7AE99D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39871"/>
              </p:ext>
            </p:extLst>
          </p:nvPr>
        </p:nvGraphicFramePr>
        <p:xfrm>
          <a:off x="6258983" y="2661053"/>
          <a:ext cx="5385257" cy="324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56B142A0-C506-4407-84F5-3EFA87A3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6011" y="1361500"/>
            <a:ext cx="3249595" cy="58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BSM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验证装置的相机调试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/>
              <a:t>调节相机的位置和焦距</a:t>
            </a:r>
            <a:endParaRPr lang="en-US" altLang="zh-CN" sz="2000" dirty="0"/>
          </a:p>
          <a:p>
            <a:pPr>
              <a:lnSpc>
                <a:spcPct val="100000"/>
              </a:lnSpc>
            </a:pPr>
            <a:r>
              <a:rPr lang="zh-CN" altLang="en-US" sz="2000" dirty="0"/>
              <a:t>利用激光笔作为光源照射荧光屏，观察是否成像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912D88-77B7-48DD-B6AC-1A074C14A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75" y="2902053"/>
            <a:ext cx="7087148" cy="35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BSM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验证装置的相机调试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272118-8211-43DA-A74C-EBEC5D481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7" y="2541182"/>
            <a:ext cx="6508044" cy="38027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B4BCE9-20A8-4928-88CD-47BB2A2A875F}"/>
              </a:ext>
            </a:extLst>
          </p:cNvPr>
          <p:cNvSpPr txBox="1"/>
          <p:nvPr/>
        </p:nvSpPr>
        <p:spPr>
          <a:xfrm>
            <a:off x="1868270" y="2981495"/>
            <a:ext cx="113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X=370</a:t>
            </a:r>
            <a:r>
              <a:rPr lang="zh-CN" altLang="en-US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6438EB-6061-4148-82D6-D062475F41D0}"/>
              </a:ext>
            </a:extLst>
          </p:cNvPr>
          <p:cNvSpPr txBox="1"/>
          <p:nvPr/>
        </p:nvSpPr>
        <p:spPr>
          <a:xfrm>
            <a:off x="5263828" y="2981495"/>
            <a:ext cx="128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X=2504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8E82E4-33A7-4D26-ADCB-14DE521B88DA}"/>
                  </a:ext>
                </a:extLst>
              </p:cNvPr>
              <p:cNvSpPr txBox="1"/>
              <p:nvPr/>
            </p:nvSpPr>
            <p:spPr>
              <a:xfrm>
                <a:off x="7495563" y="3166161"/>
                <a:ext cx="4025890" cy="662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经计算，其</a:t>
                </a:r>
                <a:endParaRPr lang="en-US" altLang="zh-CN" dirty="0"/>
              </a:p>
              <a:p>
                <a:r>
                  <a:rPr lang="zh-CN" altLang="en-US" dirty="0"/>
                  <a:t>分辨率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=0.0117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𝑝𝑖𝑥𝑒𝑙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8E82E4-33A7-4D26-ADCB-14DE521B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63" y="3166161"/>
                <a:ext cx="4025890" cy="662810"/>
              </a:xfrm>
              <a:prstGeom prst="rect">
                <a:avLst/>
              </a:prstGeom>
              <a:blipFill>
                <a:blip r:embed="rId4"/>
                <a:stretch>
                  <a:fillRect l="-1364" t="-23853" b="-95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5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BSM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验证装置的光路验证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/>
              <a:t>BSM</a:t>
            </a:r>
            <a:r>
              <a:rPr lang="zh-CN" altLang="en-US" sz="2000" dirty="0"/>
              <a:t>验证装置的光路示意图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10ADF2-0129-4B05-8B94-7F64B57B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3" y="2352450"/>
            <a:ext cx="5916771" cy="3568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F90DA3-117D-4925-A644-C79802920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73" y="1690687"/>
            <a:ext cx="3940472" cy="23127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09B8151-0417-4BFF-B2FC-5CAABA0DF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73" y="4241936"/>
            <a:ext cx="3940472" cy="25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0B6D7E-794D-14EA-2F1A-3BBFE049711D}"/>
              </a:ext>
            </a:extLst>
          </p:cNvPr>
          <p:cNvSpPr/>
          <p:nvPr/>
        </p:nvSpPr>
        <p:spPr>
          <a:xfrm>
            <a:off x="0" y="514108"/>
            <a:ext cx="12192000" cy="1027596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6D265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D4EC9C85-C483-3170-FA4D-7F62371E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kumimoji="1" lang="en-US" altLang="zh-CN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BSM</a:t>
            </a:r>
            <a:r>
              <a:rPr kumimoji="1" lang="zh-CN" altLang="en-US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验证装置的光路验证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66A2FE-D292-5FF2-654D-96461D82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49" y="1839671"/>
            <a:ext cx="10515600" cy="48045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/>
              <a:t>荧光屏部分的组成及工作原理</a:t>
            </a:r>
            <a:endParaRPr lang="en-US" altLang="zh-CN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37B29C6-5F8B-29C4-9606-211F4C4F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103188"/>
            <a:ext cx="1390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73D46370-2FA2-7CE8-85CC-E7F59E81A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91">
            <a:extLst>
              <a:ext uri="{FF2B5EF4-FFF2-40B4-BE49-F238E27FC236}">
                <a16:creationId xmlns:a16="http://schemas.microsoft.com/office/drawing/2014/main" id="{AEEC92E8-4651-4B2F-BF45-8B96FAEF6A32}"/>
              </a:ext>
            </a:extLst>
          </p:cNvPr>
          <p:cNvSpPr txBox="1"/>
          <p:nvPr/>
        </p:nvSpPr>
        <p:spPr>
          <a:xfrm>
            <a:off x="7560044" y="5290731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FF0000"/>
                </a:solidFill>
              </a:rPr>
              <a:t>镀金面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2269A6-CEA0-4768-BD66-82220D068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7" t="42658" r="46" b="24712"/>
          <a:stretch/>
        </p:blipFill>
        <p:spPr>
          <a:xfrm>
            <a:off x="3046741" y="3428152"/>
            <a:ext cx="1519614" cy="179314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C4766BC-8AD9-4E47-A1E0-429B5B8EBF11}"/>
              </a:ext>
            </a:extLst>
          </p:cNvPr>
          <p:cNvCxnSpPr/>
          <p:nvPr/>
        </p:nvCxnSpPr>
        <p:spPr>
          <a:xfrm>
            <a:off x="6657365" y="3405581"/>
            <a:ext cx="1335418" cy="168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625E564-9A8D-4D23-91E3-45808A77FD69}"/>
              </a:ext>
            </a:extLst>
          </p:cNvPr>
          <p:cNvCxnSpPr/>
          <p:nvPr/>
        </p:nvCxnSpPr>
        <p:spPr>
          <a:xfrm>
            <a:off x="6803190" y="3400097"/>
            <a:ext cx="1335418" cy="16861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802D4B2-ECFC-4B15-9421-BFB6D1C3ADDE}"/>
              </a:ext>
            </a:extLst>
          </p:cNvPr>
          <p:cNvCxnSpPr/>
          <p:nvPr/>
        </p:nvCxnSpPr>
        <p:spPr>
          <a:xfrm>
            <a:off x="6657365" y="3400097"/>
            <a:ext cx="14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5DB8C5F-EAC4-40AE-AAC8-EE4641721A8F}"/>
              </a:ext>
            </a:extLst>
          </p:cNvPr>
          <p:cNvCxnSpPr/>
          <p:nvPr/>
        </p:nvCxnSpPr>
        <p:spPr>
          <a:xfrm>
            <a:off x="7987300" y="5091842"/>
            <a:ext cx="14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84AD9E6-2516-4C5A-BBB1-F6345EB905DB}"/>
              </a:ext>
            </a:extLst>
          </p:cNvPr>
          <p:cNvCxnSpPr/>
          <p:nvPr/>
        </p:nvCxnSpPr>
        <p:spPr>
          <a:xfrm>
            <a:off x="5598240" y="4327467"/>
            <a:ext cx="17827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439B16-9230-44AC-A00C-A1D61E593630}"/>
              </a:ext>
            </a:extLst>
          </p:cNvPr>
          <p:cNvCxnSpPr>
            <a:cxnSpLocks/>
          </p:cNvCxnSpPr>
          <p:nvPr/>
        </p:nvCxnSpPr>
        <p:spPr>
          <a:xfrm>
            <a:off x="7862312" y="4932958"/>
            <a:ext cx="0" cy="362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文本框 91">
            <a:extLst>
              <a:ext uri="{FF2B5EF4-FFF2-40B4-BE49-F238E27FC236}">
                <a16:creationId xmlns:a16="http://schemas.microsoft.com/office/drawing/2014/main" id="{FC859F10-BDEE-4F75-BF12-7CE1BAC3E9FD}"/>
              </a:ext>
            </a:extLst>
          </p:cNvPr>
          <p:cNvSpPr txBox="1"/>
          <p:nvPr/>
        </p:nvSpPr>
        <p:spPr>
          <a:xfrm>
            <a:off x="5667992" y="4016948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FF0000"/>
                </a:solidFill>
              </a:rPr>
              <a:t>电子束 </a:t>
            </a:r>
            <a:r>
              <a:rPr lang="en-US" altLang="zh-CN" sz="1400" dirty="0">
                <a:solidFill>
                  <a:srgbClr val="FF0000"/>
                </a:solidFill>
              </a:rPr>
              <a:t>10keV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AACD386-E1A4-449C-A89D-3803C7BD7E5C}"/>
              </a:ext>
            </a:extLst>
          </p:cNvPr>
          <p:cNvSpPr/>
          <p:nvPr/>
        </p:nvSpPr>
        <p:spPr>
          <a:xfrm>
            <a:off x="7380991" y="2851650"/>
            <a:ext cx="203931" cy="2114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4B62572-8A3C-4720-A14D-9FE6C729454A}"/>
              </a:ext>
            </a:extLst>
          </p:cNvPr>
          <p:cNvCxnSpPr>
            <a:cxnSpLocks/>
          </p:cNvCxnSpPr>
          <p:nvPr/>
        </p:nvCxnSpPr>
        <p:spPr>
          <a:xfrm flipH="1">
            <a:off x="7368934" y="2601112"/>
            <a:ext cx="101965" cy="379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762B666-89C6-4BD6-B53C-53B4AC3DF5A6}"/>
              </a:ext>
            </a:extLst>
          </p:cNvPr>
          <p:cNvCxnSpPr>
            <a:cxnSpLocks/>
          </p:cNvCxnSpPr>
          <p:nvPr/>
        </p:nvCxnSpPr>
        <p:spPr>
          <a:xfrm>
            <a:off x="7482956" y="2611166"/>
            <a:ext cx="108546" cy="3556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文本框 91">
            <a:extLst>
              <a:ext uri="{FF2B5EF4-FFF2-40B4-BE49-F238E27FC236}">
                <a16:creationId xmlns:a16="http://schemas.microsoft.com/office/drawing/2014/main" id="{B72DAE0B-5323-4653-8130-9DA83DF363D0}"/>
              </a:ext>
            </a:extLst>
          </p:cNvPr>
          <p:cNvSpPr txBox="1"/>
          <p:nvPr/>
        </p:nvSpPr>
        <p:spPr>
          <a:xfrm>
            <a:off x="7415327" y="2525949"/>
            <a:ext cx="165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FF0000"/>
                </a:solidFill>
              </a:rPr>
              <a:t>相机</a:t>
            </a: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88E09C1E-3895-4661-9CE0-DFFCEA885ADF}"/>
              </a:ext>
            </a:extLst>
          </p:cNvPr>
          <p:cNvSpPr/>
          <p:nvPr/>
        </p:nvSpPr>
        <p:spPr>
          <a:xfrm>
            <a:off x="4755948" y="4243160"/>
            <a:ext cx="611793" cy="184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4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274</Words>
  <Application>Microsoft Office PowerPoint</Application>
  <PresentationFormat>宽屏</PresentationFormat>
  <Paragraphs>89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华文楷体</vt:lpstr>
      <vt:lpstr>Arial</vt:lpstr>
      <vt:lpstr>Calibri</vt:lpstr>
      <vt:lpstr>Cambria Math</vt:lpstr>
      <vt:lpstr>Wingdings</vt:lpstr>
      <vt:lpstr>Office 主题​​</vt:lpstr>
      <vt:lpstr>PowerPoint 演示文稿</vt:lpstr>
      <vt:lpstr>     目录</vt:lpstr>
      <vt:lpstr>     RF输入输出端优化</vt:lpstr>
      <vt:lpstr>     偏转铁实验室测试的数据处理</vt:lpstr>
      <vt:lpstr>     偏转铁实验室测试的数据处理</vt:lpstr>
      <vt:lpstr>     BSM验证装置的相机调试</vt:lpstr>
      <vt:lpstr>     BSM验证装置的相机调试</vt:lpstr>
      <vt:lpstr>     BSM验证装置的光路验证</vt:lpstr>
      <vt:lpstr>     BSM验证装置的光路验证</vt:lpstr>
      <vt:lpstr>     BSM验证装置的光路验证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文斌</dc:creator>
  <cp:lastModifiedBy>dell</cp:lastModifiedBy>
  <cp:revision>150</cp:revision>
  <dcterms:created xsi:type="dcterms:W3CDTF">2022-07-28T06:09:49Z</dcterms:created>
  <dcterms:modified xsi:type="dcterms:W3CDTF">2024-10-30T05:46:59Z</dcterms:modified>
</cp:coreProperties>
</file>