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92" r:id="rId2"/>
    <p:sldId id="303" r:id="rId3"/>
    <p:sldId id="256" r:id="rId4"/>
    <p:sldId id="291" r:id="rId5"/>
    <p:sldId id="323" r:id="rId6"/>
    <p:sldId id="337" r:id="rId7"/>
    <p:sldId id="328" r:id="rId8"/>
    <p:sldId id="329" r:id="rId9"/>
    <p:sldId id="330" r:id="rId10"/>
    <p:sldId id="331" r:id="rId11"/>
    <p:sldId id="332" r:id="rId12"/>
    <p:sldId id="314" r:id="rId13"/>
    <p:sldId id="296" r:id="rId14"/>
    <p:sldId id="333" r:id="rId15"/>
    <p:sldId id="335" r:id="rId16"/>
    <p:sldId id="33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030"/>
    <a:srgbClr val="2F2F2F"/>
    <a:srgbClr val="00FB92"/>
    <a:srgbClr val="005493"/>
    <a:srgbClr val="76D6FF"/>
    <a:srgbClr val="009193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29"/>
    <p:restoredTop sz="94686"/>
  </p:normalViewPr>
  <p:slideViewPr>
    <p:cSldViewPr snapToObjects="1">
      <p:cViewPr varScale="1">
        <p:scale>
          <a:sx n="93" d="100"/>
          <a:sy n="93" d="100"/>
        </p:scale>
        <p:origin x="236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123" d="100"/>
          <a:sy n="123" d="100"/>
        </p:scale>
        <p:origin x="497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>
                <a:latin typeface="Arial" panose="020B0604020202020204" pitchFamily="34" charset="0"/>
              </a:rPr>
              <a:t>10/30/2024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4DD062E-52F7-A14D-A443-1F3854784447}" type="datetimeFigureOut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CB0EE9E-52B8-AA4F-8DD5-ED0FB4E5CB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91" y="3429001"/>
            <a:ext cx="8532019" cy="2153265"/>
          </a:xfrm>
        </p:spPr>
        <p:txBody>
          <a:bodyPr anchor="t" anchorCtr="0"/>
          <a:lstStyle>
            <a:lvl1pPr algn="l"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991" y="5700253"/>
            <a:ext cx="8532020" cy="803787"/>
          </a:xfrm>
        </p:spPr>
        <p:txBody>
          <a:bodyPr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365126"/>
            <a:ext cx="8535609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5991" y="1592264"/>
            <a:ext cx="4212431" cy="668337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04966"/>
            <a:ext cx="4212450" cy="655634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5992" y="2420939"/>
            <a:ext cx="4212431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871700" y="6378350"/>
            <a:ext cx="1215591" cy="365125"/>
          </a:xfrm>
          <a:prstGeom prst="rect">
            <a:avLst/>
          </a:prstGeom>
        </p:spPr>
        <p:txBody>
          <a:bodyPr/>
          <a:lstStyle/>
          <a:p>
            <a:fld id="{C273C0FA-7B31-4224-A002-0C467F6E064B}" type="datetime1">
              <a:rPr lang="zh-CN" altLang="en-US" smtClean="0"/>
              <a:t>2024/10/30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194447" y="6383849"/>
            <a:ext cx="4929166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330659" y="6383849"/>
            <a:ext cx="510941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29151" y="2420939"/>
            <a:ext cx="4212431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365126"/>
            <a:ext cx="8535609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5991" y="1592264"/>
            <a:ext cx="27813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575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56710" y="1604966"/>
            <a:ext cx="2784890" cy="655634"/>
          </a:xfrm>
        </p:spPr>
        <p:txBody>
          <a:bodyPr anchor="t" anchorCtr="0"/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5992" y="2420939"/>
            <a:ext cx="27813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56710" y="2416176"/>
            <a:ext cx="278489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0385" y="1601228"/>
            <a:ext cx="2781301" cy="668337"/>
          </a:xfrm>
        </p:spPr>
        <p:txBody>
          <a:bodyPr anchor="t" anchorCtr="0"/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1575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190386" y="2429903"/>
            <a:ext cx="27813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871700" y="6378350"/>
            <a:ext cx="1215591" cy="365125"/>
          </a:xfrm>
          <a:prstGeom prst="rect">
            <a:avLst/>
          </a:prstGeom>
        </p:spPr>
        <p:txBody>
          <a:bodyPr/>
          <a:lstStyle/>
          <a:p>
            <a:fld id="{EC9C1D13-8582-4CD6-926E-E96B222DA949}" type="datetime1">
              <a:rPr lang="zh-CN" altLang="en-US" smtClean="0"/>
              <a:t>2024/10/30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3194447" y="6383849"/>
            <a:ext cx="4929166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 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330659" y="6383849"/>
            <a:ext cx="510941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365126"/>
            <a:ext cx="8535609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087290" y="1601377"/>
            <a:ext cx="297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087290" y="2732443"/>
            <a:ext cx="2969419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871700" y="6378350"/>
            <a:ext cx="1215591" cy="365125"/>
          </a:xfrm>
          <a:prstGeom prst="rect">
            <a:avLst/>
          </a:prstGeom>
        </p:spPr>
        <p:txBody>
          <a:bodyPr/>
          <a:lstStyle/>
          <a:p>
            <a:fld id="{3882F617-CC4D-408E-AD03-3B40D9E92292}" type="datetime1">
              <a:rPr lang="zh-CN" altLang="en-US" smtClean="0"/>
              <a:t>2024/10/30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3194447" y="6383849"/>
            <a:ext cx="4929166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 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330659" y="6383849"/>
            <a:ext cx="510941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2456" y="5078525"/>
            <a:ext cx="297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038" y="1601377"/>
            <a:ext cx="2969419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6174291" y="5078525"/>
            <a:ext cx="297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74291" y="1601377"/>
            <a:ext cx="2969419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365126"/>
            <a:ext cx="8535609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9582" y="1592263"/>
            <a:ext cx="8532018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992" y="4294189"/>
            <a:ext cx="2781300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0401" y="4294189"/>
            <a:ext cx="2749153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871700" y="6378350"/>
            <a:ext cx="1215591" cy="365125"/>
          </a:xfrm>
          <a:prstGeom prst="rect">
            <a:avLst/>
          </a:prstGeom>
        </p:spPr>
        <p:txBody>
          <a:bodyPr/>
          <a:lstStyle/>
          <a:p>
            <a:fld id="{DB757B9C-9F08-4119-B3E9-A759FC222052}" type="datetime1">
              <a:rPr lang="zh-CN" altLang="en-US" smtClean="0"/>
              <a:t>2024/10/30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194447" y="6383849"/>
            <a:ext cx="4929166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330659" y="6383849"/>
            <a:ext cx="510941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64251" y="4294189"/>
            <a:ext cx="2777349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365126"/>
            <a:ext cx="8535609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9144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992" y="4294189"/>
            <a:ext cx="27813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0401" y="4294189"/>
            <a:ext cx="2749153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871700" y="6378350"/>
            <a:ext cx="1215591" cy="365125"/>
          </a:xfrm>
          <a:prstGeom prst="rect">
            <a:avLst/>
          </a:prstGeom>
        </p:spPr>
        <p:txBody>
          <a:bodyPr/>
          <a:lstStyle/>
          <a:p>
            <a:fld id="{9A7E7535-067E-4A37-AEFE-CF324AF6AADC}" type="datetime1">
              <a:rPr lang="zh-CN" altLang="en-US" smtClean="0"/>
              <a:t>2024/10/30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194447" y="6383849"/>
            <a:ext cx="4929166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330659" y="6383849"/>
            <a:ext cx="510941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64251" y="4294189"/>
            <a:ext cx="2777349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1709739"/>
            <a:ext cx="8532019" cy="2852737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5990" y="4589464"/>
            <a:ext cx="853202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1700" y="6378350"/>
            <a:ext cx="1215591" cy="365125"/>
          </a:xfrm>
          <a:prstGeom prst="rect">
            <a:avLst/>
          </a:prstGeom>
        </p:spPr>
        <p:txBody>
          <a:bodyPr/>
          <a:lstStyle/>
          <a:p>
            <a:fld id="{80868D5A-2A24-4755-8C31-6ECFE26C712A}" type="datetime1">
              <a:rPr lang="zh-CN" altLang="en-US" smtClean="0"/>
              <a:t>2024/10/30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94447" y="6383849"/>
            <a:ext cx="4929166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0659" y="6383849"/>
            <a:ext cx="510941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1700" y="6378350"/>
            <a:ext cx="1215591" cy="365125"/>
          </a:xfrm>
          <a:prstGeom prst="rect">
            <a:avLst/>
          </a:prstGeom>
        </p:spPr>
        <p:txBody>
          <a:bodyPr/>
          <a:lstStyle/>
          <a:p>
            <a:fld id="{F1189EF6-68AF-49A7-ACE0-A74B49ACEEFD}" type="datetime1">
              <a:rPr lang="zh-CN" altLang="en-US" smtClean="0"/>
              <a:t>2024/10/30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94447" y="6383849"/>
            <a:ext cx="4929166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 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0659" y="6383849"/>
            <a:ext cx="510941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305991" y="6196406"/>
            <a:ext cx="85320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sz="1350" dirty="0"/>
              <a:t>http://</a:t>
            </a:r>
            <a:r>
              <a:rPr kumimoji="0" lang="fr-CH" sz="1350" dirty="0" err="1"/>
              <a:t>english.ihep.cas.cn</a:t>
            </a:r>
            <a:r>
              <a:rPr kumimoji="0" lang="fr-CH" sz="1350" dirty="0"/>
              <a:t>/</a:t>
            </a:r>
            <a:r>
              <a:rPr kumimoji="0" lang="fr-CH" sz="1350" dirty="0" err="1"/>
              <a:t>csns</a:t>
            </a:r>
            <a:r>
              <a:rPr kumimoji="0" lang="fr-CH" sz="1350" dirty="0"/>
              <a:t>/</a:t>
            </a:r>
            <a:endParaRPr lang="en-US" sz="13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5AE3B0-7AC3-3F2C-BC97-8A9A412755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" y="1410767"/>
            <a:ext cx="7772400" cy="403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0461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B943B51E-7370-02A4-0236-A16449FAFE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8934" y="6566990"/>
            <a:ext cx="1188132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50556A4F-35F1-4DB4-A29B-156B89E08CC9}" type="datetime1">
              <a:rPr lang="zh-CN" altLang="en-US" smtClean="0"/>
              <a:t>2024/10/30</a:t>
            </a:fld>
            <a:endParaRPr lang="en-US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1368D249-BBBE-D342-760D-0A9C8EF3DD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9990" y="6566990"/>
            <a:ext cx="4904020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zh-CN" altLang="en-US"/>
              <a:t>张彪 </a:t>
            </a:r>
            <a:endParaRPr lang="en-US" dirty="0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E91DD546-06F3-2810-A45A-9E1378CE6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6702" y="6529932"/>
            <a:ext cx="510941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243000" indent="-243000">
              <a:buFont typeface="Arial" charset="0"/>
              <a:buChar char="•"/>
              <a:tabLst/>
              <a:defRPr sz="1350">
                <a:solidFill>
                  <a:schemeClr val="tx2"/>
                </a:solidFill>
              </a:defRPr>
            </a:lvl2pPr>
            <a:lvl3pPr marL="486000" indent="-243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729000" indent="-243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2CCFD26F-FE91-1D94-4581-D8FFF966D7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8934" y="6566990"/>
            <a:ext cx="1188132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A34CBD49-14E6-43A4-AF03-4C6F785B9E9B}" type="datetime1">
              <a:rPr lang="zh-CN" altLang="en-US" smtClean="0"/>
              <a:t>2024/10/30</a:t>
            </a:fld>
            <a:endParaRPr lang="en-US" dirty="0"/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E7496D97-F6E3-5714-4410-9E1593CB0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9990" y="6566990"/>
            <a:ext cx="4904020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zh-CN" altLang="en-US"/>
              <a:t>张彪 </a:t>
            </a:r>
            <a:endParaRPr lang="en-US" dirty="0"/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FC48A26F-CA6F-7CE5-2A84-A73BD031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6702" y="6529932"/>
            <a:ext cx="510941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57175" indent="-257175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471488" indent="-196454"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2pPr>
            <a:lvl3pPr marL="666750" indent="-195263">
              <a:buSzPct val="100000"/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3pPr>
            <a:lvl4pPr marL="907256" indent="-202406">
              <a:buSzPct val="100000"/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3785ACB7-CABF-7D95-0159-A01133BA02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8934" y="6566990"/>
            <a:ext cx="1188132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1134A14C-3B8C-4377-BD8B-2F9421755048}" type="datetime1">
              <a:rPr lang="zh-CN" altLang="en-US" smtClean="0"/>
              <a:t>2024/10/30</a:t>
            </a:fld>
            <a:endParaRPr lang="en-US" dirty="0"/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A3A7696A-3DA6-46BF-4CE5-2D94654F7C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9990" y="6566990"/>
            <a:ext cx="4904020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zh-CN" altLang="en-US"/>
              <a:t>张彪 </a:t>
            </a:r>
            <a:endParaRPr lang="en-US" dirty="0"/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0CC28754-9337-0835-C44C-1944E4C59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6702" y="6529932"/>
            <a:ext cx="510941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1700" y="6378350"/>
            <a:ext cx="1215591" cy="365125"/>
          </a:xfrm>
          <a:prstGeom prst="rect">
            <a:avLst/>
          </a:prstGeom>
        </p:spPr>
        <p:txBody>
          <a:bodyPr/>
          <a:lstStyle/>
          <a:p>
            <a:fld id="{B059AFC1-FEA9-47A7-BD62-1922C38CDE49}" type="datetime1">
              <a:rPr lang="zh-CN" altLang="en-US" smtClean="0"/>
              <a:t>2024/10/30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94447" y="6383849"/>
            <a:ext cx="4929166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 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0659" y="6383849"/>
            <a:ext cx="510941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5991" y="1439863"/>
            <a:ext cx="8532019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991" y="1592264"/>
            <a:ext cx="4212431" cy="46085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92265"/>
            <a:ext cx="4208860" cy="4608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1700" y="6378350"/>
            <a:ext cx="1215591" cy="365125"/>
          </a:xfrm>
          <a:prstGeom prst="rect">
            <a:avLst/>
          </a:prstGeom>
        </p:spPr>
        <p:txBody>
          <a:bodyPr/>
          <a:lstStyle/>
          <a:p>
            <a:fld id="{CF8EC8E9-D56D-4D0B-8AD8-174D1800CB45}" type="datetime1">
              <a:rPr lang="zh-CN" altLang="en-US" smtClean="0"/>
              <a:t>2024/10/30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94447" y="6383849"/>
            <a:ext cx="4929166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0659" y="6383849"/>
            <a:ext cx="510941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365126"/>
            <a:ext cx="8535609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5991" y="1592264"/>
            <a:ext cx="4212431" cy="668337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5991" y="2427287"/>
            <a:ext cx="4212431" cy="3773488"/>
          </a:xfrm>
        </p:spPr>
        <p:txBody>
          <a:bodyPr/>
          <a:lstStyle>
            <a:lvl1pPr marL="243000" indent="-243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04966"/>
            <a:ext cx="4212450" cy="655634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427287"/>
            <a:ext cx="4208860" cy="3773488"/>
          </a:xfrm>
        </p:spPr>
        <p:txBody>
          <a:bodyPr/>
          <a:lstStyle>
            <a:lvl1pPr marL="243000" indent="-243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1700" y="6378350"/>
            <a:ext cx="1215591" cy="365125"/>
          </a:xfrm>
          <a:prstGeom prst="rect">
            <a:avLst/>
          </a:prstGeom>
        </p:spPr>
        <p:txBody>
          <a:bodyPr/>
          <a:lstStyle/>
          <a:p>
            <a:fld id="{BAE7B3B0-BDFC-4DB8-B854-599E53FB082E}" type="datetime1">
              <a:rPr lang="zh-CN" altLang="en-US" smtClean="0"/>
              <a:t>2024/10/30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94447" y="6383849"/>
            <a:ext cx="4929166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 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0659" y="6383849"/>
            <a:ext cx="510941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2" y="373593"/>
            <a:ext cx="8532018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991" y="1598658"/>
            <a:ext cx="421243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871700" y="6378350"/>
            <a:ext cx="1215591" cy="365125"/>
          </a:xfrm>
          <a:prstGeom prst="rect">
            <a:avLst/>
          </a:prstGeom>
        </p:spPr>
        <p:txBody>
          <a:bodyPr/>
          <a:lstStyle/>
          <a:p>
            <a:fld id="{4F2B71AA-72C7-4677-A343-43592B41B6C6}" type="datetime1">
              <a:rPr lang="zh-CN" altLang="en-US" smtClean="0"/>
              <a:t>2024/10/30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94447" y="6383849"/>
            <a:ext cx="4929166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30659" y="6383849"/>
            <a:ext cx="510941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25579" y="1592264"/>
            <a:ext cx="4212431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625579" y="3969704"/>
            <a:ext cx="4212431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2" y="373593"/>
            <a:ext cx="8532018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991" y="1598658"/>
            <a:ext cx="27813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871700" y="6378350"/>
            <a:ext cx="1215591" cy="365125"/>
          </a:xfrm>
          <a:prstGeom prst="rect">
            <a:avLst/>
          </a:prstGeom>
        </p:spPr>
        <p:txBody>
          <a:bodyPr/>
          <a:lstStyle/>
          <a:p>
            <a:fld id="{7A28BAB1-9FC9-452C-B563-D4173E581FAB}" type="datetime1">
              <a:rPr lang="zh-CN" altLang="en-US" smtClean="0"/>
              <a:t>2024/10/30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94447" y="6383849"/>
            <a:ext cx="4929166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30659" y="6383849"/>
            <a:ext cx="510941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56710" y="1592264"/>
            <a:ext cx="27813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3511" y="3969704"/>
            <a:ext cx="2744499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194447" y="1592264"/>
            <a:ext cx="2744499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194447" y="3978016"/>
            <a:ext cx="2744499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ED53C4-6E87-A4E8-66AA-6C3D9D5D5D96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42114" y="187746"/>
            <a:ext cx="1019316" cy="6525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3430" y="35655"/>
            <a:ext cx="7657140" cy="7389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8662" y="890543"/>
            <a:ext cx="8070746" cy="20733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>
            <a:cxnSpLocks/>
          </p:cNvCxnSpPr>
          <p:nvPr userDrawn="1"/>
        </p:nvCxnSpPr>
        <p:spPr>
          <a:xfrm>
            <a:off x="538662" y="774646"/>
            <a:ext cx="8070746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82887CB3-46BC-19DA-921D-9E3DEC15C5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0689" y="6564762"/>
            <a:ext cx="1188132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C92069B1-DB42-489D-AEC9-72D455DFE9DC}" type="datetime1">
              <a:rPr lang="zh-CN" altLang="en-US" smtClean="0"/>
              <a:t>2024/10/30</a:t>
            </a:fld>
            <a:endParaRPr lang="en-US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DE918425-FC2C-4138-DC0B-8046148C41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9990" y="6566990"/>
            <a:ext cx="4904020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zh-CN" altLang="en-US"/>
              <a:t>张彪 </a:t>
            </a:r>
            <a:endParaRPr lang="en-US" dirty="0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67FEFFDE-8AC7-FBA0-034E-E6E960FE3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75987" y="6538873"/>
            <a:ext cx="510941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AF53082-566B-8570-F568-03257A673807}"/>
              </a:ext>
            </a:extLst>
          </p:cNvPr>
          <p:cNvCxnSpPr>
            <a:cxnSpLocks/>
          </p:cNvCxnSpPr>
          <p:nvPr userDrawn="1"/>
        </p:nvCxnSpPr>
        <p:spPr>
          <a:xfrm>
            <a:off x="538662" y="6525344"/>
            <a:ext cx="8070746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50" r:id="rId3"/>
    <p:sldLayoutId id="2147483665" r:id="rId4"/>
    <p:sldLayoutId id="2147483668" r:id="rId5"/>
    <p:sldLayoutId id="2147483652" r:id="rId6"/>
    <p:sldLayoutId id="2147483653" r:id="rId7"/>
    <p:sldLayoutId id="2147483666" r:id="rId8"/>
    <p:sldLayoutId id="2147483667" r:id="rId9"/>
    <p:sldLayoutId id="2147483658" r:id="rId10"/>
    <p:sldLayoutId id="2147483659" r:id="rId11"/>
    <p:sldLayoutId id="2147483673" r:id="rId12"/>
    <p:sldLayoutId id="2147483660" r:id="rId13"/>
    <p:sldLayoutId id="2147483671" r:id="rId14"/>
    <p:sldLayoutId id="2147483651" r:id="rId15"/>
    <p:sldLayoutId id="2147483654" r:id="rId16"/>
    <p:sldLayoutId id="2147483655" r:id="rId17"/>
  </p:sldLayoutIdLst>
  <p:hf hd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1350"/>
        </a:spcBef>
        <a:spcAft>
          <a:spcPts val="300"/>
        </a:spcAft>
        <a:buFont typeface="Arial"/>
        <a:buNone/>
        <a:tabLst/>
        <a:defRPr sz="1575" b="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242888" indent="-24300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Font typeface="Arial" charset="0"/>
        <a:buChar char="•"/>
        <a:tabLst/>
        <a:defRPr sz="135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486000" indent="-24300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Font typeface="Arial" panose="020B0604020202020204" pitchFamily="34" charset="0"/>
        <a:buChar char="•"/>
        <a:tabLst/>
        <a:defRPr sz="1275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729000" indent="-24300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Font typeface="Arial" panose="020B0604020202020204" pitchFamily="34" charset="0"/>
        <a:buChar char="•"/>
        <a:tabLst/>
        <a:defRPr sz="12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2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5567" userDrawn="1">
          <p15:clr>
            <a:srgbClr val="F26B43"/>
          </p15:clr>
        </p15:guide>
        <p15:guide id="4" pos="193" userDrawn="1">
          <p15:clr>
            <a:srgbClr val="F26B43"/>
          </p15:clr>
        </p15:guide>
        <p15:guide id="6" pos="2846" userDrawn="1">
          <p15:clr>
            <a:srgbClr val="F26B43"/>
          </p15:clr>
        </p15:guide>
        <p15:guide id="7" pos="2914" userDrawn="1">
          <p15:clr>
            <a:srgbClr val="F26B43"/>
          </p15:clr>
        </p15:guide>
        <p15:guide id="8" pos="3815" userDrawn="1">
          <p15:clr>
            <a:srgbClr val="F26B43"/>
          </p15:clr>
        </p15:guide>
        <p15:guide id="9" pos="3748" userDrawn="1">
          <p15:clr>
            <a:srgbClr val="F26B43"/>
          </p15:clr>
        </p15:guide>
        <p15:guide id="10" pos="2012" userDrawn="1">
          <p15:clr>
            <a:srgbClr val="F26B43"/>
          </p15:clr>
        </p15:guide>
        <p15:guide id="11" pos="1945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4734" userDrawn="1">
          <p15:clr>
            <a:srgbClr val="F26B43"/>
          </p15:clr>
        </p15:guide>
        <p15:guide id="18" pos="46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1C0AE-89DE-0A2A-B23D-DEBDBAA6B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2929544"/>
            <a:ext cx="6858000" cy="652835"/>
          </a:xfrm>
        </p:spPr>
        <p:txBody>
          <a:bodyPr/>
          <a:lstStyle/>
          <a:p>
            <a:r>
              <a:rPr lang="zh-CN" altLang="en-US" dirty="0"/>
              <a:t>学生汇报</a:t>
            </a:r>
            <a:endParaRPr lang="en-C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2739E5-10D5-A261-81B0-4B4EE5A9E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543" y="5301208"/>
            <a:ext cx="6858000" cy="291010"/>
          </a:xfrm>
        </p:spPr>
        <p:txBody>
          <a:bodyPr/>
          <a:lstStyle/>
          <a:p>
            <a:r>
              <a:rPr lang="zh-CN" altLang="en-US" dirty="0"/>
              <a:t>汇报人：张彪</a:t>
            </a:r>
            <a:endParaRPr lang="en-US" altLang="zh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22BCC-8259-B182-6802-16378982C5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0FFB5B6-236C-4A96-8D5A-C707B4237193}" type="datetime1">
              <a:rPr lang="zh-CN" altLang="en-US" smtClean="0"/>
              <a:t>2024/10/30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C6BA1-3127-125B-D9E5-3A6535664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AA4F1-DE08-BC51-FE39-E133094663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0ABE1B-6316-FE69-21E8-E7CCC18E8155}"/>
              </a:ext>
            </a:extLst>
          </p:cNvPr>
          <p:cNvSpPr txBox="1"/>
          <p:nvPr/>
        </p:nvSpPr>
        <p:spPr>
          <a:xfrm>
            <a:off x="5053263" y="3713747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581084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2609668-6E87-4C4C-BF76-DCE74DA471F7}" type="datetime1">
              <a:rPr lang="zh-CN" altLang="en-US" smtClean="0"/>
              <a:t>2024/10/30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LW</a:t>
            </a:r>
            <a:r>
              <a:rPr lang="zh-CN" altLang="en-US" dirty="0"/>
              <a:t>背景噪声观测实验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29EA222-CB45-4882-96D1-0F66CA3BC0C8}"/>
              </a:ext>
            </a:extLst>
          </p:cNvPr>
          <p:cNvSpPr txBox="1"/>
          <p:nvPr/>
        </p:nvSpPr>
        <p:spPr>
          <a:xfrm>
            <a:off x="611560" y="945583"/>
            <a:ext cx="16123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有束流状态</a:t>
            </a:r>
            <a:endParaRPr lang="en-US" altLang="zh-CN" sz="16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DEC8483-97CD-4CB6-8A6C-B4D7A92A74D2}"/>
              </a:ext>
            </a:extLst>
          </p:cNvPr>
          <p:cNvSpPr txBox="1"/>
          <p:nvPr/>
        </p:nvSpPr>
        <p:spPr>
          <a:xfrm>
            <a:off x="2495554" y="5509917"/>
            <a:ext cx="4508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贴了铜胶带以后噪声信号降低为之前的一半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DD1CFC2-3C8B-448D-8850-FCA2BCAC7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11" y="1772815"/>
            <a:ext cx="3936690" cy="2700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DD756EF0-A496-479E-98FE-A5A00FEC6160}"/>
              </a:ext>
            </a:extLst>
          </p:cNvPr>
          <p:cNvSpPr txBox="1"/>
          <p:nvPr/>
        </p:nvSpPr>
        <p:spPr>
          <a:xfrm>
            <a:off x="1172339" y="4520153"/>
            <a:ext cx="21031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dirty="0"/>
              <a:t>Isolated feedthrough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3CD2D2F-57BA-424F-B995-1B2E23A62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156" y="1772815"/>
            <a:ext cx="3974083" cy="270000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6F69ADDA-B037-4EA9-8166-FB3CF6AA4DDC}"/>
              </a:ext>
            </a:extLst>
          </p:cNvPr>
          <p:cNvSpPr txBox="1"/>
          <p:nvPr/>
        </p:nvSpPr>
        <p:spPr>
          <a:xfrm>
            <a:off x="5493425" y="4514399"/>
            <a:ext cx="260327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dirty="0"/>
              <a:t>Non-Isolated feedthrough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33673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2609668-6E87-4C4C-BF76-DCE74DA471F7}" type="datetime1">
              <a:rPr lang="zh-CN" altLang="en-US" smtClean="0"/>
              <a:t>2024/10/30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LW</a:t>
            </a:r>
            <a:r>
              <a:rPr lang="zh-CN" altLang="en-US" dirty="0"/>
              <a:t>束流</a:t>
            </a:r>
            <a:r>
              <a:rPr lang="en-US" altLang="zh-CN" dirty="0"/>
              <a:t>EMI</a:t>
            </a:r>
            <a:r>
              <a:rPr lang="zh-CN" altLang="en-US" dirty="0"/>
              <a:t>观测实验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29EA222-CB45-4882-96D1-0F66CA3BC0C8}"/>
              </a:ext>
            </a:extLst>
          </p:cNvPr>
          <p:cNvSpPr txBox="1"/>
          <p:nvPr/>
        </p:nvSpPr>
        <p:spPr>
          <a:xfrm>
            <a:off x="611560" y="945583"/>
            <a:ext cx="34563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有束流状态，示波器</a:t>
            </a:r>
            <a:r>
              <a:rPr lang="en-US" altLang="zh-CN" sz="16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averaging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D756EF0-A496-479E-98FE-A5A00FEC6160}"/>
              </a:ext>
            </a:extLst>
          </p:cNvPr>
          <p:cNvSpPr txBox="1"/>
          <p:nvPr/>
        </p:nvSpPr>
        <p:spPr>
          <a:xfrm>
            <a:off x="1172339" y="4520153"/>
            <a:ext cx="21031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dirty="0"/>
              <a:t>Isolated feedthrough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F69ADDA-B037-4EA9-8166-FB3CF6AA4DDC}"/>
              </a:ext>
            </a:extLst>
          </p:cNvPr>
          <p:cNvSpPr txBox="1"/>
          <p:nvPr/>
        </p:nvSpPr>
        <p:spPr>
          <a:xfrm>
            <a:off x="5493425" y="4514399"/>
            <a:ext cx="260327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dirty="0"/>
              <a:t>Non-Isolated feedthrough</a:t>
            </a:r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C6BEF43-A3DB-4B89-8C43-D9464562B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90" y="1703975"/>
            <a:ext cx="3697122" cy="270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A45735C-FA01-4522-AB60-BF81B2140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450" y="1703975"/>
            <a:ext cx="3697120" cy="270000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1D8C9BBC-D071-4BD8-AF57-9865C9FB7AA8}"/>
              </a:ext>
            </a:extLst>
          </p:cNvPr>
          <p:cNvSpPr txBox="1"/>
          <p:nvPr/>
        </p:nvSpPr>
        <p:spPr>
          <a:xfrm>
            <a:off x="1555288" y="5331594"/>
            <a:ext cx="60334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贴了铜胶带只降低了噪声信号，但对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averaging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以后的束流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EMI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信号无影响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453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2609668-6E87-4C4C-BF76-DCE74DA471F7}" type="datetime1">
              <a:rPr lang="zh-CN" altLang="en-US" smtClean="0"/>
              <a:t>2024/10/30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dirty="0"/>
              <a:t>陈车明，张彪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LW</a:t>
            </a:r>
            <a:r>
              <a:rPr lang="zh-CN" altLang="en-US" dirty="0"/>
              <a:t>背景噪声观测实验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A32120D-4112-40EB-A1E1-E9DFC4303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41" y="1052736"/>
            <a:ext cx="2880000" cy="2160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6C60A56-E37C-4127-B696-D9ADA61DCD2C}"/>
              </a:ext>
            </a:extLst>
          </p:cNvPr>
          <p:cNvSpPr txBox="1"/>
          <p:nvPr/>
        </p:nvSpPr>
        <p:spPr>
          <a:xfrm>
            <a:off x="1395464" y="3321278"/>
            <a:ext cx="125675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400" dirty="0"/>
              <a:t>第一次贴铜胶带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F7B348D-5708-498A-B3F8-77901ECC7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22" y="3645264"/>
            <a:ext cx="2881126" cy="2160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53A9B40-539E-48C0-B55F-73F83CF35252}"/>
              </a:ext>
            </a:extLst>
          </p:cNvPr>
          <p:cNvSpPr txBox="1"/>
          <p:nvPr/>
        </p:nvSpPr>
        <p:spPr>
          <a:xfrm>
            <a:off x="1491613" y="5877054"/>
            <a:ext cx="125675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400" dirty="0"/>
              <a:t>第二次贴铜胶带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F3C0F56-4C5A-4E59-9F48-F3F01D684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510" y="1153638"/>
            <a:ext cx="4817446" cy="2851426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3702F9F6-D619-4476-8877-EE06545EDF25}"/>
              </a:ext>
            </a:extLst>
          </p:cNvPr>
          <p:cNvSpPr txBox="1"/>
          <p:nvPr/>
        </p:nvSpPr>
        <p:spPr>
          <a:xfrm>
            <a:off x="4572000" y="4325667"/>
            <a:ext cx="3600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新贴铜胶带降低了无束流状态下噪声水平？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2C7D08C-1317-4E65-8F85-CC2940D0FA30}"/>
              </a:ext>
            </a:extLst>
          </p:cNvPr>
          <p:cNvSpPr txBox="1"/>
          <p:nvPr/>
        </p:nvSpPr>
        <p:spPr>
          <a:xfrm>
            <a:off x="7164288" y="1476433"/>
            <a:ext cx="661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04973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B73DD5-CA08-D7B6-DC11-0818B3DB8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LW</a:t>
            </a:r>
            <a:r>
              <a:rPr lang="zh-CN" altLang="en-US" dirty="0"/>
              <a:t>实验结论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9A31792-FFDF-49B9-9155-CF2F17D15BE5}" type="datetime1">
              <a:rPr lang="zh-CN" altLang="en-US" smtClean="0"/>
              <a:t>2024/10/30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dirty="0"/>
              <a:t>陈车明，张彪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ACE751B4-C020-4EF2-B2AF-F0B53D1C785A}"/>
              </a:ext>
            </a:extLst>
          </p:cNvPr>
          <p:cNvSpPr txBox="1"/>
          <p:nvPr/>
        </p:nvSpPr>
        <p:spPr>
          <a:xfrm>
            <a:off x="647899" y="1255676"/>
            <a:ext cx="7992888" cy="4016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tx2"/>
                </a:solidFill>
              </a:rPr>
              <a:t>Some EM noise from environment is accumulated in anode and amplified by amplifier, which cause this phenomenon.</a:t>
            </a:r>
          </a:p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tx2"/>
                </a:solidFill>
              </a:rPr>
              <a:t>After connection feedthrough and pipe by copper tape, the noise decrease twice.</a:t>
            </a:r>
          </a:p>
          <a:p>
            <a:pPr algn="l">
              <a:lnSpc>
                <a:spcPct val="150000"/>
              </a:lnSpc>
            </a:pPr>
            <a:endParaRPr lang="en-US" altLang="zh-CN" sz="1600" dirty="0">
              <a:solidFill>
                <a:schemeClr val="tx2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tx2"/>
                </a:solidFill>
              </a:rPr>
              <a:t>There are two ways to deal with this problem:</a:t>
            </a:r>
          </a:p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tx2"/>
                </a:solidFill>
              </a:rPr>
              <a:t>1.Using ‘average’ from oscilloscope to avoid noise.</a:t>
            </a:r>
          </a:p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tx2"/>
                </a:solidFill>
              </a:rPr>
              <a:t>2.Using high-pass filter to filtering 25kHz noise.</a:t>
            </a:r>
          </a:p>
          <a:p>
            <a:pPr algn="l">
              <a:lnSpc>
                <a:spcPct val="150000"/>
              </a:lnSpc>
            </a:pPr>
            <a:endParaRPr lang="en-US" altLang="zh-CN" sz="1600" dirty="0">
              <a:solidFill>
                <a:schemeClr val="tx2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tx2"/>
                </a:solidFill>
              </a:rPr>
              <a:t>With and Without beam noise level?</a:t>
            </a:r>
          </a:p>
          <a:p>
            <a:pPr algn="l">
              <a:lnSpc>
                <a:spcPct val="150000"/>
              </a:lnSpc>
            </a:pPr>
            <a:endParaRPr lang="en-US" altLang="zh-CN" sz="1600" dirty="0">
              <a:solidFill>
                <a:schemeClr val="tx2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tx2"/>
                </a:solidFill>
              </a:rPr>
              <a:t>Test with old faraday cup.</a:t>
            </a:r>
          </a:p>
        </p:txBody>
      </p:sp>
    </p:spTree>
    <p:extLst>
      <p:ext uri="{BB962C8B-B14F-4D97-AF65-F5344CB8AC3E}">
        <p14:creationId xmlns:p14="http://schemas.microsoft.com/office/powerpoint/2010/main" val="2980647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B73DD5-CA08-D7B6-DC11-0818B3DB8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dirty="0"/>
              <a:t>激光器验收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9A31792-FFDF-49B9-9155-CF2F17D15BE5}" type="datetime1">
              <a:rPr lang="zh-CN" altLang="en-US" smtClean="0"/>
              <a:t>2024/10/30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dirty="0"/>
              <a:t>陈车明，张彪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04543C6-4DF2-456F-8B8D-6E4543040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1072025" y="1059499"/>
            <a:ext cx="3210598" cy="250811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D5871B6-0B9F-49E2-B2A5-048883A4D9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71" r="3943"/>
          <a:stretch/>
        </p:blipFill>
        <p:spPr bwMode="auto">
          <a:xfrm>
            <a:off x="5408450" y="1322321"/>
            <a:ext cx="3085714" cy="21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2F5C2FA-1224-429F-9B42-A519519F200D}"/>
              </a:ext>
            </a:extLst>
          </p:cNvPr>
          <p:cNvSpPr txBox="1"/>
          <p:nvPr/>
        </p:nvSpPr>
        <p:spPr>
          <a:xfrm>
            <a:off x="6177102" y="1019443"/>
            <a:ext cx="161582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dirty="0"/>
              <a:t>激光能量</a:t>
            </a:r>
            <a:r>
              <a:rPr lang="en-US" altLang="zh-CN" dirty="0"/>
              <a:t>880mJ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5EAD790-981E-4311-A380-8C760FF3E75D}"/>
              </a:ext>
            </a:extLst>
          </p:cNvPr>
          <p:cNvSpPr txBox="1"/>
          <p:nvPr/>
        </p:nvSpPr>
        <p:spPr>
          <a:xfrm>
            <a:off x="2063826" y="3691040"/>
            <a:ext cx="148758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dirty="0"/>
              <a:t>激光脉宽</a:t>
            </a:r>
            <a:r>
              <a:rPr lang="en-US" altLang="zh-CN" dirty="0"/>
              <a:t>6.2ns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1DB367F-4DDC-4B5C-A5BE-014C6AC60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1" y="3987302"/>
            <a:ext cx="3411447" cy="216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35CA51C-76C4-443B-96A3-84222E6CF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8450" y="3987302"/>
            <a:ext cx="2943722" cy="21600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07BA589-7EAA-4895-BB6A-6C0909A9D9B7}"/>
              </a:ext>
            </a:extLst>
          </p:cNvPr>
          <p:cNvSpPr txBox="1"/>
          <p:nvPr/>
        </p:nvSpPr>
        <p:spPr>
          <a:xfrm>
            <a:off x="6132740" y="3597379"/>
            <a:ext cx="178253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dirty="0"/>
              <a:t>能量稳定性</a:t>
            </a:r>
            <a:r>
              <a:rPr lang="en-US" altLang="zh-CN" dirty="0"/>
              <a:t>6.2mJ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3702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B73DD5-CA08-D7B6-DC11-0818B3DB8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dirty="0"/>
              <a:t>激光器验收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9A31792-FFDF-49B9-9155-CF2F17D15BE5}" type="datetime1">
              <a:rPr lang="zh-CN" altLang="en-US" smtClean="0"/>
              <a:t>2024/10/30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dirty="0"/>
              <a:t>陈车明，张彪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C2DEDC46-BB45-4613-9B2E-54BC26654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3212579"/>
            <a:ext cx="3364742" cy="255320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03B45233-305F-4860-957B-3E482517F61C}"/>
              </a:ext>
            </a:extLst>
          </p:cNvPr>
          <p:cNvSpPr txBox="1"/>
          <p:nvPr/>
        </p:nvSpPr>
        <p:spPr>
          <a:xfrm>
            <a:off x="3347864" y="5765788"/>
            <a:ext cx="231313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2"/>
                </a:solidFill>
              </a:rPr>
              <a:t>激光</a:t>
            </a:r>
            <a:r>
              <a:rPr lang="en-US" altLang="zh-CN" sz="1400" dirty="0">
                <a:solidFill>
                  <a:schemeClr val="tx2"/>
                </a:solidFill>
              </a:rPr>
              <a:t>Q-switch</a:t>
            </a:r>
            <a:r>
              <a:rPr lang="zh-CN" altLang="en-US" sz="1400" dirty="0">
                <a:solidFill>
                  <a:schemeClr val="tx2"/>
                </a:solidFill>
              </a:rPr>
              <a:t>延时与能量关系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858678C-B1F3-4658-BD4C-969B5E0DC089}"/>
              </a:ext>
            </a:extLst>
          </p:cNvPr>
          <p:cNvSpPr txBox="1"/>
          <p:nvPr/>
        </p:nvSpPr>
        <p:spPr>
          <a:xfrm>
            <a:off x="971601" y="1242809"/>
            <a:ext cx="7992888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1600" dirty="0"/>
              <a:t>激光器使用注意事项：</a:t>
            </a:r>
            <a:endParaRPr lang="en-US" altLang="zh-CN" sz="1600" dirty="0"/>
          </a:p>
          <a:p>
            <a:pPr indent="457200"/>
            <a:r>
              <a:rPr lang="en-US" altLang="zh-CN" sz="1400" dirty="0">
                <a:solidFill>
                  <a:schemeClr val="tx2"/>
                </a:solidFill>
              </a:rPr>
              <a:t>1.</a:t>
            </a:r>
            <a:r>
              <a:rPr lang="zh-CN" altLang="en-US" sz="1400" dirty="0">
                <a:solidFill>
                  <a:schemeClr val="tx2"/>
                </a:solidFill>
              </a:rPr>
              <a:t>滤芯</a:t>
            </a:r>
            <a:r>
              <a:rPr lang="en-US" altLang="zh-CN" sz="1400" dirty="0">
                <a:solidFill>
                  <a:schemeClr val="tx2"/>
                </a:solidFill>
              </a:rPr>
              <a:t>6</a:t>
            </a:r>
            <a:r>
              <a:rPr lang="zh-CN" altLang="en-US" sz="1400" dirty="0">
                <a:solidFill>
                  <a:schemeClr val="tx2"/>
                </a:solidFill>
              </a:rPr>
              <a:t>个月换一次，一两周不做实验排水。</a:t>
            </a:r>
            <a:endParaRPr lang="en-US" altLang="zh-CN" sz="1400" dirty="0">
              <a:solidFill>
                <a:schemeClr val="tx2"/>
              </a:solidFill>
            </a:endParaRPr>
          </a:p>
          <a:p>
            <a:pPr indent="457200"/>
            <a:r>
              <a:rPr lang="en-US" altLang="zh-CN" sz="1400" dirty="0">
                <a:solidFill>
                  <a:schemeClr val="tx2"/>
                </a:solidFill>
              </a:rPr>
              <a:t>2.</a:t>
            </a:r>
            <a:r>
              <a:rPr lang="zh-CN" altLang="en-US" sz="1400" dirty="0">
                <a:solidFill>
                  <a:schemeClr val="tx2"/>
                </a:solidFill>
              </a:rPr>
              <a:t>每隔两周不做实验，开机预热一次。</a:t>
            </a:r>
            <a:endParaRPr lang="en-US" altLang="zh-CN" sz="1400" dirty="0">
              <a:solidFill>
                <a:schemeClr val="tx2"/>
              </a:solidFill>
            </a:endParaRPr>
          </a:p>
          <a:p>
            <a:pPr indent="457200"/>
            <a:r>
              <a:rPr lang="en-US" altLang="zh-CN" sz="1400" dirty="0">
                <a:solidFill>
                  <a:schemeClr val="tx2"/>
                </a:solidFill>
              </a:rPr>
              <a:t>3.</a:t>
            </a:r>
            <a:r>
              <a:rPr lang="zh-CN" altLang="en-US" sz="1400" dirty="0">
                <a:solidFill>
                  <a:schemeClr val="tx2"/>
                </a:solidFill>
              </a:rPr>
              <a:t>闪光灯打开后</a:t>
            </a:r>
            <a:r>
              <a:rPr lang="en-US" altLang="zh-CN" sz="1400" dirty="0">
                <a:solidFill>
                  <a:schemeClr val="tx2"/>
                </a:solidFill>
              </a:rPr>
              <a:t>8s,</a:t>
            </a:r>
            <a:r>
              <a:rPr lang="zh-CN" altLang="en-US" sz="1400" dirty="0">
                <a:solidFill>
                  <a:schemeClr val="tx2"/>
                </a:solidFill>
              </a:rPr>
              <a:t>解锁</a:t>
            </a:r>
            <a:r>
              <a:rPr lang="en-US" altLang="zh-CN" sz="1400" dirty="0">
                <a:solidFill>
                  <a:schemeClr val="tx2"/>
                </a:solidFill>
              </a:rPr>
              <a:t>Q-switch,</a:t>
            </a:r>
            <a:r>
              <a:rPr lang="zh-CN" altLang="en-US" sz="1400" dirty="0">
                <a:solidFill>
                  <a:schemeClr val="tx2"/>
                </a:solidFill>
              </a:rPr>
              <a:t>单按单发，长按连续。</a:t>
            </a:r>
            <a:endParaRPr lang="en-US" altLang="zh-CN" sz="1400" dirty="0">
              <a:solidFill>
                <a:schemeClr val="tx2"/>
              </a:solidFill>
            </a:endParaRPr>
          </a:p>
          <a:p>
            <a:pPr indent="457200"/>
            <a:r>
              <a:rPr lang="en-US" altLang="zh-CN" sz="1400" dirty="0">
                <a:solidFill>
                  <a:schemeClr val="tx2"/>
                </a:solidFill>
              </a:rPr>
              <a:t>4.</a:t>
            </a:r>
            <a:r>
              <a:rPr lang="zh-CN" altLang="en-US" sz="1400" dirty="0">
                <a:solidFill>
                  <a:schemeClr val="tx2"/>
                </a:solidFill>
              </a:rPr>
              <a:t>检测激光器光路是否偏离：单开闪光灯，用功率计检测，若能量低于</a:t>
            </a:r>
            <a:r>
              <a:rPr lang="en-US" altLang="zh-CN" sz="1400" dirty="0">
                <a:solidFill>
                  <a:schemeClr val="tx2"/>
                </a:solidFill>
              </a:rPr>
              <a:t>1.2mJ,</a:t>
            </a:r>
            <a:r>
              <a:rPr lang="zh-CN" altLang="en-US" sz="1400" dirty="0">
                <a:solidFill>
                  <a:schemeClr val="tx2"/>
                </a:solidFill>
              </a:rPr>
              <a:t>正常，否则高于</a:t>
            </a:r>
            <a:r>
              <a:rPr lang="en-US" altLang="zh-CN" sz="1400" dirty="0">
                <a:solidFill>
                  <a:schemeClr val="tx2"/>
                </a:solidFill>
              </a:rPr>
              <a:t>1.2mJ</a:t>
            </a:r>
            <a:r>
              <a:rPr lang="zh-CN" altLang="en-US" sz="1400" dirty="0">
                <a:solidFill>
                  <a:schemeClr val="tx2"/>
                </a:solidFill>
              </a:rPr>
              <a:t>，异常；观察</a:t>
            </a:r>
            <a:r>
              <a:rPr lang="en-US" altLang="zh-CN" sz="1400" dirty="0">
                <a:solidFill>
                  <a:schemeClr val="tx2"/>
                </a:solidFill>
              </a:rPr>
              <a:t>PD</a:t>
            </a:r>
            <a:r>
              <a:rPr lang="zh-CN" altLang="en-US" sz="1400" dirty="0">
                <a:solidFill>
                  <a:schemeClr val="tx2"/>
                </a:solidFill>
              </a:rPr>
              <a:t>是否为正常波形；打开激光器顶盖，关闭电源，拔掉电源线，前后打光，观察镜子的通透性。</a:t>
            </a:r>
            <a:endParaRPr lang="en-US" altLang="zh-CN" sz="1400" dirty="0">
              <a:solidFill>
                <a:schemeClr val="tx2"/>
              </a:solidFill>
            </a:endParaRPr>
          </a:p>
          <a:p>
            <a:pPr indent="457200"/>
            <a:r>
              <a:rPr lang="en-US" altLang="zh-CN" sz="1400" dirty="0">
                <a:solidFill>
                  <a:schemeClr val="tx2"/>
                </a:solidFill>
              </a:rPr>
              <a:t>5.</a:t>
            </a:r>
            <a:r>
              <a:rPr lang="zh-CN" altLang="en-US" sz="1400" dirty="0">
                <a:solidFill>
                  <a:schemeClr val="tx2"/>
                </a:solidFill>
              </a:rPr>
              <a:t>激光能量随延时变化，通过调节延时调节激光能量。</a:t>
            </a:r>
            <a:endParaRPr lang="en-US" altLang="zh-CN" sz="1400" dirty="0">
              <a:solidFill>
                <a:schemeClr val="tx2"/>
              </a:solidFill>
            </a:endParaRPr>
          </a:p>
          <a:p>
            <a:pPr indent="457200"/>
            <a:endParaRPr lang="en-US" altLang="zh-CN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037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B73DD5-CA08-D7B6-DC11-0818B3DB8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dirty="0"/>
              <a:t>激光器出口新旧光斑对比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9A31792-FFDF-49B9-9155-CF2F17D15BE5}" type="datetime1">
              <a:rPr lang="zh-CN" altLang="en-US" smtClean="0"/>
              <a:t>2024/10/30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dirty="0"/>
              <a:t>陈车明，张彪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334ABA5-0829-4C3F-844D-04BDDD55F3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22437"/>
            <a:ext cx="3802897" cy="2340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7B90D8A8-A0AB-4A19-89B2-F26A3BECBF87}"/>
              </a:ext>
            </a:extLst>
          </p:cNvPr>
          <p:cNvSpPr txBox="1"/>
          <p:nvPr/>
        </p:nvSpPr>
        <p:spPr>
          <a:xfrm>
            <a:off x="1635460" y="3563700"/>
            <a:ext cx="9765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dirty="0"/>
              <a:t>新激光器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CCA5D1F-D9B3-4D4D-B3C3-A2B0A64DCE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62" r="1992" b="2896"/>
          <a:stretch/>
        </p:blipFill>
        <p:spPr>
          <a:xfrm>
            <a:off x="5008775" y="1022437"/>
            <a:ext cx="3523920" cy="23400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56EEE112-4093-424C-B0D7-A743D339852D}"/>
              </a:ext>
            </a:extLst>
          </p:cNvPr>
          <p:cNvSpPr txBox="1"/>
          <p:nvPr/>
        </p:nvSpPr>
        <p:spPr>
          <a:xfrm>
            <a:off x="6228184" y="3610228"/>
            <a:ext cx="9765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dirty="0"/>
              <a:t>旧激光器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9EC9A51-5B17-4F9A-809D-953F90DAD9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470"/>
          <a:stretch/>
        </p:blipFill>
        <p:spPr>
          <a:xfrm>
            <a:off x="743430" y="3979199"/>
            <a:ext cx="2458083" cy="224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45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DF23EC8-A411-4A9B-A775-D19CC1FDF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报告内容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D4E13B-0E8E-4CB9-95F9-CB45E2DB38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B076E7E-7804-4ECE-9FE9-5805EFB42212}" type="datetime1">
              <a:rPr lang="zh-CN" altLang="en-US" smtClean="0"/>
              <a:t>2024/10/30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5A0FA0-9598-40D7-BD99-C03171491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 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F8AAE1-EBD0-42C7-8C79-8E98ADB10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253F353-8C81-454D-857D-485B1769B2D1}"/>
              </a:ext>
            </a:extLst>
          </p:cNvPr>
          <p:cNvSpPr txBox="1"/>
          <p:nvPr/>
        </p:nvSpPr>
        <p:spPr>
          <a:xfrm>
            <a:off x="1619672" y="1988840"/>
            <a:ext cx="7272808" cy="15960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</a:rPr>
              <a:t>CNT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</a:rPr>
              <a:t>实验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Arial"/>
            </a:endParaRPr>
          </a:p>
          <a:p>
            <a:pPr marL="342900" indent="-342900" algn="l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LW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Arial"/>
              </a:rPr>
              <a:t>背景噪声观察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indent="-342900" algn="l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Arial"/>
              </a:rPr>
              <a:t>新激光器验收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150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7C45570-23BC-41B7-8FBB-BE5396606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 r="14966"/>
          <a:stretch/>
        </p:blipFill>
        <p:spPr>
          <a:xfrm>
            <a:off x="6992244" y="2420888"/>
            <a:ext cx="1408326" cy="2112234"/>
          </a:xfrm>
          <a:prstGeom prst="ellipse">
            <a:avLst/>
          </a:prstGeom>
        </p:spPr>
      </p:pic>
      <p:sp>
        <p:nvSpPr>
          <p:cNvPr id="4" name="标题 6">
            <a:extLst>
              <a:ext uri="{FF2B5EF4-FFF2-40B4-BE49-F238E27FC236}">
                <a16:creationId xmlns:a16="http://schemas.microsoft.com/office/drawing/2014/main" id="{956DDBFC-944B-4544-B142-60D421FC7E9A}"/>
              </a:ext>
            </a:extLst>
          </p:cNvPr>
          <p:cNvSpPr txBox="1">
            <a:spLocks/>
          </p:cNvSpPr>
          <p:nvPr/>
        </p:nvSpPr>
        <p:spPr>
          <a:xfrm>
            <a:off x="743430" y="35655"/>
            <a:ext cx="7657140" cy="73899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700" dirty="0"/>
              <a:t>CNT</a:t>
            </a:r>
            <a:r>
              <a:rPr lang="zh-CN" altLang="en-US" sz="2700" dirty="0"/>
              <a:t>实验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337768B-4F1F-49E0-BA5B-DB24C13826B2}"/>
              </a:ext>
            </a:extLst>
          </p:cNvPr>
          <p:cNvSpPr txBox="1"/>
          <p:nvPr/>
        </p:nvSpPr>
        <p:spPr>
          <a:xfrm>
            <a:off x="3605139" y="6031446"/>
            <a:ext cx="105157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200" dirty="0">
                <a:solidFill>
                  <a:schemeClr val="tx2"/>
                </a:solidFill>
              </a:rPr>
              <a:t>图</a:t>
            </a:r>
            <a:r>
              <a:rPr lang="en-US" altLang="zh-CN" sz="1200" dirty="0">
                <a:solidFill>
                  <a:schemeClr val="tx2"/>
                </a:solidFill>
              </a:rPr>
              <a:t>1.</a:t>
            </a:r>
            <a:r>
              <a:rPr lang="zh-CN" altLang="en-US" sz="1200" dirty="0">
                <a:solidFill>
                  <a:schemeClr val="tx2"/>
                </a:solidFill>
              </a:rPr>
              <a:t>实验布置图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7423673-1636-4775-9C02-402647DD6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609" y="2208932"/>
            <a:ext cx="4256449" cy="319108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A97D7FE-C5DF-423B-8A46-8147503C7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5438"/>
            <a:ext cx="1514139" cy="201885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1C8E163-8282-4D2E-A254-A8BCEE7EF27C}"/>
              </a:ext>
            </a:extLst>
          </p:cNvPr>
          <p:cNvSpPr/>
          <p:nvPr/>
        </p:nvSpPr>
        <p:spPr>
          <a:xfrm>
            <a:off x="3563888" y="3140968"/>
            <a:ext cx="504056" cy="10081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D4ECE7D7-6B78-4875-85E5-E08DA22B81E8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1813423" y="2324877"/>
            <a:ext cx="1750465" cy="132014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>
            <a:extLst>
              <a:ext uri="{FF2B5EF4-FFF2-40B4-BE49-F238E27FC236}">
                <a16:creationId xmlns:a16="http://schemas.microsoft.com/office/drawing/2014/main" id="{A111B35C-295A-40B0-A23B-0847799BE677}"/>
              </a:ext>
            </a:extLst>
          </p:cNvPr>
          <p:cNvSpPr/>
          <p:nvPr/>
        </p:nvSpPr>
        <p:spPr>
          <a:xfrm>
            <a:off x="5213207" y="3447544"/>
            <a:ext cx="288032" cy="504056"/>
          </a:xfrm>
          <a:prstGeom prst="ellipse">
            <a:avLst/>
          </a:prstGeom>
          <a:noFill/>
          <a:ln w="19050">
            <a:solidFill>
              <a:srgbClr val="303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D6699B00-7DC8-470C-9D89-2394614080B2}"/>
              </a:ext>
            </a:extLst>
          </p:cNvPr>
          <p:cNvCxnSpPr>
            <a:cxnSpLocks/>
          </p:cNvCxnSpPr>
          <p:nvPr/>
        </p:nvCxnSpPr>
        <p:spPr>
          <a:xfrm flipV="1">
            <a:off x="5501239" y="3477005"/>
            <a:ext cx="1491005" cy="240028"/>
          </a:xfrm>
          <a:prstGeom prst="straightConnector1">
            <a:avLst/>
          </a:prstGeom>
          <a:ln w="19050">
            <a:solidFill>
              <a:srgbClr val="3030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951044C3-62CE-4688-9209-C3CC83436965}"/>
              </a:ext>
            </a:extLst>
          </p:cNvPr>
          <p:cNvSpPr txBox="1"/>
          <p:nvPr/>
        </p:nvSpPr>
        <p:spPr>
          <a:xfrm>
            <a:off x="3131840" y="1017335"/>
            <a:ext cx="3250890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600" dirty="0"/>
              <a:t>气体：</a:t>
            </a:r>
            <a:r>
              <a:rPr lang="en-US" altLang="zh-CN" sz="1600" dirty="0" err="1"/>
              <a:t>Ar</a:t>
            </a:r>
            <a:r>
              <a:rPr lang="en-US" altLang="zh-CN" sz="1600" dirty="0"/>
              <a:t>, </a:t>
            </a:r>
            <a:r>
              <a:rPr lang="zh-CN" altLang="en-US" sz="1600" dirty="0"/>
              <a:t>隔绝氧气</a:t>
            </a:r>
            <a:endParaRPr lang="en-US" altLang="zh-CN" sz="1600" dirty="0"/>
          </a:p>
          <a:p>
            <a:pPr algn="l"/>
            <a:r>
              <a:rPr lang="en-US" altLang="zh-CN" sz="1600" dirty="0"/>
              <a:t>32V/3A </a:t>
            </a:r>
            <a:r>
              <a:rPr lang="zh-CN" altLang="en-US" sz="1600" dirty="0"/>
              <a:t>电源</a:t>
            </a:r>
            <a:endParaRPr lang="en-US" altLang="zh-CN" sz="1600" dirty="0"/>
          </a:p>
          <a:p>
            <a:pPr algn="l"/>
            <a:r>
              <a:rPr lang="en-US" altLang="zh-CN" sz="1600" dirty="0"/>
              <a:t>FLUKE E1RH</a:t>
            </a:r>
            <a:r>
              <a:rPr lang="zh-CN" altLang="en-US" sz="1600" dirty="0"/>
              <a:t> </a:t>
            </a:r>
            <a:r>
              <a:rPr lang="en-US" altLang="zh-CN" sz="1600" dirty="0"/>
              <a:t>Infrared thermometer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815632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DE79D3E-2A95-4D5A-93EE-C8D9C1500220}" type="datetime1">
              <a:rPr lang="zh-CN" altLang="en-US" smtClean="0"/>
              <a:t>2024/10/30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CNT</a:t>
            </a:r>
            <a:r>
              <a:rPr lang="zh-CN" altLang="en-US" dirty="0"/>
              <a:t>实验</a:t>
            </a:r>
            <a:r>
              <a:rPr lang="en-US" altLang="zh-CN" dirty="0"/>
              <a:t>——</a:t>
            </a:r>
            <a:r>
              <a:rPr lang="zh-CN" altLang="en-US" dirty="0"/>
              <a:t>电流温度关系图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C8679DA-F210-47E1-A2AB-E9F0DDEAEC3B}"/>
              </a:ext>
            </a:extLst>
          </p:cNvPr>
          <p:cNvSpPr txBox="1"/>
          <p:nvPr/>
        </p:nvSpPr>
        <p:spPr>
          <a:xfrm>
            <a:off x="367363" y="830782"/>
            <a:ext cx="8496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对未纯化（含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Fe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）的碳纳米管纤维施加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0.5N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拉力（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50g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砝码），设定通过纤维的电流从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0.7A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增加至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1.15A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，步长为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0.05A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，观察升温曲线以及温度随电流的变化。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5A5B362-5A0C-49C1-9AB8-D6824E59E9E6}"/>
              </a:ext>
            </a:extLst>
          </p:cNvPr>
          <p:cNvSpPr txBox="1"/>
          <p:nvPr/>
        </p:nvSpPr>
        <p:spPr>
          <a:xfrm>
            <a:off x="7116960" y="4902812"/>
            <a:ext cx="1959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CNT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在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400ms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内上升至相应温度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C0872F5-1D30-4706-8219-3033EABC49FB}"/>
              </a:ext>
            </a:extLst>
          </p:cNvPr>
          <p:cNvGrpSpPr/>
          <p:nvPr/>
        </p:nvGrpSpPr>
        <p:grpSpPr>
          <a:xfrm>
            <a:off x="323528" y="1337954"/>
            <a:ext cx="6521539" cy="2340000"/>
            <a:chOff x="2032879" y="1973471"/>
            <a:chExt cx="6521539" cy="250625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AD8216FC-C4D9-4E5D-A839-C829814ED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427" b="50913"/>
            <a:stretch/>
          </p:blipFill>
          <p:spPr>
            <a:xfrm>
              <a:off x="2032879" y="1998871"/>
              <a:ext cx="3184997" cy="2427038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6F73B789-0FBF-49AD-809E-4CC296DC98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427" t="49516" b="-205"/>
            <a:stretch/>
          </p:blipFill>
          <p:spPr>
            <a:xfrm>
              <a:off x="5369421" y="1973471"/>
              <a:ext cx="3184997" cy="2506258"/>
            </a:xfrm>
            <a:prstGeom prst="rect">
              <a:avLst/>
            </a:prstGeom>
          </p:spPr>
        </p:pic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29AA1C1A-D348-4417-B118-6F00C42F4E5A}"/>
              </a:ext>
            </a:extLst>
          </p:cNvPr>
          <p:cNvSpPr txBox="1"/>
          <p:nvPr/>
        </p:nvSpPr>
        <p:spPr>
          <a:xfrm>
            <a:off x="2984509" y="3736490"/>
            <a:ext cx="151323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200" dirty="0">
                <a:solidFill>
                  <a:schemeClr val="tx2"/>
                </a:solidFill>
              </a:rPr>
              <a:t>图</a:t>
            </a:r>
            <a:r>
              <a:rPr lang="en-US" altLang="zh-CN" sz="1200" dirty="0">
                <a:solidFill>
                  <a:schemeClr val="tx2"/>
                </a:solidFill>
              </a:rPr>
              <a:t>2.</a:t>
            </a:r>
            <a:r>
              <a:rPr lang="zh-CN" altLang="en-US" sz="1200" dirty="0">
                <a:solidFill>
                  <a:schemeClr val="tx2"/>
                </a:solidFill>
              </a:rPr>
              <a:t>报告中温升曲线图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DF979B0-21BE-4D17-9A91-6DA604771D2B}"/>
              </a:ext>
            </a:extLst>
          </p:cNvPr>
          <p:cNvSpPr txBox="1"/>
          <p:nvPr/>
        </p:nvSpPr>
        <p:spPr>
          <a:xfrm>
            <a:off x="2876776" y="6293010"/>
            <a:ext cx="135934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200" dirty="0">
                <a:solidFill>
                  <a:schemeClr val="tx2"/>
                </a:solidFill>
              </a:rPr>
              <a:t>图</a:t>
            </a:r>
            <a:r>
              <a:rPr lang="en-US" altLang="zh-CN" sz="1200" dirty="0">
                <a:solidFill>
                  <a:schemeClr val="tx2"/>
                </a:solidFill>
              </a:rPr>
              <a:t>3.</a:t>
            </a:r>
            <a:r>
              <a:rPr lang="zh-CN" altLang="en-US" sz="1200" dirty="0">
                <a:solidFill>
                  <a:schemeClr val="tx2"/>
                </a:solidFill>
              </a:rPr>
              <a:t>实验温升曲线图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7A3E0A8-D358-4869-91C4-423A5A25C90B}"/>
              </a:ext>
            </a:extLst>
          </p:cNvPr>
          <p:cNvSpPr txBox="1"/>
          <p:nvPr/>
        </p:nvSpPr>
        <p:spPr>
          <a:xfrm>
            <a:off x="6910271" y="1448822"/>
            <a:ext cx="2166173" cy="1669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4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纤维通电后可在毫秒时间内迅速升温到相应温度</a:t>
            </a:r>
            <a:endParaRPr lang="en-US" altLang="zh-CN" sz="1400" dirty="0">
              <a:solidFill>
                <a:srgbClr val="0000FF"/>
              </a:solidFill>
              <a:latin typeface="+mn-ea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4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该工作中使用最高温度可达</a:t>
            </a:r>
            <a:r>
              <a:rPr lang="en-US" altLang="zh-CN" sz="14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2500 </a:t>
            </a:r>
            <a:r>
              <a:rPr lang="zh-CN" altLang="en-US" sz="14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℃</a:t>
            </a:r>
            <a:endParaRPr lang="en-US" altLang="zh-CN" sz="1400" dirty="0">
              <a:solidFill>
                <a:srgbClr val="0000FF"/>
              </a:solidFill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A0BE9415-D1A5-4E91-B91D-BFEBD920E051}"/>
              </a:ext>
            </a:extLst>
          </p:cNvPr>
          <p:cNvGrpSpPr/>
          <p:nvPr/>
        </p:nvGrpSpPr>
        <p:grpSpPr>
          <a:xfrm>
            <a:off x="310969" y="3964078"/>
            <a:ext cx="3149829" cy="2340000"/>
            <a:chOff x="323528" y="3997993"/>
            <a:chExt cx="3149829" cy="23400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AF36171-3364-47CF-BE50-5F6E72BF8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528" y="3997993"/>
              <a:ext cx="3149829" cy="2340000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B3BE2164-408A-4BF6-97CE-5DD454E2D280}"/>
                </a:ext>
              </a:extLst>
            </p:cNvPr>
            <p:cNvSpPr/>
            <p:nvPr/>
          </p:nvSpPr>
          <p:spPr>
            <a:xfrm>
              <a:off x="1954225" y="4251540"/>
              <a:ext cx="139447" cy="313755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6E753A2D-E025-4982-9000-406C103A37F8}"/>
                </a:ext>
              </a:extLst>
            </p:cNvPr>
            <p:cNvCxnSpPr>
              <a:cxnSpLocks/>
            </p:cNvCxnSpPr>
            <p:nvPr/>
          </p:nvCxnSpPr>
          <p:spPr>
            <a:xfrm>
              <a:off x="2093672" y="4565295"/>
              <a:ext cx="174309" cy="104585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CBEC475-83FE-448C-859A-20F58CF44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41644" y="4761686"/>
              <a:ext cx="1511587" cy="1080000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4FCFA009-4378-4CB9-A586-5685E756D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7045" y="3964078"/>
            <a:ext cx="3149828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67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DE79D3E-2A95-4D5A-93EE-C8D9C1500220}" type="datetime1">
              <a:rPr lang="zh-CN" altLang="en-US" smtClean="0"/>
              <a:t>2024/10/30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CNT</a:t>
            </a:r>
            <a:r>
              <a:rPr lang="zh-CN" altLang="en-US" dirty="0"/>
              <a:t>实验</a:t>
            </a:r>
            <a:r>
              <a:rPr lang="en-US" altLang="zh-CN" dirty="0"/>
              <a:t>——2000</a:t>
            </a:r>
            <a:r>
              <a:rPr lang="zh-CN" altLang="en-US" dirty="0"/>
              <a:t>℃耐温试验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C8679DA-F210-47E1-A2AB-E9F0DDEAEC3B}"/>
              </a:ext>
            </a:extLst>
          </p:cNvPr>
          <p:cNvSpPr txBox="1"/>
          <p:nvPr/>
        </p:nvSpPr>
        <p:spPr>
          <a:xfrm>
            <a:off x="367363" y="970429"/>
            <a:ext cx="8496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给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CNT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施加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0.2N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拉力（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20g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）砝码，通过调节电流大小改变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CNT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纤维的温度，观察合适断裂，并记录过程中电压电阻值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5116AFD-23EF-42E9-A4CE-0856DA8260B1}"/>
              </a:ext>
            </a:extLst>
          </p:cNvPr>
          <p:cNvSpPr txBox="1"/>
          <p:nvPr/>
        </p:nvSpPr>
        <p:spPr>
          <a:xfrm>
            <a:off x="735445" y="4942933"/>
            <a:ext cx="67004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1.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在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2000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℃环境下工作</a:t>
            </a:r>
            <a:r>
              <a:rPr lang="en-US" altLang="zh-CN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18</a:t>
            </a:r>
            <a:r>
              <a:rPr lang="zh-CN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分钟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，在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1800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℃工作</a:t>
            </a:r>
            <a:r>
              <a:rPr lang="en-US" altLang="zh-CN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34</a:t>
            </a:r>
            <a:r>
              <a:rPr lang="zh-CN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分钟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，在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1500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℃工作</a:t>
            </a:r>
            <a:r>
              <a:rPr lang="en-US" altLang="zh-CN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62</a:t>
            </a:r>
            <a:r>
              <a:rPr lang="zh-CN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分钟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，随着温度的降低，工作寿命增加。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  <a:p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2.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电阻随工作时间增加而升高，部分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C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在加热时升华。温度越高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CNT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阻值越低，变化越不明显。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7147C8F-75EE-4364-818C-69C02EF41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52" y="1798014"/>
            <a:ext cx="3401076" cy="252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DF5D169-A787-422F-889A-EAF32463D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736" y="1798014"/>
            <a:ext cx="3184748" cy="2520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4E81E48-BBB6-4258-8F56-AA9E3833B5F4}"/>
              </a:ext>
            </a:extLst>
          </p:cNvPr>
          <p:cNvSpPr txBox="1"/>
          <p:nvPr/>
        </p:nvSpPr>
        <p:spPr>
          <a:xfrm>
            <a:off x="1619672" y="4353474"/>
            <a:ext cx="136736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200" dirty="0">
                <a:solidFill>
                  <a:schemeClr val="tx2"/>
                </a:solidFill>
              </a:rPr>
              <a:t>图</a:t>
            </a:r>
            <a:r>
              <a:rPr lang="en-US" altLang="zh-CN" sz="1200" dirty="0">
                <a:solidFill>
                  <a:schemeClr val="tx2"/>
                </a:solidFill>
              </a:rPr>
              <a:t>4.CNT</a:t>
            </a:r>
            <a:r>
              <a:rPr lang="zh-CN" altLang="en-US" sz="1200" dirty="0">
                <a:solidFill>
                  <a:schemeClr val="tx2"/>
                </a:solidFill>
              </a:rPr>
              <a:t>耐温曲线图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585C3DD-E3EB-4B4E-BA54-5133B990D708}"/>
              </a:ext>
            </a:extLst>
          </p:cNvPr>
          <p:cNvSpPr txBox="1"/>
          <p:nvPr/>
        </p:nvSpPr>
        <p:spPr>
          <a:xfrm>
            <a:off x="5760788" y="4318014"/>
            <a:ext cx="167513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200" dirty="0">
                <a:solidFill>
                  <a:schemeClr val="tx2"/>
                </a:solidFill>
              </a:rPr>
              <a:t>图</a:t>
            </a:r>
            <a:r>
              <a:rPr lang="en-US" altLang="zh-CN" sz="1200" dirty="0">
                <a:solidFill>
                  <a:schemeClr val="tx2"/>
                </a:solidFill>
              </a:rPr>
              <a:t>5.CNT</a:t>
            </a:r>
            <a:r>
              <a:rPr lang="zh-CN" altLang="en-US" sz="1200" dirty="0">
                <a:solidFill>
                  <a:schemeClr val="tx2"/>
                </a:solidFill>
              </a:rPr>
              <a:t>耐温电阻变化图</a:t>
            </a:r>
          </a:p>
        </p:txBody>
      </p:sp>
    </p:spTree>
    <p:extLst>
      <p:ext uri="{BB962C8B-B14F-4D97-AF65-F5344CB8AC3E}">
        <p14:creationId xmlns:p14="http://schemas.microsoft.com/office/powerpoint/2010/main" val="950954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DE79D3E-2A95-4D5A-93EE-C8D9C1500220}" type="datetime1">
              <a:rPr lang="zh-CN" altLang="en-US" smtClean="0"/>
              <a:t>2024/10/30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CNT</a:t>
            </a:r>
            <a:r>
              <a:rPr lang="zh-CN" altLang="en-US" dirty="0"/>
              <a:t>实验</a:t>
            </a:r>
            <a:r>
              <a:rPr lang="en-US" altLang="zh-CN" dirty="0"/>
              <a:t>——2000</a:t>
            </a:r>
            <a:r>
              <a:rPr lang="zh-CN" altLang="en-US" dirty="0"/>
              <a:t>℃耐温试验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C8679DA-F210-47E1-A2AB-E9F0DDEAEC3B}"/>
              </a:ext>
            </a:extLst>
          </p:cNvPr>
          <p:cNvSpPr txBox="1"/>
          <p:nvPr/>
        </p:nvSpPr>
        <p:spPr>
          <a:xfrm>
            <a:off x="367363" y="970429"/>
            <a:ext cx="8496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对纯化（含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Fe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）的碳纳米管纤维施加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0.2N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拉力（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20g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砝码），通过设定电流值使得丝保持在不同的温度，每隔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10s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进行一次打开关断操作，记录实验数据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7062BDD-875A-4F10-93AE-25AC79427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3649"/>
            <a:ext cx="9144000" cy="208379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4FF2FA32-02D3-459B-9113-F7D00E77F181}"/>
              </a:ext>
            </a:extLst>
          </p:cNvPr>
          <p:cNvSpPr txBox="1"/>
          <p:nvPr/>
        </p:nvSpPr>
        <p:spPr>
          <a:xfrm>
            <a:off x="3641741" y="3542590"/>
            <a:ext cx="19481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1200" dirty="0">
                <a:solidFill>
                  <a:schemeClr val="tx2"/>
                </a:solidFill>
              </a:rPr>
              <a:t>图</a:t>
            </a:r>
            <a:r>
              <a:rPr lang="en-US" altLang="zh-CN" sz="1200" dirty="0">
                <a:solidFill>
                  <a:schemeClr val="tx2"/>
                </a:solidFill>
              </a:rPr>
              <a:t>6.</a:t>
            </a:r>
            <a:r>
              <a:rPr lang="zh-CN" altLang="en-US" sz="1200" dirty="0">
                <a:solidFill>
                  <a:schemeClr val="tx2"/>
                </a:solidFill>
              </a:rPr>
              <a:t>间断实验温升曲线图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6F99171-22E2-440B-A8A0-9D8BB1D0EA19}"/>
              </a:ext>
            </a:extLst>
          </p:cNvPr>
          <p:cNvSpPr txBox="1"/>
          <p:nvPr/>
        </p:nvSpPr>
        <p:spPr>
          <a:xfrm>
            <a:off x="743430" y="6105850"/>
            <a:ext cx="22483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1200" dirty="0">
                <a:solidFill>
                  <a:schemeClr val="tx2"/>
                </a:solidFill>
              </a:rPr>
              <a:t>图</a:t>
            </a:r>
            <a:r>
              <a:rPr lang="en-US" altLang="zh-CN" sz="1200" dirty="0">
                <a:solidFill>
                  <a:schemeClr val="tx2"/>
                </a:solidFill>
              </a:rPr>
              <a:t>7.</a:t>
            </a:r>
            <a:r>
              <a:rPr lang="zh-CN" altLang="en-US" sz="1200" dirty="0">
                <a:solidFill>
                  <a:schemeClr val="tx2"/>
                </a:solidFill>
              </a:rPr>
              <a:t>间断实验阻值变化曲线图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BC0774B-42F8-4630-ACBC-E858B642F7F0}"/>
              </a:ext>
            </a:extLst>
          </p:cNvPr>
          <p:cNvSpPr txBox="1"/>
          <p:nvPr/>
        </p:nvSpPr>
        <p:spPr>
          <a:xfrm>
            <a:off x="4067944" y="4273527"/>
            <a:ext cx="358400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1.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 在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1800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℃工作</a:t>
            </a:r>
            <a:r>
              <a:rPr lang="en-US" altLang="zh-CN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48</a:t>
            </a:r>
            <a:r>
              <a:rPr lang="zh-CN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分钟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，在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1500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℃工作</a:t>
            </a:r>
            <a:r>
              <a:rPr lang="en-US" altLang="zh-CN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65</a:t>
            </a:r>
            <a:r>
              <a:rPr lang="zh-CN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分钟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，但由于未固定好导致丝掉下来，但并未发生断裂，后续重新接上做实验又工作了</a:t>
            </a:r>
            <a:r>
              <a:rPr lang="en-US" altLang="zh-CN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14</a:t>
            </a:r>
            <a:r>
              <a:rPr lang="zh-CN" altLang="en-US" sz="14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分钟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。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CNT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管的升温为累积效应。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  <a:p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2.1800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℃间隔升温时，并未调节电流，没有严格保持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1800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℃，升温导致阻值变化不明显。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A290C595-40DB-4443-BA73-030F47E69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63" y="3490580"/>
            <a:ext cx="3184748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04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DE79D3E-2A95-4D5A-93EE-C8D9C1500220}" type="datetime1">
              <a:rPr lang="zh-CN" altLang="en-US" smtClean="0"/>
              <a:t>2024/10/30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CNT</a:t>
            </a:r>
            <a:r>
              <a:rPr lang="zh-CN" altLang="en-US" dirty="0"/>
              <a:t>实验结论与总结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C8679DA-F210-47E1-A2AB-E9F0DDEAEC3B}"/>
              </a:ext>
            </a:extLst>
          </p:cNvPr>
          <p:cNvSpPr txBox="1"/>
          <p:nvPr/>
        </p:nvSpPr>
        <p:spPr>
          <a:xfrm>
            <a:off x="548934" y="1159299"/>
            <a:ext cx="765714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  <a:cs typeface="Arial" panose="020B0604020202020204" pitchFamily="34" charset="0"/>
              </a:rPr>
              <a:t>实验结论：</a:t>
            </a:r>
            <a:endParaRPr lang="en-US" altLang="zh-CN" dirty="0">
              <a:solidFill>
                <a:schemeClr val="accent1">
                  <a:lumMod val="75000"/>
                </a:schemeClr>
              </a:solidFill>
              <a:latin typeface="+mn-ea"/>
              <a:cs typeface="Arial" panose="020B0604020202020204" pitchFamily="34" charset="0"/>
            </a:endParaRPr>
          </a:p>
          <a:p>
            <a:endParaRPr lang="en-US" altLang="zh-CN" sz="16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  <a:p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1.CNT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加热导致了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C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的升华，随着时间推移，电阻逐渐增大，加热对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CNT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的影响呈累积效应。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  <a:p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2.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温度越高，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CNT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能承受的时间越短。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  <a:p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3.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纯化后的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CNT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阻值高于未纯化的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CNT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；温度越高，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CNT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阻值越低。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2E0EA85-FDE0-46C3-B779-70179D93A627}"/>
              </a:ext>
            </a:extLst>
          </p:cNvPr>
          <p:cNvSpPr txBox="1"/>
          <p:nvPr/>
        </p:nvSpPr>
        <p:spPr>
          <a:xfrm>
            <a:off x="548934" y="2457754"/>
            <a:ext cx="800503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  <a:cs typeface="Arial" panose="020B0604020202020204" pitchFamily="34" charset="0"/>
              </a:rPr>
              <a:t>实验总结：</a:t>
            </a:r>
            <a:endParaRPr lang="en-US" altLang="zh-CN" dirty="0">
              <a:solidFill>
                <a:schemeClr val="accent1">
                  <a:lumMod val="75000"/>
                </a:schemeClr>
              </a:solidFill>
              <a:latin typeface="+mn-ea"/>
              <a:cs typeface="Arial" panose="020B0604020202020204" pitchFamily="34" charset="0"/>
            </a:endParaRPr>
          </a:p>
          <a:p>
            <a:endParaRPr lang="en-US" altLang="zh-CN" sz="16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  <a:p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1.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部分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CNT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在加热过程中很快断裂，猜测原因：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  <a:p>
            <a:pPr indent="457200"/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(1).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气流过小导致氧气进入石英管内，发生反应（增大气流情况改善，可能为主要原因）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  <a:p>
            <a:pPr indent="457200"/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(2).CNT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粗细不均匀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  <a:p>
            <a:pPr indent="457200"/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(3).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石英管内加电铜丝给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CNT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增加了额外的力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  <a:p>
            <a:pPr indent="457200"/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(4).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气流从石英管中吹出造成砝码摇摆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  <a:p>
            <a:pPr indent="457200"/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针对上述原因，有以下解决办法：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  <a:p>
            <a:pPr indent="457200"/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(1).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搭建真空腔进行实验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  <a:p>
            <a:pPr indent="457200"/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(2).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显微镜下观察结构，测量不同位置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CNT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的精确电阻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  <a:p>
            <a:pPr indent="457200"/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(3).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进一步优化实验设备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  <a:p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2.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若只考虑束流实际的加热效应，结合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CNT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实际所承受的温度，计算实际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CNT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在高温下的工作寿命，并与实验结果对比。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  <a:p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3.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结合理论，尝试推导温度与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CNT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阻值的关系。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  <a:p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250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DE79D3E-2A95-4D5A-93EE-C8D9C1500220}" type="datetime1">
              <a:rPr lang="zh-CN" altLang="en-US" smtClean="0"/>
              <a:t>2024/10/30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CNT</a:t>
            </a:r>
            <a:r>
              <a:rPr lang="zh-CN" altLang="en-US" dirty="0"/>
              <a:t>实验总结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C8679DA-F210-47E1-A2AB-E9F0DDEAEC3B}"/>
              </a:ext>
            </a:extLst>
          </p:cNvPr>
          <p:cNvSpPr txBox="1"/>
          <p:nvPr/>
        </p:nvSpPr>
        <p:spPr>
          <a:xfrm>
            <a:off x="743430" y="1628800"/>
            <a:ext cx="8005034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实验总结：</a:t>
            </a:r>
            <a:endParaRPr lang="en-US" altLang="zh-CN" sz="16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  <a:p>
            <a:endParaRPr lang="en-US" altLang="zh-CN" sz="16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  <a:p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部分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CNT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在加热过程中很快断裂，猜测原因：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  <a:p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	1.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气流过小导致氧气进入石英管内，发生反应（增大气流情况改善，可能为主要原因）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  <a:p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	2.CNT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粗细不均匀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  <a:p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	3.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石英管内加电铜丝给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CNT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增加了额外的力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  <a:p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  <a:p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针对上述原因，有以下解决办法：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  <a:p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	1.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搭建真空腔进行实验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  <a:p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	2.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显微镜下观察结构，测量不同位置</a:t>
            </a:r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CNT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的精确电阻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  <a:p>
            <a:r>
              <a:rPr lang="en-US" altLang="zh-CN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	3.</a:t>
            </a:r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进一步优化实验设备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178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2609668-6E87-4C4C-BF76-DCE74DA471F7}" type="datetime1">
              <a:rPr lang="zh-CN" altLang="en-US" smtClean="0"/>
              <a:t>2024/10/30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dirty="0"/>
              <a:t>张彪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LW</a:t>
            </a:r>
            <a:r>
              <a:rPr lang="zh-CN" altLang="en-US" dirty="0"/>
              <a:t>背景噪声观测实验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EAB944E-7156-4A30-B89C-B0655CDED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4784"/>
            <a:ext cx="9144000" cy="347897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29EA222-CB45-4882-96D1-0F66CA3BC0C8}"/>
              </a:ext>
            </a:extLst>
          </p:cNvPr>
          <p:cNvSpPr txBox="1"/>
          <p:nvPr/>
        </p:nvSpPr>
        <p:spPr>
          <a:xfrm>
            <a:off x="611560" y="945583"/>
            <a:ext cx="16123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无束流状态</a:t>
            </a:r>
            <a:endParaRPr lang="en-US" altLang="zh-CN" sz="16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DEC8483-97CD-4CB6-8A6C-B4D7A92A74D2}"/>
              </a:ext>
            </a:extLst>
          </p:cNvPr>
          <p:cNvSpPr txBox="1"/>
          <p:nvPr/>
        </p:nvSpPr>
        <p:spPr>
          <a:xfrm>
            <a:off x="2495554" y="5509917"/>
            <a:ext cx="4508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2"/>
                </a:solidFill>
                <a:latin typeface="+mn-ea"/>
                <a:cs typeface="Arial" panose="020B0604020202020204" pitchFamily="34" charset="0"/>
              </a:rPr>
              <a:t>贴了铜胶带以后噪声信号降低为之前的一半</a:t>
            </a:r>
            <a:endParaRPr lang="en-US" altLang="zh-CN" sz="1400" dirty="0">
              <a:solidFill>
                <a:schemeClr val="tx2"/>
              </a:solidFill>
              <a:latin typeface="+mn-ea"/>
              <a:cs typeface="Arial" panose="020B0604020202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72238F7-2C16-4183-A8D5-8B6ACF9EA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3032937"/>
            <a:ext cx="2344615" cy="175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45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imic_CERN" id="{F452D3E5-2FF1-CF44-B19B-D32D4C774C03}" vid="{78947655-7EED-024C-A397-CCE31F0CBB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8993</TotalTime>
  <Words>1149</Words>
  <Application>Microsoft Office PowerPoint</Application>
  <PresentationFormat>全屏显示(4:3)</PresentationFormat>
  <Paragraphs>150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19" baseType="lpstr">
      <vt:lpstr>Arial</vt:lpstr>
      <vt:lpstr>Wingdings</vt:lpstr>
      <vt:lpstr>Office Theme</vt:lpstr>
      <vt:lpstr>学生汇报</vt:lpstr>
      <vt:lpstr>报告内容</vt:lpstr>
      <vt:lpstr>PowerPoint 演示文稿</vt:lpstr>
      <vt:lpstr>CNT实验——电流温度关系图</vt:lpstr>
      <vt:lpstr>CNT实验——2000℃耐温试验</vt:lpstr>
      <vt:lpstr>CNT实验——2000℃耐温试验</vt:lpstr>
      <vt:lpstr>CNT实验结论与总结</vt:lpstr>
      <vt:lpstr>CNT实验总结</vt:lpstr>
      <vt:lpstr>LW背景噪声观测实验</vt:lpstr>
      <vt:lpstr>LW背景噪声观测实验</vt:lpstr>
      <vt:lpstr>LW束流EMI观测实验</vt:lpstr>
      <vt:lpstr>LW背景噪声观测实验</vt:lpstr>
      <vt:lpstr>LW实验结论</vt:lpstr>
      <vt:lpstr>激光器验收</vt:lpstr>
      <vt:lpstr>激光器验收</vt:lpstr>
      <vt:lpstr>激光器出口新旧光斑对比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b092118</dc:creator>
  <cp:lastModifiedBy>彪 张</cp:lastModifiedBy>
  <cp:revision>417</cp:revision>
  <cp:lastPrinted>2020-01-30T13:49:18Z</cp:lastPrinted>
  <dcterms:created xsi:type="dcterms:W3CDTF">2023-03-09T01:05:47Z</dcterms:created>
  <dcterms:modified xsi:type="dcterms:W3CDTF">2024-10-30T05:49:24Z</dcterms:modified>
</cp:coreProperties>
</file>