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sldIdLst>
    <p:sldId id="256" r:id="rId2"/>
    <p:sldId id="574" r:id="rId3"/>
    <p:sldId id="554" r:id="rId4"/>
    <p:sldId id="536" r:id="rId5"/>
    <p:sldId id="559" r:id="rId6"/>
    <p:sldId id="575" r:id="rId7"/>
    <p:sldId id="576" r:id="rId8"/>
    <p:sldId id="577" r:id="rId9"/>
    <p:sldId id="578" r:id="rId10"/>
    <p:sldId id="579" r:id="rId11"/>
    <p:sldId id="582" r:id="rId12"/>
    <p:sldId id="585" r:id="rId13"/>
    <p:sldId id="580" r:id="rId14"/>
    <p:sldId id="581" r:id="rId15"/>
    <p:sldId id="586" r:id="rId16"/>
    <p:sldId id="588" r:id="rId17"/>
    <p:sldId id="584" r:id="rId18"/>
    <p:sldId id="587" r:id="rId19"/>
    <p:sldId id="589" r:id="rId20"/>
    <p:sldId id="590" r:id="rId21"/>
    <p:sldId id="491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A"/>
    <a:srgbClr val="0000B4"/>
    <a:srgbClr val="000068"/>
    <a:srgbClr val="00009A"/>
    <a:srgbClr val="0000EE"/>
    <a:srgbClr val="0000FF"/>
    <a:srgbClr val="2A1DA9"/>
    <a:srgbClr val="1B0C64"/>
    <a:srgbClr val="92D050"/>
    <a:srgbClr val="071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7" autoAdjust="0"/>
    <p:restoredTop sz="92186" autoAdjust="0"/>
  </p:normalViewPr>
  <p:slideViewPr>
    <p:cSldViewPr snapToGrid="0">
      <p:cViewPr varScale="1">
        <p:scale>
          <a:sx n="148" d="100"/>
          <a:sy n="148" d="100"/>
        </p:scale>
        <p:origin x="204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91A-493D-4F77-BB59-AF9323853594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92B7-0882-48A0-95C5-39A8371B4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2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93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939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158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744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940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351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353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523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221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12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64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04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617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119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38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95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8581878" y="6534676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r" defTabSz="914400" rtl="0" eaLnBrk="1" latinLnBrk="0" hangingPunct="1"/>
              <a:t>‹#›</a:t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73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99"/>
            <a:ext cx="9144000" cy="2444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443617"/>
            <a:ext cx="9154741" cy="2695841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5709" y="5327565"/>
            <a:ext cx="8412582" cy="12657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束测组</a:t>
            </a:r>
            <a:endParaRPr lang="en-US" altLang="zh-CN" sz="3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杨旭</a:t>
            </a:r>
            <a:endParaRPr lang="en-US" altLang="zh-CN" sz="3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18303" y="2763748"/>
            <a:ext cx="8507393" cy="198959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6000" dirty="0" err="1">
                <a:solidFill>
                  <a:schemeClr val="bg1"/>
                </a:solidFill>
              </a:rPr>
              <a:t>Bbq</a:t>
            </a:r>
            <a:r>
              <a:rPr lang="zh-CN" altLang="en-US" sz="6000" dirty="0">
                <a:solidFill>
                  <a:schemeClr val="bg1"/>
                </a:solidFill>
              </a:rPr>
              <a:t>仿真报告</a:t>
            </a:r>
            <a:endParaRPr lang="zh-CN" alt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00" y="239797"/>
            <a:ext cx="1512300" cy="8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87549" y="807778"/>
            <a:ext cx="8968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 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τ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=100T,α=0.1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β=0.05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q=0.1,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四个均匀分布的束</a:t>
            </a:r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41742D8-5303-42C2-AD66-C731820DD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19" y="4092748"/>
            <a:ext cx="4854133" cy="23173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6235E3D-4AA1-41C8-A14F-8C8173DC52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18" y="1606580"/>
            <a:ext cx="4854134" cy="23173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7981DA4-C48F-45EF-8237-414D718FD1FB}"/>
              </a:ext>
            </a:extLst>
          </p:cNvPr>
          <p:cNvSpPr txBox="1"/>
          <p:nvPr/>
        </p:nvSpPr>
        <p:spPr>
          <a:xfrm>
            <a:off x="5943600" y="2564204"/>
            <a:ext cx="29240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图中显示了四个均匀分布的振幅束的模拟结果。可以看出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4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束和单束的差分检测器输出信号的幅度很相近，但“阶梯”波形比单束更精细，包含的回旋频率成分较少。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39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87549" y="807778"/>
            <a:ext cx="8968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 ,α=0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β=0.05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zh-CN" altLang="en-US" sz="2200" dirty="0">
              <a:solidFill>
                <a:srgbClr val="071F65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8367924-CD29-4582-A20E-2116316A0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345"/>
            <a:ext cx="9144000" cy="43653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9C0F5B-60BF-4B68-8197-0C5D22465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34" y="1549436"/>
            <a:ext cx="1895766" cy="2437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C7A76A3-FB69-430B-BEB7-0F0459131946}"/>
              </a:ext>
            </a:extLst>
          </p:cNvPr>
          <p:cNvSpPr txBox="1"/>
          <p:nvPr/>
        </p:nvSpPr>
        <p:spPr>
          <a:xfrm>
            <a:off x="4087632" y="576175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US" altLang="zh-CN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d1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(t)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477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87549" y="807778"/>
            <a:ext cx="8968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 ,α=0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β=0.05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zh-CN" altLang="en-US" sz="2200" dirty="0">
              <a:solidFill>
                <a:srgbClr val="071F65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66CBDBD-AF0E-43F1-9608-AA6AE2850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345"/>
            <a:ext cx="9144000" cy="43653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74C302-64EE-4F9D-8AC9-62CD1A062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30" y="1549436"/>
            <a:ext cx="1895766" cy="24374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9073F87-576D-4892-B09A-761C40E7B996}"/>
              </a:ext>
            </a:extLst>
          </p:cNvPr>
          <p:cNvSpPr txBox="1"/>
          <p:nvPr/>
        </p:nvSpPr>
        <p:spPr>
          <a:xfrm>
            <a:off x="714778" y="5588556"/>
            <a:ext cx="7952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可以看出，对于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τ = 10 T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和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τ = 30 T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没有惰性失真，而对于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τ = 100 T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及以上，惰性失真非常明显。对于后一种情况，探测器的差分电压会降低。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007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87549" y="807778"/>
            <a:ext cx="8968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 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α=0.1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β=0.05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zh-CN" altLang="en-US" sz="2200" dirty="0">
              <a:solidFill>
                <a:srgbClr val="071F65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F56B56-0590-420A-8735-F4557FEA5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3" y="1464971"/>
            <a:ext cx="8228091" cy="392805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0BF5F49-D30B-444F-91C7-39284BC7B821}"/>
              </a:ext>
            </a:extLst>
          </p:cNvPr>
          <p:cNvSpPr txBox="1"/>
          <p:nvPr/>
        </p:nvSpPr>
        <p:spPr>
          <a:xfrm>
            <a:off x="3256944" y="56808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Detector voltage S</a:t>
            </a:r>
            <a:r>
              <a:rPr lang="en-US" altLang="zh-CN" baseline="-25000" dirty="0"/>
              <a:t>d1</a:t>
            </a:r>
            <a:r>
              <a:rPr lang="en-US" altLang="zh-CN" dirty="0"/>
              <a:t>(t).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266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87549" y="807778"/>
            <a:ext cx="8968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T=2.1us,α=0.1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β=0.05</a:t>
            </a:r>
            <a:r>
              <a:rPr lang="zh-CN" altLang="en-US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zh-CN" altLang="en-US" sz="2200" dirty="0">
              <a:solidFill>
                <a:srgbClr val="071F65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8110A4-DCE9-4808-8972-64553335F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739"/>
            <a:ext cx="9144000" cy="43653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B66C2CA-7572-4310-806F-D6CB83E76B75}"/>
              </a:ext>
            </a:extLst>
          </p:cNvPr>
          <p:cNvSpPr txBox="1"/>
          <p:nvPr/>
        </p:nvSpPr>
        <p:spPr>
          <a:xfrm>
            <a:off x="2865549" y="58096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Differential detector signal S</a:t>
            </a:r>
            <a:r>
              <a:rPr lang="en-US" altLang="zh-CN" baseline="-25000" dirty="0"/>
              <a:t>d</a:t>
            </a:r>
            <a:r>
              <a:rPr lang="en-US" altLang="zh-CN" dirty="0"/>
              <a:t>(t).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625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87549" y="807778"/>
            <a:ext cx="83996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 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τ 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=10T,α=0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β=0.01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zh-CN" altLang="en-US" sz="2200" b="1" dirty="0">
              <a:solidFill>
                <a:srgbClr val="071F65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8A3C16-6648-4E9E-8BFD-AC82D9BC19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3195"/>
          <a:stretch/>
        </p:blipFill>
        <p:spPr>
          <a:xfrm>
            <a:off x="772731" y="1287995"/>
            <a:ext cx="5067836" cy="25524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153463-D44C-47E9-8D52-8DE927B65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" y="3910511"/>
            <a:ext cx="5067837" cy="25897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D99E3FB-CFCB-4002-AFD7-BAFAEA0C17CA}"/>
              </a:ext>
            </a:extLst>
          </p:cNvPr>
          <p:cNvSpPr txBox="1"/>
          <p:nvPr/>
        </p:nvSpPr>
        <p:spPr>
          <a:xfrm>
            <a:off x="6058338" y="2924952"/>
            <a:ext cx="24791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模拟中调制频率变化的影响如图 所示。可以看出，尽管调制深度相同，但振荡幅度会随着调制频率的增加而减小。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32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87549" y="807778"/>
            <a:ext cx="8968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 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τ 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=100T,α=0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β=0.05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zh-CN" altLang="en-US" sz="2200" b="1" dirty="0">
              <a:solidFill>
                <a:srgbClr val="071F65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7F9F02-98F1-4164-865A-A3D163F68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06" y="3847122"/>
            <a:ext cx="4825229" cy="24657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142882-59ED-4D05-9086-E28DF9C89F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" b="3176"/>
          <a:stretch/>
        </p:blipFill>
        <p:spPr>
          <a:xfrm>
            <a:off x="2205506" y="1263159"/>
            <a:ext cx="4825229" cy="24263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738FA0-4B45-4B3A-8D71-EA9F97577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14" y="1387451"/>
            <a:ext cx="1581371" cy="2857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E642D31-FD56-4ABF-AE7F-246F17127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69" y="3915595"/>
            <a:ext cx="1581371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54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87549" y="807778"/>
            <a:ext cx="8968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 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τ 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=100T,α=0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β=0.01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zh-CN" altLang="en-US" sz="2200" b="1" dirty="0">
              <a:solidFill>
                <a:srgbClr val="071F65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B31588F-039D-424F-BDA4-865B0B405176}"/>
              </a:ext>
            </a:extLst>
          </p:cNvPr>
          <p:cNvSpPr txBox="1"/>
          <p:nvPr/>
        </p:nvSpPr>
        <p:spPr>
          <a:xfrm>
            <a:off x="3038004" y="615740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Detector voltage sd1(t)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B9C028F-0291-4422-9474-F5259708C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96" y="3709556"/>
            <a:ext cx="4580401" cy="2340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47E6E-A26D-480A-9D36-33D55340A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96" y="1293262"/>
            <a:ext cx="4449651" cy="22738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B869849-F8AC-4AEB-BF90-95E844C1C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96" y="2418884"/>
            <a:ext cx="2294453" cy="49978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3A27E5-F223-42A0-9B10-55590B739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85" y="3821341"/>
            <a:ext cx="2294453" cy="4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46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87549" y="807778"/>
            <a:ext cx="8968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 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τ 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=100T,α=0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β=0.01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zh-CN" altLang="en-US" sz="2200" b="1" dirty="0">
              <a:solidFill>
                <a:srgbClr val="071F65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EA3992-49B8-4D86-A2A1-32D40776DA2B}"/>
              </a:ext>
            </a:extLst>
          </p:cNvPr>
          <p:cNvSpPr txBox="1"/>
          <p:nvPr/>
        </p:nvSpPr>
        <p:spPr>
          <a:xfrm>
            <a:off x="1275009" y="53514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Differential detector signal </a:t>
            </a:r>
            <a:r>
              <a:rPr lang="en-US" altLang="zh-CN" dirty="0" err="1"/>
              <a:t>sd</a:t>
            </a:r>
            <a:r>
              <a:rPr lang="en-US" altLang="zh-CN" dirty="0"/>
              <a:t>(t)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644ECB9-A0C1-42AC-BEE9-E3EE3121C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" y="2055288"/>
            <a:ext cx="5983409" cy="30576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4E1DFDB-30B2-4CC2-BB80-10AD09B56C17}"/>
              </a:ext>
            </a:extLst>
          </p:cNvPr>
          <p:cNvSpPr txBox="1"/>
          <p:nvPr/>
        </p:nvSpPr>
        <p:spPr>
          <a:xfrm>
            <a:off x="5983409" y="2869051"/>
            <a:ext cx="27470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显示了增加存储电容器值的效果。对于大电容器，探测器输出电压显著降低。这是因为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电极电容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</a:t>
            </a:r>
            <a:r>
              <a:rPr lang="en-US" altLang="zh-CN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和存储电容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形成电容分压器。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422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87549" y="807778"/>
            <a:ext cx="8968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 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τ 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=100T,α=0.1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β=0.05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zh-CN" altLang="en-US" sz="2200" b="1" dirty="0">
              <a:solidFill>
                <a:srgbClr val="071F65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87420B-287C-4F81-BDA5-5BF17F574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3" y="1314663"/>
            <a:ext cx="4573073" cy="342980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648FA81-59DF-4034-B074-86CF672FBCBF}"/>
              </a:ext>
            </a:extLst>
          </p:cNvPr>
          <p:cNvSpPr txBox="1"/>
          <p:nvPr/>
        </p:nvSpPr>
        <p:spPr>
          <a:xfrm>
            <a:off x="1777283" y="4867467"/>
            <a:ext cx="64136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       保持函数</a:t>
            </a:r>
            <a:endParaRPr lang="en-US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绘制了几个衰减时间常数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τ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的值。时间轴归一化为回旋周期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4B7C79F-A0F3-4E9D-B0CF-B424C0861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02" y="4606538"/>
            <a:ext cx="3154334" cy="8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1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2980" y="182085"/>
            <a:ext cx="8028644" cy="582619"/>
          </a:xfrm>
        </p:spPr>
        <p:txBody>
          <a:bodyPr>
            <a:normAutofit/>
          </a:bodyPr>
          <a:lstStyle/>
          <a:p>
            <a:pPr lvl="1" algn="l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项目简介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5119" y="905151"/>
            <a:ext cx="8973761" cy="2125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项目名称：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807439" y="558793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等线" panose="02010600030101010101" pitchFamily="2" charset="-122"/>
                <a:ea typeface="等线" panose="02010600030101010101" pitchFamily="2" charset="-122"/>
              </a:rPr>
              <a:t>二极管检波电路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371462-08BF-469F-B2CA-53166FC52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5773"/>
            <a:ext cx="9144000" cy="400645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2B7420E-FA5D-46AB-9092-8F89270E2728}"/>
              </a:ext>
            </a:extLst>
          </p:cNvPr>
          <p:cNvSpPr txBox="1"/>
          <p:nvPr/>
        </p:nvSpPr>
        <p:spPr>
          <a:xfrm>
            <a:off x="1152659" y="2756079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高频脉冲电压源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E8D0A8-69C9-47BB-B64B-E5F7A89C0216}"/>
              </a:ext>
            </a:extLst>
          </p:cNvPr>
          <p:cNvSpPr txBox="1"/>
          <p:nvPr/>
        </p:nvSpPr>
        <p:spPr>
          <a:xfrm>
            <a:off x="476518" y="1513268"/>
            <a:ext cx="210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正弦波（调制信号）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5997E87-D7A6-4206-97A2-2AF79EB842B1}"/>
              </a:ext>
            </a:extLst>
          </p:cNvPr>
          <p:cNvSpPr txBox="1"/>
          <p:nvPr/>
        </p:nvSpPr>
        <p:spPr>
          <a:xfrm>
            <a:off x="641797" y="4449416"/>
            <a:ext cx="210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正弦波（调制信号）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B4B4BEA-A6ED-4667-8653-2386D5145422}"/>
              </a:ext>
            </a:extLst>
          </p:cNvPr>
          <p:cNvSpPr/>
          <p:nvPr/>
        </p:nvSpPr>
        <p:spPr>
          <a:xfrm>
            <a:off x="4571999" y="1532586"/>
            <a:ext cx="730383" cy="36371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6D2B977-2532-49A0-B4BA-A5D8004BDB67}"/>
              </a:ext>
            </a:extLst>
          </p:cNvPr>
          <p:cNvSpPr txBox="1"/>
          <p:nvPr/>
        </p:nvSpPr>
        <p:spPr>
          <a:xfrm>
            <a:off x="4262906" y="1163254"/>
            <a:ext cx="175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BPM</a:t>
            </a:r>
            <a:r>
              <a:rPr lang="zh-CN" altLang="en-US" dirty="0">
                <a:solidFill>
                  <a:srgbClr val="FF0000"/>
                </a:solidFill>
              </a:rPr>
              <a:t>电极电容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3AAC46B-A57F-4946-A53D-908207DE2710}"/>
              </a:ext>
            </a:extLst>
          </p:cNvPr>
          <p:cNvSpPr txBox="1"/>
          <p:nvPr/>
        </p:nvSpPr>
        <p:spPr>
          <a:xfrm>
            <a:off x="3824320" y="1347920"/>
            <a:ext cx="80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US" altLang="zh-CN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e1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(t)</a:t>
            </a:r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F0502AB-B48B-4480-A623-2B12059C4CC8}"/>
              </a:ext>
            </a:extLst>
          </p:cNvPr>
          <p:cNvSpPr txBox="1"/>
          <p:nvPr/>
        </p:nvSpPr>
        <p:spPr>
          <a:xfrm>
            <a:off x="3887316" y="4931635"/>
            <a:ext cx="1181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altLang="zh-CN" baseline="-25000" dirty="0">
                <a:solidFill>
                  <a:schemeClr val="accent6">
                    <a:lumMod val="50000"/>
                  </a:schemeClr>
                </a:solidFill>
              </a:rPr>
              <a:t>e2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(t)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31A4BB5-5171-43D5-B11B-8CD371A36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594" y="5392643"/>
            <a:ext cx="828791" cy="3905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ABC2FD8-C940-4CAF-AF08-A9E9EA354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28" y="5300967"/>
            <a:ext cx="1038370" cy="58110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22E0F765-8BE3-4A65-BB1B-34E3D6DAD826}"/>
              </a:ext>
            </a:extLst>
          </p:cNvPr>
          <p:cNvSpPr txBox="1"/>
          <p:nvPr/>
        </p:nvSpPr>
        <p:spPr>
          <a:xfrm>
            <a:off x="7638067" y="1464787"/>
            <a:ext cx="73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US" altLang="zh-CN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d1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(t)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2485C46-4FA5-4E08-8BD9-1F40025FC252}"/>
              </a:ext>
            </a:extLst>
          </p:cNvPr>
          <p:cNvSpPr txBox="1"/>
          <p:nvPr/>
        </p:nvSpPr>
        <p:spPr>
          <a:xfrm>
            <a:off x="7762741" y="4856980"/>
            <a:ext cx="73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altLang="zh-CN" baseline="-25000" dirty="0">
                <a:solidFill>
                  <a:schemeClr val="accent6">
                    <a:lumMod val="50000"/>
                  </a:schemeClr>
                </a:solidFill>
              </a:rPr>
              <a:t>d2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(t)</a:t>
            </a:r>
            <a:endParaRPr lang="zh-CN" alt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B95AEA2-AF64-412C-89A8-4D1F0A081301}"/>
              </a:ext>
            </a:extLst>
          </p:cNvPr>
          <p:cNvCxnSpPr/>
          <p:nvPr/>
        </p:nvCxnSpPr>
        <p:spPr>
          <a:xfrm>
            <a:off x="8789831" y="1834119"/>
            <a:ext cx="2110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87CC868-BDB4-4A15-AD43-B58BB0AEB906}"/>
              </a:ext>
            </a:extLst>
          </p:cNvPr>
          <p:cNvCxnSpPr/>
          <p:nvPr/>
        </p:nvCxnSpPr>
        <p:spPr>
          <a:xfrm>
            <a:off x="8787314" y="4856980"/>
            <a:ext cx="2110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FB1DADE1-A3BF-4717-BFAE-06DFC752F1D4}"/>
              </a:ext>
            </a:extLst>
          </p:cNvPr>
          <p:cNvCxnSpPr>
            <a:cxnSpLocks/>
          </p:cNvCxnSpPr>
          <p:nvPr/>
        </p:nvCxnSpPr>
        <p:spPr>
          <a:xfrm flipH="1">
            <a:off x="8892861" y="1882600"/>
            <a:ext cx="6440" cy="12428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FD9D513-D076-47DD-ABDA-7AA491D13D63}"/>
              </a:ext>
            </a:extLst>
          </p:cNvPr>
          <p:cNvCxnSpPr>
            <a:cxnSpLocks/>
          </p:cNvCxnSpPr>
          <p:nvPr/>
        </p:nvCxnSpPr>
        <p:spPr>
          <a:xfrm flipV="1">
            <a:off x="8892861" y="3503054"/>
            <a:ext cx="0" cy="13156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B21EEC2C-B80E-42EC-BBAD-6CC6035EA7BF}"/>
              </a:ext>
            </a:extLst>
          </p:cNvPr>
          <p:cNvSpPr txBox="1"/>
          <p:nvPr/>
        </p:nvSpPr>
        <p:spPr>
          <a:xfrm>
            <a:off x="8368450" y="3079356"/>
            <a:ext cx="870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S</a:t>
            </a:r>
            <a:r>
              <a:rPr lang="en-US" altLang="zh-CN" sz="1200" baseline="-25000" dirty="0"/>
              <a:t>d</a:t>
            </a:r>
            <a:r>
              <a:rPr lang="en-US" altLang="zh-CN" sz="1200" dirty="0"/>
              <a:t>(t)=</a:t>
            </a:r>
          </a:p>
          <a:p>
            <a:r>
              <a:rPr lang="en-US" altLang="zh-CN" sz="1200" dirty="0"/>
              <a:t>S</a:t>
            </a:r>
            <a:r>
              <a:rPr lang="en-US" altLang="zh-CN" sz="1200" baseline="-25000" dirty="0"/>
              <a:t>d1</a:t>
            </a:r>
            <a:r>
              <a:rPr lang="en-US" altLang="zh-CN" sz="1200" dirty="0"/>
              <a:t>(t)-S</a:t>
            </a:r>
            <a:r>
              <a:rPr lang="en-US" altLang="zh-CN" sz="1200" baseline="-25000" dirty="0"/>
              <a:t>d2</a:t>
            </a:r>
            <a:r>
              <a:rPr lang="en-US" altLang="zh-CN" sz="1200" dirty="0"/>
              <a:t>(t)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1679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58682-CA69-4EBD-847D-CA3DC1375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15" y="291556"/>
            <a:ext cx="7859456" cy="582619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Book Antiqua" panose="02040602050305030304" pitchFamily="18" charset="0"/>
                <a:ea typeface="黑体" pitchFamily="2" charset="-122"/>
              </a:rPr>
              <a:t>总结</a:t>
            </a:r>
            <a:br>
              <a:rPr lang="zh-CN" altLang="en-US" sz="32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</a:b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DAC322-B176-4639-9473-257221A91D53}"/>
              </a:ext>
            </a:extLst>
          </p:cNvPr>
          <p:cNvSpPr txBox="1"/>
          <p:nvPr/>
        </p:nvSpPr>
        <p:spPr>
          <a:xfrm>
            <a:off x="862883" y="1576520"/>
            <a:ext cx="66648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滤波器常数过大，会出现惰性失真；过小，输出差分信号会很小。</a:t>
            </a:r>
            <a:endParaRPr lang="en-US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调制幅度过大，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会出现惰性失真。</a:t>
            </a:r>
            <a:endParaRPr lang="en-US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调制频率过大，振荡幅度会随着调制频率的增加而减小；</a:t>
            </a:r>
            <a:endParaRPr lang="en-US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电容器电容过大，探测器输出电压显著降低。</a:t>
            </a:r>
            <a:endParaRPr lang="en-US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21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95151" y="4419146"/>
            <a:ext cx="4595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dirty="0">
                <a:latin typeface="华文新魏"/>
                <a:ea typeface="华文新魏"/>
                <a:cs typeface="华文新魏"/>
              </a:rPr>
              <a:t>谢 谢！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525" y="762000"/>
            <a:ext cx="9144000" cy="33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9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1200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  <a:cs typeface="+mn-cs"/>
              </a:rPr>
              <a:t>基于二极管检波的工作点测量技术</a:t>
            </a:r>
            <a:endParaRPr lang="zh-CN" altLang="en-US" sz="2800" b="1" dirty="0">
              <a:solidFill>
                <a:schemeClr val="bg1"/>
              </a:solidFill>
              <a:latin typeface="Book Antiqua" panose="02040602050305030304" pitchFamily="18" charset="0"/>
              <a:ea typeface="黑体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75098" y="896625"/>
            <a:ext cx="8900808" cy="3710100"/>
          </a:xfrm>
        </p:spPr>
        <p:txBody>
          <a:bodyPr/>
          <a:lstStyle/>
          <a:p>
            <a:pPr marL="0" indent="0">
              <a:buNone/>
            </a:pPr>
            <a:endParaRPr lang="en-US" altLang="zh-CN" sz="2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200" dirty="0">
                <a:latin typeface="等线" panose="02010600030101010101" pitchFamily="2" charset="-122"/>
                <a:ea typeface="等线" panose="02010600030101010101" pitchFamily="2" charset="-122"/>
              </a:rPr>
              <a:t>输入模拟信号</a:t>
            </a:r>
            <a:endParaRPr lang="zh-CN" altLang="zh-CN" sz="2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8039" y="5195283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US" altLang="zh-CN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e1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(t)</a:t>
            </a:r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B51A0BE-7E57-43C6-8E8B-622F2074DF13}"/>
              </a:ext>
            </a:extLst>
          </p:cNvPr>
          <p:cNvSpPr txBox="1"/>
          <p:nvPr/>
        </p:nvSpPr>
        <p:spPr>
          <a:xfrm>
            <a:off x="6516710" y="5195283"/>
            <a:ext cx="759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altLang="zh-CN" baseline="-25000" dirty="0">
                <a:solidFill>
                  <a:schemeClr val="accent6">
                    <a:lumMod val="50000"/>
                  </a:schemeClr>
                </a:solidFill>
              </a:rPr>
              <a:t>e2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(t)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343BB1-CCA2-4580-8A0F-755742660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3519"/>
            <a:ext cx="4256468" cy="21751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52D046-EC14-4D81-BC0A-52907D991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3" y="2563519"/>
            <a:ext cx="4256468" cy="21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3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8732730" cy="923330"/>
          </a:xfrm>
        </p:spPr>
        <p:txBody>
          <a:bodyPr>
            <a:noAutofit/>
          </a:bodyPr>
          <a:lstStyle/>
          <a:p>
            <a:pPr marL="457200" lvl="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1200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  <a:cs typeface="+mn-cs"/>
              </a:rPr>
              <a:t>基于二极管检波的工作点测量技术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996714D-2240-49A2-8C38-96ED9FB00F8D}"/>
              </a:ext>
            </a:extLst>
          </p:cNvPr>
          <p:cNvSpPr txBox="1"/>
          <p:nvPr/>
        </p:nvSpPr>
        <p:spPr>
          <a:xfrm>
            <a:off x="411270" y="770507"/>
            <a:ext cx="82433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τ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=T,α=0.1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β=0.05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zh-CN" altLang="en-US" sz="2200" b="1" dirty="0">
              <a:solidFill>
                <a:srgbClr val="071F65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8EA21C9-ADC8-4DDF-8638-874218580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40" y="1126450"/>
            <a:ext cx="5853448" cy="279441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EE7AAD0-9E87-440A-BE9C-2E5ADB045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40" y="3875277"/>
            <a:ext cx="5853448" cy="27944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F2E3796-4C28-4429-8BAC-452074A54EEF}"/>
              </a:ext>
            </a:extLst>
          </p:cNvPr>
          <p:cNvSpPr txBox="1"/>
          <p:nvPr/>
        </p:nvSpPr>
        <p:spPr>
          <a:xfrm>
            <a:off x="7340958" y="2812892"/>
            <a:ext cx="71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altLang="zh-CN" baseline="-25000" dirty="0">
                <a:solidFill>
                  <a:schemeClr val="accent6">
                    <a:lumMod val="50000"/>
                  </a:schemeClr>
                </a:solidFill>
              </a:rPr>
              <a:t>d2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(t)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5D4DF6-ED7C-4087-9256-E10834E27D06}"/>
              </a:ext>
            </a:extLst>
          </p:cNvPr>
          <p:cNvSpPr txBox="1"/>
          <p:nvPr/>
        </p:nvSpPr>
        <p:spPr>
          <a:xfrm>
            <a:off x="7340958" y="2274554"/>
            <a:ext cx="927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US" altLang="zh-CN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d1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(t)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A94E9CA-DBF2-4896-9B59-D70DAB1C1151}"/>
              </a:ext>
            </a:extLst>
          </p:cNvPr>
          <p:cNvSpPr txBox="1"/>
          <p:nvPr/>
        </p:nvSpPr>
        <p:spPr>
          <a:xfrm>
            <a:off x="7293088" y="5272483"/>
            <a:ext cx="1281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baseline="-25000" dirty="0"/>
              <a:t>d1</a:t>
            </a:r>
            <a:r>
              <a:rPr lang="en-US" altLang="zh-CN" dirty="0"/>
              <a:t>(t)-S</a:t>
            </a:r>
            <a:r>
              <a:rPr lang="en-US" altLang="zh-CN" baseline="-25000" dirty="0"/>
              <a:t>d2</a:t>
            </a:r>
            <a:r>
              <a:rPr lang="en-US" altLang="zh-CN" dirty="0"/>
              <a:t>(t)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F6885E-5DBE-4A82-91AB-1E4AEE93080C}"/>
              </a:ext>
            </a:extLst>
          </p:cNvPr>
          <p:cNvSpPr txBox="1"/>
          <p:nvPr/>
        </p:nvSpPr>
        <p:spPr>
          <a:xfrm>
            <a:off x="2286000" y="33538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存储电容器上的电压变化相当高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564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660659" y="773359"/>
            <a:ext cx="83931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τ 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=10T,α=0.1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β=0.05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A5A6705-8A1E-4FF0-994C-3E4BE788B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74" y="4211630"/>
            <a:ext cx="4932608" cy="23548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4DC7A38-04B2-4292-8D59-A44D313844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74" y="1386878"/>
            <a:ext cx="4932608" cy="23548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CDFFD22-F20D-4146-9038-ACF96E96131B}"/>
              </a:ext>
            </a:extLst>
          </p:cNvPr>
          <p:cNvSpPr txBox="1"/>
          <p:nvPr/>
        </p:nvSpPr>
        <p:spPr>
          <a:xfrm>
            <a:off x="6381482" y="2564204"/>
            <a:ext cx="23439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可以看出，差分检测器电压 </a:t>
            </a:r>
            <a:r>
              <a:rPr lang="en-US" altLang="zh-CN" dirty="0"/>
              <a:t>S</a:t>
            </a:r>
            <a:r>
              <a:rPr lang="en-US" altLang="zh-CN" baseline="-25000" dirty="0"/>
              <a:t>d</a:t>
            </a:r>
            <a:r>
              <a:rPr lang="en-US" altLang="zh-CN" dirty="0"/>
              <a:t>(t)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的直流偏移增加，并更好地表示了峰值束电压。增加时间常数也减少了存储电容器电压的变化，这相当于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抑制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了回旋频率成分。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184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87549" y="807778"/>
            <a:ext cx="8968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 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τ 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=100T,α=0.1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β=0.05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zh-CN" altLang="en-US" sz="2200" b="1" dirty="0">
              <a:solidFill>
                <a:srgbClr val="071F65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BECAC6C-722B-48D5-889F-0557DA1E9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" y="1399683"/>
            <a:ext cx="4964895" cy="237022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CB3EC9C-37DD-488C-984C-2D1921D3E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4061835"/>
            <a:ext cx="4964895" cy="23702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FE6DD4A-EE1B-45F0-B3A0-A8BB5EACA2F1}"/>
              </a:ext>
            </a:extLst>
          </p:cNvPr>
          <p:cNvSpPr txBox="1"/>
          <p:nvPr/>
        </p:nvSpPr>
        <p:spPr>
          <a:xfrm>
            <a:off x="5717048" y="2200243"/>
            <a:ext cx="279588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滤波器常数增加到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100 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，得到的结果如图所示。在这种情况下，可以看出时间常数对于假设的调制深度 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β = 0.05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） 和调制频率 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 = 0.1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） 来说太大了。电容上的电压信号衰减比调制引起的束高度变化慢，导致输出信号电压 </a:t>
            </a:r>
            <a:r>
              <a:rPr lang="en-US" altLang="zh-CN" dirty="0"/>
              <a:t>S</a:t>
            </a:r>
            <a:r>
              <a:rPr lang="en-US" altLang="zh-CN" baseline="-25000" dirty="0"/>
              <a:t>d</a:t>
            </a:r>
            <a:r>
              <a:rPr lang="en-US" altLang="zh-CN" dirty="0"/>
              <a:t>(t)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中 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betatron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振荡的幅度减小。（惰性失真）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562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622022" y="868456"/>
            <a:ext cx="7910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τ 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=T,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α=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l-GR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l-GR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70415EE-4B19-4054-8656-A77A989E2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22" y="1468749"/>
            <a:ext cx="5066720" cy="24188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5D2E076-1C36-4C22-839E-9BD08BC8B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8" y="4115983"/>
            <a:ext cx="5066720" cy="24188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EFD286C-4FBA-44A0-91BD-CEE97AE0292F}"/>
              </a:ext>
            </a:extLst>
          </p:cNvPr>
          <p:cNvSpPr txBox="1"/>
          <p:nvPr/>
        </p:nvSpPr>
        <p:spPr>
          <a:xfrm>
            <a:off x="6200774" y="3477182"/>
            <a:ext cx="1539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减小调制深度，差分信号</a:t>
            </a:r>
            <a:r>
              <a:rPr lang="en-US" altLang="zh-CN" dirty="0"/>
              <a:t>S</a:t>
            </a:r>
            <a:r>
              <a:rPr lang="en-US" altLang="zh-CN" baseline="-25000" dirty="0"/>
              <a:t>d</a:t>
            </a:r>
            <a:r>
              <a:rPr lang="en-US" altLang="zh-CN" dirty="0"/>
              <a:t>(t)</a:t>
            </a:r>
            <a:r>
              <a:rPr lang="zh-CN" altLang="en-US" dirty="0"/>
              <a:t>幅度减小，同时电容电压变化幅度也减小。</a:t>
            </a:r>
          </a:p>
        </p:txBody>
      </p:sp>
    </p:spTree>
    <p:extLst>
      <p:ext uri="{BB962C8B-B14F-4D97-AF65-F5344CB8AC3E}">
        <p14:creationId xmlns:p14="http://schemas.microsoft.com/office/powerpoint/2010/main" val="328769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679977" y="798484"/>
            <a:ext cx="8148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τ 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=10T,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α=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l-GR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l-GR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9C27C93-25A9-4339-B1DC-B24490EBF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0" y="4005905"/>
            <a:ext cx="4997002" cy="23855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38BD649-AE9B-4F86-870D-1AA7C3A98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0" y="1371804"/>
            <a:ext cx="4997002" cy="238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7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关键问题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446239" y="826930"/>
            <a:ext cx="8251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回旋频率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477kHz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，周期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T=2.1us</a:t>
            </a:r>
            <a:r>
              <a:rPr lang="zh-CN" altLang="en-US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τ 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=100T,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α=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l-GR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β=0.0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l-GR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71F65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q=0.1</a:t>
            </a:r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494E39-B886-4475-8D3D-BE6800F0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685" y="4293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33E9FB3-EBFA-41A9-80B5-454655F7C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05" y="1322825"/>
            <a:ext cx="5254580" cy="25085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7C07A57-958C-4AC6-B633-3B0B0FE26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05" y="4043297"/>
            <a:ext cx="5254580" cy="250851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BBDE7E7-CAB6-43E0-A206-C364621191AA}"/>
              </a:ext>
            </a:extLst>
          </p:cNvPr>
          <p:cNvSpPr txBox="1"/>
          <p:nvPr/>
        </p:nvSpPr>
        <p:spPr>
          <a:xfrm>
            <a:off x="6515519" y="2954177"/>
            <a:ext cx="20481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因为调制深度小了 </a:t>
            </a:r>
            <a:r>
              <a:rPr lang="en-US" altLang="zh-CN" dirty="0"/>
              <a:t>5 </a:t>
            </a:r>
            <a:r>
              <a:rPr lang="zh-CN" altLang="en-US" dirty="0"/>
              <a:t>倍，滤波器时间常数为 </a:t>
            </a:r>
            <a:r>
              <a:rPr lang="en-US" altLang="zh-CN" dirty="0"/>
              <a:t>100 T </a:t>
            </a:r>
            <a:r>
              <a:rPr lang="zh-CN" altLang="en-US" dirty="0"/>
              <a:t>时没有出现惰性失真。</a:t>
            </a:r>
          </a:p>
        </p:txBody>
      </p:sp>
    </p:spTree>
    <p:extLst>
      <p:ext uri="{BB962C8B-B14F-4D97-AF65-F5344CB8AC3E}">
        <p14:creationId xmlns:p14="http://schemas.microsoft.com/office/powerpoint/2010/main" val="320174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45932</TotalTime>
  <Words>938</Words>
  <Application>Microsoft Office PowerPoint</Application>
  <PresentationFormat>全屏显示(4:3)</PresentationFormat>
  <Paragraphs>101</Paragraphs>
  <Slides>21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华文新魏</vt:lpstr>
      <vt:lpstr>Arial</vt:lpstr>
      <vt:lpstr>Arial Black</vt:lpstr>
      <vt:lpstr>Book Antiqua</vt:lpstr>
      <vt:lpstr>Calibri</vt:lpstr>
      <vt:lpstr>Times New Roman</vt:lpstr>
      <vt:lpstr>Wingdings</vt:lpstr>
      <vt:lpstr>Office 主题</vt:lpstr>
      <vt:lpstr>Bbq仿真报告</vt:lpstr>
      <vt:lpstr>项目简介</vt:lpstr>
      <vt:lpstr>基于二极管检波的工作点测量技术</vt:lpstr>
      <vt:lpstr>基于二极管检波的工作点测量技术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IHEP</dc:title>
  <dc:creator>王晨芳</dc:creator>
  <cp:lastModifiedBy>steamwaiter@163.com</cp:lastModifiedBy>
  <cp:revision>1425</cp:revision>
  <dcterms:created xsi:type="dcterms:W3CDTF">2018-05-04T02:09:20Z</dcterms:created>
  <dcterms:modified xsi:type="dcterms:W3CDTF">2024-10-30T06:03:03Z</dcterms:modified>
</cp:coreProperties>
</file>