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8"/>
  </p:notesMasterIdLst>
  <p:sldIdLst>
    <p:sldId id="257" r:id="rId2"/>
    <p:sldId id="301" r:id="rId3"/>
    <p:sldId id="319" r:id="rId4"/>
    <p:sldId id="394" r:id="rId5"/>
    <p:sldId id="393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50F9B-CA14-4DE2-A858-9CD682B2DC9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ED0BB-94CC-420C-9972-F76C3CB60F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6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logo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9" y="3429002"/>
            <a:ext cx="11376025" cy="2153265"/>
          </a:xfrm>
        </p:spPr>
        <p:txBody>
          <a:bodyPr anchor="t" anchorCtr="0"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02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1ACEEA86-C4C1-4EA5-802C-CE8292D246A5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4676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B16F0953-0466-47EF-A31A-2D3166D180C3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7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EC4CE6F6-4B02-4EE8-BB75-BE4235965D21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9884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AC0841B3-EEA4-4BCB-9ADD-2B49943CF0BE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</p:spTree>
    <p:extLst>
      <p:ext uri="{BB962C8B-B14F-4D97-AF65-F5344CB8AC3E}">
        <p14:creationId xmlns:p14="http://schemas.microsoft.com/office/powerpoint/2010/main" val="2966267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EC976DFF-2872-42B2-B405-2035D41528F4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</p:spTree>
    <p:extLst>
      <p:ext uri="{BB962C8B-B14F-4D97-AF65-F5344CB8AC3E}">
        <p14:creationId xmlns:p14="http://schemas.microsoft.com/office/powerpoint/2010/main" val="1793853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1709740"/>
            <a:ext cx="11376025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5"/>
            <a:ext cx="113760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AD70868B-1E44-4E12-A909-77183D42838D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124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B4BDEF91-4EEC-4CC0-8A1F-518684562EB5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590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/>
        </p:nvSpPr>
        <p:spPr>
          <a:xfrm>
            <a:off x="407989" y="6196406"/>
            <a:ext cx="11376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sz="1350" dirty="0"/>
              <a:t>http://</a:t>
            </a:r>
            <a:r>
              <a:rPr kumimoji="0" lang="fr-CH" sz="1350" dirty="0" err="1"/>
              <a:t>english.ihep.cas.cn</a:t>
            </a:r>
            <a:r>
              <a:rPr kumimoji="0" lang="fr-CH" sz="1350" dirty="0"/>
              <a:t>/</a:t>
            </a:r>
            <a:r>
              <a:rPr kumimoji="0" lang="fr-CH" sz="1350" dirty="0" err="1"/>
              <a:t>csns</a:t>
            </a:r>
            <a:r>
              <a:rPr kumimoji="0" lang="fr-CH" sz="1350" dirty="0"/>
              <a:t>/</a:t>
            </a: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AE3B0-7AC3-3F2C-BC97-8A9A41275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0767"/>
            <a:ext cx="10363200" cy="40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943B51E-7370-02A4-0236-A16449FAF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9B614E5-2F13-42D9-AC76-B04F97B6BA69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368D249-BBBE-D342-760D-0A9C8EF3D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endParaRPr lang="zh-CN" alt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E91DD546-06F3-2810-A45A-9E1378CE6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3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2CCFD26F-FE91-1D94-4581-D8FFF966D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FCEA99DC-42F8-4808-B262-67CE544C2B4F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7496D97-F6E3-5714-4410-9E1593CB0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C48A26F-CA6F-7CE5-2A84-A73BD031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29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785ACB7-CABF-7D95-0159-A01133BA0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74FDAE8-9CB5-438E-9D1B-3AD335591BF6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3A7696A-3DA6-46BF-4CE5-2D94654F7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CC28754-9337-0835-C44C-1944E4C59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11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448F3EA0-1A10-4A02-8406-563D339ADD42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2700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E34A24A9-55B5-4E7D-95A1-9CD391D86EE8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3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30D38040-5E17-44A0-8F41-9A1C8FF5E237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135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8D052D97-C98F-435F-9507-C5E64ED381DD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1536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62579DFF-CF03-4C7F-8C4B-D53B582EE2F0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3409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D53C4-6E87-A4E8-66AA-6C3D9D5D5D9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180042"/>
            <a:ext cx="1359088" cy="6525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1240" y="35656"/>
            <a:ext cx="10209520" cy="7389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8216" y="890543"/>
            <a:ext cx="10760995" cy="2073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>
            <a:cxnSpLocks/>
          </p:cNvCxnSpPr>
          <p:nvPr/>
        </p:nvCxnSpPr>
        <p:spPr>
          <a:xfrm>
            <a:off x="718216" y="774646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887CB3-46BC-19DA-921D-9E3DEC15C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585" y="6564762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FD7A39DA-E60E-47DD-909E-A22712D45AA7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DE918425-FC2C-4138-DC0B-8046148C4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endParaRPr lang="zh-CN" alt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7FEFFDE-8AC7-FBA0-034E-E6E960FE3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650" y="6538874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6C8B8998-6278-4346-932F-207DC7DCD9A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F53082-566B-8570-F568-03257A673807}"/>
              </a:ext>
            </a:extLst>
          </p:cNvPr>
          <p:cNvCxnSpPr>
            <a:cxnSpLocks/>
          </p:cNvCxnSpPr>
          <p:nvPr/>
        </p:nvCxnSpPr>
        <p:spPr>
          <a:xfrm>
            <a:off x="718216" y="6525344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24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hf hdr="0" ft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350"/>
        </a:spcBef>
        <a:spcAft>
          <a:spcPts val="300"/>
        </a:spcAft>
        <a:buFont typeface="Arial"/>
        <a:buNone/>
        <a:tabLst/>
        <a:defRPr sz="1575" b="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42888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charset="0"/>
        <a:buChar char="•"/>
        <a:tabLst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75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880">
          <p15:clr>
            <a:srgbClr val="F26B43"/>
          </p15:clr>
        </p15:guide>
        <p15:guide id="3" pos="5567">
          <p15:clr>
            <a:srgbClr val="F26B43"/>
          </p15:clr>
        </p15:guide>
        <p15:guide id="4" pos="193">
          <p15:clr>
            <a:srgbClr val="F26B43"/>
          </p15:clr>
        </p15:guide>
        <p15:guide id="6" pos="2846">
          <p15:clr>
            <a:srgbClr val="F26B43"/>
          </p15:clr>
        </p15:guide>
        <p15:guide id="7" pos="2914">
          <p15:clr>
            <a:srgbClr val="F26B43"/>
          </p15:clr>
        </p15:guide>
        <p15:guide id="8" pos="3815">
          <p15:clr>
            <a:srgbClr val="F26B43"/>
          </p15:clr>
        </p15:guide>
        <p15:guide id="9" pos="3748">
          <p15:clr>
            <a:srgbClr val="F26B43"/>
          </p15:clr>
        </p15:guide>
        <p15:guide id="10" pos="2012">
          <p15:clr>
            <a:srgbClr val="F26B43"/>
          </p15:clr>
        </p15:guide>
        <p15:guide id="11" pos="1945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4734">
          <p15:clr>
            <a:srgbClr val="F26B43"/>
          </p15:clr>
        </p15:guide>
        <p15:guide id="18" pos="46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C5C2D-18C6-48A8-80C4-1704CC5A0A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2024.10.29 group meeting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720DDD-1644-42D5-B503-DA36310EC0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陈伟文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1FFFD7-0CC1-4943-8379-CA5858D631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14960C4-A839-4907-BE5F-E81C11710066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E0AFC47-91AB-49D1-BCD3-DFEBF22F1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B8998-6278-4346-932F-207DC7DCD9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41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D429682-6A1E-4D38-841F-828513543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DD5875B-9EB0-489F-8DA0-F95F7081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科大横向反馈电子学系统进度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F4D68-F6AB-40A6-BA9E-9FAF445160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EF7B39-23DF-A840-A7BA-86E01E93D669}" type="datetime1">
              <a:rPr lang="de-CH" smtClean="0"/>
              <a:pPr/>
              <a:t>06.11.2024</a:t>
            </a:fld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A875E5-F827-4B8B-AF1F-C92608E76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D52478-9D51-4503-8356-CBE63E851A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72536" y="1013970"/>
            <a:ext cx="5461327" cy="3679129"/>
          </a:xfrm>
          <a:prstGeom prst="rect">
            <a:avLst/>
          </a:prstGeom>
        </p:spPr>
      </p:pic>
      <p:sp>
        <p:nvSpPr>
          <p:cNvPr id="9" name="内容占位符 1">
            <a:extLst>
              <a:ext uri="{FF2B5EF4-FFF2-40B4-BE49-F238E27FC236}">
                <a16:creationId xmlns:a16="http://schemas.microsoft.com/office/drawing/2014/main" id="{0397ADB6-A171-4CDE-B5CC-A30CB4E6B574}"/>
              </a:ext>
            </a:extLst>
          </p:cNvPr>
          <p:cNvSpPr txBox="1">
            <a:spLocks/>
          </p:cNvSpPr>
          <p:nvPr/>
        </p:nvSpPr>
        <p:spPr>
          <a:xfrm>
            <a:off x="870617" y="1042942"/>
            <a:ext cx="4865344" cy="45462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Font typeface="Arial"/>
              <a:buNone/>
              <a:tabLst/>
              <a:defRPr sz="1575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Font typeface="Arial" charset="0"/>
              <a:buChar char="•"/>
              <a:tabLst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SzPct val="100000"/>
              <a:buFont typeface="Arial" panose="020B0604020202020204" pitchFamily="34" charset="0"/>
              <a:buChar char="•"/>
              <a:tabLst/>
              <a:defRPr sz="12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SzPct val="100000"/>
              <a:buFont typeface="Arial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charset="0"/>
              <a:buChar char="•"/>
              <a:defRPr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模拟调理部分</a:t>
            </a:r>
            <a:endParaRPr lang="en-US" altLang="zh-CN" sz="1600" b="0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</a:t>
            </a: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接收来自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BPM</a:t>
            </a: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的四路信号，经过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闭轨衰减、信号合路、放大滤波处理</a:t>
            </a: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后的信号经高速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AD9434-12 bit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 MSPS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量化后送入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FPGA </a:t>
            </a: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进行处理。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数字信号处理部分</a:t>
            </a:r>
            <a:r>
              <a:rPr lang="en-US" altLang="zh-CN" sz="16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(FPGA)</a:t>
            </a: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与板上芯片的通信，主要包括对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PLL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DAC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和衰减器的配置，以及与温度监控芯片的通信。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数字处理参数计算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反馈作用力计算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25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625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机箱及机箱散热系统未开发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上位机未开发，样机调试主要</a:t>
            </a:r>
            <a:r>
              <a:rPr lang="en-US" altLang="zh-CN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ILA</a:t>
            </a: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进行调试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359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D429682-6A1E-4D38-841F-828513543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DD5875B-9EB0-489F-8DA0-F95F7081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MTCA4</a:t>
            </a:r>
            <a:r>
              <a:rPr lang="zh-CN" altLang="en-US" dirty="0"/>
              <a:t>的横向反馈电子学系统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F4D68-F6AB-40A6-BA9E-9FAF445160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EF7B39-23DF-A840-A7BA-86E01E93D669}" type="datetime1">
              <a:rPr lang="de-CH" smtClean="0"/>
              <a:pPr/>
              <a:t>06.11.2024</a:t>
            </a:fld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A875E5-F827-4B8B-AF1F-C92608E76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0599465-F5CD-4A5D-859F-907585EAA6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17159" y="889117"/>
            <a:ext cx="5706585" cy="3577541"/>
          </a:xfrm>
          <a:prstGeom prst="rect">
            <a:avLst/>
          </a:prstGeom>
        </p:spPr>
      </p:pic>
      <p:sp>
        <p:nvSpPr>
          <p:cNvPr id="9" name="内容占位符 1">
            <a:extLst>
              <a:ext uri="{FF2B5EF4-FFF2-40B4-BE49-F238E27FC236}">
                <a16:creationId xmlns:a16="http://schemas.microsoft.com/office/drawing/2014/main" id="{07BD17BC-21AB-43BD-B324-115155B038EC}"/>
              </a:ext>
            </a:extLst>
          </p:cNvPr>
          <p:cNvSpPr txBox="1">
            <a:spLocks/>
          </p:cNvSpPr>
          <p:nvPr/>
        </p:nvSpPr>
        <p:spPr>
          <a:xfrm>
            <a:off x="870616" y="1042943"/>
            <a:ext cx="5153375" cy="2073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Font typeface="Arial"/>
              <a:buNone/>
              <a:tabLst/>
              <a:defRPr sz="1575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Font typeface="Arial" charset="0"/>
              <a:buChar char="•"/>
              <a:tabLst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SzPct val="100000"/>
              <a:buFont typeface="Arial" panose="020B0604020202020204" pitchFamily="34" charset="0"/>
              <a:buChar char="•"/>
              <a:tabLst/>
              <a:defRPr sz="12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SzPct val="100000"/>
              <a:buFont typeface="Arial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charset="0"/>
              <a:buChar char="•"/>
              <a:defRPr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模拟调理部分</a:t>
            </a:r>
            <a:endParaRPr lang="en-US" altLang="zh-CN" sz="1600" b="0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考虑到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垂直和水平方向的工作点激励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kicker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不在同一个位置，一个电子学只需要处理一个方向上的反馈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接收来自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BPM</a:t>
            </a: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的两路信号，经过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信号合路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(180° hybrid)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、放大滤波处理后送入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SIS8900 RTM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板卡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MTCA4</a:t>
            </a:r>
            <a:endParaRPr lang="en-US" altLang="zh-CN" sz="1600" b="0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SIS8900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对处理后的信号传输到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SIS8300-KU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进行采样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SIS8300-KU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对输入信号进行处理，获取振荡信号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MTCA4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框架，振荡信号传输，延时控制等可根据已有的上位机软件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(root)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进行开发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MCH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对电子学系统运行状态进行监测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2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62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后续在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RTM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板卡集成模拟调理功能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287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MTCA4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，稳定运行状态持续时间久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3312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9524C5D8-39F1-4BE7-AB3C-D2EABAEA0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778024"/>
              </p:ext>
            </p:extLst>
          </p:nvPr>
        </p:nvGraphicFramePr>
        <p:xfrm>
          <a:off x="870616" y="2737496"/>
          <a:ext cx="9993542" cy="3256280"/>
        </p:xfrm>
        <a:graphic>
          <a:graphicData uri="http://schemas.openxmlformats.org/drawingml/2006/table">
            <a:tbl>
              <a:tblPr firstRow="1" bandRow="1"/>
              <a:tblGrid>
                <a:gridCol w="1347563">
                  <a:extLst>
                    <a:ext uri="{9D8B030D-6E8A-4147-A177-3AD203B41FA5}">
                      <a16:colId xmlns:a16="http://schemas.microsoft.com/office/drawing/2014/main" val="2065408241"/>
                    </a:ext>
                  </a:extLst>
                </a:gridCol>
                <a:gridCol w="970467">
                  <a:extLst>
                    <a:ext uri="{9D8B030D-6E8A-4147-A177-3AD203B41FA5}">
                      <a16:colId xmlns:a16="http://schemas.microsoft.com/office/drawing/2014/main" val="323126847"/>
                    </a:ext>
                  </a:extLst>
                </a:gridCol>
                <a:gridCol w="1014580">
                  <a:extLst>
                    <a:ext uri="{9D8B030D-6E8A-4147-A177-3AD203B41FA5}">
                      <a16:colId xmlns:a16="http://schemas.microsoft.com/office/drawing/2014/main" val="1446642219"/>
                    </a:ext>
                  </a:extLst>
                </a:gridCol>
                <a:gridCol w="1191027">
                  <a:extLst>
                    <a:ext uri="{9D8B030D-6E8A-4147-A177-3AD203B41FA5}">
                      <a16:colId xmlns:a16="http://schemas.microsoft.com/office/drawing/2014/main" val="2388362693"/>
                    </a:ext>
                  </a:extLst>
                </a:gridCol>
                <a:gridCol w="1420410">
                  <a:extLst>
                    <a:ext uri="{9D8B030D-6E8A-4147-A177-3AD203B41FA5}">
                      <a16:colId xmlns:a16="http://schemas.microsoft.com/office/drawing/2014/main" val="2956111194"/>
                    </a:ext>
                  </a:extLst>
                </a:gridCol>
                <a:gridCol w="1614505">
                  <a:extLst>
                    <a:ext uri="{9D8B030D-6E8A-4147-A177-3AD203B41FA5}">
                      <a16:colId xmlns:a16="http://schemas.microsoft.com/office/drawing/2014/main" val="1402648091"/>
                    </a:ext>
                  </a:extLst>
                </a:gridCol>
                <a:gridCol w="1217495">
                  <a:extLst>
                    <a:ext uri="{9D8B030D-6E8A-4147-A177-3AD203B41FA5}">
                      <a16:colId xmlns:a16="http://schemas.microsoft.com/office/drawing/2014/main" val="2848547228"/>
                    </a:ext>
                  </a:extLst>
                </a:gridCol>
                <a:gridCol w="1217495">
                  <a:extLst>
                    <a:ext uri="{9D8B030D-6E8A-4147-A177-3AD203B41FA5}">
                      <a16:colId xmlns:a16="http://schemas.microsoft.com/office/drawing/2014/main" val="3311971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Frequency(MHz)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Insertion Loss (dB)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VSWR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Phase Balance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Amplitude Balance</a:t>
                      </a:r>
                    </a:p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()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Isolation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Interface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136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AMT-32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1 - 300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0.7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1.35:1 Max. 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8° Max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0.5 dB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38 dB Min.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SMT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5043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Werlatone</a:t>
                      </a:r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350" u="none" strike="noStrike" kern="12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lnc</a:t>
                      </a:r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H6152</a:t>
                      </a:r>
                      <a:endParaRPr lang="zh-CN" altLang="en-US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0.2 - 35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0.3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1.30:1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± 5°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± 0.2 dB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 dB Min.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SMA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536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Quantic TRM - HS152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0.4 - 100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1.00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1.50:1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3° MAX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0.30 dB Max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26 dB </a:t>
                      </a:r>
                      <a:r>
                        <a:rPr lang="en-US" altLang="zh-CN" sz="135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Min.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SMA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026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350" kern="1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Werlatone</a:t>
                      </a:r>
                      <a:r>
                        <a:rPr lang="en-US" altLang="zh-CN" sz="135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altLang="zh-CN" sz="1350" kern="1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lnc</a:t>
                      </a:r>
                      <a:r>
                        <a:rPr lang="en-US" altLang="zh-CN" sz="135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H2979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0.3 - 100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1.50:1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±5 Degree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± 0.3 dB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5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 dB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SMA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734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JT-01-411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0.3 - 20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0.8 max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1.30:1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2°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0.2 dB max.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 dB Min.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SMA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9443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SHWCP-0130-180S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1 - 300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3.7 </a:t>
                      </a:r>
                      <a:r>
                        <a:rPr lang="en-US" altLang="zh-CN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typ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1.35:1 </a:t>
                      </a:r>
                      <a:r>
                        <a:rPr lang="en-US" altLang="zh-CN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typ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5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± 0.7 dB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 dB Min.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SMA</a:t>
                      </a:r>
                      <a:endParaRPr lang="zh-CN" alt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7897708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CD7F7548-C5D6-4387-AA6C-E4439325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180° hybrid</a:t>
            </a:r>
            <a:endParaRPr lang="zh-CN" altLang="en-US" dirty="0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AD2A3FE4-94E4-46AF-93C5-37C4CEAABEBF}"/>
              </a:ext>
            </a:extLst>
          </p:cNvPr>
          <p:cNvSpPr txBox="1">
            <a:spLocks/>
          </p:cNvSpPr>
          <p:nvPr/>
        </p:nvSpPr>
        <p:spPr>
          <a:xfrm>
            <a:off x="870616" y="1042943"/>
            <a:ext cx="10591071" cy="2073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Font typeface="Arial"/>
              <a:buNone/>
              <a:tabLst/>
              <a:defRPr sz="1575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Font typeface="Arial" charset="0"/>
              <a:buChar char="•"/>
              <a:tabLst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SzPct val="100000"/>
              <a:buFont typeface="Arial" panose="020B0604020202020204" pitchFamily="34" charset="0"/>
              <a:buChar char="•"/>
              <a:tabLst/>
              <a:defRPr sz="12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225"/>
              </a:spcAft>
              <a:buSzPct val="100000"/>
              <a:buFont typeface="Arial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Arial" charset="0"/>
              <a:buChar char="•"/>
              <a:defRPr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科大采用的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AMT-32 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接口为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SMT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贴片，用于直接加工到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PCB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板上</a:t>
            </a: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暂未考虑重做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RTM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板卡，固接口需求为同轴线接头</a:t>
            </a: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目前暂时只找到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SHWCP-0130-180S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的购买渠道</a:t>
            </a: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75D8C1D-9A0C-4AB8-B247-2819BDE61919}"/>
              </a:ext>
            </a:extLst>
          </p:cNvPr>
          <p:cNvSpPr/>
          <p:nvPr/>
        </p:nvSpPr>
        <p:spPr>
          <a:xfrm>
            <a:off x="769545" y="3255611"/>
            <a:ext cx="10203255" cy="312674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56F00FC-7F19-41D3-9E7D-198B9AA3C234}"/>
              </a:ext>
            </a:extLst>
          </p:cNvPr>
          <p:cNvSpPr/>
          <p:nvPr/>
        </p:nvSpPr>
        <p:spPr>
          <a:xfrm>
            <a:off x="795863" y="5522918"/>
            <a:ext cx="10176937" cy="407102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023054FF-7506-49F3-9DFF-B15EAE9C8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</p:spPr>
        <p:txBody>
          <a:bodyPr/>
          <a:lstStyle/>
          <a:p>
            <a:fld id="{93EF7B39-23DF-A840-A7BA-86E01E93D669}" type="datetime1">
              <a:rPr lang="de-CH" smtClean="0"/>
              <a:pPr/>
              <a:t>06.11.2024</a:t>
            </a:fld>
            <a:endParaRPr lang="en-US" dirty="0"/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E301B19C-03FB-4126-941D-431564AD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03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D429682-6A1E-4D38-841F-828513543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DD5875B-9EB0-489F-8DA0-F95F7081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横向反馈电子学器件选型对比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F4D68-F6AB-40A6-BA9E-9FAF445160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EF7B39-23DF-A840-A7BA-86E01E93D669}" type="datetime1">
              <a:rPr lang="de-CH" smtClean="0"/>
              <a:pPr/>
              <a:t>06.11.2024</a:t>
            </a:fld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A875E5-F827-4B8B-AF1F-C92608E76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8" name="表格 9">
            <a:extLst>
              <a:ext uri="{FF2B5EF4-FFF2-40B4-BE49-F238E27FC236}">
                <a16:creationId xmlns:a16="http://schemas.microsoft.com/office/drawing/2014/main" id="{DA4BB43A-8707-4DB2-AA32-B0D0EF897B88}"/>
              </a:ext>
            </a:extLst>
          </p:cNvPr>
          <p:cNvGraphicFramePr>
            <a:graphicFrameLocks noGrp="1"/>
          </p:cNvGraphicFramePr>
          <p:nvPr/>
        </p:nvGraphicFramePr>
        <p:xfrm>
          <a:off x="1955541" y="980728"/>
          <a:ext cx="8280918" cy="4526280"/>
        </p:xfrm>
        <a:graphic>
          <a:graphicData uri="http://schemas.openxmlformats.org/drawingml/2006/table">
            <a:tbl>
              <a:tblPr firstRow="1" bandRow="1"/>
              <a:tblGrid>
                <a:gridCol w="1440160">
                  <a:extLst>
                    <a:ext uri="{9D8B030D-6E8A-4147-A177-3AD203B41FA5}">
                      <a16:colId xmlns:a16="http://schemas.microsoft.com/office/drawing/2014/main" val="1195314327"/>
                    </a:ext>
                  </a:extLst>
                </a:gridCol>
                <a:gridCol w="1320146">
                  <a:extLst>
                    <a:ext uri="{9D8B030D-6E8A-4147-A177-3AD203B41FA5}">
                      <a16:colId xmlns:a16="http://schemas.microsoft.com/office/drawing/2014/main" val="3255795429"/>
                    </a:ext>
                  </a:extLst>
                </a:gridCol>
                <a:gridCol w="1416158">
                  <a:extLst>
                    <a:ext uri="{9D8B030D-6E8A-4147-A177-3AD203B41FA5}">
                      <a16:colId xmlns:a16="http://schemas.microsoft.com/office/drawing/2014/main" val="2737265137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27332783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4791922"/>
                    </a:ext>
                  </a:extLst>
                </a:gridCol>
                <a:gridCol w="1152126">
                  <a:extLst>
                    <a:ext uri="{9D8B030D-6E8A-4147-A177-3AD203B41FA5}">
                      <a16:colId xmlns:a16="http://schemas.microsoft.com/office/drawing/2014/main" val="128763302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ADC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Resolution (BITS)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Conversion rate</a:t>
                      </a:r>
                    </a:p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(Msps)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t</a:t>
                      </a:r>
                      <a:r>
                        <a:rPr lang="en-US" altLang="zh-CN" baseline="-25000" dirty="0">
                          <a:solidFill>
                            <a:srgbClr val="2F2F2F"/>
                          </a:solidFill>
                        </a:rPr>
                        <a:t>PD </a:t>
                      </a:r>
                      <a:r>
                        <a:rPr lang="en-US" altLang="zh-CN" baseline="0" dirty="0">
                          <a:solidFill>
                            <a:srgbClr val="2F2F2F"/>
                          </a:solidFill>
                        </a:rPr>
                        <a:t>(</a:t>
                      </a:r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ns</a:t>
                      </a:r>
                      <a:r>
                        <a:rPr lang="en-US" altLang="zh-CN" baseline="0" dirty="0">
                          <a:solidFill>
                            <a:srgbClr val="2F2F2F"/>
                          </a:solidFill>
                        </a:rPr>
                        <a:t>)</a:t>
                      </a:r>
                      <a:endParaRPr lang="zh-CN" altLang="en-US" baseline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SNR (dBFS)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ENOB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77279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AD9434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12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500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3.5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65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10.5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632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AD9268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16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125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3.5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78.2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12.3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8070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DAC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Resolution (BITS)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Update rate (Msps)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t</a:t>
                      </a:r>
                      <a:r>
                        <a:rPr lang="en-US" altLang="zh-CN" baseline="-25000" dirty="0">
                          <a:solidFill>
                            <a:srgbClr val="2F2F2F"/>
                          </a:solidFill>
                        </a:rPr>
                        <a:t>PD </a:t>
                      </a:r>
                      <a:r>
                        <a:rPr lang="en-US" altLang="zh-CN" baseline="0" dirty="0">
                          <a:solidFill>
                            <a:srgbClr val="2F2F2F"/>
                          </a:solidFill>
                        </a:rPr>
                        <a:t>(</a:t>
                      </a:r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ns</a:t>
                      </a:r>
                      <a:r>
                        <a:rPr lang="en-US" altLang="zh-CN" baseline="0" dirty="0">
                          <a:solidFill>
                            <a:srgbClr val="2F2F2F"/>
                          </a:solidFill>
                        </a:rPr>
                        <a:t>)</a:t>
                      </a:r>
                      <a:endParaRPr lang="zh-CN" altLang="en-US" baseline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Full-Scale Output Current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Output Bandwidth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97249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MAX5890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14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600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2.5 ns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2 - 20 mA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1000 MHz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33256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MAX5878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16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250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1.1 ns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2 - 20 mA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240 MHz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96475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rgbClr val="2F2F2F"/>
                          </a:solidFill>
                        </a:rPr>
                        <a:t>FPGA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rgbClr val="2F2F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 Logic Cells (K)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rgbClr val="2F2F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DSP Slices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rgbClr val="2F2F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 RAM (Mb)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rgbClr val="2F2F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16.3 Gb/s Transceivers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rgbClr val="2F2F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I/O Pins</a:t>
                      </a:r>
                      <a:endParaRPr lang="zh-CN" altLang="en-US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572634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50" b="0" i="0" kern="1200" dirty="0">
                          <a:solidFill>
                            <a:srgbClr val="2F2F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XCKU085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2F2F2F"/>
                          </a:solidFill>
                        </a:rPr>
                        <a:t>1088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2F2F2F"/>
                          </a:solidFill>
                        </a:rPr>
                        <a:t>4100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2F2F2F"/>
                          </a:solidFill>
                        </a:rPr>
                        <a:t>56.9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2F2F2F"/>
                          </a:solidFill>
                        </a:rPr>
                        <a:t>56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2F2F2F"/>
                          </a:solidFill>
                        </a:rPr>
                        <a:t>676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2F2F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55794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50" b="0" i="0" kern="1200" dirty="0">
                          <a:solidFill>
                            <a:srgbClr val="2F2F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XCKU040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rgbClr val="2F2F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530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rgbClr val="2F2F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1,920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rgbClr val="2F2F2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21.1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2F2F2F"/>
                          </a:solidFill>
                        </a:rPr>
                        <a:t>20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2F2F2F"/>
                          </a:solidFill>
                        </a:rPr>
                        <a:t>520</a:t>
                      </a:r>
                      <a:endParaRPr lang="zh-CN" altLang="en-US" b="0" dirty="0">
                        <a:solidFill>
                          <a:srgbClr val="2F2F2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0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39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D056B8B-E1E8-460D-8E12-3BAD7A41A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Paper about emittancemeter under writing </a:t>
            </a:r>
          </a:p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Measure the SIS8900 RTM board's delay to access the MTCA structure.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Test the power amplifier and kicker of the tune measurement when there is no beam in RCS.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Discuss with </a:t>
            </a:r>
            <a:r>
              <a:rPr lang="en-US" altLang="zh-CN" dirty="0" err="1"/>
              <a:t>Renhong</a:t>
            </a:r>
            <a:r>
              <a:rPr lang="en-US" altLang="zh-CN" dirty="0"/>
              <a:t> Liu to confirm the darkroom design for optical observation of C-band EM.</a:t>
            </a:r>
          </a:p>
          <a:p>
            <a:r>
              <a:rPr lang="en-US" altLang="zh-CN" dirty="0"/>
              <a:t>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924DB32-B4E2-454D-9033-74F0570C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Other and next plan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BECFB2-40F2-4C12-B650-5D9D9BEA62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31BEF0F-0819-48C8-8637-DDF2CE00663D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0AE5EE-F21C-4D37-B1BB-A3D371F92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B8998-6278-4346-932F-207DC7DCD9A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24294"/>
      </p:ext>
    </p:extLst>
  </p:cSld>
  <p:clrMapOvr>
    <a:masterClrMapping/>
  </p:clrMapOvr>
</p:sld>
</file>

<file path=ppt/theme/theme1.xml><?xml version="1.0" encoding="utf-8"?>
<a:theme xmlns:a="http://schemas.openxmlformats.org/drawingml/2006/main" name="CSNS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SNS" id="{D83049DF-DBBC-4B8D-B47E-6C1B5B3E4B81}" vid="{69CA4DE1-5B30-4B2D-89F7-1E3555B64FE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CSNS</Template>
  <TotalTime>9097</TotalTime>
  <Words>622</Words>
  <Application>Microsoft Office PowerPoint</Application>
  <PresentationFormat>宽屏</PresentationFormat>
  <Paragraphs>161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1" baseType="lpstr">
      <vt:lpstr>等线</vt:lpstr>
      <vt:lpstr>微软雅黑</vt:lpstr>
      <vt:lpstr>Arial</vt:lpstr>
      <vt:lpstr>Wingdings</vt:lpstr>
      <vt:lpstr>CSNS</vt:lpstr>
      <vt:lpstr>2024.10.29 group meeting </vt:lpstr>
      <vt:lpstr>科大横向反馈电子学系统进度</vt:lpstr>
      <vt:lpstr>基于MTCA4的横向反馈电子学系统</vt:lpstr>
      <vt:lpstr>180° hybrid</vt:lpstr>
      <vt:lpstr>横向反馈电子学器件选型对比</vt:lpstr>
      <vt:lpstr>Other and next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CWW</dc:creator>
  <cp:lastModifiedBy>CWW</cp:lastModifiedBy>
  <cp:revision>59</cp:revision>
  <dcterms:created xsi:type="dcterms:W3CDTF">2024-10-09T12:23:24Z</dcterms:created>
  <dcterms:modified xsi:type="dcterms:W3CDTF">2024-11-06T09:18:19Z</dcterms:modified>
</cp:coreProperties>
</file>