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2" r:id="rId2"/>
    <p:sldId id="333" r:id="rId3"/>
    <p:sldId id="336" r:id="rId4"/>
    <p:sldId id="3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  <p:cmAuthor id="2" name="彪 张" initials="彪" lastIdx="1" clrIdx="1">
    <p:extLst>
      <p:ext uri="{19B8F6BF-5375-455C-9EA6-DF929625EA0E}">
        <p15:presenceInfo xmlns:p15="http://schemas.microsoft.com/office/powerpoint/2012/main" userId="c3172e4555e642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2F2F2F"/>
    <a:srgbClr val="00FB92"/>
    <a:srgbClr val="005493"/>
    <a:srgbClr val="76D6FF"/>
    <a:srgbClr val="009193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86"/>
  </p:normalViewPr>
  <p:slideViewPr>
    <p:cSldViewPr snapToObjects="1">
      <p:cViewPr varScale="1">
        <p:scale>
          <a:sx n="82" d="100"/>
          <a:sy n="82" d="100"/>
        </p:scale>
        <p:origin x="235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>
                <a:latin typeface="Arial" panose="020B0604020202020204" pitchFamily="34" charset="0"/>
              </a:rPr>
              <a:t>4/28/2025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4DD062E-52F7-A14D-A443-1F3854784447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CB0EE9E-52B8-AA4F-8DD5-ED0FB4E5C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43B51E-7370-02A4-0236-A16449FAF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4BA950E-4249-4DF3-B4B9-E319FAE434C0}" type="datetime1">
              <a:rPr lang="zh-CN" altLang="en-US" smtClean="0"/>
              <a:t>2025/4/27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368D249-BBBE-D342-760D-0A9C8EF3D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91DD546-06F3-2810-A45A-9E1378CE6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43000" indent="-243000">
              <a:buFont typeface="Arial" charset="0"/>
              <a:buChar char="•"/>
              <a:tabLst/>
              <a:defRPr sz="1350">
                <a:solidFill>
                  <a:schemeClr val="tx2"/>
                </a:solidFill>
              </a:defRPr>
            </a:lvl2pPr>
            <a:lvl3pPr marL="486000" indent="-243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29000" indent="-243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543050" indent="-17145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2CCFD26F-FE91-1D94-4581-D8FFF966D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912" y="6566990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4537C4D-7CDD-4D83-949F-9974954C209D}" type="datetime1">
              <a:rPr lang="zh-CN" altLang="en-US" smtClean="0"/>
              <a:t>2025/4/27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7496D97-F6E3-5714-4410-9E1593CB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FC48A26F-CA6F-7CE5-2A84-A73BD0319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603" y="6529933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ED53C4-6E87-A4E8-66AA-6C3D9D5D5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0448"/>
            <a:ext cx="1359088" cy="6525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216" y="890543"/>
            <a:ext cx="10760995" cy="207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>
            <a:cxnSpLocks/>
          </p:cNvCxnSpPr>
          <p:nvPr userDrawn="1"/>
        </p:nvCxnSpPr>
        <p:spPr>
          <a:xfrm>
            <a:off x="718216" y="774646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82887CB3-46BC-19DA-921D-9E3DEC15C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585" y="6564762"/>
            <a:ext cx="1584176" cy="291010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71C4BED-0005-4291-B073-C9C298E2110F}" type="datetime1">
              <a:rPr lang="zh-CN" altLang="en-US" smtClean="0"/>
              <a:t>2025/4/27</a:t>
            </a:fld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E918425-FC2C-4138-DC0B-8046148C4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6654" y="6566990"/>
            <a:ext cx="6538693" cy="29101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FEFFDE-8AC7-FBA0-034E-E6E960FE3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4650" y="6538874"/>
            <a:ext cx="681255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F53082-566B-8570-F568-03257A673807}"/>
              </a:ext>
            </a:extLst>
          </p:cNvPr>
          <p:cNvCxnSpPr>
            <a:cxnSpLocks/>
          </p:cNvCxnSpPr>
          <p:nvPr userDrawn="1"/>
        </p:nvCxnSpPr>
        <p:spPr>
          <a:xfrm>
            <a:off x="718216" y="6525344"/>
            <a:ext cx="1076099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1350"/>
        </a:spcBef>
        <a:spcAft>
          <a:spcPts val="300"/>
        </a:spcAft>
        <a:buFont typeface="Arial"/>
        <a:buNone/>
        <a:tabLst/>
        <a:defRPr sz="1575" b="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42888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charset="0"/>
        <a:buChar char="•"/>
        <a:tabLst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75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ct val="100000"/>
        </a:lnSpc>
        <a:spcBef>
          <a:spcPts val="375"/>
        </a:spcBef>
        <a:spcAft>
          <a:spcPts val="225"/>
        </a:spcAft>
        <a:buFont typeface="Arial" panose="020B0604020202020204" pitchFamily="34" charset="0"/>
        <a:buChar char="•"/>
        <a:tabLst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C0AE-89DE-0A2A-B23D-DEBDBAA6B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608" y="2929545"/>
            <a:ext cx="7128727" cy="652835"/>
          </a:xfrm>
        </p:spPr>
        <p:txBody>
          <a:bodyPr/>
          <a:lstStyle/>
          <a:p>
            <a:r>
              <a:rPr lang="zh-CN" altLang="en-US" dirty="0"/>
              <a:t>学生讨论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BCC-8259-B182-6802-16378982C5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A93A0C-E2E6-4D3B-A46D-1BE2C901E7B7}" type="datetime1">
              <a:rPr lang="zh-CN" altLang="en-US" smtClean="0"/>
              <a:t>2025/4/27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C6BA1-3127-125B-D9E5-3A6535664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张彪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AA4F1-DE08-BC51-FE39-E13309466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BE1B-6316-FE69-21E8-E7CCC18E8155}"/>
              </a:ext>
            </a:extLst>
          </p:cNvPr>
          <p:cNvSpPr txBox="1"/>
          <p:nvPr/>
        </p:nvSpPr>
        <p:spPr>
          <a:xfrm>
            <a:off x="6577264" y="371374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8108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2025/4/29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2CF102A-A2FF-4C86-9E4A-F38F145BCB49}"/>
              </a:ext>
            </a:extLst>
          </p:cNvPr>
          <p:cNvSpPr txBox="1"/>
          <p:nvPr/>
        </p:nvSpPr>
        <p:spPr>
          <a:xfrm>
            <a:off x="3483660" y="2702380"/>
            <a:ext cx="2213019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2"/>
                </a:solidFill>
              </a:rPr>
              <a:t>法拉第筒高度</a:t>
            </a:r>
            <a:r>
              <a:rPr lang="en-US" altLang="zh-CN" sz="1200" dirty="0">
                <a:solidFill>
                  <a:schemeClr val="tx2"/>
                </a:solidFill>
              </a:rPr>
              <a:t>105mm,</a:t>
            </a:r>
            <a:r>
              <a:rPr lang="zh-CN" altLang="en-US" sz="1200" dirty="0">
                <a:solidFill>
                  <a:schemeClr val="tx2"/>
                </a:solidFill>
              </a:rPr>
              <a:t>在不考虑电子发散的条件下，增大法拉第筒的半径至</a:t>
            </a:r>
            <a:r>
              <a:rPr lang="en-US" altLang="zh-CN" sz="1200" dirty="0">
                <a:solidFill>
                  <a:schemeClr val="tx2"/>
                </a:solidFill>
              </a:rPr>
              <a:t>30</a:t>
            </a:r>
            <a:r>
              <a:rPr lang="zh-CN" altLang="en-US" sz="1200" dirty="0">
                <a:solidFill>
                  <a:schemeClr val="tx2"/>
                </a:solidFill>
              </a:rPr>
              <a:t>，可满足最大扫描范围至</a:t>
            </a:r>
            <a:r>
              <a:rPr lang="en-US" altLang="zh-CN" sz="1200" dirty="0">
                <a:solidFill>
                  <a:schemeClr val="tx2"/>
                </a:solidFill>
              </a:rPr>
              <a:t>±16mm</a:t>
            </a:r>
            <a:r>
              <a:rPr lang="zh-CN" altLang="en-US" sz="1200" dirty="0">
                <a:solidFill>
                  <a:schemeClr val="tx2"/>
                </a:solidFill>
              </a:rPr>
              <a:t>，法拉第筒越大，扫描的范围越大，但要考虑管道半径</a:t>
            </a:r>
            <a:r>
              <a:rPr lang="en-US" altLang="zh-CN" sz="1200" dirty="0">
                <a:solidFill>
                  <a:schemeClr val="tx2"/>
                </a:solidFill>
              </a:rPr>
              <a:t>37mm</a:t>
            </a:r>
            <a:r>
              <a:rPr lang="zh-CN" altLang="en-US" sz="1200" dirty="0">
                <a:solidFill>
                  <a:schemeClr val="tx2"/>
                </a:solidFill>
              </a:rPr>
              <a:t>，为安装留下余量</a:t>
            </a:r>
            <a:r>
              <a:rPr lang="zh-CN" altLang="en-US" sz="1400" dirty="0"/>
              <a:t>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D610B34-6A2C-44F2-AE9E-785F6CD1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8" y="902380"/>
            <a:ext cx="2124791" cy="180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15D5EF2-93E0-48C1-9C56-932F8CE96504}"/>
              </a:ext>
            </a:extLst>
          </p:cNvPr>
          <p:cNvSpPr txBox="1"/>
          <p:nvPr/>
        </p:nvSpPr>
        <p:spPr>
          <a:xfrm>
            <a:off x="6115229" y="2835875"/>
            <a:ext cx="22130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200" dirty="0">
                <a:solidFill>
                  <a:schemeClr val="tx2"/>
                </a:solidFill>
              </a:rPr>
              <a:t>X</a:t>
            </a:r>
            <a:r>
              <a:rPr lang="zh-CN" altLang="en-US" sz="1200" dirty="0">
                <a:solidFill>
                  <a:schemeClr val="tx2"/>
                </a:solidFill>
              </a:rPr>
              <a:t>方向剖面扫描最佳磁铁范围为</a:t>
            </a:r>
            <a:r>
              <a:rPr lang="en-US" altLang="zh-CN" sz="1200" dirty="0">
                <a:solidFill>
                  <a:schemeClr val="tx2"/>
                </a:solidFill>
              </a:rPr>
              <a:t>1.35</a:t>
            </a:r>
            <a:r>
              <a:rPr lang="zh-CN" altLang="en-US" sz="1200" dirty="0">
                <a:solidFill>
                  <a:schemeClr val="tx2"/>
                </a:solidFill>
              </a:rPr>
              <a:t>到</a:t>
            </a:r>
            <a:r>
              <a:rPr lang="en-US" altLang="zh-CN" sz="1200" dirty="0">
                <a:solidFill>
                  <a:schemeClr val="tx2"/>
                </a:solidFill>
              </a:rPr>
              <a:t>1.45</a:t>
            </a:r>
            <a:r>
              <a:rPr lang="zh-CN" altLang="en-US" sz="1200" dirty="0">
                <a:solidFill>
                  <a:schemeClr val="tx2"/>
                </a:solidFill>
              </a:rPr>
              <a:t>之间，磁铁扫描的中间值为</a:t>
            </a:r>
            <a:r>
              <a:rPr lang="en-US" altLang="zh-CN" sz="1200" dirty="0">
                <a:solidFill>
                  <a:schemeClr val="tx2"/>
                </a:solidFill>
              </a:rPr>
              <a:t>1.7</a:t>
            </a:r>
            <a:r>
              <a:rPr lang="zh-CN" altLang="en-US" sz="1200" dirty="0">
                <a:solidFill>
                  <a:schemeClr val="tx2"/>
                </a:solidFill>
              </a:rPr>
              <a:t>，故磁铁扫描的范围应该比中值小</a:t>
            </a:r>
            <a:r>
              <a:rPr lang="en-US" altLang="zh-CN" sz="1200" dirty="0">
                <a:solidFill>
                  <a:schemeClr val="tx2"/>
                </a:solidFill>
              </a:rPr>
              <a:t>20%</a:t>
            </a:r>
            <a:r>
              <a:rPr lang="zh-CN" altLang="en-US" sz="1200" dirty="0">
                <a:solidFill>
                  <a:schemeClr val="tx2"/>
                </a:solidFill>
              </a:rPr>
              <a:t>左右。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8EEA2B5-586A-49EE-9435-D6472425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420" y="902380"/>
            <a:ext cx="1019264" cy="665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013806A-2F36-4889-88B1-E829E0A69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208" y="902380"/>
            <a:ext cx="2345721" cy="1800000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CD49957-C19B-41A6-A2AC-AEA93111C5F7}"/>
              </a:ext>
            </a:extLst>
          </p:cNvPr>
          <p:cNvGrpSpPr/>
          <p:nvPr/>
        </p:nvGrpSpPr>
        <p:grpSpPr>
          <a:xfrm>
            <a:off x="389321" y="837261"/>
            <a:ext cx="2765070" cy="2102329"/>
            <a:chOff x="830795" y="984270"/>
            <a:chExt cx="5118669" cy="409523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4B108E0-7D5B-4AB3-B086-A2A8582E48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5779" y="1111118"/>
              <a:ext cx="3337180" cy="3737067"/>
              <a:chOff x="1415480" y="-1645989"/>
              <a:chExt cx="6696744" cy="7499203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150527F7-B86E-4A68-AD33-A155E78BAB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05444" y="2710011"/>
                <a:ext cx="648000" cy="64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B37E396-9027-49FE-AA84-BAD65E58FE48}"/>
                  </a:ext>
                </a:extLst>
              </p:cNvPr>
              <p:cNvSpPr txBox="1"/>
              <p:nvPr/>
            </p:nvSpPr>
            <p:spPr>
              <a:xfrm>
                <a:off x="1618353" y="2184884"/>
                <a:ext cx="1822178" cy="481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zh-CN" altLang="en-US" sz="800" dirty="0"/>
                  <a:t>半径</a:t>
                </a:r>
                <a:r>
                  <a:rPr lang="en-US" altLang="zh-CN" sz="800" dirty="0"/>
                  <a:t>18mm</a:t>
                </a:r>
                <a:endParaRPr lang="zh-CN" altLang="en-US" sz="800" dirty="0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7EBC5B76-F761-4761-B7CA-8C10E13C1D1C}"/>
                  </a:ext>
                </a:extLst>
              </p:cNvPr>
              <p:cNvSpPr/>
              <p:nvPr/>
            </p:nvSpPr>
            <p:spPr>
              <a:xfrm>
                <a:off x="1415480" y="1774011"/>
                <a:ext cx="6696744" cy="252000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66FAACD8-E8D6-428B-9311-FA2E7A30F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9444" y="3034011"/>
                <a:ext cx="1296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56156899-3097-48FA-A23F-CDACE88646E1}"/>
                  </a:ext>
                </a:extLst>
              </p:cNvPr>
              <p:cNvSpPr txBox="1"/>
              <p:nvPr/>
            </p:nvSpPr>
            <p:spPr>
              <a:xfrm>
                <a:off x="2916982" y="3102334"/>
                <a:ext cx="797946" cy="360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600" dirty="0"/>
                  <a:t>36mm</a:t>
                </a:r>
                <a:endParaRPr lang="zh-CN" altLang="en-US" sz="600" dirty="0"/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26FE8EC6-3311-4EC2-B8C3-CF5B7A512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9776" y="4294011"/>
                <a:ext cx="0" cy="10071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51CA0814-8BC8-44FB-AC22-AE11750BA254}"/>
                  </a:ext>
                </a:extLst>
              </p:cNvPr>
              <p:cNvSpPr/>
              <p:nvPr/>
            </p:nvSpPr>
            <p:spPr>
              <a:xfrm>
                <a:off x="3825444" y="549208"/>
                <a:ext cx="864000" cy="475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23F253C4-4A8A-495F-915F-2E248AD4F4BE}"/>
                  </a:ext>
                </a:extLst>
              </p:cNvPr>
              <p:cNvSpPr txBox="1"/>
              <p:nvPr/>
            </p:nvSpPr>
            <p:spPr>
              <a:xfrm>
                <a:off x="3643020" y="5251671"/>
                <a:ext cx="1321973" cy="601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000" dirty="0"/>
                  <a:t>24mm</a:t>
                </a:r>
                <a:endParaRPr lang="zh-CN" altLang="en-US" sz="1000" dirty="0"/>
              </a:p>
            </p:txBody>
          </p: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2D5584EB-3618-4585-9E9A-8A94BF346F2F}"/>
                  </a:ext>
                </a:extLst>
              </p:cNvPr>
              <p:cNvCxnSpPr>
                <a:cxnSpLocks/>
                <a:stCxn id="49" idx="3"/>
                <a:endCxn id="49" idx="1"/>
              </p:cNvCxnSpPr>
              <p:nvPr/>
            </p:nvCxnSpPr>
            <p:spPr>
              <a:xfrm flipH="1">
                <a:off x="1415480" y="3034011"/>
                <a:ext cx="66967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9103E099-99E2-4F41-88EA-6849FDDDF5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1864" y="1414011"/>
                <a:ext cx="0" cy="162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不完整圆 56">
                <a:extLst>
                  <a:ext uri="{FF2B5EF4-FFF2-40B4-BE49-F238E27FC236}">
                    <a16:creationId xmlns:a16="http://schemas.microsoft.com/office/drawing/2014/main" id="{F2443C5D-3FFE-4EFA-A95F-7333F5AE30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03512" y="-1645989"/>
                <a:ext cx="6120680" cy="6120000"/>
              </a:xfrm>
              <a:prstGeom prst="pie">
                <a:avLst>
                  <a:gd name="adj1" fmla="val 0"/>
                  <a:gd name="adj2" fmla="val 541055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5B832EB9-B4D5-4C9B-BCA7-4B21E2AF75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2024" y="-745989"/>
                <a:ext cx="0" cy="21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DB35440D-B3DA-4A33-BBD8-67D27B0F2899}"/>
                  </a:ext>
                </a:extLst>
              </p:cNvPr>
              <p:cNvSpPr/>
              <p:nvPr/>
            </p:nvSpPr>
            <p:spPr>
              <a:xfrm>
                <a:off x="5412024" y="-816429"/>
                <a:ext cx="1800000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11C310F2-847E-43B7-9C88-F42D84BEA0D6}"/>
                  </a:ext>
                </a:extLst>
              </p:cNvPr>
              <p:cNvSpPr txBox="1"/>
              <p:nvPr/>
            </p:nvSpPr>
            <p:spPr>
              <a:xfrm>
                <a:off x="5877275" y="-47085"/>
                <a:ext cx="1452980" cy="661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100" dirty="0"/>
                  <a:t>60mm</a:t>
                </a:r>
                <a:endParaRPr lang="zh-CN" altLang="en-US" sz="1200" dirty="0"/>
              </a:p>
            </p:txBody>
          </p:sp>
        </p:grp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D47AC0A-EBB7-4D24-BB86-17DB4EE0704D}"/>
                </a:ext>
              </a:extLst>
            </p:cNvPr>
            <p:cNvCxnSpPr>
              <a:cxnSpLocks/>
            </p:cNvCxnSpPr>
            <p:nvPr/>
          </p:nvCxnSpPr>
          <p:spPr>
            <a:xfrm>
              <a:off x="3635868" y="2636003"/>
              <a:ext cx="0" cy="8072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CDF410E-BCF9-432E-B8D4-2F2E228AE8B0}"/>
                </a:ext>
              </a:extLst>
            </p:cNvPr>
            <p:cNvSpPr txBox="1"/>
            <p:nvPr/>
          </p:nvSpPr>
          <p:spPr>
            <a:xfrm>
              <a:off x="3801281" y="3030431"/>
              <a:ext cx="833365" cy="314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zh-CN" sz="1050" dirty="0">
                  <a:solidFill>
                    <a:srgbClr val="FF0000"/>
                  </a:solidFill>
                </a:rPr>
                <a:t>45mm</a:t>
              </a:r>
              <a:endParaRPr lang="zh-CN" alt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F4B9784-F958-49A4-9DA5-38B66B2BC1CC}"/>
                </a:ext>
              </a:extLst>
            </p:cNvPr>
            <p:cNvSpPr txBox="1"/>
            <p:nvPr/>
          </p:nvSpPr>
          <p:spPr>
            <a:xfrm>
              <a:off x="830795" y="2577833"/>
              <a:ext cx="76636" cy="1888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zh-CN" altLang="en-US" sz="1050" dirty="0"/>
                <a:t>半径</a:t>
              </a:r>
              <a:r>
                <a:rPr lang="en-US" altLang="zh-CN" sz="1050" dirty="0"/>
                <a:t>35mm</a:t>
              </a:r>
              <a:endParaRPr lang="zh-CN" altLang="en-US" sz="105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8FAA2A7-F35F-4C37-99DA-F421CBA5778C}"/>
                </a:ext>
              </a:extLst>
            </p:cNvPr>
            <p:cNvSpPr txBox="1"/>
            <p:nvPr/>
          </p:nvSpPr>
          <p:spPr>
            <a:xfrm>
              <a:off x="2419216" y="4839687"/>
              <a:ext cx="379834" cy="2398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800" dirty="0"/>
                <a:t>线圈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02F8EEB-7D93-4608-9805-A8A14AFB7DA3}"/>
                </a:ext>
              </a:extLst>
            </p:cNvPr>
            <p:cNvSpPr txBox="1"/>
            <p:nvPr/>
          </p:nvSpPr>
          <p:spPr>
            <a:xfrm>
              <a:off x="2874612" y="984270"/>
              <a:ext cx="1044547" cy="3297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100" dirty="0"/>
                <a:t>法拉第筒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1149307-F947-462C-9908-08AB518D8FBB}"/>
                </a:ext>
              </a:extLst>
            </p:cNvPr>
            <p:cNvSpPr txBox="1"/>
            <p:nvPr/>
          </p:nvSpPr>
          <p:spPr>
            <a:xfrm>
              <a:off x="3961652" y="1016125"/>
              <a:ext cx="1246334" cy="3297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100" dirty="0"/>
                <a:t>半径</a:t>
              </a:r>
              <a:r>
                <a:rPr lang="en-US" altLang="zh-CN" sz="1100" dirty="0"/>
                <a:t>25mm</a:t>
              </a:r>
              <a:endParaRPr lang="zh-CN" altLang="en-US" sz="1100" dirty="0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B2F5F30-A87E-424C-90CA-CECC5395BC66}"/>
                </a:ext>
              </a:extLst>
            </p:cNvPr>
            <p:cNvSpPr/>
            <p:nvPr/>
          </p:nvSpPr>
          <p:spPr>
            <a:xfrm>
              <a:off x="2949614" y="1468407"/>
              <a:ext cx="1332000" cy="136870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FEECB19D-C0C0-4BCA-A861-BBF1A111D7CF}"/>
                </a:ext>
              </a:extLst>
            </p:cNvPr>
            <p:cNvSpPr txBox="1"/>
            <p:nvPr/>
          </p:nvSpPr>
          <p:spPr>
            <a:xfrm>
              <a:off x="4341099" y="2225706"/>
              <a:ext cx="1608365" cy="2997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000" dirty="0"/>
                <a:t>管道半径</a:t>
              </a:r>
              <a:r>
                <a:rPr lang="en-US" altLang="zh-CN" sz="1000" dirty="0"/>
                <a:t>37mm</a:t>
              </a:r>
              <a:endParaRPr lang="zh-CN" altLang="en-US" sz="1000" dirty="0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CE3DA793-5042-49AB-9308-9E873F43B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576" y="877292"/>
            <a:ext cx="2345721" cy="1800000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F54E077F-66B1-479A-87B2-2D28A8DD097A}"/>
              </a:ext>
            </a:extLst>
          </p:cNvPr>
          <p:cNvSpPr txBox="1"/>
          <p:nvPr/>
        </p:nvSpPr>
        <p:spPr>
          <a:xfrm>
            <a:off x="8987741" y="2780005"/>
            <a:ext cx="2213019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200" dirty="0">
                <a:solidFill>
                  <a:schemeClr val="tx2"/>
                </a:solidFill>
              </a:rPr>
              <a:t>法拉第筒半径</a:t>
            </a:r>
            <a:r>
              <a:rPr lang="en-US" altLang="zh-CN" sz="1200" dirty="0">
                <a:solidFill>
                  <a:schemeClr val="tx2"/>
                </a:solidFill>
              </a:rPr>
              <a:t>30mm</a:t>
            </a:r>
            <a:r>
              <a:rPr lang="zh-CN" altLang="en-US" sz="1200" dirty="0">
                <a:solidFill>
                  <a:schemeClr val="tx2"/>
                </a:solidFill>
              </a:rPr>
              <a:t>，降低</a:t>
            </a:r>
            <a:r>
              <a:rPr lang="en-US" altLang="zh-CN" sz="1200" dirty="0">
                <a:solidFill>
                  <a:schemeClr val="tx2"/>
                </a:solidFill>
              </a:rPr>
              <a:t>FC</a:t>
            </a:r>
            <a:r>
              <a:rPr lang="zh-CN" altLang="en-US" sz="1200" dirty="0">
                <a:solidFill>
                  <a:schemeClr val="tx2"/>
                </a:solidFill>
              </a:rPr>
              <a:t>高度到</a:t>
            </a:r>
            <a:r>
              <a:rPr lang="en-US" altLang="zh-CN" sz="1200" dirty="0">
                <a:solidFill>
                  <a:schemeClr val="tx2"/>
                </a:solidFill>
              </a:rPr>
              <a:t>90mm</a:t>
            </a:r>
            <a:r>
              <a:rPr lang="zh-CN" altLang="en-US" sz="1200" dirty="0">
                <a:solidFill>
                  <a:schemeClr val="tx2"/>
                </a:solidFill>
              </a:rPr>
              <a:t>，可满足最大扫描范围至</a:t>
            </a:r>
            <a:r>
              <a:rPr lang="en-US" altLang="zh-CN" sz="1200" dirty="0">
                <a:solidFill>
                  <a:schemeClr val="tx2"/>
                </a:solidFill>
              </a:rPr>
              <a:t>±17mm</a:t>
            </a:r>
            <a:r>
              <a:rPr lang="zh-CN" altLang="en-US" sz="1200" dirty="0">
                <a:solidFill>
                  <a:schemeClr val="tx2"/>
                </a:solidFill>
              </a:rPr>
              <a:t>，法拉第筒越低，扫描的范围越大，但要考虑束流电磁信号增加，干扰对剥离电子信号的探测</a:t>
            </a:r>
            <a:r>
              <a:rPr lang="zh-CN" altLang="en-US" sz="1400" dirty="0">
                <a:solidFill>
                  <a:schemeClr val="tx2"/>
                </a:solidFill>
              </a:rPr>
              <a:t>。</a:t>
            </a: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97810DDB-64B9-48BF-A21C-60CA4C2F3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613" y="4483435"/>
            <a:ext cx="2345722" cy="1800000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04CCDC18-EE4B-4E7B-8AF9-62884F4BC2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095" y="4626451"/>
            <a:ext cx="588856" cy="441642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AFADB9DB-331A-41D8-A061-175232FAE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5509" y="2807736"/>
            <a:ext cx="1019952" cy="720000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783E667B-79B8-43A1-AFB3-3B1B6C29EA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613" y="2807736"/>
            <a:ext cx="911812" cy="720000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23D54881-D2A6-43C3-BF83-6ABF899D3718}"/>
              </a:ext>
            </a:extLst>
          </p:cNvPr>
          <p:cNvSpPr txBox="1"/>
          <p:nvPr/>
        </p:nvSpPr>
        <p:spPr>
          <a:xfrm>
            <a:off x="106991" y="3574010"/>
            <a:ext cx="12498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/>
              <a:t>Laser position 20mm</a:t>
            </a:r>
            <a:endParaRPr lang="zh-CN" altLang="en-US" sz="14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85823210-5E1D-4885-A771-C694C3E9B364}"/>
              </a:ext>
            </a:extLst>
          </p:cNvPr>
          <p:cNvSpPr txBox="1"/>
          <p:nvPr/>
        </p:nvSpPr>
        <p:spPr>
          <a:xfrm>
            <a:off x="1516920" y="3575293"/>
            <a:ext cx="111408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1400" dirty="0"/>
              <a:t>Laser position</a:t>
            </a:r>
          </a:p>
          <a:p>
            <a:pPr algn="ctr"/>
            <a:r>
              <a:rPr lang="en-US" altLang="zh-CN" sz="1400" dirty="0"/>
              <a:t>-20mm</a:t>
            </a:r>
            <a:endParaRPr lang="zh-CN" altLang="en-US" sz="1400" dirty="0"/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6FD21738-B25F-4445-BBB9-907EBF56E120}"/>
              </a:ext>
            </a:extLst>
          </p:cNvPr>
          <p:cNvSpPr txBox="1"/>
          <p:nvPr/>
        </p:nvSpPr>
        <p:spPr>
          <a:xfrm>
            <a:off x="184913" y="3952353"/>
            <a:ext cx="2568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</a:rPr>
              <a:t>Y</a:t>
            </a:r>
            <a:r>
              <a:rPr lang="zh-CN" altLang="en-US" sz="1200" dirty="0">
                <a:solidFill>
                  <a:schemeClr val="tx2"/>
                </a:solidFill>
              </a:rPr>
              <a:t>方向扫描受</a:t>
            </a:r>
            <a:r>
              <a:rPr lang="en-US" altLang="zh-CN" sz="1200" dirty="0">
                <a:solidFill>
                  <a:schemeClr val="tx2"/>
                </a:solidFill>
              </a:rPr>
              <a:t>FC</a:t>
            </a:r>
            <a:r>
              <a:rPr lang="zh-CN" altLang="en-US" sz="1200" dirty="0">
                <a:solidFill>
                  <a:schemeClr val="tx2"/>
                </a:solidFill>
              </a:rPr>
              <a:t>限制小，在</a:t>
            </a:r>
            <a:r>
              <a:rPr lang="en-US" altLang="zh-CN" sz="1200" dirty="0">
                <a:solidFill>
                  <a:schemeClr val="tx2"/>
                </a:solidFill>
              </a:rPr>
              <a:t>25mm</a:t>
            </a:r>
            <a:r>
              <a:rPr lang="zh-CN" altLang="en-US" sz="1200" dirty="0">
                <a:solidFill>
                  <a:schemeClr val="tx2"/>
                </a:solidFill>
              </a:rPr>
              <a:t>半径时即可满足</a:t>
            </a:r>
            <a:r>
              <a:rPr lang="en-US" altLang="zh-CN" sz="1200" dirty="0">
                <a:solidFill>
                  <a:schemeClr val="tx2"/>
                </a:solidFill>
              </a:rPr>
              <a:t>±20mm</a:t>
            </a:r>
            <a:r>
              <a:rPr lang="zh-CN" altLang="en-US" sz="1200" dirty="0">
                <a:solidFill>
                  <a:schemeClr val="tx2"/>
                </a:solidFill>
              </a:rPr>
              <a:t>的扫描范围，且最佳扫描磁铁在电流中间值附近。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93E7DD5D-D336-422C-9BD1-EC3CCE50E47B}"/>
              </a:ext>
            </a:extLst>
          </p:cNvPr>
          <p:cNvSpPr txBox="1"/>
          <p:nvPr/>
        </p:nvSpPr>
        <p:spPr>
          <a:xfrm>
            <a:off x="267940" y="6174575"/>
            <a:ext cx="2164054" cy="7848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050" dirty="0"/>
              <a:t>Bunch length:100ps       LPF:50MHz</a:t>
            </a:r>
          </a:p>
          <a:p>
            <a:r>
              <a:rPr lang="en-US" altLang="zh-CN" sz="1050" dirty="0"/>
              <a:t>FC Position: 90mm</a:t>
            </a:r>
            <a:endParaRPr lang="zh-CN" altLang="en-US" sz="1050" dirty="0"/>
          </a:p>
          <a:p>
            <a:endParaRPr lang="zh-CN" altLang="en-US" sz="1200" dirty="0"/>
          </a:p>
          <a:p>
            <a:pPr algn="l"/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F87A8BD-05E6-4FEC-B64B-A674E8D6EF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9870" y="4364549"/>
            <a:ext cx="2345721" cy="18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D0A8B33-B99C-4B4C-BAE5-49CDC1FE27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1587" y="4322890"/>
            <a:ext cx="2400000" cy="1800000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3466579A-814A-4236-B504-83404ECBD4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68408" y="4021893"/>
            <a:ext cx="1640537" cy="108000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36DFF5F1-957D-4889-BD02-AD5E63E5C1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7805" y="3990764"/>
            <a:ext cx="1611542" cy="108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07CB18C-E7B8-4D52-9BC8-7EC4569731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9242" y="5170380"/>
            <a:ext cx="1644224" cy="1233922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E72F6538-A963-40DC-8F9A-2BD412761B5D}"/>
              </a:ext>
            </a:extLst>
          </p:cNvPr>
          <p:cNvSpPr txBox="1"/>
          <p:nvPr/>
        </p:nvSpPr>
        <p:spPr>
          <a:xfrm>
            <a:off x="9761121" y="5308081"/>
            <a:ext cx="17886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</a:rPr>
              <a:t>法拉第筒下降</a:t>
            </a:r>
            <a:r>
              <a:rPr lang="en-US" altLang="zh-CN" sz="1200" dirty="0">
                <a:solidFill>
                  <a:schemeClr val="tx2"/>
                </a:solidFill>
              </a:rPr>
              <a:t>15mm</a:t>
            </a:r>
            <a:r>
              <a:rPr lang="zh-CN" altLang="en-US" sz="1200" dirty="0">
                <a:solidFill>
                  <a:schemeClr val="tx2"/>
                </a:solidFill>
              </a:rPr>
              <a:t>，扩大至</a:t>
            </a:r>
            <a:r>
              <a:rPr lang="en-US" altLang="zh-CN" sz="1200" dirty="0">
                <a:solidFill>
                  <a:schemeClr val="tx2"/>
                </a:solidFill>
              </a:rPr>
              <a:t>30mm</a:t>
            </a:r>
            <a:r>
              <a:rPr lang="zh-CN" altLang="en-US" sz="1200" dirty="0">
                <a:solidFill>
                  <a:schemeClr val="tx2"/>
                </a:solidFill>
              </a:rPr>
              <a:t>，经过</a:t>
            </a:r>
            <a:r>
              <a:rPr lang="en-US" altLang="zh-CN" sz="1200" dirty="0">
                <a:solidFill>
                  <a:schemeClr val="tx2"/>
                </a:solidFill>
              </a:rPr>
              <a:t>50MHz</a:t>
            </a:r>
            <a:r>
              <a:rPr lang="zh-CN" altLang="en-US" sz="1200" dirty="0">
                <a:solidFill>
                  <a:schemeClr val="tx2"/>
                </a:solidFill>
              </a:rPr>
              <a:t>滤波后，可还原原始信号，经评估，对剖面测量无影响。</a:t>
            </a:r>
          </a:p>
        </p:txBody>
      </p:sp>
      <p:sp>
        <p:nvSpPr>
          <p:cNvPr id="73" name="标题 2">
            <a:extLst>
              <a:ext uri="{FF2B5EF4-FFF2-40B4-BE49-F238E27FC236}">
                <a16:creationId xmlns:a16="http://schemas.microsoft.com/office/drawing/2014/main" id="{7872C411-D7F9-40FA-8E17-C75DB898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zh-CN" altLang="en-US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新腔评估</a:t>
            </a:r>
            <a:endParaRPr lang="zh-CN" altLang="en-US" sz="40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9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2025/4/28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778E0-6851-4093-9497-71C1D8B1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26304771-AFA8-454C-A436-61C0AAEB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240" y="35656"/>
            <a:ext cx="10209520" cy="738991"/>
          </a:xfrm>
        </p:spPr>
        <p:txBody>
          <a:bodyPr/>
          <a:lstStyle/>
          <a:p>
            <a:r>
              <a:rPr lang="zh-CN" altLang="en-US" sz="2800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文献调研</a:t>
            </a:r>
            <a:endParaRPr lang="zh-CN" altLang="en-US" sz="4000" dirty="0">
              <a:latin typeface="Times New Roman" panose="02020603050405020304" pitchFamily="18" charset="0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2CF102A-A2FF-4C86-9E4A-F38F145BCB49}"/>
              </a:ext>
            </a:extLst>
          </p:cNvPr>
          <p:cNvSpPr txBox="1"/>
          <p:nvPr/>
        </p:nvSpPr>
        <p:spPr>
          <a:xfrm>
            <a:off x="926960" y="3437661"/>
            <a:ext cx="37993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dirty="0"/>
              <a:t>激光丝剖面测量受激光聚焦位置，</a:t>
            </a:r>
            <a:r>
              <a:rPr lang="en-US" altLang="zh-CN" sz="1400" dirty="0"/>
              <a:t>y</a:t>
            </a:r>
            <a:r>
              <a:rPr lang="zh-CN" altLang="en-US" sz="1400" dirty="0"/>
              <a:t>与</a:t>
            </a:r>
            <a:r>
              <a:rPr lang="en-US" altLang="zh-CN" sz="1400" dirty="0"/>
              <a:t>z</a:t>
            </a:r>
            <a:r>
              <a:rPr lang="zh-CN" altLang="en-US" sz="1400" dirty="0"/>
              <a:t>影响不大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0A03E4-74C6-4477-889D-6CC443CF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14" y="970719"/>
            <a:ext cx="1608412" cy="14501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5F2E4C-E193-4281-995B-E14E76D4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29" y="2480498"/>
            <a:ext cx="4727848" cy="9756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552F382-862E-4B28-BABA-81E68509B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8" y="774647"/>
            <a:ext cx="2339752" cy="178187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6FBE51E-9145-4057-8533-E0F5E423D394}"/>
              </a:ext>
            </a:extLst>
          </p:cNvPr>
          <p:cNvSpPr txBox="1"/>
          <p:nvPr/>
        </p:nvSpPr>
        <p:spPr>
          <a:xfrm>
            <a:off x="630691" y="6043239"/>
            <a:ext cx="47278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/>
              <a:t>Measurement of ion beam profiles in a superconducting linac with a laser wire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7434F03-8D7B-404D-B64E-3F4C5949A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06" y="3719440"/>
            <a:ext cx="2616283" cy="1781655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47B9F2B6-184B-481E-B670-6F4F96927FE9}"/>
              </a:ext>
            </a:extLst>
          </p:cNvPr>
          <p:cNvSpPr/>
          <p:nvPr/>
        </p:nvSpPr>
        <p:spPr>
          <a:xfrm>
            <a:off x="2574626" y="3786564"/>
            <a:ext cx="504056" cy="17829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8F9452D-8946-403E-ABF3-3C41106E50C0}"/>
              </a:ext>
            </a:extLst>
          </p:cNvPr>
          <p:cNvSpPr txBox="1"/>
          <p:nvPr/>
        </p:nvSpPr>
        <p:spPr>
          <a:xfrm>
            <a:off x="991240" y="5590955"/>
            <a:ext cx="37993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400" dirty="0"/>
              <a:t>SNS</a:t>
            </a:r>
            <a:r>
              <a:rPr lang="zh-CN" altLang="en-US" sz="1400" dirty="0"/>
              <a:t>多站点激光剖面测量入射能量</a:t>
            </a:r>
            <a:r>
              <a:rPr lang="en-US" altLang="zh-CN" sz="1400" dirty="0"/>
              <a:t>50mJ</a:t>
            </a:r>
            <a:r>
              <a:rPr lang="zh-CN" altLang="en-US" sz="1400" dirty="0"/>
              <a:t>，</a:t>
            </a:r>
            <a:r>
              <a:rPr lang="en-US" altLang="zh-CN" sz="1400" dirty="0"/>
              <a:t>26db</a:t>
            </a:r>
            <a:r>
              <a:rPr lang="zh-CN" altLang="en-US" sz="1400" dirty="0"/>
              <a:t>放大信号幅值</a:t>
            </a:r>
            <a:r>
              <a:rPr lang="en-US" altLang="zh-CN" sz="1400" dirty="0"/>
              <a:t>100mV</a:t>
            </a:r>
            <a:r>
              <a:rPr lang="zh-CN" altLang="en-US" sz="1400" dirty="0"/>
              <a:t>，与</a:t>
            </a:r>
            <a:r>
              <a:rPr lang="en-US" altLang="zh-CN" sz="1400" dirty="0"/>
              <a:t>CSNS</a:t>
            </a:r>
            <a:r>
              <a:rPr lang="zh-CN" altLang="en-US" sz="1400" dirty="0"/>
              <a:t>吻合。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0D59212-43CE-4356-B49C-AAE8AA30D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5693" y="4041861"/>
            <a:ext cx="1614884" cy="1136812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3903CBA-8399-448C-AF46-761FD2D683A5}"/>
              </a:ext>
            </a:extLst>
          </p:cNvPr>
          <p:cNvSpPr txBox="1"/>
          <p:nvPr/>
        </p:nvSpPr>
        <p:spPr>
          <a:xfrm>
            <a:off x="689484" y="6188034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/>
              <a:t>Simultaneous ion beam profile scan using a single laser source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4A31CB3-DFD8-4C34-BAE3-E2A381397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2261" y="1314052"/>
            <a:ext cx="2339752" cy="138114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84A2024-85D1-4732-A8FC-5BD5A4645243}"/>
              </a:ext>
            </a:extLst>
          </p:cNvPr>
          <p:cNvSpPr txBox="1"/>
          <p:nvPr/>
        </p:nvSpPr>
        <p:spPr>
          <a:xfrm>
            <a:off x="5519936" y="6247237"/>
            <a:ext cx="63294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dirty="0"/>
              <a:t>A SIMULATION OF THE PHOTOIONIZATION OF H- TOGETHER WITH THE SUBSEQUENT TRACKING OF THE LIBERATED ELECTRONS*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30A66267-1B13-4A0B-B565-A78DB4653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408" y="1153875"/>
            <a:ext cx="2583596" cy="1701494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827CA7E1-CB31-4515-BB26-ED31E813A253}"/>
              </a:ext>
            </a:extLst>
          </p:cNvPr>
          <p:cNvSpPr txBox="1"/>
          <p:nvPr/>
        </p:nvSpPr>
        <p:spPr>
          <a:xfrm>
            <a:off x="6483728" y="2946490"/>
            <a:ext cx="492964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400" dirty="0"/>
              <a:t>激光时间抖动对收集效率的影响，只考虑激光为高斯分布，束流持续时间内激光功率近似为一个定值，利用</a:t>
            </a:r>
            <a:r>
              <a:rPr lang="en-US" altLang="zh-CN" sz="1400" dirty="0"/>
              <a:t>18</a:t>
            </a:r>
            <a:r>
              <a:rPr lang="zh-CN" altLang="en-US" sz="1400" dirty="0"/>
              <a:t>个束团累加，束流产额基本不变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9F770FDE-25B0-482D-AC70-EE65DDF70D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0029" y="3389532"/>
            <a:ext cx="2078465" cy="29135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A7CBA521-697F-404B-BD52-86E305ABA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2080" y="3705712"/>
            <a:ext cx="3427391" cy="2397397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B470C612-58A8-45A8-8432-07B4E1AF8773}"/>
              </a:ext>
            </a:extLst>
          </p:cNvPr>
          <p:cNvSpPr txBox="1"/>
          <p:nvPr/>
        </p:nvSpPr>
        <p:spPr>
          <a:xfrm>
            <a:off x="8096878" y="4678061"/>
            <a:ext cx="3033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dirty="0"/>
              <a:t>？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5961326-FD32-4F00-8B0D-5ABEA06703A2}"/>
              </a:ext>
            </a:extLst>
          </p:cNvPr>
          <p:cNvSpPr txBox="1"/>
          <p:nvPr/>
        </p:nvSpPr>
        <p:spPr>
          <a:xfrm>
            <a:off x="6672064" y="6311655"/>
            <a:ext cx="60944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/>
              <a:t>Laser wire beam profile monitor in the spallation neutron source (SNS) superconducting linac</a:t>
            </a:r>
          </a:p>
        </p:txBody>
      </p:sp>
    </p:spTree>
    <p:extLst>
      <p:ext uri="{BB962C8B-B14F-4D97-AF65-F5344CB8AC3E}">
        <p14:creationId xmlns:p14="http://schemas.microsoft.com/office/powerpoint/2010/main" val="174309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BBFE8B-F4E8-48CE-AF59-83ADDB39C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E80CD-29D5-459C-BBF1-F9AF53F37467}" type="datetime1">
              <a:rPr lang="zh-CN" altLang="en-US" smtClean="0"/>
              <a:t>2025/4/29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BA39B5-8BE0-4C59-BAD7-EADF92C5A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dirty="0"/>
              <a:t>张彪 </a:t>
            </a:r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C1C5904-2C00-4601-99F4-21CDDEB6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80728"/>
            <a:ext cx="3153215" cy="1124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7AC4008-5EC3-4F02-852A-3CCA6861F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5" t="6416" r="12916"/>
          <a:stretch/>
        </p:blipFill>
        <p:spPr>
          <a:xfrm>
            <a:off x="3705403" y="1934682"/>
            <a:ext cx="3240360" cy="28363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B44E494-4D7A-4865-BD4D-3267FA574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34" y="2104835"/>
            <a:ext cx="2892549" cy="2120516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7CBBCB96-9650-4403-B4E7-D0FAD89B8763}"/>
              </a:ext>
            </a:extLst>
          </p:cNvPr>
          <p:cNvSpPr txBox="1"/>
          <p:nvPr/>
        </p:nvSpPr>
        <p:spPr>
          <a:xfrm>
            <a:off x="3539716" y="4872404"/>
            <a:ext cx="4500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dirty="0" err="1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plt.plot</a:t>
            </a:r>
            <a:r>
              <a:rPr lang="en-US" altLang="zh-CN" sz="1400" b="0" dirty="0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zh-CN" sz="1400" b="0" dirty="0" err="1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freq</a:t>
            </a:r>
            <a:r>
              <a:rPr lang="en-US" altLang="zh-CN" sz="1400" b="0" dirty="0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 / 1e9, 20 * np.log10(15 / 324 *1e-9*</a:t>
            </a:r>
            <a:r>
              <a:rPr lang="en-US" altLang="zh-CN" sz="1400" b="0" dirty="0" err="1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np.exp</a:t>
            </a:r>
            <a:r>
              <a:rPr lang="en-US" altLang="zh-CN" sz="1400" b="0" dirty="0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(-2 *(3.14*250*1e-12*</a:t>
            </a:r>
            <a:r>
              <a:rPr lang="en-US" altLang="zh-CN" sz="1400" b="0" dirty="0" err="1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freq</a:t>
            </a:r>
            <a:r>
              <a:rPr lang="en-US" altLang="zh-CN" sz="1400" b="0" dirty="0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)**2)))</a:t>
            </a:r>
          </a:p>
          <a:p>
            <a:r>
              <a:rPr lang="en-US" altLang="zh-CN" sz="1400" b="0" dirty="0" err="1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plt.xlabel</a:t>
            </a:r>
            <a:r>
              <a:rPr lang="en-US" altLang="zh-CN" sz="1400" b="0" dirty="0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('Frequency [GHz]')</a:t>
            </a:r>
          </a:p>
          <a:p>
            <a:r>
              <a:rPr lang="en-US" altLang="zh-CN" sz="1400" b="0" dirty="0" err="1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plt.ylabel</a:t>
            </a:r>
            <a:r>
              <a:rPr lang="en-US" altLang="zh-CN" sz="1400" b="0" dirty="0">
                <a:solidFill>
                  <a:schemeClr val="tx2"/>
                </a:solidFill>
                <a:effectLst/>
                <a:latin typeface="Consolas" panose="020B0609020204030204" pitchFamily="49" charset="0"/>
              </a:rPr>
              <a:t>('Magnitude [dB]')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967EE52-101A-4620-9C78-90FC37C54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14" y="4306883"/>
            <a:ext cx="3026469" cy="216853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096F5CC-0D1B-47D3-AF9B-705CE9EF4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213" y="860520"/>
            <a:ext cx="1809753" cy="12208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F569935-8B6C-4C18-99BD-7199DA0BE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4192" y="856573"/>
            <a:ext cx="4132316" cy="271844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5E3D104-2D67-4D57-AE67-AFF54A236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3336" y="3666592"/>
            <a:ext cx="3995071" cy="26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mic_CERN" id="{F452D3E5-2FF1-CF44-B19B-D32D4C774C03}" vid="{78947655-7EED-024C-A397-CCE31F0CBB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70587</TotalTime>
  <Words>413</Words>
  <Application>Microsoft Office PowerPoint</Application>
  <PresentationFormat>宽屏</PresentationFormat>
  <Paragraphs>45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仿宋</vt:lpstr>
      <vt:lpstr>Arial</vt:lpstr>
      <vt:lpstr>Consolas</vt:lpstr>
      <vt:lpstr>Roboto</vt:lpstr>
      <vt:lpstr>Times New Roman</vt:lpstr>
      <vt:lpstr>Office Theme</vt:lpstr>
      <vt:lpstr>学生讨论</vt:lpstr>
      <vt:lpstr>新腔评估</vt:lpstr>
      <vt:lpstr>文献调研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b092118</dc:creator>
  <cp:lastModifiedBy>彪 张</cp:lastModifiedBy>
  <cp:revision>663</cp:revision>
  <cp:lastPrinted>2020-01-30T13:49:18Z</cp:lastPrinted>
  <dcterms:created xsi:type="dcterms:W3CDTF">2023-03-09T01:05:47Z</dcterms:created>
  <dcterms:modified xsi:type="dcterms:W3CDTF">2025-04-29T03:06:09Z</dcterms:modified>
</cp:coreProperties>
</file>