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1"/>
  </p:sldMasterIdLst>
  <p:notesMasterIdLst>
    <p:notesMasterId r:id="rId6"/>
  </p:notesMasterIdLst>
  <p:sldIdLst>
    <p:sldId id="257" r:id="rId2"/>
    <p:sldId id="296" r:id="rId3"/>
    <p:sldId id="297" r:id="rId4"/>
    <p:sldId id="26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03030"/>
    <a:srgbClr val="A8D08D"/>
    <a:srgbClr val="E2EF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707" autoAdjust="0"/>
  </p:normalViewPr>
  <p:slideViewPr>
    <p:cSldViewPr snapToGrid="0">
      <p:cViewPr varScale="1">
        <p:scale>
          <a:sx n="113" d="100"/>
          <a:sy n="113" d="100"/>
        </p:scale>
        <p:origin x="474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E50F9B-CA14-4DE2-A858-9CD682B2DC92}" type="datetimeFigureOut">
              <a:rPr lang="zh-CN" altLang="en-US" smtClean="0"/>
              <a:t>2025/4/29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8ED0BB-94CC-420C-9972-F76C3CB60F0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724685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0461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Autofit/>
          </a:bodyPr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6">
            <a:extLst>
              <a:ext uri="{FF2B5EF4-FFF2-40B4-BE49-F238E27FC236}">
                <a16:creationId xmlns:a16="http://schemas.microsoft.com/office/drawing/2014/main" id="{B943B51E-7370-02A4-0236-A16449FAFE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1912" y="6566990"/>
            <a:ext cx="1584176" cy="291010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fld id="{D563E5B1-5777-4514-82ED-0CF7F556ECA3}" type="datetime1">
              <a:rPr lang="zh-CN" altLang="en-US" smtClean="0"/>
              <a:t>2025/4/29</a:t>
            </a:fld>
            <a:endParaRPr lang="zh-CN" altLang="en-US"/>
          </a:p>
        </p:txBody>
      </p:sp>
      <p:sp>
        <p:nvSpPr>
          <p:cNvPr id="5" name="Footer Placeholder 7">
            <a:extLst>
              <a:ext uri="{FF2B5EF4-FFF2-40B4-BE49-F238E27FC236}">
                <a16:creationId xmlns:a16="http://schemas.microsoft.com/office/drawing/2014/main" id="{1368D249-BBBE-D342-760D-0A9C8EF3DD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826654" y="6566990"/>
            <a:ext cx="6538693" cy="291010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endParaRPr lang="zh-CN" altLang="en-US"/>
          </a:p>
        </p:txBody>
      </p:sp>
      <p:sp>
        <p:nvSpPr>
          <p:cNvPr id="6" name="Slide Number Placeholder 8">
            <a:extLst>
              <a:ext uri="{FF2B5EF4-FFF2-40B4-BE49-F238E27FC236}">
                <a16:creationId xmlns:a16="http://schemas.microsoft.com/office/drawing/2014/main" id="{E91DD546-06F3-2810-A45A-9E1378CE6E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95603" y="6529933"/>
            <a:ext cx="681255" cy="365125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fld id="{6C8B8998-6278-4346-932F-207DC7DCD9A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68038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 marL="243000" indent="-243000">
              <a:buFont typeface="Arial" charset="0"/>
              <a:buChar char="•"/>
              <a:tabLst/>
              <a:defRPr sz="1350">
                <a:solidFill>
                  <a:schemeClr val="tx2"/>
                </a:solidFill>
              </a:defRPr>
            </a:lvl2pPr>
            <a:lvl3pPr marL="486000" indent="-243000">
              <a:buSzPct val="100000"/>
              <a:buFont typeface="Arial" panose="020B0604020202020204" pitchFamily="34" charset="0"/>
              <a:buChar char="•"/>
              <a:tabLst/>
              <a:defRPr>
                <a:solidFill>
                  <a:schemeClr val="tx2"/>
                </a:solidFill>
              </a:defRPr>
            </a:lvl3pPr>
            <a:lvl4pPr marL="729000" indent="-243000">
              <a:buSzPct val="100000"/>
              <a:buFont typeface="Arial" charset="0"/>
              <a:buChar char="•"/>
              <a:tabLst/>
              <a:defRPr>
                <a:solidFill>
                  <a:schemeClr val="tx2"/>
                </a:solidFill>
              </a:defRPr>
            </a:lvl4pPr>
            <a:lvl5pPr marL="1543050" indent="-171450">
              <a:buSzPct val="100000"/>
              <a:buFont typeface="Arial" charset="0"/>
              <a:buChar char="•"/>
              <a:defRPr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ED6D585-D452-F44C-919B-4BD50B6631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2" name="Date Placeholder 6">
            <a:extLst>
              <a:ext uri="{FF2B5EF4-FFF2-40B4-BE49-F238E27FC236}">
                <a16:creationId xmlns:a16="http://schemas.microsoft.com/office/drawing/2014/main" id="{2CCFD26F-FE91-1D94-4581-D8FFF966D7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1912" y="6566990"/>
            <a:ext cx="1584176" cy="291010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fld id="{BDF7326B-289C-4928-9FC7-4C244AE8BC0B}" type="datetime1">
              <a:rPr lang="zh-CN" altLang="en-US" smtClean="0"/>
              <a:t>2025/4/29</a:t>
            </a:fld>
            <a:endParaRPr lang="zh-CN" altLang="en-US"/>
          </a:p>
        </p:txBody>
      </p:sp>
      <p:sp>
        <p:nvSpPr>
          <p:cNvPr id="4" name="Footer Placeholder 7">
            <a:extLst>
              <a:ext uri="{FF2B5EF4-FFF2-40B4-BE49-F238E27FC236}">
                <a16:creationId xmlns:a16="http://schemas.microsoft.com/office/drawing/2014/main" id="{E7496D97-F6E3-5714-4410-9E1593CB05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826654" y="6566990"/>
            <a:ext cx="6538693" cy="291010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endParaRPr lang="zh-CN" altLang="en-US"/>
          </a:p>
        </p:txBody>
      </p:sp>
      <p:sp>
        <p:nvSpPr>
          <p:cNvPr id="5" name="Slide Number Placeholder 8">
            <a:extLst>
              <a:ext uri="{FF2B5EF4-FFF2-40B4-BE49-F238E27FC236}">
                <a16:creationId xmlns:a16="http://schemas.microsoft.com/office/drawing/2014/main" id="{FC48A26F-CA6F-7CE5-2A84-A73BD03190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95603" y="6529933"/>
            <a:ext cx="681255" cy="365125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fld id="{6C8B8998-6278-4346-932F-207DC7DCD9A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49291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75ED53C4-6E87-A4E8-66AA-6C3D9D5D5D9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80042"/>
            <a:ext cx="1359088" cy="652553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91240" y="35656"/>
            <a:ext cx="10209520" cy="73899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8216" y="890543"/>
            <a:ext cx="10760995" cy="207338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BD9C6532-AEDE-354E-83AD-7F67D706DF38}"/>
              </a:ext>
            </a:extLst>
          </p:cNvPr>
          <p:cNvCxnSpPr>
            <a:cxnSpLocks/>
          </p:cNvCxnSpPr>
          <p:nvPr/>
        </p:nvCxnSpPr>
        <p:spPr>
          <a:xfrm>
            <a:off x="718216" y="774646"/>
            <a:ext cx="10760995" cy="0"/>
          </a:xfrm>
          <a:prstGeom prst="line">
            <a:avLst/>
          </a:prstGeom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6">
            <a:extLst>
              <a:ext uri="{FF2B5EF4-FFF2-40B4-BE49-F238E27FC236}">
                <a16:creationId xmlns:a16="http://schemas.microsoft.com/office/drawing/2014/main" id="{82887CB3-46BC-19DA-921D-9E3DEC15C5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67585" y="6564762"/>
            <a:ext cx="1584176" cy="291010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fld id="{88C66F84-6E3B-48C0-9ED6-7EBFA1BC1A12}" type="datetime1">
              <a:rPr lang="zh-CN" altLang="en-US" smtClean="0"/>
              <a:t>2025/4/29</a:t>
            </a:fld>
            <a:endParaRPr lang="zh-CN" altLang="en-US"/>
          </a:p>
        </p:txBody>
      </p:sp>
      <p:sp>
        <p:nvSpPr>
          <p:cNvPr id="5" name="Footer Placeholder 7">
            <a:extLst>
              <a:ext uri="{FF2B5EF4-FFF2-40B4-BE49-F238E27FC236}">
                <a16:creationId xmlns:a16="http://schemas.microsoft.com/office/drawing/2014/main" id="{DE918425-FC2C-4138-DC0B-8046148C41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826654" y="6566990"/>
            <a:ext cx="6538693" cy="291010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endParaRPr lang="zh-CN" altLang="en-US"/>
          </a:p>
        </p:txBody>
      </p:sp>
      <p:sp>
        <p:nvSpPr>
          <p:cNvPr id="6" name="Slide Number Placeholder 8">
            <a:extLst>
              <a:ext uri="{FF2B5EF4-FFF2-40B4-BE49-F238E27FC236}">
                <a16:creationId xmlns:a16="http://schemas.microsoft.com/office/drawing/2014/main" id="{67FEFFDE-8AC7-FBA0-034E-E6E960FE30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34650" y="6538874"/>
            <a:ext cx="681255" cy="365125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fld id="{6C8B8998-6278-4346-932F-207DC7DCD9AF}" type="slidenum">
              <a:rPr lang="zh-CN" altLang="en-US" smtClean="0"/>
              <a:t>‹#›</a:t>
            </a:fld>
            <a:endParaRPr lang="zh-CN" alt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AF53082-566B-8570-F568-03257A673807}"/>
              </a:ext>
            </a:extLst>
          </p:cNvPr>
          <p:cNvCxnSpPr>
            <a:cxnSpLocks/>
          </p:cNvCxnSpPr>
          <p:nvPr/>
        </p:nvCxnSpPr>
        <p:spPr>
          <a:xfrm>
            <a:off x="718216" y="6525344"/>
            <a:ext cx="10760995" cy="0"/>
          </a:xfrm>
          <a:prstGeom prst="line">
            <a:avLst/>
          </a:prstGeom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9245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</p:sldLayoutIdLst>
  <p:hf hdr="0" ftr="0"/>
  <p:txStyles>
    <p:titleStyle>
      <a:lvl1pPr algn="ctr" defTabSz="685800" rtl="0" eaLnBrk="1" latinLnBrk="0" hangingPunct="1">
        <a:lnSpc>
          <a:spcPct val="90000"/>
        </a:lnSpc>
        <a:spcBef>
          <a:spcPct val="0"/>
        </a:spcBef>
        <a:buNone/>
        <a:defRPr sz="27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1350"/>
        </a:spcBef>
        <a:spcAft>
          <a:spcPts val="300"/>
        </a:spcAft>
        <a:buFont typeface="Arial"/>
        <a:buNone/>
        <a:tabLst/>
        <a:defRPr sz="1575" b="0" kern="1200"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1pPr>
      <a:lvl2pPr marL="242888" indent="-243000" algn="l" defTabSz="685800" rtl="0" eaLnBrk="1" latinLnBrk="0" hangingPunct="1">
        <a:lnSpc>
          <a:spcPct val="100000"/>
        </a:lnSpc>
        <a:spcBef>
          <a:spcPts val="375"/>
        </a:spcBef>
        <a:spcAft>
          <a:spcPts val="225"/>
        </a:spcAft>
        <a:buFont typeface="Arial" charset="0"/>
        <a:buChar char="•"/>
        <a:tabLst/>
        <a:defRPr sz="1350" kern="1200"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2pPr>
      <a:lvl3pPr marL="486000" indent="-243000" algn="l" defTabSz="685800" rtl="0" eaLnBrk="1" latinLnBrk="0" hangingPunct="1">
        <a:lnSpc>
          <a:spcPct val="100000"/>
        </a:lnSpc>
        <a:spcBef>
          <a:spcPts val="375"/>
        </a:spcBef>
        <a:spcAft>
          <a:spcPts val="225"/>
        </a:spcAft>
        <a:buFont typeface="Arial" panose="020B0604020202020204" pitchFamily="34" charset="0"/>
        <a:buChar char="•"/>
        <a:tabLst/>
        <a:defRPr sz="1275" kern="1200"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3pPr>
      <a:lvl4pPr marL="729000" indent="-243000" algn="l" defTabSz="685800" rtl="0" eaLnBrk="1" latinLnBrk="0" hangingPunct="1">
        <a:lnSpc>
          <a:spcPct val="100000"/>
        </a:lnSpc>
        <a:spcBef>
          <a:spcPts val="375"/>
        </a:spcBef>
        <a:spcAft>
          <a:spcPts val="225"/>
        </a:spcAft>
        <a:buFont typeface="Arial" panose="020B0604020202020204" pitchFamily="34" charset="0"/>
        <a:buChar char="•"/>
        <a:tabLst/>
        <a:defRPr sz="1200" kern="1200"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200" kern="1200">
          <a:solidFill>
            <a:schemeClr val="accent6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32">
          <p15:clr>
            <a:srgbClr val="F26B43"/>
          </p15:clr>
        </p15:guide>
        <p15:guide id="2" pos="2880">
          <p15:clr>
            <a:srgbClr val="F26B43"/>
          </p15:clr>
        </p15:guide>
        <p15:guide id="3" pos="5567">
          <p15:clr>
            <a:srgbClr val="F26B43"/>
          </p15:clr>
        </p15:guide>
        <p15:guide id="4" pos="193">
          <p15:clr>
            <a:srgbClr val="F26B43"/>
          </p15:clr>
        </p15:guide>
        <p15:guide id="6" pos="2846">
          <p15:clr>
            <a:srgbClr val="F26B43"/>
          </p15:clr>
        </p15:guide>
        <p15:guide id="7" pos="2914">
          <p15:clr>
            <a:srgbClr val="F26B43"/>
          </p15:clr>
        </p15:guide>
        <p15:guide id="8" pos="3815">
          <p15:clr>
            <a:srgbClr val="F26B43"/>
          </p15:clr>
        </p15:guide>
        <p15:guide id="9" pos="3748">
          <p15:clr>
            <a:srgbClr val="F26B43"/>
          </p15:clr>
        </p15:guide>
        <p15:guide id="10" pos="2012">
          <p15:clr>
            <a:srgbClr val="F26B43"/>
          </p15:clr>
        </p15:guide>
        <p15:guide id="11" pos="1945">
          <p15:clr>
            <a:srgbClr val="F26B43"/>
          </p15:clr>
        </p15:guide>
        <p15:guide id="12" orient="horz" pos="3906">
          <p15:clr>
            <a:srgbClr val="F26B43"/>
          </p15:clr>
        </p15:guide>
        <p15:guide id="13" orient="horz" pos="2409">
          <p15:clr>
            <a:srgbClr val="F26B43"/>
          </p15:clr>
        </p15:guide>
        <p15:guide id="14" orient="horz" pos="913">
          <p15:clr>
            <a:srgbClr val="F26B43"/>
          </p15:clr>
        </p15:guide>
        <p15:guide id="15" orient="horz" pos="1003">
          <p15:clr>
            <a:srgbClr val="F26B43"/>
          </p15:clr>
        </p15:guide>
        <p15:guide id="16" orient="horz" pos="2500">
          <p15:clr>
            <a:srgbClr val="F26B43"/>
          </p15:clr>
        </p15:guide>
        <p15:guide id="17" pos="4734">
          <p15:clr>
            <a:srgbClr val="F26B43"/>
          </p15:clr>
        </p15:guide>
        <p15:guide id="18" pos="4666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30C5C2D-18C6-48A8-80C4-1704CC5A0A0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/>
              <a:t>2025.04.29 group meeting</a:t>
            </a:r>
            <a:br>
              <a:rPr lang="en-US" altLang="zh-CN" dirty="0"/>
            </a:br>
            <a:endParaRPr lang="zh-CN" altLang="en-US" dirty="0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5B720DDD-1644-42D5-B503-DA36310EC08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dirty="0"/>
              <a:t>陈伟文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41FFFD7-0CC1-4943-8379-CA5858D6312D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21A07363-565C-44E6-AFA4-170C01039AB5}" type="datetime1">
              <a:rPr lang="zh-CN" altLang="en-US" smtClean="0"/>
              <a:t>2025/4/29</a:t>
            </a:fld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0E0AFC47-91AB-49D1-BCD3-DFEBF22F19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C8B8998-6278-4346-932F-207DC7DCD9AF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734138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>
            <a:extLst>
              <a:ext uri="{FF2B5EF4-FFF2-40B4-BE49-F238E27FC236}">
                <a16:creationId xmlns:a16="http://schemas.microsoft.com/office/drawing/2014/main" id="{821438A9-81FE-4749-96BC-C29131E238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The connection of the overall functional modules</a:t>
            </a:r>
          </a:p>
          <a:p>
            <a:pPr marL="285750" indent="-285750">
              <a:buFont typeface="Wingdings" panose="05000000000000000000" pitchFamily="2" charset="2"/>
              <a:buChar char="n"/>
            </a:pPr>
            <a:r>
              <a:rPr lang="en-US" altLang="zh-CN" sz="1600" dirty="0"/>
              <a:t>Error occur in fir filter</a:t>
            </a:r>
            <a:endParaRPr lang="zh-CN" altLang="en-US" sz="1600" dirty="0"/>
          </a:p>
          <a:p>
            <a:endParaRPr lang="zh-CN" altLang="en-US" dirty="0"/>
          </a:p>
        </p:txBody>
      </p:sp>
      <p:sp>
        <p:nvSpPr>
          <p:cNvPr id="3" name="标题 2">
            <a:extLst>
              <a:ext uri="{FF2B5EF4-FFF2-40B4-BE49-F238E27FC236}">
                <a16:creationId xmlns:a16="http://schemas.microsoft.com/office/drawing/2014/main" id="{684C01E6-2772-4520-98F7-6A61B04D1E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Feedback electronic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6F66102-9DCB-4C93-9D43-21414863A8A2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BDF7326B-289C-4928-9FC7-4C244AE8BC0B}" type="datetime1">
              <a:rPr lang="zh-CN" altLang="en-US" smtClean="0"/>
              <a:t>2025/4/29</a:t>
            </a:fld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B8DDB2B2-DB79-49D0-8209-DE9CB13329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C8B8998-6278-4346-932F-207DC7DCD9AF}" type="slidenum">
              <a:rPr lang="zh-CN" altLang="en-US" smtClean="0"/>
              <a:t>2</a:t>
            </a:fld>
            <a:endParaRPr lang="zh-CN" altLang="en-US"/>
          </a:p>
        </p:txBody>
      </p:sp>
      <p:pic>
        <p:nvPicPr>
          <p:cNvPr id="9" name="图片 8">
            <a:extLst>
              <a:ext uri="{FF2B5EF4-FFF2-40B4-BE49-F238E27FC236}">
                <a16:creationId xmlns:a16="http://schemas.microsoft.com/office/drawing/2014/main" id="{F2AEF7E5-1CC9-4B9E-9CCA-DD6C041EB1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2280" y="2718164"/>
            <a:ext cx="6461187" cy="3604892"/>
          </a:xfrm>
          <a:prstGeom prst="rect">
            <a:avLst/>
          </a:prstGeom>
        </p:spPr>
      </p:pic>
      <p:pic>
        <p:nvPicPr>
          <p:cNvPr id="10" name="图片 9">
            <a:extLst>
              <a:ext uri="{FF2B5EF4-FFF2-40B4-BE49-F238E27FC236}">
                <a16:creationId xmlns:a16="http://schemas.microsoft.com/office/drawing/2014/main" id="{3CBC3490-D72D-4D30-8A0C-259E738EF3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94499" y="2887132"/>
            <a:ext cx="4385807" cy="3014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32003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>
            <a:extLst>
              <a:ext uri="{FF2B5EF4-FFF2-40B4-BE49-F238E27FC236}">
                <a16:creationId xmlns:a16="http://schemas.microsoft.com/office/drawing/2014/main" id="{7CA2E9E3-63EB-4474-9AF3-431ED48D28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8216" y="890543"/>
            <a:ext cx="10758642" cy="2073384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altLang="zh-CN" dirty="0"/>
              <a:t>The beam oscillation conditions under different white noise excitations were tested by using the existing signal generator and power amplifier</a:t>
            </a:r>
          </a:p>
        </p:txBody>
      </p:sp>
      <p:sp>
        <p:nvSpPr>
          <p:cNvPr id="3" name="标题 2">
            <a:extLst>
              <a:ext uri="{FF2B5EF4-FFF2-40B4-BE49-F238E27FC236}">
                <a16:creationId xmlns:a16="http://schemas.microsoft.com/office/drawing/2014/main" id="{421A3DD9-D4D1-4C19-8713-A9534DE0EC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Excitation test</a:t>
            </a:r>
            <a:endParaRPr lang="zh-CN" altLang="en-US" dirty="0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7785957-4D3C-419E-A41B-DD1F33CBA7F0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BDF7326B-289C-4928-9FC7-4C244AE8BC0B}" type="datetime1">
              <a:rPr lang="zh-CN" altLang="en-US" smtClean="0"/>
              <a:t>2025/4/29</a:t>
            </a:fld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FA2AA7E4-2FCE-41DC-9844-B994D6D33B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C8B8998-6278-4346-932F-207DC7DCD9AF}" type="slidenum">
              <a:rPr lang="zh-CN" altLang="en-US" smtClean="0"/>
              <a:t>3</a:t>
            </a:fld>
            <a:endParaRPr lang="zh-CN" altLang="en-US"/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B1149AFF-051F-4263-8362-C3774AFF7B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5549" y="3930974"/>
            <a:ext cx="4827451" cy="2560605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FC9B1190-7C3E-483C-B4C4-83B9E806F1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17056" y="1484160"/>
            <a:ext cx="3482445" cy="1528978"/>
          </a:xfrm>
          <a:prstGeom prst="rect">
            <a:avLst/>
          </a:prstGeom>
        </p:spPr>
      </p:pic>
      <p:pic>
        <p:nvPicPr>
          <p:cNvPr id="9" name="图片 8">
            <a:extLst>
              <a:ext uri="{FF2B5EF4-FFF2-40B4-BE49-F238E27FC236}">
                <a16:creationId xmlns:a16="http://schemas.microsoft.com/office/drawing/2014/main" id="{E0399B0A-7C57-415C-B1CF-EE4AEDEE321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17056" y="3199663"/>
            <a:ext cx="3482443" cy="1528978"/>
          </a:xfrm>
          <a:prstGeom prst="rect">
            <a:avLst/>
          </a:prstGeom>
        </p:spPr>
      </p:pic>
      <p:pic>
        <p:nvPicPr>
          <p:cNvPr id="10" name="图片 9">
            <a:extLst>
              <a:ext uri="{FF2B5EF4-FFF2-40B4-BE49-F238E27FC236}">
                <a16:creationId xmlns:a16="http://schemas.microsoft.com/office/drawing/2014/main" id="{6907B48C-4957-4D96-A5C2-21E12C9CA0F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36849" y="4924754"/>
            <a:ext cx="3482445" cy="1528979"/>
          </a:xfrm>
          <a:prstGeom prst="rect">
            <a:avLst/>
          </a:prstGeom>
        </p:spPr>
      </p:pic>
      <p:sp>
        <p:nvSpPr>
          <p:cNvPr id="14" name="内容占位符 1">
            <a:extLst>
              <a:ext uri="{FF2B5EF4-FFF2-40B4-BE49-F238E27FC236}">
                <a16:creationId xmlns:a16="http://schemas.microsoft.com/office/drawing/2014/main" id="{4843044E-107E-40F4-AF34-8403D0090641}"/>
              </a:ext>
            </a:extLst>
          </p:cNvPr>
          <p:cNvSpPr txBox="1">
            <a:spLocks/>
          </p:cNvSpPr>
          <p:nvPr/>
        </p:nvSpPr>
        <p:spPr>
          <a:xfrm>
            <a:off x="715141" y="2813665"/>
            <a:ext cx="6921706" cy="207338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1350"/>
              </a:spcBef>
              <a:spcAft>
                <a:spcPts val="300"/>
              </a:spcAft>
              <a:buFont typeface="Arial"/>
              <a:buNone/>
              <a:tabLst/>
              <a:defRPr sz="1575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43000" indent="-243000" algn="l" defTabSz="685800" rtl="0" eaLnBrk="1" latinLnBrk="0" hangingPunct="1">
              <a:lnSpc>
                <a:spcPct val="100000"/>
              </a:lnSpc>
              <a:spcBef>
                <a:spcPts val="375"/>
              </a:spcBef>
              <a:spcAft>
                <a:spcPts val="225"/>
              </a:spcAft>
              <a:buFont typeface="Arial" charset="0"/>
              <a:buChar char="•"/>
              <a:tabLst/>
              <a:defRPr sz="135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486000" indent="-243000" algn="l" defTabSz="685800" rtl="0" eaLnBrk="1" latinLnBrk="0" hangingPunct="1">
              <a:lnSpc>
                <a:spcPct val="100000"/>
              </a:lnSpc>
              <a:spcBef>
                <a:spcPts val="375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•"/>
              <a:tabLst/>
              <a:defRPr sz="1275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729000" indent="-243000" algn="l" defTabSz="685800" rtl="0" eaLnBrk="1" latinLnBrk="0" hangingPunct="1">
              <a:lnSpc>
                <a:spcPct val="100000"/>
              </a:lnSpc>
              <a:spcBef>
                <a:spcPts val="375"/>
              </a:spcBef>
              <a:spcAft>
                <a:spcPts val="225"/>
              </a:spcAft>
              <a:buSzPct val="100000"/>
              <a:buFont typeface="Arial" charset="0"/>
              <a:buChar char="•"/>
              <a:tabLst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SzPct val="100000"/>
              <a:buFont typeface="Arial" charset="0"/>
              <a:buChar char="•"/>
              <a:defRPr sz="12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Wingdings" panose="05000000000000000000" pitchFamily="2" charset="2"/>
              <a:buChar char="n"/>
            </a:pPr>
            <a:r>
              <a:rPr lang="en-US" altLang="zh-CN" sz="1400" dirty="0"/>
              <a:t>Take the peak value of the BPM signal to observe the variation of the beam oscillation envelope</a:t>
            </a:r>
          </a:p>
          <a:p>
            <a:pPr marL="285750" indent="-285750">
              <a:buFont typeface="Wingdings" panose="05000000000000000000" pitchFamily="2" charset="2"/>
              <a:buChar char="n"/>
            </a:pPr>
            <a:r>
              <a:rPr lang="en-US" altLang="zh-CN" sz="1400" dirty="0"/>
              <a:t>No obvious beta oscillation frequency was observed in frequency spectrum</a:t>
            </a:r>
            <a:endParaRPr lang="zh-CN" altLang="en-US" sz="1400" dirty="0"/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F19F97C8-E6D1-4CBE-A958-D5E7DAD63677}"/>
              </a:ext>
            </a:extLst>
          </p:cNvPr>
          <p:cNvSpPr txBox="1"/>
          <p:nvPr/>
        </p:nvSpPr>
        <p:spPr>
          <a:xfrm>
            <a:off x="2188590" y="3793986"/>
            <a:ext cx="4144477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altLang="zh-CN" sz="1200" dirty="0">
                <a:solidFill>
                  <a:srgbClr val="FFC000"/>
                </a:solidFill>
              </a:rPr>
              <a:t>Find peak and Moving Average Filtering</a:t>
            </a:r>
            <a:r>
              <a:rPr lang="zh-CN" altLang="en-US" sz="1200" dirty="0">
                <a:solidFill>
                  <a:srgbClr val="FFC000"/>
                </a:solidFill>
              </a:rPr>
              <a:t>（</a:t>
            </a:r>
            <a:r>
              <a:rPr lang="en-US" altLang="zh-CN" sz="1200" dirty="0">
                <a:solidFill>
                  <a:srgbClr val="FFC000"/>
                </a:solidFill>
              </a:rPr>
              <a:t>100 turns</a:t>
            </a:r>
            <a:r>
              <a:rPr lang="zh-CN" altLang="en-US" sz="1200" dirty="0">
                <a:solidFill>
                  <a:srgbClr val="FFC000"/>
                </a:solidFill>
              </a:rPr>
              <a:t>）</a:t>
            </a:r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5F57351F-CB31-49AD-AA7B-382EA2580FA6}"/>
              </a:ext>
            </a:extLst>
          </p:cNvPr>
          <p:cNvSpPr/>
          <p:nvPr/>
        </p:nvSpPr>
        <p:spPr>
          <a:xfrm>
            <a:off x="1296708" y="2317286"/>
            <a:ext cx="842830" cy="373713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200" dirty="0">
                <a:solidFill>
                  <a:schemeClr val="tx2"/>
                </a:solidFill>
              </a:rPr>
              <a:t>BPM</a:t>
            </a:r>
            <a:endParaRPr lang="zh-CN" altLang="en-US" sz="1200" dirty="0">
              <a:solidFill>
                <a:schemeClr val="tx2"/>
              </a:solidFill>
            </a:endParaRP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9A34BDD4-9C33-443C-9353-BD399AB639F6}"/>
              </a:ext>
            </a:extLst>
          </p:cNvPr>
          <p:cNvSpPr/>
          <p:nvPr/>
        </p:nvSpPr>
        <p:spPr>
          <a:xfrm>
            <a:off x="4553957" y="2308911"/>
            <a:ext cx="1242657" cy="381632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200" dirty="0">
                <a:solidFill>
                  <a:schemeClr val="tx2"/>
                </a:solidFill>
              </a:rPr>
              <a:t>Oscilloscope</a:t>
            </a:r>
            <a:endParaRPr lang="zh-CN" altLang="en-US" sz="1200" dirty="0">
              <a:solidFill>
                <a:schemeClr val="tx2"/>
              </a:solidFill>
            </a:endParaRPr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A8F42769-86F1-4274-A9B1-2FF668AC3068}"/>
              </a:ext>
            </a:extLst>
          </p:cNvPr>
          <p:cNvSpPr/>
          <p:nvPr/>
        </p:nvSpPr>
        <p:spPr>
          <a:xfrm>
            <a:off x="2927244" y="2325246"/>
            <a:ext cx="1029210" cy="381632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200" dirty="0">
                <a:solidFill>
                  <a:schemeClr val="tx2"/>
                </a:solidFill>
              </a:rPr>
              <a:t>attenuator</a:t>
            </a:r>
            <a:endParaRPr lang="zh-CN" altLang="en-US" sz="1200" dirty="0">
              <a:solidFill>
                <a:schemeClr val="tx2"/>
              </a:solidFill>
            </a:endParaRPr>
          </a:p>
        </p:txBody>
      </p:sp>
      <p:cxnSp>
        <p:nvCxnSpPr>
          <p:cNvPr id="30" name="直接箭头连接符 29">
            <a:extLst>
              <a:ext uri="{FF2B5EF4-FFF2-40B4-BE49-F238E27FC236}">
                <a16:creationId xmlns:a16="http://schemas.microsoft.com/office/drawing/2014/main" id="{6F16CCEB-6965-4F6A-8580-60E2009EB0F9}"/>
              </a:ext>
            </a:extLst>
          </p:cNvPr>
          <p:cNvCxnSpPr>
            <a:cxnSpLocks/>
          </p:cNvCxnSpPr>
          <p:nvPr/>
        </p:nvCxnSpPr>
        <p:spPr>
          <a:xfrm flipV="1">
            <a:off x="2139538" y="2518585"/>
            <a:ext cx="777853" cy="48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接箭头连接符 31">
            <a:extLst>
              <a:ext uri="{FF2B5EF4-FFF2-40B4-BE49-F238E27FC236}">
                <a16:creationId xmlns:a16="http://schemas.microsoft.com/office/drawing/2014/main" id="{593D49D2-FCEA-4962-A75F-B96864AD656F}"/>
              </a:ext>
            </a:extLst>
          </p:cNvPr>
          <p:cNvCxnSpPr>
            <a:cxnSpLocks/>
          </p:cNvCxnSpPr>
          <p:nvPr/>
        </p:nvCxnSpPr>
        <p:spPr>
          <a:xfrm flipV="1">
            <a:off x="3946601" y="2518509"/>
            <a:ext cx="591475" cy="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矩形 37">
            <a:extLst>
              <a:ext uri="{FF2B5EF4-FFF2-40B4-BE49-F238E27FC236}">
                <a16:creationId xmlns:a16="http://schemas.microsoft.com/office/drawing/2014/main" id="{37AAB6A2-4FDD-4C8A-BD68-EC6225B1841D}"/>
              </a:ext>
            </a:extLst>
          </p:cNvPr>
          <p:cNvSpPr/>
          <p:nvPr/>
        </p:nvSpPr>
        <p:spPr>
          <a:xfrm>
            <a:off x="1023655" y="1671951"/>
            <a:ext cx="1447128" cy="430224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200" dirty="0">
                <a:solidFill>
                  <a:schemeClr val="tx2"/>
                </a:solidFill>
              </a:rPr>
              <a:t>Signal generator</a:t>
            </a:r>
            <a:endParaRPr lang="zh-CN" altLang="en-US" sz="1200" dirty="0">
              <a:solidFill>
                <a:schemeClr val="tx2"/>
              </a:solidFill>
            </a:endParaRPr>
          </a:p>
        </p:txBody>
      </p:sp>
      <p:sp>
        <p:nvSpPr>
          <p:cNvPr id="39" name="矩形 38">
            <a:extLst>
              <a:ext uri="{FF2B5EF4-FFF2-40B4-BE49-F238E27FC236}">
                <a16:creationId xmlns:a16="http://schemas.microsoft.com/office/drawing/2014/main" id="{754D8E8B-AC76-4374-811D-0C623E849FFA}"/>
              </a:ext>
            </a:extLst>
          </p:cNvPr>
          <p:cNvSpPr/>
          <p:nvPr/>
        </p:nvSpPr>
        <p:spPr>
          <a:xfrm>
            <a:off x="4378172" y="1704207"/>
            <a:ext cx="956647" cy="381632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200" dirty="0">
                <a:solidFill>
                  <a:schemeClr val="tx2"/>
                </a:solidFill>
              </a:rPr>
              <a:t>Kicker</a:t>
            </a:r>
            <a:endParaRPr lang="zh-CN" altLang="en-US" sz="1200" dirty="0">
              <a:solidFill>
                <a:schemeClr val="tx2"/>
              </a:solidFill>
            </a:endParaRPr>
          </a:p>
        </p:txBody>
      </p:sp>
      <p:sp>
        <p:nvSpPr>
          <p:cNvPr id="40" name="矩形 39">
            <a:extLst>
              <a:ext uri="{FF2B5EF4-FFF2-40B4-BE49-F238E27FC236}">
                <a16:creationId xmlns:a16="http://schemas.microsoft.com/office/drawing/2014/main" id="{A2897FE8-DA3F-4969-A983-FD4D35649A16}"/>
              </a:ext>
            </a:extLst>
          </p:cNvPr>
          <p:cNvSpPr/>
          <p:nvPr/>
        </p:nvSpPr>
        <p:spPr>
          <a:xfrm>
            <a:off x="2833721" y="1679912"/>
            <a:ext cx="1112880" cy="430223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200" dirty="0">
                <a:solidFill>
                  <a:schemeClr val="tx2"/>
                </a:solidFill>
              </a:rPr>
              <a:t>Power amplifier</a:t>
            </a:r>
            <a:endParaRPr lang="zh-CN" altLang="en-US" sz="1200" dirty="0">
              <a:solidFill>
                <a:schemeClr val="tx2"/>
              </a:solidFill>
            </a:endParaRPr>
          </a:p>
        </p:txBody>
      </p:sp>
      <p:cxnSp>
        <p:nvCxnSpPr>
          <p:cNvPr id="41" name="直接箭头连接符 40">
            <a:extLst>
              <a:ext uri="{FF2B5EF4-FFF2-40B4-BE49-F238E27FC236}">
                <a16:creationId xmlns:a16="http://schemas.microsoft.com/office/drawing/2014/main" id="{5FC82E88-BF89-45B4-96B0-C2F671D742AB}"/>
              </a:ext>
            </a:extLst>
          </p:cNvPr>
          <p:cNvCxnSpPr>
            <a:cxnSpLocks/>
            <a:stCxn id="38" idx="3"/>
            <a:endCxn id="40" idx="1"/>
          </p:cNvCxnSpPr>
          <p:nvPr/>
        </p:nvCxnSpPr>
        <p:spPr>
          <a:xfrm>
            <a:off x="2470783" y="1887063"/>
            <a:ext cx="362938" cy="79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接箭头连接符 41">
            <a:extLst>
              <a:ext uri="{FF2B5EF4-FFF2-40B4-BE49-F238E27FC236}">
                <a16:creationId xmlns:a16="http://schemas.microsoft.com/office/drawing/2014/main" id="{0BC15EE6-12A4-4BE1-B656-CA2404A69220}"/>
              </a:ext>
            </a:extLst>
          </p:cNvPr>
          <p:cNvCxnSpPr>
            <a:cxnSpLocks/>
            <a:stCxn id="40" idx="3"/>
            <a:endCxn id="39" idx="1"/>
          </p:cNvCxnSpPr>
          <p:nvPr/>
        </p:nvCxnSpPr>
        <p:spPr>
          <a:xfrm flipV="1">
            <a:off x="3946601" y="1895023"/>
            <a:ext cx="431571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矩形 56">
            <a:extLst>
              <a:ext uri="{FF2B5EF4-FFF2-40B4-BE49-F238E27FC236}">
                <a16:creationId xmlns:a16="http://schemas.microsoft.com/office/drawing/2014/main" id="{BFA369DE-0DB6-415A-A6B5-5DAECADCC749}"/>
              </a:ext>
            </a:extLst>
          </p:cNvPr>
          <p:cNvSpPr/>
          <p:nvPr/>
        </p:nvSpPr>
        <p:spPr>
          <a:xfrm>
            <a:off x="5617676" y="1704207"/>
            <a:ext cx="956647" cy="381632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400" dirty="0">
                <a:solidFill>
                  <a:schemeClr val="tx2"/>
                </a:solidFill>
              </a:rPr>
              <a:t>Beam</a:t>
            </a:r>
            <a:endParaRPr lang="zh-CN" altLang="en-US" sz="1400" dirty="0">
              <a:solidFill>
                <a:schemeClr val="tx2"/>
              </a:solidFill>
            </a:endParaRPr>
          </a:p>
        </p:txBody>
      </p:sp>
      <p:cxnSp>
        <p:nvCxnSpPr>
          <p:cNvPr id="59" name="直接箭头连接符 58">
            <a:extLst>
              <a:ext uri="{FF2B5EF4-FFF2-40B4-BE49-F238E27FC236}">
                <a16:creationId xmlns:a16="http://schemas.microsoft.com/office/drawing/2014/main" id="{CFEC3D10-88E7-4BC3-91EF-DB85F312C713}"/>
              </a:ext>
            </a:extLst>
          </p:cNvPr>
          <p:cNvCxnSpPr>
            <a:cxnSpLocks/>
            <a:stCxn id="39" idx="3"/>
            <a:endCxn id="57" idx="1"/>
          </p:cNvCxnSpPr>
          <p:nvPr/>
        </p:nvCxnSpPr>
        <p:spPr>
          <a:xfrm>
            <a:off x="5334819" y="1895023"/>
            <a:ext cx="28285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连接符: 肘形 69">
            <a:extLst>
              <a:ext uri="{FF2B5EF4-FFF2-40B4-BE49-F238E27FC236}">
                <a16:creationId xmlns:a16="http://schemas.microsoft.com/office/drawing/2014/main" id="{0A24EA53-D242-4E92-B461-AA10964580F8}"/>
              </a:ext>
            </a:extLst>
          </p:cNvPr>
          <p:cNvCxnSpPr>
            <a:cxnSpLocks/>
            <a:stCxn id="57" idx="3"/>
          </p:cNvCxnSpPr>
          <p:nvPr/>
        </p:nvCxnSpPr>
        <p:spPr>
          <a:xfrm flipH="1">
            <a:off x="1296708" y="1895023"/>
            <a:ext cx="5277615" cy="628389"/>
          </a:xfrm>
          <a:prstGeom prst="bentConnector5">
            <a:avLst>
              <a:gd name="adj1" fmla="val -4332"/>
              <a:gd name="adj2" fmla="val 50315"/>
              <a:gd name="adj3" fmla="val 104332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文本框 74">
            <a:extLst>
              <a:ext uri="{FF2B5EF4-FFF2-40B4-BE49-F238E27FC236}">
                <a16:creationId xmlns:a16="http://schemas.microsoft.com/office/drawing/2014/main" id="{DC8A4E36-70A8-445B-9E0B-FA3220954D44}"/>
              </a:ext>
            </a:extLst>
          </p:cNvPr>
          <p:cNvSpPr txBox="1"/>
          <p:nvPr/>
        </p:nvSpPr>
        <p:spPr>
          <a:xfrm>
            <a:off x="8723362" y="1315062"/>
            <a:ext cx="4144477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altLang="zh-CN" sz="1200" dirty="0">
                <a:solidFill>
                  <a:srgbClr val="FFC000"/>
                </a:solidFill>
              </a:rPr>
              <a:t>excite signal = 2 dB</a:t>
            </a:r>
            <a:endParaRPr lang="zh-CN" altLang="en-US" sz="1200" dirty="0">
              <a:solidFill>
                <a:srgbClr val="FFC000"/>
              </a:solidFill>
            </a:endParaRPr>
          </a:p>
        </p:txBody>
      </p:sp>
      <p:sp>
        <p:nvSpPr>
          <p:cNvPr id="76" name="文本框 75">
            <a:extLst>
              <a:ext uri="{FF2B5EF4-FFF2-40B4-BE49-F238E27FC236}">
                <a16:creationId xmlns:a16="http://schemas.microsoft.com/office/drawing/2014/main" id="{095FD776-15EE-4A23-8395-8E8181273AE0}"/>
              </a:ext>
            </a:extLst>
          </p:cNvPr>
          <p:cNvSpPr txBox="1"/>
          <p:nvPr/>
        </p:nvSpPr>
        <p:spPr>
          <a:xfrm>
            <a:off x="8723362" y="3040264"/>
            <a:ext cx="4144477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altLang="zh-CN" sz="1200" dirty="0">
                <a:solidFill>
                  <a:srgbClr val="FFC000"/>
                </a:solidFill>
              </a:rPr>
              <a:t>excite signal = 0 dB</a:t>
            </a:r>
            <a:endParaRPr lang="zh-CN" altLang="en-US" sz="1200" dirty="0">
              <a:solidFill>
                <a:srgbClr val="FFC000"/>
              </a:solidFill>
            </a:endParaRPr>
          </a:p>
        </p:txBody>
      </p:sp>
      <p:sp>
        <p:nvSpPr>
          <p:cNvPr id="77" name="文本框 76">
            <a:extLst>
              <a:ext uri="{FF2B5EF4-FFF2-40B4-BE49-F238E27FC236}">
                <a16:creationId xmlns:a16="http://schemas.microsoft.com/office/drawing/2014/main" id="{C71F1CE9-A6C1-4286-A193-BC106AEE4169}"/>
              </a:ext>
            </a:extLst>
          </p:cNvPr>
          <p:cNvSpPr txBox="1"/>
          <p:nvPr/>
        </p:nvSpPr>
        <p:spPr>
          <a:xfrm>
            <a:off x="8723362" y="4765097"/>
            <a:ext cx="4144477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altLang="zh-CN" sz="1200" dirty="0">
                <a:solidFill>
                  <a:srgbClr val="FFC000"/>
                </a:solidFill>
              </a:rPr>
              <a:t>excite signal = -2 dB</a:t>
            </a:r>
            <a:endParaRPr lang="zh-CN" altLang="en-US" sz="12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54717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>
            <a:extLst>
              <a:ext uri="{FF2B5EF4-FFF2-40B4-BE49-F238E27FC236}">
                <a16:creationId xmlns:a16="http://schemas.microsoft.com/office/drawing/2014/main" id="{ED056B8B-E1E8-460D-8E12-3BAD7A41A7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Wingdings" panose="05000000000000000000" pitchFamily="2" charset="2"/>
              <a:buChar char="n"/>
            </a:pPr>
            <a:r>
              <a:rPr lang="en-US" altLang="zh-CN" dirty="0"/>
              <a:t>MTCA4 develops feedback electronic</a:t>
            </a:r>
          </a:p>
          <a:p>
            <a:pPr marL="528750" lvl="1" indent="-285750">
              <a:buFont typeface="Wingdings" panose="05000000000000000000" pitchFamily="2" charset="2"/>
              <a:buChar char="n"/>
            </a:pPr>
            <a:r>
              <a:rPr lang="en-US" altLang="zh-CN" dirty="0"/>
              <a:t>Develop a signal generator module for a power amplifier test and an excitation test.</a:t>
            </a:r>
          </a:p>
          <a:p>
            <a:pPr marL="528750" lvl="1" indent="-285750">
              <a:buFont typeface="Wingdings" panose="05000000000000000000" pitchFamily="2" charset="2"/>
              <a:buChar char="n"/>
            </a:pPr>
            <a:r>
              <a:rPr lang="en-US" altLang="zh-CN" dirty="0"/>
              <a:t>Debug the FPGA for the feedback functionality.</a:t>
            </a:r>
          </a:p>
          <a:p>
            <a:pPr marL="528750" lvl="1" indent="-285750">
              <a:buFont typeface="Wingdings" panose="05000000000000000000" pitchFamily="2" charset="2"/>
              <a:buChar char="n"/>
            </a:pPr>
            <a:endParaRPr lang="en-US" altLang="zh-CN" dirty="0"/>
          </a:p>
        </p:txBody>
      </p:sp>
      <p:sp>
        <p:nvSpPr>
          <p:cNvPr id="3" name="标题 2">
            <a:extLst>
              <a:ext uri="{FF2B5EF4-FFF2-40B4-BE49-F238E27FC236}">
                <a16:creationId xmlns:a16="http://schemas.microsoft.com/office/drawing/2014/main" id="{7924DB32-B4E2-454D-9033-74F0570C1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Other and next plan</a:t>
            </a:r>
            <a:endParaRPr lang="zh-CN" altLang="en-US" dirty="0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7BECFB2-40F2-4C12-B650-5D9D9BEA6294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B4492DCF-D652-4FC4-987B-FA11B29E7F31}" type="datetime1">
              <a:rPr lang="zh-CN" altLang="en-US" smtClean="0"/>
              <a:t>2025/4/29</a:t>
            </a:fld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A30AE5EE-F21C-4D37-B1BB-A3D371F92F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C8B8998-6278-4346-932F-207DC7DCD9AF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47924294"/>
      </p:ext>
    </p:extLst>
  </p:cSld>
  <p:clrMapOvr>
    <a:masterClrMapping/>
  </p:clrMapOvr>
</p:sld>
</file>

<file path=ppt/theme/theme1.xml><?xml version="1.0" encoding="utf-8"?>
<a:theme xmlns:a="http://schemas.openxmlformats.org/drawingml/2006/main" name="CSNS">
  <a:themeElements>
    <a:clrScheme name="CERN">
      <a:dk1>
        <a:srgbClr val="0033A0"/>
      </a:dk1>
      <a:lt1>
        <a:srgbClr val="FFFFFF"/>
      </a:lt1>
      <a:dk2>
        <a:srgbClr val="2F2F2F"/>
      </a:dk2>
      <a:lt2>
        <a:srgbClr val="F8F8F8"/>
      </a:lt2>
      <a:accent1>
        <a:srgbClr val="0033A0"/>
      </a:accent1>
      <a:accent2>
        <a:srgbClr val="61C4D3"/>
      </a:accent2>
      <a:accent3>
        <a:srgbClr val="E15E32"/>
      </a:accent3>
      <a:accent4>
        <a:srgbClr val="BEBECB"/>
      </a:accent4>
      <a:accent5>
        <a:srgbClr val="6E2466"/>
      </a:accent5>
      <a:accent6>
        <a:srgbClr val="1C446A"/>
      </a:accent6>
      <a:hlink>
        <a:srgbClr val="6D2466"/>
      </a:hlink>
      <a:folHlink>
        <a:srgbClr val="61C4D3"/>
      </a:folHlink>
    </a:clrScheme>
    <a:fontScheme name="CER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lIns="0" tIns="0" rIns="0" bIns="0" rtlCol="0">
        <a:spAutoFit/>
      </a:bodyPr>
      <a:lstStyle>
        <a:defPPr algn="l"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CSNS" id="{D83049DF-DBBC-4B8D-B47E-6C1B5B3E4B81}" vid="{69CA4DE1-5B30-4B2D-89F7-1E3555B64FE1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CSNS</Template>
  <TotalTime>30659</TotalTime>
  <Words>144</Words>
  <Application>Microsoft Office PowerPoint</Application>
  <PresentationFormat>宽屏</PresentationFormat>
  <Paragraphs>32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8" baseType="lpstr">
      <vt:lpstr>等线</vt:lpstr>
      <vt:lpstr>Arial</vt:lpstr>
      <vt:lpstr>Wingdings</vt:lpstr>
      <vt:lpstr>CSNS</vt:lpstr>
      <vt:lpstr>2025.04.29 group meeting </vt:lpstr>
      <vt:lpstr>Feedback electronic</vt:lpstr>
      <vt:lpstr>Excitation test</vt:lpstr>
      <vt:lpstr>Other and next plan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CWW</dc:creator>
  <cp:lastModifiedBy>CWW</cp:lastModifiedBy>
  <cp:revision>221</cp:revision>
  <dcterms:created xsi:type="dcterms:W3CDTF">2024-10-09T12:23:24Z</dcterms:created>
  <dcterms:modified xsi:type="dcterms:W3CDTF">2025-04-29T04:25:21Z</dcterms:modified>
</cp:coreProperties>
</file>