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0"/>
  </p:notesMasterIdLst>
  <p:sldIdLst>
    <p:sldId id="256" r:id="rId2"/>
    <p:sldId id="591" r:id="rId3"/>
    <p:sldId id="589" r:id="rId4"/>
    <p:sldId id="590" r:id="rId5"/>
    <p:sldId id="588" r:id="rId6"/>
    <p:sldId id="592" r:id="rId7"/>
    <p:sldId id="593" r:id="rId8"/>
    <p:sldId id="491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EA"/>
    <a:srgbClr val="0000B4"/>
    <a:srgbClr val="000068"/>
    <a:srgbClr val="00009A"/>
    <a:srgbClr val="0000EE"/>
    <a:srgbClr val="0000FF"/>
    <a:srgbClr val="2A1DA9"/>
    <a:srgbClr val="1B0C64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97" autoAdjust="0"/>
    <p:restoredTop sz="92186" autoAdjust="0"/>
  </p:normalViewPr>
  <p:slideViewPr>
    <p:cSldViewPr snapToGrid="0">
      <p:cViewPr varScale="1">
        <p:scale>
          <a:sx n="142" d="100"/>
          <a:sy n="142" d="100"/>
        </p:scale>
        <p:origin x="135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6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8691A-493D-4F77-BB59-AF9323853594}" type="datetimeFigureOut">
              <a:rPr lang="zh-CN" altLang="en-US" smtClean="0"/>
              <a:pPr/>
              <a:t>2025/4/28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E92B7-0882-48A0-95C5-39A8371B44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52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69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972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954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230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053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205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58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0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2E756-CFBE-4DB4-9769-AC8800052947}" type="datetimeFigureOut">
              <a:rPr lang="zh-CN" altLang="en-US" smtClean="0"/>
              <a:pPr/>
              <a:t>2025/4/28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E203A2-D78F-4469-96D9-FE4450EF57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95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8118"/>
            <a:ext cx="7886700" cy="5190795"/>
          </a:xfrm>
        </p:spPr>
        <p:txBody>
          <a:bodyPr/>
          <a:lstStyle>
            <a:lvl1pPr marL="228600" indent="-228600">
              <a:lnSpc>
                <a:spcPct val="110000"/>
              </a:lnSpc>
              <a:buFont typeface="Wingdings" panose="05000000000000000000" pitchFamily="2" charset="2"/>
              <a:buChar char="n"/>
              <a:defRPr sz="2400" b="1">
                <a:solidFill>
                  <a:srgbClr val="071F6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7980950" y="160422"/>
            <a:ext cx="961371" cy="5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9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-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7980950" y="160422"/>
            <a:ext cx="961371" cy="5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36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2980" y="182085"/>
            <a:ext cx="7859456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7980950" y="160422"/>
            <a:ext cx="961371" cy="5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8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2E756-CFBE-4DB4-9769-AC8800052947}" type="datetimeFigureOut">
              <a:rPr lang="zh-CN" altLang="en-US" smtClean="0"/>
              <a:pPr/>
              <a:t>2025/4/28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E203A2-D78F-4469-96D9-FE4450EF57D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819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8581878" y="6534676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r" defTabSz="914400" rtl="0" eaLnBrk="1" latinLnBrk="0" hangingPunct="1"/>
            <a:fld id="{AAE203A2-D78F-4469-96D9-FE4450EF57DC}" type="slidenum">
              <a:rPr lang="zh-CN" altLang="en-US" sz="1200" kern="1200" cap="all" smtClean="0">
                <a:solidFill>
                  <a:srgbClr val="C0C5C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algn="r" defTabSz="914400" rtl="0" eaLnBrk="1" latinLnBrk="0" hangingPunct="1"/>
              <a:t>‹#›</a:t>
            </a:fld>
            <a:endParaRPr lang="zh-CN" altLang="en-US" sz="1200" kern="1200" cap="all" dirty="0">
              <a:solidFill>
                <a:srgbClr val="C0C5C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8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73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3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99"/>
            <a:ext cx="9144000" cy="244441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2443617"/>
            <a:ext cx="9154741" cy="2695841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6D265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5709" y="5327565"/>
            <a:ext cx="8412582" cy="12657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束测组</a:t>
            </a:r>
            <a:r>
              <a:rPr lang="en-US" altLang="zh-CN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</a:t>
            </a:r>
            <a:r>
              <a:rPr lang="zh-CN" altLang="en-US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杨旭</a:t>
            </a:r>
            <a:endParaRPr lang="en-US" altLang="zh-CN" sz="32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2025/04/29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318303" y="2763748"/>
            <a:ext cx="8507393" cy="198959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6000" dirty="0">
                <a:solidFill>
                  <a:schemeClr val="bg1"/>
                </a:solidFill>
              </a:rPr>
              <a:t>报告</a:t>
            </a:r>
            <a:endParaRPr lang="zh-CN" altLang="en-US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700" y="239797"/>
            <a:ext cx="1512300" cy="81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6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9" y="128915"/>
            <a:ext cx="826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束斑位置与电子枪</a:t>
            </a:r>
            <a:r>
              <a:rPr lang="en-US" altLang="zh-CN" sz="2800" b="1" dirty="0" err="1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x,y</a:t>
            </a:r>
            <a:r>
              <a:rPr lang="zh-CN" altLang="en-US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方向偏压的关系</a:t>
            </a:r>
            <a:r>
              <a:rPr lang="en-US" altLang="zh-CN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相机未校正</a:t>
            </a:r>
            <a:r>
              <a:rPr lang="en-US" altLang="zh-CN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)</a:t>
            </a:r>
            <a:endParaRPr lang="zh-CN" altLang="en-US" sz="2800" b="1" dirty="0">
              <a:solidFill>
                <a:schemeClr val="bg1"/>
              </a:solidFill>
              <a:latin typeface="Book Antiqua" panose="02040602050305030304" pitchFamily="18" charset="0"/>
              <a:ea typeface="黑体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656CA1F-7BC8-4CBF-AB60-2027831DE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018" y="3540273"/>
            <a:ext cx="4875306" cy="243765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98C7741-B4F6-4E6D-AC50-E7D15105E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882" y="900547"/>
            <a:ext cx="4875307" cy="24171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F0323BE-AA50-4A9B-8A6D-D4A60053C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851" y="1171681"/>
            <a:ext cx="3056031" cy="194474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6A4C347-41AC-4D3D-9E3D-23448C680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725" y="3875448"/>
            <a:ext cx="1685925" cy="179070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24881234-3533-4CEB-8767-9F310159BCDC}"/>
              </a:ext>
            </a:extLst>
          </p:cNvPr>
          <p:cNvSpPr txBox="1"/>
          <p:nvPr/>
        </p:nvSpPr>
        <p:spPr>
          <a:xfrm>
            <a:off x="605118" y="3116428"/>
            <a:ext cx="294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X_deflection</a:t>
            </a:r>
            <a:r>
              <a:rPr lang="en-US" altLang="zh-CN" dirty="0"/>
              <a:t>(</a:t>
            </a:r>
            <a:r>
              <a:rPr lang="en-US" altLang="zh-CN" dirty="0" err="1"/>
              <a:t>Y_deflection</a:t>
            </a:r>
            <a:r>
              <a:rPr lang="en-US" altLang="zh-CN" dirty="0"/>
              <a:t>=2)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73C26C1-D2E7-4142-AE6C-8415325B733E}"/>
              </a:ext>
            </a:extLst>
          </p:cNvPr>
          <p:cNvSpPr txBox="1"/>
          <p:nvPr/>
        </p:nvSpPr>
        <p:spPr>
          <a:xfrm>
            <a:off x="605118" y="570164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Y_deflection</a:t>
            </a:r>
            <a:r>
              <a:rPr lang="en-US" altLang="zh-CN" dirty="0"/>
              <a:t>(</a:t>
            </a:r>
            <a:r>
              <a:rPr lang="en-US" altLang="zh-CN" dirty="0" err="1"/>
              <a:t>X_deflection</a:t>
            </a:r>
            <a:r>
              <a:rPr lang="en-US" altLang="zh-CN" dirty="0"/>
              <a:t>=-112)</a:t>
            </a:r>
          </a:p>
        </p:txBody>
      </p:sp>
    </p:spTree>
    <p:extLst>
      <p:ext uri="{BB962C8B-B14F-4D97-AF65-F5344CB8AC3E}">
        <p14:creationId xmlns:p14="http://schemas.microsoft.com/office/powerpoint/2010/main" val="412740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9" y="128915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磁铁偏转实验（相机校正后）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A7C2C77-E0D5-4FD2-881D-B4BA95D22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3" y="789233"/>
            <a:ext cx="5093014" cy="29356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95E0BFD-E6D8-4362-8011-D4B2B8ED0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087" y="1163140"/>
            <a:ext cx="3171620" cy="160695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33550CA-0193-4214-B020-299B6DE0CBAD}"/>
              </a:ext>
            </a:extLst>
          </p:cNvPr>
          <p:cNvSpPr txBox="1"/>
          <p:nvPr/>
        </p:nvSpPr>
        <p:spPr>
          <a:xfrm>
            <a:off x="2383248" y="5824077"/>
            <a:ext cx="389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突变点在</a:t>
            </a:r>
            <a:r>
              <a:rPr lang="en-US" altLang="zh-CN" dirty="0"/>
              <a:t>230mA—240mA</a:t>
            </a:r>
            <a:r>
              <a:rPr lang="zh-CN" altLang="en-US" dirty="0"/>
              <a:t>处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7C44440-82A4-4CC1-83FB-AB67F08D7FA0}"/>
              </a:ext>
            </a:extLst>
          </p:cNvPr>
          <p:cNvSpPr txBox="1"/>
          <p:nvPr/>
        </p:nvSpPr>
        <p:spPr>
          <a:xfrm>
            <a:off x="6278890" y="2877689"/>
            <a:ext cx="18540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dirty="0"/>
              <a:t>电子枪偏转电压</a:t>
            </a:r>
            <a:r>
              <a:rPr lang="en-US" altLang="zh-CN" sz="1000" dirty="0"/>
              <a:t>x_-</a:t>
            </a:r>
            <a:r>
              <a:rPr lang="es-ES" altLang="zh-CN" sz="1000" dirty="0"/>
              <a:t>112_y_3.9</a:t>
            </a:r>
            <a:endParaRPr lang="zh-CN" altLang="en-US" sz="1000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5C14E16-A623-484C-97E9-A7311D7F26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69" y="3370820"/>
            <a:ext cx="3435408" cy="287415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A97E55A-2325-4368-A8BA-A25022D738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8" t="37745" r="35810" b="41176"/>
          <a:stretch/>
        </p:blipFill>
        <p:spPr>
          <a:xfrm>
            <a:off x="3373852" y="4131607"/>
            <a:ext cx="1270747" cy="1445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826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9" y="128915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束斑位置与磁场强度关系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F8B17E3-2085-4251-9AE0-A50D0BFDE240}"/>
              </a:ext>
            </a:extLst>
          </p:cNvPr>
          <p:cNvSpPr txBox="1"/>
          <p:nvPr/>
        </p:nvSpPr>
        <p:spPr>
          <a:xfrm>
            <a:off x="4660665" y="4100616"/>
            <a:ext cx="30802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10 keV</a:t>
            </a:r>
            <a:r>
              <a:rPr lang="zh-CN" altLang="en-US" sz="1200" dirty="0"/>
              <a:t>能量的电子速度约为：</a:t>
            </a:r>
            <a:r>
              <a:rPr lang="en-US" altLang="zh-CN" sz="1200" b="0" i="0" dirty="0">
                <a:solidFill>
                  <a:srgbClr val="404040"/>
                </a:solidFill>
                <a:effectLst/>
                <a:latin typeface="KaTeX_Main"/>
              </a:rPr>
              <a:t>5.85×10</a:t>
            </a:r>
            <a:r>
              <a:rPr lang="en-US" altLang="zh-CN" sz="1200" baseline="52000" dirty="0">
                <a:solidFill>
                  <a:srgbClr val="404040"/>
                </a:solidFill>
                <a:latin typeface="KaTeX_Main"/>
              </a:rPr>
              <a:t>7</a:t>
            </a:r>
            <a:r>
              <a:rPr lang="en-US" altLang="zh-CN" sz="1200" b="0" i="0" dirty="0">
                <a:solidFill>
                  <a:srgbClr val="404040"/>
                </a:solidFill>
                <a:effectLst/>
                <a:latin typeface="KaTeX_Main"/>
              </a:rPr>
              <a:t> m/s</a:t>
            </a:r>
          </a:p>
          <a:p>
            <a:endParaRPr lang="en-US" altLang="zh-CN" sz="1200" dirty="0">
              <a:solidFill>
                <a:srgbClr val="404040"/>
              </a:solidFill>
              <a:latin typeface="KaTeX_Main"/>
            </a:endParaRPr>
          </a:p>
          <a:p>
            <a:r>
              <a:rPr lang="zh-CN" altLang="en-US" sz="1200" dirty="0"/>
              <a:t>测试电流：</a:t>
            </a:r>
            <a:r>
              <a:rPr lang="en-US" altLang="zh-CN" sz="1200" dirty="0"/>
              <a:t>10mA—460mA</a:t>
            </a:r>
          </a:p>
          <a:p>
            <a:r>
              <a:rPr lang="zh-CN" altLang="en-US" sz="1200" dirty="0"/>
              <a:t>对应磁场强度：</a:t>
            </a:r>
            <a:r>
              <a:rPr lang="en-US" altLang="zh-CN" sz="1200" dirty="0"/>
              <a:t>1.02—8.24T</a:t>
            </a:r>
          </a:p>
          <a:p>
            <a:endParaRPr lang="en-US" altLang="zh-CN" sz="1200" dirty="0"/>
          </a:p>
          <a:p>
            <a:r>
              <a:rPr lang="en-US" altLang="zh-CN" sz="1200" dirty="0"/>
              <a:t>450mA</a:t>
            </a:r>
            <a:r>
              <a:rPr lang="zh-CN" altLang="en-US" sz="1200" dirty="0"/>
              <a:t>对应束斑与</a:t>
            </a:r>
            <a:r>
              <a:rPr lang="en-US" altLang="zh-CN" sz="1200" dirty="0"/>
              <a:t>10mA</a:t>
            </a:r>
            <a:r>
              <a:rPr lang="zh-CN" altLang="en-US" sz="1200" dirty="0"/>
              <a:t>相距</a:t>
            </a:r>
            <a:r>
              <a:rPr lang="en-US" altLang="zh-CN" sz="1200" dirty="0"/>
              <a:t>671.5pixels</a:t>
            </a:r>
            <a:r>
              <a:rPr lang="zh-CN" altLang="en-US" sz="1200" dirty="0"/>
              <a:t>，按照</a:t>
            </a:r>
            <a:r>
              <a:rPr lang="en-US" altLang="zh-CN" sz="1200" dirty="0"/>
              <a:t>1pixel=0.016mm</a:t>
            </a:r>
            <a:r>
              <a:rPr lang="zh-CN" altLang="en-US" sz="1200" dirty="0"/>
              <a:t>，约为</a:t>
            </a:r>
            <a:r>
              <a:rPr lang="en-US" altLang="zh-CN" sz="1200" dirty="0"/>
              <a:t>10.74mm</a:t>
            </a:r>
            <a:r>
              <a:rPr lang="zh-CN" altLang="en-US" sz="1200" dirty="0"/>
              <a:t>，在荧光屏上的距离为</a:t>
            </a:r>
            <a:r>
              <a:rPr lang="en-US" altLang="zh-CN" sz="1200" dirty="0"/>
              <a:t>15.19mm</a:t>
            </a:r>
            <a:r>
              <a:rPr lang="zh-CN" altLang="en-US" sz="1200" dirty="0"/>
              <a:t>。</a:t>
            </a:r>
            <a:endParaRPr lang="en-US" altLang="zh-CN" sz="1200" dirty="0"/>
          </a:p>
          <a:p>
            <a:endParaRPr lang="zh-CN" altLang="en-US" sz="12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21978D6-4DBA-4B22-AB6E-B3B6FE33F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3" y="1080135"/>
            <a:ext cx="3070174" cy="198182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5B40129-FDDC-4B2F-A4C5-726CE07F0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486" y="905971"/>
            <a:ext cx="5090769" cy="252302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38C7D28-4213-4737-9A24-F8371C19FF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35" y="3557882"/>
            <a:ext cx="3509415" cy="318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9" y="128915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魔</a:t>
            </a:r>
            <a:r>
              <a:rPr lang="en-US" altLang="zh-CN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T</a:t>
            </a:r>
            <a:r>
              <a:rPr lang="zh-CN" altLang="en-US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模拟</a:t>
            </a:r>
            <a:r>
              <a:rPr lang="en-US" altLang="zh-CN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—CST</a:t>
            </a:r>
            <a:r>
              <a:rPr lang="zh-CN" altLang="en-US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学习</a:t>
            </a: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6BC23229-0FCC-4B41-88B5-311222E71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7983"/>
            <a:ext cx="4773706" cy="1151844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A2B49B0F-E53E-4BC7-B588-95E5C84DE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9827"/>
            <a:ext cx="9144000" cy="220634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D4EB63D0-8BCB-466D-B122-32CDC04E5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65515"/>
            <a:ext cx="9144000" cy="22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25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20" y="113258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CST</a:t>
            </a:r>
            <a:r>
              <a:rPr lang="zh-CN" altLang="en-US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模拟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120D4A4-1D67-4D85-A1AC-A7AAC2A5F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647"/>
            <a:ext cx="4249271" cy="202835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F3EEFC1-4A39-4004-9612-A2DDDF3148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741" y="1400647"/>
            <a:ext cx="4659406" cy="221809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FD39F18-1871-4FD5-AF66-C870BDFE86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7" y="5181628"/>
            <a:ext cx="1138931" cy="103989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D33DD49-0E97-4335-97DB-BA1D2125EC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7" y="3548917"/>
            <a:ext cx="3690087" cy="151279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020F5CB-DBF4-4214-A7E9-864E664917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70" y="3772900"/>
            <a:ext cx="4475113" cy="213035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C237B11D-8F0B-4F84-86C1-6E932501A7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59" y="5181628"/>
            <a:ext cx="2445830" cy="103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1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9" y="128915"/>
            <a:ext cx="602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Book Antiqua" panose="02040602050305030304" pitchFamily="18" charset="0"/>
                <a:ea typeface="黑体" pitchFamily="2" charset="-122"/>
              </a:rPr>
              <a:t>J-PARC LINAC</a:t>
            </a:r>
            <a:endParaRPr lang="zh-CN" altLang="en-US" sz="2800" b="1" dirty="0">
              <a:solidFill>
                <a:schemeClr val="bg1"/>
              </a:solidFill>
              <a:latin typeface="Book Antiqua" panose="02040602050305030304" pitchFamily="18" charset="0"/>
              <a:ea typeface="黑体" pitchFamily="2" charset="-122"/>
            </a:endParaRP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A080C29A-6B86-429A-A7D9-52B751654BDF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389965" y="3341594"/>
            <a:ext cx="2044517" cy="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57FF9F4C-F5A0-4806-AAE1-0D781E8896B5}"/>
              </a:ext>
            </a:extLst>
          </p:cNvPr>
          <p:cNvSpPr/>
          <p:nvPr/>
        </p:nvSpPr>
        <p:spPr>
          <a:xfrm>
            <a:off x="1297642" y="2897843"/>
            <a:ext cx="746311" cy="165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52D0AF1-9717-4708-A347-33D47C962D8E}"/>
              </a:ext>
            </a:extLst>
          </p:cNvPr>
          <p:cNvSpPr/>
          <p:nvPr/>
        </p:nvSpPr>
        <p:spPr>
          <a:xfrm>
            <a:off x="1297642" y="3619523"/>
            <a:ext cx="746311" cy="156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B3BB0E7-2358-4A6A-940D-35ECC53C9A27}"/>
              </a:ext>
            </a:extLst>
          </p:cNvPr>
          <p:cNvCxnSpPr>
            <a:cxnSpLocks/>
          </p:cNvCxnSpPr>
          <p:nvPr/>
        </p:nvCxnSpPr>
        <p:spPr>
          <a:xfrm>
            <a:off x="2447365" y="1001806"/>
            <a:ext cx="0" cy="552001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箭头: V 形 8">
            <a:extLst>
              <a:ext uri="{FF2B5EF4-FFF2-40B4-BE49-F238E27FC236}">
                <a16:creationId xmlns:a16="http://schemas.microsoft.com/office/drawing/2014/main" id="{96290013-4E00-443E-922F-6C44C375E008}"/>
              </a:ext>
            </a:extLst>
          </p:cNvPr>
          <p:cNvSpPr/>
          <p:nvPr/>
        </p:nvSpPr>
        <p:spPr>
          <a:xfrm>
            <a:off x="121023" y="3203763"/>
            <a:ext cx="268941" cy="27566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19D5672-4096-4EFB-948A-0CDE461B4629}"/>
              </a:ext>
            </a:extLst>
          </p:cNvPr>
          <p:cNvSpPr/>
          <p:nvPr/>
        </p:nvSpPr>
        <p:spPr>
          <a:xfrm rot="-2700000">
            <a:off x="4149861" y="1956280"/>
            <a:ext cx="72410" cy="3244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弧形 12">
            <a:extLst>
              <a:ext uri="{FF2B5EF4-FFF2-40B4-BE49-F238E27FC236}">
                <a16:creationId xmlns:a16="http://schemas.microsoft.com/office/drawing/2014/main" id="{B0FFE761-5155-4D26-B1EE-0FF479A88371}"/>
              </a:ext>
            </a:extLst>
          </p:cNvPr>
          <p:cNvSpPr/>
          <p:nvPr/>
        </p:nvSpPr>
        <p:spPr>
          <a:xfrm>
            <a:off x="-636425" y="3341593"/>
            <a:ext cx="6167579" cy="5337913"/>
          </a:xfrm>
          <a:prstGeom prst="arc">
            <a:avLst>
              <a:gd name="adj1" fmla="val 16183407"/>
              <a:gd name="adj2" fmla="val 194403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02687F9D-6F77-4498-BF3F-EE92D4F2C500}"/>
              </a:ext>
            </a:extLst>
          </p:cNvPr>
          <p:cNvSpPr/>
          <p:nvPr/>
        </p:nvSpPr>
        <p:spPr>
          <a:xfrm>
            <a:off x="3321623" y="853888"/>
            <a:ext cx="2124635" cy="295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CD949B3-7698-46B4-A13C-2192684624B3}"/>
              </a:ext>
            </a:extLst>
          </p:cNvPr>
          <p:cNvCxnSpPr>
            <a:cxnSpLocks/>
          </p:cNvCxnSpPr>
          <p:nvPr/>
        </p:nvCxnSpPr>
        <p:spPr>
          <a:xfrm>
            <a:off x="3987053" y="1109075"/>
            <a:ext cx="0" cy="215183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76B4230-371F-410D-9D5D-A6891CBA3AE0}"/>
              </a:ext>
            </a:extLst>
          </p:cNvPr>
          <p:cNvCxnSpPr>
            <a:cxnSpLocks/>
          </p:cNvCxnSpPr>
          <p:nvPr/>
        </p:nvCxnSpPr>
        <p:spPr>
          <a:xfrm>
            <a:off x="4845622" y="1149723"/>
            <a:ext cx="0" cy="3041254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E6C4240D-F672-43F4-A358-2DED9570B6A7}"/>
              </a:ext>
            </a:extLst>
          </p:cNvPr>
          <p:cNvSpPr txBox="1"/>
          <p:nvPr/>
        </p:nvSpPr>
        <p:spPr>
          <a:xfrm>
            <a:off x="4065892" y="819010"/>
            <a:ext cx="77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相机</a:t>
            </a:r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DA100207-E3BC-4EE9-9C8C-A7DC973EEC09}"/>
              </a:ext>
            </a:extLst>
          </p:cNvPr>
          <p:cNvSpPr/>
          <p:nvPr/>
        </p:nvSpPr>
        <p:spPr>
          <a:xfrm>
            <a:off x="5358653" y="1277470"/>
            <a:ext cx="672354" cy="94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C7254C8-C4CB-4F9D-BDDA-AE10B851FD79}"/>
              </a:ext>
            </a:extLst>
          </p:cNvPr>
          <p:cNvSpPr txBox="1"/>
          <p:nvPr/>
        </p:nvSpPr>
        <p:spPr>
          <a:xfrm>
            <a:off x="5623014" y="1001806"/>
            <a:ext cx="49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up</a:t>
            </a:r>
            <a:endParaRPr lang="zh-CN" altLang="en-US" dirty="0"/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E6088A9-E803-4BD2-A293-B83CB42FC371}"/>
              </a:ext>
            </a:extLst>
          </p:cNvPr>
          <p:cNvCxnSpPr>
            <a:cxnSpLocks/>
          </p:cNvCxnSpPr>
          <p:nvPr/>
        </p:nvCxnSpPr>
        <p:spPr>
          <a:xfrm flipH="1">
            <a:off x="2447365" y="4155659"/>
            <a:ext cx="2345172" cy="2305701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1731E1B7-C548-41BF-971E-F016C4F6CA13}"/>
              </a:ext>
            </a:extLst>
          </p:cNvPr>
          <p:cNvSpPr txBox="1"/>
          <p:nvPr/>
        </p:nvSpPr>
        <p:spPr>
          <a:xfrm>
            <a:off x="3070910" y="4939177"/>
            <a:ext cx="136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R=41.1µm</a:t>
            </a: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3436C828-B14F-4C75-B8D9-45C70DEEF517}"/>
              </a:ext>
            </a:extLst>
          </p:cNvPr>
          <p:cNvSpPr/>
          <p:nvPr/>
        </p:nvSpPr>
        <p:spPr>
          <a:xfrm>
            <a:off x="2433918" y="3334871"/>
            <a:ext cx="1566582" cy="73958"/>
          </a:xfrm>
          <a:custGeom>
            <a:avLst/>
            <a:gdLst>
              <a:gd name="connsiteX0" fmla="*/ 0 w 1566582"/>
              <a:gd name="connsiteY0" fmla="*/ 0 h 73958"/>
              <a:gd name="connsiteX1" fmla="*/ 1021976 w 1566582"/>
              <a:gd name="connsiteY1" fmla="*/ 33617 h 73958"/>
              <a:gd name="connsiteX2" fmla="*/ 1566582 w 1566582"/>
              <a:gd name="connsiteY2" fmla="*/ 73958 h 7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6582" h="73958">
                <a:moveTo>
                  <a:pt x="0" y="0"/>
                </a:moveTo>
                <a:lnTo>
                  <a:pt x="1021976" y="33617"/>
                </a:lnTo>
                <a:cubicBezTo>
                  <a:pt x="1283073" y="45943"/>
                  <a:pt x="1424827" y="59950"/>
                  <a:pt x="1566582" y="7395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593E081D-D162-4CC8-910E-D0D1858519A8}"/>
              </a:ext>
            </a:extLst>
          </p:cNvPr>
          <p:cNvSpPr txBox="1"/>
          <p:nvPr/>
        </p:nvSpPr>
        <p:spPr>
          <a:xfrm>
            <a:off x="2743200" y="3063666"/>
            <a:ext cx="107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18.32mm</a:t>
            </a:r>
            <a:endParaRPr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FA99479-17C5-4CFB-8CB4-840A9CD1C649}"/>
              </a:ext>
            </a:extLst>
          </p:cNvPr>
          <p:cNvSpPr txBox="1"/>
          <p:nvPr/>
        </p:nvSpPr>
        <p:spPr>
          <a:xfrm>
            <a:off x="2789699" y="5541519"/>
            <a:ext cx="3644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/>
              <a:t>对应弯转半径：</a:t>
            </a:r>
            <a:r>
              <a:rPr lang="en-US" altLang="zh-CN" sz="1800" dirty="0"/>
              <a:t>41.1µm</a:t>
            </a:r>
            <a:r>
              <a:rPr lang="zh-CN" altLang="en-US" sz="1800" dirty="0"/>
              <a:t>≤ </a:t>
            </a:r>
            <a:r>
              <a:rPr lang="en-US" altLang="zh-CN" sz="1800" dirty="0"/>
              <a:t>R </a:t>
            </a:r>
            <a:r>
              <a:rPr lang="zh-CN" altLang="en-US" sz="1800" dirty="0"/>
              <a:t>≤</a:t>
            </a:r>
            <a:r>
              <a:rPr lang="en-US" altLang="zh-CN" sz="1800" dirty="0"/>
              <a:t>332</a:t>
            </a:r>
            <a:r>
              <a:rPr lang="en-US" altLang="zh-CN" dirty="0"/>
              <a:t>µ</a:t>
            </a:r>
            <a:r>
              <a:rPr lang="en-US" altLang="zh-CN" sz="1800" dirty="0"/>
              <a:t>m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C70E5731-6DF6-4DF9-B296-6B7C1194461A}"/>
              </a:ext>
            </a:extLst>
          </p:cNvPr>
          <p:cNvSpPr txBox="1"/>
          <p:nvPr/>
        </p:nvSpPr>
        <p:spPr>
          <a:xfrm>
            <a:off x="4227280" y="4804943"/>
            <a:ext cx="327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46380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995151" y="4419146"/>
            <a:ext cx="4595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0" dirty="0">
                <a:latin typeface="华文新魏"/>
                <a:ea typeface="华文新魏"/>
                <a:cs typeface="华文新魏"/>
              </a:rPr>
              <a:t>谢 谢！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525" y="762000"/>
            <a:ext cx="9144000" cy="339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98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49983</TotalTime>
  <Words>158</Words>
  <Application>Microsoft Office PowerPoint</Application>
  <PresentationFormat>全屏显示(4:3)</PresentationFormat>
  <Paragraphs>34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KaTeX_Main</vt:lpstr>
      <vt:lpstr>华文新魏</vt:lpstr>
      <vt:lpstr>Arial</vt:lpstr>
      <vt:lpstr>Arial Black</vt:lpstr>
      <vt:lpstr>Book Antiqua</vt:lpstr>
      <vt:lpstr>Calibri</vt:lpstr>
      <vt:lpstr>Times New Roman</vt:lpstr>
      <vt:lpstr>Wingdings</vt:lpstr>
      <vt:lpstr>Office 主题</vt:lpstr>
      <vt:lpstr>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IHEP</dc:title>
  <dc:creator>王晨芳</dc:creator>
  <cp:lastModifiedBy>steamwaiter@163.com</cp:lastModifiedBy>
  <cp:revision>1479</cp:revision>
  <dcterms:created xsi:type="dcterms:W3CDTF">2018-05-04T02:09:20Z</dcterms:created>
  <dcterms:modified xsi:type="dcterms:W3CDTF">2025-04-29T04:22:26Z</dcterms:modified>
</cp:coreProperties>
</file>