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633" r:id="rId3"/>
    <p:sldId id="271" r:id="rId4"/>
    <p:sldId id="2626" r:id="rId5"/>
    <p:sldId id="882" r:id="rId6"/>
    <p:sldId id="1794" r:id="rId7"/>
    <p:sldId id="849" r:id="rId8"/>
    <p:sldId id="1819" r:id="rId9"/>
    <p:sldId id="2632" r:id="rId10"/>
    <p:sldId id="1557" r:id="rId11"/>
    <p:sldId id="714" r:id="rId12"/>
    <p:sldId id="1784" r:id="rId13"/>
    <p:sldId id="1810" r:id="rId14"/>
    <p:sldId id="1824" r:id="rId15"/>
    <p:sldId id="1811" r:id="rId16"/>
    <p:sldId id="2621" r:id="rId17"/>
    <p:sldId id="1813" r:id="rId18"/>
    <p:sldId id="337" r:id="rId19"/>
    <p:sldId id="2636" r:id="rId20"/>
    <p:sldId id="2635" r:id="rId21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o Guimaraes da Costa" initials="JG" lastIdx="10" clrIdx="0">
    <p:extLst>
      <p:ext uri="{19B8F6BF-5375-455C-9EA6-DF929625EA0E}">
        <p15:presenceInfo xmlns:p15="http://schemas.microsoft.com/office/powerpoint/2012/main" userId="00db3978e1daeb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5C5"/>
    <a:srgbClr val="DC89C2"/>
    <a:srgbClr val="484BAF"/>
    <a:srgbClr val="E48311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9"/>
    <p:restoredTop sz="50000"/>
  </p:normalViewPr>
  <p:slideViewPr>
    <p:cSldViewPr snapToGrid="0" snapToObjects="1">
      <p:cViewPr varScale="1">
        <p:scale>
          <a:sx n="119" d="100"/>
          <a:sy n="119" d="100"/>
        </p:scale>
        <p:origin x="1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13BA0-58D0-408E-87F5-B5D4485CB8AC}" type="datetimeFigureOut">
              <a:rPr lang="en-US" smtClean="0"/>
              <a:t>6/7/25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5300-01C4-4EC5-A4B4-F523C2562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 blue box on top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0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Polyimide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3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1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576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95001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689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071" y="0"/>
            <a:ext cx="9906000" cy="741165"/>
          </a:xfrm>
          <a:prstGeom prst="rect">
            <a:avLst/>
          </a:prstGeom>
        </p:spPr>
        <p:txBody>
          <a:bodyPr lIns="0" tIns="0" rIns="0" bIns="0"/>
          <a:lstStyle>
            <a:lvl1pPr defTabSz="333788">
              <a:lnSpc>
                <a:spcPct val="100000"/>
              </a:lnSpc>
              <a:defRPr sz="2682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-5112" y="1107281"/>
            <a:ext cx="9906000" cy="570607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230767" indent="-230767" defTabSz="333788">
              <a:lnSpc>
                <a:spcPct val="100000"/>
              </a:lnSpc>
              <a:spcBef>
                <a:spcPts val="366"/>
              </a:spcBef>
              <a:buSzPct val="75000"/>
              <a:buFontTx/>
              <a:defRPr sz="1869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1pPr>
            <a:lvl2pPr marL="391301" indent="-210700" defTabSz="333788">
              <a:lnSpc>
                <a:spcPct val="100000"/>
              </a:lnSpc>
              <a:spcBef>
                <a:spcPts val="366"/>
              </a:spcBef>
              <a:buSzPct val="75000"/>
              <a:buFontTx/>
              <a:defRPr sz="1706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2pPr>
            <a:lvl3pPr marL="551834" indent="-190634" defTabSz="333788">
              <a:lnSpc>
                <a:spcPct val="100000"/>
              </a:lnSpc>
              <a:spcBef>
                <a:spcPts val="366"/>
              </a:spcBef>
              <a:buSzPct val="75000"/>
              <a:buFontTx/>
              <a:defRPr sz="1544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3pPr>
            <a:lvl4pPr marL="732435" indent="-190634" defTabSz="333788">
              <a:lnSpc>
                <a:spcPct val="100000"/>
              </a:lnSpc>
              <a:spcBef>
                <a:spcPts val="366"/>
              </a:spcBef>
              <a:buSzPct val="75000"/>
              <a:buFontTx/>
              <a:defRPr sz="1544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4pPr>
            <a:lvl5pPr marL="913035" indent="-190634" defTabSz="333788">
              <a:lnSpc>
                <a:spcPct val="100000"/>
              </a:lnSpc>
              <a:spcBef>
                <a:spcPts val="366"/>
              </a:spcBef>
              <a:buSzPct val="75000"/>
              <a:buFontTx/>
              <a:defRPr sz="1544" b="1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56494" y="6596186"/>
            <a:ext cx="166473" cy="214173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333788">
              <a:defRPr sz="731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7327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4528457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7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172087"/>
            <a:ext cx="8543925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168400"/>
            <a:ext cx="8543925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D98D-72B3-3D49-9BC1-B5043B0D15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6176963"/>
            <a:ext cx="9902952" cy="678299"/>
          </a:xfrm>
          <a:prstGeom prst="rect">
            <a:avLst/>
          </a:prstGeom>
          <a:gradFill flip="none" rotWithShape="1">
            <a:gsLst>
              <a:gs pos="94020">
                <a:schemeClr val="bg1"/>
              </a:gs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81038" y="937846"/>
            <a:ext cx="8543925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6B9FA9-7F0F-8043-9054-75C98F10319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176962"/>
            <a:ext cx="681038" cy="68103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2EB6D3-F519-2346-A983-ABBB74A22DC8}"/>
              </a:ext>
            </a:extLst>
          </p:cNvPr>
          <p:cNvSpPr txBox="1">
            <a:spLocks/>
          </p:cNvSpPr>
          <p:nvPr userDrawn="1"/>
        </p:nvSpPr>
        <p:spPr>
          <a:xfrm>
            <a:off x="7553325" y="631803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8285"/>
            <a:ext cx="9470571" cy="2387600"/>
          </a:xfrm>
        </p:spPr>
        <p:txBody>
          <a:bodyPr>
            <a:normAutofit/>
          </a:bodyPr>
          <a:lstStyle/>
          <a:p>
            <a:r>
              <a:rPr lang="en-US" altLang="zh-CN" dirty="0"/>
              <a:t>Task 1: High Granularity Timing Detector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2705885"/>
            <a:ext cx="7429500" cy="165576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altLang="zh-CN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Zhijun Liang (IHEP)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zh-CN" alt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梁志均 （中国科学院高能物理研究所）</a:t>
            </a:r>
            <a:endParaRPr lang="en-US" altLang="zh-CN" sz="24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代表课题</a:t>
            </a:r>
            <a:r>
              <a:rPr lang="en-US" altLang="zh-CN" spc="-1" dirty="0">
                <a:solidFill>
                  <a:srgbClr val="000000"/>
                </a:solidFill>
                <a:latin typeface="Calibri"/>
              </a:rPr>
              <a:t>1</a:t>
            </a:r>
            <a:r>
              <a:rPr lang="zh-CN" altLang="en-US" spc="-1" dirty="0">
                <a:solidFill>
                  <a:srgbClr val="000000"/>
                </a:solidFill>
                <a:latin typeface="Calibri"/>
              </a:rPr>
              <a:t> 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u="sng" spc="-1" dirty="0">
                <a:solidFill>
                  <a:srgbClr val="000000"/>
                </a:solidFill>
                <a:latin typeface="Calibri"/>
              </a:rPr>
              <a:t> 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04AACEBE-A060-3E4E-8B45-0CE6CF798069}"/>
              </a:ext>
            </a:extLst>
          </p:cNvPr>
          <p:cNvGrpSpPr/>
          <p:nvPr/>
        </p:nvGrpSpPr>
        <p:grpSpPr>
          <a:xfrm>
            <a:off x="867365" y="4152116"/>
            <a:ext cx="10993981" cy="1908844"/>
            <a:chOff x="0" y="0"/>
            <a:chExt cx="10993979" cy="1908842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3F71097A-0605-984A-8258-395B08945BC5}"/>
                </a:ext>
              </a:extLst>
            </p:cNvPr>
            <p:cNvSpPr/>
            <p:nvPr/>
          </p:nvSpPr>
          <p:spPr>
            <a:xfrm>
              <a:off x="0" y="0"/>
              <a:ext cx="10993979" cy="1838743"/>
            </a:xfrm>
            <a:prstGeom prst="roundRect">
              <a:avLst>
                <a:gd name="adj" fmla="val 1685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5A0CDAC9-EFAA-4F42-B48B-E71FEB9F6998}"/>
                </a:ext>
              </a:extLst>
            </p:cNvPr>
            <p:cNvGrpSpPr/>
            <p:nvPr/>
          </p:nvGrpSpPr>
          <p:grpSpPr>
            <a:xfrm>
              <a:off x="138908" y="155450"/>
              <a:ext cx="3992083" cy="1568337"/>
              <a:chOff x="-2" y="0"/>
              <a:chExt cx="3992082" cy="1568336"/>
            </a:xfrm>
          </p:grpSpPr>
          <p:pic>
            <p:nvPicPr>
              <p:cNvPr id="11" name="Picture 12" descr="Picture 12">
                <a:extLst>
                  <a:ext uri="{FF2B5EF4-FFF2-40B4-BE49-F238E27FC236}">
                    <a16:creationId xmlns:a16="http://schemas.microsoft.com/office/drawing/2014/main" id="{0D574FFE-281E-6446-8954-2FCD4C3F40F9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" y="134225"/>
                <a:ext cx="2053072" cy="12468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13" descr="Picture 13">
                <a:extLst>
                  <a:ext uri="{FF2B5EF4-FFF2-40B4-BE49-F238E27FC236}">
                    <a16:creationId xmlns:a16="http://schemas.microsoft.com/office/drawing/2014/main" id="{BE6CF026-9944-CC41-ABA2-8EBD56893187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9008" y="0"/>
                <a:ext cx="1693072" cy="15683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" name="图片 20" descr="图片 20">
              <a:extLst>
                <a:ext uri="{FF2B5EF4-FFF2-40B4-BE49-F238E27FC236}">
                  <a16:creationId xmlns:a16="http://schemas.microsoft.com/office/drawing/2014/main" id="{F6A337B5-F9B6-784E-9846-DA4E0B937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894242" y="180393"/>
              <a:ext cx="1721521" cy="156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9127" y="14139"/>
                  </a:moveTo>
                  <a:cubicBezTo>
                    <a:pt x="9585" y="14140"/>
                    <a:pt x="10035" y="14151"/>
                    <a:pt x="10367" y="14172"/>
                  </a:cubicBezTo>
                  <a:cubicBezTo>
                    <a:pt x="11031" y="14214"/>
                    <a:pt x="10439" y="14244"/>
                    <a:pt x="9047" y="14243"/>
                  </a:cubicBezTo>
                  <a:cubicBezTo>
                    <a:pt x="7656" y="14243"/>
                    <a:pt x="7111" y="14208"/>
                    <a:pt x="7837" y="14167"/>
                  </a:cubicBezTo>
                  <a:cubicBezTo>
                    <a:pt x="8201" y="14146"/>
                    <a:pt x="8668" y="14139"/>
                    <a:pt x="9127" y="1413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" name="图片 22" descr="图片 22">
              <a:extLst>
                <a:ext uri="{FF2B5EF4-FFF2-40B4-BE49-F238E27FC236}">
                  <a16:creationId xmlns:a16="http://schemas.microsoft.com/office/drawing/2014/main" id="{95492389-1B4A-7A49-B024-5992B4C1E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8537" y="211261"/>
              <a:ext cx="1632403" cy="1697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33723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955FA-C0C7-A847-93EF-1C4DA296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60" y="253525"/>
            <a:ext cx="8543925" cy="671193"/>
          </a:xfrm>
        </p:spPr>
        <p:txBody>
          <a:bodyPr/>
          <a:lstStyle/>
          <a:p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ASIC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Hybrid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A89D77-AF39-1F45-923E-9DB947EED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4744"/>
            <a:ext cx="11610536" cy="5008563"/>
          </a:xfrm>
        </p:spPr>
        <p:txBody>
          <a:bodyPr/>
          <a:lstStyle/>
          <a:p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50%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hybrids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zh-CN" altLang="en-US" dirty="0">
                <a:solidFill>
                  <a:srgbClr val="FF0000"/>
                </a:solidFill>
              </a:rPr>
              <a:t>挑战：</a:t>
            </a:r>
            <a:r>
              <a:rPr kumimoji="1" lang="en-US" altLang="zh-CN" dirty="0"/>
              <a:t>ATLAS</a:t>
            </a:r>
            <a:r>
              <a:rPr kumimoji="1" lang="zh-CN" altLang="en-US" dirty="0"/>
              <a:t> </a:t>
            </a:r>
            <a:r>
              <a:rPr kumimoji="1" lang="en-US" altLang="zh-CN" dirty="0"/>
              <a:t>ITK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hybrid</a:t>
            </a:r>
            <a:r>
              <a:rPr kumimoji="1" lang="zh-CN" altLang="en-US" dirty="0"/>
              <a:t> </a:t>
            </a:r>
            <a:r>
              <a:rPr kumimoji="1" lang="en-US" altLang="zh-CN" dirty="0"/>
              <a:t>bump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delamination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issue,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was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delaying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HL-LHC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0000"/>
                </a:solidFill>
              </a:rPr>
              <a:t>IHEP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solved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the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bump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delamination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issue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old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ALTIROC2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hybrids,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addressed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by</a:t>
            </a:r>
          </a:p>
          <a:p>
            <a:pPr lvl="1"/>
            <a:r>
              <a:rPr kumimoji="1" lang="en-US" altLang="zh-CN" dirty="0">
                <a:solidFill>
                  <a:srgbClr val="0070C0"/>
                </a:solidFill>
              </a:rPr>
              <a:t>Switch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to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using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thick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 err="1">
                <a:solidFill>
                  <a:srgbClr val="0070C0"/>
                </a:solidFill>
              </a:rPr>
              <a:t>sPolyimide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layer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for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ALTIROC3/ALTIROC-A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wafer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Softer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with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correct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opening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kumimoji="1" lang="en-US" altLang="zh-CN" dirty="0">
              <a:solidFill>
                <a:srgbClr val="0070C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0070C0"/>
                </a:solidFill>
              </a:rPr>
              <a:t>ensor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baseline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</a:t>
            </a:r>
            <a:r>
              <a:rPr kumimoji="1" lang="en-US" altLang="zh-CN" dirty="0">
                <a:solidFill>
                  <a:srgbClr val="FF0000"/>
                </a:solidFill>
              </a:rPr>
              <a:t>775um</a:t>
            </a:r>
            <a:r>
              <a:rPr kumimoji="1" lang="en-US" altLang="zh-CN" dirty="0">
                <a:solidFill>
                  <a:srgbClr val="0070C0"/>
                </a:solidFill>
              </a:rPr>
              <a:t>),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instead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of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thin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sensor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</a:t>
            </a:r>
            <a:r>
              <a:rPr kumimoji="1" lang="en-US" altLang="zh-CN" dirty="0">
                <a:solidFill>
                  <a:srgbClr val="FF0000"/>
                </a:solidFill>
              </a:rPr>
              <a:t>300um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</a:p>
          <a:p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ASIC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wafers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Polyimide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layer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deposition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2719B4-F56D-8E45-9F13-77900ABF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37" y="10318"/>
            <a:ext cx="3401863" cy="98005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D47FBE-B995-BD45-AF3D-519FA14FE9CF}"/>
              </a:ext>
            </a:extLst>
          </p:cNvPr>
          <p:cNvSpPr txBox="1"/>
          <p:nvPr/>
        </p:nvSpPr>
        <p:spPr>
          <a:xfrm>
            <a:off x="5341368" y="3388952"/>
            <a:ext cx="4003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spc="-1" dirty="0">
                <a:solidFill>
                  <a:srgbClr val="000099"/>
                </a:solidFill>
                <a:latin typeface="Arial"/>
              </a:rPr>
              <a:t>ALTIROC3</a:t>
            </a:r>
            <a:r>
              <a:rPr lang="zh-CN" altLang="en-US" b="1" spc="-1" dirty="0">
                <a:solidFill>
                  <a:srgbClr val="000099"/>
                </a:solidFill>
                <a:latin typeface="Arial"/>
              </a:rPr>
              <a:t> </a:t>
            </a:r>
            <a:r>
              <a:rPr lang="en-US" altLang="zh-CN" b="1" spc="-1" dirty="0">
                <a:solidFill>
                  <a:srgbClr val="000099"/>
                </a:solidFill>
                <a:latin typeface="Arial"/>
              </a:rPr>
              <a:t>hybrids</a:t>
            </a:r>
            <a:r>
              <a:rPr lang="zh-CN" altLang="en-US" b="1" spc="-1" dirty="0">
                <a:solidFill>
                  <a:srgbClr val="000099"/>
                </a:solidFill>
                <a:latin typeface="Arial"/>
              </a:rPr>
              <a:t> </a:t>
            </a:r>
            <a:r>
              <a:rPr lang="en-US" altLang="zh-CN" b="1" spc="-1" dirty="0">
                <a:solidFill>
                  <a:srgbClr val="000099"/>
                </a:solidFill>
                <a:latin typeface="Arial"/>
              </a:rPr>
              <a:t>with</a:t>
            </a:r>
            <a:r>
              <a:rPr lang="zh-CN" altLang="en-US" b="1" spc="-1" dirty="0">
                <a:solidFill>
                  <a:srgbClr val="000099"/>
                </a:solidFill>
                <a:latin typeface="Arial"/>
              </a:rPr>
              <a:t> </a:t>
            </a:r>
            <a:endParaRPr lang="en-US" altLang="zh-CN" b="1" spc="-1" dirty="0">
              <a:solidFill>
                <a:srgbClr val="000099"/>
              </a:solidFill>
              <a:latin typeface="Arial"/>
            </a:endParaRPr>
          </a:p>
          <a:p>
            <a:pPr algn="ctr"/>
            <a:r>
              <a:rPr lang="en" altLang="zh-CN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correct </a:t>
            </a:r>
            <a:r>
              <a:rPr lang="en-US" altLang="zh-CN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Polyimide b</a:t>
            </a:r>
            <a:r>
              <a:rPr lang="en-US" altLang="zh-CN" b="1" spc="-1" dirty="0">
                <a:solidFill>
                  <a:srgbClr val="FF0000"/>
                </a:solidFill>
                <a:latin typeface="Arial"/>
                <a:ea typeface="DejaVu Sans"/>
              </a:rPr>
              <a:t>y</a:t>
            </a:r>
            <a:r>
              <a:rPr lang="zh-CN" altLang="en-US" b="1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en-US" altLang="zh-CN" b="1" spc="-1" dirty="0">
                <a:solidFill>
                  <a:srgbClr val="FF0000"/>
                </a:solidFill>
                <a:latin typeface="Arial"/>
                <a:ea typeface="DejaVu Sans"/>
              </a:rPr>
              <a:t>IHEP/NCAP</a:t>
            </a:r>
            <a:endParaRPr lang="zh-CN" altLang="en-US" b="1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C4DB9-9E13-8DB5-EC8F-DED22D32A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268" y="4019072"/>
            <a:ext cx="3075683" cy="2310774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540B0E0-829B-FE8F-5D5F-F2EB3E715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60" y="4049394"/>
            <a:ext cx="4595394" cy="2777192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09857F4B-2EFA-766C-BA2B-41AB7C34672F}"/>
              </a:ext>
            </a:extLst>
          </p:cNvPr>
          <p:cNvSpPr txBox="1"/>
          <p:nvPr/>
        </p:nvSpPr>
        <p:spPr>
          <a:xfrm>
            <a:off x="147423" y="3429000"/>
            <a:ext cx="495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800" b="1" strike="noStrike" spc="-1" dirty="0">
                <a:solidFill>
                  <a:srgbClr val="000099"/>
                </a:solidFill>
                <a:latin typeface="Arial"/>
                <a:ea typeface="DejaVu Sans"/>
              </a:rPr>
              <a:t>ALTIROC2 hybrid</a:t>
            </a:r>
            <a:r>
              <a:rPr lang="zh-CN" altLang="en-US" sz="1800" b="1" strike="noStrike" spc="-1" dirty="0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lang="en" altLang="zh-CN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incorrect </a:t>
            </a:r>
            <a:r>
              <a:rPr lang="en-US" altLang="zh-CN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Polyimide </a:t>
            </a:r>
            <a:r>
              <a:rPr lang="en" altLang="zh-CN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</a:p>
          <a:p>
            <a:pPr algn="ctr"/>
            <a:r>
              <a:rPr lang="en-US" altLang="zh-CN" sz="1800" b="1" strike="noStrike" spc="-1" dirty="0">
                <a:solidFill>
                  <a:srgbClr val="000099"/>
                </a:solidFill>
                <a:latin typeface="Arial"/>
                <a:ea typeface="DejaVu Sans"/>
              </a:rPr>
              <a:t>by</a:t>
            </a:r>
            <a:r>
              <a:rPr lang="zh-CN" altLang="en-US" sz="1800" b="1" strike="noStrike" spc="-1" dirty="0">
                <a:solidFill>
                  <a:srgbClr val="000099"/>
                </a:solidFill>
                <a:latin typeface="Arial"/>
                <a:ea typeface="DejaVu Sans"/>
              </a:rPr>
              <a:t> </a:t>
            </a:r>
            <a:r>
              <a:rPr lang="en-US" altLang="zh-CN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TSMC</a:t>
            </a:r>
            <a:endParaRPr lang="en" altLang="zh-CN" sz="1800" b="1" strike="noStrike" spc="-1" dirty="0">
              <a:solidFill>
                <a:srgbClr val="FF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6701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9"/>
    </mc:Choice>
    <mc:Fallback xmlns="">
      <p:transition spd="slow" advTm="217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37C3-C391-96AF-9C25-5C0CA104A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D49E74-2234-6EC4-417C-856DF31A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12" y="6210425"/>
            <a:ext cx="1349435" cy="3529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154D3DD-28E9-DEB1-3233-D06DD4907704}"/>
              </a:ext>
            </a:extLst>
          </p:cNvPr>
          <p:cNvSpPr txBox="1">
            <a:spLocks/>
          </p:cNvSpPr>
          <p:nvPr/>
        </p:nvSpPr>
        <p:spPr>
          <a:xfrm>
            <a:off x="1755061" y="306658"/>
            <a:ext cx="7243470" cy="93015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GB" altLang="zh-CN" sz="3200" dirty="0"/>
              <a:t>Hybrid </a:t>
            </a:r>
            <a:r>
              <a:rPr kumimoji="1" lang="en-US" altLang="zh-CN" sz="3200" dirty="0"/>
              <a:t>(bare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module)</a:t>
            </a:r>
            <a:r>
              <a:rPr kumimoji="1" lang="zh-CN" altLang="en-US" sz="3200" dirty="0"/>
              <a:t> </a:t>
            </a:r>
            <a:r>
              <a:rPr kumimoji="1" lang="en-GB" altLang="zh-CN" sz="3200" dirty="0"/>
              <a:t>performance </a:t>
            </a:r>
            <a:endParaRPr kumimoji="1" lang="en-US" sz="3200" dirty="0"/>
          </a:p>
          <a:p>
            <a:endParaRPr lang="LID4096" sz="292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5F21C79-A820-26A9-39D0-9D8AC6FE919C}"/>
              </a:ext>
            </a:extLst>
          </p:cNvPr>
          <p:cNvSpPr txBox="1"/>
          <p:nvPr/>
        </p:nvSpPr>
        <p:spPr>
          <a:xfrm>
            <a:off x="190117" y="5692862"/>
            <a:ext cx="3273302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/>
              <a:t>best time resolution reached O(</a:t>
            </a:r>
            <a:r>
              <a:rPr lang="en-US" altLang="zh-CN" sz="1463" dirty="0">
                <a:solidFill>
                  <a:srgbClr val="FF0000"/>
                </a:solidFill>
              </a:rPr>
              <a:t>42 </a:t>
            </a:r>
            <a:r>
              <a:rPr lang="en-US" altLang="zh-CN" sz="1463" dirty="0" err="1">
                <a:solidFill>
                  <a:srgbClr val="FF0000"/>
                </a:solidFill>
              </a:rPr>
              <a:t>ps</a:t>
            </a:r>
            <a:r>
              <a:rPr lang="en-US" altLang="zh-CN" sz="1463" dirty="0"/>
              <a:t>)</a:t>
            </a:r>
            <a:endParaRPr lang="zh-CN" altLang="en-US" sz="1463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23E67E-6004-B7AD-C698-97996F30B466}"/>
              </a:ext>
            </a:extLst>
          </p:cNvPr>
          <p:cNvSpPr/>
          <p:nvPr/>
        </p:nvSpPr>
        <p:spPr>
          <a:xfrm>
            <a:off x="3749700" y="5397932"/>
            <a:ext cx="1347022" cy="239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51E3E93-5396-6A4E-526B-65201638CA03}"/>
              </a:ext>
            </a:extLst>
          </p:cNvPr>
          <p:cNvSpPr txBox="1"/>
          <p:nvPr/>
        </p:nvSpPr>
        <p:spPr>
          <a:xfrm>
            <a:off x="164061" y="916472"/>
            <a:ext cx="93720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2172" indent="-232172">
              <a:buFont typeface="Wingdings" panose="05000000000000000000" pitchFamily="2" charset="2"/>
              <a:buChar char="Ø"/>
            </a:pPr>
            <a:r>
              <a:rPr lang="en-US" altLang="zh-CN" sz="2400" dirty="0"/>
              <a:t>IHEP and USTC made key contribution to test beam,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marL="689372" lvl="1" indent="-232172">
              <a:buFont typeface="Wingdings" panose="05000000000000000000" pitchFamily="2" charset="2"/>
              <a:buChar char="Ø"/>
            </a:pPr>
            <a:r>
              <a:rPr lang="en-US" altLang="zh-CN" sz="2400" dirty="0"/>
              <a:t>IHEP</a:t>
            </a:r>
            <a:r>
              <a:rPr lang="zh-CN" altLang="en-US" sz="2400" dirty="0"/>
              <a:t> </a:t>
            </a:r>
            <a:r>
              <a:rPr lang="en-US" altLang="zh-CN" sz="2400" dirty="0"/>
              <a:t>member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editor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HGTD</a:t>
            </a:r>
            <a:r>
              <a:rPr lang="zh-CN" altLang="en-US" sz="2400" dirty="0"/>
              <a:t> </a:t>
            </a:r>
            <a:r>
              <a:rPr lang="en-US" altLang="zh-CN" sz="2400" dirty="0"/>
              <a:t>sensor</a:t>
            </a:r>
            <a:r>
              <a:rPr lang="zh-CN" altLang="en-US" sz="2400" dirty="0"/>
              <a:t> </a:t>
            </a:r>
            <a:r>
              <a:rPr lang="en-US" altLang="zh-CN" sz="2400" dirty="0" err="1"/>
              <a:t>testbeam</a:t>
            </a:r>
            <a:r>
              <a:rPr lang="zh-CN" altLang="en-US" sz="2400" dirty="0"/>
              <a:t> </a:t>
            </a:r>
            <a:r>
              <a:rPr lang="en-US" altLang="zh-CN" sz="2400" dirty="0"/>
              <a:t>paper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marL="232172" indent="-232172">
              <a:buFont typeface="Wingdings" panose="05000000000000000000" pitchFamily="2" charset="2"/>
              <a:buChar char="Ø"/>
            </a:pPr>
            <a:r>
              <a:rPr lang="en-US" altLang="zh-CN" sz="2400" dirty="0"/>
              <a:t>Pre-production sensor+ ASIC(Altiroc3 and </a:t>
            </a:r>
            <a:r>
              <a:rPr lang="en-US" altLang="zh-CN" sz="2400" dirty="0" err="1"/>
              <a:t>AltirocA</a:t>
            </a:r>
            <a:r>
              <a:rPr lang="en-US" altLang="zh-CN" sz="2400" dirty="0"/>
              <a:t>) hybridization tested </a:t>
            </a:r>
          </a:p>
          <a:p>
            <a:pPr marL="689372" lvl="1" indent="-232172">
              <a:buFont typeface="Wingdings" panose="05000000000000000000" pitchFamily="2" charset="2"/>
              <a:buChar char="Ø"/>
            </a:pPr>
            <a:r>
              <a:rPr lang="en-US" altLang="zh-CN" sz="2400" dirty="0"/>
              <a:t>at CERN and DESY test beam.</a:t>
            </a:r>
          </a:p>
          <a:p>
            <a:pPr marL="232172" indent="-232172">
              <a:buFont typeface="Wingdings" panose="05000000000000000000" pitchFamily="2" charset="2"/>
              <a:buChar char="Ø"/>
            </a:pPr>
            <a:r>
              <a:rPr lang="en-US" altLang="zh-CN" sz="2400" dirty="0"/>
              <a:t>The timing resolution can reach </a:t>
            </a:r>
            <a:r>
              <a:rPr lang="en-US" altLang="zh-CN" sz="2400" dirty="0">
                <a:solidFill>
                  <a:srgbClr val="FF0000"/>
                </a:solidFill>
              </a:rPr>
              <a:t>&lt;50ps</a:t>
            </a:r>
            <a:r>
              <a:rPr lang="en-US" altLang="zh-CN" sz="2400" dirty="0"/>
              <a:t>.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C4EC58E-3979-F6F7-FAF0-C85E9636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967" y="3168249"/>
            <a:ext cx="2933257" cy="224277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22B1A84-2D6D-9C88-F571-CE2A03E1FFCD}"/>
              </a:ext>
            </a:extLst>
          </p:cNvPr>
          <p:cNvSpPr txBox="1"/>
          <p:nvPr/>
        </p:nvSpPr>
        <p:spPr>
          <a:xfrm>
            <a:off x="3527450" y="5380609"/>
            <a:ext cx="2933257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/>
              <a:t>Irradiated sensors(2.5e15 </a:t>
            </a:r>
            <a:r>
              <a:rPr lang="en-US" altLang="zh-CN" sz="1463" dirty="0" err="1"/>
              <a:t>n</a:t>
            </a:r>
            <a:r>
              <a:rPr lang="en-US" altLang="zh-CN" sz="1463" baseline="-25000" dirty="0" err="1"/>
              <a:t>eq</a:t>
            </a:r>
            <a:r>
              <a:rPr lang="en-US" altLang="zh-CN" sz="1463" dirty="0"/>
              <a:t>/cm</a:t>
            </a:r>
            <a:r>
              <a:rPr lang="en-US" altLang="zh-CN" sz="1463" baseline="30000" dirty="0"/>
              <a:t>2</a:t>
            </a:r>
            <a:r>
              <a:rPr lang="en-US" altLang="zh-CN" sz="1463" dirty="0"/>
              <a:t>) with </a:t>
            </a:r>
            <a:r>
              <a:rPr lang="en-US" altLang="zh-CN" sz="1463" dirty="0" err="1"/>
              <a:t>AltirocA</a:t>
            </a:r>
            <a:endParaRPr lang="en-US" altLang="zh-CN" sz="1463" dirty="0"/>
          </a:p>
          <a:p>
            <a:r>
              <a:rPr lang="en-US" altLang="zh-CN" sz="1463" dirty="0"/>
              <a:t>Best time resolution:~</a:t>
            </a:r>
            <a:r>
              <a:rPr lang="en-US" altLang="zh-CN" sz="1463" dirty="0">
                <a:solidFill>
                  <a:srgbClr val="FF0000"/>
                </a:solidFill>
              </a:rPr>
              <a:t>43ps</a:t>
            </a:r>
            <a:endParaRPr lang="zh-CN" altLang="en-US" sz="1463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F074724-6CAB-B147-65DC-4E45A119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23" y="3279413"/>
            <a:ext cx="3091944" cy="2349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A1964-3130-FF4E-9CAD-D43762056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60" y="3366843"/>
            <a:ext cx="3294201" cy="2349187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5B7D8C59-ACEF-C94F-A70C-5F617DDBD39D}"/>
              </a:ext>
            </a:extLst>
          </p:cNvPr>
          <p:cNvSpPr txBox="1"/>
          <p:nvPr/>
        </p:nvSpPr>
        <p:spPr>
          <a:xfrm>
            <a:off x="6524738" y="5500670"/>
            <a:ext cx="3273302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/>
              <a:t>best time resolution reached O(</a:t>
            </a:r>
            <a:r>
              <a:rPr lang="en-US" altLang="zh-CN" sz="1463" dirty="0">
                <a:solidFill>
                  <a:srgbClr val="FF0000"/>
                </a:solidFill>
              </a:rPr>
              <a:t>48 </a:t>
            </a:r>
            <a:r>
              <a:rPr lang="en-US" altLang="zh-CN" sz="1463" dirty="0" err="1">
                <a:solidFill>
                  <a:srgbClr val="FF0000"/>
                </a:solidFill>
              </a:rPr>
              <a:t>ps</a:t>
            </a:r>
            <a:r>
              <a:rPr lang="en-US" altLang="zh-CN" sz="1463" dirty="0"/>
              <a:t>)</a:t>
            </a:r>
            <a:endParaRPr lang="zh-CN" altLang="en-US" sz="1463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E77F6-1E9E-D141-A017-327482F93C39}"/>
              </a:ext>
            </a:extLst>
          </p:cNvPr>
          <p:cNvSpPr txBox="1"/>
          <p:nvPr/>
        </p:nvSpPr>
        <p:spPr>
          <a:xfrm>
            <a:off x="599034" y="2983583"/>
            <a:ext cx="249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IHEP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LGAD+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ALTIROCA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FE12E-0B20-8440-A737-28D801480BC2}"/>
              </a:ext>
            </a:extLst>
          </p:cNvPr>
          <p:cNvSpPr txBox="1"/>
          <p:nvPr/>
        </p:nvSpPr>
        <p:spPr>
          <a:xfrm>
            <a:off x="3527450" y="2722015"/>
            <a:ext cx="2739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</a:rPr>
              <a:t>Irradiated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IHEP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LGAD</a:t>
            </a:r>
          </a:p>
          <a:p>
            <a:pPr algn="ctr"/>
            <a:r>
              <a:rPr lang="en-US" altLang="zh-CN" sz="1800" dirty="0">
                <a:solidFill>
                  <a:srgbClr val="FF0000"/>
                </a:solidFill>
              </a:rPr>
              <a:t>+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ALTIROCA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45C2A-83C4-B648-BB7B-F1347D519F94}"/>
              </a:ext>
            </a:extLst>
          </p:cNvPr>
          <p:cNvSpPr txBox="1"/>
          <p:nvPr/>
        </p:nvSpPr>
        <p:spPr>
          <a:xfrm>
            <a:off x="7042470" y="2798917"/>
            <a:ext cx="249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USTC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LGAD+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ALTIROCA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1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A937B33-1A36-0F12-E93D-1063F747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0" b="36406"/>
          <a:stretch/>
        </p:blipFill>
        <p:spPr>
          <a:xfrm>
            <a:off x="7183677" y="125134"/>
            <a:ext cx="2679720" cy="2843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402451-EF34-0092-9D22-507FD4404B20}"/>
              </a:ext>
            </a:extLst>
          </p:cNvPr>
          <p:cNvSpPr/>
          <p:nvPr/>
        </p:nvSpPr>
        <p:spPr>
          <a:xfrm>
            <a:off x="-1945601" y="231459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HGTD module assembly</a:t>
            </a:r>
            <a:endParaRPr lang="en-GB" sz="360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1D9E2A9-D50A-01E3-2E9E-75FB12733995}"/>
              </a:ext>
            </a:extLst>
          </p:cNvPr>
          <p:cNvSpPr txBox="1">
            <a:spLocks/>
          </p:cNvSpPr>
          <p:nvPr/>
        </p:nvSpPr>
        <p:spPr>
          <a:xfrm>
            <a:off x="-62630" y="951463"/>
            <a:ext cx="15511432" cy="89199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6 module assembly site at HGTD (</a:t>
            </a:r>
            <a:r>
              <a:rPr lang="en-US" altLang="zh-CN" sz="1400" dirty="0">
                <a:latin typeface="ArialMT"/>
              </a:rPr>
              <a:t>IHEP, USTC, Mainz, France, IFAE, Morocco )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 </a:t>
            </a:r>
          </a:p>
          <a:p>
            <a:pPr lvl="1"/>
            <a:r>
              <a:rPr lang="en-US" altLang="zh-CN" dirty="0">
                <a:latin typeface="ArialMT"/>
              </a:rPr>
              <a:t>IHEP is largest site, </a:t>
            </a:r>
            <a:r>
              <a:rPr lang="en-US" altLang="zh-CN" dirty="0">
                <a:solidFill>
                  <a:srgbClr val="FF0000"/>
                </a:solidFill>
                <a:latin typeface="ArialMT"/>
              </a:rPr>
              <a:t>34% of</a:t>
            </a:r>
            <a:r>
              <a:rPr lang="zh-CN" altLang="en-US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dirty="0">
                <a:latin typeface="ArialMT"/>
              </a:rPr>
              <a:t>module </a:t>
            </a:r>
            <a:r>
              <a:rPr lang="en-US" altLang="zh-CN" dirty="0">
                <a:solidFill>
                  <a:srgbClr val="FF0000"/>
                </a:solidFill>
                <a:latin typeface="ArialMT"/>
              </a:rPr>
              <a:t>(~3000</a:t>
            </a:r>
            <a:r>
              <a:rPr lang="en-US" altLang="zh-CN" dirty="0">
                <a:latin typeface="ArialMT"/>
              </a:rPr>
              <a:t>)</a:t>
            </a:r>
          </a:p>
          <a:p>
            <a:pPr lvl="1"/>
            <a:r>
              <a:rPr lang="en-US" altLang="zh-CN" dirty="0">
                <a:latin typeface="ArialMT"/>
              </a:rPr>
              <a:t>USTC, 10%</a:t>
            </a:r>
            <a:r>
              <a:rPr lang="zh-CN" altLang="en-US" dirty="0">
                <a:latin typeface="ArialMT"/>
              </a:rPr>
              <a:t> </a:t>
            </a:r>
            <a:r>
              <a:rPr lang="en-US" altLang="zh-CN" dirty="0">
                <a:latin typeface="ArialMT"/>
              </a:rPr>
              <a:t>of</a:t>
            </a:r>
            <a:r>
              <a:rPr lang="zh-CN" altLang="en-US" dirty="0">
                <a:latin typeface="ArialMT"/>
              </a:rPr>
              <a:t> </a:t>
            </a:r>
            <a:r>
              <a:rPr lang="en-US" altLang="zh-CN" dirty="0">
                <a:latin typeface="ArialMT"/>
              </a:rPr>
              <a:t>module</a:t>
            </a:r>
            <a:r>
              <a:rPr lang="zh-CN" altLang="en-US" dirty="0">
                <a:latin typeface="ArialMT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MT"/>
              </a:rPr>
              <a:t>(~1000)</a:t>
            </a:r>
          </a:p>
          <a:p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IHEP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designed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and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fabricated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module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flex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endParaRPr lang="en-US" altLang="zh-CN" sz="1800" dirty="0">
              <a:solidFill>
                <a:srgbClr val="0070C0"/>
              </a:solidFill>
              <a:latin typeface="ArialMT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IHEP and USTC developed gantry robot for</a:t>
            </a:r>
            <a:r>
              <a:rPr lang="zh-CN" altLang="en-US" sz="18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MT"/>
              </a:rPr>
              <a:t>automatic assembly</a:t>
            </a:r>
          </a:p>
          <a:p>
            <a:pPr lvl="1"/>
            <a:r>
              <a:rPr lang="en-US" altLang="zh-CN" dirty="0">
                <a:latin typeface="ArialMT"/>
              </a:rPr>
              <a:t>IHEP has set up for production, will produce 10</a:t>
            </a:r>
            <a:r>
              <a:rPr lang="zh-CN" altLang="en-US" dirty="0">
                <a:latin typeface="ArialMT"/>
              </a:rPr>
              <a:t> </a:t>
            </a:r>
            <a:r>
              <a:rPr lang="en-US" altLang="zh-CN" dirty="0">
                <a:latin typeface="ArialMT"/>
              </a:rPr>
              <a:t>modules</a:t>
            </a:r>
            <a:r>
              <a:rPr lang="zh-CN" altLang="en-US" dirty="0">
                <a:latin typeface="ArialMT"/>
              </a:rPr>
              <a:t> </a:t>
            </a:r>
            <a:r>
              <a:rPr lang="en-US" altLang="zh-CN" dirty="0">
                <a:latin typeface="ArialMT"/>
              </a:rPr>
              <a:t>each</a:t>
            </a:r>
            <a:r>
              <a:rPr lang="zh-CN" altLang="en-US" dirty="0">
                <a:latin typeface="ArialMT"/>
              </a:rPr>
              <a:t> </a:t>
            </a:r>
            <a:r>
              <a:rPr lang="en-US" altLang="zh-CN" dirty="0">
                <a:latin typeface="ArialMT"/>
              </a:rPr>
              <a:t>time</a:t>
            </a:r>
          </a:p>
          <a:p>
            <a:pPr lvl="1"/>
            <a:r>
              <a:rPr lang="en-US" altLang="zh-CN" dirty="0">
                <a:latin typeface="ArialMT"/>
              </a:rPr>
              <a:t>USTC completed </a:t>
            </a:r>
            <a:r>
              <a:rPr lang="en-US" dirty="0"/>
              <a:t>preparation</a:t>
            </a:r>
            <a:r>
              <a:rPr lang="en-US" altLang="zh-CN" dirty="0">
                <a:latin typeface="ArialMT"/>
              </a:rPr>
              <a:t>, but can not get ASIC (US restriction)</a:t>
            </a:r>
          </a:p>
          <a:p>
            <a:pPr lvl="2"/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en-US" dirty="0"/>
              <a:t>ssemble at IHEP (share gantries, detailed plan being </a:t>
            </a:r>
            <a:r>
              <a:rPr lang="en-US" dirty="0" err="1"/>
              <a:t>workded</a:t>
            </a:r>
            <a:r>
              <a:rPr lang="en-US" dirty="0"/>
              <a:t> out with IHEP) </a:t>
            </a:r>
            <a:endParaRPr lang="en-CN" dirty="0"/>
          </a:p>
          <a:p>
            <a:pPr marL="914400" lvl="2" indent="0">
              <a:buNone/>
            </a:pPr>
            <a:endParaRPr lang="en-US" altLang="zh-CN" dirty="0">
              <a:latin typeface="ArialMT"/>
            </a:endParaRPr>
          </a:p>
          <a:p>
            <a:pPr lvl="1"/>
            <a:endParaRPr lang="en-US" altLang="zh-CN" sz="2000" dirty="0">
              <a:latin typeface="ArialMT"/>
            </a:endParaRPr>
          </a:p>
          <a:p>
            <a:endParaRPr lang="en" altLang="zh-CN" sz="2000" dirty="0">
              <a:latin typeface="ArialMT"/>
            </a:endParaRPr>
          </a:p>
          <a:p>
            <a:pPr lvl="1"/>
            <a:endParaRPr lang="en" altLang="zh-CN" sz="2000" dirty="0">
              <a:solidFill>
                <a:srgbClr val="0070C0"/>
              </a:solidFill>
              <a:latin typeface="ArialMT"/>
            </a:endParaRPr>
          </a:p>
          <a:p>
            <a:pPr lvl="1"/>
            <a:endParaRPr lang="en" altLang="zh-CN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EA84C67-8233-560C-E26A-4AA9C26DCF36}"/>
              </a:ext>
            </a:extLst>
          </p:cNvPr>
          <p:cNvSpPr/>
          <p:nvPr/>
        </p:nvSpPr>
        <p:spPr>
          <a:xfrm>
            <a:off x="6119899" y="4663997"/>
            <a:ext cx="612371" cy="1085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699F0-B41E-74E6-1EAE-F0E34BF7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6" y="3854787"/>
            <a:ext cx="3014965" cy="242075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6AF7262B-9C74-0F47-9AFC-124219C8D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497" y="3854787"/>
            <a:ext cx="2605347" cy="220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11AFE-62C7-1E47-84EB-6B2E6D57652D}"/>
              </a:ext>
            </a:extLst>
          </p:cNvPr>
          <p:cNvSpPr txBox="1"/>
          <p:nvPr/>
        </p:nvSpPr>
        <p:spPr>
          <a:xfrm>
            <a:off x="466595" y="3529059"/>
            <a:ext cx="86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MT"/>
              </a:rPr>
              <a:t>Gantry robot @IHEP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F089B5-D870-9A4F-9C4D-F2A67691D29D}"/>
              </a:ext>
            </a:extLst>
          </p:cNvPr>
          <p:cNvSpPr txBox="1"/>
          <p:nvPr/>
        </p:nvSpPr>
        <p:spPr>
          <a:xfrm>
            <a:off x="4204472" y="3501047"/>
            <a:ext cx="86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MT"/>
              </a:rPr>
              <a:t>Gantry robot @USTC</a:t>
            </a:r>
            <a:endParaRPr lang="en-CN" dirty="0">
              <a:solidFill>
                <a:srgbClr val="FF0000"/>
              </a:solidFill>
            </a:endParaRPr>
          </a:p>
        </p:txBody>
      </p:sp>
      <p:pic>
        <p:nvPicPr>
          <p:cNvPr id="11" name="IMG_0002.JPG" descr="IMG_0002.JPG">
            <a:extLst>
              <a:ext uri="{FF2B5EF4-FFF2-40B4-BE49-F238E27FC236}">
                <a16:creationId xmlns:a16="http://schemas.microsoft.com/office/drawing/2014/main" id="{E187B01F-E0AC-534D-AD90-C76B6CC1E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636" t="41735" r="26960" b="27323"/>
          <a:stretch>
            <a:fillRect/>
          </a:stretch>
        </p:blipFill>
        <p:spPr>
          <a:xfrm>
            <a:off x="6898375" y="4337157"/>
            <a:ext cx="2769632" cy="15693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516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3E4E6C-E57F-D4B4-444F-F315516C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53" y="3054269"/>
            <a:ext cx="7108878" cy="2402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FB2248-2D81-2203-3431-70807B288528}"/>
              </a:ext>
            </a:extLst>
          </p:cNvPr>
          <p:cNvSpPr/>
          <p:nvPr/>
        </p:nvSpPr>
        <p:spPr>
          <a:xfrm>
            <a:off x="-1945601" y="231459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HGTD module loading</a:t>
            </a:r>
            <a:endParaRPr lang="en-GB" sz="36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CC77198-6DA3-716A-BE9E-DD31AA7F4D64}"/>
              </a:ext>
            </a:extLst>
          </p:cNvPr>
          <p:cNvSpPr txBox="1">
            <a:spLocks/>
          </p:cNvSpPr>
          <p:nvPr/>
        </p:nvSpPr>
        <p:spPr>
          <a:xfrm>
            <a:off x="0" y="913429"/>
            <a:ext cx="10450832" cy="5008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  <a:latin typeface="ArialMT"/>
              </a:rPr>
              <a:t>Achievement:</a:t>
            </a:r>
            <a:r>
              <a:rPr lang="zh-CN" alt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rialMT"/>
              </a:rPr>
              <a:t>IHEP made the first two</a:t>
            </a:r>
            <a:r>
              <a:rPr lang="zh-CN" alt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rialMT"/>
              </a:rPr>
              <a:t>ALTIROC3</a:t>
            </a:r>
            <a:r>
              <a:rPr lang="zh-CN" alt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rialMT"/>
              </a:rPr>
              <a:t>detector</a:t>
            </a:r>
            <a:r>
              <a:rPr lang="zh-CN" alt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rialMT"/>
              </a:rPr>
              <a:t>unit</a:t>
            </a:r>
          </a:p>
          <a:p>
            <a:pPr lvl="1"/>
            <a:r>
              <a:rPr lang="en-US" altLang="zh-CN" sz="2000" dirty="0">
                <a:latin typeface="ArialMT"/>
              </a:rPr>
              <a:t>Use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Gantry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robot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system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to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position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all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15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modules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and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glue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dispending</a:t>
            </a:r>
            <a:endParaRPr lang="en-US" altLang="zh-CN" sz="2000" dirty="0">
              <a:solidFill>
                <a:srgbClr val="0070C0"/>
              </a:solidFill>
              <a:latin typeface="ArialMT"/>
            </a:endParaRPr>
          </a:p>
          <a:p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USTC assembled detector unit with dummy modules.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endParaRPr lang="en-US" altLang="zh-CN" sz="2400" dirty="0">
              <a:solidFill>
                <a:srgbClr val="0070C0"/>
              </a:solidFill>
              <a:latin typeface="ArialMT"/>
            </a:endParaRPr>
          </a:p>
          <a:p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IHEP/</a:t>
            </a:r>
            <a:r>
              <a:rPr lang="en-US" sz="2400" dirty="0">
                <a:solidFill>
                  <a:srgbClr val="0070C0"/>
                </a:solidFill>
                <a:latin typeface="ArialMT"/>
              </a:rPr>
              <a:t>LPNHE-Paris 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shared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50%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support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unit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(PEEK)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MT"/>
              </a:rPr>
              <a:t>manufacture</a:t>
            </a:r>
            <a:r>
              <a:rPr lang="zh-CN" altLang="en-US" sz="2400" dirty="0">
                <a:solidFill>
                  <a:srgbClr val="0070C0"/>
                </a:solidFill>
                <a:latin typeface="ArialMT"/>
              </a:rPr>
              <a:t> </a:t>
            </a:r>
            <a:endParaRPr lang="en-US" altLang="zh-CN" sz="2400" dirty="0">
              <a:solidFill>
                <a:srgbClr val="0070C0"/>
              </a:solidFill>
              <a:latin typeface="ArialMT"/>
            </a:endParaRPr>
          </a:p>
          <a:p>
            <a:pPr lvl="1"/>
            <a:r>
              <a:rPr lang="en-US" altLang="zh-CN" sz="2000" dirty="0">
                <a:latin typeface="ArialMT"/>
              </a:rPr>
              <a:t>Support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unit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100%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fabricated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in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Chinese</a:t>
            </a:r>
            <a:r>
              <a:rPr lang="zh-CN" altLang="en-US" sz="2000" dirty="0">
                <a:latin typeface="ArialMT"/>
              </a:rPr>
              <a:t> </a:t>
            </a:r>
            <a:r>
              <a:rPr lang="en-US" altLang="zh-CN" sz="2000" dirty="0">
                <a:latin typeface="ArialMT"/>
              </a:rPr>
              <a:t>company</a:t>
            </a:r>
            <a:r>
              <a:rPr lang="zh-CN" altLang="en-US" sz="2000" dirty="0">
                <a:latin typeface="ArialMT"/>
              </a:rPr>
              <a:t> </a:t>
            </a:r>
            <a:endParaRPr lang="en-US" altLang="zh-CN" sz="2000" dirty="0">
              <a:latin typeface="ArialMT"/>
            </a:endParaRPr>
          </a:p>
          <a:p>
            <a:pPr lvl="1"/>
            <a:endParaRPr lang="en-US" altLang="zh-CN" sz="2000" dirty="0">
              <a:latin typeface="ArialMT"/>
            </a:endParaRPr>
          </a:p>
          <a:p>
            <a:pPr lvl="1"/>
            <a:endParaRPr lang="en-US" altLang="zh-CN" sz="2000" dirty="0">
              <a:latin typeface="ArialMT"/>
            </a:endParaRPr>
          </a:p>
          <a:p>
            <a:pPr lvl="1"/>
            <a:endParaRPr lang="en-US" altLang="zh-CN" sz="2000" dirty="0">
              <a:latin typeface="ArialMT"/>
            </a:endParaRPr>
          </a:p>
          <a:p>
            <a:pPr lvl="1"/>
            <a:endParaRPr lang="en-US" altLang="zh-CN" sz="2000" dirty="0">
              <a:latin typeface="ArialMT"/>
            </a:endParaRPr>
          </a:p>
          <a:p>
            <a:pPr marL="0" indent="0">
              <a:buNone/>
            </a:pPr>
            <a:endParaRPr lang="en" altLang="zh-CN" sz="2000" dirty="0">
              <a:latin typeface="ArialMT"/>
            </a:endParaRPr>
          </a:p>
          <a:p>
            <a:pPr lvl="1"/>
            <a:endParaRPr lang="en" altLang="zh-CN" sz="2000" dirty="0">
              <a:solidFill>
                <a:srgbClr val="0070C0"/>
              </a:solidFill>
              <a:latin typeface="ArialMT"/>
            </a:endParaRPr>
          </a:p>
          <a:p>
            <a:pPr lvl="1"/>
            <a:endParaRPr lang="en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2FD27-C1F1-CB7C-337C-F945B9C6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72" y="3264503"/>
            <a:ext cx="2921628" cy="2192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5E8C44-4645-EC69-7480-F96DCCC9B273}"/>
              </a:ext>
            </a:extLst>
          </p:cNvPr>
          <p:cNvSpPr txBox="1"/>
          <p:nvPr/>
        </p:nvSpPr>
        <p:spPr>
          <a:xfrm>
            <a:off x="7285498" y="2805464"/>
            <a:ext cx="2620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ArialMT"/>
              </a:rPr>
              <a:t>Detector</a:t>
            </a:r>
            <a:r>
              <a:rPr lang="zh-CN" altLang="en-US" sz="1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ArialMT"/>
              </a:rPr>
              <a:t>unit</a:t>
            </a:r>
            <a:r>
              <a:rPr lang="zh-CN" altLang="en-US" sz="1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ArialMT"/>
              </a:rPr>
              <a:t>shipped</a:t>
            </a:r>
            <a:r>
              <a:rPr lang="zh-CN" altLang="en-US" sz="1400" dirty="0">
                <a:solidFill>
                  <a:srgbClr val="FF0000"/>
                </a:solidFill>
                <a:latin typeface="ArialMT"/>
              </a:rPr>
              <a:t> </a:t>
            </a:r>
            <a:endParaRPr lang="en-US" altLang="zh-CN" sz="1400" dirty="0">
              <a:solidFill>
                <a:srgbClr val="FF0000"/>
              </a:solidFill>
              <a:latin typeface="ArialMT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ArialMT"/>
              </a:rPr>
              <a:t>to</a:t>
            </a:r>
            <a:r>
              <a:rPr lang="zh-CN" altLang="en-US" sz="1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ArialMT"/>
              </a:rPr>
              <a:t>CERN</a:t>
            </a:r>
            <a:endParaRPr lang="en-CN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94B3-6BA0-BAB2-CF34-4E2741A1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9589633" cy="704394"/>
          </a:xfrm>
        </p:spPr>
        <p:txBody>
          <a:bodyPr>
            <a:normAutofit/>
          </a:bodyPr>
          <a:lstStyle/>
          <a:p>
            <a:r>
              <a:rPr lang="en-US" altLang="zh-CN" dirty="0"/>
              <a:t>#Modules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ALTIROC-A/ALTIROC3/ALTIROC2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0714-E45F-A351-1741-8238FDB86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248" y="924718"/>
            <a:ext cx="9770423" cy="5008563"/>
          </a:xfrm>
        </p:spPr>
        <p:txBody>
          <a:bodyPr/>
          <a:lstStyle/>
          <a:p>
            <a:pPr lvl="1"/>
            <a:r>
              <a:rPr lang="en-US" altLang="zh-CN" sz="2000" dirty="0">
                <a:solidFill>
                  <a:srgbClr val="0070C0"/>
                </a:solidFill>
              </a:rPr>
              <a:t>54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modules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(4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detector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units)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installed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in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demonstrator</a:t>
            </a:r>
          </a:p>
          <a:p>
            <a:pPr lvl="2"/>
            <a:r>
              <a:rPr lang="en-US" altLang="zh-CN" sz="2000" dirty="0"/>
              <a:t>IHEP is leading module and detector unit prototyping </a:t>
            </a:r>
          </a:p>
          <a:p>
            <a:pPr lvl="2"/>
            <a:r>
              <a:rPr lang="en-US" altLang="zh-CN" sz="2000" dirty="0"/>
              <a:t>Contributed two</a:t>
            </a:r>
            <a:r>
              <a:rPr lang="zh-CN" altLang="en-US" sz="2000" dirty="0"/>
              <a:t> </a:t>
            </a:r>
            <a:r>
              <a:rPr lang="en-US" altLang="zh-CN" sz="2000" dirty="0"/>
              <a:t>detector</a:t>
            </a:r>
            <a:r>
              <a:rPr lang="zh-CN" altLang="en-US" sz="2000" dirty="0"/>
              <a:t> </a:t>
            </a:r>
            <a:r>
              <a:rPr lang="en-US" altLang="zh-CN" sz="2000" dirty="0"/>
              <a:t>units</a:t>
            </a:r>
            <a:r>
              <a:rPr lang="zh-CN" altLang="en-US" sz="2000" dirty="0"/>
              <a:t> </a:t>
            </a:r>
            <a:r>
              <a:rPr lang="en-US" altLang="zh-CN" sz="2000" dirty="0"/>
              <a:t>with ALTIORC3</a:t>
            </a:r>
            <a:r>
              <a:rPr lang="zh-CN" altLang="en-US" sz="2000" dirty="0"/>
              <a:t> </a:t>
            </a:r>
            <a:r>
              <a:rPr lang="en-US" altLang="zh-CN" sz="2000" dirty="0"/>
              <a:t>modules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2"/>
            <a:endParaRPr lang="en-US" altLang="zh-CN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4E524C-636C-E275-0AC8-184062B1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6" y="1914734"/>
            <a:ext cx="6459478" cy="1959841"/>
          </a:xfrm>
          <a:prstGeom prst="rect">
            <a:avLst/>
          </a:prstGeom>
        </p:spPr>
      </p:pic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DF4C7C04-C4E9-9463-F6FB-9CF5FA439DCF}"/>
              </a:ext>
            </a:extLst>
          </p:cNvPr>
          <p:cNvGraphicFramePr>
            <a:graphicFrameLocks noGrp="1"/>
          </p:cNvGraphicFramePr>
          <p:nvPr/>
        </p:nvGraphicFramePr>
        <p:xfrm>
          <a:off x="632565" y="3969608"/>
          <a:ext cx="6594038" cy="228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57">
                  <a:extLst>
                    <a:ext uri="{9D8B030D-6E8A-4147-A177-3AD203B41FA5}">
                      <a16:colId xmlns:a16="http://schemas.microsoft.com/office/drawing/2014/main" val="2782520339"/>
                    </a:ext>
                  </a:extLst>
                </a:gridCol>
                <a:gridCol w="1562163">
                  <a:extLst>
                    <a:ext uri="{9D8B030D-6E8A-4147-A177-3AD203B41FA5}">
                      <a16:colId xmlns:a16="http://schemas.microsoft.com/office/drawing/2014/main" val="2846535156"/>
                    </a:ext>
                  </a:extLst>
                </a:gridCol>
                <a:gridCol w="1189553">
                  <a:extLst>
                    <a:ext uri="{9D8B030D-6E8A-4147-A177-3AD203B41FA5}">
                      <a16:colId xmlns:a16="http://schemas.microsoft.com/office/drawing/2014/main" val="2219175389"/>
                    </a:ext>
                  </a:extLst>
                </a:gridCol>
                <a:gridCol w="2674165">
                  <a:extLst>
                    <a:ext uri="{9D8B030D-6E8A-4147-A177-3AD203B41FA5}">
                      <a16:colId xmlns:a16="http://schemas.microsoft.com/office/drawing/2014/main" val="708340696"/>
                    </a:ext>
                  </a:extLst>
                </a:gridCol>
              </a:tblGrid>
              <a:tr h="454109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#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Hybrids</a:t>
                      </a:r>
                      <a:r>
                        <a:rPr lang="zh-CN" altLang="en-US" dirty="0"/>
                        <a:t> 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#modules</a:t>
                      </a:r>
                      <a:endParaRPr lang="zh-CN" alt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Usage</a:t>
                      </a:r>
                      <a:r>
                        <a:rPr lang="zh-CN" altLang="en-US" dirty="0"/>
                        <a:t>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921510"/>
                  </a:ext>
                </a:extLst>
              </a:tr>
              <a:tr h="61954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ALTIROC-A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/>
                        <a:t>25</a:t>
                      </a:r>
                    </a:p>
                    <a:p>
                      <a:pPr algn="ctr"/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(23</a:t>
                      </a:r>
                      <a:r>
                        <a:rPr lang="zh-CN" altLang="en-US" b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by</a:t>
                      </a:r>
                      <a:r>
                        <a:rPr lang="zh-CN" altLang="en-US" b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IHEP)</a:t>
                      </a:r>
                    </a:p>
                    <a:p>
                      <a:pPr algn="ctr"/>
                      <a:endParaRPr lang="zh-CN" altLang="en-US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/>
                        <a:t>Test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beams,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hybrids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irradiation</a:t>
                      </a:r>
                      <a:r>
                        <a:rPr lang="zh-CN" altLang="en-US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361037"/>
                  </a:ext>
                </a:extLst>
              </a:tr>
              <a:tr h="8850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ALTIROC-3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/>
                        <a:t>219</a:t>
                      </a:r>
                    </a:p>
                    <a:p>
                      <a:pPr algn="ctr"/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(121</a:t>
                      </a:r>
                      <a:r>
                        <a:rPr lang="zh-CN" altLang="en-US" b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by</a:t>
                      </a:r>
                      <a:r>
                        <a:rPr lang="zh-CN" altLang="en-US" b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IHEP)</a:t>
                      </a:r>
                    </a:p>
                    <a:p>
                      <a:pPr algn="ctr"/>
                      <a:endParaRPr lang="zh-CN" altLang="en-US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/>
                        <a:t>Demonstrator,</a:t>
                      </a:r>
                      <a:r>
                        <a:rPr lang="zh-CN" altLang="en-US" b="0" dirty="0"/>
                        <a:t>  </a:t>
                      </a:r>
                      <a:r>
                        <a:rPr lang="en-US" altLang="zh-CN" b="0" dirty="0"/>
                        <a:t>thermal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cycle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study,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test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beam,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irradiations</a:t>
                      </a:r>
                      <a:endParaRPr lang="zh-CN" alt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42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236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0ECFA-0D55-63A9-1CF0-5F97B95C1FF9}"/>
              </a:ext>
            </a:extLst>
          </p:cNvPr>
          <p:cNvSpPr/>
          <p:nvPr/>
        </p:nvSpPr>
        <p:spPr>
          <a:xfrm>
            <a:off x="-574001" y="218396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MT"/>
              </a:rPr>
              <a:t>Peripheral Electronics Boards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(PEB)</a:t>
            </a:r>
            <a:r>
              <a:rPr lang="zh-CN" altLang="en-US" sz="3600" b="1" dirty="0"/>
              <a:t> </a:t>
            </a:r>
            <a:endParaRPr lang="en-GB" sz="3600" dirty="0"/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255A6DC7-8817-C374-DF4E-14FC8EBD0D81}"/>
              </a:ext>
            </a:extLst>
          </p:cNvPr>
          <p:cNvSpPr txBox="1"/>
          <p:nvPr/>
        </p:nvSpPr>
        <p:spPr>
          <a:xfrm>
            <a:off x="0" y="643622"/>
            <a:ext cx="12320278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200" dirty="0"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IHEP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and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NJU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is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responsible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for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100%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PEB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production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PEB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is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very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challenging,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Comments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from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P2UG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review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2023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about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PEB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:</a:t>
            </a:r>
            <a:r>
              <a:rPr lang="zh-CN" altLang="en-US" sz="2200" dirty="0">
                <a:latin typeface="ArialMT"/>
              </a:rPr>
              <a:t> </a:t>
            </a:r>
            <a:endParaRPr lang="en-US" altLang="zh-CN" sz="2200" dirty="0">
              <a:latin typeface="ArialMT"/>
            </a:endParaRP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Comparable with the most difficult boards for HEP projects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IHEP and NJU developed 1</a:t>
            </a:r>
            <a:r>
              <a:rPr lang="en-US" altLang="zh-CN" sz="2200" baseline="30000" dirty="0">
                <a:latin typeface="ArialMT"/>
              </a:rPr>
              <a:t>st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Peripheral Electronics Boards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early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2024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IHEP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led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designed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PEB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1F,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NJU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manufactured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4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PEB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prototyping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Selected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the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best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company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for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production</a:t>
            </a:r>
            <a:r>
              <a:rPr lang="zh-CN" altLang="en-US" sz="2200" dirty="0">
                <a:latin typeface="ArialMT"/>
              </a:rPr>
              <a:t> </a:t>
            </a:r>
            <a:endParaRPr lang="en-US" altLang="zh-CN" sz="2200" dirty="0"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</a:rPr>
              <a:t>PEB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FDR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review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in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(May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2025),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conditional passed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/>
              <a:t>PEB</a:t>
            </a:r>
            <a:r>
              <a:rPr lang="zh-CN" altLang="en-US" sz="2400" dirty="0"/>
              <a:t> </a:t>
            </a:r>
            <a:r>
              <a:rPr lang="en-US" altLang="zh-CN" sz="2400" dirty="0"/>
              <a:t>design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next</a:t>
            </a:r>
            <a:r>
              <a:rPr lang="zh-CN" altLang="en-US" sz="2400" dirty="0"/>
              <a:t> </a:t>
            </a:r>
            <a:r>
              <a:rPr lang="en-US" altLang="zh-CN" sz="2400" dirty="0"/>
              <a:t>step</a:t>
            </a:r>
            <a:r>
              <a:rPr lang="zh-CN" altLang="en-US" sz="2400" dirty="0"/>
              <a:t> </a:t>
            </a:r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400" dirty="0"/>
              <a:t>Design:</a:t>
            </a:r>
            <a:r>
              <a:rPr lang="zh-CN" altLang="en-US" sz="2400" dirty="0"/>
              <a:t>  </a:t>
            </a:r>
            <a:r>
              <a:rPr lang="en-US" sz="2400" dirty="0"/>
              <a:t>PEB 1B/2F/2B by IHEP</a:t>
            </a:r>
            <a:r>
              <a:rPr lang="en-US" altLang="zh-CN" sz="2400" dirty="0"/>
              <a:t>;</a:t>
            </a:r>
            <a:r>
              <a:rPr lang="zh-CN" altLang="en-US" sz="2400" dirty="0"/>
              <a:t> </a:t>
            </a:r>
            <a:r>
              <a:rPr lang="en-US" sz="2400" dirty="0"/>
              <a:t>PEB 3B by NJU</a:t>
            </a:r>
            <a:r>
              <a:rPr lang="en-US" altLang="zh-CN" sz="2400" dirty="0"/>
              <a:t>;</a:t>
            </a:r>
            <a:r>
              <a:rPr lang="zh-CN" altLang="en-US" sz="2400" dirty="0"/>
              <a:t>  </a:t>
            </a:r>
            <a:r>
              <a:rPr lang="en-US" sz="2400" dirty="0"/>
              <a:t>PEB 3F by Morocco 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sz="2400" dirty="0"/>
              <a:t>IHEP</a:t>
            </a:r>
            <a:r>
              <a:rPr lang="en-US" altLang="zh-CN" sz="2400" dirty="0"/>
              <a:t>/</a:t>
            </a:r>
            <a:r>
              <a:rPr lang="zh-CN" altLang="en-US" sz="2400" dirty="0"/>
              <a:t> </a:t>
            </a:r>
            <a:r>
              <a:rPr lang="en-US" altLang="zh-CN" sz="2400" dirty="0" err="1"/>
              <a:t>Jie</a:t>
            </a:r>
            <a:r>
              <a:rPr lang="zh-CN" altLang="en-US" sz="2400" dirty="0"/>
              <a:t> </a:t>
            </a:r>
            <a:r>
              <a:rPr lang="en-US" altLang="zh-CN" sz="2400" dirty="0"/>
              <a:t>Zhang</a:t>
            </a:r>
            <a:r>
              <a:rPr lang="en-US" sz="2400" dirty="0"/>
              <a:t> will coordinate and verify all the designs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dirty="0">
              <a:latin typeface="ArialMT"/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76955-57AD-9BB5-E5A1-A0F60275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7" y="4625008"/>
            <a:ext cx="8783106" cy="22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9663A-0EAE-6DAD-A8B3-D47BADDC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27" y="4522187"/>
            <a:ext cx="4168958" cy="2117417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1E2080A-15E9-FBD5-26FC-4A582204F7C7}"/>
              </a:ext>
            </a:extLst>
          </p:cNvPr>
          <p:cNvSpPr txBox="1"/>
          <p:nvPr/>
        </p:nvSpPr>
        <p:spPr>
          <a:xfrm>
            <a:off x="-126741" y="1032327"/>
            <a:ext cx="109670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IHEP and NJU played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important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role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testing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demonstrator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system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CERN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Noise levels were measured with 54 modules, no major problem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挑战：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1</a:t>
            </a:r>
            <a:r>
              <a:rPr lang="en-US" altLang="zh-CN" sz="2200" baseline="30000" dirty="0">
                <a:solidFill>
                  <a:srgbClr val="FF0000"/>
                </a:solidFill>
                <a:latin typeface="ArialMT"/>
              </a:rPr>
              <a:t>st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time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to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demonstrate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that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in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large-scale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system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level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endParaRPr lang="en-US" altLang="zh-CN" sz="2200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60FF5-EED7-B886-C1AA-9B0ECDD50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81" y="2535219"/>
            <a:ext cx="5916030" cy="1794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442B14-8E1A-3121-D41F-8A4E8825D664}"/>
              </a:ext>
            </a:extLst>
          </p:cNvPr>
          <p:cNvSpPr/>
          <p:nvPr/>
        </p:nvSpPr>
        <p:spPr>
          <a:xfrm>
            <a:off x="5664418" y="3029953"/>
            <a:ext cx="1679713" cy="925996"/>
          </a:xfrm>
          <a:prstGeom prst="rect">
            <a:avLst/>
          </a:prstGeom>
          <a:solidFill>
            <a:srgbClr val="DE75C5">
              <a:alpha val="4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6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301C0E-76DB-C53E-7B53-FAF3F8AED637}"/>
              </a:ext>
            </a:extLst>
          </p:cNvPr>
          <p:cNvSpPr/>
          <p:nvPr/>
        </p:nvSpPr>
        <p:spPr>
          <a:xfrm>
            <a:off x="7344132" y="3061739"/>
            <a:ext cx="1364318" cy="936121"/>
          </a:xfrm>
          <a:prstGeom prst="rect">
            <a:avLst/>
          </a:prstGeom>
          <a:solidFill>
            <a:srgbClr val="0070C0">
              <a:alpha val="4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6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63EDB-B32A-3F02-5A28-1457D42338BA}"/>
              </a:ext>
            </a:extLst>
          </p:cNvPr>
          <p:cNvSpPr txBox="1"/>
          <p:nvPr/>
        </p:nvSpPr>
        <p:spPr>
          <a:xfrm>
            <a:off x="5806301" y="2259584"/>
            <a:ext cx="5804297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>
                <a:solidFill>
                  <a:srgbClr val="FF0000"/>
                </a:solidFill>
              </a:rPr>
              <a:t>ALTIROC3</a:t>
            </a:r>
            <a:r>
              <a:rPr lang="zh-CN" altLang="en-US" sz="1463" dirty="0">
                <a:solidFill>
                  <a:srgbClr val="FF0000"/>
                </a:solidFill>
              </a:rPr>
              <a:t> </a:t>
            </a:r>
            <a:r>
              <a:rPr lang="en-US" altLang="zh-CN" sz="1463" dirty="0">
                <a:solidFill>
                  <a:srgbClr val="FF0000"/>
                </a:solidFill>
              </a:rPr>
              <a:t>detector</a:t>
            </a:r>
            <a:r>
              <a:rPr lang="zh-CN" altLang="en-US" sz="1463" dirty="0">
                <a:solidFill>
                  <a:srgbClr val="FF0000"/>
                </a:solidFill>
              </a:rPr>
              <a:t> </a:t>
            </a:r>
            <a:r>
              <a:rPr lang="en-US" altLang="zh-CN" sz="1463" dirty="0">
                <a:solidFill>
                  <a:srgbClr val="FF0000"/>
                </a:solidFill>
              </a:rPr>
              <a:t>units</a:t>
            </a:r>
            <a:r>
              <a:rPr lang="zh-CN" altLang="en-US" sz="1463" dirty="0">
                <a:solidFill>
                  <a:srgbClr val="FF0000"/>
                </a:solidFill>
              </a:rPr>
              <a:t> </a:t>
            </a:r>
            <a:endParaRPr lang="en-CN" sz="1463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0D9D72-B655-C0EF-7C3A-BD5AB1AE1582}"/>
              </a:ext>
            </a:extLst>
          </p:cNvPr>
          <p:cNvCxnSpPr>
            <a:cxnSpLocks/>
          </p:cNvCxnSpPr>
          <p:nvPr/>
        </p:nvCxnSpPr>
        <p:spPr>
          <a:xfrm>
            <a:off x="6603424" y="2568510"/>
            <a:ext cx="0" cy="461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E01D1D2-AD22-10D9-06C5-9383117F50F8}"/>
              </a:ext>
            </a:extLst>
          </p:cNvPr>
          <p:cNvSpPr/>
          <p:nvPr/>
        </p:nvSpPr>
        <p:spPr>
          <a:xfrm>
            <a:off x="-313870" y="104010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MT"/>
              </a:rPr>
              <a:t>Demonstrator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(</a:t>
            </a:r>
            <a:r>
              <a:rPr lang="zh-CN" altLang="en-US" sz="3600" dirty="0">
                <a:latin typeface="ArialMT"/>
              </a:rPr>
              <a:t>大规模时间探测器样机） </a:t>
            </a:r>
            <a:endParaRPr lang="en-GB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79392-2DEE-CC07-737C-EA9198AC0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1230"/>
            <a:ext cx="3989969" cy="27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E3EB62-38A4-BC18-F541-DA7FE33F525B}"/>
              </a:ext>
            </a:extLst>
          </p:cNvPr>
          <p:cNvSpPr/>
          <p:nvPr/>
        </p:nvSpPr>
        <p:spPr>
          <a:xfrm>
            <a:off x="-574001" y="218396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MT"/>
              </a:rPr>
              <a:t>High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voltage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power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supply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for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HGTD</a:t>
            </a:r>
            <a:r>
              <a:rPr lang="zh-CN" altLang="en-US" sz="3600" dirty="0">
                <a:latin typeface="ArialMT"/>
              </a:rPr>
              <a:t> </a:t>
            </a:r>
            <a:endParaRPr lang="en-GB" sz="3600" dirty="0"/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5CB602DD-C1B6-5F64-082B-9841BB3B3569}"/>
              </a:ext>
            </a:extLst>
          </p:cNvPr>
          <p:cNvSpPr txBox="1"/>
          <p:nvPr/>
        </p:nvSpPr>
        <p:spPr>
          <a:xfrm>
            <a:off x="0" y="580351"/>
            <a:ext cx="1090840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200" dirty="0"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IHEP developed HV power supplies with FULLDE Chinese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company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Tested at IHEP and CERN,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Passed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FDR,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now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in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pre-production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挑战：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100nA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current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precision,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completion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with</a:t>
            </a:r>
            <a:r>
              <a:rPr lang="zh-CN" altLang="en-US" sz="22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MT"/>
              </a:rPr>
              <a:t>CANE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100% contract of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HV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assigned to FULLDE.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endParaRPr lang="en-US" altLang="zh-CN" sz="2200" dirty="0">
              <a:solidFill>
                <a:srgbClr val="0070C0"/>
              </a:solidFill>
              <a:latin typeface="ArialMT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IHEP/SDU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will contribute to 17.7%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of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the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cost, including testing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pic>
        <p:nvPicPr>
          <p:cNvPr id="4" name="图片 18">
            <a:extLst>
              <a:ext uri="{FF2B5EF4-FFF2-40B4-BE49-F238E27FC236}">
                <a16:creationId xmlns:a16="http://schemas.microsoft.com/office/drawing/2014/main" id="{4A861227-C12D-F7D6-76DF-8DA4AF10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4533475"/>
            <a:ext cx="1195475" cy="1270736"/>
          </a:xfrm>
          <a:prstGeom prst="ellipse">
            <a:avLst/>
          </a:prstGeom>
        </p:spPr>
      </p:pic>
      <p:sp>
        <p:nvSpPr>
          <p:cNvPr id="5" name="文本框 26">
            <a:extLst>
              <a:ext uri="{FF2B5EF4-FFF2-40B4-BE49-F238E27FC236}">
                <a16:creationId xmlns:a16="http://schemas.microsoft.com/office/drawing/2014/main" id="{3B9BF95F-DF6C-2CAA-63F7-D3537E0D5035}"/>
              </a:ext>
            </a:extLst>
          </p:cNvPr>
          <p:cNvSpPr txBox="1"/>
          <p:nvPr/>
        </p:nvSpPr>
        <p:spPr>
          <a:xfrm>
            <a:off x="6383601" y="3577674"/>
            <a:ext cx="175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Interlock interface</a:t>
            </a:r>
          </a:p>
          <a:p>
            <a:r>
              <a:rPr lang="en-US" altLang="zh-CN" sz="1400" b="1" dirty="0" err="1">
                <a:solidFill>
                  <a:srgbClr val="FF0000"/>
                </a:solidFill>
              </a:rPr>
              <a:t>Lemo</a:t>
            </a:r>
            <a:r>
              <a:rPr lang="en-US" altLang="zh-CN" sz="1400" b="1" dirty="0">
                <a:solidFill>
                  <a:srgbClr val="FF0000"/>
                </a:solidFill>
              </a:rPr>
              <a:t> connector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C31A356E-507E-9599-4EEC-6D58D8684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4" y="4183818"/>
            <a:ext cx="2627764" cy="1970051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DDEDCBA5-3DA7-0A45-689F-ED9B67FCD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5" t="26711" r="15132" b="25944"/>
          <a:stretch/>
        </p:blipFill>
        <p:spPr>
          <a:xfrm>
            <a:off x="8039484" y="3120349"/>
            <a:ext cx="1775975" cy="1062106"/>
          </a:xfrm>
          <a:prstGeom prst="ellipse">
            <a:avLst/>
          </a:prstGeom>
        </p:spPr>
      </p:pic>
      <p:sp>
        <p:nvSpPr>
          <p:cNvPr id="10" name="文本框 33">
            <a:extLst>
              <a:ext uri="{FF2B5EF4-FFF2-40B4-BE49-F238E27FC236}">
                <a16:creationId xmlns:a16="http://schemas.microsoft.com/office/drawing/2014/main" id="{8EBF4A25-BAF2-D265-DCED-171108ADD38A}"/>
              </a:ext>
            </a:extLst>
          </p:cNvPr>
          <p:cNvSpPr txBox="1"/>
          <p:nvPr/>
        </p:nvSpPr>
        <p:spPr>
          <a:xfrm>
            <a:off x="8693918" y="3898079"/>
            <a:ext cx="1325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HV connector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7F8120-7DD5-BAAD-FCC5-E8B46DD61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3182"/>
            <a:ext cx="5494515" cy="2750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0FC91-BADD-972B-B624-3CD5CBC174F5}"/>
              </a:ext>
            </a:extLst>
          </p:cNvPr>
          <p:cNvSpPr txBox="1"/>
          <p:nvPr/>
        </p:nvSpPr>
        <p:spPr>
          <a:xfrm>
            <a:off x="460577" y="3002226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HV</a:t>
            </a:r>
            <a:r>
              <a:rPr lang="zh-CN" altLang="en-US" sz="18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supply</a:t>
            </a:r>
            <a:r>
              <a:rPr lang="zh-CN" altLang="en-US" sz="18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testing</a:t>
            </a:r>
            <a:r>
              <a:rPr lang="zh-CN" altLang="en-US" sz="18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setup</a:t>
            </a:r>
            <a:r>
              <a:rPr lang="zh-CN" altLang="en-US" sz="18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at</a:t>
            </a:r>
            <a:r>
              <a:rPr lang="zh-CN" altLang="en-US" sz="18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HGTD</a:t>
            </a:r>
            <a:r>
              <a:rPr lang="zh-CN" altLang="en-US" sz="18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MT"/>
              </a:rPr>
              <a:t>demonstrator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24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12F7B-5C02-DF29-F3ED-F0E449D28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C79E6F7B-4418-F69A-2F36-FAC2D75C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6952DD4-2EB2-42C6-ACAF-404A39744057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pic>
        <p:nvPicPr>
          <p:cNvPr id="5" name="图片 4" descr="图片包含 游戏机, 窗帘, 建筑, 灯光&#10;&#10;描述已自动生成">
            <a:extLst>
              <a:ext uri="{FF2B5EF4-FFF2-40B4-BE49-F238E27FC236}">
                <a16:creationId xmlns:a16="http://schemas.microsoft.com/office/drawing/2014/main" id="{079B5F41-590E-0FDD-E611-F99D57A85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9" y="2262589"/>
            <a:ext cx="3708605" cy="1159283"/>
          </a:xfrm>
          <a:prstGeom prst="rect">
            <a:avLst/>
          </a:prstGeom>
        </p:spPr>
      </p:pic>
      <p:pic>
        <p:nvPicPr>
          <p:cNvPr id="7" name="图片 6" descr="图形用户界面&#10;&#10;描述已自动生成">
            <a:extLst>
              <a:ext uri="{FF2B5EF4-FFF2-40B4-BE49-F238E27FC236}">
                <a16:creationId xmlns:a16="http://schemas.microsoft.com/office/drawing/2014/main" id="{5AE23E42-C97F-08FA-31F8-8124C640D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06" y="2262589"/>
            <a:ext cx="1547609" cy="1152981"/>
          </a:xfrm>
          <a:prstGeom prst="rect">
            <a:avLst/>
          </a:prstGeom>
        </p:spPr>
      </p:pic>
      <p:pic>
        <p:nvPicPr>
          <p:cNvPr id="8" name="图片 7" descr="手里拿着手机&#10;&#10;描述已自动生成">
            <a:extLst>
              <a:ext uri="{FF2B5EF4-FFF2-40B4-BE49-F238E27FC236}">
                <a16:creationId xmlns:a16="http://schemas.microsoft.com/office/drawing/2014/main" id="{159B776D-3014-B8A6-EB15-83396E923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52" y="2249159"/>
            <a:ext cx="1482442" cy="11798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700445C-3FC3-35EF-DB7E-02BFCAAB7E9C}"/>
              </a:ext>
            </a:extLst>
          </p:cNvPr>
          <p:cNvSpPr txBox="1"/>
          <p:nvPr/>
        </p:nvSpPr>
        <p:spPr>
          <a:xfrm>
            <a:off x="4567906" y="1943289"/>
            <a:ext cx="1332047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caliper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410238-2065-D220-FDFE-BD412024621D}"/>
              </a:ext>
            </a:extLst>
          </p:cNvPr>
          <p:cNvSpPr txBox="1"/>
          <p:nvPr/>
        </p:nvSpPr>
        <p:spPr>
          <a:xfrm>
            <a:off x="6456247" y="1942255"/>
            <a:ext cx="1332047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B79BC5-9CC5-0740-A90A-AB83207A60B8}"/>
              </a:ext>
            </a:extLst>
          </p:cNvPr>
          <p:cNvSpPr/>
          <p:nvPr/>
        </p:nvSpPr>
        <p:spPr>
          <a:xfrm>
            <a:off x="-574001" y="218396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MT"/>
              </a:rPr>
              <a:t>Flex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tails</a:t>
            </a:r>
            <a:r>
              <a:rPr lang="zh-CN" altLang="en-US" sz="3600" dirty="0">
                <a:latin typeface="ArialMT"/>
              </a:rPr>
              <a:t>（柔性电子学尾板） </a:t>
            </a:r>
            <a:endParaRPr lang="en-GB" sz="3600" dirty="0"/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1D126C-99D9-3B4A-BD3F-DC55C6CCBF79}"/>
              </a:ext>
            </a:extLst>
          </p:cNvPr>
          <p:cNvSpPr txBox="1"/>
          <p:nvPr/>
        </p:nvSpPr>
        <p:spPr>
          <a:xfrm>
            <a:off x="0" y="580351"/>
            <a:ext cx="1090840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200" dirty="0"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SDU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is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responsible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for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33%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of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flex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tails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production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endParaRPr lang="en-US" altLang="zh-CN" sz="2200" dirty="0">
              <a:solidFill>
                <a:srgbClr val="0070C0"/>
              </a:solidFill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Prototype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has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been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made,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and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satisficed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the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requirement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Ready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for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pre-production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 </a:t>
            </a:r>
            <a:endParaRPr lang="en-US" altLang="zh-CN" sz="2200" dirty="0">
              <a:solidFill>
                <a:srgbClr val="0070C0"/>
              </a:solidFill>
              <a:latin typeface="ArialMT"/>
            </a:endParaRPr>
          </a:p>
          <a:p>
            <a:pPr lvl="1"/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pic>
        <p:nvPicPr>
          <p:cNvPr id="14" name="图片 1" descr="图片包含 电子, 游戏机, 电路&#10;&#10;描述已自动生成">
            <a:extLst>
              <a:ext uri="{FF2B5EF4-FFF2-40B4-BE49-F238E27FC236}">
                <a16:creationId xmlns:a16="http://schemas.microsoft.com/office/drawing/2014/main" id="{0138E970-F60C-734A-B0D1-73553942A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" y="4260955"/>
            <a:ext cx="3517374" cy="2135793"/>
          </a:xfrm>
          <a:prstGeom prst="rect">
            <a:avLst/>
          </a:prstGeom>
        </p:spPr>
      </p:pic>
      <p:pic>
        <p:nvPicPr>
          <p:cNvPr id="16" name="图片 2" descr="图片包含 游戏机, 电子, 电路&#10;&#10;描述已自动生成">
            <a:extLst>
              <a:ext uri="{FF2B5EF4-FFF2-40B4-BE49-F238E27FC236}">
                <a16:creationId xmlns:a16="http://schemas.microsoft.com/office/drawing/2014/main" id="{8F96855C-6F5C-6343-9B3E-76D1E664E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38" y="4619787"/>
            <a:ext cx="2438145" cy="1827761"/>
          </a:xfrm>
          <a:prstGeom prst="rect">
            <a:avLst/>
          </a:prstGeom>
        </p:spPr>
      </p:pic>
      <p:sp>
        <p:nvSpPr>
          <p:cNvPr id="17" name="矩形 3">
            <a:extLst>
              <a:ext uri="{FF2B5EF4-FFF2-40B4-BE49-F238E27FC236}">
                <a16:creationId xmlns:a16="http://schemas.microsoft.com/office/drawing/2014/main" id="{3E7D0E84-C263-7542-8A56-C6C0F8848149}"/>
              </a:ext>
            </a:extLst>
          </p:cNvPr>
          <p:cNvSpPr/>
          <p:nvPr/>
        </p:nvSpPr>
        <p:spPr>
          <a:xfrm>
            <a:off x="4100638" y="5308991"/>
            <a:ext cx="1498600" cy="6864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cxnSp>
        <p:nvCxnSpPr>
          <p:cNvPr id="18" name="直接连接符 4">
            <a:extLst>
              <a:ext uri="{FF2B5EF4-FFF2-40B4-BE49-F238E27FC236}">
                <a16:creationId xmlns:a16="http://schemas.microsoft.com/office/drawing/2014/main" id="{613EE753-A09C-A541-925E-37D729794EF7}"/>
              </a:ext>
            </a:extLst>
          </p:cNvPr>
          <p:cNvCxnSpPr>
            <a:cxnSpLocks/>
          </p:cNvCxnSpPr>
          <p:nvPr/>
        </p:nvCxnSpPr>
        <p:spPr>
          <a:xfrm>
            <a:off x="2329250" y="3717258"/>
            <a:ext cx="4325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6">
            <a:extLst>
              <a:ext uri="{FF2B5EF4-FFF2-40B4-BE49-F238E27FC236}">
                <a16:creationId xmlns:a16="http://schemas.microsoft.com/office/drawing/2014/main" id="{87D7BA62-C716-F348-8DB1-591AC794A181}"/>
              </a:ext>
            </a:extLst>
          </p:cNvPr>
          <p:cNvCxnSpPr>
            <a:cxnSpLocks/>
          </p:cNvCxnSpPr>
          <p:nvPr/>
        </p:nvCxnSpPr>
        <p:spPr>
          <a:xfrm>
            <a:off x="2329250" y="4647082"/>
            <a:ext cx="4325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7">
            <a:extLst>
              <a:ext uri="{FF2B5EF4-FFF2-40B4-BE49-F238E27FC236}">
                <a16:creationId xmlns:a16="http://schemas.microsoft.com/office/drawing/2014/main" id="{F1596CE2-ED67-9849-8342-14084509086E}"/>
              </a:ext>
            </a:extLst>
          </p:cNvPr>
          <p:cNvCxnSpPr>
            <a:cxnSpLocks/>
          </p:cNvCxnSpPr>
          <p:nvPr/>
        </p:nvCxnSpPr>
        <p:spPr>
          <a:xfrm>
            <a:off x="2236461" y="3960451"/>
            <a:ext cx="2109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8">
            <a:extLst>
              <a:ext uri="{FF2B5EF4-FFF2-40B4-BE49-F238E27FC236}">
                <a16:creationId xmlns:a16="http://schemas.microsoft.com/office/drawing/2014/main" id="{AC9FA421-9471-5642-9F02-7AEEA63B5885}"/>
              </a:ext>
            </a:extLst>
          </p:cNvPr>
          <p:cNvCxnSpPr>
            <a:cxnSpLocks/>
          </p:cNvCxnSpPr>
          <p:nvPr/>
        </p:nvCxnSpPr>
        <p:spPr>
          <a:xfrm>
            <a:off x="2223761" y="4394592"/>
            <a:ext cx="2109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9">
            <a:extLst>
              <a:ext uri="{FF2B5EF4-FFF2-40B4-BE49-F238E27FC236}">
                <a16:creationId xmlns:a16="http://schemas.microsoft.com/office/drawing/2014/main" id="{6FA345F6-8753-7548-B90D-12D9C05E286A}"/>
              </a:ext>
            </a:extLst>
          </p:cNvPr>
          <p:cNvCxnSpPr>
            <a:cxnSpLocks/>
          </p:cNvCxnSpPr>
          <p:nvPr/>
        </p:nvCxnSpPr>
        <p:spPr>
          <a:xfrm>
            <a:off x="2236461" y="3939815"/>
            <a:ext cx="0" cy="454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0">
            <a:extLst>
              <a:ext uri="{FF2B5EF4-FFF2-40B4-BE49-F238E27FC236}">
                <a16:creationId xmlns:a16="http://schemas.microsoft.com/office/drawing/2014/main" id="{30802C7D-782D-4F47-9945-2AE9D72B4847}"/>
              </a:ext>
            </a:extLst>
          </p:cNvPr>
          <p:cNvCxnSpPr>
            <a:cxnSpLocks/>
          </p:cNvCxnSpPr>
          <p:nvPr/>
        </p:nvCxnSpPr>
        <p:spPr>
          <a:xfrm>
            <a:off x="2425844" y="3960451"/>
            <a:ext cx="0" cy="454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11">
            <a:extLst>
              <a:ext uri="{FF2B5EF4-FFF2-40B4-BE49-F238E27FC236}">
                <a16:creationId xmlns:a16="http://schemas.microsoft.com/office/drawing/2014/main" id="{252C4C8D-1442-7442-B9F4-9FE0FADB7D2B}"/>
              </a:ext>
            </a:extLst>
          </p:cNvPr>
          <p:cNvCxnSpPr>
            <a:cxnSpLocks/>
          </p:cNvCxnSpPr>
          <p:nvPr/>
        </p:nvCxnSpPr>
        <p:spPr>
          <a:xfrm>
            <a:off x="2332995" y="3698206"/>
            <a:ext cx="0" cy="262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12">
            <a:extLst>
              <a:ext uri="{FF2B5EF4-FFF2-40B4-BE49-F238E27FC236}">
                <a16:creationId xmlns:a16="http://schemas.microsoft.com/office/drawing/2014/main" id="{B89F1299-2463-2943-BF9C-A80F94A2837A}"/>
              </a:ext>
            </a:extLst>
          </p:cNvPr>
          <p:cNvCxnSpPr>
            <a:cxnSpLocks/>
          </p:cNvCxnSpPr>
          <p:nvPr/>
        </p:nvCxnSpPr>
        <p:spPr>
          <a:xfrm>
            <a:off x="2331163" y="4394592"/>
            <a:ext cx="0" cy="262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13">
            <a:extLst>
              <a:ext uri="{FF2B5EF4-FFF2-40B4-BE49-F238E27FC236}">
                <a16:creationId xmlns:a16="http://schemas.microsoft.com/office/drawing/2014/main" id="{D8207EEB-5FFE-464E-96D2-EA20C9878B01}"/>
              </a:ext>
            </a:extLst>
          </p:cNvPr>
          <p:cNvCxnSpPr>
            <a:cxnSpLocks/>
          </p:cNvCxnSpPr>
          <p:nvPr/>
        </p:nvCxnSpPr>
        <p:spPr>
          <a:xfrm>
            <a:off x="3305056" y="3615658"/>
            <a:ext cx="273868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接连接符 15">
            <a:extLst>
              <a:ext uri="{FF2B5EF4-FFF2-40B4-BE49-F238E27FC236}">
                <a16:creationId xmlns:a16="http://schemas.microsoft.com/office/drawing/2014/main" id="{AD0BBF43-9F3A-FA4B-8D6B-4DC570C2FF9C}"/>
              </a:ext>
            </a:extLst>
          </p:cNvPr>
          <p:cNvCxnSpPr>
            <a:cxnSpLocks/>
          </p:cNvCxnSpPr>
          <p:nvPr/>
        </p:nvCxnSpPr>
        <p:spPr>
          <a:xfrm>
            <a:off x="3305056" y="3633590"/>
            <a:ext cx="0" cy="11084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接连接符 16">
            <a:extLst>
              <a:ext uri="{FF2B5EF4-FFF2-40B4-BE49-F238E27FC236}">
                <a16:creationId xmlns:a16="http://schemas.microsoft.com/office/drawing/2014/main" id="{29B8DB9C-F6C1-5043-8707-DF44B6906D05}"/>
              </a:ext>
            </a:extLst>
          </p:cNvPr>
          <p:cNvCxnSpPr>
            <a:cxnSpLocks/>
          </p:cNvCxnSpPr>
          <p:nvPr/>
        </p:nvCxnSpPr>
        <p:spPr>
          <a:xfrm>
            <a:off x="3305056" y="4752308"/>
            <a:ext cx="273868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接连接符 17">
            <a:extLst>
              <a:ext uri="{FF2B5EF4-FFF2-40B4-BE49-F238E27FC236}">
                <a16:creationId xmlns:a16="http://schemas.microsoft.com/office/drawing/2014/main" id="{CA4C2ED9-2BA8-0B47-B2EA-BD080CD6D167}"/>
              </a:ext>
            </a:extLst>
          </p:cNvPr>
          <p:cNvCxnSpPr>
            <a:cxnSpLocks/>
          </p:cNvCxnSpPr>
          <p:nvPr/>
        </p:nvCxnSpPr>
        <p:spPr>
          <a:xfrm>
            <a:off x="5997456" y="3633590"/>
            <a:ext cx="0" cy="11084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文本框 18">
            <a:extLst>
              <a:ext uri="{FF2B5EF4-FFF2-40B4-BE49-F238E27FC236}">
                <a16:creationId xmlns:a16="http://schemas.microsoft.com/office/drawing/2014/main" id="{58B73266-46DB-7B4A-8181-D4763F9AB57B}"/>
              </a:ext>
            </a:extLst>
          </p:cNvPr>
          <p:cNvSpPr txBox="1"/>
          <p:nvPr/>
        </p:nvSpPr>
        <p:spPr>
          <a:xfrm>
            <a:off x="4184268" y="3917741"/>
            <a:ext cx="1383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FFC000"/>
                </a:solidFill>
              </a:rPr>
              <a:t>Flex tail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31" name="文本框 19">
            <a:extLst>
              <a:ext uri="{FF2B5EF4-FFF2-40B4-BE49-F238E27FC236}">
                <a16:creationId xmlns:a16="http://schemas.microsoft.com/office/drawing/2014/main" id="{B4D1F8CB-8FC7-2F41-82BA-8086D36B8206}"/>
              </a:ext>
            </a:extLst>
          </p:cNvPr>
          <p:cNvSpPr txBox="1"/>
          <p:nvPr/>
        </p:nvSpPr>
        <p:spPr>
          <a:xfrm>
            <a:off x="6487156" y="4277973"/>
            <a:ext cx="911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/>
              <a:t>gnda</a:t>
            </a:r>
            <a:endParaRPr lang="zh-CN" altLang="en-US" b="1" dirty="0"/>
          </a:p>
        </p:txBody>
      </p:sp>
      <p:cxnSp>
        <p:nvCxnSpPr>
          <p:cNvPr id="32" name="直接连接符 21">
            <a:extLst>
              <a:ext uri="{FF2B5EF4-FFF2-40B4-BE49-F238E27FC236}">
                <a16:creationId xmlns:a16="http://schemas.microsoft.com/office/drawing/2014/main" id="{C980D344-F61D-5D47-BDFD-D34C5394F87D}"/>
              </a:ext>
            </a:extLst>
          </p:cNvPr>
          <p:cNvCxnSpPr>
            <a:cxnSpLocks/>
          </p:cNvCxnSpPr>
          <p:nvPr/>
        </p:nvCxnSpPr>
        <p:spPr>
          <a:xfrm>
            <a:off x="6107781" y="3547148"/>
            <a:ext cx="379375" cy="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22">
            <a:extLst>
              <a:ext uri="{FF2B5EF4-FFF2-40B4-BE49-F238E27FC236}">
                <a16:creationId xmlns:a16="http://schemas.microsoft.com/office/drawing/2014/main" id="{31D06DFC-7B55-8B49-992B-0BC85C92CF18}"/>
              </a:ext>
            </a:extLst>
          </p:cNvPr>
          <p:cNvCxnSpPr>
            <a:cxnSpLocks/>
          </p:cNvCxnSpPr>
          <p:nvPr/>
        </p:nvCxnSpPr>
        <p:spPr>
          <a:xfrm flipH="1">
            <a:off x="6146162" y="4487556"/>
            <a:ext cx="389890" cy="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文本框 23">
            <a:extLst>
              <a:ext uri="{FF2B5EF4-FFF2-40B4-BE49-F238E27FC236}">
                <a16:creationId xmlns:a16="http://schemas.microsoft.com/office/drawing/2014/main" id="{D655D6ED-6131-0042-BFE9-550AB2A20F35}"/>
              </a:ext>
            </a:extLst>
          </p:cNvPr>
          <p:cNvSpPr txBox="1"/>
          <p:nvPr/>
        </p:nvSpPr>
        <p:spPr>
          <a:xfrm>
            <a:off x="470660" y="3435203"/>
            <a:ext cx="1871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0070C0"/>
                </a:solidFill>
              </a:rPr>
              <a:t>High power BC1 adjustable sliding resistor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5" name="文本框 24">
            <a:extLst>
              <a:ext uri="{FF2B5EF4-FFF2-40B4-BE49-F238E27FC236}">
                <a16:creationId xmlns:a16="http://schemas.microsoft.com/office/drawing/2014/main" id="{86A81DBE-6977-3A4A-AC26-6D472F9BF2E2}"/>
              </a:ext>
            </a:extLst>
          </p:cNvPr>
          <p:cNvSpPr txBox="1"/>
          <p:nvPr/>
        </p:nvSpPr>
        <p:spPr>
          <a:xfrm>
            <a:off x="7210174" y="3577645"/>
            <a:ext cx="2166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0000"/>
                </a:solidFill>
              </a:rPr>
              <a:t>~ 46 m</a:t>
            </a:r>
            <a:r>
              <a:rPr lang="el-GR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for </a:t>
            </a:r>
            <a:r>
              <a:rPr lang="en-US" altLang="zh-CN" b="1" dirty="0" err="1">
                <a:solidFill>
                  <a:srgbClr val="FF0000"/>
                </a:solidFill>
              </a:rPr>
              <a:t>vdda</a:t>
            </a:r>
            <a:r>
              <a:rPr lang="en-US" altLang="zh-CN" b="1" dirty="0">
                <a:solidFill>
                  <a:srgbClr val="FF0000"/>
                </a:solidFill>
              </a:rPr>
              <a:t> and ~22 m</a:t>
            </a:r>
            <a:r>
              <a:rPr lang="el-GR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for </a:t>
            </a:r>
            <a:r>
              <a:rPr lang="en-US" altLang="zh-CN" b="1" dirty="0" err="1">
                <a:solidFill>
                  <a:srgbClr val="FF0000"/>
                </a:solidFill>
              </a:rPr>
              <a:t>gnda</a:t>
            </a:r>
            <a:r>
              <a:rPr lang="en-US" altLang="zh-CN" b="1" dirty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6" name="文本框 25">
            <a:extLst>
              <a:ext uri="{FF2B5EF4-FFF2-40B4-BE49-F238E27FC236}">
                <a16:creationId xmlns:a16="http://schemas.microsoft.com/office/drawing/2014/main" id="{A47ACA9F-8870-2D4B-979A-80B1041A6334}"/>
              </a:ext>
            </a:extLst>
          </p:cNvPr>
          <p:cNvSpPr txBox="1"/>
          <p:nvPr/>
        </p:nvSpPr>
        <p:spPr>
          <a:xfrm>
            <a:off x="1429229" y="6100090"/>
            <a:ext cx="2137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Simple Test </a:t>
            </a:r>
            <a:r>
              <a:rPr lang="en-US" altLang="zh-CN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board</a:t>
            </a:r>
            <a:endParaRPr lang="zh-CN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文本框 26">
            <a:extLst>
              <a:ext uri="{FF2B5EF4-FFF2-40B4-BE49-F238E27FC236}">
                <a16:creationId xmlns:a16="http://schemas.microsoft.com/office/drawing/2014/main" id="{23DC1CDE-7D7F-2C41-BA18-7CEDF8E211FB}"/>
              </a:ext>
            </a:extLst>
          </p:cNvPr>
          <p:cNvSpPr txBox="1"/>
          <p:nvPr/>
        </p:nvSpPr>
        <p:spPr>
          <a:xfrm>
            <a:off x="8069900" y="5093996"/>
            <a:ext cx="1136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Adapter </a:t>
            </a:r>
          </a:p>
          <a:p>
            <a:r>
              <a:rPr lang="en-US" altLang="zh-CN" sz="1800" b="1" dirty="0"/>
              <a:t>board v1</a:t>
            </a:r>
            <a:endParaRPr lang="zh-CN" altLang="en-US" dirty="0"/>
          </a:p>
        </p:txBody>
      </p:sp>
      <p:sp>
        <p:nvSpPr>
          <p:cNvPr id="38" name="椭圆 27">
            <a:extLst>
              <a:ext uri="{FF2B5EF4-FFF2-40B4-BE49-F238E27FC236}">
                <a16:creationId xmlns:a16="http://schemas.microsoft.com/office/drawing/2014/main" id="{53EDB8BE-4843-0C4A-8BA6-2422683D8715}"/>
              </a:ext>
            </a:extLst>
          </p:cNvPr>
          <p:cNvSpPr/>
          <p:nvPr/>
        </p:nvSpPr>
        <p:spPr>
          <a:xfrm>
            <a:off x="3259893" y="3683274"/>
            <a:ext cx="90326" cy="9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28">
            <a:extLst>
              <a:ext uri="{FF2B5EF4-FFF2-40B4-BE49-F238E27FC236}">
                <a16:creationId xmlns:a16="http://schemas.microsoft.com/office/drawing/2014/main" id="{13A43001-91DE-EE49-B6E0-67C53FFD1F1E}"/>
              </a:ext>
            </a:extLst>
          </p:cNvPr>
          <p:cNvSpPr/>
          <p:nvPr/>
        </p:nvSpPr>
        <p:spPr>
          <a:xfrm>
            <a:off x="5953412" y="3668842"/>
            <a:ext cx="90326" cy="9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椭圆 29">
            <a:extLst>
              <a:ext uri="{FF2B5EF4-FFF2-40B4-BE49-F238E27FC236}">
                <a16:creationId xmlns:a16="http://schemas.microsoft.com/office/drawing/2014/main" id="{9D5FA01F-B6D3-3741-80AD-012D2CB1FE48}"/>
              </a:ext>
            </a:extLst>
          </p:cNvPr>
          <p:cNvSpPr/>
          <p:nvPr/>
        </p:nvSpPr>
        <p:spPr>
          <a:xfrm>
            <a:off x="3259893" y="4598666"/>
            <a:ext cx="90326" cy="9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椭圆 30">
            <a:extLst>
              <a:ext uri="{FF2B5EF4-FFF2-40B4-BE49-F238E27FC236}">
                <a16:creationId xmlns:a16="http://schemas.microsoft.com/office/drawing/2014/main" id="{89746EB6-148C-2E48-81E7-D125A4CAF5DD}"/>
              </a:ext>
            </a:extLst>
          </p:cNvPr>
          <p:cNvSpPr/>
          <p:nvPr/>
        </p:nvSpPr>
        <p:spPr>
          <a:xfrm>
            <a:off x="5965018" y="4598666"/>
            <a:ext cx="90326" cy="9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文本框 31">
            <a:extLst>
              <a:ext uri="{FF2B5EF4-FFF2-40B4-BE49-F238E27FC236}">
                <a16:creationId xmlns:a16="http://schemas.microsoft.com/office/drawing/2014/main" id="{80DA8385-F826-0E4B-8F2C-A48D7093C25E}"/>
              </a:ext>
            </a:extLst>
          </p:cNvPr>
          <p:cNvSpPr txBox="1"/>
          <p:nvPr/>
        </p:nvSpPr>
        <p:spPr>
          <a:xfrm>
            <a:off x="2910728" y="3639847"/>
            <a:ext cx="33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3" name="文本框 32">
            <a:extLst>
              <a:ext uri="{FF2B5EF4-FFF2-40B4-BE49-F238E27FC236}">
                <a16:creationId xmlns:a16="http://schemas.microsoft.com/office/drawing/2014/main" id="{6A032D07-A145-BB4E-9946-DA4F56F68C40}"/>
              </a:ext>
            </a:extLst>
          </p:cNvPr>
          <p:cNvSpPr txBox="1"/>
          <p:nvPr/>
        </p:nvSpPr>
        <p:spPr>
          <a:xfrm>
            <a:off x="5990765" y="3627805"/>
            <a:ext cx="33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文本框 33">
            <a:extLst>
              <a:ext uri="{FF2B5EF4-FFF2-40B4-BE49-F238E27FC236}">
                <a16:creationId xmlns:a16="http://schemas.microsoft.com/office/drawing/2014/main" id="{33C60F0A-ED4A-9C46-B895-B7CE28D24093}"/>
              </a:ext>
            </a:extLst>
          </p:cNvPr>
          <p:cNvSpPr txBox="1"/>
          <p:nvPr/>
        </p:nvSpPr>
        <p:spPr>
          <a:xfrm>
            <a:off x="2981633" y="4302890"/>
            <a:ext cx="33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文本框 34">
            <a:extLst>
              <a:ext uri="{FF2B5EF4-FFF2-40B4-BE49-F238E27FC236}">
                <a16:creationId xmlns:a16="http://schemas.microsoft.com/office/drawing/2014/main" id="{818FACB9-04E2-3147-8685-276125C0649A}"/>
              </a:ext>
            </a:extLst>
          </p:cNvPr>
          <p:cNvSpPr txBox="1"/>
          <p:nvPr/>
        </p:nvSpPr>
        <p:spPr>
          <a:xfrm>
            <a:off x="5693466" y="4337055"/>
            <a:ext cx="33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50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B3F5A0-7684-BD47-9C1A-D4AD3FD826BA}"/>
              </a:ext>
            </a:extLst>
          </p:cNvPr>
          <p:cNvSpPr/>
          <p:nvPr/>
        </p:nvSpPr>
        <p:spPr>
          <a:xfrm>
            <a:off x="655709" y="245832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Assessment index</a:t>
            </a:r>
            <a:r>
              <a:rPr lang="zh-CN" altLang="en-US" sz="36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status </a:t>
            </a:r>
            <a:r>
              <a:rPr lang="zh-CN" altLang="en-US" sz="36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（考核指标）</a:t>
            </a:r>
            <a:r>
              <a:rPr lang="en-US" altLang="zh-CN" sz="36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9EBDC-1EEF-0E4F-8E67-F01D450C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2" y="2945999"/>
            <a:ext cx="9066363" cy="2959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B90D3-3121-EC43-8AA5-E4E8BF61DEDE}"/>
              </a:ext>
            </a:extLst>
          </p:cNvPr>
          <p:cNvSpPr txBox="1"/>
          <p:nvPr/>
        </p:nvSpPr>
        <p:spPr>
          <a:xfrm>
            <a:off x="0" y="952740"/>
            <a:ext cx="102436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Final</a:t>
            </a:r>
            <a:r>
              <a:rPr lang="zh-CN" altLang="en-US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goal:</a:t>
            </a:r>
            <a:r>
              <a:rPr lang="zh-CN" altLang="en-US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+mn-lt"/>
              <a:ea typeface="黑体" panose="02010609060101010101" pitchFamily="49" charset="-122"/>
              <a:cs typeface="+mn-cs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400" dirty="0">
                <a:ea typeface="黑体" panose="02010609060101010101" pitchFamily="49" charset="-122"/>
              </a:rPr>
              <a:t>Final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production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s</a:t>
            </a:r>
            <a:r>
              <a:rPr lang="en-US" altLang="zh-CN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ensor and detector module time resolution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30-50 </a:t>
            </a:r>
            <a:r>
              <a:rPr lang="en-US" altLang="zh-CN" sz="2400" dirty="0" err="1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ps</a:t>
            </a:r>
            <a:endParaRPr lang="en-US" altLang="zh-CN" sz="2400" dirty="0">
              <a:solidFill>
                <a:srgbClr val="FF0000"/>
              </a:solidFill>
              <a:latin typeface="+mn-lt"/>
              <a:ea typeface="黑体" panose="02010609060101010101" pitchFamily="49" charset="-122"/>
              <a:cs typeface="+mn-cs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黑体" panose="02010609060101010101" pitchFamily="49" charset="-122"/>
                <a:cs typeface="+mn-cs"/>
              </a:rPr>
              <a:t>This</a:t>
            </a:r>
            <a:r>
              <a:rPr lang="zh-CN" altLang="en-US" sz="2400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+mn-cs"/>
              </a:rPr>
              <a:t>year</a:t>
            </a:r>
            <a:r>
              <a:rPr lang="zh-CN" altLang="en-US" sz="2400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+mn-cs"/>
              </a:rPr>
              <a:t>(1</a:t>
            </a:r>
            <a:r>
              <a:rPr lang="en-US" altLang="zh-CN" sz="2400" baseline="30000" dirty="0">
                <a:latin typeface="+mn-lt"/>
                <a:ea typeface="黑体" panose="02010609060101010101" pitchFamily="49" charset="-122"/>
                <a:cs typeface="+mn-cs"/>
              </a:rPr>
              <a:t>st</a:t>
            </a:r>
            <a:r>
              <a:rPr lang="zh-CN" altLang="en-US" sz="2400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400" dirty="0">
                <a:latin typeface="+mn-lt"/>
                <a:ea typeface="黑体" panose="02010609060101010101" pitchFamily="49" charset="-122"/>
                <a:cs typeface="+mn-cs"/>
              </a:rPr>
              <a:t>year):</a:t>
            </a:r>
            <a:r>
              <a:rPr lang="zh-CN" altLang="en-US" sz="2400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endParaRPr lang="en-US" altLang="zh-CN" sz="2400" dirty="0">
              <a:latin typeface="+mn-lt"/>
              <a:ea typeface="黑体" panose="02010609060101010101" pitchFamily="49" charset="-122"/>
              <a:cs typeface="+mn-cs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400" dirty="0">
                <a:ea typeface="黑体" panose="02010609060101010101" pitchFamily="49" charset="-122"/>
              </a:rPr>
              <a:t>pre-production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sensor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and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hybrids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resolution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better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than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50ps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Irradiated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sensor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+ASIC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hybrids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can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reach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43ps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in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test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beam</a:t>
            </a:r>
          </a:p>
          <a:p>
            <a:pPr marL="1257300" lvl="2" indent="-342900">
              <a:buFont typeface="Wingdings" pitchFamily="2" charset="2"/>
              <a:buChar char="Ø"/>
            </a:pPr>
            <a:endParaRPr lang="en-US" altLang="zh-CN" sz="24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150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E1F9B6-488B-D44F-A878-5E6A8288CE1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191846" y="485572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GB" smtClean="0"/>
              <a:pPr algn="r"/>
              <a:t>2</a:t>
            </a:fld>
            <a:endParaRPr lang="en-GB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E1178A-A988-0243-AD4C-F064E5D1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0" y="4062405"/>
            <a:ext cx="4042410" cy="1987575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1DBF3743-837A-DC4F-B19C-0A120B7165C2}"/>
              </a:ext>
            </a:extLst>
          </p:cNvPr>
          <p:cNvSpPr txBox="1">
            <a:spLocks/>
          </p:cNvSpPr>
          <p:nvPr/>
        </p:nvSpPr>
        <p:spPr>
          <a:xfrm>
            <a:off x="681037" y="180629"/>
            <a:ext cx="8543925" cy="85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High Granularity Timing Detector (HGTD)</a:t>
            </a:r>
          </a:p>
          <a:p>
            <a:endParaRPr lang="zh-CN" alt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1268D45-D8E8-ABB2-FE15-94FAB4C0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685" y="2048718"/>
            <a:ext cx="2669166" cy="174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021F6-CC3F-6942-BE17-90FE9F1F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2" y="3318012"/>
            <a:ext cx="5814718" cy="2953144"/>
          </a:xfrm>
          <a:prstGeom prst="rect">
            <a:avLst/>
          </a:prstGeom>
        </p:spPr>
      </p:pic>
      <p:sp>
        <p:nvSpPr>
          <p:cNvPr id="10" name="内容占位符 8">
            <a:extLst>
              <a:ext uri="{FF2B5EF4-FFF2-40B4-BE49-F238E27FC236}">
                <a16:creationId xmlns:a16="http://schemas.microsoft.com/office/drawing/2014/main" id="{01A08853-22D2-5D40-A210-AAA585DDBC6F}"/>
              </a:ext>
            </a:extLst>
          </p:cNvPr>
          <p:cNvSpPr txBox="1">
            <a:spLocks/>
          </p:cNvSpPr>
          <p:nvPr/>
        </p:nvSpPr>
        <p:spPr>
          <a:xfrm>
            <a:off x="57149" y="825566"/>
            <a:ext cx="10464238" cy="5886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HGTD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aim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to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reduce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pileup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contribution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at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HL-LHC</a:t>
            </a:r>
          </a:p>
          <a:p>
            <a:pPr lvl="1">
              <a:lnSpc>
                <a:spcPct val="130000"/>
              </a:lnSpc>
            </a:pP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T</a:t>
            </a:r>
            <a:r>
              <a:rPr lang="en" altLang="zh-CN" sz="2300" b="1" dirty="0" err="1">
                <a:ea typeface="黑体" panose="02010609060101010101" pitchFamily="49" charset="-122"/>
                <a:sym typeface="微软雅黑"/>
              </a:rPr>
              <a:t>iming</a:t>
            </a:r>
            <a:r>
              <a:rPr lang="en" altLang="zh-CN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resolution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is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better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ea typeface="黑体" panose="02010609060101010101" pitchFamily="49" charset="-122"/>
                <a:sym typeface="微软雅黑"/>
              </a:rPr>
              <a:t>than</a:t>
            </a:r>
            <a:r>
              <a:rPr lang="zh-CN" altLang="en-US" sz="2300" b="1" dirty="0">
                <a:ea typeface="黑体" panose="02010609060101010101" pitchFamily="49" charset="-122"/>
                <a:sym typeface="微软雅黑"/>
              </a:rPr>
              <a:t> </a:t>
            </a:r>
            <a:r>
              <a:rPr lang="en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30</a:t>
            </a:r>
            <a:r>
              <a:rPr lang="zh-CN" altLang="en-US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 err="1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ps</a:t>
            </a:r>
            <a:r>
              <a:rPr lang="en-US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(start)</a:t>
            </a:r>
            <a:r>
              <a:rPr lang="en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-</a:t>
            </a:r>
            <a:r>
              <a:rPr lang="en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</a:t>
            </a:r>
            <a:r>
              <a:rPr lang="en-US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5</a:t>
            </a:r>
            <a:r>
              <a:rPr lang="en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0 </a:t>
            </a:r>
            <a:r>
              <a:rPr lang="en" altLang="zh-CN" sz="2300" b="1" dirty="0" err="1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ps</a:t>
            </a:r>
            <a:r>
              <a:rPr lang="en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(end) </a:t>
            </a:r>
            <a:r>
              <a:rPr lang="en" altLang="zh-CN" sz="2300" b="1" dirty="0" err="1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ps</a:t>
            </a:r>
            <a:r>
              <a:rPr lang="en" altLang="zh-CN" sz="23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per track</a:t>
            </a:r>
            <a:endParaRPr lang="en-US" altLang="zh-CN" sz="2300" b="1" dirty="0">
              <a:ea typeface="黑体" panose="02010609060101010101" pitchFamily="49" charset="-122"/>
              <a:sym typeface="微软雅黑"/>
            </a:endParaRPr>
          </a:p>
          <a:p>
            <a:pPr lvl="1">
              <a:lnSpc>
                <a:spcPct val="130000"/>
              </a:lnSpc>
            </a:pPr>
            <a:r>
              <a:rPr lang="en" altLang="zh-CN" sz="22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6.4 m</a:t>
            </a:r>
            <a:r>
              <a:rPr lang="en" altLang="zh-CN" sz="2200" b="1" baseline="30000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2</a:t>
            </a:r>
            <a:r>
              <a:rPr lang="en" altLang="zh-CN" sz="22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area </a:t>
            </a:r>
            <a:r>
              <a:rPr lang="en" altLang="zh-CN" sz="2200" b="1" dirty="0">
                <a:ea typeface="黑体" panose="02010609060101010101" pitchFamily="49" charset="-122"/>
                <a:sym typeface="微软雅黑"/>
              </a:rPr>
              <a:t>silicon detector and </a:t>
            </a:r>
            <a:r>
              <a:rPr lang="en" altLang="zh-CN" sz="22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~ 3.6 </a:t>
            </a:r>
            <a:r>
              <a:rPr lang="en-US" altLang="zh-CN" sz="2200" b="1" dirty="0">
                <a:solidFill>
                  <a:srgbClr val="FF0000"/>
                </a:solidFill>
                <a:ea typeface="黑体" panose="02010609060101010101" pitchFamily="49" charset="-122"/>
              </a:rPr>
              <a:t>× </a:t>
            </a:r>
            <a:r>
              <a:rPr lang="en" altLang="zh-CN" sz="22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10</a:t>
            </a:r>
            <a:r>
              <a:rPr lang="en" altLang="zh-CN" sz="2200" b="1" baseline="30000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6</a:t>
            </a:r>
            <a:r>
              <a:rPr lang="en" altLang="zh-CN" sz="2200" b="1" dirty="0">
                <a:solidFill>
                  <a:srgbClr val="FF0000"/>
                </a:solidFill>
                <a:ea typeface="黑体" panose="02010609060101010101" pitchFamily="49" charset="-122"/>
                <a:sym typeface="微软雅黑"/>
              </a:rPr>
              <a:t> </a:t>
            </a:r>
            <a:r>
              <a:rPr lang="en" altLang="zh-CN" sz="2200" b="1" dirty="0">
                <a:ea typeface="黑体" panose="02010609060101010101" pitchFamily="49" charset="-122"/>
                <a:sym typeface="微软雅黑"/>
              </a:rPr>
              <a:t>channels</a:t>
            </a:r>
          </a:p>
          <a:p>
            <a:r>
              <a:rPr lang="zh-CN" altLang="en-US" sz="2300" b="1" dirty="0">
                <a:solidFill>
                  <a:srgbClr val="FF0000"/>
                </a:solidFill>
                <a:ea typeface="黑体" panose="02010609060101010101" pitchFamily="49" charset="-122"/>
              </a:rPr>
              <a:t>第一个用于对撞机实验的硅基高精度时间探测器</a:t>
            </a:r>
            <a:endParaRPr lang="en-US" altLang="zh-CN" sz="2300" b="1" dirty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r>
              <a:rPr lang="en-US" sz="2300" b="1" dirty="0">
                <a:solidFill>
                  <a:srgbClr val="FF0000"/>
                </a:solidFill>
                <a:ea typeface="黑体" panose="02010609060101010101" pitchFamily="49" charset="-122"/>
              </a:rPr>
              <a:t>First silicon-based timing detector in particle physics</a:t>
            </a:r>
          </a:p>
          <a:p>
            <a:endParaRPr lang="zh-CN" altLang="en-US" sz="2300" b="1" dirty="0"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300" b="1" dirty="0">
              <a:solidFill>
                <a:srgbClr val="000000"/>
              </a:solidFill>
              <a:ea typeface="SimHei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300" b="1" dirty="0">
              <a:solidFill>
                <a:srgbClr val="000000"/>
              </a:solidFill>
              <a:ea typeface="SimHei" panose="02010609060101010101" pitchFamily="49" charset="-122"/>
            </a:endParaRPr>
          </a:p>
          <a:p>
            <a:pPr lvl="1">
              <a:lnSpc>
                <a:spcPct val="130000"/>
              </a:lnSpc>
            </a:pPr>
            <a:endParaRPr lang="en-US" altLang="zh-CN" sz="2000" dirty="0">
              <a:ea typeface="SimHei" panose="02010609060101010101" pitchFamily="49" charset="-122"/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B08B05AD-CE79-8240-A82B-27DD6139611C}"/>
              </a:ext>
            </a:extLst>
          </p:cNvPr>
          <p:cNvSpPr/>
          <p:nvPr/>
        </p:nvSpPr>
        <p:spPr>
          <a:xfrm>
            <a:off x="57149" y="2339849"/>
            <a:ext cx="6945937" cy="933392"/>
          </a:xfrm>
          <a:prstGeom prst="roundRect">
            <a:avLst>
              <a:gd name="adj" fmla="val 12917"/>
            </a:avLst>
          </a:prstGeom>
          <a:solidFill>
            <a:schemeClr val="accent1">
              <a:hueOff val="-37249"/>
              <a:satOff val="-2150"/>
              <a:lumOff val="12811"/>
              <a:alpha val="27706"/>
            </a:schemeClr>
          </a:solidFill>
          <a:ln w="63500">
            <a:solidFill>
              <a:srgbClr val="FFFFFF">
                <a:alpha val="71344"/>
              </a:srgbClr>
            </a:solidFill>
            <a:miter lim="400000"/>
          </a:ln>
        </p:spPr>
        <p:txBody>
          <a:bodyPr lIns="71437" tIns="71437" rIns="71437" bIns="71437"/>
          <a:lstStyle/>
          <a:p>
            <a:pPr algn="ctr" defTabSz="1828800">
              <a:defRPr sz="54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9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9"/>
    </mc:Choice>
    <mc:Fallback xmlns="">
      <p:transition spd="slow" advTm="5657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7">
            <a:extLst>
              <a:ext uri="{FF2B5EF4-FFF2-40B4-BE49-F238E27FC236}">
                <a16:creationId xmlns:a16="http://schemas.microsoft.com/office/drawing/2014/main" id="{616E4763-074E-584C-BF21-539E10916E5B}"/>
              </a:ext>
            </a:extLst>
          </p:cNvPr>
          <p:cNvSpPr txBox="1"/>
          <p:nvPr/>
        </p:nvSpPr>
        <p:spPr>
          <a:xfrm>
            <a:off x="-114030" y="555738"/>
            <a:ext cx="1090840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200" dirty="0"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Summary</a:t>
            </a:r>
            <a:r>
              <a:rPr lang="zh-CN" altLang="en-US" sz="22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Sensor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pre-production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done,</a:t>
            </a:r>
            <a:r>
              <a:rPr lang="en-US" altLang="zh-CN" sz="2400" dirty="0">
                <a:latin typeface="ArialMT"/>
              </a:rPr>
              <a:t> passed</a:t>
            </a:r>
            <a:r>
              <a:rPr lang="zh-CN" altLang="en-US" sz="2400" dirty="0">
                <a:latin typeface="ArialMT"/>
              </a:rPr>
              <a:t> </a:t>
            </a:r>
            <a:r>
              <a:rPr lang="en-US" altLang="zh-CN" sz="2400" dirty="0">
                <a:latin typeface="ArialMT"/>
              </a:rPr>
              <a:t>CERN</a:t>
            </a:r>
            <a:r>
              <a:rPr lang="zh-CN" altLang="en-US" sz="2400" dirty="0">
                <a:latin typeface="ArialMT"/>
              </a:rPr>
              <a:t> </a:t>
            </a:r>
            <a:r>
              <a:rPr lang="en-US" altLang="zh-CN" sz="2400" dirty="0">
                <a:latin typeface="ArialMT"/>
              </a:rPr>
              <a:t>review,</a:t>
            </a:r>
            <a:r>
              <a:rPr lang="zh-CN" altLang="en-US" sz="24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production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on-going</a:t>
            </a:r>
            <a:r>
              <a:rPr lang="zh-CN" altLang="en-US" sz="2200" dirty="0">
                <a:latin typeface="ArialMT"/>
              </a:rPr>
              <a:t>  </a:t>
            </a:r>
            <a:endParaRPr lang="en-US" altLang="zh-CN" sz="2200" dirty="0">
              <a:latin typeface="ArialMT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Prototyping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done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for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Module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and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Electronics Boards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,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HV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power,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flex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tails</a:t>
            </a:r>
            <a:r>
              <a:rPr lang="zh-CN" altLang="en-US" sz="2200" dirty="0">
                <a:latin typeface="ArialMT"/>
              </a:rPr>
              <a:t> </a:t>
            </a:r>
            <a:endParaRPr lang="en-US" altLang="zh-CN" sz="2200" dirty="0">
              <a:latin typeface="ArialM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  <a:latin typeface="ArialMT"/>
              </a:rPr>
              <a:t>Next Milestones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Sensor production finished in 2026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Electronics boards and flex tails completed in 2027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Module and detector unit and HV power supply completed in 2028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MT"/>
              </a:rPr>
              <a:t>Detector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assembly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and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Commissioning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at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CERN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(2026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-2029</a:t>
            </a:r>
            <a:r>
              <a:rPr lang="zh-CN" altLang="en-US" sz="2200" dirty="0">
                <a:latin typeface="ArialMT"/>
              </a:rPr>
              <a:t> </a:t>
            </a:r>
            <a:r>
              <a:rPr lang="en-US" altLang="zh-CN" sz="2200" dirty="0">
                <a:latin typeface="ArialMT"/>
              </a:rPr>
              <a:t>)</a:t>
            </a:r>
          </a:p>
          <a:p>
            <a:pPr lvl="1"/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35BEED-06B2-BC4E-BE6A-B02AC0BD7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8426"/>
            <a:ext cx="9906000" cy="22946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8C90F8-824E-4F43-BD50-83ADD534BC4C}"/>
              </a:ext>
            </a:extLst>
          </p:cNvPr>
          <p:cNvSpPr/>
          <p:nvPr/>
        </p:nvSpPr>
        <p:spPr>
          <a:xfrm>
            <a:off x="-574001" y="218396"/>
            <a:ext cx="986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MT"/>
              </a:rPr>
              <a:t>Summary</a:t>
            </a:r>
            <a:r>
              <a:rPr lang="zh-CN" altLang="en-US" sz="3600" dirty="0">
                <a:latin typeface="ArialMT"/>
              </a:rPr>
              <a:t> </a:t>
            </a:r>
            <a:r>
              <a:rPr lang="en-US" altLang="zh-CN" sz="3600" dirty="0">
                <a:latin typeface="ArialMT"/>
              </a:rPr>
              <a:t> and plan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26496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课题1：High Granularity Timing Detector"/>
          <p:cNvSpPr txBox="1">
            <a:spLocks noGrp="1"/>
          </p:cNvSpPr>
          <p:nvPr>
            <p:ph type="title"/>
          </p:nvPr>
        </p:nvSpPr>
        <p:spPr>
          <a:xfrm>
            <a:off x="178690" y="75140"/>
            <a:ext cx="9906000" cy="74116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900" dirty="0">
                <a:solidFill>
                  <a:schemeClr val="tx1"/>
                </a:solidFill>
              </a:rPr>
              <a:t>Research Content, Assessment Index (</a:t>
            </a:r>
            <a:r>
              <a:rPr lang="zh-CN" altLang="en-US" sz="2900" dirty="0">
                <a:solidFill>
                  <a:schemeClr val="tx1"/>
                </a:solidFill>
              </a:rPr>
              <a:t>考核指标，研究内容</a:t>
            </a:r>
            <a:r>
              <a:rPr lang="en-US" altLang="zh-CN" sz="2900" dirty="0">
                <a:solidFill>
                  <a:schemeClr val="tx1"/>
                </a:solidFill>
              </a:rPr>
              <a:t>)</a:t>
            </a:r>
            <a:endParaRPr sz="2900" dirty="0">
              <a:solidFill>
                <a:schemeClr val="tx1"/>
              </a:solidFill>
            </a:endParaRPr>
          </a:p>
        </p:txBody>
      </p:sp>
      <p:pic>
        <p:nvPicPr>
          <p:cNvPr id="453" name="图片 15" descr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977" y="4207434"/>
            <a:ext cx="2849663" cy="135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图片 10" descr="图片 10"/>
          <p:cNvPicPr>
            <a:picLocks noChangeAspect="1"/>
          </p:cNvPicPr>
          <p:nvPr/>
        </p:nvPicPr>
        <p:blipFill>
          <a:blip r:embed="rId4"/>
          <a:srcRect r="48070" b="35959"/>
          <a:stretch>
            <a:fillRect/>
          </a:stretch>
        </p:blipFill>
        <p:spPr>
          <a:xfrm>
            <a:off x="1917494" y="4140308"/>
            <a:ext cx="2409285" cy="166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文本框 13"/>
          <p:cNvSpPr txBox="1"/>
          <p:nvPr/>
        </p:nvSpPr>
        <p:spPr>
          <a:xfrm>
            <a:off x="2516625" y="3782356"/>
            <a:ext cx="2277909" cy="32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573" rIns="18573">
            <a:spAutoFit/>
          </a:bodyPr>
          <a:lstStyle>
            <a:lvl1pPr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sz="1544" dirty="0">
                <a:solidFill>
                  <a:schemeClr val="tx1"/>
                </a:solidFill>
              </a:rPr>
              <a:t>Electronics </a:t>
            </a:r>
          </a:p>
        </p:txBody>
      </p:sp>
      <p:sp>
        <p:nvSpPr>
          <p:cNvPr id="456" name="文本框 13"/>
          <p:cNvSpPr txBox="1"/>
          <p:nvPr/>
        </p:nvSpPr>
        <p:spPr>
          <a:xfrm>
            <a:off x="7402854" y="3812182"/>
            <a:ext cx="2277909" cy="32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573" rIns="18573">
            <a:spAutoFit/>
          </a:bodyPr>
          <a:lstStyle>
            <a:lvl1pPr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sz="1544" dirty="0">
                <a:solidFill>
                  <a:schemeClr val="tx1"/>
                </a:solidFill>
              </a:rPr>
              <a:t>High Voltage supply </a:t>
            </a:r>
          </a:p>
        </p:txBody>
      </p:sp>
      <p:sp>
        <p:nvSpPr>
          <p:cNvPr id="457" name="文本框 13"/>
          <p:cNvSpPr txBox="1"/>
          <p:nvPr/>
        </p:nvSpPr>
        <p:spPr>
          <a:xfrm>
            <a:off x="102964" y="3755428"/>
            <a:ext cx="2277909" cy="32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573" rIns="18573">
            <a:spAutoFit/>
          </a:bodyPr>
          <a:lstStyle>
            <a:lvl1pPr defTabSz="642937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sz="1544" dirty="0">
                <a:solidFill>
                  <a:schemeClr val="tx1"/>
                </a:solidFill>
              </a:rPr>
              <a:t>LGAD sensor</a:t>
            </a:r>
          </a:p>
        </p:txBody>
      </p:sp>
      <p:pic>
        <p:nvPicPr>
          <p:cNvPr id="458" name="IHEP-IMEv2 LGAD Wafer with full size (15_15) sensor_2 (1).jpg" descr="IHEP-IMEv2 LGAD Wafer with full size (15_15) sensor_2 (1).jpg"/>
          <p:cNvPicPr>
            <a:picLocks noChangeAspect="1"/>
          </p:cNvPicPr>
          <p:nvPr/>
        </p:nvPicPr>
        <p:blipFill>
          <a:blip r:embed="rId5"/>
          <a:srcRect l="18056" t="3683" r="21976" b="2"/>
          <a:stretch>
            <a:fillRect/>
          </a:stretch>
        </p:blipFill>
        <p:spPr>
          <a:xfrm>
            <a:off x="67262" y="3987848"/>
            <a:ext cx="1839963" cy="1970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5" extrusionOk="0">
                <a:moveTo>
                  <a:pt x="10645" y="3"/>
                </a:moveTo>
                <a:cubicBezTo>
                  <a:pt x="10200" y="10"/>
                  <a:pt x="9756" y="38"/>
                  <a:pt x="9415" y="84"/>
                </a:cubicBezTo>
                <a:cubicBezTo>
                  <a:pt x="8716" y="177"/>
                  <a:pt x="7620" y="428"/>
                  <a:pt x="7149" y="603"/>
                </a:cubicBezTo>
                <a:cubicBezTo>
                  <a:pt x="7077" y="631"/>
                  <a:pt x="6865" y="710"/>
                  <a:pt x="6678" y="778"/>
                </a:cubicBezTo>
                <a:cubicBezTo>
                  <a:pt x="6283" y="923"/>
                  <a:pt x="5328" y="1367"/>
                  <a:pt x="5077" y="1524"/>
                </a:cubicBezTo>
                <a:cubicBezTo>
                  <a:pt x="4981" y="1584"/>
                  <a:pt x="4876" y="1649"/>
                  <a:pt x="4842" y="1667"/>
                </a:cubicBezTo>
                <a:cubicBezTo>
                  <a:pt x="4782" y="1701"/>
                  <a:pt x="4411" y="1955"/>
                  <a:pt x="4070" y="2196"/>
                </a:cubicBezTo>
                <a:cubicBezTo>
                  <a:pt x="3480" y="2613"/>
                  <a:pt x="2771" y="3276"/>
                  <a:pt x="2272" y="3878"/>
                </a:cubicBezTo>
                <a:cubicBezTo>
                  <a:pt x="1842" y="4399"/>
                  <a:pt x="1705" y="4599"/>
                  <a:pt x="1695" y="4730"/>
                </a:cubicBezTo>
                <a:cubicBezTo>
                  <a:pt x="1688" y="4831"/>
                  <a:pt x="1679" y="4848"/>
                  <a:pt x="1625" y="4847"/>
                </a:cubicBezTo>
                <a:cubicBezTo>
                  <a:pt x="1582" y="4845"/>
                  <a:pt x="1550" y="4871"/>
                  <a:pt x="1525" y="4930"/>
                </a:cubicBezTo>
                <a:cubicBezTo>
                  <a:pt x="1505" y="4976"/>
                  <a:pt x="1446" y="5067"/>
                  <a:pt x="1394" y="5131"/>
                </a:cubicBezTo>
                <a:cubicBezTo>
                  <a:pt x="1184" y="5393"/>
                  <a:pt x="747" y="6307"/>
                  <a:pt x="514" y="6974"/>
                </a:cubicBezTo>
                <a:cubicBezTo>
                  <a:pt x="308" y="7565"/>
                  <a:pt x="112" y="8407"/>
                  <a:pt x="75" y="8853"/>
                </a:cubicBezTo>
                <a:cubicBezTo>
                  <a:pt x="68" y="8940"/>
                  <a:pt x="55" y="9021"/>
                  <a:pt x="47" y="9033"/>
                </a:cubicBezTo>
                <a:cubicBezTo>
                  <a:pt x="17" y="9078"/>
                  <a:pt x="-3" y="9840"/>
                  <a:pt x="26" y="9823"/>
                </a:cubicBezTo>
                <a:cubicBezTo>
                  <a:pt x="78" y="9794"/>
                  <a:pt x="99" y="9870"/>
                  <a:pt x="49" y="9905"/>
                </a:cubicBezTo>
                <a:cubicBezTo>
                  <a:pt x="8" y="9932"/>
                  <a:pt x="-1" y="9994"/>
                  <a:pt x="0" y="10292"/>
                </a:cubicBezTo>
                <a:cubicBezTo>
                  <a:pt x="0" y="11045"/>
                  <a:pt x="118" y="11857"/>
                  <a:pt x="336" y="12617"/>
                </a:cubicBezTo>
                <a:cubicBezTo>
                  <a:pt x="489" y="13149"/>
                  <a:pt x="507" y="13204"/>
                  <a:pt x="558" y="13298"/>
                </a:cubicBezTo>
                <a:cubicBezTo>
                  <a:pt x="587" y="13351"/>
                  <a:pt x="623" y="13444"/>
                  <a:pt x="639" y="13504"/>
                </a:cubicBezTo>
                <a:cubicBezTo>
                  <a:pt x="678" y="13644"/>
                  <a:pt x="806" y="13924"/>
                  <a:pt x="849" y="13964"/>
                </a:cubicBezTo>
                <a:cubicBezTo>
                  <a:pt x="867" y="13981"/>
                  <a:pt x="881" y="14018"/>
                  <a:pt x="881" y="14045"/>
                </a:cubicBezTo>
                <a:cubicBezTo>
                  <a:pt x="881" y="14139"/>
                  <a:pt x="1370" y="15032"/>
                  <a:pt x="1601" y="15358"/>
                </a:cubicBezTo>
                <a:cubicBezTo>
                  <a:pt x="1638" y="15411"/>
                  <a:pt x="1720" y="15529"/>
                  <a:pt x="1782" y="15620"/>
                </a:cubicBezTo>
                <a:cubicBezTo>
                  <a:pt x="2587" y="16792"/>
                  <a:pt x="3924" y="17968"/>
                  <a:pt x="5289" y="18707"/>
                </a:cubicBezTo>
                <a:cubicBezTo>
                  <a:pt x="5406" y="18771"/>
                  <a:pt x="5501" y="18834"/>
                  <a:pt x="5501" y="18847"/>
                </a:cubicBezTo>
                <a:cubicBezTo>
                  <a:pt x="5501" y="18860"/>
                  <a:pt x="5452" y="18897"/>
                  <a:pt x="5391" y="18930"/>
                </a:cubicBezTo>
                <a:cubicBezTo>
                  <a:pt x="5105" y="19087"/>
                  <a:pt x="4951" y="19388"/>
                  <a:pt x="4895" y="19900"/>
                </a:cubicBezTo>
                <a:cubicBezTo>
                  <a:pt x="4864" y="20190"/>
                  <a:pt x="4887" y="20414"/>
                  <a:pt x="4947" y="20414"/>
                </a:cubicBezTo>
                <a:cubicBezTo>
                  <a:pt x="4962" y="20414"/>
                  <a:pt x="5014" y="20491"/>
                  <a:pt x="5062" y="20586"/>
                </a:cubicBezTo>
                <a:cubicBezTo>
                  <a:pt x="5168" y="20796"/>
                  <a:pt x="5320" y="20970"/>
                  <a:pt x="5478" y="21063"/>
                </a:cubicBezTo>
                <a:cubicBezTo>
                  <a:pt x="5600" y="21135"/>
                  <a:pt x="5894" y="21241"/>
                  <a:pt x="5972" y="21242"/>
                </a:cubicBezTo>
                <a:cubicBezTo>
                  <a:pt x="6061" y="21242"/>
                  <a:pt x="6341" y="21304"/>
                  <a:pt x="6377" y="21330"/>
                </a:cubicBezTo>
                <a:cubicBezTo>
                  <a:pt x="6398" y="21345"/>
                  <a:pt x="6423" y="21349"/>
                  <a:pt x="6432" y="21341"/>
                </a:cubicBezTo>
                <a:cubicBezTo>
                  <a:pt x="6455" y="21320"/>
                  <a:pt x="6670" y="21398"/>
                  <a:pt x="6773" y="21464"/>
                </a:cubicBezTo>
                <a:cubicBezTo>
                  <a:pt x="6821" y="21495"/>
                  <a:pt x="6845" y="21532"/>
                  <a:pt x="6835" y="21556"/>
                </a:cubicBezTo>
                <a:cubicBezTo>
                  <a:pt x="6821" y="21591"/>
                  <a:pt x="7445" y="21595"/>
                  <a:pt x="11843" y="21595"/>
                </a:cubicBezTo>
                <a:cubicBezTo>
                  <a:pt x="16198" y="21595"/>
                  <a:pt x="16863" y="21590"/>
                  <a:pt x="16848" y="21556"/>
                </a:cubicBezTo>
                <a:cubicBezTo>
                  <a:pt x="16803" y="21446"/>
                  <a:pt x="16768" y="21283"/>
                  <a:pt x="16782" y="21249"/>
                </a:cubicBezTo>
                <a:cubicBezTo>
                  <a:pt x="16791" y="21228"/>
                  <a:pt x="16817" y="21212"/>
                  <a:pt x="16841" y="21212"/>
                </a:cubicBezTo>
                <a:cubicBezTo>
                  <a:pt x="16870" y="21211"/>
                  <a:pt x="16882" y="21186"/>
                  <a:pt x="16879" y="21137"/>
                </a:cubicBezTo>
                <a:cubicBezTo>
                  <a:pt x="16874" y="21072"/>
                  <a:pt x="16887" y="21061"/>
                  <a:pt x="16990" y="21040"/>
                </a:cubicBezTo>
                <a:cubicBezTo>
                  <a:pt x="17055" y="21027"/>
                  <a:pt x="17119" y="20996"/>
                  <a:pt x="17134" y="20971"/>
                </a:cubicBezTo>
                <a:cubicBezTo>
                  <a:pt x="17159" y="20930"/>
                  <a:pt x="17165" y="20931"/>
                  <a:pt x="17200" y="20976"/>
                </a:cubicBezTo>
                <a:cubicBezTo>
                  <a:pt x="17262" y="21055"/>
                  <a:pt x="17333" y="20982"/>
                  <a:pt x="17331" y="20842"/>
                </a:cubicBezTo>
                <a:cubicBezTo>
                  <a:pt x="17330" y="20780"/>
                  <a:pt x="17344" y="20667"/>
                  <a:pt x="17363" y="20591"/>
                </a:cubicBezTo>
                <a:cubicBezTo>
                  <a:pt x="17393" y="20473"/>
                  <a:pt x="17390" y="20429"/>
                  <a:pt x="17344" y="20294"/>
                </a:cubicBezTo>
                <a:cubicBezTo>
                  <a:pt x="17283" y="20112"/>
                  <a:pt x="17241" y="20078"/>
                  <a:pt x="16756" y="19798"/>
                </a:cubicBezTo>
                <a:cubicBezTo>
                  <a:pt x="16578" y="19695"/>
                  <a:pt x="16406" y="19588"/>
                  <a:pt x="16373" y="19563"/>
                </a:cubicBezTo>
                <a:cubicBezTo>
                  <a:pt x="16341" y="19537"/>
                  <a:pt x="16229" y="19484"/>
                  <a:pt x="16124" y="19442"/>
                </a:cubicBezTo>
                <a:cubicBezTo>
                  <a:pt x="16018" y="19401"/>
                  <a:pt x="15900" y="19351"/>
                  <a:pt x="15861" y="19333"/>
                </a:cubicBezTo>
                <a:cubicBezTo>
                  <a:pt x="15821" y="19315"/>
                  <a:pt x="15694" y="19305"/>
                  <a:pt x="15577" y="19308"/>
                </a:cubicBezTo>
                <a:cubicBezTo>
                  <a:pt x="15422" y="19312"/>
                  <a:pt x="15354" y="19303"/>
                  <a:pt x="15329" y="19275"/>
                </a:cubicBezTo>
                <a:cubicBezTo>
                  <a:pt x="15310" y="19253"/>
                  <a:pt x="15302" y="19224"/>
                  <a:pt x="15312" y="19209"/>
                </a:cubicBezTo>
                <a:cubicBezTo>
                  <a:pt x="15321" y="19195"/>
                  <a:pt x="15521" y="19089"/>
                  <a:pt x="15755" y="18974"/>
                </a:cubicBezTo>
                <a:cubicBezTo>
                  <a:pt x="16186" y="18763"/>
                  <a:pt x="16874" y="18380"/>
                  <a:pt x="17064" y="18244"/>
                </a:cubicBezTo>
                <a:cubicBezTo>
                  <a:pt x="17121" y="18204"/>
                  <a:pt x="17247" y="18117"/>
                  <a:pt x="17344" y="18050"/>
                </a:cubicBezTo>
                <a:cubicBezTo>
                  <a:pt x="18079" y="17545"/>
                  <a:pt x="19033" y="16632"/>
                  <a:pt x="19583" y="15908"/>
                </a:cubicBezTo>
                <a:cubicBezTo>
                  <a:pt x="19933" y="15447"/>
                  <a:pt x="20271" y="14915"/>
                  <a:pt x="20522" y="14436"/>
                </a:cubicBezTo>
                <a:cubicBezTo>
                  <a:pt x="20750" y="13999"/>
                  <a:pt x="21033" y="13313"/>
                  <a:pt x="21048" y="13158"/>
                </a:cubicBezTo>
                <a:cubicBezTo>
                  <a:pt x="21054" y="13096"/>
                  <a:pt x="21073" y="13037"/>
                  <a:pt x="21090" y="13027"/>
                </a:cubicBezTo>
                <a:cubicBezTo>
                  <a:pt x="21156" y="12989"/>
                  <a:pt x="21364" y="12207"/>
                  <a:pt x="21462" y="11636"/>
                </a:cubicBezTo>
                <a:cubicBezTo>
                  <a:pt x="21534" y="11217"/>
                  <a:pt x="21597" y="10497"/>
                  <a:pt x="21597" y="10064"/>
                </a:cubicBezTo>
                <a:cubicBezTo>
                  <a:pt x="21597" y="9279"/>
                  <a:pt x="21458" y="8237"/>
                  <a:pt x="21260" y="7524"/>
                </a:cubicBezTo>
                <a:cubicBezTo>
                  <a:pt x="20898" y="6225"/>
                  <a:pt x="20182" y="4872"/>
                  <a:pt x="19328" y="3873"/>
                </a:cubicBezTo>
                <a:cubicBezTo>
                  <a:pt x="19192" y="3714"/>
                  <a:pt x="18819" y="3339"/>
                  <a:pt x="18499" y="3039"/>
                </a:cubicBezTo>
                <a:cubicBezTo>
                  <a:pt x="17947" y="2522"/>
                  <a:pt x="17911" y="2494"/>
                  <a:pt x="17821" y="2507"/>
                </a:cubicBezTo>
                <a:cubicBezTo>
                  <a:pt x="17747" y="2517"/>
                  <a:pt x="17644" y="2482"/>
                  <a:pt x="17342" y="2344"/>
                </a:cubicBezTo>
                <a:cubicBezTo>
                  <a:pt x="17131" y="2248"/>
                  <a:pt x="16943" y="2169"/>
                  <a:pt x="16924" y="2169"/>
                </a:cubicBezTo>
                <a:cubicBezTo>
                  <a:pt x="16906" y="2169"/>
                  <a:pt x="16867" y="2138"/>
                  <a:pt x="16841" y="2100"/>
                </a:cubicBezTo>
                <a:cubicBezTo>
                  <a:pt x="16814" y="2063"/>
                  <a:pt x="16778" y="2031"/>
                  <a:pt x="16759" y="2031"/>
                </a:cubicBezTo>
                <a:cubicBezTo>
                  <a:pt x="16718" y="2031"/>
                  <a:pt x="16267" y="1767"/>
                  <a:pt x="16226" y="1719"/>
                </a:cubicBezTo>
                <a:cubicBezTo>
                  <a:pt x="16210" y="1699"/>
                  <a:pt x="16068" y="1621"/>
                  <a:pt x="15910" y="1544"/>
                </a:cubicBezTo>
                <a:cubicBezTo>
                  <a:pt x="15751" y="1467"/>
                  <a:pt x="15532" y="1344"/>
                  <a:pt x="15423" y="1271"/>
                </a:cubicBezTo>
                <a:cubicBezTo>
                  <a:pt x="15090" y="1049"/>
                  <a:pt x="14993" y="993"/>
                  <a:pt x="14905" y="973"/>
                </a:cubicBezTo>
                <a:cubicBezTo>
                  <a:pt x="14858" y="962"/>
                  <a:pt x="14716" y="906"/>
                  <a:pt x="14589" y="847"/>
                </a:cubicBezTo>
                <a:cubicBezTo>
                  <a:pt x="14461" y="789"/>
                  <a:pt x="14347" y="743"/>
                  <a:pt x="14335" y="747"/>
                </a:cubicBezTo>
                <a:cubicBezTo>
                  <a:pt x="14323" y="750"/>
                  <a:pt x="14278" y="731"/>
                  <a:pt x="14235" y="704"/>
                </a:cubicBezTo>
                <a:cubicBezTo>
                  <a:pt x="14192" y="677"/>
                  <a:pt x="14079" y="649"/>
                  <a:pt x="13985" y="641"/>
                </a:cubicBezTo>
                <a:cubicBezTo>
                  <a:pt x="13808" y="625"/>
                  <a:pt x="13391" y="452"/>
                  <a:pt x="13188" y="310"/>
                </a:cubicBezTo>
                <a:cubicBezTo>
                  <a:pt x="13020" y="193"/>
                  <a:pt x="12652" y="117"/>
                  <a:pt x="11881" y="41"/>
                </a:cubicBezTo>
                <a:cubicBezTo>
                  <a:pt x="11536" y="8"/>
                  <a:pt x="11090" y="-5"/>
                  <a:pt x="10645" y="3"/>
                </a:cubicBezTo>
                <a:close/>
                <a:moveTo>
                  <a:pt x="1761" y="4658"/>
                </a:moveTo>
                <a:cubicBezTo>
                  <a:pt x="1777" y="4649"/>
                  <a:pt x="1797" y="4654"/>
                  <a:pt x="1807" y="4668"/>
                </a:cubicBezTo>
                <a:cubicBezTo>
                  <a:pt x="1816" y="4682"/>
                  <a:pt x="1813" y="4702"/>
                  <a:pt x="1797" y="4711"/>
                </a:cubicBezTo>
                <a:cubicBezTo>
                  <a:pt x="1782" y="4719"/>
                  <a:pt x="1761" y="4714"/>
                  <a:pt x="1752" y="4700"/>
                </a:cubicBezTo>
                <a:cubicBezTo>
                  <a:pt x="1743" y="4686"/>
                  <a:pt x="1746" y="4666"/>
                  <a:pt x="1761" y="465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9" name="文本框 13"/>
          <p:cNvSpPr txBox="1"/>
          <p:nvPr/>
        </p:nvSpPr>
        <p:spPr>
          <a:xfrm>
            <a:off x="4597459" y="3693516"/>
            <a:ext cx="2052025" cy="56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573" rIns="18573">
            <a:spAutoFit/>
          </a:bodyPr>
          <a:lstStyle/>
          <a:p>
            <a:pPr algn="ctr" defTabSz="261225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sz="1544" dirty="0"/>
              <a:t>Module</a:t>
            </a:r>
          </a:p>
          <a:p>
            <a:pPr algn="ctr" defTabSz="261225">
              <a:defRPr sz="3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sz="1544" dirty="0"/>
              <a:t>ASIC+LGAD</a:t>
            </a:r>
          </a:p>
        </p:txBody>
      </p:sp>
      <p:pic>
        <p:nvPicPr>
          <p:cNvPr id="460" name="IMG_0002.JPG" descr="IMG_0002.JPG"/>
          <p:cNvPicPr>
            <a:picLocks noChangeAspect="1"/>
          </p:cNvPicPr>
          <p:nvPr/>
        </p:nvPicPr>
        <p:blipFill>
          <a:blip r:embed="rId6"/>
          <a:srcRect l="36636" t="41735" r="26960" b="27323"/>
          <a:stretch>
            <a:fillRect/>
          </a:stretch>
        </p:blipFill>
        <p:spPr>
          <a:xfrm>
            <a:off x="4337030" y="4188192"/>
            <a:ext cx="2769632" cy="156938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Develop all key components for the Timing Detector…"/>
          <p:cNvSpPr txBox="1"/>
          <p:nvPr/>
        </p:nvSpPr>
        <p:spPr>
          <a:xfrm>
            <a:off x="292099" y="907259"/>
            <a:ext cx="9388663" cy="16898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021" tIns="29021" rIns="29021" bIns="29021" anchor="ctr">
            <a:spAutoFit/>
          </a:bodyPr>
          <a:lstStyle/>
          <a:p>
            <a:pPr defTabSz="333788">
              <a:spcBef>
                <a:spcPts val="366"/>
              </a:spcBef>
              <a:defRPr sz="39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zh-CN" altLang="en-US" sz="2400" dirty="0">
                <a:solidFill>
                  <a:srgbClr val="FF0000"/>
                </a:solidFill>
              </a:rPr>
              <a:t>研究内容： </a:t>
            </a:r>
            <a:r>
              <a:rPr lang="en-US" sz="2400" dirty="0">
                <a:solidFill>
                  <a:srgbClr val="FF0000"/>
                </a:solidFill>
              </a:rPr>
              <a:t>Develop all key components for the Timing Detector</a:t>
            </a:r>
          </a:p>
          <a:p>
            <a:pPr marL="391300" lvl="1" indent="-210700" defTabSz="333788">
              <a:spcBef>
                <a:spcPts val="366"/>
              </a:spcBef>
              <a:buSzPct val="75000"/>
              <a:buChar char="•"/>
              <a:defRPr sz="3900"/>
            </a:pPr>
            <a:r>
              <a:rPr sz="2400" dirty="0"/>
              <a:t>Developed radiation hard LGAD silicon sensor</a:t>
            </a:r>
          </a:p>
          <a:p>
            <a:pPr marL="391300" lvl="1" indent="-210700" defTabSz="333788">
              <a:spcBef>
                <a:spcPts val="366"/>
              </a:spcBef>
              <a:buSzPct val="75000"/>
              <a:buChar char="•"/>
              <a:defRPr sz="3900"/>
            </a:pPr>
            <a:r>
              <a:rPr sz="2400" dirty="0"/>
              <a:t>Build large-area </a:t>
            </a:r>
            <a:r>
              <a:rPr sz="2400" dirty="0" err="1"/>
              <a:t>ASIC+Sensor</a:t>
            </a:r>
            <a:r>
              <a:rPr sz="2400" dirty="0"/>
              <a:t> Module with robot</a:t>
            </a:r>
          </a:p>
          <a:p>
            <a:pPr marL="391300" lvl="1" indent="-210700" defTabSz="333788">
              <a:spcBef>
                <a:spcPts val="366"/>
              </a:spcBef>
              <a:buSzPct val="75000"/>
              <a:buChar char="•"/>
              <a:defRPr sz="3900"/>
            </a:pPr>
            <a:r>
              <a:rPr sz="2400" dirty="0"/>
              <a:t>Develop Front-end electronics, high voltage system, flexible cable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2FCDE-2D77-DB40-A05A-534242083BB9}"/>
              </a:ext>
            </a:extLst>
          </p:cNvPr>
          <p:cNvSpPr txBox="1"/>
          <p:nvPr/>
        </p:nvSpPr>
        <p:spPr>
          <a:xfrm>
            <a:off x="178689" y="2578666"/>
            <a:ext cx="81017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Assessment index </a:t>
            </a:r>
            <a:r>
              <a:rPr lang="zh-CN" altLang="en-US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（考核指标）</a:t>
            </a:r>
            <a:r>
              <a:rPr lang="en-US" altLang="zh-CN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: 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Sensor and detector module time resolution reach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30-50 </a:t>
            </a:r>
            <a:r>
              <a:rPr lang="en-US" altLang="zh-CN" sz="2400" dirty="0" err="1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ps</a:t>
            </a:r>
            <a:endParaRPr lang="en-US" altLang="zh-CN" sz="2400" dirty="0">
              <a:solidFill>
                <a:srgbClr val="FF0000"/>
              </a:solidFill>
              <a:latin typeface="+mn-lt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1DBF3743-837A-DC4F-B19C-0A120B7165C2}"/>
              </a:ext>
            </a:extLst>
          </p:cNvPr>
          <p:cNvSpPr txBox="1">
            <a:spLocks/>
          </p:cNvSpPr>
          <p:nvPr/>
        </p:nvSpPr>
        <p:spPr>
          <a:xfrm>
            <a:off x="681037" y="194778"/>
            <a:ext cx="8543925" cy="671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/>
              <a:t>China team in HGTD management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C3C8EE4-3DE7-778C-645A-CE7C87A2E6D1}"/>
              </a:ext>
            </a:extLst>
          </p:cNvPr>
          <p:cNvSpPr txBox="1">
            <a:spLocks/>
          </p:cNvSpPr>
          <p:nvPr/>
        </p:nvSpPr>
        <p:spPr bwMode="auto">
          <a:xfrm>
            <a:off x="0" y="907482"/>
            <a:ext cx="10008296" cy="561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defTabSz="914400"/>
            <a:r>
              <a:rPr lang="en-US" altLang="zh-CN" sz="20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ATLAS China team played an important  role in HGTD management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team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+mn-lt"/>
              <a:ea typeface="黑体" panose="02010609060101010101" pitchFamily="49" charset="-122"/>
              <a:cs typeface="+mn-cs"/>
            </a:endParaRPr>
          </a:p>
          <a:p>
            <a:pPr lvl="1" defTabSz="914423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Mar. 2021- Feb 2025 ,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Joao was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HGTD project leader,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1</a:t>
            </a:r>
            <a:r>
              <a:rPr lang="en-US" altLang="zh-CN" baseline="3000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st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PL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in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China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LHC community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 </a:t>
            </a:r>
            <a:endParaRPr lang="en-US" altLang="zh-CN" dirty="0">
              <a:solidFill>
                <a:srgbClr val="FF0000"/>
              </a:solidFill>
              <a:latin typeface="+mn-lt"/>
              <a:ea typeface="黑体" panose="02010609060101010101" pitchFamily="49" charset="-122"/>
              <a:cs typeface="+mn-cs"/>
            </a:endParaRPr>
          </a:p>
          <a:p>
            <a:pPr lvl="1" defTabSz="914423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Mar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2023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-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Feb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2027,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Zhijun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is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serving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as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deputy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project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leader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 </a:t>
            </a:r>
            <a:endParaRPr lang="en-US" altLang="zh-CN" dirty="0">
              <a:solidFill>
                <a:srgbClr val="FF0000"/>
              </a:solidFill>
              <a:latin typeface="+mn-lt"/>
              <a:ea typeface="黑体" panose="02010609060101010101" pitchFamily="49" charset="-122"/>
              <a:cs typeface="+mn-cs"/>
            </a:endParaRPr>
          </a:p>
          <a:p>
            <a:pPr lvl="1" defTabSz="914423"/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5 person as L2 conveners (Jie Zhang,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Mei Zhao, </a:t>
            </a:r>
            <a:r>
              <a:rPr lang="en-US" altLang="zh-CN" dirty="0" err="1">
                <a:latin typeface="+mn-lt"/>
                <a:ea typeface="黑体" panose="02010609060101010101" pitchFamily="49" charset="-122"/>
                <a:cs typeface="+mn-cs"/>
              </a:rPr>
              <a:t>Zhaoru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  <a:cs typeface="+mn-cs"/>
              </a:rPr>
              <a:t>Zhijun,Yusheng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) </a:t>
            </a:r>
          </a:p>
          <a:p>
            <a:pPr lvl="1" defTabSz="914423"/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3 person as Level-3 convener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（</a:t>
            </a:r>
            <a:r>
              <a:rPr lang="en-US" altLang="zh-CN" dirty="0" err="1">
                <a:latin typeface="+mn-lt"/>
                <a:ea typeface="黑体" panose="02010609060101010101" pitchFamily="49" charset="-122"/>
                <a:cs typeface="+mn-cs"/>
              </a:rPr>
              <a:t>Yunyun,Jie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, Lei Fan 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）</a:t>
            </a:r>
            <a:endParaRPr lang="en-US" altLang="zh-CN" dirty="0">
              <a:latin typeface="+mn-lt"/>
              <a:ea typeface="黑体" panose="02010609060101010101" pitchFamily="49" charset="-122"/>
              <a:cs typeface="+mn-cs"/>
            </a:endParaRPr>
          </a:p>
          <a:p>
            <a:pPr lvl="1" defTabSz="914423"/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person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as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speaker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committee</a:t>
            </a:r>
            <a:r>
              <a:rPr lang="zh-CN" altLang="en-US" dirty="0">
                <a:latin typeface="+mn-lt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  <a:cs typeface="+mn-cs"/>
              </a:rPr>
              <a:t>Yanwen</a:t>
            </a:r>
            <a:r>
              <a:rPr lang="en-US" altLang="zh-CN" dirty="0">
                <a:latin typeface="+mn-lt"/>
                <a:ea typeface="黑体" panose="02010609060101010101" pitchFamily="49" charset="-122"/>
                <a:cs typeface="+mn-cs"/>
              </a:rPr>
              <a:t>)</a:t>
            </a:r>
          </a:p>
          <a:p>
            <a:pPr lvl="1" defTabSz="914423"/>
            <a:endParaRPr lang="en-US" altLang="zh-CN" sz="2400" kern="0" dirty="0">
              <a:solidFill>
                <a:srgbClr val="000000"/>
              </a:solidFill>
              <a:latin typeface="微软雅黑" panose="020B0503020204020204" pitchFamily="34" charset="-122"/>
            </a:endParaRPr>
          </a:p>
          <a:p>
            <a:pPr lvl="1" defTabSz="914423"/>
            <a:endParaRPr lang="en-US" altLang="zh-CN" kern="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lvl="1" defTabSz="914423"/>
            <a:endParaRPr kumimoji="1" lang="en-US" altLang="zh-CN" kern="0" dirty="0">
              <a:latin typeface="微软雅黑"/>
              <a:ea typeface="微软雅黑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86B01-5D8C-6CAF-8C16-B585D98A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" y="3221539"/>
            <a:ext cx="6796773" cy="29718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6BE43F-1C0A-9517-B21C-2C0416222E46}"/>
              </a:ext>
            </a:extLst>
          </p:cNvPr>
          <p:cNvSpPr txBox="1"/>
          <p:nvPr/>
        </p:nvSpPr>
        <p:spPr>
          <a:xfrm>
            <a:off x="420023" y="3933601"/>
            <a:ext cx="5039861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>
                <a:solidFill>
                  <a:srgbClr val="FF0000"/>
                </a:solidFill>
              </a:rPr>
              <a:t>Latest</a:t>
            </a:r>
            <a:r>
              <a:rPr lang="zh-CN" altLang="en-US" sz="1950" dirty="0">
                <a:solidFill>
                  <a:srgbClr val="FF0000"/>
                </a:solidFill>
              </a:rPr>
              <a:t> </a:t>
            </a:r>
            <a:r>
              <a:rPr lang="en-CN" sz="1950" dirty="0">
                <a:solidFill>
                  <a:srgbClr val="FF0000"/>
                </a:solidFill>
              </a:rPr>
              <a:t>HGTD management</a:t>
            </a:r>
          </a:p>
        </p:txBody>
      </p:sp>
      <p:pic>
        <p:nvPicPr>
          <p:cNvPr id="2" name="Picture 2" descr="The Circular Electron Positron Collider - A new tool to probe the  high-energy frontier | Department of Physics | UMass Amherst">
            <a:extLst>
              <a:ext uri="{FF2B5EF4-FFF2-40B4-BE49-F238E27FC236}">
                <a16:creationId xmlns:a16="http://schemas.microsoft.com/office/drawing/2014/main" id="{41A618A5-CCAD-B15B-9A12-583E81B1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913" y="2708739"/>
            <a:ext cx="1016739" cy="11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FB37182-4524-24C2-0F48-287C7E9D4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8096" y="2711039"/>
            <a:ext cx="988958" cy="11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1C42D21-81D6-E1B6-4137-B95786A6B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4732" y="3886088"/>
            <a:ext cx="875430" cy="10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7D2FD7F-265B-B1E7-7C55-C59720C06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4667" y="2702004"/>
            <a:ext cx="934769" cy="10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1D6F6A50-32A9-3D3E-9FDB-6FDED46BF4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457" y="3758430"/>
            <a:ext cx="973195" cy="1122373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4082CFE3-F590-54DA-31EC-B9E84BDAB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231" y="3762578"/>
            <a:ext cx="934769" cy="1258190"/>
          </a:xfrm>
          <a:prstGeom prst="rect">
            <a:avLst/>
          </a:prstGeom>
        </p:spPr>
      </p:pic>
      <p:pic>
        <p:nvPicPr>
          <p:cNvPr id="13" name="Picture 6" descr="专家介绍">
            <a:extLst>
              <a:ext uri="{FF2B5EF4-FFF2-40B4-BE49-F238E27FC236}">
                <a16:creationId xmlns:a16="http://schemas.microsoft.com/office/drawing/2014/main" id="{0C28C3BF-09E4-1A48-8B44-EB87EE64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"/>
          <a:stretch/>
        </p:blipFill>
        <p:spPr bwMode="auto">
          <a:xfrm>
            <a:off x="8983657" y="4960192"/>
            <a:ext cx="855458" cy="11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tlas">
            <a:extLst>
              <a:ext uri="{FF2B5EF4-FFF2-40B4-BE49-F238E27FC236}">
                <a16:creationId xmlns:a16="http://schemas.microsoft.com/office/drawing/2014/main" id="{546A9984-BABC-CD4D-AA73-638D4E0A8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7913" y="4922314"/>
            <a:ext cx="854018" cy="10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5D27A5-0C0F-0147-91EA-96EA4C50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670" y="4853762"/>
            <a:ext cx="877797" cy="122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9"/>
    </mc:Choice>
    <mc:Fallback xmlns="">
      <p:transition spd="slow" advTm="5657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F79F5-E929-3A4F-81B8-C5FF8EAA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22" y="76200"/>
            <a:ext cx="8543925" cy="671193"/>
          </a:xfrm>
        </p:spPr>
        <p:txBody>
          <a:bodyPr/>
          <a:lstStyle/>
          <a:p>
            <a:r>
              <a:rPr lang="en" altLang="zh-CN" dirty="0"/>
              <a:t>Low Gain Avalanche Detectors (LGAD) </a:t>
            </a:r>
            <a:endParaRPr lang="en" altLang="zh-CN" dirty="0"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366246-F4EE-434B-8FF9-90A50247D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057"/>
            <a:ext cx="9621795" cy="5638800"/>
          </a:xfrm>
        </p:spPr>
        <p:txBody>
          <a:bodyPr/>
          <a:lstStyle/>
          <a:p>
            <a:pPr marL="571500" lvl="1" indent="-571500">
              <a:buFont typeface="Wingdings" pitchFamily="2" charset="2"/>
              <a:buChar char="Ø"/>
            </a:pPr>
            <a:r>
              <a:rPr lang="en-US" altLang="zh-CN" dirty="0">
                <a:latin typeface="微软雅黑"/>
                <a:ea typeface="微软雅黑"/>
              </a:rPr>
              <a:t>Compared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to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APD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and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 err="1">
                <a:latin typeface="微软雅黑"/>
                <a:ea typeface="微软雅黑"/>
              </a:rPr>
              <a:t>SiPM</a:t>
            </a:r>
            <a:r>
              <a:rPr lang="en-US" altLang="zh-CN" dirty="0">
                <a:latin typeface="微软雅黑"/>
                <a:ea typeface="微软雅黑"/>
              </a:rPr>
              <a:t>,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LGAD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has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modest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gain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(10-50)</a:t>
            </a:r>
          </a:p>
          <a:p>
            <a:pPr marL="571500" lvl="1" indent="-571500">
              <a:buFont typeface="Wingdings" pitchFamily="2" charset="2"/>
              <a:buChar char="Ø"/>
            </a:pPr>
            <a:r>
              <a:rPr lang="en-US" altLang="zh-CN" dirty="0">
                <a:latin typeface="微软雅黑"/>
                <a:ea typeface="微软雅黑"/>
              </a:rPr>
              <a:t>High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drift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velocity,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thin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active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layer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(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fast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timing)</a:t>
            </a:r>
          </a:p>
          <a:p>
            <a:pPr marL="571500" lvl="1" indent="-571500">
              <a:buFont typeface="Wingdings" pitchFamily="2" charset="2"/>
              <a:buChar char="Ø"/>
            </a:pPr>
            <a:r>
              <a:rPr lang="en-US" altLang="zh-CN" dirty="0">
                <a:latin typeface="微软雅黑"/>
                <a:ea typeface="微软雅黑"/>
              </a:rPr>
              <a:t>High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S/B,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no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r>
              <a:rPr lang="en-US" altLang="zh-CN" dirty="0">
                <a:latin typeface="微软雅黑"/>
                <a:ea typeface="微软雅黑"/>
              </a:rPr>
              <a:t>self-triggering</a:t>
            </a:r>
            <a:r>
              <a:rPr lang="zh-CN" altLang="en-US" dirty="0">
                <a:latin typeface="微软雅黑"/>
                <a:ea typeface="微软雅黑"/>
              </a:rPr>
              <a:t> </a:t>
            </a:r>
            <a:endParaRPr lang="en-US" altLang="zh-CN" dirty="0"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68D8D9-176A-1544-B6E1-144E84EE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6227"/>
          <a:stretch/>
        </p:blipFill>
        <p:spPr>
          <a:xfrm>
            <a:off x="157424" y="4667796"/>
            <a:ext cx="9144000" cy="14021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8B49357-0BB3-3949-9A76-CDEF3EB5377B}"/>
              </a:ext>
            </a:extLst>
          </p:cNvPr>
          <p:cNvSpPr txBox="1"/>
          <p:nvPr/>
        </p:nvSpPr>
        <p:spPr>
          <a:xfrm>
            <a:off x="268053" y="4179372"/>
            <a:ext cx="486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Conventional </a:t>
            </a:r>
            <a:r>
              <a:rPr lang="en-US" altLang="zh-CN" sz="2400" dirty="0" err="1">
                <a:solidFill>
                  <a:srgbClr val="FF0000"/>
                </a:solidFill>
              </a:rPr>
              <a:t>PiN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diode </a:t>
            </a:r>
            <a:endParaRPr lang="en" altLang="zh-CN" sz="2400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5A6020-837C-6544-9ED0-C5CA26B3C090}"/>
              </a:ext>
            </a:extLst>
          </p:cNvPr>
          <p:cNvSpPr txBox="1"/>
          <p:nvPr/>
        </p:nvSpPr>
        <p:spPr>
          <a:xfrm>
            <a:off x="4777559" y="3567763"/>
            <a:ext cx="4860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zh-CN" sz="2400" dirty="0">
              <a:solidFill>
                <a:srgbClr val="FF0000"/>
              </a:solidFill>
            </a:endParaRP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LGAD 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 P+ gain layer on top of PIN diode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962E7C-BFEA-8548-BBA9-63B155DE0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4" y="1935152"/>
            <a:ext cx="1942401" cy="72168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74BC98-4467-DD4B-8A91-E00AD6B2B46B}"/>
              </a:ext>
            </a:extLst>
          </p:cNvPr>
          <p:cNvSpPr txBox="1"/>
          <p:nvPr/>
        </p:nvSpPr>
        <p:spPr>
          <a:xfrm>
            <a:off x="-90544" y="2777311"/>
            <a:ext cx="5043544" cy="767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indent="-571500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Modest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gain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to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increase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S/N</a:t>
            </a:r>
          </a:p>
          <a:p>
            <a:pPr marL="571500" lvl="1" indent="-571500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Thin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detector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to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reduce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t</a:t>
            </a:r>
            <a:r>
              <a:rPr lang="en-US" altLang="zh-CN" baseline="-25000" dirty="0" err="1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rise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  <a:sym typeface="微软雅黑"/>
              </a:rPr>
              <a:t> </a:t>
            </a:r>
            <a:endParaRPr lang="en-US" altLang="zh-CN" dirty="0">
              <a:solidFill>
                <a:srgbClr val="0070C0"/>
              </a:solidFill>
              <a:latin typeface="微软雅黑"/>
              <a:ea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731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926D95-7BB2-CF27-DCA3-635360C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9" b="18199"/>
          <a:stretch/>
        </p:blipFill>
        <p:spPr>
          <a:xfrm>
            <a:off x="3865283" y="1623060"/>
            <a:ext cx="6128413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99"/>
    </mc:Choice>
    <mc:Fallback xmlns="">
      <p:transition spd="slow" advTm="8329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759B0A-5568-A842-8D75-B15E93BF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5DA9B6-5AAA-F447-8A15-9C02A968D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47" y="2165273"/>
            <a:ext cx="9084857" cy="4161004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561E11F6-85A6-C24A-93EF-C8E4F268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" dirty="0"/>
              <a:t>国际</a:t>
            </a:r>
            <a:r>
              <a:rPr lang="zh-CN" altLang="en-US" dirty="0"/>
              <a:t>形势： </a:t>
            </a:r>
            <a:r>
              <a:rPr lang="en-US" altLang="zh-CN" dirty="0"/>
              <a:t>strong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endParaRPr lang="zh-CN" altLang="en-US" dirty="0"/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56F2E7AD-BE24-784F-85AC-293B9B67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23" y="1036320"/>
            <a:ext cx="10075228" cy="5008563"/>
          </a:xfrm>
        </p:spPr>
        <p:txBody>
          <a:bodyPr/>
          <a:lstStyle/>
          <a:p>
            <a:r>
              <a:rPr lang="en" altLang="zh-CN" dirty="0"/>
              <a:t>Lots</a:t>
            </a:r>
            <a:r>
              <a:rPr lang="zh-CN" altLang="en-US" dirty="0"/>
              <a:t> </a:t>
            </a:r>
            <a:r>
              <a:rPr lang="en-US" altLang="zh-CN" dirty="0"/>
              <a:t>of prototypes R &amp; D in LGAD in last few years, active vendors includes: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IHEP-IME (China), USTC-IME (China), IHEP-NDL(China),</a:t>
            </a:r>
            <a:r>
              <a:rPr lang="en" altLang="zh-CN" dirty="0">
                <a:solidFill>
                  <a:srgbClr val="0070C0"/>
                </a:solidFill>
              </a:rPr>
              <a:t> FBK (Italy),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" altLang="zh-CN" dirty="0">
                <a:solidFill>
                  <a:srgbClr val="0070C0"/>
                </a:solidFill>
              </a:rPr>
              <a:t>CNM (Spain), HPK (Japan) …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12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4"/>
    </mc:Choice>
    <mc:Fallback xmlns="">
      <p:transition spd="slow" advTm="3590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F3528A1-00BC-26FE-66CF-D9653DB8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09" y="2588655"/>
            <a:ext cx="5692647" cy="378488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8CA8C00-10E8-905F-E694-E1BE31A87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1" y="2338168"/>
            <a:ext cx="4078252" cy="40782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891207A-5737-7342-9E91-060A193E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9093157" cy="671193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LGAD sensor after Irradiation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A725D5-9EFD-834F-9CBA-A01300FAF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749" y="953469"/>
            <a:ext cx="10542103" cy="5008563"/>
          </a:xfrm>
        </p:spPr>
        <p:txBody>
          <a:bodyPr/>
          <a:lstStyle/>
          <a:p>
            <a:r>
              <a:rPr lang="zh-CN" altLang="en-US" sz="2000" dirty="0">
                <a:solidFill>
                  <a:srgbClr val="FF0000"/>
                </a:solidFill>
                <a:sym typeface="Wingdings" pitchFamily="2" charset="2"/>
              </a:rPr>
              <a:t>挑战：</a:t>
            </a:r>
            <a:r>
              <a:rPr lang="en-US" altLang="zh-CN" sz="2000" dirty="0">
                <a:solidFill>
                  <a:srgbClr val="FF0000"/>
                </a:solidFill>
                <a:sym typeface="Wingdings" pitchFamily="2" charset="2"/>
              </a:rPr>
              <a:t>LGAD</a:t>
            </a:r>
            <a:r>
              <a:rPr lang="zh-CN" altLang="en-US" sz="2000" dirty="0">
                <a:solidFill>
                  <a:srgbClr val="FF0000"/>
                </a:solidFill>
                <a:sym typeface="Wingdings" pitchFamily="2" charset="2"/>
              </a:rPr>
              <a:t>超快硅传感器技术首次用在对撞机实验，抗辐照能力是最大难点</a:t>
            </a:r>
            <a:endParaRPr kumimoji="1" lang="en-US" altLang="zh-CN" sz="2000" dirty="0">
              <a:solidFill>
                <a:srgbClr val="FF0000"/>
              </a:solidFill>
            </a:endParaRPr>
          </a:p>
          <a:p>
            <a:r>
              <a:rPr kumimoji="1" lang="en-US" altLang="zh-CN" sz="2000" dirty="0"/>
              <a:t>IHEP-IME and USTC-IME LGAD with carbon-enriched doping</a:t>
            </a:r>
          </a:p>
          <a:p>
            <a:pPr lvl="1"/>
            <a:r>
              <a:rPr kumimoji="1" lang="en-US" altLang="zh-CN" sz="2000" dirty="0">
                <a:solidFill>
                  <a:srgbClr val="0070C0"/>
                </a:solidFill>
              </a:rPr>
              <a:t>Significantly lower acceptor removal ratio, the most radiation hard </a:t>
            </a:r>
            <a:endParaRPr kumimoji="1" lang="en-US" altLang="zh-CN" sz="2000" dirty="0"/>
          </a:p>
          <a:p>
            <a:r>
              <a:rPr lang="en-US" altLang="zh-CN" sz="2000" dirty="0"/>
              <a:t>After  2.5×10</a:t>
            </a:r>
            <a:r>
              <a:rPr lang="en-US" altLang="zh-CN" sz="2000" baseline="30000" dirty="0"/>
              <a:t>15  </a:t>
            </a:r>
            <a:r>
              <a:rPr lang="en-US" altLang="zh-CN" sz="2000" dirty="0" err="1"/>
              <a:t>n</a:t>
            </a:r>
            <a:r>
              <a:rPr lang="en-US" altLang="zh-CN" sz="2000" baseline="-25000" dirty="0" err="1"/>
              <a:t>eq</a:t>
            </a:r>
            <a:r>
              <a:rPr lang="en-US" altLang="zh-CN" sz="2000" dirty="0"/>
              <a:t>/cm</a:t>
            </a:r>
            <a:r>
              <a:rPr lang="en-US" altLang="zh-CN" sz="2000" baseline="30000" dirty="0"/>
              <a:t>2 </a:t>
            </a:r>
            <a:r>
              <a:rPr lang="en-US" altLang="zh-CN" sz="2000" dirty="0"/>
              <a:t>, LGADs can operated below 550 V </a:t>
            </a:r>
            <a:r>
              <a:rPr lang="en-US" altLang="zh-CN" sz="2000" dirty="0">
                <a:sym typeface="Wingdings" pitchFamily="2" charset="2"/>
              </a:rPr>
              <a:t> avoid single event breakdown</a:t>
            </a:r>
          </a:p>
          <a:p>
            <a:pPr marL="0" indent="0">
              <a:buNone/>
            </a:pPr>
            <a:r>
              <a:rPr kumimoji="1" lang="en-US" altLang="zh-CN" dirty="0"/>
              <a:t>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17E0582-21E7-B496-C998-226FC6110FB6}"/>
              </a:ext>
            </a:extLst>
          </p:cNvPr>
          <p:cNvSpPr txBox="1"/>
          <p:nvPr/>
        </p:nvSpPr>
        <p:spPr>
          <a:xfrm>
            <a:off x="1030541" y="3843321"/>
            <a:ext cx="10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E1FF3"/>
                </a:solidFill>
              </a:rPr>
              <a:t>70</a:t>
            </a:r>
            <a:r>
              <a:rPr lang="zh-CN" altLang="en-US" sz="2800" b="1" dirty="0">
                <a:solidFill>
                  <a:srgbClr val="2E1FF3"/>
                </a:solidFill>
              </a:rPr>
              <a:t> </a:t>
            </a:r>
            <a:r>
              <a:rPr lang="en-US" altLang="zh-CN" sz="2800" b="1" dirty="0" err="1">
                <a:solidFill>
                  <a:srgbClr val="2E1FF3"/>
                </a:solidFill>
              </a:rPr>
              <a:t>ps</a:t>
            </a:r>
            <a:endParaRPr lang="en-CN" sz="2800" b="1" dirty="0">
              <a:solidFill>
                <a:srgbClr val="2E1FF3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883DD8-3FEB-4EBF-55E4-E036CB9B8223}"/>
              </a:ext>
            </a:extLst>
          </p:cNvPr>
          <p:cNvSpPr txBox="1"/>
          <p:nvPr/>
        </p:nvSpPr>
        <p:spPr>
          <a:xfrm>
            <a:off x="5652725" y="2813784"/>
            <a:ext cx="39224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200" dirty="0">
                <a:solidFill>
                  <a:srgbClr val="FF0000"/>
                </a:solidFill>
              </a:rPr>
              <a:t>Acceptor Removal Ratio</a:t>
            </a:r>
          </a:p>
          <a:p>
            <a:pPr algn="ctr"/>
            <a:r>
              <a:rPr kumimoji="1" lang="en-US" altLang="zh-CN" sz="2200" dirty="0">
                <a:solidFill>
                  <a:srgbClr val="FF0000"/>
                </a:solidFill>
              </a:rPr>
              <a:t>Lower ratio, more radiation hard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85C0A92-1DF9-063A-5E8F-E1026D277B5F}"/>
              </a:ext>
            </a:extLst>
          </p:cNvPr>
          <p:cNvSpPr/>
          <p:nvPr/>
        </p:nvSpPr>
        <p:spPr>
          <a:xfrm>
            <a:off x="7607877" y="4150089"/>
            <a:ext cx="1719218" cy="193399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6E484B3-6B25-9B8F-D5DF-144B0604EF84}"/>
              </a:ext>
            </a:extLst>
          </p:cNvPr>
          <p:cNvSpPr txBox="1"/>
          <p:nvPr/>
        </p:nvSpPr>
        <p:spPr>
          <a:xfrm>
            <a:off x="1090318" y="4908403"/>
            <a:ext cx="530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IHEP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D6E03B-951F-A50F-E3DD-E9DF0C4E453F}"/>
              </a:ext>
            </a:extLst>
          </p:cNvPr>
          <p:cNvSpPr txBox="1"/>
          <p:nvPr/>
        </p:nvSpPr>
        <p:spPr>
          <a:xfrm>
            <a:off x="2298123" y="4857496"/>
            <a:ext cx="530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B050"/>
                </a:solidFill>
              </a:rPr>
              <a:t>USTC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24"/>
    </mc:Choice>
    <mc:Fallback xmlns="">
      <p:transition spd="slow" advTm="1125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D5EA2D3-AFFE-84E5-B326-92464670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15" y="4800455"/>
            <a:ext cx="3709032" cy="143381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1CF8CAD-D47E-AA22-5AEB-A20C48E4C1A8}"/>
              </a:ext>
            </a:extLst>
          </p:cNvPr>
          <p:cNvSpPr txBox="1"/>
          <p:nvPr/>
        </p:nvSpPr>
        <p:spPr>
          <a:xfrm>
            <a:off x="6654602" y="5043191"/>
            <a:ext cx="1601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USTC-IME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Pre-production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C0E389-EA0D-5979-C841-B01DC28D1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58" y="3108750"/>
            <a:ext cx="3865289" cy="1644349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561E11F6-85A6-C24A-93EF-C8E4F268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99377"/>
            <a:ext cx="8543925" cy="671193"/>
          </a:xfrm>
        </p:spPr>
        <p:txBody>
          <a:bodyPr>
            <a:normAutofit/>
          </a:bodyPr>
          <a:lstStyle/>
          <a:p>
            <a:r>
              <a:rPr lang="en" altLang="zh-CN" dirty="0"/>
              <a:t>LGAD</a:t>
            </a:r>
            <a:r>
              <a:rPr lang="zh-CN" altLang="en-US" dirty="0"/>
              <a:t> </a:t>
            </a:r>
            <a:r>
              <a:rPr lang="en-US" altLang="zh-CN" dirty="0"/>
              <a:t>sensors</a:t>
            </a:r>
            <a:r>
              <a:rPr lang="zh-CN" altLang="en-US" dirty="0"/>
              <a:t> </a:t>
            </a:r>
            <a:r>
              <a:rPr lang="en-US" altLang="zh-CN" dirty="0"/>
              <a:t>pre-production</a:t>
            </a:r>
            <a:endParaRPr lang="zh-CN" altLang="en-US" dirty="0"/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56F2E7AD-BE24-784F-85AC-293B9B67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1052"/>
            <a:ext cx="10428790" cy="5487571"/>
          </a:xfrm>
        </p:spPr>
        <p:txBody>
          <a:bodyPr>
            <a:normAutofit lnSpcReduction="10000"/>
          </a:bodyPr>
          <a:lstStyle/>
          <a:p>
            <a:r>
              <a:rPr lang="en" altLang="zh-CN" dirty="0"/>
              <a:t>CERN chosen IHEP-IME sensor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" altLang="zh-CN" dirty="0"/>
              <a:t>tendering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contract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signed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Feb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2025</a:t>
            </a:r>
          </a:p>
          <a:p>
            <a:pPr lvl="1"/>
            <a:r>
              <a:rPr lang="en-US" altLang="zh-CN" sz="2200" dirty="0"/>
              <a:t>IHEP-IME,</a:t>
            </a:r>
            <a:r>
              <a:rPr lang="zh-CN" altLang="en-US" sz="2200" dirty="0"/>
              <a:t> </a:t>
            </a:r>
            <a:r>
              <a:rPr lang="en-US" altLang="zh-CN" sz="2200" dirty="0"/>
              <a:t>FBK(Italy)</a:t>
            </a:r>
            <a:r>
              <a:rPr lang="zh-CN" altLang="en-US" sz="2200" dirty="0"/>
              <a:t> </a:t>
            </a:r>
            <a:r>
              <a:rPr lang="en-US" altLang="zh-CN" sz="2200" dirty="0"/>
              <a:t>and</a:t>
            </a:r>
            <a:r>
              <a:rPr lang="zh-CN" altLang="en-US" sz="2200" dirty="0"/>
              <a:t> </a:t>
            </a:r>
            <a:r>
              <a:rPr lang="en" altLang="zh-CN" sz="2200" dirty="0"/>
              <a:t>HPK</a:t>
            </a:r>
            <a:r>
              <a:rPr lang="en-US" altLang="zh-CN" sz="2200" dirty="0"/>
              <a:t>(Japan)</a:t>
            </a:r>
            <a:r>
              <a:rPr lang="zh-CN" altLang="en-US" sz="2200" dirty="0"/>
              <a:t> </a:t>
            </a:r>
            <a:r>
              <a:rPr lang="en-US" altLang="zh-CN" sz="2200" dirty="0"/>
              <a:t>were</a:t>
            </a:r>
            <a:r>
              <a:rPr lang="zh-CN" altLang="en-US" sz="2200" dirty="0"/>
              <a:t> </a:t>
            </a:r>
            <a:r>
              <a:rPr lang="en-US" altLang="zh-CN" sz="2200" dirty="0"/>
              <a:t>completing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CERN</a:t>
            </a:r>
            <a:r>
              <a:rPr lang="zh-CN" altLang="en-US" sz="2200" dirty="0"/>
              <a:t> </a:t>
            </a:r>
            <a:r>
              <a:rPr lang="en-US" altLang="zh-CN" sz="2200" dirty="0"/>
              <a:t>contract</a:t>
            </a:r>
            <a:endParaRPr lang="en" altLang="zh-CN" sz="2200" dirty="0"/>
          </a:p>
          <a:p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sensor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production will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100%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done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China </a:t>
            </a:r>
          </a:p>
          <a:p>
            <a:pPr lvl="1"/>
            <a:r>
              <a:rPr lang="en" altLang="zh-CN" sz="2200" dirty="0">
                <a:solidFill>
                  <a:srgbClr val="FF0000"/>
                </a:solidFill>
              </a:rPr>
              <a:t>First time domestic silicon sensor was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used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by CERN </a:t>
            </a:r>
            <a:r>
              <a:rPr lang="en" altLang="zh-CN" sz="2200" dirty="0">
                <a:solidFill>
                  <a:srgbClr val="FF0000"/>
                </a:solidFill>
              </a:rPr>
              <a:t>in LHC experiment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lvl="1"/>
            <a:r>
              <a:rPr lang="en-GB" altLang="zh-CN" sz="2200" dirty="0"/>
              <a:t>IHEP-IME: </a:t>
            </a:r>
            <a:r>
              <a:rPr lang="en-US" altLang="zh-CN" sz="2200" dirty="0">
                <a:solidFill>
                  <a:srgbClr val="FF0000"/>
                </a:solidFill>
              </a:rPr>
              <a:t>90</a:t>
            </a:r>
            <a:r>
              <a:rPr lang="en-GB" altLang="zh-CN" sz="2200" dirty="0">
                <a:solidFill>
                  <a:srgbClr val="FF0000"/>
                </a:solidFill>
              </a:rPr>
              <a:t>% </a:t>
            </a:r>
            <a:r>
              <a:rPr lang="en-GB" altLang="zh-CN" sz="2200" dirty="0"/>
              <a:t>(</a:t>
            </a:r>
            <a:r>
              <a:rPr lang="en-US" altLang="zh-CN" sz="2200" dirty="0">
                <a:solidFill>
                  <a:srgbClr val="FF0000"/>
                </a:solidFill>
              </a:rPr>
              <a:t>66</a:t>
            </a:r>
            <a:r>
              <a:rPr lang="en-GB" altLang="zh-CN" sz="2200" dirty="0">
                <a:solidFill>
                  <a:srgbClr val="FF0000"/>
                </a:solidFill>
              </a:rPr>
              <a:t>% from CERN tendering</a:t>
            </a:r>
            <a:r>
              <a:rPr lang="en-GB" altLang="zh-CN" sz="2200" dirty="0">
                <a:solidFill>
                  <a:srgbClr val="0070C0"/>
                </a:solidFill>
              </a:rPr>
              <a:t>+24% in</a:t>
            </a:r>
            <a:r>
              <a:rPr lang="en-US" altLang="zh-CN" sz="2200" dirty="0">
                <a:solidFill>
                  <a:srgbClr val="0070C0"/>
                </a:solidFill>
              </a:rPr>
              <a:t>-kind</a:t>
            </a:r>
            <a:r>
              <a:rPr lang="zh-CN" altLang="en-US" sz="2200" dirty="0">
                <a:solidFill>
                  <a:srgbClr val="0070C0"/>
                </a:solidFill>
              </a:rPr>
              <a:t> </a:t>
            </a:r>
            <a:r>
              <a:rPr lang="en-GB" altLang="zh-CN" sz="2200" dirty="0">
                <a:solidFill>
                  <a:srgbClr val="0070C0"/>
                </a:solidFill>
              </a:rPr>
              <a:t>contribution</a:t>
            </a:r>
            <a:r>
              <a:rPr lang="en-GB" altLang="zh-CN" sz="2200" dirty="0"/>
              <a:t>)</a:t>
            </a:r>
            <a:r>
              <a:rPr lang="en-US" altLang="zh-CN" sz="2200" dirty="0"/>
              <a:t>: ~8</a:t>
            </a:r>
            <a:r>
              <a:rPr lang="zh-CN" altLang="en-US" sz="2200" dirty="0"/>
              <a:t> </a:t>
            </a:r>
            <a:r>
              <a:rPr lang="en-US" altLang="zh-CN" sz="2200" dirty="0"/>
              <a:t>m</a:t>
            </a:r>
            <a:r>
              <a:rPr lang="en-US" altLang="zh-CN" sz="2200" baseline="30000" dirty="0"/>
              <a:t>2</a:t>
            </a:r>
            <a:r>
              <a:rPr lang="zh-CN" altLang="en-US" sz="2200" baseline="30000" dirty="0"/>
              <a:t> </a:t>
            </a:r>
            <a:endParaRPr lang="en-GB" altLang="zh-CN" sz="2200" dirty="0"/>
          </a:p>
          <a:p>
            <a:pPr lvl="1"/>
            <a:r>
              <a:rPr lang="en-GB" altLang="zh-CN" sz="2200" dirty="0"/>
              <a:t>USTC-IME: </a:t>
            </a:r>
            <a:r>
              <a:rPr lang="en-GB" altLang="zh-CN" sz="2200" dirty="0">
                <a:solidFill>
                  <a:srgbClr val="FF0000"/>
                </a:solidFill>
              </a:rPr>
              <a:t>10% </a:t>
            </a:r>
            <a:r>
              <a:rPr lang="en-GB" altLang="zh-CN" sz="2200" dirty="0">
                <a:solidFill>
                  <a:srgbClr val="0070C0"/>
                </a:solidFill>
              </a:rPr>
              <a:t>in</a:t>
            </a:r>
            <a:r>
              <a:rPr lang="en-US" altLang="zh-CN" sz="2200" dirty="0">
                <a:solidFill>
                  <a:srgbClr val="0070C0"/>
                </a:solidFill>
              </a:rPr>
              <a:t>-kind</a:t>
            </a:r>
            <a:r>
              <a:rPr lang="zh-CN" altLang="en-US" sz="2200" dirty="0">
                <a:solidFill>
                  <a:srgbClr val="0070C0"/>
                </a:solidFill>
              </a:rPr>
              <a:t> </a:t>
            </a:r>
            <a:r>
              <a:rPr lang="en-GB" altLang="zh-CN" sz="2200" dirty="0">
                <a:solidFill>
                  <a:srgbClr val="0070C0"/>
                </a:solidFill>
              </a:rPr>
              <a:t>contribution</a:t>
            </a:r>
            <a:r>
              <a:rPr lang="zh-CN" altLang="en-US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>
                <a:solidFill>
                  <a:srgbClr val="0070C0"/>
                </a:solidFill>
              </a:rPr>
              <a:t>(</a:t>
            </a:r>
            <a:r>
              <a:rPr lang="en-US" altLang="zh-CN" sz="2200" dirty="0"/>
              <a:t>~0.8</a:t>
            </a:r>
            <a:r>
              <a:rPr lang="zh-CN" altLang="en-US" sz="2200" dirty="0"/>
              <a:t> </a:t>
            </a:r>
            <a:r>
              <a:rPr lang="en-US" altLang="zh-CN" sz="2200" dirty="0"/>
              <a:t>m</a:t>
            </a:r>
            <a:r>
              <a:rPr lang="en-US" altLang="zh-CN" sz="2200" baseline="30000" dirty="0"/>
              <a:t>2</a:t>
            </a:r>
            <a:r>
              <a:rPr lang="zh-CN" altLang="en-US" sz="2200" dirty="0"/>
              <a:t> </a:t>
            </a:r>
            <a:r>
              <a:rPr lang="en-US" altLang="zh-CN" sz="2200" dirty="0"/>
              <a:t>)</a:t>
            </a:r>
            <a:endParaRPr lang="en-US" altLang="zh-CN" sz="2200" dirty="0">
              <a:solidFill>
                <a:srgbClr val="2E1FF3"/>
              </a:solidFill>
            </a:endParaRPr>
          </a:p>
          <a:p>
            <a:r>
              <a:rPr lang="en-US" altLang="zh-CN" dirty="0">
                <a:solidFill>
                  <a:srgbClr val="2E1FF3"/>
                </a:solidFill>
              </a:rPr>
              <a:t>Production</a:t>
            </a:r>
            <a:r>
              <a:rPr lang="zh-CN" altLang="en-US" dirty="0">
                <a:solidFill>
                  <a:srgbClr val="2E1FF3"/>
                </a:solidFill>
              </a:rPr>
              <a:t> </a:t>
            </a:r>
            <a:r>
              <a:rPr lang="en-US" altLang="zh-CN" dirty="0">
                <a:solidFill>
                  <a:srgbClr val="2E1FF3"/>
                </a:solidFill>
              </a:rPr>
              <a:t>status</a:t>
            </a:r>
            <a:r>
              <a:rPr lang="zh-CN" altLang="en-US" dirty="0">
                <a:solidFill>
                  <a:srgbClr val="2E1FF3"/>
                </a:solidFill>
              </a:rPr>
              <a:t>  </a:t>
            </a:r>
            <a:endParaRPr lang="en-US" altLang="zh-CN" dirty="0">
              <a:solidFill>
                <a:srgbClr val="2E1FF3"/>
              </a:solidFill>
            </a:endParaRPr>
          </a:p>
          <a:p>
            <a:pPr lvl="1"/>
            <a:r>
              <a:rPr lang="en-US" altLang="zh-CN" dirty="0"/>
              <a:t>IHEP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1.7k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pre-production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0.4k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</a:p>
          <a:p>
            <a:pPr lvl="1"/>
            <a:r>
              <a:rPr lang="en-US" altLang="zh-CN" dirty="0"/>
              <a:t>USTC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0.27k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pre-production</a:t>
            </a:r>
          </a:p>
          <a:p>
            <a:pPr lvl="1"/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status: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PRR</a:t>
            </a:r>
            <a:r>
              <a:rPr lang="zh-CN" altLang="en-US" dirty="0"/>
              <a:t> </a:t>
            </a:r>
            <a:r>
              <a:rPr lang="en-US" altLang="zh-CN" dirty="0"/>
              <a:t>review passed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July 25, 2024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on-going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Pushing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in-kind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contract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39932D-6A88-E791-799A-F0F2E8DFEEB5}"/>
              </a:ext>
            </a:extLst>
          </p:cNvPr>
          <p:cNvSpPr txBox="1"/>
          <p:nvPr/>
        </p:nvSpPr>
        <p:spPr>
          <a:xfrm>
            <a:off x="5530081" y="2876728"/>
            <a:ext cx="539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Pre-production LGAD sensors from China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01C698-97FA-7A25-FD00-B8C9834C3BFC}"/>
              </a:ext>
            </a:extLst>
          </p:cNvPr>
          <p:cNvSpPr txBox="1"/>
          <p:nvPr/>
        </p:nvSpPr>
        <p:spPr>
          <a:xfrm>
            <a:off x="6626161" y="3475333"/>
            <a:ext cx="1601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IHEP-IME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Pre-production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4"/>
    </mc:Choice>
    <mc:Fallback xmlns="">
      <p:transition spd="slow" advTm="3590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713F3-8442-77A2-C13B-C958F077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5D50-ABCC-CF9A-FC7E-D7BE17F3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+mj-lt"/>
                <a:cs typeface="+mj-lt"/>
              </a:rPr>
              <a:t>ALTIROC</a:t>
            </a:r>
            <a:r>
              <a:rPr lang="zh-CN" altLang="en-US" dirty="0">
                <a:ea typeface="+mj-lt"/>
                <a:cs typeface="+mj-lt"/>
              </a:rPr>
              <a:t> </a:t>
            </a:r>
            <a:r>
              <a:rPr lang="en-US" altLang="zh-CN" dirty="0">
                <a:ea typeface="+mj-lt"/>
                <a:cs typeface="+mj-lt"/>
              </a:rPr>
              <a:t>ASIC</a:t>
            </a:r>
            <a:r>
              <a:rPr lang="zh-CN" altLang="en-US" dirty="0">
                <a:ea typeface="+mj-lt"/>
                <a:cs typeface="+mj-lt"/>
              </a:rPr>
              <a:t> </a:t>
            </a:r>
            <a:r>
              <a:rPr lang="en-US" dirty="0">
                <a:ea typeface="+mj-lt"/>
                <a:cs typeface="+mj-lt"/>
              </a:rPr>
              <a:t>wafer</a:t>
            </a:r>
            <a:r>
              <a:rPr lang="zh-CN" altLang="en-US" dirty="0">
                <a:ea typeface="+mj-lt"/>
                <a:cs typeface="+mj-lt"/>
              </a:rPr>
              <a:t> </a:t>
            </a:r>
            <a:r>
              <a:rPr lang="en-US" dirty="0">
                <a:ea typeface="+mj-lt"/>
                <a:cs typeface="+mj-lt"/>
              </a:rPr>
              <a:t>process</a:t>
            </a:r>
            <a:r>
              <a:rPr lang="zh-CN" altLang="en-US" dirty="0">
                <a:ea typeface="+mj-lt"/>
                <a:cs typeface="+mj-lt"/>
              </a:rPr>
              <a:t> </a:t>
            </a:r>
            <a:endParaRPr lang="zh-CN" altLang="en-US" dirty="0">
              <a:cs typeface="Calibri Ligh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FC39C5-9E98-A1E6-1020-560B66BA5514}"/>
              </a:ext>
            </a:extLst>
          </p:cNvPr>
          <p:cNvSpPr>
            <a:spLocks noGrp="1"/>
          </p:cNvSpPr>
          <p:nvPr/>
        </p:nvSpPr>
        <p:spPr>
          <a:xfrm>
            <a:off x="0" y="953621"/>
            <a:ext cx="10429103" cy="271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F75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IHEP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 err="1"/>
              <a:t>IJClab</a:t>
            </a:r>
            <a:r>
              <a:rPr lang="en-US" altLang="zh-CN" sz="2000" dirty="0"/>
              <a:t>/Omega</a:t>
            </a:r>
            <a:r>
              <a:rPr lang="zh-CN" altLang="en-US" sz="2000" dirty="0"/>
              <a:t> </a:t>
            </a:r>
            <a:r>
              <a:rPr lang="en-US" altLang="zh-CN" sz="2000" dirty="0"/>
              <a:t>share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50%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wafer</a:t>
            </a:r>
            <a:r>
              <a:rPr lang="zh-CN" altLang="en-US" sz="2000" dirty="0"/>
              <a:t> </a:t>
            </a:r>
            <a:r>
              <a:rPr lang="en-US" altLang="zh-CN" sz="2000" dirty="0"/>
              <a:t>probe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  <a:r>
              <a:rPr lang="zh-CN" altLang="en-US" sz="2000" dirty="0"/>
              <a:t>（</a:t>
            </a:r>
            <a:r>
              <a:rPr lang="en-US" altLang="zh-CN" sz="2000" dirty="0"/>
              <a:t>~225</a:t>
            </a:r>
            <a:r>
              <a:rPr lang="zh-CN" altLang="en-US" sz="2000" dirty="0"/>
              <a:t> </a:t>
            </a:r>
            <a:r>
              <a:rPr lang="en-US" altLang="zh-CN" sz="2000" dirty="0"/>
              <a:t>wafers</a:t>
            </a:r>
            <a:r>
              <a:rPr lang="zh-CN" altLang="en-US" sz="2000" dirty="0"/>
              <a:t> 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Agreements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probe cards, and evaluation criteria should have been defined by </a:t>
            </a:r>
            <a:r>
              <a:rPr lang="en-US" altLang="zh-CN" dirty="0" err="1">
                <a:solidFill>
                  <a:srgbClr val="0070C0"/>
                </a:solidFill>
              </a:rPr>
              <a:t>IJCLab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IHEP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now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much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advanced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compared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IJClab</a:t>
            </a:r>
            <a:r>
              <a:rPr lang="en-US" altLang="zh-CN" dirty="0">
                <a:solidFill>
                  <a:srgbClr val="0070C0"/>
                </a:solidFill>
              </a:rPr>
              <a:t>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leading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probe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tests</a:t>
            </a:r>
          </a:p>
          <a:p>
            <a:r>
              <a:rPr lang="en-US" altLang="zh-CN" dirty="0"/>
              <a:t>Probing full ASIC wafers before moving into production is essential.</a:t>
            </a: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挑战：</a:t>
            </a:r>
            <a:r>
              <a:rPr lang="en-US" altLang="zh-CN" dirty="0">
                <a:solidFill>
                  <a:srgbClr val="FF0000"/>
                </a:solidFill>
              </a:rPr>
              <a:t>Has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been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bottle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neck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for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project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for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sometime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(in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critical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path)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FDR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scheduled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Oct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2024,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now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delayed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June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2025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delayed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8+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months)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Need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probe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least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before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ASIC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review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IHEP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probed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7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wafers,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IJClab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has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not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probed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full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yet</a:t>
            </a:r>
            <a:endParaRPr lang="en-US" altLang="zh-CN" dirty="0"/>
          </a:p>
          <a:p>
            <a:endParaRPr lang="en-US" altLang="zh-CN" dirty="0"/>
          </a:p>
          <a:p>
            <a:pPr marL="457200" lvl="1" indent="0">
              <a:buNone/>
            </a:pPr>
            <a:endParaRPr lang="en-US" altLang="zh-CN" dirty="0">
              <a:solidFill>
                <a:srgbClr val="0070C0"/>
              </a:solidFill>
            </a:endParaRPr>
          </a:p>
          <a:p>
            <a:endParaRPr lang="en-US" altLang="zh-CN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96661-C5EA-E3DB-FEA7-9509072EF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05" y="3765281"/>
            <a:ext cx="3021693" cy="2539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987DB-8648-717D-9EE2-A745DC94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2371"/>
            <a:ext cx="3206765" cy="2405073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A52F5290-F427-33F2-ACD7-FADA588C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452" y="4428590"/>
            <a:ext cx="3674860" cy="1837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E796E1-D20A-9E1B-D089-88E53D00BCA4}"/>
              </a:ext>
            </a:extLst>
          </p:cNvPr>
          <p:cNvSpPr txBox="1"/>
          <p:nvPr/>
        </p:nvSpPr>
        <p:spPr>
          <a:xfrm>
            <a:off x="6788119" y="3982351"/>
            <a:ext cx="5260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ASIC Yield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70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~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3248042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hueOff val="-37249"/>
            <a:satOff val="-2150"/>
            <a:lumOff val="12811"/>
            <a:alpha val="71344"/>
          </a:schemeClr>
        </a:solidFill>
        <a:ln w="63500">
          <a:solidFill>
            <a:srgbClr val="FFFFFF">
              <a:alpha val="71344"/>
            </a:srgbClr>
          </a:solidFill>
          <a:miter lim="400000"/>
        </a:ln>
      </a:spPr>
      <a:bodyPr lIns="71437" tIns="71437" rIns="71437" bIns="71437"/>
      <a:lstStyle>
        <a:defPPr algn="ctr" defTabSz="1828800">
          <a:defRPr sz="5400">
            <a:solidFill>
              <a:schemeClr val="accent4">
                <a:hueOff val="384618"/>
                <a:satOff val="3869"/>
                <a:lumOff val="5802"/>
              </a:schemeClr>
            </a:solidFill>
            <a:latin typeface="Calibri"/>
            <a:ea typeface="Calibri"/>
            <a:cs typeface="Calibri"/>
            <a:sym typeface="Calibri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18937</TotalTime>
  <Words>1558</Words>
  <Application>Microsoft Macintosh PowerPoint</Application>
  <PresentationFormat>A4 Paper (210x297 mm)</PresentationFormat>
  <Paragraphs>238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ArialMT</vt:lpstr>
      <vt:lpstr>微软雅黑</vt:lpstr>
      <vt:lpstr>Arial</vt:lpstr>
      <vt:lpstr>Calibri</vt:lpstr>
      <vt:lpstr>Calibri Light</vt:lpstr>
      <vt:lpstr>Helvetica Neue</vt:lpstr>
      <vt:lpstr>Helvetica Neue Light</vt:lpstr>
      <vt:lpstr>Times New Roman</vt:lpstr>
      <vt:lpstr>Wingdings</vt:lpstr>
      <vt:lpstr>Office Theme</vt:lpstr>
      <vt:lpstr>Task 1: High Granularity Timing Detector</vt:lpstr>
      <vt:lpstr>PowerPoint Presentation</vt:lpstr>
      <vt:lpstr>Research Content, Assessment Index (考核指标，研究内容)</vt:lpstr>
      <vt:lpstr>PowerPoint Presentation</vt:lpstr>
      <vt:lpstr>Low Gain Avalanche Detectors (LGAD) </vt:lpstr>
      <vt:lpstr>国际形势： strong completion in LGAD development</vt:lpstr>
      <vt:lpstr>LGAD sensor after Irradiation</vt:lpstr>
      <vt:lpstr>LGAD sensors pre-production</vt:lpstr>
      <vt:lpstr>ALTIROC ASIC wafer process </vt:lpstr>
      <vt:lpstr>Sensor + ASIC Hybrid </vt:lpstr>
      <vt:lpstr>PowerPoint Presentation</vt:lpstr>
      <vt:lpstr>PowerPoint Presentation</vt:lpstr>
      <vt:lpstr>PowerPoint Presentation</vt:lpstr>
      <vt:lpstr>#Modules for ALTIROC-A/ALTIROC3/ALTIROC2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HGTD</dc:title>
  <dc:creator>zenmojo</dc:creator>
  <cp:lastModifiedBy>Microsoft Office User</cp:lastModifiedBy>
  <cp:revision>1093</cp:revision>
  <cp:lastPrinted>2019-10-18T06:24:01Z</cp:lastPrinted>
  <dcterms:created xsi:type="dcterms:W3CDTF">2015-10-29T10:59:50Z</dcterms:created>
  <dcterms:modified xsi:type="dcterms:W3CDTF">2025-06-07T00:39:02Z</dcterms:modified>
</cp:coreProperties>
</file>