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355" r:id="rId4"/>
    <p:sldId id="479" r:id="rId5"/>
    <p:sldId id="499" r:id="rId6"/>
    <p:sldId id="487" r:id="rId7"/>
    <p:sldId id="493" r:id="rId8"/>
    <p:sldId id="495" r:id="rId9"/>
    <p:sldId id="496" r:id="rId10"/>
    <p:sldId id="488" r:id="rId11"/>
    <p:sldId id="489" r:id="rId12"/>
    <p:sldId id="497" r:id="rId13"/>
    <p:sldId id="256" r:id="rId14"/>
    <p:sldId id="498" r:id="rId15"/>
    <p:sldId id="262" r:id="rId16"/>
    <p:sldId id="261" r:id="rId17"/>
    <p:sldId id="260" r:id="rId18"/>
    <p:sldId id="486" r:id="rId19"/>
    <p:sldId id="485" r:id="rId20"/>
    <p:sldId id="491" r:id="rId21"/>
    <p:sldId id="447" r:id="rId22"/>
    <p:sldId id="42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3140" autoAdjust="0"/>
  </p:normalViewPr>
  <p:slideViewPr>
    <p:cSldViewPr snapToGrid="0">
      <p:cViewPr>
        <p:scale>
          <a:sx n="66" d="100"/>
          <a:sy n="66" d="100"/>
        </p:scale>
        <p:origin x="224" y="4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25476-D12F-457C-85A9-23C784F3AFBA}" type="datetimeFigureOut">
              <a:rPr lang="zh-CN" altLang="en-US" smtClean="0"/>
              <a:t>2025/5/16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90771-E375-4F65-9AB0-5CA76ABF6BF4}" type="slidenum">
              <a:rPr lang="zh-CN" altLang="en-US" smtClean="0"/>
              <a:t>‹#›</a:t>
            </a:fld>
            <a:endParaRPr lang="zh-CN" altLang="en-US"/>
          </a:p>
        </p:txBody>
      </p:sp>
    </p:spTree>
    <p:extLst>
      <p:ext uri="{BB962C8B-B14F-4D97-AF65-F5344CB8AC3E}">
        <p14:creationId xmlns:p14="http://schemas.microsoft.com/office/powerpoint/2010/main" val="210870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first introduce the physical design of the magnet of the CEPC detector</a:t>
            </a:r>
            <a:endParaRPr lang="zh-CN" altLang="en-US" dirty="0"/>
          </a:p>
        </p:txBody>
      </p:sp>
      <p:sp>
        <p:nvSpPr>
          <p:cNvPr id="4" name="灯片编号占位符 3"/>
          <p:cNvSpPr>
            <a:spLocks noGrp="1"/>
          </p:cNvSpPr>
          <p:nvPr>
            <p:ph type="sldNum" sz="quarter" idx="5"/>
          </p:nvPr>
        </p:nvSpPr>
        <p:spPr/>
        <p:txBody>
          <a:bodyPr/>
          <a:lstStyle/>
          <a:p>
            <a:fld id="{2C6605D7-AECD-47F5-804B-868F66CAF14D}" type="slidenum">
              <a:rPr lang="zh-CN" altLang="en-US" smtClean="0"/>
              <a:t>1</a:t>
            </a:fld>
            <a:endParaRPr lang="zh-CN" altLang="en-US"/>
          </a:p>
        </p:txBody>
      </p:sp>
    </p:spTree>
    <p:extLst>
      <p:ext uri="{BB962C8B-B14F-4D97-AF65-F5344CB8AC3E}">
        <p14:creationId xmlns:p14="http://schemas.microsoft.com/office/powerpoint/2010/main" val="11502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62AA8-1D29-0CCF-4D71-557D74E81C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8530FDA-946E-5103-041A-CC9CC703A0DB}"/>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C559E11E-923D-2D15-9F51-519D3501F3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To the left, the distribution of the stray magnetic field is displayed, which includes the 100 gauss lines, 100 gauss surfaces, and 500 gauss surfaces. The 500 gauss surface is located at 15 meters axially and 11 meters radially. However, due to the current lack of specific requirements for stray magnetic fields from other related components, we have not conducted a more detailed leakage magnetic field design as of yet. </a:t>
            </a:r>
            <a:endParaRPr lang="zh-CN" altLang="en-US" dirty="0"/>
          </a:p>
        </p:txBody>
      </p:sp>
      <p:sp>
        <p:nvSpPr>
          <p:cNvPr id="4" name="灯片编号占位符 3">
            <a:extLst>
              <a:ext uri="{FF2B5EF4-FFF2-40B4-BE49-F238E27FC236}">
                <a16:creationId xmlns:a16="http://schemas.microsoft.com/office/drawing/2014/main" id="{610BAEA0-1178-25D6-AADC-E7BE4E752DAF}"/>
              </a:ext>
            </a:extLst>
          </p:cNvPr>
          <p:cNvSpPr>
            <a:spLocks noGrp="1"/>
          </p:cNvSpPr>
          <p:nvPr>
            <p:ph type="sldNum" sz="quarter" idx="5"/>
          </p:nvPr>
        </p:nvSpPr>
        <p:spPr/>
        <p:txBody>
          <a:bodyPr/>
          <a:lstStyle/>
          <a:p>
            <a:fld id="{82869989-EB00-4EE7-BCB5-25BDC5BB29F8}" type="slidenum">
              <a:rPr lang="en-US" altLang="zh-CN" smtClean="0"/>
              <a:pPr/>
              <a:t>10</a:t>
            </a:fld>
            <a:endParaRPr lang="en-US" altLang="zh-CN" dirty="0"/>
          </a:p>
        </p:txBody>
      </p:sp>
    </p:spTree>
    <p:extLst>
      <p:ext uri="{BB962C8B-B14F-4D97-AF65-F5344CB8AC3E}">
        <p14:creationId xmlns:p14="http://schemas.microsoft.com/office/powerpoint/2010/main" val="256671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7B97-DCBA-5719-B5D2-0163DDE623F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8D424F-E217-7539-9B71-E624EAA870CA}"/>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00B06CD8-610F-91A0-DD05-8AA4D757B885}"/>
              </a:ext>
            </a:extLst>
          </p:cNvPr>
          <p:cNvSpPr>
            <a:spLocks noGrp="1"/>
          </p:cNvSpPr>
          <p:nvPr>
            <p:ph type="body" idx="1"/>
          </p:nvPr>
        </p:nvSpPr>
        <p:spPr/>
        <p:txBody>
          <a:bodyPr/>
          <a:lstStyle/>
          <a:p>
            <a:r>
              <a:rPr lang="en-US" altLang="zh-CN" dirty="0">
                <a:latin typeface="Calibri" panose="020F0502020204030204" pitchFamily="34" charset="0"/>
                <a:ea typeface="Calibri" panose="020F0502020204030204" pitchFamily="34" charset="0"/>
                <a:cs typeface="Calibri" panose="020F0502020204030204" pitchFamily="34" charset="0"/>
              </a:rPr>
              <a:t>has been verified as feasible, most expensive and complex manufacturing process: Co-extrusion + electron beam welding</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sz="1200" b="1" dirty="0">
                <a:solidFill>
                  <a:schemeClr val="bg1">
                    <a:lumMod val="50000"/>
                  </a:schemeClr>
                </a:solidFill>
                <a:latin typeface="Arial" panose="020B0604020202020204" pitchFamily="34" charset="0"/>
                <a:cs typeface="Arial" panose="020B0604020202020204" pitchFamily="34" charset="0"/>
              </a:rPr>
              <a:t>and already has the capacity to produce long cables, but has poor mechanical properties</a:t>
            </a:r>
          </a:p>
          <a:p>
            <a:r>
              <a:rPr lang="en-US" altLang="zh-CN" dirty="0"/>
              <a:t>It was adopted in the previous TDR</a:t>
            </a:r>
            <a:endParaRPr lang="zh-CN" altLang="en-US" dirty="0"/>
          </a:p>
        </p:txBody>
      </p:sp>
      <p:sp>
        <p:nvSpPr>
          <p:cNvPr id="4" name="灯片编号占位符 3">
            <a:extLst>
              <a:ext uri="{FF2B5EF4-FFF2-40B4-BE49-F238E27FC236}">
                <a16:creationId xmlns:a16="http://schemas.microsoft.com/office/drawing/2014/main" id="{69EE9672-A6F4-C7CD-6B7D-0BB1351269B9}"/>
              </a:ext>
            </a:extLst>
          </p:cNvPr>
          <p:cNvSpPr>
            <a:spLocks noGrp="1"/>
          </p:cNvSpPr>
          <p:nvPr>
            <p:ph type="sldNum" sz="quarter" idx="5"/>
          </p:nvPr>
        </p:nvSpPr>
        <p:spPr/>
        <p:txBody>
          <a:bodyPr/>
          <a:lstStyle/>
          <a:p>
            <a:fld id="{82869989-EB00-4EE7-BCB5-25BDC5BB29F8}" type="slidenum">
              <a:rPr lang="en-US" altLang="zh-CN" smtClean="0"/>
              <a:pPr/>
              <a:t>11</a:t>
            </a:fld>
            <a:endParaRPr lang="en-US" altLang="zh-CN" dirty="0"/>
          </a:p>
        </p:txBody>
      </p:sp>
    </p:spTree>
    <p:extLst>
      <p:ext uri="{BB962C8B-B14F-4D97-AF65-F5344CB8AC3E}">
        <p14:creationId xmlns:p14="http://schemas.microsoft.com/office/powerpoint/2010/main" val="56634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AC9A1-299E-F273-0F79-013FF55B1E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77D16B0-D656-2E46-E171-7665BC0D71E1}"/>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45408779-DAD7-E30F-E7E7-16658DDAA4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This table lists the equivalent stress distributions calculated via simulations for coils using different cables subjected to cooling and excitation.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green column is the cable of the box structure that we used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Based on this, the safety margin of the material on the conductor can be obtained. Among them, the strength of </a:t>
            </a:r>
            <a:r>
              <a:rPr lang="en-US" altLang="zh-CN" dirty="0" err="1"/>
              <a:t>aluminium</a:t>
            </a:r>
            <a:r>
              <a:rPr lang="en-US" altLang="zh-CN" dirty="0"/>
              <a:t> is obtained by </a:t>
            </a:r>
            <a:r>
              <a:rPr lang="en-US" altLang="zh-CN" dirty="0" err="1"/>
              <a:t>Multipliedthe</a:t>
            </a:r>
            <a:r>
              <a:rPr lang="en-US" altLang="zh-CN" dirty="0"/>
              <a:t> test value of the low-temperature coefficient. The strength of 5083 </a:t>
            </a:r>
            <a:r>
              <a:rPr lang="en-US" altLang="zh-CN" dirty="0" err="1"/>
              <a:t>aluminium</a:t>
            </a:r>
            <a:r>
              <a:rPr lang="en-US" altLang="zh-CN" dirty="0"/>
              <a:t> alloy can reach 200mpa after cold working.</a:t>
            </a:r>
            <a:endParaRPr lang="zh-CN" altLang="en-US" dirty="0"/>
          </a:p>
        </p:txBody>
      </p:sp>
      <p:sp>
        <p:nvSpPr>
          <p:cNvPr id="4" name="灯片编号占位符 3">
            <a:extLst>
              <a:ext uri="{FF2B5EF4-FFF2-40B4-BE49-F238E27FC236}">
                <a16:creationId xmlns:a16="http://schemas.microsoft.com/office/drawing/2014/main" id="{7232EE29-305C-6B2E-4202-6B5A24FC43DB}"/>
              </a:ext>
            </a:extLst>
          </p:cNvPr>
          <p:cNvSpPr>
            <a:spLocks noGrp="1"/>
          </p:cNvSpPr>
          <p:nvPr>
            <p:ph type="sldNum" sz="quarter" idx="5"/>
          </p:nvPr>
        </p:nvSpPr>
        <p:spPr/>
        <p:txBody>
          <a:bodyPr/>
          <a:lstStyle/>
          <a:p>
            <a:fld id="{82869989-EB00-4EE7-BCB5-25BDC5BB29F8}" type="slidenum">
              <a:rPr lang="en-US" altLang="zh-CN" smtClean="0"/>
              <a:pPr/>
              <a:t>12</a:t>
            </a:fld>
            <a:endParaRPr lang="en-US" altLang="zh-CN" dirty="0"/>
          </a:p>
        </p:txBody>
      </p:sp>
    </p:spTree>
    <p:extLst>
      <p:ext uri="{BB962C8B-B14F-4D97-AF65-F5344CB8AC3E}">
        <p14:creationId xmlns:p14="http://schemas.microsoft.com/office/powerpoint/2010/main" val="40967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square structure includes a joint, Perhaps we can infer our fatigue life through this result. This value might be lower, but it should be above hundreds of thousands of times</a:t>
            </a:r>
          </a:p>
          <a:p>
            <a:r>
              <a:rPr lang="en-US" altLang="zh-CN" dirty="0"/>
              <a:t>The strength increases, but it will also be more brittle.</a:t>
            </a:r>
            <a:endParaRPr lang="zh-CN" altLang="en-US" dirty="0"/>
          </a:p>
        </p:txBody>
      </p:sp>
      <p:sp>
        <p:nvSpPr>
          <p:cNvPr id="4" name="灯片编号占位符 3"/>
          <p:cNvSpPr>
            <a:spLocks noGrp="1"/>
          </p:cNvSpPr>
          <p:nvPr>
            <p:ph type="sldNum" sz="quarter" idx="5"/>
          </p:nvPr>
        </p:nvSpPr>
        <p:spPr/>
        <p:txBody>
          <a:bodyPr/>
          <a:lstStyle/>
          <a:p>
            <a:fld id="{0B790771-E375-4F65-9AB0-5CA76ABF6BF4}" type="slidenum">
              <a:rPr lang="zh-CN" altLang="en-US" smtClean="0"/>
              <a:t>17</a:t>
            </a:fld>
            <a:endParaRPr lang="zh-CN" altLang="en-US"/>
          </a:p>
        </p:txBody>
      </p:sp>
    </p:spTree>
    <p:extLst>
      <p:ext uri="{BB962C8B-B14F-4D97-AF65-F5344CB8AC3E}">
        <p14:creationId xmlns:p14="http://schemas.microsoft.com/office/powerpoint/2010/main" val="60007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indent="304800" algn="just">
              <a:lnSpc>
                <a:spcPct val="125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The quench protection scheme for the coil is based on a dump resistor. After a quench occurs, the current rapidly decreases, depositing most of the energy into the dump resistor outside the Dewar. The external support cylinder, which has good thermal contact with the coil, will also generate eddy current that result in quench back effects, heating the coil and speeding up the quench process.</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18</a:t>
            </a:fld>
            <a:endParaRPr lang="en-US" altLang="zh-CN" dirty="0"/>
          </a:p>
        </p:txBody>
      </p:sp>
    </p:spTree>
    <p:extLst>
      <p:ext uri="{BB962C8B-B14F-4D97-AF65-F5344CB8AC3E}">
        <p14:creationId xmlns:p14="http://schemas.microsoft.com/office/powerpoint/2010/main" val="425012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algn="l"/>
            <a:r>
              <a:rPr lang="en-US" altLang="zh-CN" sz="2800" b="0" i="0" dirty="0">
                <a:solidFill>
                  <a:srgbClr val="374151"/>
                </a:solidFill>
                <a:effectLst/>
                <a:latin typeface="-apple-system"/>
              </a:rPr>
              <a:t>Here is shown how the parameters in the table just now were </a:t>
            </a:r>
            <a:r>
              <a:rPr lang="en-US" altLang="zh-CN" sz="2800" b="0" i="0" dirty="0" err="1">
                <a:solidFill>
                  <a:srgbClr val="374151"/>
                </a:solidFill>
                <a:effectLst/>
                <a:latin typeface="-apple-system"/>
              </a:rPr>
              <a:t>obtained,Different</a:t>
            </a:r>
            <a:r>
              <a:rPr lang="en-US" altLang="zh-CN" sz="2800" b="0" i="0" dirty="0">
                <a:solidFill>
                  <a:srgbClr val="374151"/>
                </a:solidFill>
                <a:effectLst/>
                <a:latin typeface="-apple-system"/>
              </a:rPr>
              <a:t> resistor values under varying RRR (Residual Resistivity Ratio) conditions for the aluminum stabilizer have been listed, showing that as the RRR increases, the quench voltage decreases. Notably, when the RRR exceeds 300, the impact begins to diminish.</a:t>
            </a:r>
          </a:p>
          <a:p>
            <a:pPr algn="l"/>
            <a:r>
              <a:rPr lang="en-US" altLang="zh-CN" sz="2800" b="0" i="0" dirty="0">
                <a:solidFill>
                  <a:srgbClr val="374151"/>
                </a:solidFill>
                <a:effectLst/>
                <a:latin typeface="-apple-system"/>
              </a:rPr>
              <a:t>With a resistance value of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and a lower RRR value, there is a risk of exceeding 1000 V for the endpoint voltage. Similarly, as the RRR increases, the energy discharged through the resistors rises significantly, leading to lower coil temperatures. Although longer decay times for the coil currents accompany increased RRR values, this is not a stringent requirement. Hence, I propose that the optimal resistance for energy-dissipating resistors is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while the RRR of the aluminum stabilizer should exceed 300.</a:t>
            </a:r>
          </a:p>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19</a:t>
            </a:fld>
            <a:endParaRPr lang="en-US" altLang="zh-CN" dirty="0"/>
          </a:p>
        </p:txBody>
      </p:sp>
    </p:spTree>
    <p:extLst>
      <p:ext uri="{BB962C8B-B14F-4D97-AF65-F5344CB8AC3E}">
        <p14:creationId xmlns:p14="http://schemas.microsoft.com/office/powerpoint/2010/main" val="165814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1127B-0270-AB61-95DD-1EABD1E360A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01F5DF3-3AAD-2C3A-9ECD-4F25176E481E}"/>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3D8B604B-A2FA-09C8-7205-032B75F2FE66}"/>
              </a:ext>
            </a:extLst>
          </p:cNvPr>
          <p:cNvSpPr>
            <a:spLocks noGrp="1"/>
          </p:cNvSpPr>
          <p:nvPr>
            <p:ph type="body" idx="1"/>
          </p:nvPr>
        </p:nvSpPr>
        <p:spPr/>
        <p:txBody>
          <a:bodyPr/>
          <a:lstStyle/>
          <a:p>
            <a:pPr algn="l"/>
            <a:r>
              <a:rPr lang="en-US" altLang="zh-CN" sz="2800" b="0" i="0" dirty="0">
                <a:solidFill>
                  <a:srgbClr val="374151"/>
                </a:solidFill>
                <a:effectLst/>
                <a:latin typeface="-apple-system"/>
              </a:rPr>
              <a:t>Here is the decay curve for the coil current and temperature change based on 50 </a:t>
            </a:r>
            <a:r>
              <a:rPr lang="en-US" altLang="zh-CN" sz="2800" b="0" i="0" dirty="0" err="1">
                <a:solidFill>
                  <a:srgbClr val="374151"/>
                </a:solidFill>
                <a:effectLst/>
                <a:latin typeface="-apple-system"/>
              </a:rPr>
              <a:t>mΩ</a:t>
            </a:r>
            <a:r>
              <a:rPr lang="en-US" altLang="zh-CN" sz="2800" b="0" i="0" dirty="0">
                <a:solidFill>
                  <a:srgbClr val="374151"/>
                </a:solidFill>
                <a:effectLst/>
                <a:latin typeface="-apple-system"/>
              </a:rPr>
              <a:t> resistance and an RRR value of 300. The table outlines some quench parameters, with a delay time to activate quench protection set at 30 </a:t>
            </a:r>
            <a:r>
              <a:rPr lang="en-US" altLang="zh-CN" sz="2800" b="0" i="0" dirty="0" err="1">
                <a:solidFill>
                  <a:srgbClr val="374151"/>
                </a:solidFill>
                <a:effectLst/>
                <a:latin typeface="-apple-system"/>
              </a:rPr>
              <a:t>ms.</a:t>
            </a:r>
            <a:endParaRPr lang="en-US" altLang="zh-CN" sz="2800" b="0" i="0" dirty="0">
              <a:solidFill>
                <a:srgbClr val="374151"/>
              </a:solidFill>
              <a:effectLst/>
              <a:latin typeface="-apple-system"/>
            </a:endParaRPr>
          </a:p>
          <a:p>
            <a:pPr algn="l"/>
            <a:r>
              <a:rPr lang="en-US" altLang="zh-CN" sz="2800" b="1" i="0" dirty="0">
                <a:solidFill>
                  <a:srgbClr val="374151"/>
                </a:solidFill>
                <a:effectLst/>
                <a:latin typeface="-apple-system"/>
              </a:rPr>
              <a:t>Role of the Supporting Cylinders:</a:t>
            </a:r>
            <a:r>
              <a:rPr lang="en-US" altLang="zh-CN" sz="2800" b="0" i="0" dirty="0">
                <a:solidFill>
                  <a:srgbClr val="374151"/>
                </a:solidFill>
                <a:effectLst/>
                <a:latin typeface="-apple-system"/>
              </a:rPr>
              <a:t> Additionally, the aluminum alloy support cylinder will play a vital role during the quench process, serving as feedback. Besides providing a protective circuit through the resistor, the support cylinder will also utilize the mutual inductance with the coils to generate eddy currents, thereby heating up and returning heat to the coils, which further accelerates the decay of the coil current. Consideration for practical feedback and detailed quench simulations is currently ongoing.</a:t>
            </a:r>
          </a:p>
          <a:p>
            <a:endParaRPr lang="zh-CN" altLang="en-US" dirty="0"/>
          </a:p>
        </p:txBody>
      </p:sp>
      <p:sp>
        <p:nvSpPr>
          <p:cNvPr id="4" name="灯片编号占位符 3">
            <a:extLst>
              <a:ext uri="{FF2B5EF4-FFF2-40B4-BE49-F238E27FC236}">
                <a16:creationId xmlns:a16="http://schemas.microsoft.com/office/drawing/2014/main" id="{45031736-4926-6B49-27F0-6E88952951DD}"/>
              </a:ext>
            </a:extLst>
          </p:cNvPr>
          <p:cNvSpPr>
            <a:spLocks noGrp="1"/>
          </p:cNvSpPr>
          <p:nvPr>
            <p:ph type="sldNum" sz="quarter" idx="5"/>
          </p:nvPr>
        </p:nvSpPr>
        <p:spPr/>
        <p:txBody>
          <a:bodyPr/>
          <a:lstStyle/>
          <a:p>
            <a:fld id="{82869989-EB00-4EE7-BCB5-25BDC5BB29F8}" type="slidenum">
              <a:rPr lang="en-US" altLang="zh-CN" smtClean="0"/>
              <a:pPr/>
              <a:t>20</a:t>
            </a:fld>
            <a:endParaRPr lang="en-US" altLang="zh-CN" dirty="0"/>
          </a:p>
        </p:txBody>
      </p:sp>
    </p:spTree>
    <p:extLst>
      <p:ext uri="{BB962C8B-B14F-4D97-AF65-F5344CB8AC3E}">
        <p14:creationId xmlns:p14="http://schemas.microsoft.com/office/powerpoint/2010/main" val="258051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21</a:t>
            </a:fld>
            <a:endParaRPr lang="en-US" altLang="zh-CN" dirty="0"/>
          </a:p>
        </p:txBody>
      </p:sp>
    </p:spTree>
    <p:extLst>
      <p:ext uri="{BB962C8B-B14F-4D97-AF65-F5344CB8AC3E}">
        <p14:creationId xmlns:p14="http://schemas.microsoft.com/office/powerpoint/2010/main" val="212572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22</a:t>
            </a:fld>
            <a:endParaRPr lang="en-US" altLang="zh-CN" dirty="0"/>
          </a:p>
        </p:txBody>
      </p:sp>
    </p:spTree>
    <p:extLst>
      <p:ext uri="{BB962C8B-B14F-4D97-AF65-F5344CB8AC3E}">
        <p14:creationId xmlns:p14="http://schemas.microsoft.com/office/powerpoint/2010/main" val="35577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C6605D7-AECD-47F5-804B-868F66CAF14D}" type="slidenum">
              <a:rPr lang="zh-CN" altLang="en-US" smtClean="0"/>
              <a:t>2</a:t>
            </a:fld>
            <a:endParaRPr lang="zh-CN" altLang="en-US"/>
          </a:p>
        </p:txBody>
      </p:sp>
    </p:spTree>
    <p:extLst>
      <p:ext uri="{BB962C8B-B14F-4D97-AF65-F5344CB8AC3E}">
        <p14:creationId xmlns:p14="http://schemas.microsoft.com/office/powerpoint/2010/main" val="389701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2800" b="0" i="0" dirty="0">
                <a:solidFill>
                  <a:srgbClr val="374151"/>
                </a:solidFill>
                <a:effectLst/>
                <a:latin typeface="-apple-system"/>
              </a:rPr>
              <a:t>The positioning of the magnet is outside the hadronic calorimeter and the electromagnetic calorimeter, while being nested inside the muon detector and the yoke. The inner diameter of the entire magnet is 7070 mm, and I will not go into further detail regarding specific dimensions, as Dr Ning </a:t>
            </a:r>
            <a:r>
              <a:rPr lang="en-US" altLang="zh-CN" sz="2800" b="0" i="0" dirty="0" err="1">
                <a:solidFill>
                  <a:srgbClr val="374151"/>
                </a:solidFill>
                <a:effectLst/>
                <a:latin typeface="-apple-system"/>
              </a:rPr>
              <a:t>Feipeng</a:t>
            </a:r>
            <a:r>
              <a:rPr lang="en-US" altLang="zh-CN" sz="2800" b="0" i="0" dirty="0">
                <a:solidFill>
                  <a:srgbClr val="374151"/>
                </a:solidFill>
                <a:effectLst/>
                <a:latin typeface="-apple-system"/>
              </a:rPr>
              <a:t> has provided a clear introduction in his earlier presentation.</a:t>
            </a:r>
            <a:endParaRPr lang="zh-CN" altLang="en-US" sz="2800"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3</a:t>
            </a:fld>
            <a:endParaRPr lang="en-US" altLang="zh-CN" dirty="0"/>
          </a:p>
        </p:txBody>
      </p:sp>
    </p:spTree>
    <p:extLst>
      <p:ext uri="{BB962C8B-B14F-4D97-AF65-F5344CB8AC3E}">
        <p14:creationId xmlns:p14="http://schemas.microsoft.com/office/powerpoint/2010/main" val="157280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dirty="0">
                <a:solidFill>
                  <a:srgbClr val="374151"/>
                </a:solidFill>
                <a:effectLst/>
                <a:latin typeface="-apple-system"/>
              </a:rPr>
              <a:t>This picture shows the structure of the magnet, including the main coil, the external heat screen, the liquid helium pipeline, the hanging structure and the vacuum . The coil consists of four layers with a total of 1,400 turns, organized into three modules with a 50 mm gap between each module.</a:t>
            </a:r>
            <a:endParaRPr lang="en-US" altLang="zh-CN" sz="2800" b="0" i="0" dirty="0">
              <a:solidFill>
                <a:srgbClr val="374151"/>
              </a:solidFill>
              <a:effectLst/>
              <a:latin typeface="-apple-system"/>
            </a:endParaRPr>
          </a:p>
          <a:p>
            <a:pPr algn="l"/>
            <a:endParaRPr lang="en-US" altLang="zh-CN" sz="4000" b="0" i="0" dirty="0">
              <a:solidFill>
                <a:srgbClr val="374151"/>
              </a:solidFill>
              <a:effectLst/>
              <a:latin typeface="-apple-system"/>
            </a:endParaRPr>
          </a:p>
          <a:p>
            <a:pPr algn="l"/>
            <a:r>
              <a:rPr lang="en-US" altLang="zh-CN" sz="4000" b="0" i="0" dirty="0">
                <a:solidFill>
                  <a:srgbClr val="374151"/>
                </a:solidFill>
                <a:effectLst/>
                <a:latin typeface="-apple-system"/>
              </a:rPr>
              <a:t>Here, we present some key coil parameters and the inductance matrix.</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4</a:t>
            </a:fld>
            <a:endParaRPr lang="en-US" altLang="zh-CN" dirty="0"/>
          </a:p>
        </p:txBody>
      </p:sp>
    </p:spTree>
    <p:extLst>
      <p:ext uri="{BB962C8B-B14F-4D97-AF65-F5344CB8AC3E}">
        <p14:creationId xmlns:p14="http://schemas.microsoft.com/office/powerpoint/2010/main" val="35454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E35F3-B31C-F653-7441-EF7F16C3225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21437B-26B4-A828-EAC2-1731C119C5B9}"/>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4F1A363E-D0C2-A6CC-45C5-0475B9D57C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0" i="0" dirty="0">
                <a:solidFill>
                  <a:srgbClr val="374151"/>
                </a:solidFill>
                <a:effectLst/>
                <a:latin typeface="-apple-system"/>
              </a:rPr>
              <a:t>This picture shows the structure of the magnet, including the main coil, the external heat screen, the liquid helium pipeline, the hanging structure and the vacuum . The coil consists of four layers with a total of 1,400 turns, organized into three modules with a 50 mm gap between each module.</a:t>
            </a:r>
            <a:endParaRPr lang="en-US" altLang="zh-CN" sz="2800" b="0" i="0" dirty="0">
              <a:solidFill>
                <a:srgbClr val="374151"/>
              </a:solidFill>
              <a:effectLst/>
              <a:latin typeface="-apple-system"/>
            </a:endParaRPr>
          </a:p>
          <a:p>
            <a:pPr algn="l"/>
            <a:endParaRPr lang="en-US" altLang="zh-CN" sz="4000" b="0" i="0" dirty="0">
              <a:solidFill>
                <a:srgbClr val="374151"/>
              </a:solidFill>
              <a:effectLst/>
              <a:latin typeface="-apple-system"/>
            </a:endParaRPr>
          </a:p>
          <a:p>
            <a:pPr algn="l"/>
            <a:r>
              <a:rPr lang="en-US" altLang="zh-CN" sz="4000" b="0" i="0" dirty="0">
                <a:solidFill>
                  <a:srgbClr val="374151"/>
                </a:solidFill>
                <a:effectLst/>
                <a:latin typeface="-apple-system"/>
              </a:rPr>
              <a:t>Here, we present some key coil parameters and the inductance matrix.</a:t>
            </a:r>
            <a:endParaRPr lang="zh-CN" altLang="en-US" dirty="0"/>
          </a:p>
        </p:txBody>
      </p:sp>
      <p:sp>
        <p:nvSpPr>
          <p:cNvPr id="4" name="灯片编号占位符 3">
            <a:extLst>
              <a:ext uri="{FF2B5EF4-FFF2-40B4-BE49-F238E27FC236}">
                <a16:creationId xmlns:a16="http://schemas.microsoft.com/office/drawing/2014/main" id="{B34D48F2-F2C0-B56C-0B23-05D40BEEBCCA}"/>
              </a:ext>
            </a:extLst>
          </p:cNvPr>
          <p:cNvSpPr>
            <a:spLocks noGrp="1"/>
          </p:cNvSpPr>
          <p:nvPr>
            <p:ph type="sldNum" sz="quarter" idx="5"/>
          </p:nvPr>
        </p:nvSpPr>
        <p:spPr/>
        <p:txBody>
          <a:bodyPr/>
          <a:lstStyle/>
          <a:p>
            <a:fld id="{82869989-EB00-4EE7-BCB5-25BDC5BB29F8}" type="slidenum">
              <a:rPr lang="en-US" altLang="zh-CN" smtClean="0"/>
              <a:pPr/>
              <a:t>5</a:t>
            </a:fld>
            <a:endParaRPr lang="en-US" altLang="zh-CN" dirty="0"/>
          </a:p>
        </p:txBody>
      </p:sp>
    </p:spTree>
    <p:extLst>
      <p:ext uri="{BB962C8B-B14F-4D97-AF65-F5344CB8AC3E}">
        <p14:creationId xmlns:p14="http://schemas.microsoft.com/office/powerpoint/2010/main" val="315039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289E4-A976-4DD1-6697-38ACAD61B0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B11071-8D0A-7F8F-9DE3-6E5C465C218A}"/>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F2D1228D-BD20-DE30-E20D-A59C051E9D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The central magnetic field strength is 3 T, and we can observe the three-dimensional magnetic field distribution with the maximum field on the coils reaching 3.29 T.</a:t>
            </a:r>
            <a:endParaRPr lang="zh-CN" altLang="en-US" dirty="0"/>
          </a:p>
        </p:txBody>
      </p:sp>
      <p:sp>
        <p:nvSpPr>
          <p:cNvPr id="4" name="灯片编号占位符 3">
            <a:extLst>
              <a:ext uri="{FF2B5EF4-FFF2-40B4-BE49-F238E27FC236}">
                <a16:creationId xmlns:a16="http://schemas.microsoft.com/office/drawing/2014/main" id="{EA350D49-BF9A-0C97-BF58-19A753A4BCD8}"/>
              </a:ext>
            </a:extLst>
          </p:cNvPr>
          <p:cNvSpPr>
            <a:spLocks noGrp="1"/>
          </p:cNvSpPr>
          <p:nvPr>
            <p:ph type="sldNum" sz="quarter" idx="5"/>
          </p:nvPr>
        </p:nvSpPr>
        <p:spPr/>
        <p:txBody>
          <a:bodyPr/>
          <a:lstStyle/>
          <a:p>
            <a:fld id="{82869989-EB00-4EE7-BCB5-25BDC5BB29F8}" type="slidenum">
              <a:rPr lang="en-US" altLang="zh-CN" smtClean="0"/>
              <a:pPr/>
              <a:t>6</a:t>
            </a:fld>
            <a:endParaRPr lang="en-US" altLang="zh-CN" dirty="0"/>
          </a:p>
        </p:txBody>
      </p:sp>
    </p:spTree>
    <p:extLst>
      <p:ext uri="{BB962C8B-B14F-4D97-AF65-F5344CB8AC3E}">
        <p14:creationId xmlns:p14="http://schemas.microsoft.com/office/powerpoint/2010/main" val="165743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This is the part that the reviewers are more concerned about,</a:t>
            </a:r>
            <a:endParaRPr lang="zh-CN" altLang="en-US" dirty="0"/>
          </a:p>
        </p:txBody>
      </p:sp>
      <p:sp>
        <p:nvSpPr>
          <p:cNvPr id="4" name="灯片编号占位符 3"/>
          <p:cNvSpPr>
            <a:spLocks noGrp="1"/>
          </p:cNvSpPr>
          <p:nvPr>
            <p:ph type="sldNum" sz="quarter" idx="5"/>
          </p:nvPr>
        </p:nvSpPr>
        <p:spPr/>
        <p:txBody>
          <a:bodyPr/>
          <a:lstStyle/>
          <a:p>
            <a:fld id="{82869989-EB00-4EE7-BCB5-25BDC5BB29F8}" type="slidenum">
              <a:rPr lang="en-US" altLang="zh-CN" smtClean="0"/>
              <a:pPr/>
              <a:t>7</a:t>
            </a:fld>
            <a:endParaRPr lang="en-US" altLang="zh-CN" dirty="0"/>
          </a:p>
        </p:txBody>
      </p:sp>
    </p:spTree>
    <p:extLst>
      <p:ext uri="{BB962C8B-B14F-4D97-AF65-F5344CB8AC3E}">
        <p14:creationId xmlns:p14="http://schemas.microsoft.com/office/powerpoint/2010/main" val="346845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30200-599F-B52F-6EBB-5EFC609EFD4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A1E9AD-04FE-F629-6C0C-B10B7D6A0876}"/>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1B16A79B-A190-8D46-EE15-87704B8402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The peak-to-peak difference of axial path 1 is</a:t>
            </a:r>
            <a:endParaRPr lang="zh-CN" altLang="en-US" dirty="0"/>
          </a:p>
        </p:txBody>
      </p:sp>
      <p:sp>
        <p:nvSpPr>
          <p:cNvPr id="4" name="灯片编号占位符 3">
            <a:extLst>
              <a:ext uri="{FF2B5EF4-FFF2-40B4-BE49-F238E27FC236}">
                <a16:creationId xmlns:a16="http://schemas.microsoft.com/office/drawing/2014/main" id="{E10652FE-14BB-21D9-A574-55379EEAFF9B}"/>
              </a:ext>
            </a:extLst>
          </p:cNvPr>
          <p:cNvSpPr>
            <a:spLocks noGrp="1"/>
          </p:cNvSpPr>
          <p:nvPr>
            <p:ph type="sldNum" sz="quarter" idx="5"/>
          </p:nvPr>
        </p:nvSpPr>
        <p:spPr/>
        <p:txBody>
          <a:bodyPr/>
          <a:lstStyle/>
          <a:p>
            <a:fld id="{82869989-EB00-4EE7-BCB5-25BDC5BB29F8}" type="slidenum">
              <a:rPr lang="en-US" altLang="zh-CN" smtClean="0"/>
              <a:pPr/>
              <a:t>8</a:t>
            </a:fld>
            <a:endParaRPr lang="en-US" altLang="zh-CN" dirty="0"/>
          </a:p>
        </p:txBody>
      </p:sp>
    </p:spTree>
    <p:extLst>
      <p:ext uri="{BB962C8B-B14F-4D97-AF65-F5344CB8AC3E}">
        <p14:creationId xmlns:p14="http://schemas.microsoft.com/office/powerpoint/2010/main" val="159461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59AF2-912D-252F-8AF9-882B77B5CFD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1244B4D-2DF4-B779-5EB1-2F3E56C49007}"/>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37463878-43A3-C512-21EC-AB5615CEC5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The definition of this uniformity is the peak field minus the average field divided by the average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our colleagues in the physics group have communicated many times. Compared with the uniformity, the gradient, magnetic field mapping accuracy and density are more important. Because our magnetic field curve is very smooth, it is acceptable if we can achieve magnetic field mapping with an accuracy of one ten-thousandth at a density of 5cm. We communicated with Teacher Chen about this and confirmed that the current magnetic field measurement technology can achieve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374151"/>
                </a:solidFill>
                <a:effectLst/>
                <a:latin typeface="-apple-system"/>
              </a:rPr>
              <a:t>According to the current detector layout, there is no space to arrange more yokes or coils to adjust the field uniformity, because all these Spaces are HCAL and ECAL, and the radial space of the coils is also very small, with no suitable position</a:t>
            </a:r>
            <a:endParaRPr lang="zh-CN" altLang="en-US" sz="2800" dirty="0"/>
          </a:p>
        </p:txBody>
      </p:sp>
      <p:sp>
        <p:nvSpPr>
          <p:cNvPr id="4" name="灯片编号占位符 3">
            <a:extLst>
              <a:ext uri="{FF2B5EF4-FFF2-40B4-BE49-F238E27FC236}">
                <a16:creationId xmlns:a16="http://schemas.microsoft.com/office/drawing/2014/main" id="{923126C9-3E36-C2F1-A755-2C76ABC4A2D6}"/>
              </a:ext>
            </a:extLst>
          </p:cNvPr>
          <p:cNvSpPr>
            <a:spLocks noGrp="1"/>
          </p:cNvSpPr>
          <p:nvPr>
            <p:ph type="sldNum" sz="quarter" idx="5"/>
          </p:nvPr>
        </p:nvSpPr>
        <p:spPr/>
        <p:txBody>
          <a:bodyPr/>
          <a:lstStyle/>
          <a:p>
            <a:fld id="{82869989-EB00-4EE7-BCB5-25BDC5BB29F8}" type="slidenum">
              <a:rPr lang="en-US" altLang="zh-CN" smtClean="0"/>
              <a:pPr/>
              <a:t>9</a:t>
            </a:fld>
            <a:endParaRPr lang="en-US" altLang="zh-CN" dirty="0"/>
          </a:p>
        </p:txBody>
      </p:sp>
    </p:spTree>
    <p:extLst>
      <p:ext uri="{BB962C8B-B14F-4D97-AF65-F5344CB8AC3E}">
        <p14:creationId xmlns:p14="http://schemas.microsoft.com/office/powerpoint/2010/main" val="386811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97AC3F-F0DA-523B-7734-7B3982D6748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1C37B92-4F29-665C-2F6D-827686844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9B61A46-E392-E6C7-EAB0-FA693EA422FB}"/>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B8FCB580-B1CE-2127-2686-0D274F5E35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DDD34-5219-226E-C65A-BBC5D1947B7B}"/>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423368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6FA84-3D7E-7585-2CB8-C73F6C3202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67303D4-DB5B-1905-9571-F619C1A288C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49BCD2-DEF3-CEEC-34AB-985F89B5E28D}"/>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34C2D727-FE2F-A444-8483-C3BFD670F9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CF1D4D-47AF-D72E-7AB9-EF0FA8BF2E76}"/>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12295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6513A9A-BEE8-AE39-1EC2-C479C93BC0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AA9270-C901-532F-A2C4-1FD105AA56C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B2932F-ABE6-4558-91AD-2F5624FC448F}"/>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83CCE3B8-F126-2C71-F247-56AAF0F842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AD7144-C946-FCE0-12E8-3E826B6C03B3}"/>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278857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EAD66C-ED79-C939-826A-D296D82CDFD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D6D5E5-4AF2-4FFB-BB48-860921418F8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EAD7B7-51F2-47C6-F2FE-341BFD5DF713}"/>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0E6C1585-1C45-9522-0EB7-57D00B15ED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EAC262-775C-2D89-6511-B6C97027799C}"/>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61579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B1F4E-2758-38A2-2BB9-8F2498E28A7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F315F01-475E-00F7-6DC1-7B57DA073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C1E70ED-278F-B52A-48D7-A307AC77C278}"/>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18C7C4E2-87E2-DA0B-315D-D134B986FA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AE8B8D-AA0F-1916-A15E-1DD6AC595177}"/>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317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211F3-2234-736A-8B91-6D66901EEA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7CC603-E47A-0E3E-9252-F2532BE9A69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E5DA790-E988-B48A-6F8E-540078120CE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3C2742-F099-164A-DC65-5D9A634F1F65}"/>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6" name="页脚占位符 5">
            <a:extLst>
              <a:ext uri="{FF2B5EF4-FFF2-40B4-BE49-F238E27FC236}">
                <a16:creationId xmlns:a16="http://schemas.microsoft.com/office/drawing/2014/main" id="{CAA11F08-2027-185C-2950-94DEAFCDD5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FA8773-36EB-C8A4-BCE1-CB9F42F108C7}"/>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401768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67C7D4-F1B1-4284-56F6-12AA1FD3BC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983CEC9-838F-88F9-4304-1D217BCA3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A26ADDB-952E-4A86-93C1-5BDA95A6842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19AE0EF-E239-F286-54D1-F242C53760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17F2726-039B-F679-D2B9-8535EA6A5B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C39D20-27F8-D7BC-B454-481C0A88E28E}"/>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8" name="页脚占位符 7">
            <a:extLst>
              <a:ext uri="{FF2B5EF4-FFF2-40B4-BE49-F238E27FC236}">
                <a16:creationId xmlns:a16="http://schemas.microsoft.com/office/drawing/2014/main" id="{4A83D31E-4550-1FB0-D09A-6516F7947BC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A1BA87A-297C-14BF-2A53-F6B6A290A642}"/>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51991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DF46C-0259-8CAE-557A-BE94A9E33F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E2CA499-A1C9-A400-CC7E-4C102BAF1029}"/>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4" name="页脚占位符 3">
            <a:extLst>
              <a:ext uri="{FF2B5EF4-FFF2-40B4-BE49-F238E27FC236}">
                <a16:creationId xmlns:a16="http://schemas.microsoft.com/office/drawing/2014/main" id="{8B6C00A4-16A0-5E70-B980-20290F86D8B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D0104E8-C2D7-0F0C-E011-148A61A29757}"/>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99247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84134BE-A065-8C82-CEA4-E089FEBE75B4}"/>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3" name="页脚占位符 2">
            <a:extLst>
              <a:ext uri="{FF2B5EF4-FFF2-40B4-BE49-F238E27FC236}">
                <a16:creationId xmlns:a16="http://schemas.microsoft.com/office/drawing/2014/main" id="{B138AB7F-C846-B1D9-4A08-882E43B2F37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EF0DCCA-80CD-9DE8-FD82-69034A71EEEE}"/>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42481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05764-C476-3DAF-3A95-1BD64DCC10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43A992-249D-F02B-2DDF-80C23BD43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BF1E37-118B-B891-7A74-7576E8AA6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057CED-2731-DC76-4AB0-9B2171F9BF06}"/>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6" name="页脚占位符 5">
            <a:extLst>
              <a:ext uri="{FF2B5EF4-FFF2-40B4-BE49-F238E27FC236}">
                <a16:creationId xmlns:a16="http://schemas.microsoft.com/office/drawing/2014/main" id="{F005AFDB-4FB9-D6FC-EA57-6DD0BF498F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9DAC9A-72DB-769B-A6C0-D75D3C0611ED}"/>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08351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8874C1-005A-D75C-6DDE-65EBA44BB6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1FE4A2-C1B4-7BD9-CB6B-B1627651F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114364E-08A7-8839-89B6-BDC388DFF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CAB51E-48D7-84C4-055D-23AA8D99812A}"/>
              </a:ext>
            </a:extLst>
          </p:cNvPr>
          <p:cNvSpPr>
            <a:spLocks noGrp="1"/>
          </p:cNvSpPr>
          <p:nvPr>
            <p:ph type="dt" sz="half" idx="10"/>
          </p:nvPr>
        </p:nvSpPr>
        <p:spPr/>
        <p:txBody>
          <a:bodyPr/>
          <a:lstStyle/>
          <a:p>
            <a:fld id="{5EF4B3D5-691B-4BBC-939A-817CE0A38415}" type="datetimeFigureOut">
              <a:rPr lang="zh-CN" altLang="en-US" smtClean="0"/>
              <a:t>2025/5/16</a:t>
            </a:fld>
            <a:endParaRPr lang="zh-CN" altLang="en-US"/>
          </a:p>
        </p:txBody>
      </p:sp>
      <p:sp>
        <p:nvSpPr>
          <p:cNvPr id="6" name="页脚占位符 5">
            <a:extLst>
              <a:ext uri="{FF2B5EF4-FFF2-40B4-BE49-F238E27FC236}">
                <a16:creationId xmlns:a16="http://schemas.microsoft.com/office/drawing/2014/main" id="{77F3FC23-41C1-7F06-DC8C-9DAEAA2D396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41B670-3095-B898-9EF1-870C21F72B82}"/>
              </a:ext>
            </a:extLst>
          </p:cNvPr>
          <p:cNvSpPr>
            <a:spLocks noGrp="1"/>
          </p:cNvSpPr>
          <p:nvPr>
            <p:ph type="sldNum" sz="quarter" idx="12"/>
          </p:nvPr>
        </p:nvSpPr>
        <p:spPr/>
        <p:txBody>
          <a:body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89709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C29862A-12E6-60B5-3CAA-432D9EF4A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04005B-4646-5D09-6B3F-0DDE0EDCB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51A02E3-97F4-16C3-9DE7-B3B4F19C5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4B3D5-691B-4BBC-939A-817CE0A38415}" type="datetimeFigureOut">
              <a:rPr lang="zh-CN" altLang="en-US" smtClean="0"/>
              <a:t>2025/5/16</a:t>
            </a:fld>
            <a:endParaRPr lang="zh-CN" altLang="en-US"/>
          </a:p>
        </p:txBody>
      </p:sp>
      <p:sp>
        <p:nvSpPr>
          <p:cNvPr id="5" name="页脚占位符 4">
            <a:extLst>
              <a:ext uri="{FF2B5EF4-FFF2-40B4-BE49-F238E27FC236}">
                <a16:creationId xmlns:a16="http://schemas.microsoft.com/office/drawing/2014/main" id="{DA85C397-9BC3-6B1F-095B-00F6F2D2B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8FDB81-47F8-C8A1-D781-DF6924276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CEA34-D236-44FE-BD05-C408E5FE2DB4}" type="slidenum">
              <a:rPr lang="zh-CN" altLang="en-US" smtClean="0"/>
              <a:t>‹#›</a:t>
            </a:fld>
            <a:endParaRPr lang="zh-CN" altLang="en-US"/>
          </a:p>
        </p:txBody>
      </p:sp>
    </p:spTree>
    <p:extLst>
      <p:ext uri="{BB962C8B-B14F-4D97-AF65-F5344CB8AC3E}">
        <p14:creationId xmlns:p14="http://schemas.microsoft.com/office/powerpoint/2010/main" val="134562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1FE670E-3460-17F9-6DA4-FD788027F6D3}"/>
              </a:ext>
            </a:extLst>
          </p:cNvPr>
          <p:cNvSpPr txBox="1">
            <a:spLocks/>
          </p:cNvSpPr>
          <p:nvPr/>
        </p:nvSpPr>
        <p:spPr>
          <a:xfrm>
            <a:off x="0" y="2360025"/>
            <a:ext cx="11995475" cy="88132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20000"/>
              </a:lnSpc>
            </a:pPr>
            <a:r>
              <a:rPr lang="en-US" altLang="zh-CN" sz="3200" b="1" dirty="0">
                <a:latin typeface="微软雅黑" panose="020B0503020204020204" pitchFamily="34" charset="-122"/>
                <a:ea typeface="微软雅黑" panose="020B0503020204020204" pitchFamily="34" charset="-122"/>
              </a:rPr>
              <a:t>Physical design of CEPC detector magnet</a:t>
            </a:r>
            <a:endParaRPr lang="zh-CN" altLang="en-US" sz="3200" dirty="0">
              <a:latin typeface="微软雅黑" panose="020B0503020204020204" pitchFamily="34" charset="-122"/>
              <a:ea typeface="微软雅黑" panose="020B0503020204020204" pitchFamily="34" charset="-122"/>
            </a:endParaRPr>
          </a:p>
        </p:txBody>
      </p:sp>
      <p:sp>
        <p:nvSpPr>
          <p:cNvPr id="6" name="副标题 2">
            <a:extLst>
              <a:ext uri="{FF2B5EF4-FFF2-40B4-BE49-F238E27FC236}">
                <a16:creationId xmlns:a16="http://schemas.microsoft.com/office/drawing/2014/main" id="{7F11B299-4758-50AC-512C-2743535E9651}"/>
              </a:ext>
            </a:extLst>
          </p:cNvPr>
          <p:cNvSpPr txBox="1">
            <a:spLocks/>
          </p:cNvSpPr>
          <p:nvPr/>
        </p:nvSpPr>
        <p:spPr>
          <a:xfrm>
            <a:off x="9344130" y="5473303"/>
            <a:ext cx="2192175" cy="88132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pPr>
            <a:r>
              <a:rPr lang="en-US" altLang="zh-CN" sz="1600" dirty="0">
                <a:latin typeface="微软雅黑" panose="020B0503020204020204" pitchFamily="34" charset="-122"/>
                <a:ea typeface="微软雅黑" panose="020B0503020204020204" pitchFamily="34" charset="-122"/>
              </a:rPr>
              <a:t>Menglin Wang</a:t>
            </a:r>
          </a:p>
          <a:p>
            <a:pPr algn="r">
              <a:lnSpc>
                <a:spcPct val="120000"/>
              </a:lnSpc>
            </a:pPr>
            <a:r>
              <a:rPr lang="en-US" altLang="zh-CN" sz="1600" dirty="0">
                <a:latin typeface="微软雅黑" panose="020B0503020204020204" pitchFamily="34" charset="-122"/>
                <a:ea typeface="微软雅黑" panose="020B0503020204020204" pitchFamily="34" charset="-122"/>
              </a:rPr>
              <a:t>IHEP,CAS</a:t>
            </a:r>
          </a:p>
          <a:p>
            <a:pPr algn="r">
              <a:lnSpc>
                <a:spcPct val="120000"/>
              </a:lnSpc>
            </a:pPr>
            <a:endParaRPr lang="en-US" altLang="zh-CN" sz="1600" dirty="0">
              <a:latin typeface="微软雅黑" panose="020B0503020204020204" pitchFamily="34" charset="-122"/>
              <a:ea typeface="微软雅黑" panose="020B0503020204020204" pitchFamily="34" charset="-122"/>
            </a:endParaRPr>
          </a:p>
        </p:txBody>
      </p:sp>
      <p:sp>
        <p:nvSpPr>
          <p:cNvPr id="8" name="标题 1">
            <a:extLst>
              <a:ext uri="{FF2B5EF4-FFF2-40B4-BE49-F238E27FC236}">
                <a16:creationId xmlns:a16="http://schemas.microsoft.com/office/drawing/2014/main" id="{3AE235DC-5E63-C646-FB8D-21CBA392ED7A}"/>
              </a:ext>
            </a:extLst>
          </p:cNvPr>
          <p:cNvSpPr txBox="1">
            <a:spLocks/>
          </p:cNvSpPr>
          <p:nvPr/>
        </p:nvSpPr>
        <p:spPr>
          <a:xfrm>
            <a:off x="8110557" y="6030875"/>
            <a:ext cx="3425748" cy="647505"/>
          </a:xfrm>
          <a:prstGeom prst="rect">
            <a:avLst/>
          </a:prstGeom>
        </p:spPr>
        <p:txBody>
          <a:bodyPr vert="horz" lIns="68580" tIns="34290" rIns="68580" bIns="34290" rtlCol="0" anchor="b">
            <a:normAutofit/>
          </a:bodyPr>
          <a:lstStyle>
            <a:lvl1pPr algn="l" defTabSz="914400" rtl="0" eaLnBrk="1" latinLnBrk="0" hangingPunct="1">
              <a:lnSpc>
                <a:spcPct val="76000"/>
              </a:lnSpc>
              <a:spcBef>
                <a:spcPct val="0"/>
              </a:spcBef>
              <a:buNone/>
              <a:defRPr lang="zh-CN" sz="8000" b="1" kern="1200" cap="none" baseline="0">
                <a:solidFill>
                  <a:schemeClr val="tx1"/>
                </a:solidFill>
                <a:latin typeface="+mj-lt"/>
                <a:ea typeface="Microsoft YaHei UI" panose="020B0503020204020204" pitchFamily="34" charset="-122"/>
                <a:cs typeface="+mj-cs"/>
              </a:defRPr>
            </a:lvl1pPr>
          </a:lstStyle>
          <a:p>
            <a:pPr algn="r">
              <a:lnSpc>
                <a:spcPct val="100000"/>
              </a:lnSpc>
            </a:pPr>
            <a:r>
              <a:rPr lang="en-US" altLang="zh-CN" sz="1600" b="0" dirty="0">
                <a:latin typeface="微软雅黑" panose="020B0503020204020204" pitchFamily="34" charset="-122"/>
                <a:ea typeface="微软雅黑" panose="020B0503020204020204" pitchFamily="34" charset="-122"/>
              </a:rPr>
              <a:t> 16/5/2025 </a:t>
            </a:r>
            <a:endParaRPr lang="en-US" sz="1600" b="0" dirty="0">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2D9D00D6-00F8-A084-2D9E-21A0EAFCC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827" y="54953"/>
            <a:ext cx="1899373" cy="1278197"/>
          </a:xfrm>
          <a:prstGeom prst="rect">
            <a:avLst/>
          </a:prstGeom>
        </p:spPr>
      </p:pic>
      <p:sp>
        <p:nvSpPr>
          <p:cNvPr id="2" name="文本框 1">
            <a:extLst>
              <a:ext uri="{FF2B5EF4-FFF2-40B4-BE49-F238E27FC236}">
                <a16:creationId xmlns:a16="http://schemas.microsoft.com/office/drawing/2014/main" id="{DFB849E5-AA91-8083-EC50-884DED613D41}"/>
              </a:ext>
            </a:extLst>
          </p:cNvPr>
          <p:cNvSpPr txBox="1"/>
          <p:nvPr/>
        </p:nvSpPr>
        <p:spPr>
          <a:xfrm>
            <a:off x="3328935" y="6093605"/>
            <a:ext cx="5534130" cy="584775"/>
          </a:xfrm>
          <a:prstGeom prst="rect">
            <a:avLst/>
          </a:prstGeom>
          <a:noFill/>
        </p:spPr>
        <p:txBody>
          <a:bodyPr wrap="square" rtlCol="0">
            <a:spAutoFit/>
          </a:bodyPr>
          <a:lstStyle/>
          <a:p>
            <a:pPr algn="ctr"/>
            <a:r>
              <a:rPr lang="en-US" altLang="zh-CN" sz="1600" b="1" dirty="0"/>
              <a:t>The internal review meeting for CEPC detector magnet</a:t>
            </a:r>
          </a:p>
          <a:p>
            <a:pPr algn="ctr"/>
            <a:r>
              <a:rPr lang="en-US" altLang="zh-CN" sz="1600" dirty="0"/>
              <a:t>IHEP</a:t>
            </a:r>
            <a:endParaRPr lang="zh-CN" altLang="en-US" sz="1600" dirty="0"/>
          </a:p>
        </p:txBody>
      </p:sp>
    </p:spTree>
    <p:extLst>
      <p:ext uri="{BB962C8B-B14F-4D97-AF65-F5344CB8AC3E}">
        <p14:creationId xmlns:p14="http://schemas.microsoft.com/office/powerpoint/2010/main" val="205899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EA29F-49F7-C916-ADDC-60B348E64F3A}"/>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BBDFB32-B697-5B6C-7830-7332595FB79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10</a:t>
            </a:fld>
            <a:endParaRPr lang="zh-CN" altLang="en-US" sz="2000" dirty="0"/>
          </a:p>
        </p:txBody>
      </p:sp>
      <p:sp>
        <p:nvSpPr>
          <p:cNvPr id="4" name="标题 1">
            <a:extLst>
              <a:ext uri="{FF2B5EF4-FFF2-40B4-BE49-F238E27FC236}">
                <a16:creationId xmlns:a16="http://schemas.microsoft.com/office/drawing/2014/main" id="{96867EDD-296A-BDBD-60B4-B2217AC41942}"/>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pic>
        <p:nvPicPr>
          <p:cNvPr id="14" name="图片 13">
            <a:extLst>
              <a:ext uri="{FF2B5EF4-FFF2-40B4-BE49-F238E27FC236}">
                <a16:creationId xmlns:a16="http://schemas.microsoft.com/office/drawing/2014/main" id="{61FD9594-D928-B543-3941-3FE84D7D5005}"/>
              </a:ext>
            </a:extLst>
          </p:cNvPr>
          <p:cNvPicPr>
            <a:picLocks noChangeAspect="1"/>
          </p:cNvPicPr>
          <p:nvPr/>
        </p:nvPicPr>
        <p:blipFill>
          <a:blip r:embed="rId3">
            <a:extLst>
              <a:ext uri="{28A0092B-C50C-407E-A947-70E740481C1C}">
                <a14:useLocalDpi xmlns:a14="http://schemas.microsoft.com/office/drawing/2010/main" val="0"/>
              </a:ext>
            </a:extLst>
          </a:blip>
          <a:srcRect l="34887" t="7476" r="13337" b="24898"/>
          <a:stretch/>
        </p:blipFill>
        <p:spPr>
          <a:xfrm>
            <a:off x="3628976" y="4023551"/>
            <a:ext cx="3074611" cy="2512318"/>
          </a:xfrm>
          <a:prstGeom prst="rect">
            <a:avLst/>
          </a:prstGeom>
        </p:spPr>
      </p:pic>
      <p:pic>
        <p:nvPicPr>
          <p:cNvPr id="16" name="图片 15">
            <a:extLst>
              <a:ext uri="{FF2B5EF4-FFF2-40B4-BE49-F238E27FC236}">
                <a16:creationId xmlns:a16="http://schemas.microsoft.com/office/drawing/2014/main" id="{F824E962-C6B9-D704-7069-59BF2CDA0534}"/>
              </a:ext>
            </a:extLst>
          </p:cNvPr>
          <p:cNvPicPr>
            <a:picLocks noChangeAspect="1"/>
          </p:cNvPicPr>
          <p:nvPr/>
        </p:nvPicPr>
        <p:blipFill>
          <a:blip r:embed="rId4">
            <a:extLst>
              <a:ext uri="{28A0092B-C50C-407E-A947-70E740481C1C}">
                <a14:useLocalDpi xmlns:a14="http://schemas.microsoft.com/office/drawing/2010/main" val="0"/>
              </a:ext>
            </a:extLst>
          </a:blip>
          <a:srcRect l="31652" t="7658" r="7388" b="20340"/>
          <a:stretch/>
        </p:blipFill>
        <p:spPr>
          <a:xfrm>
            <a:off x="488890" y="4273194"/>
            <a:ext cx="2985672" cy="2206172"/>
          </a:xfrm>
          <a:prstGeom prst="rect">
            <a:avLst/>
          </a:prstGeom>
        </p:spPr>
      </p:pic>
      <p:pic>
        <p:nvPicPr>
          <p:cNvPr id="2" name="图片 1">
            <a:extLst>
              <a:ext uri="{FF2B5EF4-FFF2-40B4-BE49-F238E27FC236}">
                <a16:creationId xmlns:a16="http://schemas.microsoft.com/office/drawing/2014/main" id="{04D17B63-A60E-E1B5-1E70-167271B821C7}"/>
              </a:ext>
            </a:extLst>
          </p:cNvPr>
          <p:cNvPicPr>
            <a:picLocks noChangeAspect="1"/>
          </p:cNvPicPr>
          <p:nvPr/>
        </p:nvPicPr>
        <p:blipFill>
          <a:blip r:embed="rId5"/>
          <a:stretch>
            <a:fillRect/>
          </a:stretch>
        </p:blipFill>
        <p:spPr>
          <a:xfrm>
            <a:off x="812063" y="1622250"/>
            <a:ext cx="4988202" cy="2512317"/>
          </a:xfrm>
          <a:prstGeom prst="rect">
            <a:avLst/>
          </a:prstGeom>
        </p:spPr>
      </p:pic>
      <p:graphicFrame>
        <p:nvGraphicFramePr>
          <p:cNvPr id="9" name="表格 8">
            <a:extLst>
              <a:ext uri="{FF2B5EF4-FFF2-40B4-BE49-F238E27FC236}">
                <a16:creationId xmlns:a16="http://schemas.microsoft.com/office/drawing/2014/main" id="{1F2C4148-499F-AF90-8009-C360C995C432}"/>
              </a:ext>
            </a:extLst>
          </p:cNvPr>
          <p:cNvGraphicFramePr>
            <a:graphicFrameLocks noGrp="1"/>
          </p:cNvGraphicFramePr>
          <p:nvPr>
            <p:extLst>
              <p:ext uri="{D42A27DB-BD31-4B8C-83A1-F6EECF244321}">
                <p14:modId xmlns:p14="http://schemas.microsoft.com/office/powerpoint/2010/main" val="3585345038"/>
              </p:ext>
            </p:extLst>
          </p:nvPr>
        </p:nvGraphicFramePr>
        <p:xfrm>
          <a:off x="7078718" y="1951527"/>
          <a:ext cx="4177861" cy="2954946"/>
        </p:xfrm>
        <a:graphic>
          <a:graphicData uri="http://schemas.openxmlformats.org/drawingml/2006/table">
            <a:tbl>
              <a:tblPr firstRow="1" firstCol="1" bandRow="1"/>
              <a:tblGrid>
                <a:gridCol w="1392137">
                  <a:extLst>
                    <a:ext uri="{9D8B030D-6E8A-4147-A177-3AD203B41FA5}">
                      <a16:colId xmlns:a16="http://schemas.microsoft.com/office/drawing/2014/main" val="3704678024"/>
                    </a:ext>
                  </a:extLst>
                </a:gridCol>
                <a:gridCol w="1392862">
                  <a:extLst>
                    <a:ext uri="{9D8B030D-6E8A-4147-A177-3AD203B41FA5}">
                      <a16:colId xmlns:a16="http://schemas.microsoft.com/office/drawing/2014/main" val="1411769673"/>
                    </a:ext>
                  </a:extLst>
                </a:gridCol>
                <a:gridCol w="1392862">
                  <a:extLst>
                    <a:ext uri="{9D8B030D-6E8A-4147-A177-3AD203B41FA5}">
                      <a16:colId xmlns:a16="http://schemas.microsoft.com/office/drawing/2014/main" val="100920330"/>
                    </a:ext>
                  </a:extLst>
                </a:gridCol>
              </a:tblGrid>
              <a:tr h="665156">
                <a:tc gridSpan="2">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Stray field</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a:txBody>
                    <a:bodyPr/>
                    <a:lstStyle/>
                    <a:p>
                      <a:pPr indent="127000" algn="ctr">
                        <a:lnSpc>
                          <a:spcPct val="125000"/>
                        </a:lnSpc>
                        <a:buNone/>
                      </a:pP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Position</a:t>
                      </a:r>
                      <a:endParaRPr lang="zh-CN" sz="1800" kern="10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456248"/>
                  </a:ext>
                </a:extLst>
              </a:tr>
              <a:tr h="665156">
                <a:tc rowSpan="2">
                  <a:txBody>
                    <a:bodyPr/>
                    <a:lstStyle/>
                    <a:p>
                      <a:pPr indent="127000" algn="ctr">
                        <a:lnSpc>
                          <a:spcPct val="125000"/>
                        </a:lnSpc>
                        <a:buNone/>
                      </a:pP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50 Gs</a:t>
                      </a:r>
                      <a:endParaRPr lang="zh-CN" sz="1800" kern="10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 direction</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25.4 m</a:t>
                      </a:r>
                      <a:endParaRPr lang="zh-CN" sz="1800" kern="10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4958501"/>
                  </a:ext>
                </a:extLst>
              </a:tr>
              <a:tr h="479739">
                <a:tc vMerge="1">
                  <a:txBody>
                    <a:bodyPr/>
                    <a:lstStyle/>
                    <a:p>
                      <a:endParaRPr lang="zh-CN" altLang="en-US"/>
                    </a:p>
                  </a:txBody>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 direction</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32.3 m</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79940"/>
                  </a:ext>
                </a:extLst>
              </a:tr>
              <a:tr h="665156">
                <a:tc rowSpan="2">
                  <a:txBody>
                    <a:bodyPr/>
                    <a:lstStyle/>
                    <a:p>
                      <a:pPr indent="127000" algn="ctr">
                        <a:lnSpc>
                          <a:spcPct val="125000"/>
                        </a:lnSpc>
                        <a:buNone/>
                      </a:pP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100 Gs</a:t>
                      </a:r>
                      <a:endParaRPr lang="zh-CN" sz="1800" kern="10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 direction</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 m</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801256"/>
                  </a:ext>
                </a:extLst>
              </a:tr>
              <a:tr h="479739">
                <a:tc vMerge="1">
                  <a:txBody>
                    <a:bodyPr/>
                    <a:lstStyle/>
                    <a:p>
                      <a:endParaRPr lang="zh-CN" altLang="en-US"/>
                    </a:p>
                  </a:txBody>
                  <a:tcPr/>
                </a:tc>
                <a:tc>
                  <a:txBody>
                    <a:bodyPr/>
                    <a:lstStyle/>
                    <a:p>
                      <a:pPr indent="127000" algn="ctr">
                        <a:lnSpc>
                          <a:spcPct val="125000"/>
                        </a:lnSpc>
                        <a:buNone/>
                      </a:pP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Z direction</a:t>
                      </a:r>
                      <a:endParaRPr lang="zh-CN" sz="1800" kern="10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25000"/>
                        </a:lnSpc>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25.6 m</a:t>
                      </a:r>
                      <a:endParaRPr lang="zh-CN" sz="1800" kern="100" dirty="0">
                        <a:effectLst/>
                        <a:latin typeface="Calibri" panose="020F0502020204030204" pitchFamily="34" charset="0"/>
                        <a:ea typeface="等线 Light"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311578"/>
                  </a:ext>
                </a:extLst>
              </a:tr>
            </a:tbl>
          </a:graphicData>
        </a:graphic>
      </p:graphicFrame>
      <p:sp>
        <p:nvSpPr>
          <p:cNvPr id="5" name="Content Placeholder 1">
            <a:extLst>
              <a:ext uri="{FF2B5EF4-FFF2-40B4-BE49-F238E27FC236}">
                <a16:creationId xmlns:a16="http://schemas.microsoft.com/office/drawing/2014/main" id="{CE872D30-C738-5120-EB30-554543844550}"/>
              </a:ext>
            </a:extLst>
          </p:cNvPr>
          <p:cNvSpPr txBox="1">
            <a:spLocks/>
          </p:cNvSpPr>
          <p:nvPr/>
        </p:nvSpPr>
        <p:spPr>
          <a:xfrm>
            <a:off x="590472" y="861278"/>
            <a:ext cx="10972800" cy="32395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atin typeface="Calibri" panose="020F0502020204030204" pitchFamily="34" charset="0"/>
                <a:ea typeface="Calibri" panose="020F0502020204030204" pitchFamily="34" charset="0"/>
                <a:cs typeface="Calibri" panose="020F0502020204030204" pitchFamily="34" charset="0"/>
              </a:rPr>
              <a:t>Stray field distribution</a:t>
            </a:r>
            <a:endParaRPr lang="en-US" altLang="zh-CN" sz="4000" dirty="0">
              <a:latin typeface="+mj-lt"/>
            </a:endParaRPr>
          </a:p>
        </p:txBody>
      </p:sp>
      <p:sp>
        <p:nvSpPr>
          <p:cNvPr id="7" name="文本框 6">
            <a:extLst>
              <a:ext uri="{FF2B5EF4-FFF2-40B4-BE49-F238E27FC236}">
                <a16:creationId xmlns:a16="http://schemas.microsoft.com/office/drawing/2014/main" id="{C5271B89-5121-9D2B-A244-BAFC0078E3A1}"/>
              </a:ext>
            </a:extLst>
          </p:cNvPr>
          <p:cNvSpPr txBox="1"/>
          <p:nvPr/>
        </p:nvSpPr>
        <p:spPr>
          <a:xfrm>
            <a:off x="-380344" y="1188648"/>
            <a:ext cx="7861081" cy="371255"/>
          </a:xfrm>
          <a:prstGeom prst="rect">
            <a:avLst/>
          </a:prstGeom>
          <a:noFill/>
        </p:spPr>
        <p:txBody>
          <a:bodyPr wrap="square">
            <a:spAutoFit/>
          </a:bodyPr>
          <a:lstStyle/>
          <a:p>
            <a:pPr indent="254000" algn="ctr">
              <a:lnSpc>
                <a:spcPct val="125000"/>
              </a:lnSpc>
              <a:buNone/>
            </a:pPr>
            <a:r>
              <a:rPr lang="en-US" altLang="zh-CN" sz="1600" kern="100" dirty="0">
                <a:solidFill>
                  <a:srgbClr val="000000"/>
                </a:solidFill>
                <a:effectLst/>
                <a:latin typeface="Times New Roman" panose="02020603050405020304" pitchFamily="18" charset="0"/>
                <a:ea typeface="等线 Light" panose="02010600030101010101" pitchFamily="2" charset="-122"/>
                <a:cs typeface="Times New Roman" panose="02020603050405020304" pitchFamily="18" charset="0"/>
              </a:rPr>
              <a:t>The position of the 50 and 100 Gauss lines, 100 and 500 Gauss faces.</a:t>
            </a:r>
            <a:endParaRPr lang="zh-CN" altLang="zh-CN" sz="1600" kern="100" dirty="0">
              <a:effectLst/>
              <a:latin typeface="Times New Roman" panose="02020603050405020304" pitchFamily="18" charset="0"/>
              <a:ea typeface="等线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5677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89AAB-F986-850F-2D9D-DD35617322B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9E63805-A316-5C15-E2A2-3BEF5E81FC2F}"/>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11</a:t>
            </a:fld>
            <a:endParaRPr lang="zh-CN" altLang="en-US" sz="2000" dirty="0"/>
          </a:p>
        </p:txBody>
      </p:sp>
      <p:sp>
        <p:nvSpPr>
          <p:cNvPr id="4" name="标题 1">
            <a:extLst>
              <a:ext uri="{FF2B5EF4-FFF2-40B4-BE49-F238E27FC236}">
                <a16:creationId xmlns:a16="http://schemas.microsoft.com/office/drawing/2014/main" id="{BCDFFB42-CD8A-65B6-1FF9-7DD6683456A3}"/>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Cable structure and stress</a:t>
            </a:r>
          </a:p>
        </p:txBody>
      </p:sp>
      <p:sp>
        <p:nvSpPr>
          <p:cNvPr id="8" name="文本框 7">
            <a:extLst>
              <a:ext uri="{FF2B5EF4-FFF2-40B4-BE49-F238E27FC236}">
                <a16:creationId xmlns:a16="http://schemas.microsoft.com/office/drawing/2014/main" id="{AB731878-5607-6AA2-E17C-18400C655B19}"/>
              </a:ext>
            </a:extLst>
          </p:cNvPr>
          <p:cNvSpPr txBox="1"/>
          <p:nvPr/>
        </p:nvSpPr>
        <p:spPr>
          <a:xfrm>
            <a:off x="750075" y="752672"/>
            <a:ext cx="6096000" cy="400110"/>
          </a:xfrm>
          <a:prstGeom prst="rect">
            <a:avLst/>
          </a:prstGeom>
          <a:noFill/>
        </p:spPr>
        <p:txBody>
          <a:bodyPr wrap="square">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The scheme of the conductor structure</a:t>
            </a:r>
            <a:endParaRPr lang="zh-CN" altLang="en-US" sz="2000" b="1" dirty="0">
              <a:latin typeface="Calibri" panose="020F0502020204030204" pitchFamily="34" charset="0"/>
              <a:cs typeface="Calibri" panose="020F0502020204030204" pitchFamily="34" charset="0"/>
            </a:endParaRPr>
          </a:p>
        </p:txBody>
      </p:sp>
      <p:grpSp>
        <p:nvGrpSpPr>
          <p:cNvPr id="5" name="组合 4">
            <a:extLst>
              <a:ext uri="{FF2B5EF4-FFF2-40B4-BE49-F238E27FC236}">
                <a16:creationId xmlns:a16="http://schemas.microsoft.com/office/drawing/2014/main" id="{87D80DC2-617B-310C-0DF0-640589138D14}"/>
              </a:ext>
            </a:extLst>
          </p:cNvPr>
          <p:cNvGrpSpPr/>
          <p:nvPr/>
        </p:nvGrpSpPr>
        <p:grpSpPr>
          <a:xfrm>
            <a:off x="822818" y="1623019"/>
            <a:ext cx="4084462" cy="4035264"/>
            <a:chOff x="1825971" y="151183"/>
            <a:chExt cx="4841723" cy="5443657"/>
          </a:xfrm>
        </p:grpSpPr>
        <p:sp>
          <p:nvSpPr>
            <p:cNvPr id="6" name="矩形 5">
              <a:extLst>
                <a:ext uri="{FF2B5EF4-FFF2-40B4-BE49-F238E27FC236}">
                  <a16:creationId xmlns:a16="http://schemas.microsoft.com/office/drawing/2014/main" id="{0B9EE227-D690-DC55-8B00-371F31BCB106}"/>
                </a:ext>
              </a:extLst>
            </p:cNvPr>
            <p:cNvSpPr/>
            <p:nvPr/>
          </p:nvSpPr>
          <p:spPr>
            <a:xfrm>
              <a:off x="1964755" y="2064915"/>
              <a:ext cx="968047" cy="2728170"/>
            </a:xfrm>
            <a:prstGeom prst="rect">
              <a:avLst/>
            </a:prstGeom>
            <a:solidFill>
              <a:srgbClr val="0000C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a:extLst>
                <a:ext uri="{FF2B5EF4-FFF2-40B4-BE49-F238E27FC236}">
                  <a16:creationId xmlns:a16="http://schemas.microsoft.com/office/drawing/2014/main" id="{D3946D30-5FA2-2057-5270-668B882F8929}"/>
                </a:ext>
              </a:extLst>
            </p:cNvPr>
            <p:cNvSpPr txBox="1"/>
            <p:nvPr/>
          </p:nvSpPr>
          <p:spPr>
            <a:xfrm>
              <a:off x="1825971" y="4869882"/>
              <a:ext cx="1245610" cy="705835"/>
            </a:xfrm>
            <a:prstGeom prst="rect">
              <a:avLst/>
            </a:prstGeom>
            <a:noFill/>
          </p:spPr>
          <p:txBody>
            <a:bodyPr wrap="square" rtlCol="0">
              <a:spAutoFit/>
            </a:bodyPr>
            <a:lstStyle/>
            <a:p>
              <a:pPr algn="ctr"/>
              <a:r>
                <a:rPr lang="en-US" altLang="zh-CN" sz="1400" b="1" dirty="0">
                  <a:latin typeface="Arial" panose="020B0604020202020204" pitchFamily="34" charset="0"/>
                  <a:cs typeface="Arial" panose="020B0604020202020204" pitchFamily="34" charset="0"/>
                </a:rPr>
                <a:t>CEPC</a:t>
              </a:r>
            </a:p>
            <a:p>
              <a:pPr algn="ctr"/>
              <a:r>
                <a:rPr lang="en-US" altLang="zh-CN" sz="1400" b="1" dirty="0">
                  <a:latin typeface="Arial" panose="020B0604020202020204" pitchFamily="34" charset="0"/>
                  <a:cs typeface="Arial" panose="020B0604020202020204" pitchFamily="34" charset="0"/>
                </a:rPr>
                <a:t>(Box type)</a:t>
              </a:r>
            </a:p>
          </p:txBody>
        </p:sp>
        <p:pic>
          <p:nvPicPr>
            <p:cNvPr id="9" name="图片 8">
              <a:extLst>
                <a:ext uri="{FF2B5EF4-FFF2-40B4-BE49-F238E27FC236}">
                  <a16:creationId xmlns:a16="http://schemas.microsoft.com/office/drawing/2014/main" id="{6D69C504-F796-BE37-BDE6-13A26C11BC83}"/>
                </a:ext>
              </a:extLst>
            </p:cNvPr>
            <p:cNvPicPr>
              <a:picLocks noChangeAspect="1"/>
            </p:cNvPicPr>
            <p:nvPr/>
          </p:nvPicPr>
          <p:blipFill rotWithShape="1">
            <a:blip r:embed="rId3">
              <a:extLst>
                <a:ext uri="{28A0092B-C50C-407E-A947-70E740481C1C}">
                  <a14:useLocalDpi xmlns:a14="http://schemas.microsoft.com/office/drawing/2010/main" val="0"/>
                </a:ext>
              </a:extLst>
            </a:blip>
            <a:srcRect l="7991" t="21221" r="66861" b="18516"/>
            <a:stretch/>
          </p:blipFill>
          <p:spPr>
            <a:xfrm>
              <a:off x="2132548" y="2596872"/>
              <a:ext cx="632460" cy="1651635"/>
            </a:xfrm>
            <a:prstGeom prst="rect">
              <a:avLst/>
            </a:prstGeom>
          </p:spPr>
        </p:pic>
        <p:sp>
          <p:nvSpPr>
            <p:cNvPr id="10" name="矩形 9">
              <a:extLst>
                <a:ext uri="{FF2B5EF4-FFF2-40B4-BE49-F238E27FC236}">
                  <a16:creationId xmlns:a16="http://schemas.microsoft.com/office/drawing/2014/main" id="{58F56C0C-2351-CC62-4148-14A374D3AF38}"/>
                </a:ext>
              </a:extLst>
            </p:cNvPr>
            <p:cNvSpPr/>
            <p:nvPr/>
          </p:nvSpPr>
          <p:spPr>
            <a:xfrm>
              <a:off x="2366576" y="2865733"/>
              <a:ext cx="164404" cy="1070682"/>
            </a:xfrm>
            <a:prstGeom prst="rect">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1" name="矩形 10">
              <a:extLst>
                <a:ext uri="{FF2B5EF4-FFF2-40B4-BE49-F238E27FC236}">
                  <a16:creationId xmlns:a16="http://schemas.microsoft.com/office/drawing/2014/main" id="{B1B3C466-CE3D-1B34-CE0E-98D5AAE5B438}"/>
                </a:ext>
              </a:extLst>
            </p:cNvPr>
            <p:cNvSpPr/>
            <p:nvPr/>
          </p:nvSpPr>
          <p:spPr>
            <a:xfrm>
              <a:off x="3440345" y="2064915"/>
              <a:ext cx="968047" cy="2728170"/>
            </a:xfrm>
            <a:prstGeom prst="rect">
              <a:avLst/>
            </a:prstGeom>
            <a:solidFill>
              <a:srgbClr val="0000C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a:extLst>
                <a:ext uri="{FF2B5EF4-FFF2-40B4-BE49-F238E27FC236}">
                  <a16:creationId xmlns:a16="http://schemas.microsoft.com/office/drawing/2014/main" id="{4B3438E0-BDF5-DAEF-026E-9E0EE793A96A}"/>
                </a:ext>
              </a:extLst>
            </p:cNvPr>
            <p:cNvSpPr txBox="1"/>
            <p:nvPr/>
          </p:nvSpPr>
          <p:spPr>
            <a:xfrm>
              <a:off x="3190046" y="4856820"/>
              <a:ext cx="1468641" cy="705835"/>
            </a:xfrm>
            <a:prstGeom prst="rect">
              <a:avLst/>
            </a:prstGeom>
            <a:noFill/>
          </p:spPr>
          <p:txBody>
            <a:bodyPr wrap="square" rtlCol="0">
              <a:spAutoFit/>
            </a:bodyPr>
            <a:lstStyle/>
            <a:p>
              <a:pPr algn="ctr"/>
              <a:r>
                <a:rPr lang="en-US" altLang="zh-CN" sz="1400" b="1" dirty="0">
                  <a:latin typeface="Arial" panose="020B0604020202020204" pitchFamily="34" charset="0"/>
                  <a:cs typeface="Arial" panose="020B0604020202020204" pitchFamily="34" charset="0"/>
                </a:rPr>
                <a:t>Baseline</a:t>
              </a:r>
            </a:p>
            <a:p>
              <a:pPr algn="ctr"/>
              <a:r>
                <a:rPr lang="en-US" altLang="zh-CN" sz="1400" b="1" dirty="0">
                  <a:latin typeface="Arial" panose="020B0604020202020204" pitchFamily="34" charset="0"/>
                  <a:cs typeface="Arial" panose="020B0604020202020204" pitchFamily="34" charset="0"/>
                </a:rPr>
                <a:t>(CMS-like)</a:t>
              </a:r>
              <a:endParaRPr lang="zh-CN" altLang="en-US" sz="1400" b="1" dirty="0">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06F43C3D-CC82-28D6-91DC-722142370971}"/>
                </a:ext>
              </a:extLst>
            </p:cNvPr>
            <p:cNvPicPr>
              <a:picLocks noChangeAspect="1"/>
            </p:cNvPicPr>
            <p:nvPr/>
          </p:nvPicPr>
          <p:blipFill rotWithShape="1">
            <a:blip r:embed="rId3">
              <a:extLst>
                <a:ext uri="{28A0092B-C50C-407E-A947-70E740481C1C}">
                  <a14:useLocalDpi xmlns:a14="http://schemas.microsoft.com/office/drawing/2010/main" val="0"/>
                </a:ext>
              </a:extLst>
            </a:blip>
            <a:srcRect l="7991" t="21221" r="66861" b="18516"/>
            <a:stretch/>
          </p:blipFill>
          <p:spPr>
            <a:xfrm>
              <a:off x="3608138" y="2596872"/>
              <a:ext cx="632460" cy="1651635"/>
            </a:xfrm>
            <a:prstGeom prst="rect">
              <a:avLst/>
            </a:prstGeom>
          </p:spPr>
        </p:pic>
        <p:sp>
          <p:nvSpPr>
            <p:cNvPr id="14" name="矩形 13">
              <a:extLst>
                <a:ext uri="{FF2B5EF4-FFF2-40B4-BE49-F238E27FC236}">
                  <a16:creationId xmlns:a16="http://schemas.microsoft.com/office/drawing/2014/main" id="{70C17E5F-A523-46D7-A09B-0D0716E461C0}"/>
                </a:ext>
              </a:extLst>
            </p:cNvPr>
            <p:cNvSpPr/>
            <p:nvPr/>
          </p:nvSpPr>
          <p:spPr>
            <a:xfrm>
              <a:off x="3447293" y="2607619"/>
              <a:ext cx="957289" cy="164088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5" name="矩形 14">
              <a:extLst>
                <a:ext uri="{FF2B5EF4-FFF2-40B4-BE49-F238E27FC236}">
                  <a16:creationId xmlns:a16="http://schemas.microsoft.com/office/drawing/2014/main" id="{1FA56044-8C19-5470-3C9F-9AC43DA68A9B}"/>
                </a:ext>
              </a:extLst>
            </p:cNvPr>
            <p:cNvSpPr/>
            <p:nvPr/>
          </p:nvSpPr>
          <p:spPr>
            <a:xfrm>
              <a:off x="3842166" y="2865733"/>
              <a:ext cx="164404" cy="1070682"/>
            </a:xfrm>
            <a:prstGeom prst="rect">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6" name="矩形 15">
              <a:extLst>
                <a:ext uri="{FF2B5EF4-FFF2-40B4-BE49-F238E27FC236}">
                  <a16:creationId xmlns:a16="http://schemas.microsoft.com/office/drawing/2014/main" id="{ECF98A08-7B60-97CE-F9AC-025954411C1E}"/>
                </a:ext>
              </a:extLst>
            </p:cNvPr>
            <p:cNvSpPr/>
            <p:nvPr/>
          </p:nvSpPr>
          <p:spPr>
            <a:xfrm>
              <a:off x="4888667" y="2065852"/>
              <a:ext cx="968047" cy="2728170"/>
            </a:xfrm>
            <a:prstGeom prst="rect">
              <a:avLst/>
            </a:prstGeom>
            <a:solidFill>
              <a:srgbClr val="00C7C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文本框 16">
              <a:extLst>
                <a:ext uri="{FF2B5EF4-FFF2-40B4-BE49-F238E27FC236}">
                  <a16:creationId xmlns:a16="http://schemas.microsoft.com/office/drawing/2014/main" id="{B2A3D34A-D171-09DC-AD25-74DF9364F45B}"/>
                </a:ext>
              </a:extLst>
            </p:cNvPr>
            <p:cNvSpPr txBox="1"/>
            <p:nvPr/>
          </p:nvSpPr>
          <p:spPr>
            <a:xfrm>
              <a:off x="4703253" y="4889005"/>
              <a:ext cx="1338872" cy="705835"/>
            </a:xfrm>
            <a:prstGeom prst="rect">
              <a:avLst/>
            </a:prstGeom>
            <a:noFill/>
          </p:spPr>
          <p:txBody>
            <a:bodyPr wrap="square" rtlCol="0">
              <a:spAutoFit/>
            </a:bodyPr>
            <a:lstStyle/>
            <a:p>
              <a:pPr algn="ctr"/>
              <a:r>
                <a:rPr lang="en-US" altLang="zh-CN" sz="1400" b="1" dirty="0">
                  <a:solidFill>
                    <a:schemeClr val="bg1">
                      <a:lumMod val="50000"/>
                    </a:schemeClr>
                  </a:solidFill>
                  <a:latin typeface="Arial" panose="020B0604020202020204" pitchFamily="34" charset="0"/>
                  <a:cs typeface="Arial" panose="020B0604020202020204" pitchFamily="34" charset="0"/>
                </a:rPr>
                <a:t>Single Al coating </a:t>
              </a:r>
            </a:p>
          </p:txBody>
        </p:sp>
        <p:sp>
          <p:nvSpPr>
            <p:cNvPr id="18" name="矩形 17">
              <a:extLst>
                <a:ext uri="{FF2B5EF4-FFF2-40B4-BE49-F238E27FC236}">
                  <a16:creationId xmlns:a16="http://schemas.microsoft.com/office/drawing/2014/main" id="{D234B475-DC79-40E7-9AA0-6228C9F4145D}"/>
                </a:ext>
              </a:extLst>
            </p:cNvPr>
            <p:cNvSpPr/>
            <p:nvPr/>
          </p:nvSpPr>
          <p:spPr>
            <a:xfrm>
              <a:off x="5290488" y="2866670"/>
              <a:ext cx="164404" cy="1070682"/>
            </a:xfrm>
            <a:prstGeom prst="rect">
              <a:avLst/>
            </a:prstGeom>
            <a:solidFill>
              <a:srgbClr val="FF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pic>
          <p:nvPicPr>
            <p:cNvPr id="19" name="图片 18">
              <a:extLst>
                <a:ext uri="{FF2B5EF4-FFF2-40B4-BE49-F238E27FC236}">
                  <a16:creationId xmlns:a16="http://schemas.microsoft.com/office/drawing/2014/main" id="{4FF87B3B-BF73-60B4-D341-AA9385342F2C}"/>
                </a:ext>
              </a:extLst>
            </p:cNvPr>
            <p:cNvPicPr>
              <a:picLocks noChangeAspect="1"/>
            </p:cNvPicPr>
            <p:nvPr/>
          </p:nvPicPr>
          <p:blipFill rotWithShape="1">
            <a:blip r:embed="rId4">
              <a:clrChange>
                <a:clrFrom>
                  <a:srgbClr val="EDEDED"/>
                </a:clrFrom>
                <a:clrTo>
                  <a:srgbClr val="EDEDED">
                    <a:alpha val="0"/>
                  </a:srgbClr>
                </a:clrTo>
              </a:clrChange>
              <a:extLst>
                <a:ext uri="{28A0092B-C50C-407E-A947-70E740481C1C}">
                  <a14:useLocalDpi xmlns:a14="http://schemas.microsoft.com/office/drawing/2010/main" val="0"/>
                </a:ext>
              </a:extLst>
            </a:blip>
            <a:srcRect b="2623"/>
            <a:stretch/>
          </p:blipFill>
          <p:spPr>
            <a:xfrm>
              <a:off x="1944435" y="151183"/>
              <a:ext cx="4723259" cy="1626877"/>
            </a:xfrm>
            <a:prstGeom prst="rect">
              <a:avLst/>
            </a:prstGeom>
          </p:spPr>
        </p:pic>
      </p:grpSp>
      <p:pic>
        <p:nvPicPr>
          <p:cNvPr id="20" name="图片 19">
            <a:extLst>
              <a:ext uri="{FF2B5EF4-FFF2-40B4-BE49-F238E27FC236}">
                <a16:creationId xmlns:a16="http://schemas.microsoft.com/office/drawing/2014/main" id="{0F5028F4-852E-D51B-455A-7DC8463D6ECF}"/>
              </a:ext>
            </a:extLst>
          </p:cNvPr>
          <p:cNvPicPr>
            <a:picLocks noChangeAspect="1"/>
          </p:cNvPicPr>
          <p:nvPr/>
        </p:nvPicPr>
        <p:blipFill>
          <a:blip r:embed="rId5"/>
          <a:stretch>
            <a:fillRect/>
          </a:stretch>
        </p:blipFill>
        <p:spPr>
          <a:xfrm>
            <a:off x="5042968" y="4215921"/>
            <a:ext cx="6954233" cy="2222305"/>
          </a:xfrm>
          <a:prstGeom prst="rect">
            <a:avLst/>
          </a:prstGeom>
        </p:spPr>
      </p:pic>
      <p:sp>
        <p:nvSpPr>
          <p:cNvPr id="21" name="文本框 20">
            <a:extLst>
              <a:ext uri="{FF2B5EF4-FFF2-40B4-BE49-F238E27FC236}">
                <a16:creationId xmlns:a16="http://schemas.microsoft.com/office/drawing/2014/main" id="{F482A16C-D1A2-A05F-DD48-D762A7D3097A}"/>
              </a:ext>
            </a:extLst>
          </p:cNvPr>
          <p:cNvSpPr txBox="1"/>
          <p:nvPr/>
        </p:nvSpPr>
        <p:spPr>
          <a:xfrm>
            <a:off x="5042968" y="1152782"/>
            <a:ext cx="6840851" cy="3452227"/>
          </a:xfrm>
          <a:prstGeom prst="rect">
            <a:avLst/>
          </a:prstGeom>
          <a:noFill/>
        </p:spPr>
        <p:txBody>
          <a:bodyPr wrap="square">
            <a:spAutoFit/>
          </a:bodyPr>
          <a:lstStyle/>
          <a:p>
            <a:pPr marL="285750" indent="-285750">
              <a:lnSpc>
                <a:spcPct val="125000"/>
              </a:lnSpc>
              <a:spcBef>
                <a:spcPts val="1200"/>
              </a:spcBef>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Final selection: Cable size and structure: </a:t>
            </a:r>
            <a:r>
              <a:rPr lang="it-IT"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56</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mm</a:t>
            </a:r>
            <a:r>
              <a:rPr lang="it-IT"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*22</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mm </a:t>
            </a:r>
            <a:r>
              <a:rPr lang="it-IT"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(Box </a:t>
            </a:r>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type</a:t>
            </a:r>
            <a:r>
              <a:rPr lang="it-IT"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25000"/>
              </a:lnSpc>
              <a:spcBef>
                <a:spcPts val="1200"/>
              </a:spcBef>
              <a:buFont typeface="Arial" panose="020B0604020202020204" pitchFamily="34" charset="0"/>
              <a:buChar char="•"/>
            </a:pPr>
            <a:r>
              <a:rPr lang="it-IT" altLang="zh-CN" b="1" dirty="0">
                <a:latin typeface="Calibri" panose="020F0502020204030204" pitchFamily="34" charset="0"/>
                <a:ea typeface="Calibri" panose="020F0502020204030204" pitchFamily="34" charset="0"/>
                <a:cs typeface="Calibri" panose="020F0502020204030204" pitchFamily="34" charset="0"/>
              </a:rPr>
              <a:t>Box type: </a:t>
            </a:r>
            <a:r>
              <a:rPr lang="it-IT" altLang="zh-CN" dirty="0">
                <a:latin typeface="Calibri" panose="020F0502020204030204" pitchFamily="34" charset="0"/>
                <a:ea typeface="Calibri" panose="020F0502020204030204" pitchFamily="34" charset="0"/>
                <a:cs typeface="Calibri" panose="020F0502020204030204" pitchFamily="34" charset="0"/>
              </a:rPr>
              <a:t>The best mechanical properties</a:t>
            </a:r>
            <a:r>
              <a:rPr lang="zh-CN" altLang="en-US" dirty="0">
                <a:latin typeface="Calibri" panose="020F0502020204030204" pitchFamily="34" charset="0"/>
                <a:cs typeface="Calibri" panose="020F0502020204030204" pitchFamily="34" charset="0"/>
              </a:rPr>
              <a:t>，</a:t>
            </a:r>
            <a:r>
              <a:rPr lang="it-IT" altLang="zh-CN" dirty="0">
                <a:latin typeface="Calibri" panose="020F0502020204030204" pitchFamily="34" charset="0"/>
                <a:ea typeface="Calibri" panose="020F0502020204030204" pitchFamily="34" charset="0"/>
                <a:cs typeface="Calibri" panose="020F0502020204030204" pitchFamily="34" charset="0"/>
              </a:rPr>
              <a:t>Secondary co-extrusion process has made certain progress</a:t>
            </a:r>
            <a:r>
              <a:rPr lang="zh-CN" altLang="en-US" dirty="0">
                <a:latin typeface="Calibri" panose="020F0502020204030204" pitchFamily="34" charset="0"/>
                <a:cs typeface="Calibri" panose="020F0502020204030204" pitchFamily="34" charset="0"/>
              </a:rPr>
              <a:t>，</a:t>
            </a:r>
            <a:r>
              <a:rPr lang="en-US" altLang="zh-CN" dirty="0">
                <a:latin typeface="Calibri" panose="020F0502020204030204" pitchFamily="34" charset="0"/>
                <a:ea typeface="Calibri" panose="020F0502020204030204" pitchFamily="34" charset="0"/>
                <a:cs typeface="Calibri" panose="020F0502020204030204" pitchFamily="34" charset="0"/>
              </a:rPr>
              <a:t> increase the risk after quench</a:t>
            </a:r>
          </a:p>
          <a:p>
            <a:pPr marL="285750" indent="-285750">
              <a:lnSpc>
                <a:spcPct val="125000"/>
              </a:lnSpc>
              <a:spcBef>
                <a:spcPts val="1200"/>
              </a:spcBef>
              <a:buFont typeface="Arial" panose="020B0604020202020204" pitchFamily="34" charset="0"/>
              <a:buChar char="•"/>
            </a:pPr>
            <a:r>
              <a:rPr lang="en-US" altLang="zh-CN" b="1" dirty="0">
                <a:latin typeface="Calibri" panose="020F0502020204030204" pitchFamily="34" charset="0"/>
                <a:ea typeface="Calibri" panose="020F0502020204030204" pitchFamily="34" charset="0"/>
                <a:cs typeface="Calibri" panose="020F0502020204030204" pitchFamily="34" charset="0"/>
              </a:rPr>
              <a:t>CMS-like</a:t>
            </a:r>
            <a:r>
              <a:rPr lang="en-US" altLang="zh-CN" dirty="0">
                <a:latin typeface="Calibri" panose="020F0502020204030204" pitchFamily="34" charset="0"/>
                <a:ea typeface="Calibri" panose="020F0502020204030204" pitchFamily="34" charset="0"/>
                <a:cs typeface="Calibri" panose="020F0502020204030204" pitchFamily="34" charset="0"/>
              </a:rPr>
              <a:t>: has been verified as feasible, most expensive and complex manufacturing process: Co-extrusion + electron beam welding</a:t>
            </a:r>
          </a:p>
          <a:p>
            <a:pPr marL="285750" indent="-285750">
              <a:lnSpc>
                <a:spcPct val="125000"/>
              </a:lnSpc>
              <a:spcBef>
                <a:spcPts val="1200"/>
              </a:spcBef>
              <a:buFont typeface="Arial" panose="020B0604020202020204" pitchFamily="34" charset="0"/>
              <a:buChar char="•"/>
            </a:pPr>
            <a:r>
              <a:rPr lang="en-US" altLang="zh-CN" sz="18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Single Al coating(Old plan):  </a:t>
            </a:r>
            <a:r>
              <a:rPr lang="en-US" altLang="zh-CN" sz="1800" dirty="0">
                <a:latin typeface="Calibri" panose="020F0502020204030204" pitchFamily="34" charset="0"/>
                <a:ea typeface="Calibri" panose="020F0502020204030204" pitchFamily="34" charset="0"/>
                <a:cs typeface="Calibri" panose="020F0502020204030204" pitchFamily="34" charset="0"/>
              </a:rPr>
              <a:t>low price, easy to manufacture, but poor mechanical properties</a:t>
            </a:r>
          </a:p>
          <a:p>
            <a:pPr marL="285750" indent="-285750">
              <a:lnSpc>
                <a:spcPct val="125000"/>
              </a:lnSpc>
              <a:spcBef>
                <a:spcPts val="1200"/>
              </a:spcBef>
              <a:buFont typeface="Arial" panose="020B0604020202020204" pitchFamily="34" charset="0"/>
              <a:buChar char="•"/>
            </a:pP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875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A5526-3FF1-52FF-4467-B5131ABD7C54}"/>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4894641-F85E-BCEC-861B-C22D86D97817}"/>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12</a:t>
            </a:fld>
            <a:endParaRPr lang="zh-CN" altLang="en-US" sz="2000" dirty="0"/>
          </a:p>
        </p:txBody>
      </p:sp>
      <p:sp>
        <p:nvSpPr>
          <p:cNvPr id="4" name="标题 1">
            <a:extLst>
              <a:ext uri="{FF2B5EF4-FFF2-40B4-BE49-F238E27FC236}">
                <a16:creationId xmlns:a16="http://schemas.microsoft.com/office/drawing/2014/main" id="{4D87C1D5-05AF-1C79-DC89-9050C697B4E2}"/>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Cable and Stress</a:t>
            </a:r>
            <a:endParaRPr lang="zh-CN" altLang="en-US" sz="2400" dirty="0">
              <a:latin typeface="Times New Roman" panose="02020603050405020304" pitchFamily="18" charset="0"/>
              <a:ea typeface="微软雅黑" panose="020B0503020204020204" pitchFamily="34" charset="-122"/>
            </a:endParaRPr>
          </a:p>
        </p:txBody>
      </p:sp>
      <p:graphicFrame>
        <p:nvGraphicFramePr>
          <p:cNvPr id="5" name="表格 4">
            <a:extLst>
              <a:ext uri="{FF2B5EF4-FFF2-40B4-BE49-F238E27FC236}">
                <a16:creationId xmlns:a16="http://schemas.microsoft.com/office/drawing/2014/main" id="{AEABDA75-C772-EBD5-7036-B2A285BF48F6}"/>
              </a:ext>
            </a:extLst>
          </p:cNvPr>
          <p:cNvGraphicFramePr>
            <a:graphicFrameLocks noGrp="1"/>
          </p:cNvGraphicFramePr>
          <p:nvPr/>
        </p:nvGraphicFramePr>
        <p:xfrm>
          <a:off x="870856" y="1156613"/>
          <a:ext cx="3659260" cy="5536470"/>
        </p:xfrm>
        <a:graphic>
          <a:graphicData uri="http://schemas.openxmlformats.org/drawingml/2006/table">
            <a:tbl>
              <a:tblPr>
                <a:tableStyleId>{616DA210-FB5B-4158-B5E0-FEB733F419BA}</a:tableStyleId>
              </a:tblPr>
              <a:tblGrid>
                <a:gridCol w="914815">
                  <a:extLst>
                    <a:ext uri="{9D8B030D-6E8A-4147-A177-3AD203B41FA5}">
                      <a16:colId xmlns:a16="http://schemas.microsoft.com/office/drawing/2014/main" val="248761417"/>
                    </a:ext>
                  </a:extLst>
                </a:gridCol>
                <a:gridCol w="914815">
                  <a:extLst>
                    <a:ext uri="{9D8B030D-6E8A-4147-A177-3AD203B41FA5}">
                      <a16:colId xmlns:a16="http://schemas.microsoft.com/office/drawing/2014/main" val="1000545426"/>
                    </a:ext>
                  </a:extLst>
                </a:gridCol>
                <a:gridCol w="914815">
                  <a:extLst>
                    <a:ext uri="{9D8B030D-6E8A-4147-A177-3AD203B41FA5}">
                      <a16:colId xmlns:a16="http://schemas.microsoft.com/office/drawing/2014/main" val="3266172045"/>
                    </a:ext>
                  </a:extLst>
                </a:gridCol>
                <a:gridCol w="914815">
                  <a:extLst>
                    <a:ext uri="{9D8B030D-6E8A-4147-A177-3AD203B41FA5}">
                      <a16:colId xmlns:a16="http://schemas.microsoft.com/office/drawing/2014/main" val="2814469461"/>
                    </a:ext>
                  </a:extLst>
                </a:gridCol>
              </a:tblGrid>
              <a:tr h="607511">
                <a:tc rowSpan="2">
                  <a:txBody>
                    <a:bodyPr/>
                    <a:lstStyle/>
                    <a:p>
                      <a:pPr algn="ctr" fontAlgn="ctr"/>
                      <a:r>
                        <a:rPr lang="en-US" altLang="zh-CN" sz="1400" b="1" u="none" strike="noStrike" dirty="0">
                          <a:solidFill>
                            <a:srgbClr val="000000"/>
                          </a:solidFill>
                          <a:effectLst/>
                        </a:rPr>
                        <a:t>Cable parameter</a:t>
                      </a: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rPr>
                        <a:t>56*22</a:t>
                      </a:r>
                      <a:endParaRPr lang="en-US" altLang="zh-CN" sz="1400" b="1" i="0" u="none" strike="noStrike" dirty="0">
                        <a:solidFill>
                          <a:srgbClr val="000000"/>
                        </a:solidFill>
                        <a:effectLst/>
                        <a:latin typeface="等线" panose="02010600030101010101" pitchFamily="2" charset="-122"/>
                        <a:ea typeface="+mn-ea"/>
                      </a:endParaRPr>
                    </a:p>
                    <a:p>
                      <a:pPr algn="ctr" fontAlgn="ctr"/>
                      <a:r>
                        <a:rPr lang="en-US" altLang="zh-CN" sz="1400" b="1" i="0" u="none" strike="noStrike" dirty="0">
                          <a:solidFill>
                            <a:srgbClr val="000000"/>
                          </a:solidFill>
                          <a:effectLst/>
                          <a:latin typeface="等线" panose="02010600030101010101" pitchFamily="2" charset="-122"/>
                          <a:ea typeface="+mn-ea"/>
                        </a:rPr>
                        <a:t>Box</a:t>
                      </a:r>
                      <a:endParaRPr lang="en-US" altLang="zh-CN"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u="none" strike="noStrike" dirty="0">
                          <a:solidFill>
                            <a:srgbClr val="000000"/>
                          </a:solidFill>
                          <a:effectLst/>
                        </a:rPr>
                        <a:t>56*22</a:t>
                      </a:r>
                      <a:endParaRPr lang="en-US" altLang="zh-CN" sz="1400" b="1" i="0" u="none" strike="noStrike" dirty="0">
                        <a:solidFill>
                          <a:srgbClr val="000000"/>
                        </a:solidFill>
                        <a:effectLst/>
                        <a:latin typeface="等线" panose="02010600030101010101" pitchFamily="2" charset="-122"/>
                        <a:ea typeface="+mn-ea"/>
                      </a:endParaRPr>
                    </a:p>
                    <a:p>
                      <a:pPr algn="ctr" fontAlgn="ctr"/>
                      <a:r>
                        <a:rPr lang="en-US" altLang="zh-CN" sz="1400" b="1" i="0" u="none" strike="noStrike" dirty="0">
                          <a:solidFill>
                            <a:srgbClr val="000000"/>
                          </a:solidFill>
                          <a:effectLst/>
                          <a:latin typeface="等线" panose="02010600030101010101" pitchFamily="2" charset="-122"/>
                          <a:ea typeface="等线" panose="02010600030101010101" pitchFamily="2" charset="-122"/>
                        </a:rPr>
                        <a:t>CMS-like</a:t>
                      </a:r>
                    </a:p>
                  </a:txBody>
                  <a:tcPr marL="6350" marR="6350" marT="6350" marB="0" anchor="ctr"/>
                </a:tc>
                <a:tc>
                  <a:txBody>
                    <a:bodyPr/>
                    <a:lstStyle/>
                    <a:p>
                      <a:pPr algn="ctr" fontAlgn="ctr"/>
                      <a:r>
                        <a:rPr lang="en-US" altLang="zh-CN" sz="1400" b="1" u="none" strike="noStrike" dirty="0">
                          <a:solidFill>
                            <a:srgbClr val="000000"/>
                          </a:solidFill>
                          <a:effectLst/>
                        </a:rPr>
                        <a:t>68*22</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Single Al coating </a:t>
                      </a:r>
                    </a:p>
                  </a:txBody>
                  <a:tcPr marL="6350" marR="6350" marT="6350" marB="0" anchor="ctr"/>
                </a:tc>
                <a:extLst>
                  <a:ext uri="{0D108BD9-81ED-4DB2-BD59-A6C34878D82A}">
                    <a16:rowId xmlns:a16="http://schemas.microsoft.com/office/drawing/2014/main" val="1063921575"/>
                  </a:ext>
                </a:extLst>
              </a:tr>
              <a:tr h="438870">
                <a:tc vMerge="1">
                  <a:txBody>
                    <a:bodyPr/>
                    <a:lstStyle/>
                    <a:p>
                      <a:pPr algn="ctr" fontAlgn="ctr"/>
                      <a:endParaRPr lang="zh-CN" altLang="en-US" sz="1400" b="1"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Stress(MPa)</a:t>
                      </a:r>
                    </a:p>
                  </a:txBody>
                  <a:tcPr marL="6350" marR="6350" marT="6350" marB="0" anchor="c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Stress(MPa)</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等线" panose="02010600030101010101" pitchFamily="2" charset="-122"/>
                          <a:ea typeface="+mn-ea"/>
                          <a:cs typeface="+mn-cs"/>
                        </a:rPr>
                        <a:t>Stress(MPa)</a:t>
                      </a:r>
                    </a:p>
                  </a:txBody>
                  <a:tcPr marL="6350" marR="6350" marT="6350" marB="0" anchor="ctr"/>
                </a:tc>
                <a:extLst>
                  <a:ext uri="{0D108BD9-81ED-4DB2-BD59-A6C34878D82A}">
                    <a16:rowId xmlns:a16="http://schemas.microsoft.com/office/drawing/2014/main" val="2659643386"/>
                  </a:ext>
                </a:extLst>
              </a:tr>
              <a:tr h="351491">
                <a:tc gridSpan="4">
                  <a:txBody>
                    <a:bodyPr/>
                    <a:lstStyle/>
                    <a:p>
                      <a:pPr algn="ctr">
                        <a:spcAft>
                          <a:spcPts val="0"/>
                        </a:spcAft>
                      </a:pPr>
                      <a:r>
                        <a:rPr lang="en-US" altLang="zh-CN" sz="1400" b="1" kern="100" dirty="0">
                          <a:effectLst/>
                        </a:rPr>
                        <a:t>Coil at 4.2 K</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0" marR="6350" marT="6350" marB="0" anchor="ctr">
                    <a:solidFill>
                      <a:schemeClr val="accent1">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12306102"/>
                  </a:ext>
                </a:extLst>
              </a:tr>
              <a:tr h="481414">
                <a:tc>
                  <a:txBody>
                    <a:bodyPr/>
                    <a:lstStyle/>
                    <a:p>
                      <a:pPr algn="ctr" fontAlgn="ctr"/>
                      <a:r>
                        <a:rPr lang="en-US" altLang="zh-CN" sz="1400" dirty="0"/>
                        <a:t>NbTi/Cu cable</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177-279</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170-260</a:t>
                      </a:r>
                    </a:p>
                  </a:txBody>
                  <a:tcPr marL="6350" marR="6350" marT="6350" marB="0" anchor="ctr"/>
                </a:tc>
                <a:tc>
                  <a:txBody>
                    <a:bodyPr/>
                    <a:lstStyle/>
                    <a:p>
                      <a:pPr algn="ctr" fontAlgn="ctr"/>
                      <a:r>
                        <a:rPr lang="en-US" altLang="zh-CN" sz="1400" b="0" u="none" strike="noStrike" dirty="0">
                          <a:solidFill>
                            <a:srgbClr val="000000"/>
                          </a:solidFill>
                          <a:effectLst/>
                        </a:rPr>
                        <a:t>174-243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153468929"/>
                  </a:ext>
                </a:extLst>
              </a:tr>
              <a:tr h="481414">
                <a:tc>
                  <a:txBody>
                    <a:bodyPr/>
                    <a:lstStyle/>
                    <a:p>
                      <a:pPr algn="ctr" fontAlgn="ctr"/>
                      <a:r>
                        <a:rPr lang="en-US" altLang="zh-CN" sz="1400" b="0" u="none" strike="noStrike" dirty="0">
                          <a:solidFill>
                            <a:srgbClr val="000000"/>
                          </a:solidFill>
                          <a:effectLst/>
                        </a:rPr>
                        <a:t>Al </a:t>
                      </a:r>
                      <a:r>
                        <a:rPr lang="en-US" altLang="zh-CN" sz="1400" dirty="0"/>
                        <a:t>Stabilizer</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7.7-20.0</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7.8-20.5</a:t>
                      </a:r>
                    </a:p>
                  </a:txBody>
                  <a:tcPr marL="6350" marR="6350" marT="6350" marB="0" anchor="ctr"/>
                </a:tc>
                <a:tc>
                  <a:txBody>
                    <a:bodyPr/>
                    <a:lstStyle/>
                    <a:p>
                      <a:pPr algn="ctr" fontAlgn="ctr"/>
                      <a:r>
                        <a:rPr lang="en-US" altLang="zh-CN" sz="1400" b="0" u="none" strike="noStrike" dirty="0">
                          <a:solidFill>
                            <a:srgbClr val="000000"/>
                          </a:solidFill>
                          <a:effectLst/>
                        </a:rPr>
                        <a:t>4.4-86.1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522900500"/>
                  </a:ext>
                </a:extLst>
              </a:tr>
              <a:tr h="4814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t>Al alloy Reinforce</a:t>
                      </a:r>
                      <a:r>
                        <a:rPr lang="en-US" altLang="zh-CN" sz="1400" b="0" u="none" strike="noStrike" dirty="0">
                          <a:solidFill>
                            <a:srgbClr val="000000"/>
                          </a:solidFill>
                          <a:effectLst/>
                        </a:rPr>
                        <a:t> </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7.0-43.3</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7.0-63.9</a:t>
                      </a:r>
                    </a:p>
                  </a:txBody>
                  <a:tcPr marL="6350" marR="6350" marT="6350" marB="0" anchor="ctr"/>
                </a:tc>
                <a:tc>
                  <a:txBody>
                    <a:bodyPr/>
                    <a:lstStyle/>
                    <a:p>
                      <a:pPr algn="ctr" fontAlgn="ctr"/>
                      <a:r>
                        <a:rPr lang="en-US" altLang="zh-CN" sz="1400" b="0" u="none" strike="noStrike" dirty="0">
                          <a:solidFill>
                            <a:srgbClr val="000000"/>
                          </a:solidFill>
                          <a:effectLst/>
                        </a:rPr>
                        <a:t>-</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300907439"/>
                  </a:ext>
                </a:extLst>
              </a:tr>
              <a:tr h="481414">
                <a:tc>
                  <a:txBody>
                    <a:bodyPr/>
                    <a:lstStyle/>
                    <a:p>
                      <a:pPr algn="ctr" fontAlgn="ctr"/>
                      <a:r>
                        <a:rPr lang="en-US" altLang="zh-CN" sz="1400" dirty="0"/>
                        <a:t>Al alloy support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6.3-36.3</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5.9-41.2</a:t>
                      </a:r>
                    </a:p>
                  </a:txBody>
                  <a:tcPr marL="6350" marR="6350" marT="6350" marB="0" anchor="ctr"/>
                </a:tc>
                <a:tc>
                  <a:txBody>
                    <a:bodyPr/>
                    <a:lstStyle/>
                    <a:p>
                      <a:pPr algn="ctr" fontAlgn="ctr"/>
                      <a:r>
                        <a:rPr lang="en-US" altLang="zh-CN" sz="1400" b="0" u="none" strike="noStrike" dirty="0">
                          <a:solidFill>
                            <a:srgbClr val="000000"/>
                          </a:solidFill>
                          <a:effectLst/>
                        </a:rPr>
                        <a:t>4.6-36.2</a:t>
                      </a:r>
                      <a:endParaRPr lang="en-US" altLang="zh-CN" sz="1400" b="0" i="0" u="none" strike="noStrike" dirty="0">
                        <a:solidFill>
                          <a:srgbClr val="000000"/>
                        </a:solidFill>
                        <a:effectLst/>
                        <a:latin typeface="等线" panose="02010600030101010101" pitchFamily="2" charset="-122"/>
                        <a:ea typeface="+mn-ea"/>
                      </a:endParaRPr>
                    </a:p>
                  </a:txBody>
                  <a:tcPr marL="6350" marR="6350" marT="6350" marB="0" anchor="ctr"/>
                </a:tc>
                <a:extLst>
                  <a:ext uri="{0D108BD9-81ED-4DB2-BD59-A6C34878D82A}">
                    <a16:rowId xmlns:a16="http://schemas.microsoft.com/office/drawing/2014/main" val="1201628137"/>
                  </a:ext>
                </a:extLst>
              </a:tr>
              <a:tr h="351491">
                <a:tc gridSpan="4">
                  <a:txBody>
                    <a:bodyPr/>
                    <a:lstStyle/>
                    <a:p>
                      <a:pPr algn="ctr">
                        <a:spcAft>
                          <a:spcPts val="0"/>
                        </a:spcAft>
                      </a:pPr>
                      <a:r>
                        <a:rPr lang="en-US" altLang="zh-CN" sz="1400" b="1" kern="100" dirty="0">
                          <a:effectLst/>
                        </a:rPr>
                        <a:t>Coil at 4.2 K, energized</a:t>
                      </a:r>
                      <a:endPar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350" marR="6350" marT="6350" marB="0" anchor="ctr">
                    <a:solidFill>
                      <a:schemeClr val="accent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2748945"/>
                  </a:ext>
                </a:extLst>
              </a:tr>
              <a:tr h="455633">
                <a:tc>
                  <a:txBody>
                    <a:bodyPr/>
                    <a:lstStyle/>
                    <a:p>
                      <a:pPr algn="ctr" fontAlgn="ctr"/>
                      <a:r>
                        <a:rPr lang="en-US" altLang="zh-CN" sz="1400" dirty="0"/>
                        <a:t>NbTi/Cu cable</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28-246</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22-236</a:t>
                      </a:r>
                    </a:p>
                  </a:txBody>
                  <a:tcPr marL="6350" marR="6350" marT="6350" marB="0" anchor="ctr"/>
                </a:tc>
                <a:tc>
                  <a:txBody>
                    <a:bodyPr/>
                    <a:lstStyle/>
                    <a:p>
                      <a:pPr algn="ctr" fontAlgn="ctr"/>
                      <a:r>
                        <a:rPr lang="en-US" altLang="zh-CN" sz="1400" b="0" u="none" strike="noStrike" dirty="0">
                          <a:solidFill>
                            <a:srgbClr val="000000"/>
                          </a:solidFill>
                          <a:effectLst/>
                        </a:rPr>
                        <a:t>54.9-221</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3938988121"/>
                  </a:ext>
                </a:extLst>
              </a:tr>
              <a:tr h="455633">
                <a:tc>
                  <a:txBody>
                    <a:bodyPr/>
                    <a:lstStyle/>
                    <a:p>
                      <a:pPr algn="ctr" fontAlgn="ctr"/>
                      <a:r>
                        <a:rPr lang="en-US" altLang="zh-CN" sz="1400" b="0" u="none" strike="noStrike" dirty="0">
                          <a:solidFill>
                            <a:srgbClr val="000000"/>
                          </a:solidFill>
                          <a:effectLst/>
                        </a:rPr>
                        <a:t>Al </a:t>
                      </a:r>
                      <a:r>
                        <a:rPr lang="en-US" altLang="zh-CN" sz="1400" dirty="0"/>
                        <a:t>Stabilizer</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14.3-22.5</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15.2-24.8</a:t>
                      </a:r>
                    </a:p>
                  </a:txBody>
                  <a:tcPr marL="6350" marR="6350" marT="6350" marB="0" anchor="ctr"/>
                </a:tc>
                <a:tc>
                  <a:txBody>
                    <a:bodyPr/>
                    <a:lstStyle/>
                    <a:p>
                      <a:pPr algn="ctr" fontAlgn="ctr"/>
                      <a:r>
                        <a:rPr lang="en-US" altLang="zh-CN" sz="1400" b="0" u="none" strike="noStrike" dirty="0">
                          <a:solidFill>
                            <a:srgbClr val="000000"/>
                          </a:solidFill>
                          <a:effectLst/>
                        </a:rPr>
                        <a:t>41.5-95.9</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030820786"/>
                  </a:ext>
                </a:extLst>
              </a:tr>
              <a:tr h="45563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dirty="0"/>
                        <a:t>Al alloy Reinforce</a:t>
                      </a:r>
                      <a:r>
                        <a:rPr lang="en-US" altLang="zh-CN" sz="1400" b="0" u="none" strike="noStrike" dirty="0">
                          <a:solidFill>
                            <a:srgbClr val="000000"/>
                          </a:solidFill>
                          <a:effectLst/>
                        </a:rPr>
                        <a:t> </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60.8-137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70.6-151</a:t>
                      </a:r>
                    </a:p>
                  </a:txBody>
                  <a:tcPr marL="6350" marR="6350" marT="6350" marB="0" anchor="ctr"/>
                </a:tc>
                <a:tc>
                  <a:txBody>
                    <a:bodyPr/>
                    <a:lstStyle/>
                    <a:p>
                      <a:pPr algn="ctr" fontAlgn="ctr"/>
                      <a:r>
                        <a:rPr lang="en-US" altLang="zh-CN" sz="1400" b="0" u="none" strike="noStrike" dirty="0">
                          <a:solidFill>
                            <a:srgbClr val="000000"/>
                          </a:solidFill>
                          <a:effectLst/>
                        </a:rPr>
                        <a:t>-</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200115521"/>
                  </a:ext>
                </a:extLst>
              </a:tr>
              <a:tr h="455633">
                <a:tc>
                  <a:txBody>
                    <a:bodyPr/>
                    <a:lstStyle/>
                    <a:p>
                      <a:pPr algn="ctr" fontAlgn="ctr"/>
                      <a:r>
                        <a:rPr lang="en-US" altLang="zh-CN" sz="1400" dirty="0"/>
                        <a:t>Al alloy support</a:t>
                      </a: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altLang="zh-CN" sz="1400" b="0" u="none" strike="noStrike" dirty="0">
                          <a:solidFill>
                            <a:srgbClr val="000000"/>
                          </a:solidFill>
                          <a:effectLst/>
                        </a:rPr>
                        <a:t>62.2-127</a:t>
                      </a:r>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solidFill>
                      <a:schemeClr val="accent6">
                        <a:lumMod val="20000"/>
                        <a:lumOff val="80000"/>
                      </a:schemeClr>
                    </a:solidFill>
                  </a:tcPr>
                </a:tc>
                <a:tc>
                  <a:txBody>
                    <a:bodyPr/>
                    <a:lstStyle/>
                    <a:p>
                      <a:pPr algn="ctr" fontAlgn="ctr"/>
                      <a:r>
                        <a:rPr lang="en-US" altLang="zh-CN" sz="1400" b="0" i="0" u="none" strike="noStrike" dirty="0">
                          <a:solidFill>
                            <a:srgbClr val="000000"/>
                          </a:solidFill>
                          <a:effectLst/>
                          <a:latin typeface="等线" panose="02010600030101010101" pitchFamily="2" charset="-122"/>
                          <a:ea typeface="等线" panose="02010600030101010101" pitchFamily="2" charset="-122"/>
                        </a:rPr>
                        <a:t>73.2-159</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u="none" strike="noStrike" dirty="0">
                          <a:solidFill>
                            <a:srgbClr val="000000"/>
                          </a:solidFill>
                          <a:effectLst/>
                        </a:rPr>
                        <a:t>43.2-87.4</a:t>
                      </a:r>
                      <a:endParaRPr lang="en-US" altLang="zh-CN" sz="1400" b="0" i="0" u="none" strike="noStrike" dirty="0">
                        <a:solidFill>
                          <a:srgbClr val="000000"/>
                        </a:solidFill>
                        <a:effectLst/>
                        <a:latin typeface="等线" panose="02010600030101010101" pitchFamily="2" charset="-122"/>
                        <a:ea typeface="+mn-ea"/>
                      </a:endParaRPr>
                    </a:p>
                    <a:p>
                      <a:pPr algn="ctr" fontAlgn="ctr"/>
                      <a:endParaRPr lang="zh-CN" altLang="en-US" sz="14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1326332214"/>
                  </a:ext>
                </a:extLst>
              </a:tr>
            </a:tbl>
          </a:graphicData>
        </a:graphic>
      </p:graphicFrame>
      <p:graphicFrame>
        <p:nvGraphicFramePr>
          <p:cNvPr id="7" name="表格 6">
            <a:extLst>
              <a:ext uri="{FF2B5EF4-FFF2-40B4-BE49-F238E27FC236}">
                <a16:creationId xmlns:a16="http://schemas.microsoft.com/office/drawing/2014/main" id="{4A3E5BB0-6DF7-C98D-3780-E7E0C06083C4}"/>
              </a:ext>
            </a:extLst>
          </p:cNvPr>
          <p:cNvGraphicFramePr>
            <a:graphicFrameLocks noGrp="1"/>
          </p:cNvGraphicFramePr>
          <p:nvPr>
            <p:extLst>
              <p:ext uri="{D42A27DB-BD31-4B8C-83A1-F6EECF244321}">
                <p14:modId xmlns:p14="http://schemas.microsoft.com/office/powerpoint/2010/main" val="2803951448"/>
              </p:ext>
            </p:extLst>
          </p:nvPr>
        </p:nvGraphicFramePr>
        <p:xfrm>
          <a:off x="5590074" y="1288934"/>
          <a:ext cx="5624318" cy="2163090"/>
        </p:xfrm>
        <a:graphic>
          <a:graphicData uri="http://schemas.openxmlformats.org/drawingml/2006/table">
            <a:tbl>
              <a:tblPr firstRow="1" firstCol="1" bandRow="1"/>
              <a:tblGrid>
                <a:gridCol w="1742600">
                  <a:extLst>
                    <a:ext uri="{9D8B030D-6E8A-4147-A177-3AD203B41FA5}">
                      <a16:colId xmlns:a16="http://schemas.microsoft.com/office/drawing/2014/main" val="1583152011"/>
                    </a:ext>
                  </a:extLst>
                </a:gridCol>
                <a:gridCol w="1293906">
                  <a:extLst>
                    <a:ext uri="{9D8B030D-6E8A-4147-A177-3AD203B41FA5}">
                      <a16:colId xmlns:a16="http://schemas.microsoft.com/office/drawing/2014/main" val="158882403"/>
                    </a:ext>
                  </a:extLst>
                </a:gridCol>
                <a:gridCol w="1293906">
                  <a:extLst>
                    <a:ext uri="{9D8B030D-6E8A-4147-A177-3AD203B41FA5}">
                      <a16:colId xmlns:a16="http://schemas.microsoft.com/office/drawing/2014/main" val="1469503889"/>
                    </a:ext>
                  </a:extLst>
                </a:gridCol>
                <a:gridCol w="1293906">
                  <a:extLst>
                    <a:ext uri="{9D8B030D-6E8A-4147-A177-3AD203B41FA5}">
                      <a16:colId xmlns:a16="http://schemas.microsoft.com/office/drawing/2014/main" val="2849839883"/>
                    </a:ext>
                  </a:extLst>
                </a:gridCol>
              </a:tblGrid>
              <a:tr h="759662">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Materials</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altLang="zh-CN"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Peak stress</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/MPa</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Rp0.25@4.2 K/MPa</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Safety margin</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521385"/>
                  </a:ext>
                </a:extLst>
              </a:tr>
              <a:tr h="448493">
                <a:tc>
                  <a:txBody>
                    <a:bodyPr/>
                    <a:lstStyle/>
                    <a:p>
                      <a:pPr indent="306070" algn="ctr">
                        <a:buNone/>
                      </a:pPr>
                      <a:r>
                        <a:rPr lang="en-US" sz="16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NbTi/Cu</a:t>
                      </a:r>
                      <a:endParaRPr lang="zh-CN" sz="16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&gt;800</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zh-CN" sz="16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5345097"/>
                  </a:ext>
                </a:extLst>
              </a:tr>
              <a:tr h="448493">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4N8 Al</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22.5</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33.8%</a:t>
                      </a:r>
                      <a:endParaRPr lang="zh-CN" sz="16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4105293425"/>
                  </a:ext>
                </a:extLst>
              </a:tr>
              <a:tr h="506442">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5083 Al alloy</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zh-CN"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31.5%</a:t>
                      </a:r>
                      <a:endParaRPr lang="zh-CN" sz="16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369250"/>
                  </a:ext>
                </a:extLst>
              </a:tr>
            </a:tbl>
          </a:graphicData>
        </a:graphic>
      </p:graphicFrame>
      <p:pic>
        <p:nvPicPr>
          <p:cNvPr id="9" name="图片 8">
            <a:extLst>
              <a:ext uri="{FF2B5EF4-FFF2-40B4-BE49-F238E27FC236}">
                <a16:creationId xmlns:a16="http://schemas.microsoft.com/office/drawing/2014/main" id="{9E885A17-D741-F682-BD84-B4310C299C13}"/>
              </a:ext>
            </a:extLst>
          </p:cNvPr>
          <p:cNvPicPr>
            <a:picLocks noChangeAspect="1"/>
          </p:cNvPicPr>
          <p:nvPr/>
        </p:nvPicPr>
        <p:blipFill rotWithShape="1">
          <a:blip r:embed="rId3"/>
          <a:srcRect l="2600" t="54868" r="32098" b="3367"/>
          <a:stretch/>
        </p:blipFill>
        <p:spPr bwMode="auto">
          <a:xfrm>
            <a:off x="5528217" y="4213167"/>
            <a:ext cx="5748031" cy="1945907"/>
          </a:xfrm>
          <a:prstGeom prst="rect">
            <a:avLst/>
          </a:prstGeom>
          <a:ln>
            <a:noFill/>
          </a:ln>
          <a:extLst>
            <a:ext uri="{53640926-AAD7-44D8-BBD7-CCE9431645EC}">
              <a14:shadowObscured xmlns:a14="http://schemas.microsoft.com/office/drawing/2010/main"/>
            </a:ext>
          </a:extLst>
        </p:spPr>
      </p:pic>
      <p:sp>
        <p:nvSpPr>
          <p:cNvPr id="11" name="文本框 10">
            <a:extLst>
              <a:ext uri="{FF2B5EF4-FFF2-40B4-BE49-F238E27FC236}">
                <a16:creationId xmlns:a16="http://schemas.microsoft.com/office/drawing/2014/main" id="{C3BA9493-6E05-DE11-2C24-8BA76B3FBDEE}"/>
              </a:ext>
            </a:extLst>
          </p:cNvPr>
          <p:cNvSpPr txBox="1"/>
          <p:nvPr/>
        </p:nvSpPr>
        <p:spPr>
          <a:xfrm>
            <a:off x="5590074" y="3819064"/>
            <a:ext cx="6094070"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Total deformation of the coil is 23.5 mm</a:t>
            </a:r>
            <a:endParaRPr lang="zh-CN" altLang="en-US" dirty="0">
              <a:latin typeface="Calibri" panose="020F0502020204030204" pitchFamily="34" charset="0"/>
              <a:cs typeface="Calibri" panose="020F0502020204030204" pitchFamily="34" charset="0"/>
            </a:endParaRPr>
          </a:p>
        </p:txBody>
      </p:sp>
      <p:sp>
        <p:nvSpPr>
          <p:cNvPr id="2" name="文本框 1">
            <a:extLst>
              <a:ext uri="{FF2B5EF4-FFF2-40B4-BE49-F238E27FC236}">
                <a16:creationId xmlns:a16="http://schemas.microsoft.com/office/drawing/2014/main" id="{7BBEA8BD-0A6F-BD7F-8F13-51E3755AEAB9}"/>
              </a:ext>
            </a:extLst>
          </p:cNvPr>
          <p:cNvSpPr txBox="1"/>
          <p:nvPr/>
        </p:nvSpPr>
        <p:spPr>
          <a:xfrm>
            <a:off x="750075" y="676384"/>
            <a:ext cx="6096000" cy="400110"/>
          </a:xfrm>
          <a:prstGeom prst="rect">
            <a:avLst/>
          </a:prstGeom>
          <a:noFill/>
        </p:spPr>
        <p:txBody>
          <a:bodyPr wrap="square">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The scheme of the conductor structure</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96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D0EA58D-463C-4A27-9C40-3C417311396D}"/>
              </a:ext>
            </a:extLst>
          </p:cNvPr>
          <p:cNvSpPr txBox="1"/>
          <p:nvPr/>
        </p:nvSpPr>
        <p:spPr>
          <a:xfrm>
            <a:off x="690879" y="1240854"/>
            <a:ext cx="11958320" cy="2308324"/>
          </a:xfrm>
          <a:prstGeom prst="rect">
            <a:avLst/>
          </a:prstGeom>
          <a:noFill/>
        </p:spPr>
        <p:txBody>
          <a:bodyPr wrap="square">
            <a:spAutoFit/>
          </a:bodyPr>
          <a:lstStyle/>
          <a:p>
            <a:pPr marL="342900" indent="-342900" algn="l">
              <a:buFont typeface="Arial" panose="020B0604020202020204" pitchFamily="34" charset="0"/>
              <a:buChar char="•"/>
            </a:pPr>
            <a:r>
              <a:rPr lang="en-US" altLang="zh-CN" b="1" dirty="0">
                <a:latin typeface="TimesNewRomanPSMT"/>
              </a:rPr>
              <a:t>The circulation process between excitation and demagnetization process is just like a fatigue process.</a:t>
            </a:r>
          </a:p>
          <a:p>
            <a:pPr marL="342900" indent="-342900" algn="l">
              <a:buFont typeface="Arial" panose="020B0604020202020204" pitchFamily="34" charset="0"/>
              <a:buChar char="•"/>
            </a:pPr>
            <a:r>
              <a:rPr lang="en-US" altLang="zh-CN" b="1" dirty="0">
                <a:latin typeface="TimesNewRomanPSMT"/>
              </a:rPr>
              <a:t>3 main kinds of fatigue models</a:t>
            </a:r>
          </a:p>
          <a:p>
            <a:pPr marL="457200" indent="-457200">
              <a:buFontTx/>
              <a:buAutoNum type="arabicParenBoth"/>
            </a:pPr>
            <a:r>
              <a:rPr lang="en-US" altLang="zh-CN" sz="1600" dirty="0">
                <a:latin typeface="TimesNewRomanPSMT"/>
              </a:rPr>
              <a:t>Models Used in the Stress Based Approach (S-N)</a:t>
            </a:r>
          </a:p>
          <a:p>
            <a:pPr marL="457200" indent="-457200" algn="l">
              <a:buAutoNum type="arabicParenBoth"/>
            </a:pPr>
            <a:r>
              <a:rPr lang="en-US" altLang="zh-CN" sz="1600" dirty="0">
                <a:latin typeface="TimesNewRomanPSMT"/>
              </a:rPr>
              <a:t>Models Used in the Strain Based Approach (</a:t>
            </a:r>
            <a:r>
              <a:rPr lang="el-GR" altLang="zh-CN" sz="1600" dirty="0">
                <a:latin typeface="TimesNewRomanPSMT"/>
              </a:rPr>
              <a:t>ε-</a:t>
            </a:r>
            <a:r>
              <a:rPr lang="en-US" altLang="zh-CN" sz="1600" dirty="0">
                <a:latin typeface="TimesNewRomanPSMT"/>
              </a:rPr>
              <a:t>N)</a:t>
            </a:r>
          </a:p>
          <a:p>
            <a:pPr marL="457200" indent="-457200">
              <a:buFontTx/>
              <a:buAutoNum type="arabicParenBoth"/>
            </a:pPr>
            <a:r>
              <a:rPr lang="en-US" altLang="zh-CN" sz="1600" dirty="0">
                <a:latin typeface="TimesNewRomanPSMT"/>
              </a:rPr>
              <a:t>Models Used in the Fracture Mechanics Approach </a:t>
            </a:r>
          </a:p>
          <a:p>
            <a:pPr marL="342900" indent="-342900">
              <a:buFont typeface="Arial" panose="020B0604020202020204" pitchFamily="34" charset="0"/>
              <a:buChar char="•"/>
            </a:pPr>
            <a:r>
              <a:rPr lang="en-US" altLang="zh-CN" b="1" i="0" u="none" strike="noStrike" baseline="0" dirty="0">
                <a:latin typeface="TimesNewRomanPSMT"/>
              </a:rPr>
              <a:t>The S-N</a:t>
            </a:r>
            <a:r>
              <a:rPr lang="en-US" altLang="zh-CN" b="1" dirty="0">
                <a:latin typeface="TimesNewRomanPSMT"/>
              </a:rPr>
              <a:t> </a:t>
            </a:r>
            <a:r>
              <a:rPr lang="en-US" altLang="zh-CN" b="1" i="0" u="none" strike="noStrike" baseline="0" dirty="0">
                <a:latin typeface="TimesNewRomanPSMT"/>
              </a:rPr>
              <a:t>curve method is the approach most widely used to estimate fatigue life</a:t>
            </a:r>
            <a:r>
              <a:rPr lang="en-US" altLang="zh-CN" b="1" dirty="0">
                <a:latin typeface="TimesNewRomanPSMT"/>
              </a:rPr>
              <a:t>. </a:t>
            </a:r>
          </a:p>
          <a:p>
            <a:endParaRPr lang="en-US" altLang="zh-CN" sz="2000" b="1" dirty="0">
              <a:latin typeface="TimesNewRomanPSMT"/>
            </a:endParaRPr>
          </a:p>
          <a:p>
            <a:pPr algn="l"/>
            <a:endParaRPr lang="zh-CN" altLang="en-US" sz="2000" b="1" dirty="0"/>
          </a:p>
        </p:txBody>
      </p:sp>
      <p:pic>
        <p:nvPicPr>
          <p:cNvPr id="18" name="图片 17">
            <a:extLst>
              <a:ext uri="{FF2B5EF4-FFF2-40B4-BE49-F238E27FC236}">
                <a16:creationId xmlns:a16="http://schemas.microsoft.com/office/drawing/2014/main" id="{086D2D08-F994-4F63-91E1-D8ECCFBF8A73}"/>
              </a:ext>
            </a:extLst>
          </p:cNvPr>
          <p:cNvPicPr>
            <a:picLocks noChangeAspect="1"/>
          </p:cNvPicPr>
          <p:nvPr/>
        </p:nvPicPr>
        <p:blipFill>
          <a:blip r:embed="rId2"/>
          <a:stretch>
            <a:fillRect/>
          </a:stretch>
        </p:blipFill>
        <p:spPr>
          <a:xfrm>
            <a:off x="986043" y="3181449"/>
            <a:ext cx="4524006" cy="3471456"/>
          </a:xfrm>
          <a:prstGeom prst="rect">
            <a:avLst/>
          </a:prstGeom>
        </p:spPr>
      </p:pic>
      <p:pic>
        <p:nvPicPr>
          <p:cNvPr id="20" name="图片 19">
            <a:extLst>
              <a:ext uri="{FF2B5EF4-FFF2-40B4-BE49-F238E27FC236}">
                <a16:creationId xmlns:a16="http://schemas.microsoft.com/office/drawing/2014/main" id="{B406630C-276E-455C-ACC9-C6A0F187E033}"/>
              </a:ext>
            </a:extLst>
          </p:cNvPr>
          <p:cNvPicPr>
            <a:picLocks noChangeAspect="1"/>
          </p:cNvPicPr>
          <p:nvPr/>
        </p:nvPicPr>
        <p:blipFill>
          <a:blip r:embed="rId3"/>
          <a:stretch>
            <a:fillRect/>
          </a:stretch>
        </p:blipFill>
        <p:spPr>
          <a:xfrm>
            <a:off x="5934823" y="3353055"/>
            <a:ext cx="3923714" cy="3223905"/>
          </a:xfrm>
          <a:prstGeom prst="rect">
            <a:avLst/>
          </a:prstGeom>
        </p:spPr>
      </p:pic>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80F7BAC9-D46E-4BB1-8E4C-1C08BE6E49F6}"/>
                  </a:ext>
                </a:extLst>
              </p:cNvPr>
              <p:cNvSpPr txBox="1"/>
              <p:nvPr/>
            </p:nvSpPr>
            <p:spPr>
              <a:xfrm>
                <a:off x="827475" y="2918265"/>
                <a:ext cx="9031062" cy="369332"/>
              </a:xfrm>
              <a:prstGeom prst="rect">
                <a:avLst/>
              </a:prstGeom>
              <a:noFill/>
            </p:spPr>
            <p:txBody>
              <a:bodyPr wrap="none" rtlCol="0">
                <a:spAutoFit/>
              </a:bodyPr>
              <a:lstStyle/>
              <a:p>
                <a:r>
                  <a:rPr lang="en-US" altLang="zh-CN" dirty="0">
                    <a:solidFill>
                      <a:srgbClr val="FF0000"/>
                    </a:solidFill>
                    <a:latin typeface="TimesNewRomanPSMT"/>
                  </a:rPr>
                  <a:t>S or </a:t>
                </a:r>
                <a14:m>
                  <m:oMath xmlns:m="http://schemas.openxmlformats.org/officeDocument/2006/math">
                    <m:r>
                      <a:rPr lang="en-US" altLang="zh-CN" b="0">
                        <a:solidFill>
                          <a:srgbClr val="FF0000"/>
                        </a:solidFill>
                        <a:latin typeface="Cambria Math" panose="02040503050406030204" pitchFamily="18" charset="0"/>
                      </a:rPr>
                      <m:t>∆</m:t>
                    </m:r>
                    <m:r>
                      <m:rPr>
                        <m:sty m:val="p"/>
                      </m:rPr>
                      <a:rPr lang="zh-CN" altLang="en-US" b="0" i="1">
                        <a:solidFill>
                          <a:srgbClr val="FF0000"/>
                        </a:solidFill>
                        <a:latin typeface="Cambria Math" panose="02040503050406030204" pitchFamily="18" charset="0"/>
                      </a:rPr>
                      <m:t>σ</m:t>
                    </m:r>
                    <m:r>
                      <m:rPr>
                        <m:nor/>
                      </m:rPr>
                      <a:rPr lang="en-US" altLang="zh-CN" i="0" smtClean="0">
                        <a:solidFill>
                          <a:srgbClr val="FF0000"/>
                        </a:solidFill>
                        <a:latin typeface="TimesNewRomanPSMT"/>
                      </a:rPr>
                      <m:t> </m:t>
                    </m:r>
                    <m:r>
                      <m:rPr>
                        <m:nor/>
                      </m:rPr>
                      <a:rPr lang="en-US" altLang="zh-CN" i="0" smtClean="0">
                        <a:solidFill>
                          <a:srgbClr val="FF0000"/>
                        </a:solidFill>
                        <a:latin typeface="TimesNewRomanPSMT"/>
                      </a:rPr>
                      <m:t>means</m:t>
                    </m:r>
                  </m:oMath>
                </a14:m>
                <a:r>
                  <a:rPr lang="zh-CN" altLang="en-US" dirty="0">
                    <a:solidFill>
                      <a:srgbClr val="FF0000"/>
                    </a:solidFill>
                    <a:latin typeface="TimesNewRomanPSMT"/>
                  </a:rPr>
                  <a:t> </a:t>
                </a:r>
                <a:r>
                  <a:rPr lang="en-US" altLang="zh-CN" dirty="0">
                    <a:solidFill>
                      <a:srgbClr val="FF0000"/>
                    </a:solidFill>
                    <a:latin typeface="TimesNewRomanPSMT"/>
                  </a:rPr>
                  <a:t>the amplitude of stress range, N means the cycle quantities, P means probability </a:t>
                </a:r>
                <a:endParaRPr lang="zh-CN" altLang="en-US" dirty="0">
                  <a:solidFill>
                    <a:srgbClr val="FF0000"/>
                  </a:solidFill>
                  <a:latin typeface="TimesNewRomanPSMT"/>
                </a:endParaRPr>
              </a:p>
            </p:txBody>
          </p:sp>
        </mc:Choice>
        <mc:Fallback>
          <p:sp>
            <p:nvSpPr>
              <p:cNvPr id="21" name="文本框 20">
                <a:extLst>
                  <a:ext uri="{FF2B5EF4-FFF2-40B4-BE49-F238E27FC236}">
                    <a16:creationId xmlns:a16="http://schemas.microsoft.com/office/drawing/2014/main" id="{80F7BAC9-D46E-4BB1-8E4C-1C08BE6E49F6}"/>
                  </a:ext>
                </a:extLst>
              </p:cNvPr>
              <p:cNvSpPr txBox="1">
                <a:spLocks noRot="1" noChangeAspect="1" noMove="1" noResize="1" noEditPoints="1" noAdjustHandles="1" noChangeArrowheads="1" noChangeShapeType="1" noTextEdit="1"/>
              </p:cNvSpPr>
              <p:nvPr/>
            </p:nvSpPr>
            <p:spPr>
              <a:xfrm>
                <a:off x="827475" y="2918265"/>
                <a:ext cx="9031062" cy="369332"/>
              </a:xfrm>
              <a:prstGeom prst="rect">
                <a:avLst/>
              </a:prstGeom>
              <a:blipFill>
                <a:blip r:embed="rId4"/>
                <a:stretch>
                  <a:fillRect l="-608" t="-10000" b="-26667"/>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DF00A6F3-FF18-7BB3-94CB-80CF7DC6347A}"/>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Cable and Stress</a:t>
            </a:r>
            <a:endParaRPr lang="zh-CN" altLang="en-US" sz="2400" dirty="0">
              <a:latin typeface="Times New Roman" panose="02020603050405020304" pitchFamily="18" charset="0"/>
              <a:ea typeface="微软雅黑" panose="020B0503020204020204" pitchFamily="34" charset="-122"/>
            </a:endParaRPr>
          </a:p>
        </p:txBody>
      </p:sp>
      <p:sp>
        <p:nvSpPr>
          <p:cNvPr id="4" name="文本框 3">
            <a:extLst>
              <a:ext uri="{FF2B5EF4-FFF2-40B4-BE49-F238E27FC236}">
                <a16:creationId xmlns:a16="http://schemas.microsoft.com/office/drawing/2014/main" id="{F10DB226-BAF1-D110-E2F4-C15A120C8AE4}"/>
              </a:ext>
            </a:extLst>
          </p:cNvPr>
          <p:cNvSpPr txBox="1"/>
          <p:nvPr/>
        </p:nvSpPr>
        <p:spPr>
          <a:xfrm>
            <a:off x="690879" y="616416"/>
            <a:ext cx="10251873" cy="341632"/>
          </a:xfrm>
          <a:prstGeom prst="rect">
            <a:avLst/>
          </a:prstGeom>
          <a:noFill/>
          <a:ln w="28575">
            <a:solidFill>
              <a:srgbClr val="C00000"/>
            </a:solidFill>
          </a:ln>
        </p:spPr>
        <p:txBody>
          <a:bodyPr wrap="square">
            <a:spAutoFit/>
          </a:bodyPr>
          <a:lstStyle/>
          <a:p>
            <a:pPr marL="342900" indent="-342900">
              <a:lnSpc>
                <a:spcPct val="90000"/>
              </a:lnSpc>
              <a:buClr>
                <a:srgbClr val="FFC000"/>
              </a:buClr>
              <a:buSzPct val="80000"/>
              <a:buFont typeface="Wingdings" pitchFamily="2" charset="2"/>
              <a:buChar char="n"/>
            </a:pPr>
            <a:r>
              <a:rPr lang="en-US" altLang="zh-CN" dirty="0">
                <a:solidFill>
                  <a:srgbClr val="0000FF"/>
                </a:solidFill>
                <a:latin typeface="Arial" panose="020B0604020202020204" pitchFamily="34" charset="0"/>
                <a:ea typeface="微软雅黑" pitchFamily="34" charset="-122"/>
                <a:cs typeface="Arial" panose="020B0604020202020204" pitchFamily="34" charset="0"/>
              </a:rPr>
              <a:t>IDRC comments: </a:t>
            </a:r>
            <a:r>
              <a:rPr lang="en-US" altLang="zh-CN" dirty="0"/>
              <a:t>Fatigue of the coil during long-term cyclic use</a:t>
            </a:r>
            <a:r>
              <a:rPr lang="en-US" altLang="zh-CN" dirty="0">
                <a:solidFill>
                  <a:srgbClr val="0000FF"/>
                </a:solidFill>
                <a:latin typeface="Arial" panose="020B0604020202020204" pitchFamily="34" charset="0"/>
                <a:ea typeface="微软雅黑" pitchFamily="34" charset="-122"/>
                <a:cs typeface="Arial" panose="020B0604020202020204" pitchFamily="34" charset="0"/>
              </a:rPr>
              <a:t> </a:t>
            </a:r>
          </a:p>
        </p:txBody>
      </p:sp>
    </p:spTree>
    <p:extLst>
      <p:ext uri="{BB962C8B-B14F-4D97-AF65-F5344CB8AC3E}">
        <p14:creationId xmlns:p14="http://schemas.microsoft.com/office/powerpoint/2010/main" val="311184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6966574-D469-449F-BC53-518F1DC3D53A}"/>
              </a:ext>
            </a:extLst>
          </p:cNvPr>
          <p:cNvPicPr>
            <a:picLocks noChangeAspect="1"/>
          </p:cNvPicPr>
          <p:nvPr/>
        </p:nvPicPr>
        <p:blipFill>
          <a:blip r:embed="rId2"/>
          <a:stretch>
            <a:fillRect/>
          </a:stretch>
        </p:blipFill>
        <p:spPr>
          <a:xfrm>
            <a:off x="457200" y="749693"/>
            <a:ext cx="5716680" cy="1935634"/>
          </a:xfrm>
          <a:prstGeom prst="rect">
            <a:avLst/>
          </a:prstGeom>
        </p:spPr>
      </p:pic>
      <p:pic>
        <p:nvPicPr>
          <p:cNvPr id="7" name="图片 6">
            <a:extLst>
              <a:ext uri="{FF2B5EF4-FFF2-40B4-BE49-F238E27FC236}">
                <a16:creationId xmlns:a16="http://schemas.microsoft.com/office/drawing/2014/main" id="{3A432DE2-DD02-49F9-B8BF-C0231010C677}"/>
              </a:ext>
            </a:extLst>
          </p:cNvPr>
          <p:cNvPicPr>
            <a:picLocks noChangeAspect="1"/>
          </p:cNvPicPr>
          <p:nvPr/>
        </p:nvPicPr>
        <p:blipFill rotWithShape="1">
          <a:blip r:embed="rId3"/>
          <a:srcRect b="21544"/>
          <a:stretch/>
        </p:blipFill>
        <p:spPr>
          <a:xfrm>
            <a:off x="457200" y="2776887"/>
            <a:ext cx="5428713" cy="3745623"/>
          </a:xfrm>
          <a:prstGeom prst="rect">
            <a:avLst/>
          </a:prstGeom>
        </p:spPr>
      </p:pic>
      <p:pic>
        <p:nvPicPr>
          <p:cNvPr id="8" name="图片 7">
            <a:extLst>
              <a:ext uri="{FF2B5EF4-FFF2-40B4-BE49-F238E27FC236}">
                <a16:creationId xmlns:a16="http://schemas.microsoft.com/office/drawing/2014/main" id="{01262FCE-5F01-4230-B309-69B7ABCDDEEA}"/>
              </a:ext>
            </a:extLst>
          </p:cNvPr>
          <p:cNvPicPr>
            <a:picLocks noChangeAspect="1"/>
          </p:cNvPicPr>
          <p:nvPr/>
        </p:nvPicPr>
        <p:blipFill>
          <a:blip r:embed="rId4"/>
          <a:stretch>
            <a:fillRect/>
          </a:stretch>
        </p:blipFill>
        <p:spPr>
          <a:xfrm>
            <a:off x="6423948" y="1717509"/>
            <a:ext cx="5081949" cy="4890454"/>
          </a:xfrm>
          <a:prstGeom prst="rect">
            <a:avLst/>
          </a:prstGeom>
        </p:spPr>
      </p:pic>
      <p:pic>
        <p:nvPicPr>
          <p:cNvPr id="9" name="图片 8">
            <a:extLst>
              <a:ext uri="{FF2B5EF4-FFF2-40B4-BE49-F238E27FC236}">
                <a16:creationId xmlns:a16="http://schemas.microsoft.com/office/drawing/2014/main" id="{8DB09B55-DE11-4EF4-9865-13C4B486B555}"/>
              </a:ext>
            </a:extLst>
          </p:cNvPr>
          <p:cNvPicPr>
            <a:picLocks noChangeAspect="1"/>
          </p:cNvPicPr>
          <p:nvPr/>
        </p:nvPicPr>
        <p:blipFill>
          <a:blip r:embed="rId5"/>
          <a:stretch>
            <a:fillRect/>
          </a:stretch>
        </p:blipFill>
        <p:spPr>
          <a:xfrm>
            <a:off x="6265508" y="749693"/>
            <a:ext cx="5240389" cy="1064810"/>
          </a:xfrm>
          <a:prstGeom prst="rect">
            <a:avLst/>
          </a:prstGeom>
        </p:spPr>
      </p:pic>
      <p:sp>
        <p:nvSpPr>
          <p:cNvPr id="11" name="文本框 10">
            <a:extLst>
              <a:ext uri="{FF2B5EF4-FFF2-40B4-BE49-F238E27FC236}">
                <a16:creationId xmlns:a16="http://schemas.microsoft.com/office/drawing/2014/main" id="{18AFB73D-C5E9-4DAB-8743-2CAA57364675}"/>
              </a:ext>
            </a:extLst>
          </p:cNvPr>
          <p:cNvSpPr txBox="1"/>
          <p:nvPr/>
        </p:nvSpPr>
        <p:spPr>
          <a:xfrm>
            <a:off x="329879" y="250037"/>
            <a:ext cx="6094070" cy="400110"/>
          </a:xfrm>
          <a:prstGeom prst="rect">
            <a:avLst/>
          </a:prstGeom>
          <a:noFill/>
        </p:spPr>
        <p:txBody>
          <a:bodyPr wrap="square">
            <a:spAutoFit/>
          </a:bodyPr>
          <a:lstStyle/>
          <a:p>
            <a:pPr marL="342900" indent="-342900">
              <a:buFont typeface="Wingdings" panose="05000000000000000000" pitchFamily="2" charset="2"/>
              <a:buChar char="l"/>
            </a:pPr>
            <a:r>
              <a:rPr lang="en-US" altLang="zh-CN" sz="2000" b="1" dirty="0">
                <a:latin typeface="TimesNewRomanPSMT"/>
              </a:rPr>
              <a:t>Several kinds of S-N curves equation</a:t>
            </a:r>
          </a:p>
        </p:txBody>
      </p:sp>
      <p:sp>
        <p:nvSpPr>
          <p:cNvPr id="14" name="文本框 13">
            <a:extLst>
              <a:ext uri="{FF2B5EF4-FFF2-40B4-BE49-F238E27FC236}">
                <a16:creationId xmlns:a16="http://schemas.microsoft.com/office/drawing/2014/main" id="{E44F387B-5E14-48FB-AE93-CEB11EA0F499}"/>
              </a:ext>
            </a:extLst>
          </p:cNvPr>
          <p:cNvSpPr txBox="1"/>
          <p:nvPr/>
        </p:nvSpPr>
        <p:spPr>
          <a:xfrm>
            <a:off x="2786606" y="1082043"/>
            <a:ext cx="2141933"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2000" b="1" dirty="0">
                <a:latin typeface="TimesNewRomanPSMT"/>
              </a:rPr>
              <a:t>M</a:t>
            </a:r>
            <a:r>
              <a:rPr lang="en-US" altLang="zh-CN" sz="2000" b="1" i="0" u="none" strike="noStrike" baseline="0" dirty="0">
                <a:latin typeface="TimesNewRomanPSMT"/>
              </a:rPr>
              <a:t>ost widely used </a:t>
            </a:r>
            <a:endParaRPr lang="zh-CN" altLang="en-US" sz="2000" dirty="0"/>
          </a:p>
        </p:txBody>
      </p:sp>
      <p:sp>
        <p:nvSpPr>
          <p:cNvPr id="15" name="矩形 14">
            <a:extLst>
              <a:ext uri="{FF2B5EF4-FFF2-40B4-BE49-F238E27FC236}">
                <a16:creationId xmlns:a16="http://schemas.microsoft.com/office/drawing/2014/main" id="{90D4F6E9-E39A-4669-B1CC-0C080388035B}"/>
              </a:ext>
            </a:extLst>
          </p:cNvPr>
          <p:cNvSpPr/>
          <p:nvPr/>
        </p:nvSpPr>
        <p:spPr>
          <a:xfrm>
            <a:off x="365572" y="658133"/>
            <a:ext cx="5808308" cy="21187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494C39F-629D-4A17-BBB2-85F761D04892}"/>
                  </a:ext>
                </a:extLst>
              </p:cNvPr>
              <p:cNvSpPr txBox="1"/>
              <p:nvPr/>
            </p:nvSpPr>
            <p:spPr>
              <a:xfrm>
                <a:off x="411386" y="1626780"/>
                <a:ext cx="5716680" cy="94558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𝑡h𝑖𝑠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𝑒𝑞𝑢𝑎𝑡𝑖𝑜𝑛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𝑖𝑠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𝑡h𝑒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𝑓𝑎𝑡𝑖𝑔𝑢𝑒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𝑙𝑖𝑓𝑒</m:t>
                      </m:r>
                      <m:r>
                        <a:rPr lang="en-US" altLang="zh-CN" b="0" i="1" smtClean="0">
                          <a:latin typeface="Cambria Math" panose="02040503050406030204" pitchFamily="18" charset="0"/>
                        </a:rPr>
                        <m:t>, </m:t>
                      </m:r>
                      <m:r>
                        <a:rPr lang="zh-CN" altLang="en-US" b="0" i="1" smtClean="0">
                          <a:latin typeface="Cambria Math" panose="02040503050406030204" pitchFamily="18" charset="0"/>
                        </a:rPr>
                        <m:t>𝜎</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𝑡h𝑒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𝑠𝑡𝑟𝑒𝑠𝑠</m:t>
                      </m:r>
                    </m:oMath>
                  </m:oMathPara>
                </a14:m>
                <a:endParaRPr lang="en-US" altLang="zh-CN"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𝑙𝑒𝑣𝑒𝑙</m:t>
                      </m:r>
                      <m:r>
                        <a:rPr lang="en-US" altLang="zh-CN" b="0" i="1" smtClean="0">
                          <a:latin typeface="Cambria Math" panose="02040503050406030204" pitchFamily="18" charset="0"/>
                        </a:rPr>
                        <m:t>, </m:t>
                      </m:r>
                      <m:r>
                        <a:rPr lang="en-US" altLang="zh-CN" b="0" i="1" smtClean="0">
                          <a:latin typeface="Cambria Math" panose="02040503050406030204" pitchFamily="18" charset="0"/>
                        </a:rPr>
                        <m:t>𝑚</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𝑎𝑟𝑒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𝑡𝑤𝑜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𝑐𝑜𝑛𝑠𝑡𝑎𝑛𝑡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𝑤h𝑖𝑐h</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𝑎𝑟𝑒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𝑖𝑛𝑣𝑜𝑙𝑣𝑒𝑑</m:t>
                      </m:r>
                    </m:oMath>
                  </m:oMathPara>
                </a14:m>
                <a:endParaRPr lang="en-US" altLang="zh-CN"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𝑤𝑖𝑡h</m:t>
                      </m:r>
                      <m:r>
                        <a:rPr lang="en-US" altLang="zh-CN" b="0" i="1" smtClean="0">
                          <a:latin typeface="Cambria Math" panose="02040503050406030204" pitchFamily="18" charset="0"/>
                        </a:rPr>
                        <m:t> </m:t>
                      </m:r>
                      <m:r>
                        <a:rPr lang="en-US" altLang="zh-CN" b="0" i="1" smtClean="0">
                          <a:latin typeface="Cambria Math" panose="02040503050406030204" pitchFamily="18" charset="0"/>
                        </a:rPr>
                        <m:t>𝑠𝑡𝑟𝑒𝑠𝑠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𝑟𝑎𝑡𝑖𝑜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𝑙𝑜𝑎𝑑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𝑎𝑝𝑝𝑙𝑖𝑒𝑑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𝑚𝑒𝑡h𝑜𝑑</m:t>
                      </m:r>
                    </m:oMath>
                  </m:oMathPara>
                </a14:m>
                <a:endParaRPr lang="zh-CN" altLang="en-US" dirty="0"/>
              </a:p>
            </p:txBody>
          </p:sp>
        </mc:Choice>
        <mc:Fallback xmlns="">
          <p:sp>
            <p:nvSpPr>
              <p:cNvPr id="16" name="文本框 15">
                <a:extLst>
                  <a:ext uri="{FF2B5EF4-FFF2-40B4-BE49-F238E27FC236}">
                    <a16:creationId xmlns:a16="http://schemas.microsoft.com/office/drawing/2014/main" id="{E494C39F-629D-4A17-BBB2-85F761D04892}"/>
                  </a:ext>
                </a:extLst>
              </p:cNvPr>
              <p:cNvSpPr txBox="1">
                <a:spLocks noRot="1" noChangeAspect="1" noMove="1" noResize="1" noEditPoints="1" noAdjustHandles="1" noChangeArrowheads="1" noChangeShapeType="1" noTextEdit="1"/>
              </p:cNvSpPr>
              <p:nvPr/>
            </p:nvSpPr>
            <p:spPr>
              <a:xfrm>
                <a:off x="411386" y="1626780"/>
                <a:ext cx="5716680" cy="945580"/>
              </a:xfrm>
              <a:prstGeom prst="rect">
                <a:avLst/>
              </a:prstGeom>
              <a:blipFill>
                <a:blip r:embed="rId6"/>
                <a:stretch>
                  <a:fillRect b="-4516"/>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id="{34189D3C-1129-4EC6-A255-8B7EBF60EE5F}"/>
              </a:ext>
            </a:extLst>
          </p:cNvPr>
          <p:cNvSpPr/>
          <p:nvPr/>
        </p:nvSpPr>
        <p:spPr>
          <a:xfrm>
            <a:off x="6383692" y="1814503"/>
            <a:ext cx="5122205" cy="47934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201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CED35FF-AFB0-4B30-B116-3235C69FDE40}"/>
              </a:ext>
            </a:extLst>
          </p:cNvPr>
          <p:cNvPicPr>
            <a:picLocks noChangeAspect="1"/>
          </p:cNvPicPr>
          <p:nvPr/>
        </p:nvPicPr>
        <p:blipFill>
          <a:blip r:embed="rId2"/>
          <a:stretch>
            <a:fillRect/>
          </a:stretch>
        </p:blipFill>
        <p:spPr>
          <a:xfrm>
            <a:off x="4504502" y="1094842"/>
            <a:ext cx="6632948" cy="5133238"/>
          </a:xfrm>
          <a:prstGeom prst="rect">
            <a:avLst/>
          </a:prstGeom>
        </p:spPr>
      </p:pic>
      <p:sp>
        <p:nvSpPr>
          <p:cNvPr id="5" name="文本框 4">
            <a:extLst>
              <a:ext uri="{FF2B5EF4-FFF2-40B4-BE49-F238E27FC236}">
                <a16:creationId xmlns:a16="http://schemas.microsoft.com/office/drawing/2014/main" id="{785101A1-92BE-4D54-93BF-6F91AEF030DC}"/>
              </a:ext>
            </a:extLst>
          </p:cNvPr>
          <p:cNvSpPr txBox="1"/>
          <p:nvPr/>
        </p:nvSpPr>
        <p:spPr>
          <a:xfrm>
            <a:off x="329879" y="250037"/>
            <a:ext cx="6094070" cy="400110"/>
          </a:xfrm>
          <a:prstGeom prst="rect">
            <a:avLst/>
          </a:prstGeom>
          <a:noFill/>
        </p:spPr>
        <p:txBody>
          <a:bodyPr wrap="square">
            <a:spAutoFit/>
          </a:bodyPr>
          <a:lstStyle/>
          <a:p>
            <a:pPr marL="342900" indent="-342900">
              <a:buFont typeface="Wingdings" panose="05000000000000000000" pitchFamily="2" charset="2"/>
              <a:buChar char="l"/>
            </a:pPr>
            <a:r>
              <a:rPr lang="en-US" altLang="zh-CN" sz="2000" b="1" dirty="0">
                <a:latin typeface="TimesNewRomanPSMT"/>
              </a:rPr>
              <a:t>Several kinds of S-N curves equation</a:t>
            </a:r>
          </a:p>
        </p:txBody>
      </p:sp>
      <p:sp>
        <p:nvSpPr>
          <p:cNvPr id="7" name="文本框 6">
            <a:extLst>
              <a:ext uri="{FF2B5EF4-FFF2-40B4-BE49-F238E27FC236}">
                <a16:creationId xmlns:a16="http://schemas.microsoft.com/office/drawing/2014/main" id="{0D869BD6-3D09-4363-97F3-0B0AFA0D687F}"/>
              </a:ext>
            </a:extLst>
          </p:cNvPr>
          <p:cNvSpPr txBox="1"/>
          <p:nvPr/>
        </p:nvSpPr>
        <p:spPr>
          <a:xfrm>
            <a:off x="619760" y="910176"/>
            <a:ext cx="6096000" cy="369332"/>
          </a:xfrm>
          <a:prstGeom prst="rect">
            <a:avLst/>
          </a:prstGeom>
          <a:noFill/>
        </p:spPr>
        <p:txBody>
          <a:bodyPr wrap="square">
            <a:spAutoFit/>
          </a:bodyPr>
          <a:lstStyle/>
          <a:p>
            <a:pPr algn="l"/>
            <a:r>
              <a:rPr lang="en-US" altLang="zh-CN" b="1" dirty="0">
                <a:solidFill>
                  <a:srgbClr val="000000"/>
                </a:solidFill>
                <a:latin typeface="Times New Roman" panose="02020603050405020304" pitchFamily="18" charset="0"/>
              </a:rPr>
              <a:t>(1) </a:t>
            </a:r>
            <a:r>
              <a:rPr lang="en-US" altLang="zh-CN" b="1" i="0" dirty="0">
                <a:solidFill>
                  <a:srgbClr val="000000"/>
                </a:solidFill>
                <a:effectLst/>
                <a:latin typeface="Times New Roman" panose="02020603050405020304" pitchFamily="18" charset="0"/>
              </a:rPr>
              <a:t>Low Cycle Fatigue</a:t>
            </a:r>
          </a:p>
        </p:txBody>
      </p:sp>
      <p:sp>
        <p:nvSpPr>
          <p:cNvPr id="9" name="文本框 8">
            <a:extLst>
              <a:ext uri="{FF2B5EF4-FFF2-40B4-BE49-F238E27FC236}">
                <a16:creationId xmlns:a16="http://schemas.microsoft.com/office/drawing/2014/main" id="{FD75958B-8622-449E-9EF4-E0A1ACD7BD32}"/>
              </a:ext>
            </a:extLst>
          </p:cNvPr>
          <p:cNvSpPr txBox="1"/>
          <p:nvPr/>
        </p:nvSpPr>
        <p:spPr>
          <a:xfrm>
            <a:off x="955040" y="1279508"/>
            <a:ext cx="2976880" cy="1200329"/>
          </a:xfrm>
          <a:prstGeom prst="rect">
            <a:avLst/>
          </a:prstGeom>
          <a:noFill/>
        </p:spPr>
        <p:txBody>
          <a:bodyPr wrap="square">
            <a:spAutoFit/>
          </a:bodyPr>
          <a:lstStyle/>
          <a:p>
            <a:r>
              <a:rPr lang="en-US" altLang="zh-CN" b="0" i="0" dirty="0">
                <a:solidFill>
                  <a:srgbClr val="000000"/>
                </a:solidFill>
                <a:effectLst/>
                <a:latin typeface="Times New Roman" panose="02020603050405020304" pitchFamily="18" charset="0"/>
              </a:rPr>
              <a:t>Low cycle </a:t>
            </a:r>
            <a:r>
              <a:rPr lang="en-US" altLang="zh-CN" dirty="0">
                <a:solidFill>
                  <a:srgbClr val="000000"/>
                </a:solidFill>
                <a:latin typeface="Times New Roman" panose="02020603050405020304" pitchFamily="18" charset="0"/>
              </a:rPr>
              <a:t>fatigue life is </a:t>
            </a:r>
            <a:r>
              <a:rPr lang="en-US" altLang="zh-CN" b="0" i="0" dirty="0">
                <a:solidFill>
                  <a:srgbClr val="000000"/>
                </a:solidFill>
                <a:effectLst/>
                <a:latin typeface="Times New Roman" panose="02020603050405020304" pitchFamily="18" charset="0"/>
              </a:rPr>
              <a:t>the range below approx. </a:t>
            </a:r>
            <a:r>
              <a:rPr lang="en-US" altLang="zh-CN" dirty="0">
                <a:solidFill>
                  <a:srgbClr val="000000"/>
                </a:solidFill>
                <a:latin typeface="Times New Roman" panose="02020603050405020304" pitchFamily="18" charset="0"/>
              </a:rPr>
              <a:t>1</a:t>
            </a:r>
            <a:r>
              <a:rPr lang="en-US" altLang="zh-CN" b="0" i="0" dirty="0">
                <a:solidFill>
                  <a:srgbClr val="000000"/>
                </a:solidFill>
                <a:effectLst/>
                <a:latin typeface="Times New Roman" panose="02020603050405020304" pitchFamily="18" charset="0"/>
              </a:rPr>
              <a:t> to 10</a:t>
            </a:r>
            <a:r>
              <a:rPr lang="en-US" altLang="zh-CN" baseline="30000" dirty="0">
                <a:solidFill>
                  <a:srgbClr val="000000"/>
                </a:solidFill>
                <a:latin typeface="Times New Roman" panose="02020603050405020304" pitchFamily="18" charset="0"/>
              </a:rPr>
              <a:t>3</a:t>
            </a:r>
            <a:r>
              <a:rPr lang="en-US" altLang="zh-CN" b="0" i="0" dirty="0">
                <a:solidFill>
                  <a:srgbClr val="000000"/>
                </a:solidFill>
                <a:effectLst/>
                <a:latin typeface="Times New Roman" panose="02020603050405020304" pitchFamily="18" charset="0"/>
              </a:rPr>
              <a:t> load cycles. It correspond to high stress and low cycles</a:t>
            </a:r>
            <a:endParaRPr lang="zh-CN" altLang="en-US" dirty="0">
              <a:latin typeface="Times New Roman" panose="02020603050405020304" pitchFamily="18" charset="0"/>
            </a:endParaRPr>
          </a:p>
        </p:txBody>
      </p:sp>
      <p:sp>
        <p:nvSpPr>
          <p:cNvPr id="11" name="文本框 10">
            <a:extLst>
              <a:ext uri="{FF2B5EF4-FFF2-40B4-BE49-F238E27FC236}">
                <a16:creationId xmlns:a16="http://schemas.microsoft.com/office/drawing/2014/main" id="{7DA344BF-BC08-4CFA-A125-B1F4528B6F6D}"/>
              </a:ext>
            </a:extLst>
          </p:cNvPr>
          <p:cNvSpPr txBox="1"/>
          <p:nvPr/>
        </p:nvSpPr>
        <p:spPr>
          <a:xfrm>
            <a:off x="619760" y="2656926"/>
            <a:ext cx="6096000" cy="369332"/>
          </a:xfrm>
          <a:prstGeom prst="rect">
            <a:avLst/>
          </a:prstGeom>
          <a:noFill/>
        </p:spPr>
        <p:txBody>
          <a:bodyPr wrap="square">
            <a:spAutoFit/>
          </a:bodyPr>
          <a:lstStyle/>
          <a:p>
            <a:pPr algn="l"/>
            <a:r>
              <a:rPr lang="en-US" altLang="zh-CN" b="1" dirty="0">
                <a:solidFill>
                  <a:srgbClr val="000000"/>
                </a:solidFill>
                <a:latin typeface="Times New Roman" panose="02020603050405020304" pitchFamily="18" charset="0"/>
              </a:rPr>
              <a:t>(2) High Cycle Fatigue</a:t>
            </a:r>
          </a:p>
        </p:txBody>
      </p:sp>
      <p:sp>
        <p:nvSpPr>
          <p:cNvPr id="12" name="文本框 11">
            <a:extLst>
              <a:ext uri="{FF2B5EF4-FFF2-40B4-BE49-F238E27FC236}">
                <a16:creationId xmlns:a16="http://schemas.microsoft.com/office/drawing/2014/main" id="{8606C671-A5E8-4261-ADBD-040DD88D0C08}"/>
              </a:ext>
            </a:extLst>
          </p:cNvPr>
          <p:cNvSpPr txBox="1"/>
          <p:nvPr/>
        </p:nvSpPr>
        <p:spPr>
          <a:xfrm>
            <a:off x="955040" y="3231578"/>
            <a:ext cx="2976880" cy="1200329"/>
          </a:xfrm>
          <a:prstGeom prst="rect">
            <a:avLst/>
          </a:prstGeom>
          <a:noFill/>
        </p:spPr>
        <p:txBody>
          <a:bodyPr wrap="square">
            <a:spAutoFit/>
          </a:bodyPr>
          <a:lstStyle/>
          <a:p>
            <a:r>
              <a:rPr lang="en-US" altLang="zh-CN" b="0" i="0" dirty="0">
                <a:solidFill>
                  <a:srgbClr val="000000"/>
                </a:solidFill>
                <a:effectLst/>
                <a:latin typeface="Times New Roman" panose="02020603050405020304" pitchFamily="18" charset="0"/>
              </a:rPr>
              <a:t>High cycle </a:t>
            </a:r>
            <a:r>
              <a:rPr lang="en-US" altLang="zh-CN" dirty="0">
                <a:solidFill>
                  <a:srgbClr val="000000"/>
                </a:solidFill>
                <a:latin typeface="Times New Roman" panose="02020603050405020304" pitchFamily="18" charset="0"/>
              </a:rPr>
              <a:t>fatigue life is </a:t>
            </a:r>
            <a:r>
              <a:rPr lang="en-US" altLang="zh-CN" b="0" i="0" dirty="0">
                <a:solidFill>
                  <a:srgbClr val="000000"/>
                </a:solidFill>
                <a:effectLst/>
                <a:latin typeface="Times New Roman" panose="02020603050405020304" pitchFamily="18" charset="0"/>
              </a:rPr>
              <a:t>the range below approx. 10</a:t>
            </a:r>
            <a:r>
              <a:rPr lang="en-US" altLang="zh-CN" b="0" i="0" baseline="30000" dirty="0">
                <a:solidFill>
                  <a:srgbClr val="000000"/>
                </a:solidFill>
                <a:effectLst/>
                <a:latin typeface="Times New Roman" panose="02020603050405020304" pitchFamily="18" charset="0"/>
              </a:rPr>
              <a:t>6</a:t>
            </a:r>
            <a:r>
              <a:rPr lang="en-US" altLang="zh-CN" b="0" i="0" dirty="0">
                <a:solidFill>
                  <a:srgbClr val="000000"/>
                </a:solidFill>
                <a:effectLst/>
                <a:latin typeface="Times New Roman" panose="02020603050405020304" pitchFamily="18" charset="0"/>
              </a:rPr>
              <a:t> to 10</a:t>
            </a:r>
            <a:r>
              <a:rPr lang="en-US" altLang="zh-CN" b="0" i="0" baseline="30000" dirty="0">
                <a:solidFill>
                  <a:srgbClr val="000000"/>
                </a:solidFill>
                <a:effectLst/>
                <a:latin typeface="Times New Roman" panose="02020603050405020304" pitchFamily="18" charset="0"/>
              </a:rPr>
              <a:t>8</a:t>
            </a:r>
            <a:r>
              <a:rPr lang="en-US" altLang="zh-CN" b="0" i="0" dirty="0">
                <a:solidFill>
                  <a:srgbClr val="000000"/>
                </a:solidFill>
                <a:effectLst/>
                <a:latin typeface="Times New Roman" panose="02020603050405020304" pitchFamily="18" charset="0"/>
              </a:rPr>
              <a:t> load cycles. It correspond to low stress and high cycles</a:t>
            </a:r>
            <a:endParaRPr lang="zh-CN" altLang="en-US" dirty="0">
              <a:latin typeface="Times New Roman" panose="02020603050405020304" pitchFamily="18" charset="0"/>
            </a:endParaRPr>
          </a:p>
        </p:txBody>
      </p:sp>
      <p:sp>
        <p:nvSpPr>
          <p:cNvPr id="13" name="文本框 12">
            <a:extLst>
              <a:ext uri="{FF2B5EF4-FFF2-40B4-BE49-F238E27FC236}">
                <a16:creationId xmlns:a16="http://schemas.microsoft.com/office/drawing/2014/main" id="{2408171F-2BE5-42F1-8687-871A41DD5F4D}"/>
              </a:ext>
            </a:extLst>
          </p:cNvPr>
          <p:cNvSpPr txBox="1"/>
          <p:nvPr/>
        </p:nvSpPr>
        <p:spPr>
          <a:xfrm>
            <a:off x="159291" y="4905654"/>
            <a:ext cx="4612640" cy="1200329"/>
          </a:xfrm>
          <a:prstGeom prst="rect">
            <a:avLst/>
          </a:prstGeom>
          <a:noFill/>
        </p:spPr>
        <p:txBody>
          <a:bodyPr wrap="square">
            <a:spAutoFit/>
          </a:bodyPr>
          <a:lstStyle/>
          <a:p>
            <a:pPr algn="l"/>
            <a:r>
              <a:rPr lang="en-US" altLang="zh-CN" b="1" dirty="0">
                <a:solidFill>
                  <a:srgbClr val="000000"/>
                </a:solidFill>
                <a:latin typeface="Times New Roman" panose="02020603050405020304" pitchFamily="18" charset="0"/>
              </a:rPr>
              <a:t>For our coil, it is mostly like low cycle fatigue. And equation (7) to equation (9) is fit for that.</a:t>
            </a:r>
          </a:p>
          <a:p>
            <a:pPr algn="l"/>
            <a:r>
              <a:rPr lang="en-US" altLang="zh-CN" b="1" dirty="0">
                <a:solidFill>
                  <a:srgbClr val="000000"/>
                </a:solidFill>
                <a:latin typeface="Times New Roman" panose="02020603050405020304" pitchFamily="18" charset="0"/>
              </a:rPr>
              <a:t>But we lack of several constants in the equations for 5083 aluminum alloy.</a:t>
            </a:r>
          </a:p>
        </p:txBody>
      </p:sp>
      <p:sp>
        <p:nvSpPr>
          <p:cNvPr id="14" name="矩形 13">
            <a:extLst>
              <a:ext uri="{FF2B5EF4-FFF2-40B4-BE49-F238E27FC236}">
                <a16:creationId xmlns:a16="http://schemas.microsoft.com/office/drawing/2014/main" id="{6F1A9E36-3A9F-4785-BCDE-9C3A3E19FBD4}"/>
              </a:ext>
            </a:extLst>
          </p:cNvPr>
          <p:cNvSpPr/>
          <p:nvPr/>
        </p:nvSpPr>
        <p:spPr>
          <a:xfrm>
            <a:off x="9265732" y="1369333"/>
            <a:ext cx="1209228" cy="4001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489BC75D-79C1-4EB4-8CED-490E7AE12D39}"/>
              </a:ext>
            </a:extLst>
          </p:cNvPr>
          <p:cNvSpPr txBox="1"/>
          <p:nvPr/>
        </p:nvSpPr>
        <p:spPr>
          <a:xfrm>
            <a:off x="159291" y="6252294"/>
            <a:ext cx="8319906" cy="400110"/>
          </a:xfrm>
          <a:prstGeom prst="rect">
            <a:avLst/>
          </a:prstGeom>
          <a:noFill/>
        </p:spPr>
        <p:txBody>
          <a:bodyPr wrap="none" rtlCol="0">
            <a:spAutoFit/>
          </a:bodyPr>
          <a:lstStyle/>
          <a:p>
            <a:r>
              <a:rPr lang="en-US" altLang="zh-CN" sz="2000" dirty="0">
                <a:solidFill>
                  <a:srgbClr val="FF0000"/>
                </a:solidFill>
                <a:latin typeface="TimesNewRomanPSMT"/>
              </a:rPr>
              <a:t>Second choice is do some test to obtain the S-N curve for 5083 aluminum alloy.</a:t>
            </a:r>
            <a:endParaRPr lang="zh-CN" altLang="en-US" sz="2000" dirty="0">
              <a:solidFill>
                <a:srgbClr val="FF0000"/>
              </a:solidFill>
              <a:latin typeface="TimesNewRomanPSMT"/>
            </a:endParaRPr>
          </a:p>
        </p:txBody>
      </p:sp>
    </p:spTree>
    <p:extLst>
      <p:ext uri="{BB962C8B-B14F-4D97-AF65-F5344CB8AC3E}">
        <p14:creationId xmlns:p14="http://schemas.microsoft.com/office/powerpoint/2010/main" val="250808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D135B8F-42B5-466E-B4C7-0F825B44EF88}"/>
              </a:ext>
            </a:extLst>
          </p:cNvPr>
          <p:cNvSpPr txBox="1"/>
          <p:nvPr/>
        </p:nvSpPr>
        <p:spPr>
          <a:xfrm>
            <a:off x="303835" y="215057"/>
            <a:ext cx="8388751" cy="400110"/>
          </a:xfrm>
          <a:prstGeom prst="rect">
            <a:avLst/>
          </a:prstGeom>
          <a:noFill/>
        </p:spPr>
        <p:txBody>
          <a:bodyPr wrap="square">
            <a:spAutoFit/>
          </a:bodyPr>
          <a:lstStyle/>
          <a:p>
            <a:pPr marL="342900" indent="-342900">
              <a:buFont typeface="Wingdings" panose="05000000000000000000" pitchFamily="2" charset="2"/>
              <a:buChar char="l"/>
            </a:pPr>
            <a:r>
              <a:rPr lang="en-US" altLang="zh-CN" sz="2000" b="1" dirty="0">
                <a:latin typeface="TimesNewRomanPSMT"/>
              </a:rPr>
              <a:t>How can we get S-N curve for 5083 </a:t>
            </a:r>
          </a:p>
        </p:txBody>
      </p:sp>
      <p:sp>
        <p:nvSpPr>
          <p:cNvPr id="9" name="文本框 8">
            <a:extLst>
              <a:ext uri="{FF2B5EF4-FFF2-40B4-BE49-F238E27FC236}">
                <a16:creationId xmlns:a16="http://schemas.microsoft.com/office/drawing/2014/main" id="{4C9360A3-587F-42B5-A8A4-08AD9EDCEC15}"/>
              </a:ext>
            </a:extLst>
          </p:cNvPr>
          <p:cNvSpPr txBox="1"/>
          <p:nvPr/>
        </p:nvSpPr>
        <p:spPr>
          <a:xfrm>
            <a:off x="712024" y="737504"/>
            <a:ext cx="10767952" cy="369332"/>
          </a:xfrm>
          <a:prstGeom prst="rect">
            <a:avLst/>
          </a:prstGeom>
          <a:noFill/>
        </p:spPr>
        <p:txBody>
          <a:bodyPr wrap="square">
            <a:spAutoFit/>
          </a:bodyPr>
          <a:lstStyle/>
          <a:p>
            <a:pPr algn="l"/>
            <a:r>
              <a:rPr lang="en-US" altLang="zh-CN" dirty="0">
                <a:solidFill>
                  <a:srgbClr val="000000"/>
                </a:solidFill>
                <a:latin typeface="Times New Roman" panose="02020603050405020304" pitchFamily="18" charset="0"/>
              </a:rPr>
              <a:t>(1)We</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can</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refer</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to</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a</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standard《 GB/T37616-2019 </a:t>
            </a:r>
            <a:r>
              <a:rPr lang="zh-CN" altLang="en-US" dirty="0">
                <a:solidFill>
                  <a:srgbClr val="000000"/>
                </a:solidFill>
                <a:latin typeface="Times New Roman" panose="02020603050405020304" pitchFamily="18" charset="0"/>
              </a:rPr>
              <a:t>铝合金挤压型材轴向力控制疲劳试验方法</a:t>
            </a:r>
            <a:r>
              <a:rPr lang="en-US" altLang="zh-CN" dirty="0">
                <a:solidFill>
                  <a:srgbClr val="000000"/>
                </a:solidFill>
                <a:latin typeface="Times New Roman" panose="02020603050405020304" pitchFamily="18" charset="0"/>
              </a:rPr>
              <a:t>》</a:t>
            </a:r>
            <a:endParaRPr lang="zh-CN" altLang="en-US" dirty="0">
              <a:solidFill>
                <a:srgbClr val="000000"/>
              </a:solidFill>
              <a:latin typeface="Times New Roman" panose="02020603050405020304" pitchFamily="18" charset="0"/>
            </a:endParaRPr>
          </a:p>
        </p:txBody>
      </p:sp>
      <p:pic>
        <p:nvPicPr>
          <p:cNvPr id="11" name="图片 10">
            <a:extLst>
              <a:ext uri="{FF2B5EF4-FFF2-40B4-BE49-F238E27FC236}">
                <a16:creationId xmlns:a16="http://schemas.microsoft.com/office/drawing/2014/main" id="{69BE7F87-0FC2-4571-94C2-B855AB0C6A05}"/>
              </a:ext>
            </a:extLst>
          </p:cNvPr>
          <p:cNvPicPr>
            <a:picLocks noChangeAspect="1"/>
          </p:cNvPicPr>
          <p:nvPr/>
        </p:nvPicPr>
        <p:blipFill>
          <a:blip r:embed="rId2"/>
          <a:stretch>
            <a:fillRect/>
          </a:stretch>
        </p:blipFill>
        <p:spPr>
          <a:xfrm>
            <a:off x="1065835" y="1104584"/>
            <a:ext cx="10058928" cy="747702"/>
          </a:xfrm>
          <a:prstGeom prst="rect">
            <a:avLst/>
          </a:prstGeom>
          <a:ln w="19050">
            <a:solidFill>
              <a:srgbClr val="FF0000"/>
            </a:solidFill>
          </a:ln>
        </p:spPr>
      </p:pic>
      <p:pic>
        <p:nvPicPr>
          <p:cNvPr id="13" name="图片 12">
            <a:extLst>
              <a:ext uri="{FF2B5EF4-FFF2-40B4-BE49-F238E27FC236}">
                <a16:creationId xmlns:a16="http://schemas.microsoft.com/office/drawing/2014/main" id="{AB410E8A-3CEE-47C9-8A29-82022E32A4CB}"/>
              </a:ext>
            </a:extLst>
          </p:cNvPr>
          <p:cNvPicPr>
            <a:picLocks noChangeAspect="1"/>
          </p:cNvPicPr>
          <p:nvPr/>
        </p:nvPicPr>
        <p:blipFill>
          <a:blip r:embed="rId3"/>
          <a:stretch>
            <a:fillRect/>
          </a:stretch>
        </p:blipFill>
        <p:spPr>
          <a:xfrm>
            <a:off x="595915" y="1986071"/>
            <a:ext cx="4471365" cy="3110256"/>
          </a:xfrm>
          <a:prstGeom prst="rect">
            <a:avLst/>
          </a:prstGeom>
        </p:spPr>
      </p:pic>
      <p:pic>
        <p:nvPicPr>
          <p:cNvPr id="15" name="图片 14">
            <a:extLst>
              <a:ext uri="{FF2B5EF4-FFF2-40B4-BE49-F238E27FC236}">
                <a16:creationId xmlns:a16="http://schemas.microsoft.com/office/drawing/2014/main" id="{1F4BD800-3BF7-4520-B991-FB1B7D6B5BE1}"/>
              </a:ext>
            </a:extLst>
          </p:cNvPr>
          <p:cNvPicPr>
            <a:picLocks noChangeAspect="1"/>
          </p:cNvPicPr>
          <p:nvPr/>
        </p:nvPicPr>
        <p:blipFill rotWithShape="1">
          <a:blip r:embed="rId4"/>
          <a:srcRect r="65098"/>
          <a:stretch/>
        </p:blipFill>
        <p:spPr>
          <a:xfrm>
            <a:off x="4853920" y="1992331"/>
            <a:ext cx="2472856" cy="4650611"/>
          </a:xfrm>
          <a:prstGeom prst="rect">
            <a:avLst/>
          </a:prstGeom>
        </p:spPr>
      </p:pic>
      <p:pic>
        <p:nvPicPr>
          <p:cNvPr id="17" name="图片 16">
            <a:extLst>
              <a:ext uri="{FF2B5EF4-FFF2-40B4-BE49-F238E27FC236}">
                <a16:creationId xmlns:a16="http://schemas.microsoft.com/office/drawing/2014/main" id="{0AC088A7-B654-40FF-ABBE-EB218ADBA7CB}"/>
              </a:ext>
            </a:extLst>
          </p:cNvPr>
          <p:cNvPicPr>
            <a:picLocks noChangeAspect="1"/>
          </p:cNvPicPr>
          <p:nvPr/>
        </p:nvPicPr>
        <p:blipFill>
          <a:blip r:embed="rId5"/>
          <a:stretch>
            <a:fillRect/>
          </a:stretch>
        </p:blipFill>
        <p:spPr>
          <a:xfrm>
            <a:off x="9325285" y="1990725"/>
            <a:ext cx="1400175" cy="2876550"/>
          </a:xfrm>
          <a:prstGeom prst="rect">
            <a:avLst/>
          </a:prstGeom>
        </p:spPr>
      </p:pic>
      <p:sp>
        <p:nvSpPr>
          <p:cNvPr id="18" name="文本框 17">
            <a:extLst>
              <a:ext uri="{FF2B5EF4-FFF2-40B4-BE49-F238E27FC236}">
                <a16:creationId xmlns:a16="http://schemas.microsoft.com/office/drawing/2014/main" id="{E11DA35E-FDE4-4EB9-A25A-B572DAFBADAE}"/>
              </a:ext>
            </a:extLst>
          </p:cNvPr>
          <p:cNvSpPr txBox="1"/>
          <p:nvPr/>
        </p:nvSpPr>
        <p:spPr>
          <a:xfrm>
            <a:off x="303835" y="5414778"/>
            <a:ext cx="11933499" cy="1200329"/>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t>Using FEA method to get a primary load under which the stress distribution will similar with the right picture at 4.2K</a:t>
            </a:r>
          </a:p>
          <a:p>
            <a:pPr marL="285750" indent="-285750">
              <a:buFont typeface="Wingdings" panose="05000000000000000000" pitchFamily="2" charset="2"/>
              <a:buChar char="l"/>
            </a:pPr>
            <a:r>
              <a:rPr lang="en-US" altLang="zh-CN" dirty="0"/>
              <a:t>Producing a sample and applied the load on it firstly and then put it into cryostat to simulate the influence of temperature cycles</a:t>
            </a:r>
          </a:p>
          <a:p>
            <a:pPr marL="285750" indent="-285750">
              <a:buFont typeface="Wingdings" panose="05000000000000000000" pitchFamily="2" charset="2"/>
              <a:buChar char="l"/>
            </a:pPr>
            <a:r>
              <a:rPr lang="en-US" altLang="zh-CN" dirty="0"/>
              <a:t>Assuming a possible cycle number in the future. Just check whether there is crack after this cycle.</a:t>
            </a:r>
            <a:endParaRPr lang="zh-CN" altLang="en-US" dirty="0"/>
          </a:p>
        </p:txBody>
      </p:sp>
      <p:sp>
        <p:nvSpPr>
          <p:cNvPr id="19" name="文本框 18">
            <a:extLst>
              <a:ext uri="{FF2B5EF4-FFF2-40B4-BE49-F238E27FC236}">
                <a16:creationId xmlns:a16="http://schemas.microsoft.com/office/drawing/2014/main" id="{6D4DB777-3447-43DF-B3B4-C7306D9DF8F0}"/>
              </a:ext>
            </a:extLst>
          </p:cNvPr>
          <p:cNvSpPr txBox="1"/>
          <p:nvPr/>
        </p:nvSpPr>
        <p:spPr>
          <a:xfrm>
            <a:off x="2368741" y="2228203"/>
            <a:ext cx="995785"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2000" b="1" dirty="0">
                <a:latin typeface="TimesNewRomanPSMT"/>
              </a:rPr>
              <a:t>Sample</a:t>
            </a:r>
            <a:endParaRPr lang="zh-CN" altLang="en-US" sz="2000" dirty="0"/>
          </a:p>
        </p:txBody>
      </p:sp>
      <p:sp>
        <p:nvSpPr>
          <p:cNvPr id="20" name="文本框 19">
            <a:extLst>
              <a:ext uri="{FF2B5EF4-FFF2-40B4-BE49-F238E27FC236}">
                <a16:creationId xmlns:a16="http://schemas.microsoft.com/office/drawing/2014/main" id="{1396E12C-669B-4A2A-8368-73019B61EB41}"/>
              </a:ext>
            </a:extLst>
          </p:cNvPr>
          <p:cNvSpPr txBox="1"/>
          <p:nvPr/>
        </p:nvSpPr>
        <p:spPr>
          <a:xfrm>
            <a:off x="6364724" y="2676031"/>
            <a:ext cx="1961306" cy="40011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altLang="zh-CN" sz="2000" b="1" dirty="0">
                <a:latin typeface="TimesNewRomanPSMT"/>
              </a:rPr>
              <a:t>Testing machine</a:t>
            </a:r>
            <a:endParaRPr lang="zh-CN" altLang="en-US" sz="2000" dirty="0"/>
          </a:p>
        </p:txBody>
      </p:sp>
      <p:sp>
        <p:nvSpPr>
          <p:cNvPr id="21" name="文本框 20">
            <a:extLst>
              <a:ext uri="{FF2B5EF4-FFF2-40B4-BE49-F238E27FC236}">
                <a16:creationId xmlns:a16="http://schemas.microsoft.com/office/drawing/2014/main" id="{656B5FCF-89E6-4852-8468-7935131E29FA}"/>
              </a:ext>
            </a:extLst>
          </p:cNvPr>
          <p:cNvSpPr txBox="1"/>
          <p:nvPr/>
        </p:nvSpPr>
        <p:spPr>
          <a:xfrm>
            <a:off x="712024" y="5045446"/>
            <a:ext cx="10767952" cy="369332"/>
          </a:xfrm>
          <a:prstGeom prst="rect">
            <a:avLst/>
          </a:prstGeom>
          <a:noFill/>
        </p:spPr>
        <p:txBody>
          <a:bodyPr wrap="square">
            <a:spAutoFit/>
          </a:bodyPr>
          <a:lstStyle/>
          <a:p>
            <a:pPr algn="l"/>
            <a:r>
              <a:rPr lang="en-US" altLang="zh-CN" dirty="0">
                <a:solidFill>
                  <a:srgbClr val="000000"/>
                </a:solidFill>
                <a:latin typeface="Times New Roman" panose="02020603050405020304" pitchFamily="18" charset="0"/>
              </a:rPr>
              <a:t>(2) Test 2</a:t>
            </a:r>
            <a:r>
              <a:rPr lang="zh-CN" altLang="en-US" dirty="0">
                <a:solidFill>
                  <a:srgbClr val="000000"/>
                </a:solidFill>
                <a:latin typeface="Times New Roman" panose="02020603050405020304" pitchFamily="18" charset="0"/>
              </a:rPr>
              <a:t>：</a:t>
            </a:r>
            <a:r>
              <a:rPr lang="en-US" altLang="zh-CN" dirty="0">
                <a:solidFill>
                  <a:srgbClr val="000000"/>
                </a:solidFill>
                <a:latin typeface="Times New Roman" panose="02020603050405020304" pitchFamily="18" charset="0"/>
              </a:rPr>
              <a:t>Close to</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real</a:t>
            </a:r>
            <a:r>
              <a:rPr lang="zh-CN" altLang="en-US"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condition</a:t>
            </a:r>
            <a:endParaRPr lang="zh-CN" altLang="en-US" dirty="0">
              <a:solidFill>
                <a:srgbClr val="000000"/>
              </a:solidFill>
              <a:latin typeface="Times New Roman" panose="02020603050405020304" pitchFamily="18" charset="0"/>
            </a:endParaRPr>
          </a:p>
        </p:txBody>
      </p:sp>
      <p:sp>
        <p:nvSpPr>
          <p:cNvPr id="22" name="文本框 21">
            <a:extLst>
              <a:ext uri="{FF2B5EF4-FFF2-40B4-BE49-F238E27FC236}">
                <a16:creationId xmlns:a16="http://schemas.microsoft.com/office/drawing/2014/main" id="{C7B1CC32-EE03-46BD-9D20-D5E1BB226218}"/>
              </a:ext>
            </a:extLst>
          </p:cNvPr>
          <p:cNvSpPr txBox="1"/>
          <p:nvPr/>
        </p:nvSpPr>
        <p:spPr>
          <a:xfrm>
            <a:off x="5299930" y="3791899"/>
            <a:ext cx="379270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b="1" dirty="0">
                <a:latin typeface="TimesNewRomanPSMT"/>
              </a:rPr>
              <a:t>Not in low temperature environment</a:t>
            </a:r>
            <a:endParaRPr lang="zh-CN" altLang="en-US" dirty="0"/>
          </a:p>
        </p:txBody>
      </p:sp>
    </p:spTree>
    <p:extLst>
      <p:ext uri="{BB962C8B-B14F-4D97-AF65-F5344CB8AC3E}">
        <p14:creationId xmlns:p14="http://schemas.microsoft.com/office/powerpoint/2010/main" val="57447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74D575A-6489-40EF-9C0D-5EFA2E5B27FD}"/>
              </a:ext>
            </a:extLst>
          </p:cNvPr>
          <p:cNvPicPr>
            <a:picLocks noChangeAspect="1"/>
          </p:cNvPicPr>
          <p:nvPr/>
        </p:nvPicPr>
        <p:blipFill>
          <a:blip r:embed="rId3"/>
          <a:srcRect r="13252"/>
          <a:stretch/>
        </p:blipFill>
        <p:spPr>
          <a:xfrm>
            <a:off x="1284441" y="3584834"/>
            <a:ext cx="8575341" cy="2695243"/>
          </a:xfrm>
          <a:prstGeom prst="rect">
            <a:avLst/>
          </a:prstGeom>
        </p:spPr>
      </p:pic>
      <p:pic>
        <p:nvPicPr>
          <p:cNvPr id="8" name="图片 7">
            <a:extLst>
              <a:ext uri="{FF2B5EF4-FFF2-40B4-BE49-F238E27FC236}">
                <a16:creationId xmlns:a16="http://schemas.microsoft.com/office/drawing/2014/main" id="{9A7BB985-45C9-4222-8950-6FD7737B612A}"/>
              </a:ext>
            </a:extLst>
          </p:cNvPr>
          <p:cNvPicPr>
            <a:picLocks noChangeAspect="1"/>
          </p:cNvPicPr>
          <p:nvPr/>
        </p:nvPicPr>
        <p:blipFill>
          <a:blip r:embed="rId4"/>
          <a:stretch>
            <a:fillRect/>
          </a:stretch>
        </p:blipFill>
        <p:spPr>
          <a:xfrm>
            <a:off x="1054751" y="1972651"/>
            <a:ext cx="1609725" cy="666750"/>
          </a:xfrm>
          <a:prstGeom prst="rect">
            <a:avLst/>
          </a:prstGeom>
        </p:spPr>
      </p:pic>
      <p:pic>
        <p:nvPicPr>
          <p:cNvPr id="10" name="图片 9">
            <a:extLst>
              <a:ext uri="{FF2B5EF4-FFF2-40B4-BE49-F238E27FC236}">
                <a16:creationId xmlns:a16="http://schemas.microsoft.com/office/drawing/2014/main" id="{37905C30-8412-4CDD-8505-ACB1E2C08B41}"/>
              </a:ext>
            </a:extLst>
          </p:cNvPr>
          <p:cNvPicPr>
            <a:picLocks noChangeAspect="1"/>
          </p:cNvPicPr>
          <p:nvPr/>
        </p:nvPicPr>
        <p:blipFill>
          <a:blip r:embed="rId5"/>
          <a:stretch>
            <a:fillRect/>
          </a:stretch>
        </p:blipFill>
        <p:spPr>
          <a:xfrm>
            <a:off x="2861728" y="1970722"/>
            <a:ext cx="2952750" cy="590550"/>
          </a:xfrm>
          <a:prstGeom prst="rect">
            <a:avLst/>
          </a:prstGeom>
        </p:spPr>
      </p:pic>
      <p:cxnSp>
        <p:nvCxnSpPr>
          <p:cNvPr id="19" name="直接箭头连接符 18">
            <a:extLst>
              <a:ext uri="{FF2B5EF4-FFF2-40B4-BE49-F238E27FC236}">
                <a16:creationId xmlns:a16="http://schemas.microsoft.com/office/drawing/2014/main" id="{B13710AD-FB27-4970-8390-665B4993416E}"/>
              </a:ext>
            </a:extLst>
          </p:cNvPr>
          <p:cNvCxnSpPr>
            <a:cxnSpLocks/>
          </p:cNvCxnSpPr>
          <p:nvPr/>
        </p:nvCxnSpPr>
        <p:spPr>
          <a:xfrm>
            <a:off x="2584296" y="2306026"/>
            <a:ext cx="3463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47967F8-4C43-4116-9FB7-089742E81B71}"/>
              </a:ext>
            </a:extLst>
          </p:cNvPr>
          <p:cNvSpPr txBox="1"/>
          <p:nvPr/>
        </p:nvSpPr>
        <p:spPr>
          <a:xfrm>
            <a:off x="329878" y="250037"/>
            <a:ext cx="8142789" cy="400110"/>
          </a:xfrm>
          <a:prstGeom prst="rect">
            <a:avLst/>
          </a:prstGeom>
          <a:noFill/>
        </p:spPr>
        <p:txBody>
          <a:bodyPr wrap="square">
            <a:spAutoFit/>
          </a:bodyPr>
          <a:lstStyle/>
          <a:p>
            <a:pPr marL="342900" indent="-342900">
              <a:buFont typeface="Wingdings" panose="05000000000000000000" pitchFamily="2" charset="2"/>
              <a:buChar char="l"/>
            </a:pPr>
            <a:r>
              <a:rPr lang="en-US" altLang="zh-CN" sz="2000" b="1" dirty="0">
                <a:latin typeface="TimesNewRomanPSMT"/>
              </a:rPr>
              <a:t>An reference for 5083 aluminum alloy</a:t>
            </a:r>
          </a:p>
        </p:txBody>
      </p:sp>
      <p:pic>
        <p:nvPicPr>
          <p:cNvPr id="6" name="图片 5">
            <a:extLst>
              <a:ext uri="{FF2B5EF4-FFF2-40B4-BE49-F238E27FC236}">
                <a16:creationId xmlns:a16="http://schemas.microsoft.com/office/drawing/2014/main" id="{90C9287B-4039-481E-BA64-8CD37196C05D}"/>
              </a:ext>
            </a:extLst>
          </p:cNvPr>
          <p:cNvPicPr>
            <a:picLocks noChangeAspect="1"/>
          </p:cNvPicPr>
          <p:nvPr/>
        </p:nvPicPr>
        <p:blipFill>
          <a:blip r:embed="rId6"/>
          <a:stretch>
            <a:fillRect/>
          </a:stretch>
        </p:blipFill>
        <p:spPr>
          <a:xfrm>
            <a:off x="555584" y="690608"/>
            <a:ext cx="5278057" cy="1440703"/>
          </a:xfrm>
          <a:prstGeom prst="rect">
            <a:avLst/>
          </a:prstGeom>
        </p:spPr>
      </p:pic>
      <p:pic>
        <p:nvPicPr>
          <p:cNvPr id="14" name="图片 13">
            <a:extLst>
              <a:ext uri="{FF2B5EF4-FFF2-40B4-BE49-F238E27FC236}">
                <a16:creationId xmlns:a16="http://schemas.microsoft.com/office/drawing/2014/main" id="{89FEF5EB-B015-4538-A5B8-ACC970583615}"/>
              </a:ext>
            </a:extLst>
          </p:cNvPr>
          <p:cNvPicPr>
            <a:picLocks noChangeAspect="1"/>
          </p:cNvPicPr>
          <p:nvPr/>
        </p:nvPicPr>
        <p:blipFill rotWithShape="1">
          <a:blip r:embed="rId7"/>
          <a:srcRect b="12268"/>
          <a:stretch/>
        </p:blipFill>
        <p:spPr>
          <a:xfrm>
            <a:off x="6876691" y="250037"/>
            <a:ext cx="4188589" cy="3181104"/>
          </a:xfrm>
          <a:prstGeom prst="rect">
            <a:avLst/>
          </a:prstGeom>
        </p:spPr>
      </p:pic>
      <p:sp>
        <p:nvSpPr>
          <p:cNvPr id="20" name="文本框 19">
            <a:extLst>
              <a:ext uri="{FF2B5EF4-FFF2-40B4-BE49-F238E27FC236}">
                <a16:creationId xmlns:a16="http://schemas.microsoft.com/office/drawing/2014/main" id="{83CA2D68-E762-4A1F-9693-F1B221C103B7}"/>
              </a:ext>
            </a:extLst>
          </p:cNvPr>
          <p:cNvSpPr txBox="1"/>
          <p:nvPr/>
        </p:nvSpPr>
        <p:spPr>
          <a:xfrm>
            <a:off x="7778187" y="3095089"/>
            <a:ext cx="2743200" cy="369332"/>
          </a:xfrm>
          <a:prstGeom prst="rect">
            <a:avLst/>
          </a:prstGeom>
          <a:solidFill>
            <a:schemeClr val="bg1"/>
          </a:solidFill>
        </p:spPr>
        <p:txBody>
          <a:bodyPr wrap="square" rtlCol="0">
            <a:spAutoFit/>
          </a:bodyPr>
          <a:lstStyle/>
          <a:p>
            <a:pPr algn="ctr"/>
            <a:r>
              <a:rPr lang="en-US" altLang="zh-CN" b="1" dirty="0">
                <a:solidFill>
                  <a:srgbClr val="FF0000"/>
                </a:solidFill>
              </a:rPr>
              <a:t>S-N curve</a:t>
            </a:r>
            <a:endParaRPr lang="zh-CN" altLang="en-US" b="1" dirty="0">
              <a:solidFill>
                <a:srgbClr val="FF0000"/>
              </a:solidFill>
            </a:endParaRPr>
          </a:p>
        </p:txBody>
      </p:sp>
      <p:sp>
        <p:nvSpPr>
          <p:cNvPr id="21" name="矩形 20">
            <a:extLst>
              <a:ext uri="{FF2B5EF4-FFF2-40B4-BE49-F238E27FC236}">
                <a16:creationId xmlns:a16="http://schemas.microsoft.com/office/drawing/2014/main" id="{4381A2E5-980C-4255-A886-0C17C77B75C5}"/>
              </a:ext>
            </a:extLst>
          </p:cNvPr>
          <p:cNvSpPr/>
          <p:nvPr/>
        </p:nvSpPr>
        <p:spPr>
          <a:xfrm>
            <a:off x="4227148" y="4932455"/>
            <a:ext cx="740779" cy="3633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240E4D97-A392-4819-A0EC-22534C9129DE}"/>
              </a:ext>
            </a:extLst>
          </p:cNvPr>
          <p:cNvSpPr/>
          <p:nvPr/>
        </p:nvSpPr>
        <p:spPr>
          <a:xfrm>
            <a:off x="8849181" y="4930600"/>
            <a:ext cx="740779" cy="3633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8BA25187-5F70-4015-989A-FA2A06B93D24}"/>
              </a:ext>
            </a:extLst>
          </p:cNvPr>
          <p:cNvSpPr txBox="1"/>
          <p:nvPr/>
        </p:nvSpPr>
        <p:spPr>
          <a:xfrm>
            <a:off x="1438014" y="6280077"/>
            <a:ext cx="580017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sz="2000" b="1" dirty="0">
                <a:latin typeface="TimesNewRomanPSMT"/>
              </a:rPr>
              <a:t>When stress is 123.74MPa, the fatigue life is 234776</a:t>
            </a:r>
            <a:endParaRPr lang="zh-CN" altLang="en-US" sz="2000" dirty="0"/>
          </a:p>
        </p:txBody>
      </p:sp>
      <p:sp>
        <p:nvSpPr>
          <p:cNvPr id="13" name="文本框 12">
            <a:extLst>
              <a:ext uri="{FF2B5EF4-FFF2-40B4-BE49-F238E27FC236}">
                <a16:creationId xmlns:a16="http://schemas.microsoft.com/office/drawing/2014/main" id="{935251A4-CD6F-4491-A57C-32979B0419E2}"/>
              </a:ext>
            </a:extLst>
          </p:cNvPr>
          <p:cNvSpPr txBox="1"/>
          <p:nvPr/>
        </p:nvSpPr>
        <p:spPr>
          <a:xfrm>
            <a:off x="1823015" y="3961152"/>
            <a:ext cx="6096000" cy="369332"/>
          </a:xfrm>
          <a:prstGeom prst="rect">
            <a:avLst/>
          </a:prstGeom>
          <a:noFill/>
        </p:spPr>
        <p:txBody>
          <a:bodyPr wrap="square">
            <a:spAutoFit/>
          </a:bodyPr>
          <a:lstStyle/>
          <a:p>
            <a:pPr algn="l"/>
            <a:r>
              <a:rPr lang="en-US" altLang="zh-CN" b="1" dirty="0">
                <a:solidFill>
                  <a:srgbClr val="000000"/>
                </a:solidFill>
                <a:latin typeface="Times New Roman" panose="02020603050405020304" pitchFamily="18" charset="0"/>
              </a:rPr>
              <a:t>With a</a:t>
            </a:r>
            <a:r>
              <a:rPr lang="zh-CN" altLang="en-US" b="1" dirty="0">
                <a:solidFill>
                  <a:srgbClr val="000000"/>
                </a:solidFill>
                <a:latin typeface="Times New Roman" panose="02020603050405020304" pitchFamily="18" charset="0"/>
              </a:rPr>
              <a:t> </a:t>
            </a:r>
            <a:r>
              <a:rPr lang="en-US" altLang="zh-CN" b="1" dirty="0">
                <a:solidFill>
                  <a:srgbClr val="000000"/>
                </a:solidFill>
                <a:latin typeface="Times New Roman" panose="02020603050405020304" pitchFamily="18" charset="0"/>
              </a:rPr>
              <a:t>welding</a:t>
            </a:r>
            <a:r>
              <a:rPr lang="zh-CN" altLang="en-US" b="1" dirty="0">
                <a:solidFill>
                  <a:srgbClr val="000000"/>
                </a:solidFill>
                <a:latin typeface="Times New Roman" panose="02020603050405020304" pitchFamily="18" charset="0"/>
              </a:rPr>
              <a:t> </a:t>
            </a:r>
            <a:r>
              <a:rPr lang="en-US" altLang="zh-CN" b="1" dirty="0">
                <a:solidFill>
                  <a:srgbClr val="000000"/>
                </a:solidFill>
                <a:latin typeface="Times New Roman" panose="02020603050405020304" pitchFamily="18" charset="0"/>
              </a:rPr>
              <a:t>joint</a:t>
            </a:r>
          </a:p>
        </p:txBody>
      </p:sp>
      <p:pic>
        <p:nvPicPr>
          <p:cNvPr id="3" name="图片 2">
            <a:extLst>
              <a:ext uri="{FF2B5EF4-FFF2-40B4-BE49-F238E27FC236}">
                <a16:creationId xmlns:a16="http://schemas.microsoft.com/office/drawing/2014/main" id="{A0E81D6F-660E-4CF6-96E6-6ED2E70B7995}"/>
              </a:ext>
            </a:extLst>
          </p:cNvPr>
          <p:cNvPicPr>
            <a:picLocks noChangeAspect="1"/>
          </p:cNvPicPr>
          <p:nvPr/>
        </p:nvPicPr>
        <p:blipFill rotWithShape="1">
          <a:blip r:embed="rId8"/>
          <a:srcRect l="17641" r="46540"/>
          <a:stretch/>
        </p:blipFill>
        <p:spPr>
          <a:xfrm rot="5400000">
            <a:off x="2284604" y="1531588"/>
            <a:ext cx="1500593" cy="3500918"/>
          </a:xfrm>
          <a:prstGeom prst="rect">
            <a:avLst/>
          </a:prstGeom>
        </p:spPr>
      </p:pic>
      <p:sp>
        <p:nvSpPr>
          <p:cNvPr id="7" name="文本框 6">
            <a:extLst>
              <a:ext uri="{FF2B5EF4-FFF2-40B4-BE49-F238E27FC236}">
                <a16:creationId xmlns:a16="http://schemas.microsoft.com/office/drawing/2014/main" id="{89B8917D-F65A-EFF7-3A42-C91B2E117F35}"/>
              </a:ext>
            </a:extLst>
          </p:cNvPr>
          <p:cNvSpPr txBox="1"/>
          <p:nvPr/>
        </p:nvSpPr>
        <p:spPr>
          <a:xfrm>
            <a:off x="5715672" y="6295466"/>
            <a:ext cx="6097314" cy="369332"/>
          </a:xfrm>
          <a:prstGeom prst="rect">
            <a:avLst/>
          </a:prstGeom>
          <a:noFill/>
        </p:spPr>
        <p:txBody>
          <a:bodyPr wrap="square">
            <a:spAutoFit/>
          </a:bodyPr>
          <a:lstStyle/>
          <a:p>
            <a:pPr indent="0" algn="ctr">
              <a:buNone/>
            </a:pPr>
            <a:r>
              <a:rPr lang="en-US" altLang="zh-CN" sz="1800"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Peak stress</a:t>
            </a:r>
            <a:r>
              <a:rPr lang="en-US" altLang="zh-CN" b="1" kern="100" dirty="0">
                <a:solidFill>
                  <a:schemeClr val="accent1"/>
                </a:solidFill>
                <a:latin typeface="Calibri" panose="020F0502020204030204" pitchFamily="34" charset="0"/>
                <a:ea typeface="Calibri" panose="020F0502020204030204" pitchFamily="34" charset="0"/>
                <a:cs typeface="Calibri" panose="020F0502020204030204" pitchFamily="34" charset="0"/>
              </a:rPr>
              <a:t> is 137MPa</a:t>
            </a:r>
            <a:endParaRPr lang="zh-CN" altLang="zh-CN" sz="1800" b="1" kern="1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5093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70A7DB3-3BEC-223D-FB84-419CB5EB5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06" y="1878544"/>
            <a:ext cx="5029201" cy="3165438"/>
          </a:xfrm>
          <a:prstGeom prst="rect">
            <a:avLst/>
          </a:prstGeom>
        </p:spPr>
      </p:pic>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18</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sp>
        <p:nvSpPr>
          <p:cNvPr id="2" name="文本框 1">
            <a:extLst>
              <a:ext uri="{FF2B5EF4-FFF2-40B4-BE49-F238E27FC236}">
                <a16:creationId xmlns:a16="http://schemas.microsoft.com/office/drawing/2014/main" id="{73A56D11-8E25-0946-5B2C-11AB56BBFFD0}"/>
              </a:ext>
            </a:extLst>
          </p:cNvPr>
          <p:cNvSpPr txBox="1"/>
          <p:nvPr/>
        </p:nvSpPr>
        <p:spPr>
          <a:xfrm>
            <a:off x="473437" y="5888610"/>
            <a:ext cx="5598327" cy="369332"/>
          </a:xfrm>
          <a:prstGeom prst="rect">
            <a:avLst/>
          </a:prstGeom>
          <a:noFill/>
        </p:spPr>
        <p:txBody>
          <a:bodyPr wrap="none" rtlCol="0">
            <a:spAutoFit/>
          </a:bodyPr>
          <a:lstStyle/>
          <a:p>
            <a:r>
              <a:rPr lang="en-US" altLang="zh-CN" dirty="0"/>
              <a:t>The Al alloy support cylinder is also used for quench back.</a:t>
            </a:r>
            <a:endParaRPr lang="zh-CN" altLang="en-US" dirty="0"/>
          </a:p>
        </p:txBody>
      </p:sp>
      <p:sp>
        <p:nvSpPr>
          <p:cNvPr id="7" name="矩形: 圆角 6">
            <a:extLst>
              <a:ext uri="{FF2B5EF4-FFF2-40B4-BE49-F238E27FC236}">
                <a16:creationId xmlns:a16="http://schemas.microsoft.com/office/drawing/2014/main" id="{90EF8BBD-C6CD-5302-68EB-1D99BDD03996}"/>
              </a:ext>
            </a:extLst>
          </p:cNvPr>
          <p:cNvSpPr/>
          <p:nvPr/>
        </p:nvSpPr>
        <p:spPr>
          <a:xfrm>
            <a:off x="2042782" y="2278349"/>
            <a:ext cx="692269"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FC3984DF-5D83-7D9E-170A-38853EA2B953}"/>
              </a:ext>
            </a:extLst>
          </p:cNvPr>
          <p:cNvSpPr/>
          <p:nvPr/>
        </p:nvSpPr>
        <p:spPr>
          <a:xfrm>
            <a:off x="2945855" y="2278349"/>
            <a:ext cx="743070"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614B6292-FCE9-A794-EF1C-35A1F6000BC1}"/>
              </a:ext>
            </a:extLst>
          </p:cNvPr>
          <p:cNvSpPr/>
          <p:nvPr/>
        </p:nvSpPr>
        <p:spPr>
          <a:xfrm>
            <a:off x="3858028" y="2278349"/>
            <a:ext cx="1368757" cy="2365828"/>
          </a:xfrm>
          <a:prstGeom prst="roundRect">
            <a:avLst>
              <a:gd name="adj" fmla="val 6264"/>
            </a:avLst>
          </a:prstGeom>
          <a:noFill/>
          <a:ln>
            <a:solidFill>
              <a:srgbClr val="576C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0C38FF5-ABCB-F3EF-B05E-6095FC6F4B38}"/>
              </a:ext>
            </a:extLst>
          </p:cNvPr>
          <p:cNvSpPr txBox="1"/>
          <p:nvPr/>
        </p:nvSpPr>
        <p:spPr>
          <a:xfrm>
            <a:off x="1798865" y="1678678"/>
            <a:ext cx="1219832" cy="523220"/>
          </a:xfrm>
          <a:prstGeom prst="rect">
            <a:avLst/>
          </a:prstGeom>
          <a:noFill/>
        </p:spPr>
        <p:txBody>
          <a:bodyPr wrap="square" rtlCol="0">
            <a:spAutoFit/>
          </a:bodyPr>
          <a:lstStyle/>
          <a:p>
            <a:pPr algn="ctr"/>
            <a:r>
              <a:rPr lang="en-US" altLang="zh-CN" sz="1400" b="1" dirty="0">
                <a:solidFill>
                  <a:schemeClr val="accent1"/>
                </a:solidFill>
                <a:latin typeface="微软雅黑" panose="020B0503020204020204" pitchFamily="34" charset="-122"/>
                <a:ea typeface="微软雅黑" panose="020B0503020204020204" pitchFamily="34" charset="-122"/>
              </a:rPr>
              <a:t> Protection</a:t>
            </a:r>
          </a:p>
          <a:p>
            <a:pPr algn="ctr"/>
            <a:r>
              <a:rPr lang="en-US" altLang="zh-CN" sz="1400" b="1" dirty="0">
                <a:solidFill>
                  <a:schemeClr val="accent1"/>
                </a:solidFill>
                <a:latin typeface="微软雅黑" panose="020B0503020204020204" pitchFamily="34" charset="-122"/>
                <a:ea typeface="微软雅黑" panose="020B0503020204020204" pitchFamily="34" charset="-122"/>
              </a:rPr>
              <a:t> resistor</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7DA49D19-50A3-8DFD-8707-653E32D77703}"/>
              </a:ext>
            </a:extLst>
          </p:cNvPr>
          <p:cNvSpPr txBox="1"/>
          <p:nvPr/>
        </p:nvSpPr>
        <p:spPr>
          <a:xfrm>
            <a:off x="2881141" y="1636521"/>
            <a:ext cx="976887" cy="523220"/>
          </a:xfrm>
          <a:prstGeom prst="rect">
            <a:avLst/>
          </a:prstGeom>
          <a:noFill/>
        </p:spPr>
        <p:txBody>
          <a:bodyPr wrap="square" rtlCol="0">
            <a:spAutoFit/>
          </a:bodyPr>
          <a:lstStyle/>
          <a:p>
            <a:pPr algn="ctr"/>
            <a:r>
              <a:rPr lang="en-US" altLang="zh-CN" sz="1400" b="1" dirty="0">
                <a:solidFill>
                  <a:schemeClr val="accent1"/>
                </a:solidFill>
                <a:latin typeface="微软雅黑" panose="020B0503020204020204" pitchFamily="34" charset="-122"/>
                <a:ea typeface="微软雅黑" panose="020B0503020204020204" pitchFamily="34" charset="-122"/>
              </a:rPr>
              <a:t> Winding</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CCA2688E-653A-271C-6BA0-40695A7F002D}"/>
              </a:ext>
            </a:extLst>
          </p:cNvPr>
          <p:cNvSpPr txBox="1"/>
          <p:nvPr/>
        </p:nvSpPr>
        <p:spPr>
          <a:xfrm>
            <a:off x="3982498" y="1539685"/>
            <a:ext cx="1119816" cy="738664"/>
          </a:xfrm>
          <a:prstGeom prst="rect">
            <a:avLst/>
          </a:prstGeom>
          <a:noFill/>
        </p:spPr>
        <p:txBody>
          <a:bodyPr wrap="square" rtlCol="0">
            <a:spAutoFit/>
          </a:bodyPr>
          <a:lstStyle/>
          <a:p>
            <a:pPr algn="ctr"/>
            <a:r>
              <a:rPr lang="en-US" altLang="zh-CN" sz="1400" b="1" dirty="0">
                <a:solidFill>
                  <a:schemeClr val="accent1"/>
                </a:solidFill>
                <a:latin typeface="微软雅黑" panose="020B0503020204020204" pitchFamily="34" charset="-122"/>
                <a:ea typeface="微软雅黑" panose="020B0503020204020204" pitchFamily="34" charset="-122"/>
              </a:rPr>
              <a:t>Quench back</a:t>
            </a:r>
          </a:p>
          <a:p>
            <a:pPr algn="ctr"/>
            <a:r>
              <a:rPr lang="en-US" altLang="zh-CN" sz="1400" b="1" dirty="0">
                <a:solidFill>
                  <a:schemeClr val="accent1"/>
                </a:solidFill>
                <a:latin typeface="微软雅黑" panose="020B0503020204020204" pitchFamily="34" charset="-122"/>
                <a:ea typeface="微软雅黑" panose="020B0503020204020204" pitchFamily="34" charset="-122"/>
              </a:rPr>
              <a:t> cylinder</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9530CC3B-2D14-F40C-CB81-37B410FAB197}"/>
              </a:ext>
            </a:extLst>
          </p:cNvPr>
          <p:cNvSpPr txBox="1"/>
          <p:nvPr/>
        </p:nvSpPr>
        <p:spPr>
          <a:xfrm>
            <a:off x="563582" y="800112"/>
            <a:ext cx="6096000" cy="400110"/>
          </a:xfrm>
          <a:prstGeom prst="rect">
            <a:avLst/>
          </a:prstGeom>
          <a:noFill/>
        </p:spPr>
        <p:txBody>
          <a:bodyPr wrap="square">
            <a:spAutoFit/>
          </a:bodyPr>
          <a:lstStyle/>
          <a:p>
            <a:r>
              <a:rPr lang="en-US" altLang="zh-CN" sz="2000" b="1" dirty="0">
                <a:effectLst/>
                <a:latin typeface="Calibri" panose="020F0502020204030204" pitchFamily="34" charset="0"/>
                <a:ea typeface="Calibri" panose="020F0502020204030204" pitchFamily="34" charset="0"/>
                <a:cs typeface="Calibri" panose="020F0502020204030204" pitchFamily="34" charset="0"/>
              </a:rPr>
              <a:t>Quench detection and protection</a:t>
            </a:r>
            <a:endParaRPr lang="zh-CN" altLang="en-US" sz="2000" b="1" dirty="0">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D9887DD4-9378-1006-744F-926D9D17C75B}"/>
              </a:ext>
            </a:extLst>
          </p:cNvPr>
          <p:cNvSpPr txBox="1"/>
          <p:nvPr/>
        </p:nvSpPr>
        <p:spPr>
          <a:xfrm>
            <a:off x="473437" y="4995149"/>
            <a:ext cx="6097314" cy="1200329"/>
          </a:xfrm>
          <a:prstGeom prst="rect">
            <a:avLst/>
          </a:prstGeom>
          <a:noFill/>
        </p:spPr>
        <p:txBody>
          <a:bodyPr wrap="square">
            <a:spAutoFit/>
          </a:bodyPr>
          <a:lstStyle/>
          <a:p>
            <a:pPr marL="285750" indent="-285750">
              <a:buFont typeface="Arial" panose="020B0604020202020204" pitchFamily="34" charset="0"/>
              <a:buChar char="•"/>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Quench detection </a:t>
            </a:r>
            <a:r>
              <a:rPr lang="zh-CN" altLang="en-US"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kern="100" dirty="0">
                <a:effectLst/>
                <a:latin typeface="Calibri" panose="020F0502020204030204" pitchFamily="34" charset="0"/>
                <a:ea typeface="Calibri" panose="020F0502020204030204" pitchFamily="34" charset="0"/>
                <a:cs typeface="Calibri" panose="020F0502020204030204" pitchFamily="34" charset="0"/>
              </a:rPr>
              <a:t>Voltage of the coil</a:t>
            </a:r>
          </a:p>
          <a:p>
            <a:pPr marL="285750" indent="-285750">
              <a:buFont typeface="Arial" panose="020B0604020202020204" pitchFamily="34" charset="0"/>
              <a:buChar char="•"/>
            </a:pPr>
            <a:r>
              <a:rPr lang="en-US" altLang="zh-CN" kern="100" dirty="0">
                <a:effectLst/>
                <a:latin typeface="Calibri" panose="020F0502020204030204" pitchFamily="34" charset="0"/>
                <a:ea typeface="Calibri" panose="020F0502020204030204" pitchFamily="34" charset="0"/>
                <a:cs typeface="Calibri" panose="020F0502020204030204" pitchFamily="34" charset="0"/>
              </a:rPr>
              <a:t>Quench </a:t>
            </a:r>
            <a:r>
              <a:rPr lang="en-US" altLang="zh-CN" dirty="0">
                <a:effectLst/>
                <a:latin typeface="Calibri" panose="020F0502020204030204" pitchFamily="34" charset="0"/>
                <a:ea typeface="Calibri" panose="020F0502020204030204" pitchFamily="34" charset="0"/>
                <a:cs typeface="Calibri" panose="020F0502020204030204" pitchFamily="34" charset="0"/>
              </a:rPr>
              <a:t>protection</a:t>
            </a:r>
            <a:r>
              <a:rPr lang="en-US" altLang="zh-CN" kern="100" dirty="0">
                <a:effectLst/>
                <a:latin typeface="Calibri" panose="020F0502020204030204" pitchFamily="34" charset="0"/>
                <a:ea typeface="Calibri" panose="020F0502020204030204" pitchFamily="34" charset="0"/>
                <a:cs typeface="Calibri" panose="020F0502020204030204" pitchFamily="34" charset="0"/>
              </a:rPr>
              <a:t> </a:t>
            </a:r>
            <a:r>
              <a:rPr lang="zh-CN" altLang="en-US"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kern="100" dirty="0">
                <a:effectLst/>
                <a:latin typeface="Calibri" panose="020F0502020204030204" pitchFamily="34" charset="0"/>
                <a:ea typeface="Calibri" panose="020F0502020204030204" pitchFamily="34" charset="0"/>
                <a:cs typeface="Calibri" panose="020F0502020204030204" pitchFamily="34" charset="0"/>
              </a:rPr>
              <a:t> dump resistor + quench back cylinder </a:t>
            </a:r>
          </a:p>
          <a:p>
            <a:endParaRPr lang="en-US" altLang="zh-CN" sz="1800" kern="100" dirty="0">
              <a:effectLst/>
              <a:latin typeface="Times New Roman" panose="02020603050405020304" pitchFamily="18" charset="0"/>
              <a:ea typeface="宋体" panose="02010600030101010101" pitchFamily="2" charset="-122"/>
            </a:endParaRPr>
          </a:p>
          <a:p>
            <a:endParaRPr lang="zh-CN" altLang="en-US" dirty="0"/>
          </a:p>
        </p:txBody>
      </p:sp>
      <p:graphicFrame>
        <p:nvGraphicFramePr>
          <p:cNvPr id="19" name="表格 18">
            <a:extLst>
              <a:ext uri="{FF2B5EF4-FFF2-40B4-BE49-F238E27FC236}">
                <a16:creationId xmlns:a16="http://schemas.microsoft.com/office/drawing/2014/main" id="{355068BB-F4E2-2EC0-44FB-57C8A53696B6}"/>
              </a:ext>
            </a:extLst>
          </p:cNvPr>
          <p:cNvGraphicFramePr>
            <a:graphicFrameLocks noGrp="1"/>
          </p:cNvGraphicFramePr>
          <p:nvPr>
            <p:extLst>
              <p:ext uri="{D42A27DB-BD31-4B8C-83A1-F6EECF244321}">
                <p14:modId xmlns:p14="http://schemas.microsoft.com/office/powerpoint/2010/main" val="525986827"/>
              </p:ext>
            </p:extLst>
          </p:nvPr>
        </p:nvGraphicFramePr>
        <p:xfrm>
          <a:off x="7071983" y="1709456"/>
          <a:ext cx="4100040" cy="3904596"/>
        </p:xfrm>
        <a:graphic>
          <a:graphicData uri="http://schemas.openxmlformats.org/drawingml/2006/table">
            <a:tbl>
              <a:tblPr firstRow="1" firstCol="1" bandRow="1">
                <a:tableStyleId>{5C22544A-7EE6-4342-B048-85BDC9FD1C3A}</a:tableStyleId>
              </a:tblPr>
              <a:tblGrid>
                <a:gridCol w="2465935">
                  <a:extLst>
                    <a:ext uri="{9D8B030D-6E8A-4147-A177-3AD203B41FA5}">
                      <a16:colId xmlns:a16="http://schemas.microsoft.com/office/drawing/2014/main" val="3545063519"/>
                    </a:ext>
                  </a:extLst>
                </a:gridCol>
                <a:gridCol w="1634105">
                  <a:extLst>
                    <a:ext uri="{9D8B030D-6E8A-4147-A177-3AD203B41FA5}">
                      <a16:colId xmlns:a16="http://schemas.microsoft.com/office/drawing/2014/main" val="763363762"/>
                    </a:ext>
                  </a:extLst>
                </a:gridCol>
              </a:tblGrid>
              <a:tr h="504505">
                <a:tc>
                  <a:txBody>
                    <a:bodyPr/>
                    <a:lstStyle/>
                    <a:p>
                      <a:pPr indent="0" algn="ctr">
                        <a:buNone/>
                      </a:pPr>
                      <a:r>
                        <a:rPr lang="en-US" altLang="zh-CN"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Parameter </a:t>
                      </a:r>
                      <a:endParaRPr lang="zh-CN"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buNone/>
                      </a:pPr>
                      <a:r>
                        <a:rPr lang="en-US" altLang="zh-CN"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value</a:t>
                      </a:r>
                      <a:endParaRPr lang="zh-CN"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084624"/>
                  </a:ext>
                </a:extLst>
              </a:tr>
              <a:tr h="504505">
                <a:tc>
                  <a:txBody>
                    <a:bodyPr/>
                    <a:lstStyle/>
                    <a:p>
                      <a:pPr indent="0" algn="ctr">
                        <a:buNone/>
                      </a:pPr>
                      <a:r>
                        <a:rPr lang="en-US" sz="16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Breaker delay time</a:t>
                      </a:r>
                      <a:endParaRPr lang="zh-CN"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T w="12700" cap="flat" cmpd="sng" algn="ctr">
                      <a:solidFill>
                        <a:schemeClr val="tx1"/>
                      </a:solidFill>
                      <a:prstDash val="solid"/>
                      <a:round/>
                      <a:headEnd type="none" w="med" len="med"/>
                      <a:tailEnd type="none" w="med" len="med"/>
                    </a:lnT>
                    <a:noFill/>
                  </a:tcPr>
                </a:tc>
                <a:tc>
                  <a:txBody>
                    <a:bodyPr/>
                    <a:lstStyle/>
                    <a:p>
                      <a:pPr indent="0" algn="ctr">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s</a:t>
                      </a:r>
                      <a:endParaRPr lang="zh-CN"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63557720"/>
                  </a:ext>
                </a:extLst>
              </a:tr>
              <a:tr h="292522">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Delay time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0.03 s</a:t>
                      </a:r>
                      <a:endParaRPr lang="zh-CN" altLang="en-US" sz="1600" b="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1866132737"/>
                  </a:ext>
                </a:extLst>
              </a:tr>
              <a:tr h="504505">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Dump resistance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 </a:t>
                      </a:r>
                      <a:r>
                        <a:rPr lang="en-US" sz="1600" b="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mΩ</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650474097"/>
                  </a:ext>
                </a:extLst>
              </a:tr>
              <a:tr h="292522">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Terminal voltage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898.53 V</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2810609540"/>
                  </a:ext>
                </a:extLst>
              </a:tr>
              <a:tr h="504505">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Coil internal voltage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75.88 V</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1947200020"/>
                  </a:ext>
                </a:extLst>
              </a:tr>
              <a:tr h="504505">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Final temperature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60.56 K</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1945630697"/>
                  </a:ext>
                </a:extLst>
              </a:tr>
              <a:tr h="504505">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Extracted energy ratio</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88.03%</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noFill/>
                  </a:tcPr>
                </a:tc>
                <a:extLst>
                  <a:ext uri="{0D108BD9-81ED-4DB2-BD59-A6C34878D82A}">
                    <a16:rowId xmlns:a16="http://schemas.microsoft.com/office/drawing/2014/main" val="1658717831"/>
                  </a:ext>
                </a:extLst>
              </a:tr>
              <a:tr h="292522">
                <a:tc>
                  <a:txBody>
                    <a:bodyPr/>
                    <a:lstStyle/>
                    <a:p>
                      <a:pPr marL="0" indent="0" algn="ctr" defTabSz="914400" rtl="0" eaLnBrk="1" latinLnBrk="0" hangingPunct="1">
                        <a:buNone/>
                      </a:pP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Decay time*</a:t>
                      </a:r>
                      <a:endParaRPr lang="zh-CN" altLang="en-US" sz="1600" b="1"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B w="12700" cap="flat" cmpd="sng" algn="ctr">
                      <a:solidFill>
                        <a:schemeClr val="tx1"/>
                      </a:solidFill>
                      <a:prstDash val="solid"/>
                      <a:round/>
                      <a:headEnd type="none" w="med" len="med"/>
                      <a:tailEnd type="none" w="med" len="med"/>
                    </a:lnB>
                    <a:noFill/>
                  </a:tcPr>
                </a:tc>
                <a:tc>
                  <a:txBody>
                    <a:bodyPr/>
                    <a:lstStyle/>
                    <a:p>
                      <a:pPr marL="0" indent="0" algn="ctr" defTabSz="914400" rtl="0" eaLnBrk="1" latinLnBrk="0" hangingPunct="1">
                        <a:buNone/>
                      </a:pPr>
                      <a:r>
                        <a:rPr lang="en-US"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162 s</a:t>
                      </a:r>
                      <a:endParaRPr lang="zh-CN" altLang="en-US" sz="1600" b="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693109"/>
                  </a:ext>
                </a:extLst>
              </a:tr>
            </a:tbl>
          </a:graphicData>
        </a:graphic>
      </p:graphicFrame>
      <p:sp>
        <p:nvSpPr>
          <p:cNvPr id="21" name="文本框 20">
            <a:extLst>
              <a:ext uri="{FF2B5EF4-FFF2-40B4-BE49-F238E27FC236}">
                <a16:creationId xmlns:a16="http://schemas.microsoft.com/office/drawing/2014/main" id="{6BC3DBD7-F744-F1A1-08FF-7730BE6F9C47}"/>
              </a:ext>
            </a:extLst>
          </p:cNvPr>
          <p:cNvSpPr txBox="1"/>
          <p:nvPr/>
        </p:nvSpPr>
        <p:spPr>
          <a:xfrm>
            <a:off x="6570751" y="1070118"/>
            <a:ext cx="6097314"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Quench parameters with Al RRR value=600:</a:t>
            </a:r>
            <a:endParaRPr lang="zh-CN" altLang="en-US" dirty="0">
              <a:latin typeface="Calibri" panose="020F0502020204030204" pitchFamily="34" charset="0"/>
              <a:cs typeface="Calibri" panose="020F0502020204030204" pitchFamily="34" charset="0"/>
            </a:endParaRPr>
          </a:p>
        </p:txBody>
      </p:sp>
      <p:sp>
        <p:nvSpPr>
          <p:cNvPr id="23" name="文本框 22">
            <a:extLst>
              <a:ext uri="{FF2B5EF4-FFF2-40B4-BE49-F238E27FC236}">
                <a16:creationId xmlns:a16="http://schemas.microsoft.com/office/drawing/2014/main" id="{D162EC1E-3A7B-67CC-660A-8C7D3C8620FF}"/>
              </a:ext>
            </a:extLst>
          </p:cNvPr>
          <p:cNvSpPr txBox="1"/>
          <p:nvPr/>
        </p:nvSpPr>
        <p:spPr>
          <a:xfrm>
            <a:off x="5867235" y="5614052"/>
            <a:ext cx="6333796" cy="336439"/>
          </a:xfrm>
          <a:prstGeom prst="rect">
            <a:avLst/>
          </a:prstGeom>
          <a:noFill/>
        </p:spPr>
        <p:txBody>
          <a:bodyPr wrap="square">
            <a:spAutoFit/>
          </a:bodyPr>
          <a:lstStyle/>
          <a:p>
            <a:pPr indent="304800" algn="ctr">
              <a:lnSpc>
                <a:spcPct val="125000"/>
              </a:lnSpc>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*time when the current is I = I0 /e= 6340 A. </a:t>
            </a:r>
            <a:endPar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24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00587"/>
            <a:ext cx="2743200" cy="365125"/>
          </a:xfrm>
        </p:spPr>
        <p:txBody>
          <a:bodyPr/>
          <a:lstStyle/>
          <a:p>
            <a:fld id="{E31375A4-56A4-47D6-9801-1991572033F7}" type="slidenum">
              <a:rPr lang="en-US" altLang="zh-CN" sz="2000" smtClean="0"/>
              <a:pPr/>
              <a:t>19</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70063214-4086-3BFA-BE51-05DC79AE85EE}"/>
              </a:ext>
            </a:extLst>
          </p:cNvPr>
          <p:cNvSpPr txBox="1"/>
          <p:nvPr/>
        </p:nvSpPr>
        <p:spPr>
          <a:xfrm>
            <a:off x="7883994" y="1746250"/>
            <a:ext cx="3672130" cy="212763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The  best dump resistance value is </a:t>
            </a:r>
            <a:r>
              <a:rPr lang="en-US" altLang="zh-CN" b="1" dirty="0">
                <a:latin typeface="Calibri" panose="020F0502020204030204" pitchFamily="34" charset="0"/>
                <a:ea typeface="Calibri" panose="020F0502020204030204" pitchFamily="34" charset="0"/>
                <a:cs typeface="Calibri" panose="020F0502020204030204" pitchFamily="34" charset="0"/>
              </a:rPr>
              <a:t>50 </a:t>
            </a:r>
            <a:r>
              <a:rPr lang="en-US" altLang="zh-CN" b="1" dirty="0" err="1">
                <a:latin typeface="Calibri" panose="020F0502020204030204" pitchFamily="34" charset="0"/>
                <a:ea typeface="Calibri" panose="020F0502020204030204" pitchFamily="34" charset="0"/>
                <a:cs typeface="Calibri" panose="020F0502020204030204" pitchFamily="34" charset="0"/>
              </a:rPr>
              <a:t>mΩ</a:t>
            </a:r>
            <a:r>
              <a:rPr lang="en-US" altLang="zh-CN" dirty="0">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The RRR of the cable aluminum stabilizer should be greater than </a:t>
            </a:r>
            <a:r>
              <a:rPr lang="en-US" altLang="zh-CN" b="1" dirty="0">
                <a:latin typeface="Calibri" panose="020F0502020204030204" pitchFamily="34" charset="0"/>
                <a:ea typeface="Calibri" panose="020F0502020204030204" pitchFamily="34" charset="0"/>
                <a:cs typeface="Calibri" panose="020F0502020204030204" pitchFamily="34" charset="0"/>
              </a:rPr>
              <a:t>600. </a:t>
            </a:r>
            <a:r>
              <a:rPr lang="en-US" altLang="zh-CN" dirty="0">
                <a:latin typeface="Calibri" panose="020F0502020204030204" pitchFamily="34" charset="0"/>
                <a:ea typeface="Calibri" panose="020F0502020204030204" pitchFamily="34" charset="0"/>
                <a:cs typeface="Calibri" panose="020F0502020204030204" pitchFamily="34" charset="0"/>
              </a:rPr>
              <a:t>(for 4N8 Al, RRR&gt;800)</a:t>
            </a:r>
            <a:endParaRPr lang="zh-CN" altLang="en-US"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99AC8C44-775C-A098-D025-D41490DDE0D0}"/>
              </a:ext>
            </a:extLst>
          </p:cNvPr>
          <p:cNvSpPr txBox="1"/>
          <p:nvPr/>
        </p:nvSpPr>
        <p:spPr>
          <a:xfrm>
            <a:off x="740578" y="624672"/>
            <a:ext cx="6097314" cy="400110"/>
          </a:xfrm>
          <a:prstGeom prst="rect">
            <a:avLst/>
          </a:prstGeom>
          <a:noFill/>
        </p:spPr>
        <p:txBody>
          <a:bodyPr wrap="square">
            <a:spAutoFit/>
          </a:bodyPr>
          <a:lstStyle/>
          <a:p>
            <a:r>
              <a:rPr lang="zh-CN" altLang="en-US" sz="2000" b="1" dirty="0">
                <a:latin typeface="Calibri" panose="020F0502020204030204" pitchFamily="34" charset="0"/>
                <a:cs typeface="Calibri" panose="020F0502020204030204" pitchFamily="34" charset="0"/>
              </a:rPr>
              <a:t>Quench parameters</a:t>
            </a:r>
          </a:p>
        </p:txBody>
      </p:sp>
      <p:pic>
        <p:nvPicPr>
          <p:cNvPr id="9" name="图片 8">
            <a:extLst>
              <a:ext uri="{FF2B5EF4-FFF2-40B4-BE49-F238E27FC236}">
                <a16:creationId xmlns:a16="http://schemas.microsoft.com/office/drawing/2014/main" id="{5232DC5B-3817-D37C-6EDA-EA75E9018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94" y="1049092"/>
            <a:ext cx="7179737" cy="5409670"/>
          </a:xfrm>
          <a:prstGeom prst="rect">
            <a:avLst/>
          </a:prstGeom>
        </p:spPr>
      </p:pic>
      <p:sp>
        <p:nvSpPr>
          <p:cNvPr id="11" name="文本框 10">
            <a:extLst>
              <a:ext uri="{FF2B5EF4-FFF2-40B4-BE49-F238E27FC236}">
                <a16:creationId xmlns:a16="http://schemas.microsoft.com/office/drawing/2014/main" id="{FDA6AF95-9806-FD87-B64D-D46DABC2A268}"/>
              </a:ext>
            </a:extLst>
          </p:cNvPr>
          <p:cNvSpPr txBox="1"/>
          <p:nvPr/>
        </p:nvSpPr>
        <p:spPr>
          <a:xfrm>
            <a:off x="7655005" y="4452307"/>
            <a:ext cx="4300346" cy="1451679"/>
          </a:xfrm>
          <a:prstGeom prst="rect">
            <a:avLst/>
          </a:prstGeom>
          <a:noFill/>
        </p:spPr>
        <p:txBody>
          <a:bodyPr wrap="square">
            <a:spAutoFit/>
          </a:bodyPr>
          <a:lstStyle/>
          <a:p>
            <a:pPr indent="152400" algn="just">
              <a:lnSpc>
                <a:spcPct val="125000"/>
              </a:lnSpc>
            </a:pP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With an RRR value of 600, the quench propagation speed of the coil: along the cable 2.514 m/s, axially 0.089 m/s, and radially 0.139 m/s.</a:t>
            </a:r>
            <a:endParaRPr lang="zh-CN" altLang="zh-CN" sz="1800" kern="100" dirty="0">
              <a:effectLst/>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11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7E734D3-838E-0C42-9C22-79B02DDCD353}"/>
              </a:ext>
            </a:extLst>
          </p:cNvPr>
          <p:cNvSpPr txBox="1">
            <a:spLocks/>
          </p:cNvSpPr>
          <p:nvPr/>
        </p:nvSpPr>
        <p:spPr>
          <a:xfrm>
            <a:off x="4872974" y="223583"/>
            <a:ext cx="7200900" cy="8567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chemeClr val="accent1"/>
                </a:solidFill>
                <a:latin typeface="Arial" panose="020B0604020202020204" pitchFamily="34" charset="0"/>
                <a:cs typeface="Arial" panose="020B0604020202020204" pitchFamily="34" charset="0"/>
              </a:rPr>
              <a:t>CONTENTS</a:t>
            </a:r>
            <a:endParaRPr lang="zh-CN" altLang="en-US" sz="2800" b="1" dirty="0">
              <a:solidFill>
                <a:schemeClr val="accent1"/>
              </a:solidFill>
              <a:latin typeface="Arial" panose="020B0604020202020204" pitchFamily="34" charset="0"/>
              <a:cs typeface="Arial" panose="020B0604020202020204" pitchFamily="34" charset="0"/>
            </a:endParaRPr>
          </a:p>
        </p:txBody>
      </p:sp>
      <p:sp>
        <p:nvSpPr>
          <p:cNvPr id="5" name="内容占位符 2">
            <a:extLst>
              <a:ext uri="{FF2B5EF4-FFF2-40B4-BE49-F238E27FC236}">
                <a16:creationId xmlns:a16="http://schemas.microsoft.com/office/drawing/2014/main" id="{5D64A839-4B56-7E23-38CB-A46F360EA42A}"/>
              </a:ext>
            </a:extLst>
          </p:cNvPr>
          <p:cNvSpPr txBox="1">
            <a:spLocks/>
          </p:cNvSpPr>
          <p:nvPr/>
        </p:nvSpPr>
        <p:spPr>
          <a:xfrm>
            <a:off x="1851339" y="1540602"/>
            <a:ext cx="7516470" cy="35357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CEPC Detector  SC Magnet overview</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Magnetic field design</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Cable structure and stress</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Quench Protection</a:t>
            </a:r>
          </a:p>
          <a:p>
            <a:pPr>
              <a:lnSpc>
                <a:spcPct val="150000"/>
              </a:lnSpc>
              <a:buClr>
                <a:schemeClr val="accent1">
                  <a:lumMod val="50000"/>
                </a:schemeClr>
              </a:buClr>
            </a:pPr>
            <a:r>
              <a:rPr lang="en-US" altLang="zh-CN" sz="2400" dirty="0">
                <a:latin typeface="Arial" panose="020B0604020202020204" pitchFamily="34" charset="0"/>
                <a:cs typeface="Arial" panose="020B0604020202020204" pitchFamily="34" charset="0"/>
              </a:rPr>
              <a:t>Response to the IDRC comments</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5246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4CC42-6462-A715-3C49-D9E742717397}"/>
            </a:ext>
          </a:extLst>
        </p:cNvPr>
        <p:cNvGrpSpPr/>
        <p:nvPr/>
      </p:nvGrpSpPr>
      <p:grpSpPr>
        <a:xfrm>
          <a:off x="0" y="0"/>
          <a:ext cx="0" cy="0"/>
          <a:chOff x="0" y="0"/>
          <a:chExt cx="0" cy="0"/>
        </a:xfrm>
      </p:grpSpPr>
      <p:sp>
        <p:nvSpPr>
          <p:cNvPr id="6" name="灯片编号占位符 2">
            <a:extLst>
              <a:ext uri="{FF2B5EF4-FFF2-40B4-BE49-F238E27FC236}">
                <a16:creationId xmlns:a16="http://schemas.microsoft.com/office/drawing/2014/main" id="{1B18E779-C165-BE12-E6F3-D78F60DCD207}"/>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20</a:t>
            </a:fld>
            <a:endParaRPr lang="zh-CN" altLang="en-US" sz="2000" dirty="0"/>
          </a:p>
        </p:txBody>
      </p:sp>
      <p:sp>
        <p:nvSpPr>
          <p:cNvPr id="3" name="标题 1">
            <a:extLst>
              <a:ext uri="{FF2B5EF4-FFF2-40B4-BE49-F238E27FC236}">
                <a16:creationId xmlns:a16="http://schemas.microsoft.com/office/drawing/2014/main" id="{9C4FC2F7-0336-3D89-B32B-BC5EE6F4EA5A}"/>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Quench Protection</a:t>
            </a:r>
            <a:endParaRPr lang="zh-CN" altLang="en-US" sz="2400" dirty="0">
              <a:latin typeface="Times New Roman" panose="02020603050405020304" pitchFamily="18" charset="0"/>
              <a:ea typeface="微软雅黑" panose="020B0503020204020204" pitchFamily="34" charset="-122"/>
            </a:endParaRPr>
          </a:p>
        </p:txBody>
      </p:sp>
      <p:pic>
        <p:nvPicPr>
          <p:cNvPr id="2" name="图片 1">
            <a:extLst>
              <a:ext uri="{FF2B5EF4-FFF2-40B4-BE49-F238E27FC236}">
                <a16:creationId xmlns:a16="http://schemas.microsoft.com/office/drawing/2014/main" id="{95712FD8-699F-66BF-121E-60C13ABBE56D}"/>
              </a:ext>
            </a:extLst>
          </p:cNvPr>
          <p:cNvPicPr>
            <a:picLocks noChangeAspect="1"/>
          </p:cNvPicPr>
          <p:nvPr/>
        </p:nvPicPr>
        <p:blipFill>
          <a:blip r:embed="rId3"/>
          <a:stretch>
            <a:fillRect/>
          </a:stretch>
        </p:blipFill>
        <p:spPr>
          <a:xfrm>
            <a:off x="206105" y="1682595"/>
            <a:ext cx="4876202" cy="3731018"/>
          </a:xfrm>
          <a:prstGeom prst="rect">
            <a:avLst/>
          </a:prstGeom>
        </p:spPr>
      </p:pic>
      <p:pic>
        <p:nvPicPr>
          <p:cNvPr id="4" name="图片 3">
            <a:extLst>
              <a:ext uri="{FF2B5EF4-FFF2-40B4-BE49-F238E27FC236}">
                <a16:creationId xmlns:a16="http://schemas.microsoft.com/office/drawing/2014/main" id="{39031E2A-D9B7-461D-95EB-92AD223AF739}"/>
              </a:ext>
            </a:extLst>
          </p:cNvPr>
          <p:cNvPicPr>
            <a:picLocks noChangeAspect="1"/>
          </p:cNvPicPr>
          <p:nvPr/>
        </p:nvPicPr>
        <p:blipFill>
          <a:blip r:embed="rId4"/>
          <a:stretch>
            <a:fillRect/>
          </a:stretch>
        </p:blipFill>
        <p:spPr>
          <a:xfrm>
            <a:off x="5082307" y="1774059"/>
            <a:ext cx="4082246" cy="2745638"/>
          </a:xfrm>
          <a:prstGeom prst="rect">
            <a:avLst/>
          </a:prstGeom>
        </p:spPr>
      </p:pic>
      <p:pic>
        <p:nvPicPr>
          <p:cNvPr id="5" name="图片 4">
            <a:extLst>
              <a:ext uri="{FF2B5EF4-FFF2-40B4-BE49-F238E27FC236}">
                <a16:creationId xmlns:a16="http://schemas.microsoft.com/office/drawing/2014/main" id="{E86A371A-9AAA-4EA4-B0DE-EA477067DD38}"/>
              </a:ext>
            </a:extLst>
          </p:cNvPr>
          <p:cNvPicPr>
            <a:picLocks noChangeAspect="1"/>
          </p:cNvPicPr>
          <p:nvPr/>
        </p:nvPicPr>
        <p:blipFill>
          <a:blip r:embed="rId5"/>
          <a:srcRect r="6267"/>
          <a:stretch/>
        </p:blipFill>
        <p:spPr>
          <a:xfrm>
            <a:off x="8894403" y="1682595"/>
            <a:ext cx="3297597" cy="2936702"/>
          </a:xfrm>
          <a:prstGeom prst="rect">
            <a:avLst/>
          </a:prstGeom>
        </p:spPr>
      </p:pic>
      <p:sp>
        <p:nvSpPr>
          <p:cNvPr id="8" name="文本框 7">
            <a:extLst>
              <a:ext uri="{FF2B5EF4-FFF2-40B4-BE49-F238E27FC236}">
                <a16:creationId xmlns:a16="http://schemas.microsoft.com/office/drawing/2014/main" id="{DA28858F-CBCC-EEA0-2F3F-8EAB6E64BC56}"/>
              </a:ext>
            </a:extLst>
          </p:cNvPr>
          <p:cNvSpPr txBox="1"/>
          <p:nvPr/>
        </p:nvSpPr>
        <p:spPr>
          <a:xfrm>
            <a:off x="754775" y="785427"/>
            <a:ext cx="6097314" cy="448584"/>
          </a:xfrm>
          <a:prstGeom prst="rect">
            <a:avLst/>
          </a:prstGeom>
          <a:noFill/>
        </p:spPr>
        <p:txBody>
          <a:bodyPr wrap="square">
            <a:spAutoFit/>
          </a:bodyPr>
          <a:lstStyle/>
          <a:p>
            <a:pPr indent="127000" algn="just">
              <a:lnSpc>
                <a:spcPct val="125000"/>
              </a:lnSpc>
            </a:pPr>
            <a:r>
              <a:rPr lang="en-US" altLang="zh-CN" sz="2000" b="1" kern="0" dirty="0">
                <a:effectLst/>
                <a:latin typeface="Calibri" panose="020F0502020204030204" pitchFamily="34" charset="0"/>
                <a:ea typeface="Calibri" panose="020F0502020204030204" pitchFamily="34" charset="0"/>
                <a:cs typeface="Calibri" panose="020F0502020204030204" pitchFamily="34" charset="0"/>
              </a:rPr>
              <a:t>Quench characteristic</a:t>
            </a:r>
            <a:endParaRPr lang="zh-CN" altLang="zh-CN" sz="2000" kern="1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10" name="文本框 9">
            <a:extLst>
              <a:ext uri="{FF2B5EF4-FFF2-40B4-BE49-F238E27FC236}">
                <a16:creationId xmlns:a16="http://schemas.microsoft.com/office/drawing/2014/main" id="{6CA65274-1139-93F9-E7C6-0EB48EBEBEED}"/>
              </a:ext>
            </a:extLst>
          </p:cNvPr>
          <p:cNvSpPr txBox="1"/>
          <p:nvPr/>
        </p:nvSpPr>
        <p:spPr>
          <a:xfrm>
            <a:off x="753493" y="1234011"/>
            <a:ext cx="3951233" cy="646331"/>
          </a:xfrm>
          <a:prstGeom prst="rect">
            <a:avLst/>
          </a:prstGeom>
          <a:noFill/>
        </p:spPr>
        <p:txBody>
          <a:bodyPr wrap="square">
            <a:spAutoFit/>
          </a:bodyPr>
          <a:lstStyle/>
          <a:p>
            <a:pPr marL="285750" indent="-285750">
              <a:buFont typeface="Arial" panose="020B0604020202020204" pitchFamily="34" charset="0"/>
              <a:buChar char="•"/>
            </a:pPr>
            <a:r>
              <a:rPr lang="en-US" altLang="zh-CN" kern="100" dirty="0">
                <a:latin typeface="Calibri" panose="020F0502020204030204" pitchFamily="34" charset="0"/>
                <a:ea typeface="Calibri" panose="020F0502020204030204" pitchFamily="34" charset="0"/>
                <a:cs typeface="Calibri" panose="020F0502020204030204" pitchFamily="34" charset="0"/>
              </a:rPr>
              <a:t>T</a:t>
            </a: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he minimum quench energy (MQE) of the coil is about 23.68J</a:t>
            </a:r>
            <a:endParaRPr lang="zh-CN" altLang="en-US" dirty="0">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5A0D5221-9C50-C605-2F69-3A790C3FF0CC}"/>
              </a:ext>
            </a:extLst>
          </p:cNvPr>
          <p:cNvSpPr txBox="1"/>
          <p:nvPr/>
        </p:nvSpPr>
        <p:spPr>
          <a:xfrm>
            <a:off x="5013434" y="1212629"/>
            <a:ext cx="6097314"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Quench process of 3D model</a:t>
            </a:r>
            <a:endParaRPr lang="zh-CN" altLang="en-US"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32D3FBAF-FB86-03AF-CFA5-069BCF736185}"/>
              </a:ext>
            </a:extLst>
          </p:cNvPr>
          <p:cNvSpPr txBox="1"/>
          <p:nvPr/>
        </p:nvSpPr>
        <p:spPr>
          <a:xfrm>
            <a:off x="5184884" y="5067096"/>
            <a:ext cx="6097314" cy="923330"/>
          </a:xfrm>
          <a:prstGeom prst="rect">
            <a:avLst/>
          </a:prstGeom>
          <a:noFill/>
        </p:spPr>
        <p:txBody>
          <a:bodyPr wrap="square">
            <a:spAutoFit/>
          </a:bodyPr>
          <a:lstStyle/>
          <a:p>
            <a:pPr marL="285750" indent="-285750">
              <a:buFont typeface="Arial" panose="020B0604020202020204" pitchFamily="34" charset="0"/>
              <a:buChar char="•"/>
            </a:pP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The hot spot temperature of the coil reaches </a:t>
            </a:r>
            <a:r>
              <a:rPr lang="en-US" altLang="zh-CN" sz="1800" b="1" kern="100" dirty="0">
                <a:effectLst/>
                <a:latin typeface="Calibri" panose="020F0502020204030204" pitchFamily="34" charset="0"/>
                <a:ea typeface="Calibri" panose="020F0502020204030204" pitchFamily="34" charset="0"/>
                <a:cs typeface="Calibri" panose="020F0502020204030204" pitchFamily="34" charset="0"/>
              </a:rPr>
              <a:t>124.6 K</a:t>
            </a:r>
            <a:r>
              <a:rPr lang="en-US" altLang="zh-CN" sz="1800" kern="100" dirty="0">
                <a:effectLst/>
                <a:latin typeface="Calibri" panose="020F0502020204030204" pitchFamily="34" charset="0"/>
                <a:ea typeface="Calibri" panose="020F0502020204030204" pitchFamily="34" charset="0"/>
                <a:cs typeface="Calibri" panose="020F0502020204030204" pitchFamily="34" charset="0"/>
              </a:rPr>
              <a:t>, with the maximum temperature gradient across the entire coil being approximately </a:t>
            </a:r>
            <a:r>
              <a:rPr lang="en-US" altLang="zh-CN" sz="1800" b="1" kern="100" dirty="0">
                <a:effectLst/>
                <a:latin typeface="Calibri" panose="020F0502020204030204" pitchFamily="34" charset="0"/>
                <a:ea typeface="Calibri" panose="020F0502020204030204" pitchFamily="34" charset="0"/>
                <a:cs typeface="Calibri" panose="020F0502020204030204" pitchFamily="34" charset="0"/>
              </a:rPr>
              <a:t>29.9 K,</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5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2">
            <a:extLst>
              <a:ext uri="{FF2B5EF4-FFF2-40B4-BE49-F238E27FC236}">
                <a16:creationId xmlns:a16="http://schemas.microsoft.com/office/drawing/2014/main" id="{8CA46D48-EE71-5C60-5DD7-A66793040DCE}"/>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21</a:t>
            </a:fld>
            <a:endParaRPr lang="zh-CN" altLang="en-US" sz="2000" dirty="0"/>
          </a:p>
        </p:txBody>
      </p:sp>
      <p:sp>
        <p:nvSpPr>
          <p:cNvPr id="3" name="标题 1">
            <a:extLst>
              <a:ext uri="{FF2B5EF4-FFF2-40B4-BE49-F238E27FC236}">
                <a16:creationId xmlns:a16="http://schemas.microsoft.com/office/drawing/2014/main" id="{3743E05C-F955-B68F-3B48-F0A39D902F56}"/>
              </a:ext>
            </a:extLst>
          </p:cNvPr>
          <p:cNvSpPr txBox="1">
            <a:spLocks/>
          </p:cNvSpPr>
          <p:nvPr/>
        </p:nvSpPr>
        <p:spPr>
          <a:xfrm>
            <a:off x="2506131" y="276405"/>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The main response to the comments</a:t>
            </a:r>
            <a:endParaRPr lang="zh-CN" altLang="en-US" sz="2400" dirty="0">
              <a:latin typeface="Times New Roman" panose="02020603050405020304" pitchFamily="18" charset="0"/>
              <a:ea typeface="微软雅黑" panose="020B0503020204020204" pitchFamily="34" charset="-122"/>
            </a:endParaRPr>
          </a:p>
        </p:txBody>
      </p:sp>
      <p:sp>
        <p:nvSpPr>
          <p:cNvPr id="5" name="文本框 4">
            <a:extLst>
              <a:ext uri="{FF2B5EF4-FFF2-40B4-BE49-F238E27FC236}">
                <a16:creationId xmlns:a16="http://schemas.microsoft.com/office/drawing/2014/main" id="{70063214-4086-3BFA-BE51-05DC79AE85EE}"/>
              </a:ext>
            </a:extLst>
          </p:cNvPr>
          <p:cNvSpPr txBox="1"/>
          <p:nvPr/>
        </p:nvSpPr>
        <p:spPr>
          <a:xfrm>
            <a:off x="868222" y="1084652"/>
            <a:ext cx="9252858" cy="4851456"/>
          </a:xfrm>
          <a:prstGeom prst="rect">
            <a:avLst/>
          </a:prstGeom>
          <a:noFill/>
        </p:spPr>
        <p:txBody>
          <a:bodyPr wrap="square">
            <a:spAutoFit/>
          </a:bodyPr>
          <a:lstStyle/>
          <a:p>
            <a:pPr marL="285750" indent="-285750">
              <a:lnSpc>
                <a:spcPct val="150000"/>
              </a:lnSpc>
              <a:spcBef>
                <a:spcPts val="1200"/>
              </a:spcBef>
              <a:buFont typeface="Arial" panose="020B0604020202020204" pitchFamily="34" charset="0"/>
              <a:buChar char="•"/>
            </a:pPr>
            <a:r>
              <a:rPr lang="en-GB" altLang="zh-CN" sz="1800" b="1" kern="0" dirty="0">
                <a:effectLst/>
                <a:latin typeface="Calibri" panose="020F0502020204030204" pitchFamily="34" charset="0"/>
                <a:ea typeface="Calibri" panose="020F0502020204030204" pitchFamily="34" charset="0"/>
                <a:cs typeface="Calibri" panose="020F0502020204030204" pitchFamily="34" charset="0"/>
              </a:rPr>
              <a:t>Magnetic field uniformity</a:t>
            </a:r>
          </a:p>
          <a:p>
            <a:pPr lvl="1">
              <a:spcBef>
                <a:spcPts val="1200"/>
              </a:spcBef>
            </a:pPr>
            <a:r>
              <a:rPr lang="en-US" altLang="zh-CN" kern="0" dirty="0">
                <a:effectLst/>
                <a:latin typeface="Calibri" panose="020F0502020204030204" pitchFamily="34" charset="0"/>
                <a:ea typeface="Calibri" panose="020F0502020204030204" pitchFamily="34" charset="0"/>
                <a:cs typeface="Calibri" panose="020F0502020204030204" pitchFamily="34" charset="0"/>
              </a:rPr>
              <a:t>The field uniformity in the TPC region is slightly beyond the requirements, but the current scheme is considered usable by the physics group as long as sufficient magnetic measurement accuracy and </a:t>
            </a:r>
            <a:r>
              <a:rPr lang="en-US" altLang="zh-CN" dirty="0">
                <a:effectLst/>
                <a:latin typeface="Calibri" panose="020F0502020204030204" pitchFamily="34" charset="0"/>
                <a:ea typeface="Calibri" panose="020F0502020204030204" pitchFamily="34" charset="0"/>
                <a:cs typeface="Calibri" panose="020F0502020204030204" pitchFamily="34" charset="0"/>
              </a:rPr>
              <a:t>density</a:t>
            </a:r>
            <a:r>
              <a:rPr lang="en-US" altLang="zh-CN" kern="0" dirty="0">
                <a:effectLst/>
                <a:latin typeface="Calibri" panose="020F0502020204030204" pitchFamily="34" charset="0"/>
                <a:ea typeface="Calibri" panose="020F0502020204030204" pitchFamily="34" charset="0"/>
                <a:cs typeface="Calibri" panose="020F0502020204030204" pitchFamily="34" charset="0"/>
              </a:rPr>
              <a:t> are guaranteed.</a:t>
            </a:r>
            <a:endParaRPr lang="en-GB" altLang="zh-CN" kern="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spcBef>
                <a:spcPts val="1200"/>
              </a:spcBef>
              <a:buFont typeface="Arial" panose="020B0604020202020204" pitchFamily="34" charset="0"/>
              <a:buChar char="•"/>
            </a:pPr>
            <a:r>
              <a:rPr lang="en-US" altLang="zh-CN" sz="1800" b="1" kern="0" dirty="0">
                <a:effectLst/>
                <a:latin typeface="Calibri" panose="020F0502020204030204" pitchFamily="34" charset="0"/>
                <a:ea typeface="Calibri" panose="020F0502020204030204" pitchFamily="34" charset="0"/>
                <a:cs typeface="Calibri" panose="020F0502020204030204" pitchFamily="34" charset="0"/>
              </a:rPr>
              <a:t>The safety margin of cable stress is too small</a:t>
            </a:r>
          </a:p>
          <a:p>
            <a:pPr lvl="1">
              <a:spcBef>
                <a:spcPts val="1200"/>
              </a:spcBef>
            </a:pPr>
            <a:r>
              <a:rPr lang="en-US" altLang="zh-CN" kern="0" dirty="0">
                <a:effectLst/>
                <a:latin typeface="Calibri" panose="020F0502020204030204" pitchFamily="34" charset="0"/>
                <a:ea typeface="Calibri" panose="020F0502020204030204" pitchFamily="34" charset="0"/>
                <a:cs typeface="Calibri" panose="020F0502020204030204" pitchFamily="34" charset="0"/>
              </a:rPr>
              <a:t>We have completely replaced the structural scheme of the conductor with a box type, and the safety margins of each part of the conductor have met the requirements.</a:t>
            </a:r>
          </a:p>
          <a:p>
            <a:pPr marL="285750" indent="-285750">
              <a:lnSpc>
                <a:spcPct val="150000"/>
              </a:lnSpc>
              <a:spcBef>
                <a:spcPts val="1200"/>
              </a:spcBef>
              <a:buFont typeface="Arial" panose="020B0604020202020204" pitchFamily="34" charset="0"/>
              <a:buChar char="•"/>
            </a:pPr>
            <a:r>
              <a:rPr lang="en-US" altLang="zh-CN" b="1" dirty="0">
                <a:latin typeface="Calibri" panose="020F0502020204030204" pitchFamily="34" charset="0"/>
                <a:ea typeface="Calibri" panose="020F0502020204030204" pitchFamily="34" charset="0"/>
                <a:cs typeface="Calibri" panose="020F0502020204030204" pitchFamily="34" charset="0"/>
              </a:rPr>
              <a:t>Fatigue of the coil during long-term cyclic use</a:t>
            </a:r>
          </a:p>
          <a:p>
            <a:pPr lvl="1">
              <a:spcBef>
                <a:spcPts val="1200"/>
              </a:spcBef>
            </a:pPr>
            <a:r>
              <a:rPr lang="en-US" altLang="zh-CN" dirty="0">
                <a:latin typeface="Calibri" panose="020F0502020204030204" pitchFamily="34" charset="0"/>
                <a:ea typeface="Calibri" panose="020F0502020204030204" pitchFamily="34" charset="0"/>
                <a:cs typeface="Calibri" panose="020F0502020204030204" pitchFamily="34" charset="0"/>
              </a:rPr>
              <a:t>By investigating the fatigue life of Al 5083, we initially think that the cable can undergo tens of thousands of stress cycles. However, if a more accurate answer is needed, fatigue tests using cable samples can be considered.</a:t>
            </a:r>
          </a:p>
          <a:p>
            <a:pPr>
              <a:lnSpc>
                <a:spcPct val="150000"/>
              </a:lnSpc>
              <a:spcBef>
                <a:spcPts val="1200"/>
              </a:spcBef>
            </a:pPr>
            <a:r>
              <a:rPr lang="zh-CN" altLang="en-US" dirty="0"/>
              <a:t>.</a:t>
            </a:r>
          </a:p>
        </p:txBody>
      </p:sp>
    </p:spTree>
    <p:extLst>
      <p:ext uri="{BB962C8B-B14F-4D97-AF65-F5344CB8AC3E}">
        <p14:creationId xmlns:p14="http://schemas.microsoft.com/office/powerpoint/2010/main" val="9068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8B4C2EE-6D83-47AA-8737-C97600D2BA54}"/>
              </a:ext>
            </a:extLst>
          </p:cNvPr>
          <p:cNvSpPr>
            <a:spLocks noGrp="1"/>
          </p:cNvSpPr>
          <p:nvPr>
            <p:ph type="ctrTitle"/>
          </p:nvPr>
        </p:nvSpPr>
        <p:spPr>
          <a:xfrm>
            <a:off x="820624" y="3519469"/>
            <a:ext cx="4140768" cy="592338"/>
          </a:xfrm>
        </p:spPr>
        <p:txBody>
          <a:bodyPr>
            <a:noAutofit/>
          </a:bodyPr>
          <a:lstStyle/>
          <a:p>
            <a:pPr>
              <a:lnSpc>
                <a:spcPct val="150000"/>
              </a:lnSpc>
            </a:pPr>
            <a:r>
              <a:rPr lang="en-US" altLang="zh-CN" sz="5400" b="1" dirty="0">
                <a:solidFill>
                  <a:schemeClr val="accent1">
                    <a:lumMod val="75000"/>
                  </a:schemeClr>
                </a:solidFill>
                <a:latin typeface="+mn-lt"/>
                <a:ea typeface="微软雅黑" panose="020B0503020204020204" pitchFamily="34" charset="-122"/>
              </a:rPr>
              <a:t>Thank you</a:t>
            </a:r>
            <a:endParaRPr lang="zh-CN" altLang="en-US" sz="5400" b="1" dirty="0">
              <a:solidFill>
                <a:schemeClr val="accent1">
                  <a:lumMod val="75000"/>
                </a:schemeClr>
              </a:solidFill>
              <a:latin typeface="+mn-lt"/>
              <a:ea typeface="微软雅黑" panose="020B0503020204020204" pitchFamily="34" charset="-122"/>
            </a:endParaRPr>
          </a:p>
        </p:txBody>
      </p:sp>
      <p:sp>
        <p:nvSpPr>
          <p:cNvPr id="9" name="副标题 2">
            <a:extLst>
              <a:ext uri="{FF2B5EF4-FFF2-40B4-BE49-F238E27FC236}">
                <a16:creationId xmlns:a16="http://schemas.microsoft.com/office/drawing/2014/main" id="{CB179764-02C9-42D2-892C-3165F9D22239}"/>
              </a:ext>
            </a:extLst>
          </p:cNvPr>
          <p:cNvSpPr>
            <a:spLocks noGrp="1"/>
          </p:cNvSpPr>
          <p:nvPr>
            <p:ph type="subTitle" idx="1"/>
          </p:nvPr>
        </p:nvSpPr>
        <p:spPr>
          <a:xfrm>
            <a:off x="8494127" y="5477341"/>
            <a:ext cx="2711755" cy="1081760"/>
          </a:xfrm>
        </p:spPr>
        <p:txBody>
          <a:bodyPr>
            <a:normAutofit/>
          </a:bodyPr>
          <a:lstStyle/>
          <a:p>
            <a:pPr algn="r">
              <a:lnSpc>
                <a:spcPct val="100000"/>
              </a:lnSpc>
            </a:pPr>
            <a:r>
              <a:rPr lang="en-US" altLang="zh-CN" sz="1800" dirty="0">
                <a:latin typeface="Times New Roman" panose="02020603050405020304" pitchFamily="18" charset="0"/>
              </a:rPr>
              <a:t>Menglin Wang, IHEP</a:t>
            </a:r>
          </a:p>
          <a:p>
            <a:pPr algn="r">
              <a:lnSpc>
                <a:spcPct val="100000"/>
              </a:lnSpc>
            </a:pPr>
            <a:r>
              <a:rPr lang="en-US" altLang="zh-CN" sz="1800" dirty="0">
                <a:latin typeface="Times New Roman" panose="02020603050405020304" pitchFamily="18" charset="0"/>
              </a:rPr>
              <a:t>wangmenglin@ihep.ac.cn</a:t>
            </a:r>
            <a:endParaRPr lang="en-US" altLang="zh-CN" sz="1600" dirty="0">
              <a:latin typeface="Times New Roman" panose="02020603050405020304" pitchFamily="18" charset="0"/>
            </a:endParaRPr>
          </a:p>
        </p:txBody>
      </p:sp>
      <p:cxnSp>
        <p:nvCxnSpPr>
          <p:cNvPr id="6" name="直接连接符 5">
            <a:extLst>
              <a:ext uri="{FF2B5EF4-FFF2-40B4-BE49-F238E27FC236}">
                <a16:creationId xmlns:a16="http://schemas.microsoft.com/office/drawing/2014/main" id="{03A13760-48D6-AC0F-4251-F5E2A04F9AC5}"/>
              </a:ext>
            </a:extLst>
          </p:cNvPr>
          <p:cNvCxnSpPr>
            <a:cxnSpLocks/>
          </p:cNvCxnSpPr>
          <p:nvPr/>
        </p:nvCxnSpPr>
        <p:spPr>
          <a:xfrm>
            <a:off x="891914" y="5248495"/>
            <a:ext cx="10313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标题 1">
            <a:extLst>
              <a:ext uri="{FF2B5EF4-FFF2-40B4-BE49-F238E27FC236}">
                <a16:creationId xmlns:a16="http://schemas.microsoft.com/office/drawing/2014/main" id="{03BB2ADD-DD67-680E-F16E-9F75C52AD741}"/>
              </a:ext>
            </a:extLst>
          </p:cNvPr>
          <p:cNvSpPr txBox="1">
            <a:spLocks/>
          </p:cNvSpPr>
          <p:nvPr/>
        </p:nvSpPr>
        <p:spPr>
          <a:xfrm>
            <a:off x="891914" y="4697408"/>
            <a:ext cx="6941965" cy="4436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altLang="zh-CN" sz="2400" b="1" dirty="0">
                <a:solidFill>
                  <a:schemeClr val="accent1">
                    <a:lumMod val="75000"/>
                  </a:schemeClr>
                </a:solidFill>
                <a:latin typeface="+mn-lt"/>
                <a:ea typeface="微软雅黑" panose="020B0503020204020204" pitchFamily="34" charset="-122"/>
              </a:rPr>
              <a:t>Any advice and suggestions are appreciated !</a:t>
            </a:r>
            <a:endParaRPr lang="zh-CN" altLang="en-US" sz="2400" b="1" dirty="0">
              <a:solidFill>
                <a:schemeClr val="accent1">
                  <a:lumMod val="75000"/>
                </a:schemeClr>
              </a:solidFill>
              <a:latin typeface="+mn-lt"/>
              <a:ea typeface="微软雅黑" panose="020B0503020204020204" pitchFamily="34" charset="-122"/>
            </a:endParaRPr>
          </a:p>
        </p:txBody>
      </p:sp>
      <p:pic>
        <p:nvPicPr>
          <p:cNvPr id="2" name="图片 1">
            <a:extLst>
              <a:ext uri="{FF2B5EF4-FFF2-40B4-BE49-F238E27FC236}">
                <a16:creationId xmlns:a16="http://schemas.microsoft.com/office/drawing/2014/main" id="{2D35B3D8-5E9E-2EF3-4EE4-D1BFBAE56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827" y="54953"/>
            <a:ext cx="1899373" cy="1278197"/>
          </a:xfrm>
          <a:prstGeom prst="rect">
            <a:avLst/>
          </a:prstGeom>
        </p:spPr>
      </p:pic>
    </p:spTree>
    <p:extLst>
      <p:ext uri="{BB962C8B-B14F-4D97-AF65-F5344CB8AC3E}">
        <p14:creationId xmlns:p14="http://schemas.microsoft.com/office/powerpoint/2010/main" val="30397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F3BE495-0F2D-DB28-C367-2DB01FAFABC9}"/>
              </a:ext>
            </a:extLst>
          </p:cNvPr>
          <p:cNvPicPr>
            <a:picLocks noChangeAspect="1"/>
          </p:cNvPicPr>
          <p:nvPr/>
        </p:nvPicPr>
        <p:blipFill>
          <a:blip r:embed="rId3"/>
          <a:stretch>
            <a:fillRect/>
          </a:stretch>
        </p:blipFill>
        <p:spPr>
          <a:xfrm>
            <a:off x="5870923" y="928022"/>
            <a:ext cx="6207133" cy="4873910"/>
          </a:xfrm>
          <a:prstGeom prst="rect">
            <a:avLst/>
          </a:prstGeom>
        </p:spPr>
      </p:pic>
      <p:sp>
        <p:nvSpPr>
          <p:cNvPr id="10" name="标题 1">
            <a:extLst>
              <a:ext uri="{FF2B5EF4-FFF2-40B4-BE49-F238E27FC236}">
                <a16:creationId xmlns:a16="http://schemas.microsoft.com/office/drawing/2014/main" id="{95DE5447-8A4B-48E7-BBAE-7DAB1A766766}"/>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CEPC Detector  SC Magnet</a:t>
            </a:r>
          </a:p>
          <a:p>
            <a:pPr algn="ctr"/>
            <a:endParaRPr lang="zh-CN" altLang="en-US" sz="2400" dirty="0">
              <a:latin typeface="Times New Roman" panose="02020603050405020304" pitchFamily="18" charset="0"/>
              <a:ea typeface="微软雅黑" panose="020B0503020204020204" pitchFamily="34" charset="-122"/>
            </a:endParaRPr>
          </a:p>
        </p:txBody>
      </p:sp>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3</a:t>
            </a:fld>
            <a:endParaRPr lang="zh-CN" altLang="en-US" sz="2000" dirty="0"/>
          </a:p>
        </p:txBody>
      </p:sp>
      <p:sp>
        <p:nvSpPr>
          <p:cNvPr id="12" name="文本框 11">
            <a:extLst>
              <a:ext uri="{FF2B5EF4-FFF2-40B4-BE49-F238E27FC236}">
                <a16:creationId xmlns:a16="http://schemas.microsoft.com/office/drawing/2014/main" id="{40DC7F87-D906-7450-F8C1-005C4BEF1B01}"/>
              </a:ext>
            </a:extLst>
          </p:cNvPr>
          <p:cNvSpPr txBox="1"/>
          <p:nvPr/>
        </p:nvSpPr>
        <p:spPr>
          <a:xfrm>
            <a:off x="758212" y="756423"/>
            <a:ext cx="9009529"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Position</a:t>
            </a:r>
            <a:endParaRPr lang="zh-CN" altLang="en-US" sz="2000" b="1" dirty="0">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A372F236-21E0-74F5-2737-DAD2E123B613}"/>
              </a:ext>
            </a:extLst>
          </p:cNvPr>
          <p:cNvSpPr txBox="1"/>
          <p:nvPr/>
        </p:nvSpPr>
        <p:spPr>
          <a:xfrm>
            <a:off x="1132114" y="5208404"/>
            <a:ext cx="8553754" cy="12958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t>9 </a:t>
            </a:r>
            <a:r>
              <a:rPr lang="zh-CN" altLang="en-US" dirty="0"/>
              <a:t>m long coil, </a:t>
            </a:r>
            <a:r>
              <a:rPr lang="en-US" altLang="zh-CN" dirty="0"/>
              <a:t>7.07 </a:t>
            </a:r>
            <a:r>
              <a:rPr lang="zh-CN" altLang="en-US" dirty="0"/>
              <a:t>m room temperatur bore diameter, </a:t>
            </a:r>
            <a:r>
              <a:rPr lang="en-US" altLang="zh-CN" dirty="0"/>
              <a:t>3</a:t>
            </a:r>
            <a:r>
              <a:rPr lang="zh-CN" altLang="en-US" dirty="0"/>
              <a:t>T field</a:t>
            </a:r>
          </a:p>
          <a:p>
            <a:pPr marL="285750" indent="-285750">
              <a:lnSpc>
                <a:spcPct val="150000"/>
              </a:lnSpc>
              <a:buFont typeface="Arial" panose="020B0604020202020204" pitchFamily="34" charset="0"/>
              <a:buChar char="•"/>
            </a:pPr>
            <a:r>
              <a:rPr lang="zh-CN" altLang="en-US" dirty="0"/>
              <a:t>Operating Temperature 4.5 K</a:t>
            </a:r>
          </a:p>
          <a:p>
            <a:pPr marL="285750" indent="-285750">
              <a:lnSpc>
                <a:spcPct val="150000"/>
              </a:lnSpc>
              <a:buFont typeface="Arial" panose="020B0604020202020204" pitchFamily="34" charset="0"/>
              <a:buChar char="•"/>
            </a:pPr>
            <a:r>
              <a:rPr lang="zh-CN" altLang="en-US" dirty="0"/>
              <a:t>Conductor: </a:t>
            </a:r>
            <a:r>
              <a:rPr lang="en-US" altLang="zh-CN" dirty="0"/>
              <a:t>Al stabilized NbTi/Cu </a:t>
            </a:r>
            <a:r>
              <a:rPr lang="zh-CN" altLang="en-US" dirty="0"/>
              <a:t>Rutherford Cable</a:t>
            </a:r>
          </a:p>
        </p:txBody>
      </p:sp>
      <p:sp>
        <p:nvSpPr>
          <p:cNvPr id="112" name="文本框 111">
            <a:extLst>
              <a:ext uri="{FF2B5EF4-FFF2-40B4-BE49-F238E27FC236}">
                <a16:creationId xmlns:a16="http://schemas.microsoft.com/office/drawing/2014/main" id="{6BEB231E-C051-0FB5-4622-AFA67025E595}"/>
              </a:ext>
            </a:extLst>
          </p:cNvPr>
          <p:cNvSpPr txBox="1"/>
          <p:nvPr/>
        </p:nvSpPr>
        <p:spPr>
          <a:xfrm>
            <a:off x="676339" y="4795885"/>
            <a:ext cx="9009529"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Overview</a:t>
            </a:r>
            <a:endParaRPr lang="zh-CN" altLang="en-US" sz="2000" b="1"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FE46CE8-1D54-2F0E-CBA5-DB9F2E7F4DB3}"/>
              </a:ext>
            </a:extLst>
          </p:cNvPr>
          <p:cNvPicPr>
            <a:picLocks noChangeAspect="1"/>
          </p:cNvPicPr>
          <p:nvPr/>
        </p:nvPicPr>
        <p:blipFill>
          <a:blip r:embed="rId4"/>
          <a:stretch>
            <a:fillRect/>
          </a:stretch>
        </p:blipFill>
        <p:spPr>
          <a:xfrm>
            <a:off x="1333843" y="1125755"/>
            <a:ext cx="4186525" cy="3498531"/>
          </a:xfrm>
          <a:prstGeom prst="rect">
            <a:avLst/>
          </a:prstGeom>
        </p:spPr>
      </p:pic>
    </p:spTree>
    <p:extLst>
      <p:ext uri="{BB962C8B-B14F-4D97-AF65-F5344CB8AC3E}">
        <p14:creationId xmlns:p14="http://schemas.microsoft.com/office/powerpoint/2010/main" val="29841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4</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Layout and parameters</a:t>
            </a:r>
            <a:endParaRPr lang="zh-CN" altLang="en-US" sz="2400" dirty="0">
              <a:latin typeface="Times New Roman" panose="02020603050405020304" pitchFamily="18" charset="0"/>
              <a:ea typeface="微软雅黑" panose="020B0503020204020204" pitchFamily="34" charset="-122"/>
            </a:endParaRPr>
          </a:p>
        </p:txBody>
      </p:sp>
      <p:graphicFrame>
        <p:nvGraphicFramePr>
          <p:cNvPr id="2" name="表格 1">
            <a:extLst>
              <a:ext uri="{FF2B5EF4-FFF2-40B4-BE49-F238E27FC236}">
                <a16:creationId xmlns:a16="http://schemas.microsoft.com/office/drawing/2014/main" id="{CFEF6BE4-1A74-CB09-4D11-EC0E258EA390}"/>
              </a:ext>
            </a:extLst>
          </p:cNvPr>
          <p:cNvGraphicFramePr>
            <a:graphicFrameLocks noGrp="1"/>
          </p:cNvGraphicFramePr>
          <p:nvPr/>
        </p:nvGraphicFramePr>
        <p:xfrm>
          <a:off x="7005838" y="1192362"/>
          <a:ext cx="3814559" cy="3205464"/>
        </p:xfrm>
        <a:graphic>
          <a:graphicData uri="http://schemas.openxmlformats.org/drawingml/2006/table">
            <a:tbl>
              <a:tblPr firstRow="1" firstCol="1" bandRow="1"/>
              <a:tblGrid>
                <a:gridCol w="2276612">
                  <a:extLst>
                    <a:ext uri="{9D8B030D-6E8A-4147-A177-3AD203B41FA5}">
                      <a16:colId xmlns:a16="http://schemas.microsoft.com/office/drawing/2014/main" val="905688960"/>
                    </a:ext>
                  </a:extLst>
                </a:gridCol>
                <a:gridCol w="1537947">
                  <a:extLst>
                    <a:ext uri="{9D8B030D-6E8A-4147-A177-3AD203B41FA5}">
                      <a16:colId xmlns:a16="http://schemas.microsoft.com/office/drawing/2014/main" val="2035705673"/>
                    </a:ext>
                  </a:extLst>
                </a:gridCol>
              </a:tblGrid>
              <a:tr h="400683">
                <a:tc>
                  <a:txBody>
                    <a:bodyPr/>
                    <a:lstStyle/>
                    <a:p>
                      <a:pPr algn="l"/>
                      <a:r>
                        <a:rPr lang="en-US" altLang="zh-CN" sz="1400" dirty="0"/>
                        <a:t>Coil Inner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7300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400683">
                <a:tc>
                  <a:txBody>
                    <a:bodyPr/>
                    <a:lstStyle/>
                    <a:p>
                      <a:pPr algn="l"/>
                      <a:r>
                        <a:rPr lang="en-US" altLang="zh-CN" sz="1400" dirty="0"/>
                        <a:t>Coil Outer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7916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400683">
                <a:tc>
                  <a:txBody>
                    <a:bodyPr/>
                    <a:lstStyle/>
                    <a:p>
                      <a:pPr algn="l"/>
                      <a:r>
                        <a:rPr lang="en-US" altLang="zh-CN" sz="1400" dirty="0"/>
                        <a:t>Coil length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8150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400683">
                <a:tc>
                  <a:txBody>
                    <a:bodyPr/>
                    <a:lstStyle/>
                    <a:p>
                      <a:pPr algn="l"/>
                      <a:r>
                        <a:rPr lang="en-US" altLang="zh-CN" sz="1400" dirty="0"/>
                        <a:t>B@(0,0,0)</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3 T</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r h="400683">
                <a:tc>
                  <a:txBody>
                    <a:bodyPr/>
                    <a:lstStyle/>
                    <a:p>
                      <a:r>
                        <a:rPr lang="en-US" altLang="zh-CN" sz="1400" dirty="0"/>
                        <a:t>Operating</a:t>
                      </a:r>
                      <a:r>
                        <a:rPr lang="en-US" altLang="zh-CN" sz="1400" baseline="0" dirty="0"/>
                        <a:t> current</a:t>
                      </a:r>
                      <a:endParaRPr lang="zh-CN" altLang="en-US" sz="14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17 kA</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Coil Module gap</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50 mm</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160366"/>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Inductance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11 H</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091791"/>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Stored Energy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1.54 GJ</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303143"/>
                  </a:ext>
                </a:extLst>
              </a:tr>
            </a:tbl>
          </a:graphicData>
        </a:graphic>
      </p:graphicFrame>
      <p:graphicFrame>
        <p:nvGraphicFramePr>
          <p:cNvPr id="5" name="表格 4">
            <a:extLst>
              <a:ext uri="{FF2B5EF4-FFF2-40B4-BE49-F238E27FC236}">
                <a16:creationId xmlns:a16="http://schemas.microsoft.com/office/drawing/2014/main" id="{C8678E57-C798-107F-CC30-0BF855A7460D}"/>
              </a:ext>
            </a:extLst>
          </p:cNvPr>
          <p:cNvGraphicFramePr>
            <a:graphicFrameLocks noGrp="1"/>
          </p:cNvGraphicFramePr>
          <p:nvPr/>
        </p:nvGraphicFramePr>
        <p:xfrm>
          <a:off x="7005837" y="4552810"/>
          <a:ext cx="3814560" cy="1885415"/>
        </p:xfrm>
        <a:graphic>
          <a:graphicData uri="http://schemas.openxmlformats.org/drawingml/2006/table">
            <a:tbl>
              <a:tblPr firstRow="1" firstCol="1" bandRow="1"/>
              <a:tblGrid>
                <a:gridCol w="953640">
                  <a:extLst>
                    <a:ext uri="{9D8B030D-6E8A-4147-A177-3AD203B41FA5}">
                      <a16:colId xmlns:a16="http://schemas.microsoft.com/office/drawing/2014/main" val="905688960"/>
                    </a:ext>
                  </a:extLst>
                </a:gridCol>
                <a:gridCol w="953640">
                  <a:extLst>
                    <a:ext uri="{9D8B030D-6E8A-4147-A177-3AD203B41FA5}">
                      <a16:colId xmlns:a16="http://schemas.microsoft.com/office/drawing/2014/main" val="2035705673"/>
                    </a:ext>
                  </a:extLst>
                </a:gridCol>
                <a:gridCol w="953640">
                  <a:extLst>
                    <a:ext uri="{9D8B030D-6E8A-4147-A177-3AD203B41FA5}">
                      <a16:colId xmlns:a16="http://schemas.microsoft.com/office/drawing/2014/main" val="2440218039"/>
                    </a:ext>
                  </a:extLst>
                </a:gridCol>
                <a:gridCol w="953640">
                  <a:extLst>
                    <a:ext uri="{9D8B030D-6E8A-4147-A177-3AD203B41FA5}">
                      <a16:colId xmlns:a16="http://schemas.microsoft.com/office/drawing/2014/main" val="3447713308"/>
                    </a:ext>
                  </a:extLst>
                </a:gridCol>
              </a:tblGrid>
              <a:tr h="377083">
                <a:tc gridSpan="4">
                  <a:txBody>
                    <a:bodyPr/>
                    <a:lstStyle/>
                    <a:p>
                      <a:pPr algn="ctr"/>
                      <a:r>
                        <a:rPr lang="en-US" altLang="zh-CN" sz="1400" dirty="0"/>
                        <a:t>Inductance matrix / 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290323"/>
                  </a:ext>
                </a:extLst>
              </a:tr>
              <a:tr h="377083">
                <a:tc>
                  <a:txBody>
                    <a:bodyPr/>
                    <a:lstStyle/>
                    <a:p>
                      <a:pPr algn="l"/>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377083">
                <a:tc>
                  <a:txBody>
                    <a:bodyPr/>
                    <a:lstStyle/>
                    <a:p>
                      <a:pPr algn="l"/>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377083">
                <a:tc>
                  <a:txBody>
                    <a:bodyPr/>
                    <a:lstStyle/>
                    <a:p>
                      <a:pPr algn="l"/>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1.75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377083">
                <a:tc>
                  <a:txBody>
                    <a:bodyPr/>
                    <a:lstStyle/>
                    <a:p>
                      <a:pPr algn="l"/>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bl>
          </a:graphicData>
        </a:graphic>
      </p:graphicFrame>
      <p:pic>
        <p:nvPicPr>
          <p:cNvPr id="10" name="图片 9">
            <a:extLst>
              <a:ext uri="{FF2B5EF4-FFF2-40B4-BE49-F238E27FC236}">
                <a16:creationId xmlns:a16="http://schemas.microsoft.com/office/drawing/2014/main" id="{C4716584-2177-C1B7-B6A6-C82BDDC5A541}"/>
              </a:ext>
            </a:extLst>
          </p:cNvPr>
          <p:cNvPicPr>
            <a:picLocks noChangeAspect="1"/>
          </p:cNvPicPr>
          <p:nvPr/>
        </p:nvPicPr>
        <p:blipFill>
          <a:blip r:embed="rId3"/>
          <a:stretch>
            <a:fillRect/>
          </a:stretch>
        </p:blipFill>
        <p:spPr>
          <a:xfrm>
            <a:off x="870420" y="1017324"/>
            <a:ext cx="5225579" cy="5185905"/>
          </a:xfrm>
          <a:prstGeom prst="rect">
            <a:avLst/>
          </a:prstGeom>
        </p:spPr>
      </p:pic>
    </p:spTree>
    <p:extLst>
      <p:ext uri="{BB962C8B-B14F-4D97-AF65-F5344CB8AC3E}">
        <p14:creationId xmlns:p14="http://schemas.microsoft.com/office/powerpoint/2010/main" val="3025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4D4F-081E-B750-F86D-0C03FE3CCDEF}"/>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B6061A1-C67C-4757-3778-E900177AD040}"/>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5</a:t>
            </a:fld>
            <a:endParaRPr lang="zh-CN" altLang="en-US" sz="2000" dirty="0"/>
          </a:p>
        </p:txBody>
      </p:sp>
      <p:sp>
        <p:nvSpPr>
          <p:cNvPr id="4" name="标题 1">
            <a:extLst>
              <a:ext uri="{FF2B5EF4-FFF2-40B4-BE49-F238E27FC236}">
                <a16:creationId xmlns:a16="http://schemas.microsoft.com/office/drawing/2014/main" id="{CBAC9646-29E8-75D9-0E8B-033DAEBD1363}"/>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Layout and parameters</a:t>
            </a:r>
            <a:endParaRPr lang="zh-CN" altLang="en-US" sz="2400" dirty="0">
              <a:latin typeface="Times New Roman" panose="02020603050405020304" pitchFamily="18" charset="0"/>
              <a:ea typeface="微软雅黑" panose="020B0503020204020204" pitchFamily="34" charset="-122"/>
            </a:endParaRPr>
          </a:p>
        </p:txBody>
      </p:sp>
      <p:graphicFrame>
        <p:nvGraphicFramePr>
          <p:cNvPr id="2" name="表格 1">
            <a:extLst>
              <a:ext uri="{FF2B5EF4-FFF2-40B4-BE49-F238E27FC236}">
                <a16:creationId xmlns:a16="http://schemas.microsoft.com/office/drawing/2014/main" id="{8B376ACF-D74B-8642-2EFA-4DDC77DCC6E9}"/>
              </a:ext>
            </a:extLst>
          </p:cNvPr>
          <p:cNvGraphicFramePr>
            <a:graphicFrameLocks noGrp="1"/>
          </p:cNvGraphicFramePr>
          <p:nvPr/>
        </p:nvGraphicFramePr>
        <p:xfrm>
          <a:off x="7005838" y="1192362"/>
          <a:ext cx="3814559" cy="3205464"/>
        </p:xfrm>
        <a:graphic>
          <a:graphicData uri="http://schemas.openxmlformats.org/drawingml/2006/table">
            <a:tbl>
              <a:tblPr firstRow="1" firstCol="1" bandRow="1"/>
              <a:tblGrid>
                <a:gridCol w="2276612">
                  <a:extLst>
                    <a:ext uri="{9D8B030D-6E8A-4147-A177-3AD203B41FA5}">
                      <a16:colId xmlns:a16="http://schemas.microsoft.com/office/drawing/2014/main" val="905688960"/>
                    </a:ext>
                  </a:extLst>
                </a:gridCol>
                <a:gridCol w="1537947">
                  <a:extLst>
                    <a:ext uri="{9D8B030D-6E8A-4147-A177-3AD203B41FA5}">
                      <a16:colId xmlns:a16="http://schemas.microsoft.com/office/drawing/2014/main" val="2035705673"/>
                    </a:ext>
                  </a:extLst>
                </a:gridCol>
              </a:tblGrid>
              <a:tr h="400683">
                <a:tc>
                  <a:txBody>
                    <a:bodyPr/>
                    <a:lstStyle/>
                    <a:p>
                      <a:pPr algn="l"/>
                      <a:r>
                        <a:rPr lang="en-US" altLang="zh-CN" sz="1400" dirty="0"/>
                        <a:t>Coil Inner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7300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400683">
                <a:tc>
                  <a:txBody>
                    <a:bodyPr/>
                    <a:lstStyle/>
                    <a:p>
                      <a:pPr algn="l"/>
                      <a:r>
                        <a:rPr lang="en-US" altLang="zh-CN" sz="1400" dirty="0"/>
                        <a:t>Coil Outer diameter</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7916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400683">
                <a:tc>
                  <a:txBody>
                    <a:bodyPr/>
                    <a:lstStyle/>
                    <a:p>
                      <a:pPr algn="l"/>
                      <a:r>
                        <a:rPr lang="en-US" altLang="zh-CN" sz="1400" dirty="0"/>
                        <a:t>Coil length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8150 mm</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400683">
                <a:tc>
                  <a:txBody>
                    <a:bodyPr/>
                    <a:lstStyle/>
                    <a:p>
                      <a:pPr algn="l"/>
                      <a:r>
                        <a:rPr lang="en-US" altLang="zh-CN" sz="1400" dirty="0"/>
                        <a:t>B@(0,0,0)</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3 T</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r h="400683">
                <a:tc>
                  <a:txBody>
                    <a:bodyPr/>
                    <a:lstStyle/>
                    <a:p>
                      <a:r>
                        <a:rPr lang="en-US" altLang="zh-CN" sz="1400" dirty="0"/>
                        <a:t>Operating</a:t>
                      </a:r>
                      <a:r>
                        <a:rPr lang="en-US" altLang="zh-CN" sz="1400" baseline="0" dirty="0"/>
                        <a:t> current</a:t>
                      </a:r>
                      <a:endParaRPr lang="zh-CN" altLang="en-US" sz="14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17 kA</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6083"/>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Coil Module gap</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tx1"/>
                          </a:solidFill>
                          <a:latin typeface="+mn-lt"/>
                          <a:ea typeface="+mn-ea"/>
                          <a:cs typeface="+mn-cs"/>
                        </a:rPr>
                        <a:t>50 mm</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160366"/>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Inductance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11 H</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091791"/>
                  </a:ext>
                </a:extLst>
              </a:tr>
              <a:tr h="400683">
                <a:tc>
                  <a:txBody>
                    <a:bodyPr/>
                    <a:lstStyle/>
                    <a:p>
                      <a:pPr marL="0" algn="l" defTabSz="914400" rtl="0" eaLnBrk="1" latinLnBrk="0" hangingPunct="1"/>
                      <a:r>
                        <a:rPr lang="en-US" altLang="zh-CN" sz="1400" kern="1200" dirty="0">
                          <a:solidFill>
                            <a:schemeClr val="tx1"/>
                          </a:solidFill>
                          <a:latin typeface="+mn-lt"/>
                          <a:ea typeface="+mn-ea"/>
                          <a:cs typeface="+mn-cs"/>
                        </a:rPr>
                        <a:t>Stored Energy </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en-US" altLang="zh-CN" sz="1400" kern="1200" dirty="0">
                          <a:solidFill>
                            <a:schemeClr val="tx1"/>
                          </a:solidFill>
                          <a:latin typeface="+mn-lt"/>
                          <a:ea typeface="+mn-ea"/>
                          <a:cs typeface="+mn-cs"/>
                        </a:rPr>
                        <a:t>1.54 GJ</a:t>
                      </a:r>
                      <a:endParaRPr lang="zh-CN" altLang="en-US" sz="140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4303143"/>
                  </a:ext>
                </a:extLst>
              </a:tr>
            </a:tbl>
          </a:graphicData>
        </a:graphic>
      </p:graphicFrame>
      <p:graphicFrame>
        <p:nvGraphicFramePr>
          <p:cNvPr id="5" name="表格 4">
            <a:extLst>
              <a:ext uri="{FF2B5EF4-FFF2-40B4-BE49-F238E27FC236}">
                <a16:creationId xmlns:a16="http://schemas.microsoft.com/office/drawing/2014/main" id="{6FD911EA-77D9-C153-7E15-2F3D399D9EF2}"/>
              </a:ext>
            </a:extLst>
          </p:cNvPr>
          <p:cNvGraphicFramePr>
            <a:graphicFrameLocks noGrp="1"/>
          </p:cNvGraphicFramePr>
          <p:nvPr/>
        </p:nvGraphicFramePr>
        <p:xfrm>
          <a:off x="7005837" y="4552810"/>
          <a:ext cx="3814560" cy="1885415"/>
        </p:xfrm>
        <a:graphic>
          <a:graphicData uri="http://schemas.openxmlformats.org/drawingml/2006/table">
            <a:tbl>
              <a:tblPr firstRow="1" firstCol="1" bandRow="1"/>
              <a:tblGrid>
                <a:gridCol w="953640">
                  <a:extLst>
                    <a:ext uri="{9D8B030D-6E8A-4147-A177-3AD203B41FA5}">
                      <a16:colId xmlns:a16="http://schemas.microsoft.com/office/drawing/2014/main" val="905688960"/>
                    </a:ext>
                  </a:extLst>
                </a:gridCol>
                <a:gridCol w="953640">
                  <a:extLst>
                    <a:ext uri="{9D8B030D-6E8A-4147-A177-3AD203B41FA5}">
                      <a16:colId xmlns:a16="http://schemas.microsoft.com/office/drawing/2014/main" val="2035705673"/>
                    </a:ext>
                  </a:extLst>
                </a:gridCol>
                <a:gridCol w="953640">
                  <a:extLst>
                    <a:ext uri="{9D8B030D-6E8A-4147-A177-3AD203B41FA5}">
                      <a16:colId xmlns:a16="http://schemas.microsoft.com/office/drawing/2014/main" val="2440218039"/>
                    </a:ext>
                  </a:extLst>
                </a:gridCol>
                <a:gridCol w="953640">
                  <a:extLst>
                    <a:ext uri="{9D8B030D-6E8A-4147-A177-3AD203B41FA5}">
                      <a16:colId xmlns:a16="http://schemas.microsoft.com/office/drawing/2014/main" val="3447713308"/>
                    </a:ext>
                  </a:extLst>
                </a:gridCol>
              </a:tblGrid>
              <a:tr h="377083">
                <a:tc gridSpan="4">
                  <a:txBody>
                    <a:bodyPr/>
                    <a:lstStyle/>
                    <a:p>
                      <a:pPr algn="ctr"/>
                      <a:r>
                        <a:rPr lang="en-US" altLang="zh-CN" sz="1400" dirty="0"/>
                        <a:t>Inductance matrix / H</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290323"/>
                  </a:ext>
                </a:extLst>
              </a:tr>
              <a:tr h="377083">
                <a:tc>
                  <a:txBody>
                    <a:bodyPr/>
                    <a:lstStyle/>
                    <a:p>
                      <a:pPr algn="l"/>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422221"/>
                  </a:ext>
                </a:extLst>
              </a:tr>
              <a:tr h="377083">
                <a:tc>
                  <a:txBody>
                    <a:bodyPr/>
                    <a:lstStyle/>
                    <a:p>
                      <a:pPr algn="l"/>
                      <a:r>
                        <a:rPr lang="en-US" altLang="zh-CN" sz="1400" dirty="0"/>
                        <a:t>Coil 1</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29447"/>
                  </a:ext>
                </a:extLst>
              </a:tr>
              <a:tr h="377083">
                <a:tc>
                  <a:txBody>
                    <a:bodyPr/>
                    <a:lstStyle/>
                    <a:p>
                      <a:pPr algn="l"/>
                      <a:r>
                        <a:rPr lang="en-US" altLang="zh-CN" sz="1400" dirty="0"/>
                        <a:t>Coil 2</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1.75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7148"/>
                  </a:ext>
                </a:extLst>
              </a:tr>
              <a:tr h="377083">
                <a:tc>
                  <a:txBody>
                    <a:bodyPr/>
                    <a:lstStyle/>
                    <a:p>
                      <a:pPr algn="l"/>
                      <a:r>
                        <a:rPr lang="en-US" altLang="zh-CN" sz="1400" dirty="0"/>
                        <a:t>Coil 3</a:t>
                      </a:r>
                      <a:endParaRPr lang="zh-CN" altLang="en-US" sz="14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a:solidFill>
                            <a:schemeClr val="tx1"/>
                          </a:solidFill>
                          <a:latin typeface="+mn-lt"/>
                          <a:ea typeface="+mn-ea"/>
                          <a:cs typeface="+mn-cs"/>
                        </a:rPr>
                        <a:t>0.27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0.73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zh-CN" sz="1400" kern="1200" dirty="0">
                          <a:solidFill>
                            <a:schemeClr val="tx1"/>
                          </a:solidFill>
                          <a:latin typeface="+mn-lt"/>
                          <a:ea typeface="+mn-ea"/>
                          <a:cs typeface="+mn-cs"/>
                        </a:rPr>
                        <a:t>2.01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539126"/>
                  </a:ext>
                </a:extLst>
              </a:tr>
            </a:tbl>
          </a:graphicData>
        </a:graphic>
      </p:graphicFrame>
      <p:grpSp>
        <p:nvGrpSpPr>
          <p:cNvPr id="8" name="组合 7">
            <a:extLst>
              <a:ext uri="{FF2B5EF4-FFF2-40B4-BE49-F238E27FC236}">
                <a16:creationId xmlns:a16="http://schemas.microsoft.com/office/drawing/2014/main" id="{29A6732F-9788-DA92-1442-EDA1948BA4E1}"/>
              </a:ext>
            </a:extLst>
          </p:cNvPr>
          <p:cNvGrpSpPr/>
          <p:nvPr/>
        </p:nvGrpSpPr>
        <p:grpSpPr>
          <a:xfrm>
            <a:off x="595798" y="1429567"/>
            <a:ext cx="6203394" cy="4645555"/>
            <a:chOff x="595798" y="1429567"/>
            <a:chExt cx="6203394" cy="4645555"/>
          </a:xfrm>
        </p:grpSpPr>
        <p:pic>
          <p:nvPicPr>
            <p:cNvPr id="6" name="图片 5">
              <a:extLst>
                <a:ext uri="{FF2B5EF4-FFF2-40B4-BE49-F238E27FC236}">
                  <a16:creationId xmlns:a16="http://schemas.microsoft.com/office/drawing/2014/main" id="{6E301BDC-B517-92B3-108B-6B6A4211E6DC}"/>
                </a:ext>
              </a:extLst>
            </p:cNvPr>
            <p:cNvPicPr>
              <a:picLocks noChangeAspect="1"/>
            </p:cNvPicPr>
            <p:nvPr/>
          </p:nvPicPr>
          <p:blipFill>
            <a:blip r:embed="rId3"/>
            <a:stretch>
              <a:fillRect/>
            </a:stretch>
          </p:blipFill>
          <p:spPr>
            <a:xfrm>
              <a:off x="729890" y="1429567"/>
              <a:ext cx="6069302" cy="4645555"/>
            </a:xfrm>
            <a:prstGeom prst="rect">
              <a:avLst/>
            </a:prstGeom>
          </p:spPr>
        </p:pic>
        <p:pic>
          <p:nvPicPr>
            <p:cNvPr id="7" name="图片 6">
              <a:extLst>
                <a:ext uri="{FF2B5EF4-FFF2-40B4-BE49-F238E27FC236}">
                  <a16:creationId xmlns:a16="http://schemas.microsoft.com/office/drawing/2014/main" id="{F1784B00-56E6-BDFB-C9ED-1A92FCAC1F66}"/>
                </a:ext>
              </a:extLst>
            </p:cNvPr>
            <p:cNvPicPr>
              <a:picLocks noChangeAspect="1"/>
            </p:cNvPicPr>
            <p:nvPr/>
          </p:nvPicPr>
          <p:blipFill>
            <a:blip r:embed="rId4"/>
            <a:srcRect t="2762" r="52289"/>
            <a:stretch/>
          </p:blipFill>
          <p:spPr>
            <a:xfrm>
              <a:off x="595798" y="2468880"/>
              <a:ext cx="4544093" cy="2959553"/>
            </a:xfrm>
            <a:prstGeom prst="rect">
              <a:avLst/>
            </a:prstGeom>
          </p:spPr>
        </p:pic>
      </p:grpSp>
    </p:spTree>
    <p:extLst>
      <p:ext uri="{BB962C8B-B14F-4D97-AF65-F5344CB8AC3E}">
        <p14:creationId xmlns:p14="http://schemas.microsoft.com/office/powerpoint/2010/main" val="34186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7BB7-549A-B3A5-C635-BC9B955D056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1B09ADE-6CFB-6E28-5839-6A24623D0036}"/>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6</a:t>
            </a:fld>
            <a:endParaRPr lang="zh-CN" altLang="en-US" sz="2000" dirty="0"/>
          </a:p>
        </p:txBody>
      </p:sp>
      <p:sp>
        <p:nvSpPr>
          <p:cNvPr id="4" name="标题 1">
            <a:extLst>
              <a:ext uri="{FF2B5EF4-FFF2-40B4-BE49-F238E27FC236}">
                <a16:creationId xmlns:a16="http://schemas.microsoft.com/office/drawing/2014/main" id="{A2971CE8-6115-149E-F5D0-4B4FD1EC48AE}"/>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pic>
        <p:nvPicPr>
          <p:cNvPr id="6" name="图片 5">
            <a:extLst>
              <a:ext uri="{FF2B5EF4-FFF2-40B4-BE49-F238E27FC236}">
                <a16:creationId xmlns:a16="http://schemas.microsoft.com/office/drawing/2014/main" id="{CDAC8200-D4FF-C0CE-9F94-64DFE4F420B6}"/>
              </a:ext>
            </a:extLst>
          </p:cNvPr>
          <p:cNvPicPr>
            <a:picLocks noChangeAspect="1"/>
          </p:cNvPicPr>
          <p:nvPr/>
        </p:nvPicPr>
        <p:blipFill>
          <a:blip r:embed="rId3"/>
          <a:stretch>
            <a:fillRect/>
          </a:stretch>
        </p:blipFill>
        <p:spPr>
          <a:xfrm>
            <a:off x="6812803" y="1806264"/>
            <a:ext cx="5017256" cy="2536031"/>
          </a:xfrm>
          <a:prstGeom prst="rect">
            <a:avLst/>
          </a:prstGeom>
        </p:spPr>
      </p:pic>
      <p:sp>
        <p:nvSpPr>
          <p:cNvPr id="8" name="文本框 7">
            <a:extLst>
              <a:ext uri="{FF2B5EF4-FFF2-40B4-BE49-F238E27FC236}">
                <a16:creationId xmlns:a16="http://schemas.microsoft.com/office/drawing/2014/main" id="{6066C852-D8F2-FD3A-3192-6703B4839E67}"/>
              </a:ext>
            </a:extLst>
          </p:cNvPr>
          <p:cNvSpPr txBox="1"/>
          <p:nvPr/>
        </p:nvSpPr>
        <p:spPr>
          <a:xfrm>
            <a:off x="716803" y="655429"/>
            <a:ext cx="6096000" cy="1277273"/>
          </a:xfrm>
          <a:prstGeom prst="rect">
            <a:avLst/>
          </a:prstGeom>
          <a:noFill/>
        </p:spPr>
        <p:txBody>
          <a:bodyPr wrap="square">
            <a:spAutoFit/>
          </a:bodyPr>
          <a:lstStyle/>
          <a:p>
            <a:r>
              <a:rPr lang="en-US" altLang="zh-CN" b="1" dirty="0" err="1"/>
              <a:t>Bcenter</a:t>
            </a:r>
            <a:r>
              <a:rPr lang="en-US" altLang="zh-CN" b="1" dirty="0"/>
              <a:t>=3.0T</a:t>
            </a:r>
            <a:r>
              <a:rPr lang="zh-CN" altLang="en-US" b="1" dirty="0"/>
              <a:t>，</a:t>
            </a:r>
            <a:r>
              <a:rPr lang="en-US" altLang="zh-CN" b="1" dirty="0" err="1"/>
              <a:t>Bpeak</a:t>
            </a:r>
            <a:r>
              <a:rPr lang="en-US" altLang="zh-CN" b="1" dirty="0"/>
              <a:t> on cable: 3.29T</a:t>
            </a:r>
          </a:p>
          <a:p>
            <a:pPr marL="285750" indent="-285750">
              <a:lnSpc>
                <a:spcPct val="150000"/>
              </a:lnSpc>
              <a:buFont typeface="Arial" panose="020B0604020202020204" pitchFamily="34" charset="0"/>
              <a:buChar char="•"/>
            </a:pPr>
            <a:r>
              <a:rPr lang="en-US" altLang="zh-CN" sz="1800" kern="1200" dirty="0">
                <a:solidFill>
                  <a:srgbClr val="000000"/>
                </a:solidFill>
                <a:effectLst/>
                <a:latin typeface="Calibri" panose="020F0502020204030204" pitchFamily="34" charset="0"/>
                <a:ea typeface="等线" panose="02010600030101010101" pitchFamily="2" charset="-122"/>
                <a:cs typeface="+mn-cs"/>
              </a:rPr>
              <a:t>2D Magnetic field distribution</a:t>
            </a:r>
            <a:endParaRPr lang="zh-CN" altLang="zh-CN" sz="1600" dirty="0">
              <a:effectLst/>
            </a:endParaRPr>
          </a:p>
          <a:p>
            <a:endParaRPr lang="zh-CN" altLang="en-US" sz="1600" dirty="0"/>
          </a:p>
          <a:p>
            <a:endParaRPr lang="zh-CN" altLang="en-US" sz="1600" dirty="0"/>
          </a:p>
        </p:txBody>
      </p:sp>
      <p:sp>
        <p:nvSpPr>
          <p:cNvPr id="9" name="文本框 8">
            <a:extLst>
              <a:ext uri="{FF2B5EF4-FFF2-40B4-BE49-F238E27FC236}">
                <a16:creationId xmlns:a16="http://schemas.microsoft.com/office/drawing/2014/main" id="{AC882809-BB44-5391-2DAC-169509C912A8}"/>
              </a:ext>
            </a:extLst>
          </p:cNvPr>
          <p:cNvSpPr txBox="1"/>
          <p:nvPr/>
        </p:nvSpPr>
        <p:spPr>
          <a:xfrm>
            <a:off x="7021350" y="1206424"/>
            <a:ext cx="6096000" cy="369332"/>
          </a:xfrm>
          <a:prstGeom prst="rect">
            <a:avLst/>
          </a:prstGeom>
          <a:noFill/>
        </p:spPr>
        <p:txBody>
          <a:bodyPr wrap="square">
            <a:spAutoFit/>
          </a:bodyPr>
          <a:lstStyle/>
          <a:p>
            <a:pPr marL="285750" indent="-285750">
              <a:buFont typeface="Arial" panose="020B0604020202020204" pitchFamily="34" charset="0"/>
              <a:buChar char="•"/>
            </a:pPr>
            <a:r>
              <a:rPr lang="en-US" altLang="zh-CN" dirty="0">
                <a:solidFill>
                  <a:srgbClr val="000000"/>
                </a:solidFill>
                <a:latin typeface="Calibri" panose="020F0502020204030204" pitchFamily="34" charset="0"/>
                <a:ea typeface="等线" panose="02010600030101010101" pitchFamily="2" charset="-122"/>
              </a:rPr>
              <a:t>B along Z axis / T</a:t>
            </a:r>
            <a:endParaRPr lang="zh-CN" altLang="en-US" dirty="0">
              <a:solidFill>
                <a:srgbClr val="000000"/>
              </a:solidFill>
              <a:latin typeface="Calibri" panose="020F0502020204030204" pitchFamily="34" charset="0"/>
              <a:ea typeface="等线" panose="02010600030101010101" pitchFamily="2" charset="-122"/>
            </a:endParaRPr>
          </a:p>
        </p:txBody>
      </p:sp>
      <p:pic>
        <p:nvPicPr>
          <p:cNvPr id="2" name="图片 1">
            <a:extLst>
              <a:ext uri="{FF2B5EF4-FFF2-40B4-BE49-F238E27FC236}">
                <a16:creationId xmlns:a16="http://schemas.microsoft.com/office/drawing/2014/main" id="{A95FA939-8011-EE3C-64E3-F83E1EE0CEAB}"/>
              </a:ext>
            </a:extLst>
          </p:cNvPr>
          <p:cNvPicPr>
            <a:picLocks noChangeAspect="1"/>
          </p:cNvPicPr>
          <p:nvPr/>
        </p:nvPicPr>
        <p:blipFill>
          <a:blip r:embed="rId4"/>
          <a:stretch>
            <a:fillRect/>
          </a:stretch>
        </p:blipFill>
        <p:spPr>
          <a:xfrm>
            <a:off x="716803" y="1355370"/>
            <a:ext cx="4444744" cy="2358610"/>
          </a:xfrm>
          <a:prstGeom prst="rect">
            <a:avLst/>
          </a:prstGeom>
        </p:spPr>
      </p:pic>
      <p:sp>
        <p:nvSpPr>
          <p:cNvPr id="5" name="文本框 4">
            <a:extLst>
              <a:ext uri="{FF2B5EF4-FFF2-40B4-BE49-F238E27FC236}">
                <a16:creationId xmlns:a16="http://schemas.microsoft.com/office/drawing/2014/main" id="{47CBF013-0B58-A95E-7E01-F1C8A294B799}"/>
              </a:ext>
            </a:extLst>
          </p:cNvPr>
          <p:cNvSpPr txBox="1"/>
          <p:nvPr/>
        </p:nvSpPr>
        <p:spPr>
          <a:xfrm>
            <a:off x="716803" y="3795542"/>
            <a:ext cx="3169329" cy="369332"/>
          </a:xfrm>
          <a:prstGeom prst="rect">
            <a:avLst/>
          </a:prstGeom>
          <a:noFill/>
        </p:spPr>
        <p:txBody>
          <a:bodyPr wrap="none" rtlCol="0">
            <a:spAutoFit/>
          </a:bodyPr>
          <a:lstStyle/>
          <a:p>
            <a:pPr marL="285750" indent="-285750">
              <a:buFont typeface="Arial" panose="020B0604020202020204" pitchFamily="34" charset="0"/>
              <a:buChar char="•"/>
            </a:pPr>
            <a:r>
              <a:rPr lang="en-US" altLang="zh-CN" dirty="0"/>
              <a:t>3D Magnetic field simulation</a:t>
            </a:r>
            <a:endParaRPr lang="zh-CN" altLang="en-US" dirty="0"/>
          </a:p>
        </p:txBody>
      </p:sp>
      <p:pic>
        <p:nvPicPr>
          <p:cNvPr id="7" name="图片 6">
            <a:extLst>
              <a:ext uri="{FF2B5EF4-FFF2-40B4-BE49-F238E27FC236}">
                <a16:creationId xmlns:a16="http://schemas.microsoft.com/office/drawing/2014/main" id="{88EE1644-6713-F6DA-5582-9456ADE85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803" y="4164874"/>
            <a:ext cx="5560202" cy="2278537"/>
          </a:xfrm>
          <a:prstGeom prst="rect">
            <a:avLst/>
          </a:prstGeom>
        </p:spPr>
      </p:pic>
    </p:spTree>
    <p:extLst>
      <p:ext uri="{BB962C8B-B14F-4D97-AF65-F5344CB8AC3E}">
        <p14:creationId xmlns:p14="http://schemas.microsoft.com/office/powerpoint/2010/main" val="156770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F5534F1-6508-2B36-2F8F-A17D17E42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466" y="1063850"/>
            <a:ext cx="3896884" cy="2721733"/>
          </a:xfrm>
          <a:prstGeom prst="rect">
            <a:avLst/>
          </a:prstGeom>
        </p:spPr>
      </p:pic>
      <p:sp>
        <p:nvSpPr>
          <p:cNvPr id="3" name="灯片编号占位符 2">
            <a:extLst>
              <a:ext uri="{FF2B5EF4-FFF2-40B4-BE49-F238E27FC236}">
                <a16:creationId xmlns:a16="http://schemas.microsoft.com/office/drawing/2014/main" id="{F581847B-1866-4B56-A23F-535515870715}"/>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7</a:t>
            </a:fld>
            <a:endParaRPr lang="zh-CN" altLang="en-US" sz="2000" dirty="0"/>
          </a:p>
        </p:txBody>
      </p:sp>
      <p:sp>
        <p:nvSpPr>
          <p:cNvPr id="4" name="标题 1">
            <a:extLst>
              <a:ext uri="{FF2B5EF4-FFF2-40B4-BE49-F238E27FC236}">
                <a16:creationId xmlns:a16="http://schemas.microsoft.com/office/drawing/2014/main" id="{A6FB2734-8A63-5C8F-6859-4B8607467260}"/>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sp>
        <p:nvSpPr>
          <p:cNvPr id="11" name="文本框 10">
            <a:extLst>
              <a:ext uri="{FF2B5EF4-FFF2-40B4-BE49-F238E27FC236}">
                <a16:creationId xmlns:a16="http://schemas.microsoft.com/office/drawing/2014/main" id="{55AB3703-6D8A-78B4-084D-96DFEB9324E1}"/>
              </a:ext>
            </a:extLst>
          </p:cNvPr>
          <p:cNvSpPr txBox="1"/>
          <p:nvPr/>
        </p:nvSpPr>
        <p:spPr>
          <a:xfrm>
            <a:off x="5944614" y="844386"/>
            <a:ext cx="3179898"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b="1" kern="100" dirty="0">
                <a:solidFill>
                  <a:schemeClr val="accent1"/>
                </a:solidFill>
                <a:effectLst/>
                <a:latin typeface="Times New Roman" panose="02020603050405020304" pitchFamily="18" charset="0"/>
                <a:ea typeface="宋体" panose="02010600030101010101" pitchFamily="2" charset="-122"/>
              </a:rPr>
              <a:t>Inner Tracker region </a:t>
            </a:r>
            <a:endParaRPr lang="zh-CN" altLang="en-US" dirty="0">
              <a:solidFill>
                <a:schemeClr val="accent1"/>
              </a:solidFill>
            </a:endParaRPr>
          </a:p>
        </p:txBody>
      </p:sp>
      <p:pic>
        <p:nvPicPr>
          <p:cNvPr id="12" name="图片 11">
            <a:extLst>
              <a:ext uri="{FF2B5EF4-FFF2-40B4-BE49-F238E27FC236}">
                <a16:creationId xmlns:a16="http://schemas.microsoft.com/office/drawing/2014/main" id="{08237B15-88FC-B7C6-5FB5-D351C44D48A5}"/>
              </a:ext>
            </a:extLst>
          </p:cNvPr>
          <p:cNvPicPr/>
          <p:nvPr/>
        </p:nvPicPr>
        <p:blipFill>
          <a:blip r:embed="rId4"/>
          <a:stretch>
            <a:fillRect/>
          </a:stretch>
        </p:blipFill>
        <p:spPr>
          <a:xfrm>
            <a:off x="701696" y="2016064"/>
            <a:ext cx="4692651" cy="3070286"/>
          </a:xfrm>
          <a:prstGeom prst="rect">
            <a:avLst/>
          </a:prstGeom>
        </p:spPr>
      </p:pic>
      <p:sp>
        <p:nvSpPr>
          <p:cNvPr id="14" name="文本框 13">
            <a:extLst>
              <a:ext uri="{FF2B5EF4-FFF2-40B4-BE49-F238E27FC236}">
                <a16:creationId xmlns:a16="http://schemas.microsoft.com/office/drawing/2014/main" id="{D73A3B85-A865-3535-F573-794B4B041B0F}"/>
              </a:ext>
            </a:extLst>
          </p:cNvPr>
          <p:cNvSpPr txBox="1"/>
          <p:nvPr/>
        </p:nvSpPr>
        <p:spPr>
          <a:xfrm>
            <a:off x="609599" y="1265012"/>
            <a:ext cx="4892698" cy="584775"/>
          </a:xfrm>
          <a:prstGeom prst="rect">
            <a:avLst/>
          </a:prstGeom>
          <a:noFill/>
        </p:spPr>
        <p:txBody>
          <a:bodyPr wrap="square">
            <a:spAutoFit/>
          </a:bodyPr>
          <a:lstStyle/>
          <a:p>
            <a:r>
              <a:rPr lang="en-US" altLang="zh-CN" sz="1600" kern="100" dirty="0">
                <a:effectLst/>
                <a:latin typeface="Times New Roman" panose="02020603050405020304" pitchFamily="18" charset="0"/>
                <a:ea typeface="宋体" panose="02010600030101010101" pitchFamily="2" charset="-122"/>
              </a:rPr>
              <a:t>Schematic diagram of solenoid coil, anti-solenoid coil, TPC and ITK position</a:t>
            </a:r>
            <a:endParaRPr lang="zh-CN" altLang="en-US" sz="1600" dirty="0"/>
          </a:p>
        </p:txBody>
      </p:sp>
      <p:sp>
        <p:nvSpPr>
          <p:cNvPr id="2" name="Content Placeholder 1">
            <a:extLst>
              <a:ext uri="{FF2B5EF4-FFF2-40B4-BE49-F238E27FC236}">
                <a16:creationId xmlns:a16="http://schemas.microsoft.com/office/drawing/2014/main" id="{37384534-CB7F-3870-8E0A-9BF153B745AD}"/>
              </a:ext>
            </a:extLst>
          </p:cNvPr>
          <p:cNvSpPr txBox="1">
            <a:spLocks/>
          </p:cNvSpPr>
          <p:nvPr/>
        </p:nvSpPr>
        <p:spPr>
          <a:xfrm>
            <a:off x="609599" y="835637"/>
            <a:ext cx="10972800" cy="32395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atin typeface="Calibri" panose="020F0502020204030204" pitchFamily="34" charset="0"/>
                <a:ea typeface="Calibri" panose="020F0502020204030204" pitchFamily="34" charset="0"/>
                <a:cs typeface="Calibri" panose="020F0502020204030204" pitchFamily="34" charset="0"/>
              </a:rPr>
              <a:t>Field distribution and uniformity</a:t>
            </a:r>
            <a:endParaRPr lang="en-US" altLang="zh-CN" sz="4000" dirty="0">
              <a:latin typeface="+mj-lt"/>
            </a:endParaRPr>
          </a:p>
        </p:txBody>
      </p:sp>
      <p:pic>
        <p:nvPicPr>
          <p:cNvPr id="8" name="图片 7">
            <a:extLst>
              <a:ext uri="{FF2B5EF4-FFF2-40B4-BE49-F238E27FC236}">
                <a16:creationId xmlns:a16="http://schemas.microsoft.com/office/drawing/2014/main" id="{125E59F9-CF98-A82C-11C7-5E64F36C3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582" y="3866361"/>
            <a:ext cx="3257768" cy="2721732"/>
          </a:xfrm>
          <a:prstGeom prst="rect">
            <a:avLst/>
          </a:prstGeom>
        </p:spPr>
      </p:pic>
      <p:sp>
        <p:nvSpPr>
          <p:cNvPr id="9" name="文本框 8">
            <a:extLst>
              <a:ext uri="{FF2B5EF4-FFF2-40B4-BE49-F238E27FC236}">
                <a16:creationId xmlns:a16="http://schemas.microsoft.com/office/drawing/2014/main" id="{2C41AE0F-7142-D904-8E90-360E96F75619}"/>
              </a:ext>
            </a:extLst>
          </p:cNvPr>
          <p:cNvSpPr txBox="1"/>
          <p:nvPr/>
        </p:nvSpPr>
        <p:spPr>
          <a:xfrm>
            <a:off x="10236191" y="4782962"/>
            <a:ext cx="1141659" cy="369332"/>
          </a:xfrm>
          <a:prstGeom prst="rect">
            <a:avLst/>
          </a:prstGeom>
          <a:noFill/>
        </p:spPr>
        <p:txBody>
          <a:bodyPr wrap="none" rtlCol="0">
            <a:spAutoFit/>
          </a:bodyPr>
          <a:lstStyle/>
          <a:p>
            <a:r>
              <a:rPr lang="en-US" altLang="zh-CN" b="1" dirty="0">
                <a:solidFill>
                  <a:schemeClr val="accent1"/>
                </a:solidFill>
                <a:latin typeface="Calibri" panose="020F0502020204030204" pitchFamily="34" charset="0"/>
                <a:ea typeface="Calibri" panose="020F0502020204030204" pitchFamily="34" charset="0"/>
                <a:cs typeface="Calibri" panose="020F0502020204030204" pitchFamily="34" charset="0"/>
              </a:rPr>
              <a:t>∆B=0.11 T</a:t>
            </a:r>
            <a:endParaRPr lang="zh-CN" altLang="en-US"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95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9F4A-C059-C5EB-DC37-6725D16D0A41}"/>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5E25585-75F8-95B5-A103-498740115132}"/>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8</a:t>
            </a:fld>
            <a:endParaRPr lang="zh-CN" altLang="en-US" sz="2000" dirty="0"/>
          </a:p>
        </p:txBody>
      </p:sp>
      <p:sp>
        <p:nvSpPr>
          <p:cNvPr id="4" name="标题 1">
            <a:extLst>
              <a:ext uri="{FF2B5EF4-FFF2-40B4-BE49-F238E27FC236}">
                <a16:creationId xmlns:a16="http://schemas.microsoft.com/office/drawing/2014/main" id="{C613227C-CB89-923D-902A-4EB00AAECE4B}"/>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sp>
        <p:nvSpPr>
          <p:cNvPr id="11" name="文本框 10">
            <a:extLst>
              <a:ext uri="{FF2B5EF4-FFF2-40B4-BE49-F238E27FC236}">
                <a16:creationId xmlns:a16="http://schemas.microsoft.com/office/drawing/2014/main" id="{A8D0ED9E-443E-6E93-796D-1127BC40422A}"/>
              </a:ext>
            </a:extLst>
          </p:cNvPr>
          <p:cNvSpPr txBox="1"/>
          <p:nvPr/>
        </p:nvSpPr>
        <p:spPr>
          <a:xfrm>
            <a:off x="609599" y="1159595"/>
            <a:ext cx="3179898"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b="1" kern="100" dirty="0">
                <a:solidFill>
                  <a:schemeClr val="accent1"/>
                </a:solidFill>
                <a:effectLst/>
                <a:latin typeface="Times New Roman" panose="02020603050405020304" pitchFamily="18" charset="0"/>
                <a:ea typeface="宋体" panose="02010600030101010101" pitchFamily="2" charset="-122"/>
              </a:rPr>
              <a:t>TPC region </a:t>
            </a:r>
            <a:endParaRPr lang="zh-CN" altLang="en-US" dirty="0">
              <a:solidFill>
                <a:schemeClr val="accent1"/>
              </a:solidFill>
            </a:endParaRPr>
          </a:p>
        </p:txBody>
      </p:sp>
      <p:sp>
        <p:nvSpPr>
          <p:cNvPr id="2" name="Content Placeholder 1">
            <a:extLst>
              <a:ext uri="{FF2B5EF4-FFF2-40B4-BE49-F238E27FC236}">
                <a16:creationId xmlns:a16="http://schemas.microsoft.com/office/drawing/2014/main" id="{646CCA90-C380-3867-66B9-37F18C807DDE}"/>
              </a:ext>
            </a:extLst>
          </p:cNvPr>
          <p:cNvSpPr txBox="1">
            <a:spLocks/>
          </p:cNvSpPr>
          <p:nvPr/>
        </p:nvSpPr>
        <p:spPr>
          <a:xfrm>
            <a:off x="609599" y="835637"/>
            <a:ext cx="10972800" cy="32395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atin typeface="Calibri" panose="020F0502020204030204" pitchFamily="34" charset="0"/>
                <a:ea typeface="Calibri" panose="020F0502020204030204" pitchFamily="34" charset="0"/>
                <a:cs typeface="Calibri" panose="020F0502020204030204" pitchFamily="34" charset="0"/>
              </a:rPr>
              <a:t>Field distribution and uniformity</a:t>
            </a:r>
            <a:endParaRPr lang="en-US" altLang="zh-CN" sz="4000" dirty="0">
              <a:latin typeface="+mj-lt"/>
            </a:endParaRPr>
          </a:p>
        </p:txBody>
      </p:sp>
      <p:pic>
        <p:nvPicPr>
          <p:cNvPr id="5" name="图片 4">
            <a:extLst>
              <a:ext uri="{FF2B5EF4-FFF2-40B4-BE49-F238E27FC236}">
                <a16:creationId xmlns:a16="http://schemas.microsoft.com/office/drawing/2014/main" id="{912E3C16-2E30-AE03-4B88-00E928784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361" y="1483553"/>
            <a:ext cx="2170889" cy="2355737"/>
          </a:xfrm>
          <a:prstGeom prst="rect">
            <a:avLst/>
          </a:prstGeom>
        </p:spPr>
      </p:pic>
      <p:pic>
        <p:nvPicPr>
          <p:cNvPr id="7" name="图片 6">
            <a:extLst>
              <a:ext uri="{FF2B5EF4-FFF2-40B4-BE49-F238E27FC236}">
                <a16:creationId xmlns:a16="http://schemas.microsoft.com/office/drawing/2014/main" id="{FFC17142-3A45-1A00-AA8D-D7209CA39F06}"/>
              </a:ext>
            </a:extLst>
          </p:cNvPr>
          <p:cNvPicPr>
            <a:picLocks noChangeAspect="1"/>
          </p:cNvPicPr>
          <p:nvPr/>
        </p:nvPicPr>
        <p:blipFill>
          <a:blip r:embed="rId4"/>
          <a:stretch>
            <a:fillRect/>
          </a:stretch>
        </p:blipFill>
        <p:spPr>
          <a:xfrm>
            <a:off x="282044" y="1882169"/>
            <a:ext cx="2968570" cy="1837686"/>
          </a:xfrm>
          <a:prstGeom prst="rect">
            <a:avLst/>
          </a:prstGeom>
        </p:spPr>
      </p:pic>
      <p:pic>
        <p:nvPicPr>
          <p:cNvPr id="10" name="图片 9">
            <a:extLst>
              <a:ext uri="{FF2B5EF4-FFF2-40B4-BE49-F238E27FC236}">
                <a16:creationId xmlns:a16="http://schemas.microsoft.com/office/drawing/2014/main" id="{672A64DD-6E7F-533C-0780-35A66AB6903D}"/>
              </a:ext>
            </a:extLst>
          </p:cNvPr>
          <p:cNvPicPr>
            <a:picLocks noChangeAspect="1"/>
          </p:cNvPicPr>
          <p:nvPr/>
        </p:nvPicPr>
        <p:blipFill>
          <a:blip r:embed="rId5"/>
          <a:stretch>
            <a:fillRect/>
          </a:stretch>
        </p:blipFill>
        <p:spPr>
          <a:xfrm>
            <a:off x="653331" y="4163248"/>
            <a:ext cx="5402478" cy="1977957"/>
          </a:xfrm>
          <a:prstGeom prst="rect">
            <a:avLst/>
          </a:prstGeom>
        </p:spPr>
      </p:pic>
      <p:pic>
        <p:nvPicPr>
          <p:cNvPr id="13" name="图片 12">
            <a:extLst>
              <a:ext uri="{FF2B5EF4-FFF2-40B4-BE49-F238E27FC236}">
                <a16:creationId xmlns:a16="http://schemas.microsoft.com/office/drawing/2014/main" id="{33A4B551-D5D2-3403-831A-7523324CBE8F}"/>
              </a:ext>
            </a:extLst>
          </p:cNvPr>
          <p:cNvPicPr>
            <a:picLocks noChangeAspect="1"/>
          </p:cNvPicPr>
          <p:nvPr/>
        </p:nvPicPr>
        <p:blipFill>
          <a:blip r:embed="rId6">
            <a:extLst>
              <a:ext uri="{28A0092B-C50C-407E-A947-70E740481C1C}">
                <a14:useLocalDpi xmlns:a14="http://schemas.microsoft.com/office/drawing/2010/main" val="0"/>
              </a:ext>
            </a:extLst>
          </a:blip>
          <a:srcRect t="41172"/>
          <a:stretch/>
        </p:blipFill>
        <p:spPr bwMode="auto">
          <a:xfrm>
            <a:off x="6381752" y="1936198"/>
            <a:ext cx="5257617" cy="1729628"/>
          </a:xfrm>
          <a:prstGeom prst="rect">
            <a:avLst/>
          </a:prstGeom>
          <a:noFill/>
          <a:ln>
            <a:noFill/>
          </a:ln>
        </p:spPr>
      </p:pic>
      <p:sp>
        <p:nvSpPr>
          <p:cNvPr id="15" name="文本框 14">
            <a:extLst>
              <a:ext uri="{FF2B5EF4-FFF2-40B4-BE49-F238E27FC236}">
                <a16:creationId xmlns:a16="http://schemas.microsoft.com/office/drawing/2014/main" id="{DDD7FCD3-8942-E985-3911-EFFA83F2349B}"/>
              </a:ext>
            </a:extLst>
          </p:cNvPr>
          <p:cNvSpPr txBox="1"/>
          <p:nvPr/>
        </p:nvSpPr>
        <p:spPr>
          <a:xfrm>
            <a:off x="6301367" y="1364118"/>
            <a:ext cx="3179898"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b="1" kern="100" dirty="0">
                <a:solidFill>
                  <a:schemeClr val="accent1"/>
                </a:solidFill>
                <a:effectLst/>
                <a:latin typeface="Times New Roman" panose="02020603050405020304" pitchFamily="18" charset="0"/>
                <a:ea typeface="宋体" panose="02010600030101010101" pitchFamily="2" charset="-122"/>
              </a:rPr>
              <a:t>With anti-solenoid</a:t>
            </a:r>
            <a:endParaRPr lang="zh-CN" altLang="en-US" dirty="0">
              <a:solidFill>
                <a:schemeClr val="accent1"/>
              </a:solidFill>
            </a:endParaRPr>
          </a:p>
        </p:txBody>
      </p:sp>
      <p:sp>
        <p:nvSpPr>
          <p:cNvPr id="16" name="文本框 15">
            <a:extLst>
              <a:ext uri="{FF2B5EF4-FFF2-40B4-BE49-F238E27FC236}">
                <a16:creationId xmlns:a16="http://schemas.microsoft.com/office/drawing/2014/main" id="{7A3341A7-9BAD-9359-0F80-55688FAFBCD1}"/>
              </a:ext>
            </a:extLst>
          </p:cNvPr>
          <p:cNvSpPr txBox="1"/>
          <p:nvPr/>
        </p:nvSpPr>
        <p:spPr>
          <a:xfrm>
            <a:off x="6381752" y="4163248"/>
            <a:ext cx="5487923" cy="830997"/>
          </a:xfrm>
          <a:prstGeom prst="rect">
            <a:avLst/>
          </a:prstGeom>
          <a:noFill/>
        </p:spPr>
        <p:txBody>
          <a:bodyPr wrap="square">
            <a:spAutoFit/>
          </a:bodyPr>
          <a:lstStyle/>
          <a:p>
            <a:r>
              <a:rPr lang="en-US" altLang="zh-CN" sz="1600" kern="100" dirty="0">
                <a:effectLst/>
                <a:latin typeface="Times New Roman" panose="02020603050405020304" pitchFamily="18" charset="0"/>
                <a:ea typeface="宋体" panose="02010600030101010101" pitchFamily="2" charset="-122"/>
              </a:rPr>
              <a:t>Through the comparison of magnetic field distribution on path 1 and path 2, </a:t>
            </a:r>
            <a:r>
              <a:rPr lang="en-US" altLang="zh-CN" sz="1600" kern="100" dirty="0">
                <a:solidFill>
                  <a:srgbClr val="24292F"/>
                </a:solidFill>
                <a:effectLst/>
                <a:latin typeface="Times New Roman" panose="02020603050405020304" pitchFamily="18" charset="0"/>
                <a:ea typeface="宋体" panose="02010600030101010101" pitchFamily="2" charset="-122"/>
              </a:rPr>
              <a:t>we found that the anti-solenoid has a relatively small impact on the magnetic field homogeneity of the TPC. </a:t>
            </a:r>
            <a:endParaRPr lang="zh-CN" altLang="en-US" sz="1600" dirty="0"/>
          </a:p>
        </p:txBody>
      </p:sp>
    </p:spTree>
    <p:extLst>
      <p:ext uri="{BB962C8B-B14F-4D97-AF65-F5344CB8AC3E}">
        <p14:creationId xmlns:p14="http://schemas.microsoft.com/office/powerpoint/2010/main" val="422582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6B101-062B-BC9E-357F-0AA71F389389}"/>
            </a:ext>
          </a:extLst>
        </p:cNvPr>
        <p:cNvGrpSpPr/>
        <p:nvPr/>
      </p:nvGrpSpPr>
      <p:grpSpPr>
        <a:xfrm>
          <a:off x="0" y="0"/>
          <a:ext cx="0" cy="0"/>
          <a:chOff x="0" y="0"/>
          <a:chExt cx="0" cy="0"/>
        </a:xfrm>
      </p:grpSpPr>
      <p:sp>
        <p:nvSpPr>
          <p:cNvPr id="8" name="矩形: 圆角 7">
            <a:extLst>
              <a:ext uri="{FF2B5EF4-FFF2-40B4-BE49-F238E27FC236}">
                <a16:creationId xmlns:a16="http://schemas.microsoft.com/office/drawing/2014/main" id="{BB168C9F-F447-A345-657F-F51A6F83618C}"/>
              </a:ext>
            </a:extLst>
          </p:cNvPr>
          <p:cNvSpPr/>
          <p:nvPr/>
        </p:nvSpPr>
        <p:spPr>
          <a:xfrm>
            <a:off x="773822" y="4675790"/>
            <a:ext cx="10627273" cy="1789528"/>
          </a:xfrm>
          <a:prstGeom prst="roundRect">
            <a:avLst>
              <a:gd name="adj" fmla="val 5699"/>
            </a:avLst>
          </a:prstGeom>
          <a:solidFill>
            <a:schemeClr val="accent5">
              <a:lumMod val="20000"/>
              <a:lumOff val="80000"/>
            </a:schemeClr>
          </a:solid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8FC92EDF-817A-083B-B7E3-02BE96857882}"/>
              </a:ext>
            </a:extLst>
          </p:cNvPr>
          <p:cNvSpPr>
            <a:spLocks noGrp="1"/>
          </p:cNvSpPr>
          <p:nvPr>
            <p:ph type="sldNum" sz="quarter" idx="12"/>
          </p:nvPr>
        </p:nvSpPr>
        <p:spPr>
          <a:xfrm>
            <a:off x="9334856" y="6438226"/>
            <a:ext cx="2743200" cy="365125"/>
          </a:xfrm>
        </p:spPr>
        <p:txBody>
          <a:bodyPr/>
          <a:lstStyle/>
          <a:p>
            <a:fld id="{E31375A4-56A4-47D6-9801-1991572033F7}" type="slidenum">
              <a:rPr lang="en-US" altLang="zh-CN" sz="2000" smtClean="0"/>
              <a:pPr/>
              <a:t>9</a:t>
            </a:fld>
            <a:endParaRPr lang="zh-CN" altLang="en-US" sz="2000" dirty="0"/>
          </a:p>
        </p:txBody>
      </p:sp>
      <p:sp>
        <p:nvSpPr>
          <p:cNvPr id="4" name="标题 1">
            <a:extLst>
              <a:ext uri="{FF2B5EF4-FFF2-40B4-BE49-F238E27FC236}">
                <a16:creationId xmlns:a16="http://schemas.microsoft.com/office/drawing/2014/main" id="{A618B5E2-49E7-A082-8A64-AD9CDC9E7B9A}"/>
              </a:ext>
            </a:extLst>
          </p:cNvPr>
          <p:cNvSpPr txBox="1">
            <a:spLocks/>
          </p:cNvSpPr>
          <p:nvPr/>
        </p:nvSpPr>
        <p:spPr>
          <a:xfrm>
            <a:off x="2506131" y="203834"/>
            <a:ext cx="7179737" cy="323957"/>
          </a:xfrm>
          <a:prstGeom prst="rect">
            <a:avLst/>
          </a:prstGeom>
        </p:spPr>
        <p:txBody>
          <a:bodyPr/>
          <a:lstStyle>
            <a:lvl1pPr algn="l" defTabSz="914400" rtl="0" eaLnBrk="1" latinLnBrk="0" hangingPunct="1">
              <a:lnSpc>
                <a:spcPct val="90000"/>
              </a:lnSpc>
              <a:spcBef>
                <a:spcPct val="0"/>
              </a:spcBef>
              <a:buNone/>
              <a:defRPr lang="zh-CN" sz="3200" b="1" kern="1200">
                <a:solidFill>
                  <a:schemeClr val="accent1"/>
                </a:solidFill>
                <a:latin typeface="+mj-lt"/>
                <a:ea typeface="Microsoft YaHei UI" panose="020B0503020204020204" pitchFamily="34" charset="-122"/>
                <a:cs typeface="+mj-cs"/>
              </a:defRPr>
            </a:lvl1pPr>
          </a:lstStyle>
          <a:p>
            <a:pPr algn="ctr"/>
            <a:r>
              <a:rPr lang="en-US" altLang="zh-CN" sz="2400" dirty="0">
                <a:latin typeface="Arial" panose="020B0604020202020204" pitchFamily="34" charset="0"/>
                <a:ea typeface="微软雅黑" panose="020B0503020204020204" pitchFamily="34" charset="-122"/>
                <a:cs typeface="Arial" panose="020B0604020202020204" pitchFamily="34" charset="0"/>
              </a:rPr>
              <a:t>Magnetic field design</a:t>
            </a:r>
            <a:endParaRPr lang="zh-CN" altLang="en-US" sz="2400" dirty="0">
              <a:latin typeface="Times New Roman" panose="02020603050405020304" pitchFamily="18" charset="0"/>
              <a:ea typeface="微软雅黑" panose="020B0503020204020204" pitchFamily="34" charset="-122"/>
            </a:endParaRPr>
          </a:p>
        </p:txBody>
      </p:sp>
      <p:sp>
        <p:nvSpPr>
          <p:cNvPr id="2" name="Content Placeholder 1">
            <a:extLst>
              <a:ext uri="{FF2B5EF4-FFF2-40B4-BE49-F238E27FC236}">
                <a16:creationId xmlns:a16="http://schemas.microsoft.com/office/drawing/2014/main" id="{6FD1B236-A09E-3B06-3A4D-16B28D154A34}"/>
              </a:ext>
            </a:extLst>
          </p:cNvPr>
          <p:cNvSpPr txBox="1">
            <a:spLocks/>
          </p:cNvSpPr>
          <p:nvPr/>
        </p:nvSpPr>
        <p:spPr>
          <a:xfrm>
            <a:off x="609599" y="835637"/>
            <a:ext cx="10972800" cy="32395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atin typeface="Calibri" panose="020F0502020204030204" pitchFamily="34" charset="0"/>
                <a:ea typeface="Calibri" panose="020F0502020204030204" pitchFamily="34" charset="0"/>
                <a:cs typeface="Calibri" panose="020F0502020204030204" pitchFamily="34" charset="0"/>
              </a:rPr>
              <a:t>Field distribution and uniformity</a:t>
            </a:r>
            <a:endParaRPr lang="en-US" altLang="zh-CN" sz="4000" dirty="0">
              <a:latin typeface="+mj-lt"/>
            </a:endParaRPr>
          </a:p>
        </p:txBody>
      </p:sp>
      <p:sp>
        <p:nvSpPr>
          <p:cNvPr id="6" name="文本框 5">
            <a:extLst>
              <a:ext uri="{FF2B5EF4-FFF2-40B4-BE49-F238E27FC236}">
                <a16:creationId xmlns:a16="http://schemas.microsoft.com/office/drawing/2014/main" id="{B01FC0AE-8C5D-56E9-B0BF-6DF3DEE1C248}"/>
              </a:ext>
            </a:extLst>
          </p:cNvPr>
          <p:cNvSpPr txBox="1"/>
          <p:nvPr/>
        </p:nvSpPr>
        <p:spPr>
          <a:xfrm>
            <a:off x="720927" y="1207469"/>
            <a:ext cx="10251873" cy="1228028"/>
          </a:xfrm>
          <a:prstGeom prst="rect">
            <a:avLst/>
          </a:prstGeom>
          <a:noFill/>
          <a:ln w="28575">
            <a:solidFill>
              <a:srgbClr val="C00000"/>
            </a:solidFill>
          </a:ln>
        </p:spPr>
        <p:txBody>
          <a:bodyPr wrap="square">
            <a:spAutoFit/>
          </a:bodyPr>
          <a:lstStyle/>
          <a:p>
            <a:pPr marL="342900" indent="-342900">
              <a:lnSpc>
                <a:spcPct val="90000"/>
              </a:lnSpc>
              <a:buClr>
                <a:srgbClr val="FFC000"/>
              </a:buClr>
              <a:buSzPct val="80000"/>
              <a:buFont typeface="Wingdings" pitchFamily="2" charset="2"/>
              <a:buChar char="n"/>
            </a:pPr>
            <a:r>
              <a:rPr lang="en-US" altLang="zh-CN" dirty="0">
                <a:solidFill>
                  <a:srgbClr val="0000FF"/>
                </a:solidFill>
                <a:latin typeface="Arial" panose="020B0604020202020204" pitchFamily="34" charset="0"/>
                <a:ea typeface="微软雅黑" pitchFamily="34" charset="-122"/>
                <a:cs typeface="Arial" panose="020B0604020202020204" pitchFamily="34" charset="0"/>
              </a:rPr>
              <a:t>IDRC comments: </a:t>
            </a:r>
          </a:p>
          <a:p>
            <a:pPr marL="342900" indent="-342900">
              <a:lnSpc>
                <a:spcPct val="90000"/>
              </a:lnSpc>
              <a:buClr>
                <a:srgbClr val="FFC000"/>
              </a:buClr>
              <a:buSzPct val="80000"/>
              <a:buFont typeface="Wingdings" panose="05000000000000000000" pitchFamily="2" charset="2"/>
              <a:buChar char="Ø"/>
            </a:pPr>
            <a:r>
              <a:rPr lang="en-US" altLang="zh-CN" sz="1600" dirty="0">
                <a:latin typeface="Arial" panose="020B0604020202020204" pitchFamily="34" charset="0"/>
                <a:ea typeface="微软雅黑" pitchFamily="34" charset="-122"/>
                <a:cs typeface="Arial" panose="020B0604020202020204" pitchFamily="34" charset="0"/>
              </a:rPr>
              <a:t>Magnetic field design may be further optimized to optimize the field quality and the peak field to be suppressed.</a:t>
            </a:r>
          </a:p>
          <a:p>
            <a:pPr marL="342900" indent="-342900">
              <a:lnSpc>
                <a:spcPct val="90000"/>
              </a:lnSpc>
              <a:buClr>
                <a:srgbClr val="FFC000"/>
              </a:buClr>
              <a:buSzPct val="80000"/>
              <a:buFont typeface="Wingdings" panose="05000000000000000000" pitchFamily="2" charset="2"/>
              <a:buChar char="Ø"/>
            </a:pPr>
            <a:r>
              <a:rPr lang="en-US" altLang="zh-CN" sz="1600" dirty="0">
                <a:latin typeface="Arial" panose="020B0604020202020204" pitchFamily="34" charset="0"/>
                <a:ea typeface="微软雅黑" pitchFamily="34" charset="-122"/>
                <a:cs typeface="Arial" panose="020B0604020202020204" pitchFamily="34" charset="0"/>
              </a:rPr>
              <a:t>Confirm the field quality / uniformity enabling to satisfy necessary field quality required for the TPC region under the current iron yoke (HCAL) and the final focusing magnet including the compensation solenoid.</a:t>
            </a:r>
          </a:p>
        </p:txBody>
      </p:sp>
      <p:pic>
        <p:nvPicPr>
          <p:cNvPr id="12" name="图片 11">
            <a:extLst>
              <a:ext uri="{FF2B5EF4-FFF2-40B4-BE49-F238E27FC236}">
                <a16:creationId xmlns:a16="http://schemas.microsoft.com/office/drawing/2014/main" id="{A3AE2D68-E368-B646-936D-EDA34B3E7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08" y="2768084"/>
            <a:ext cx="10059148" cy="1789528"/>
          </a:xfrm>
          <a:prstGeom prst="rect">
            <a:avLst/>
          </a:prstGeom>
        </p:spPr>
      </p:pic>
      <p:sp>
        <p:nvSpPr>
          <p:cNvPr id="14" name="文本框 13">
            <a:extLst>
              <a:ext uri="{FF2B5EF4-FFF2-40B4-BE49-F238E27FC236}">
                <a16:creationId xmlns:a16="http://schemas.microsoft.com/office/drawing/2014/main" id="{38D32A22-577A-4CA4-047C-DAC11394D4D4}"/>
              </a:ext>
            </a:extLst>
          </p:cNvPr>
          <p:cNvSpPr txBox="1"/>
          <p:nvPr/>
        </p:nvSpPr>
        <p:spPr>
          <a:xfrm>
            <a:off x="720927" y="2506743"/>
            <a:ext cx="3340100" cy="369332"/>
          </a:xfrm>
          <a:prstGeom prst="rect">
            <a:avLst/>
          </a:prstGeom>
          <a:noFill/>
        </p:spPr>
        <p:txBody>
          <a:bodyPr wrap="square" rtlCol="0">
            <a:spAutoFit/>
          </a:bodyPr>
          <a:lstStyle/>
          <a:p>
            <a:r>
              <a:rPr lang="en-US" altLang="zh-CN" b="1" dirty="0">
                <a:latin typeface="Calibri" panose="020F0502020204030204" pitchFamily="34" charset="0"/>
                <a:ea typeface="Calibri" panose="020F0502020204030204" pitchFamily="34" charset="0"/>
                <a:cs typeface="Calibri" panose="020F0502020204030204" pitchFamily="34" charset="0"/>
              </a:rPr>
              <a:t>Requirements</a:t>
            </a:r>
            <a:r>
              <a:rPr lang="zh-CN" altLang="en-US" b="1" dirty="0">
                <a:latin typeface="Calibri" panose="020F0502020204030204" pitchFamily="34" charset="0"/>
                <a:ea typeface="Calibri" panose="020F0502020204030204" pitchFamily="34" charset="0"/>
                <a:cs typeface="Calibri" panose="020F0502020204030204" pitchFamily="34" charset="0"/>
              </a:rPr>
              <a:t>：</a:t>
            </a:r>
            <a:endParaRPr lang="zh-CN" altLang="en-US" b="1"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F4EEE5E1-5149-015F-B9CC-9FC3E208F574}"/>
              </a:ext>
            </a:extLst>
          </p:cNvPr>
          <p:cNvSpPr txBox="1"/>
          <p:nvPr/>
        </p:nvSpPr>
        <p:spPr>
          <a:xfrm>
            <a:off x="1010306" y="5082153"/>
            <a:ext cx="10627273" cy="16466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latin typeface="Calibri" panose="020F0502020204030204" pitchFamily="34" charset="0"/>
                <a:cs typeface="Calibri" panose="020F0502020204030204" pitchFamily="34" charset="0"/>
              </a:rPr>
              <a:t>Now the field uniformity is slightly beyond the required value，</a:t>
            </a:r>
            <a:r>
              <a:rPr lang="en-US" altLang="zh-CN" b="1" dirty="0">
                <a:latin typeface="Calibri" panose="020F0502020204030204" pitchFamily="34" charset="0"/>
                <a:ea typeface="Calibri" panose="020F0502020204030204" pitchFamily="34" charset="0"/>
                <a:cs typeface="Calibri" panose="020F0502020204030204" pitchFamily="34" charset="0"/>
              </a:rPr>
              <a:t>7.7%</a:t>
            </a:r>
            <a:r>
              <a:rPr lang="zh-CN" altLang="en-US" dirty="0">
                <a:latin typeface="Calibri" panose="020F0502020204030204" pitchFamily="34" charset="0"/>
                <a:cs typeface="Calibri" panose="020F0502020204030204" pitchFamily="34" charset="0"/>
              </a:rPr>
              <a:t>。</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altLang="zh-CN" dirty="0">
                <a:effectLst/>
                <a:latin typeface="Calibri" panose="020F0502020204030204" pitchFamily="34" charset="0"/>
                <a:ea typeface="Calibri" panose="020F0502020204030204" pitchFamily="34" charset="0"/>
                <a:cs typeface="Calibri" panose="020F0502020204030204" pitchFamily="34" charset="0"/>
              </a:rPr>
              <a:t>The more important are the gradient, magnetic field mapping accuracy and density.</a:t>
            </a:r>
          </a:p>
          <a:p>
            <a:pPr marL="285750" indent="-285750">
              <a:lnSpc>
                <a:spcPct val="150000"/>
              </a:lnSpc>
              <a:buFont typeface="Arial" panose="020B0604020202020204" pitchFamily="34" charset="0"/>
              <a:buChar char="•"/>
            </a:pPr>
            <a:r>
              <a:rPr lang="en-US" altLang="zh-CN" dirty="0">
                <a:latin typeface="Calibri" panose="020F0502020204030204" pitchFamily="34" charset="0"/>
                <a:ea typeface="Calibri" panose="020F0502020204030204" pitchFamily="34" charset="0"/>
                <a:cs typeface="Calibri" panose="020F0502020204030204" pitchFamily="34" charset="0"/>
              </a:rPr>
              <a:t>Based on the current detector layout, there is not enough and appropriate space to add yoke or coils.</a:t>
            </a:r>
          </a:p>
          <a:p>
            <a:pPr marL="285750" indent="-285750">
              <a:buFont typeface="Arial" panose="020B0604020202020204" pitchFamily="34" charset="0"/>
              <a:buChar char="•"/>
            </a:pPr>
            <a:endParaRPr lang="zh-CN" altLang="en-US" sz="2000" dirty="0">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CE2883EF-12DC-444E-C29D-FE855B8FD6F8}"/>
              </a:ext>
            </a:extLst>
          </p:cNvPr>
          <p:cNvSpPr txBox="1"/>
          <p:nvPr/>
        </p:nvSpPr>
        <p:spPr>
          <a:xfrm>
            <a:off x="930674" y="4760327"/>
            <a:ext cx="3340100" cy="400110"/>
          </a:xfrm>
          <a:prstGeom prst="rect">
            <a:avLst/>
          </a:prstGeom>
          <a:noFill/>
        </p:spPr>
        <p:txBody>
          <a:bodyPr wrap="squar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Response</a:t>
            </a:r>
            <a:r>
              <a:rPr lang="zh-CN" altLang="en-US" sz="2000" b="1" dirty="0">
                <a:latin typeface="Calibri" panose="020F0502020204030204" pitchFamily="34" charset="0"/>
                <a:ea typeface="Calibri" panose="020F0502020204030204" pitchFamily="34" charset="0"/>
                <a:cs typeface="Calibri" panose="020F0502020204030204" pitchFamily="34" charset="0"/>
              </a:rPr>
              <a:t>：</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9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2530</Words>
  <Application>Microsoft Office PowerPoint</Application>
  <PresentationFormat>宽屏</PresentationFormat>
  <Paragraphs>347</Paragraphs>
  <Slides>22</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-apple-system</vt:lpstr>
      <vt:lpstr>TimesNewRomanPSMT</vt:lpstr>
      <vt:lpstr>等线</vt:lpstr>
      <vt:lpstr>等线 Light</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menglin wang</dc:creator>
  <cp:lastModifiedBy>menglin wang</cp:lastModifiedBy>
  <cp:revision>20</cp:revision>
  <dcterms:created xsi:type="dcterms:W3CDTF">2025-05-15T07:45:12Z</dcterms:created>
  <dcterms:modified xsi:type="dcterms:W3CDTF">2025-05-16T05:34:07Z</dcterms:modified>
</cp:coreProperties>
</file>