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9" r:id="rId3"/>
    <p:sldId id="286" r:id="rId4"/>
    <p:sldId id="273" r:id="rId5"/>
    <p:sldId id="259" r:id="rId6"/>
    <p:sldId id="276" r:id="rId7"/>
    <p:sldId id="290" r:id="rId8"/>
    <p:sldId id="275" r:id="rId9"/>
    <p:sldId id="274" r:id="rId10"/>
    <p:sldId id="287" r:id="rId11"/>
    <p:sldId id="288" r:id="rId12"/>
    <p:sldId id="282" r:id="rId13"/>
    <p:sldId id="292" r:id="rId14"/>
    <p:sldId id="298" r:id="rId15"/>
    <p:sldId id="293" r:id="rId16"/>
    <p:sldId id="294" r:id="rId17"/>
    <p:sldId id="295" r:id="rId18"/>
    <p:sldId id="296" r:id="rId19"/>
    <p:sldId id="281" r:id="rId20"/>
    <p:sldId id="280" r:id="rId21"/>
    <p:sldId id="291" r:id="rId22"/>
  </p:sldIdLst>
  <p:sldSz cx="12192000" cy="6858000"/>
  <p:notesSz cx="6811963" cy="994568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0EAE9-1660-4795-B5A7-6BDC3EA80C1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7413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197" y="4786362"/>
            <a:ext cx="544957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4C7D-D5B0-4E37-8A60-DDDC96CDA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82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90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9901" y="2390480"/>
            <a:ext cx="9662749" cy="187546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Mechanical Design of CEPC Detector Magnet</a:t>
            </a:r>
            <a:endParaRPr lang="zh-CN" alt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5D6E5501-5A89-4862-8ED5-654BDE67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17" y="4521887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4800" dirty="0" err="1" smtClean="0"/>
              <a:t>Hou</a:t>
            </a:r>
            <a:r>
              <a:rPr lang="en-US" altLang="zh-CN" sz="4800" dirty="0" smtClean="0"/>
              <a:t> </a:t>
            </a:r>
            <a:r>
              <a:rPr lang="en-US" altLang="zh-CN" sz="4800" dirty="0" err="1" smtClean="0"/>
              <a:t>Zhilong</a:t>
            </a:r>
            <a:endParaRPr lang="en-US" altLang="zh-CN" sz="4800" dirty="0" smtClean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DF2195-F2EE-4541-A46E-C9A3C8429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0D724D8-9FBA-4A22-9473-F0647616AB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r>
              <a:rPr lang="en-US" altLang="zh-CN" b="1" dirty="0"/>
              <a:t>Cryostat Mechanical Analysis (FEA)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7210212" y="1585698"/>
            <a:ext cx="45855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FEA Model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/>
              <a:t>Material</a:t>
            </a:r>
            <a:r>
              <a:rPr lang="en-US" altLang="zh-CN" sz="2800" b="1" dirty="0"/>
              <a:t>: Stainless steel </a:t>
            </a:r>
            <a:endParaRPr lang="en-US" altLang="zh-CN" sz="2800" b="1" dirty="0" smtClean="0"/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E=190 </a:t>
            </a:r>
            <a:r>
              <a:rPr lang="en-US" altLang="zh-CN" sz="2000" dirty="0" err="1"/>
              <a:t>GPa</a:t>
            </a:r>
            <a:r>
              <a:rPr lang="en-US" altLang="zh-CN" sz="2000" dirty="0"/>
              <a:t>,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µ=0.28,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 </a:t>
            </a:r>
            <a:r>
              <a:rPr lang="el-GR" altLang="zh-CN" sz="2000" dirty="0" smtClean="0"/>
              <a:t>σ</a:t>
            </a:r>
            <a:r>
              <a:rPr lang="el-GR" altLang="zh-CN" sz="2000" baseline="-25000" dirty="0" smtClean="0"/>
              <a:t>0.2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≥205 MPa 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/>
              <a:t>Boundary conditions: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Left end: </a:t>
            </a:r>
            <a:r>
              <a:rPr lang="en-US" altLang="zh-CN" sz="2000" dirty="0"/>
              <a:t>6 </a:t>
            </a:r>
            <a:r>
              <a:rPr lang="en-US" altLang="zh-CN" sz="2000" dirty="0" smtClean="0"/>
              <a:t>position </a:t>
            </a:r>
            <a:r>
              <a:rPr lang="en-US" altLang="zh-CN" sz="2000" dirty="0" smtClean="0"/>
              <a:t>fixed fully </a:t>
            </a:r>
            <a:endParaRPr lang="en-US" altLang="zh-CN" sz="2000" dirty="0" smtClean="0"/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Right end: </a:t>
            </a:r>
            <a:r>
              <a:rPr lang="en-US" altLang="zh-CN" sz="2000" dirty="0"/>
              <a:t>6 </a:t>
            </a:r>
            <a:r>
              <a:rPr lang="en-US" altLang="zh-CN" sz="2000" dirty="0" smtClean="0"/>
              <a:t>position </a:t>
            </a:r>
            <a:r>
              <a:rPr lang="en-US" altLang="zh-CN" sz="2000" dirty="0" err="1" smtClean="0"/>
              <a:t>Horiz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vert</a:t>
            </a:r>
            <a:r>
              <a:rPr lang="en-US" altLang="zh-CN" sz="2000" dirty="0" smtClean="0"/>
              <a:t> fixed, axial free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/>
              <a:t>Load Cases</a:t>
            </a:r>
            <a:r>
              <a:rPr lang="en-US" altLang="zh-CN" sz="2800" dirty="0"/>
              <a:t>: </a:t>
            </a:r>
            <a:r>
              <a:rPr lang="en-US" altLang="zh-CN" dirty="0"/>
              <a:t>Gravity</a:t>
            </a:r>
            <a:r>
              <a:rPr lang="en-US" altLang="zh-CN" dirty="0" smtClean="0"/>
              <a:t>, </a:t>
            </a:r>
            <a:r>
              <a:rPr lang="en-US" altLang="zh-CN" dirty="0"/>
              <a:t>impact force caused by </a:t>
            </a:r>
            <a:r>
              <a:rPr lang="en-US" altLang="zh-CN" dirty="0" smtClean="0"/>
              <a:t>hoisting, </a:t>
            </a:r>
            <a:r>
              <a:rPr lang="en-US" altLang="zh-CN" dirty="0" smtClean="0"/>
              <a:t>vacuum</a:t>
            </a:r>
            <a:r>
              <a:rPr lang="en-US" altLang="zh-CN" dirty="0" smtClean="0"/>
              <a:t>, </a:t>
            </a:r>
            <a:r>
              <a:rPr lang="en-US" altLang="zh-CN" dirty="0"/>
              <a:t>cooling, EM </a:t>
            </a:r>
            <a:r>
              <a:rPr lang="en-US" altLang="zh-CN" dirty="0" smtClean="0"/>
              <a:t>forces </a:t>
            </a:r>
            <a:r>
              <a:rPr lang="en-US" altLang="zh-CN" dirty="0"/>
              <a:t>resulting from coil </a:t>
            </a:r>
            <a:r>
              <a:rPr lang="en-US" altLang="zh-CN" dirty="0" smtClean="0"/>
              <a:t>offset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61" y="1336205"/>
            <a:ext cx="6586416" cy="52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000" b="1" dirty="0"/>
              <a:t>Cryostat Mechanical Analysis (FEA)</a:t>
            </a:r>
            <a:endParaRPr lang="en-US" altLang="zh-CN" sz="4263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11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51B8B82-7376-4275-8BF7-FA7C34D40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04" y="1749261"/>
            <a:ext cx="5703586" cy="43008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356BE1B-0E4B-45A0-BA8F-2D9043059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754" y="2861465"/>
            <a:ext cx="4217406" cy="31649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FE36833-7A33-4B39-B52B-869A65545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6" y="1749260"/>
            <a:ext cx="5721647" cy="429383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497581" y="1023751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Loading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2166343" y="6077247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Axial load</a:t>
            </a:r>
            <a:endParaRPr lang="en-US" altLang="zh-CN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8093901" y="6125517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Radial load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6512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b="1" dirty="0"/>
              <a:t>Cryostat Mechanical Analysis (FEA)</a:t>
            </a:r>
            <a:endParaRPr lang="en-US" altLang="zh-CN" sz="4263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12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180760" y="890480"/>
            <a:ext cx="4555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Assembly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W</a:t>
            </a:r>
            <a:r>
              <a:rPr lang="en-US" altLang="zh-CN" sz="2000" dirty="0" smtClean="0"/>
              <a:t>eight of cold mass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Pre-stress of tie rod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1408040" y="6125517"/>
            <a:ext cx="251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Usum</a:t>
            </a:r>
            <a:r>
              <a:rPr lang="en-US" altLang="zh-CN" sz="2400" baseline="-25000" dirty="0" err="1" smtClean="0"/>
              <a:t>max</a:t>
            </a:r>
            <a:r>
              <a:rPr lang="en-US" altLang="zh-CN" sz="2400" dirty="0" smtClean="0"/>
              <a:t>=0.22 mm</a:t>
            </a:r>
            <a:endParaRPr lang="en-US" altLang="zh-CN" sz="2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7907326" y="6125517"/>
            <a:ext cx="229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Seqv</a:t>
            </a:r>
            <a:r>
              <a:rPr lang="en-US" altLang="zh-CN" sz="2400" baseline="-25000" dirty="0" err="1" smtClean="0"/>
              <a:t>max</a:t>
            </a:r>
            <a:r>
              <a:rPr lang="en-US" altLang="zh-CN" sz="2400" dirty="0" smtClean="0"/>
              <a:t>= 51 MPa</a:t>
            </a:r>
            <a:endParaRPr lang="en-US" altLang="zh-CN" sz="24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20" y="2524765"/>
            <a:ext cx="5383793" cy="360075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625" y="2463834"/>
            <a:ext cx="5452175" cy="3661683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2152347" y="1906143"/>
            <a:ext cx="176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Deformation</a:t>
            </a:r>
            <a:endParaRPr lang="en-US" altLang="zh-CN" sz="2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7737645" y="1906143"/>
            <a:ext cx="234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Von Mises Stress 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7838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b="1" dirty="0"/>
              <a:t>Cryostat Mechanical Analysis (FEA)</a:t>
            </a:r>
            <a:endParaRPr lang="en-US" altLang="zh-CN" sz="4263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13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172944" y="890480"/>
            <a:ext cx="57787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400" dirty="0"/>
              <a:t>Axial accelerated motion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Weight </a:t>
            </a:r>
            <a:r>
              <a:rPr lang="en-US" altLang="zh-CN" sz="2000" dirty="0"/>
              <a:t>of cold mass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Pre-stress of tie </a:t>
            </a:r>
            <a:r>
              <a:rPr lang="en-US" altLang="zh-CN" sz="2000" dirty="0" smtClean="0"/>
              <a:t>rod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A</a:t>
            </a:r>
            <a:r>
              <a:rPr lang="en-US" altLang="zh-CN" sz="2000" dirty="0" smtClean="0"/>
              <a:t>xial impact force</a:t>
            </a:r>
            <a:endParaRPr lang="en-US" altLang="zh-CN" sz="2000" dirty="0"/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pPr lvl="1">
              <a:buClr>
                <a:schemeClr val="accent5"/>
              </a:buClr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1408040" y="6259810"/>
            <a:ext cx="251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Usum</a:t>
            </a:r>
            <a:r>
              <a:rPr lang="en-US" altLang="zh-CN" sz="2400" baseline="-25000" dirty="0" err="1" smtClean="0"/>
              <a:t>max</a:t>
            </a:r>
            <a:r>
              <a:rPr lang="en-US" altLang="zh-CN" sz="2400" dirty="0" smtClean="0"/>
              <a:t>=1.02 mm</a:t>
            </a:r>
            <a:endParaRPr lang="en-US" altLang="zh-CN" sz="2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7899510" y="6259810"/>
            <a:ext cx="24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Seqv</a:t>
            </a:r>
            <a:r>
              <a:rPr lang="en-US" altLang="zh-CN" sz="2400" baseline="-25000" dirty="0" err="1" smtClean="0"/>
              <a:t>max</a:t>
            </a:r>
            <a:r>
              <a:rPr lang="en-US" altLang="zh-CN" sz="2400" dirty="0" smtClean="0"/>
              <a:t>= 130 MPa</a:t>
            </a:r>
            <a:endParaRPr lang="en-US" altLang="zh-CN" sz="2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2177741" y="2224168"/>
            <a:ext cx="176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Deformation</a:t>
            </a:r>
            <a:endParaRPr lang="en-US" altLang="zh-CN" sz="2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7899510" y="2143150"/>
            <a:ext cx="234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Von Mises Stress </a:t>
            </a:r>
            <a:endParaRPr lang="en-US" altLang="zh-CN" sz="2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44" y="2673528"/>
            <a:ext cx="5485469" cy="36689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741" y="2604815"/>
            <a:ext cx="5650633" cy="37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b="1" dirty="0"/>
              <a:t>Cryostat Mechanical Analysis (FEA)</a:t>
            </a:r>
            <a:endParaRPr lang="en-US" altLang="zh-CN" sz="4263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14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172945" y="869214"/>
            <a:ext cx="615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400" dirty="0"/>
              <a:t>Vertical accelerated motion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Weight </a:t>
            </a:r>
            <a:r>
              <a:rPr lang="en-US" altLang="zh-CN" sz="2000" dirty="0"/>
              <a:t>of cold mass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Pre-stress of tie rod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Vertical </a:t>
            </a:r>
            <a:r>
              <a:rPr lang="en-US" altLang="zh-CN" sz="2000" dirty="0"/>
              <a:t>impact </a:t>
            </a:r>
            <a:r>
              <a:rPr lang="en-US" altLang="zh-CN" sz="2000" dirty="0" smtClean="0"/>
              <a:t>force</a:t>
            </a:r>
            <a:endParaRPr lang="en-US" altLang="zh-CN" sz="20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1408040" y="6259810"/>
            <a:ext cx="251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Usum</a:t>
            </a:r>
            <a:r>
              <a:rPr lang="en-US" altLang="zh-CN" sz="2400" baseline="-25000" dirty="0" err="1" smtClean="0"/>
              <a:t>max</a:t>
            </a:r>
            <a:r>
              <a:rPr lang="en-US" altLang="zh-CN" sz="2400" dirty="0" smtClean="0"/>
              <a:t>=0.34 mm</a:t>
            </a:r>
            <a:endParaRPr lang="en-US" altLang="zh-CN" sz="2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7899510" y="6259810"/>
            <a:ext cx="229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Seqv</a:t>
            </a:r>
            <a:r>
              <a:rPr lang="en-US" altLang="zh-CN" sz="2400" baseline="-25000" dirty="0" err="1" smtClean="0"/>
              <a:t>max</a:t>
            </a:r>
            <a:r>
              <a:rPr lang="en-US" altLang="zh-CN" sz="2400" dirty="0" smtClean="0"/>
              <a:t>= 80 MPa</a:t>
            </a:r>
            <a:endParaRPr lang="en-US" altLang="zh-CN" sz="2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2367101" y="2183219"/>
            <a:ext cx="176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Deformation</a:t>
            </a:r>
            <a:endParaRPr lang="en-US" altLang="zh-CN" sz="2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7636045" y="1908599"/>
            <a:ext cx="234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Von Mises Stress </a:t>
            </a:r>
            <a:endParaRPr lang="en-US" altLang="zh-CN" sz="24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45" y="2574411"/>
            <a:ext cx="5398055" cy="35738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765" y="2539985"/>
            <a:ext cx="5404949" cy="36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b="1" dirty="0"/>
              <a:t>Cryostat Mechanical Analysis (FEA)</a:t>
            </a:r>
            <a:endParaRPr lang="en-US" altLang="zh-CN" sz="4263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15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172944" y="862136"/>
            <a:ext cx="5360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400" dirty="0"/>
              <a:t>Radial accelerated motion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Weight </a:t>
            </a:r>
            <a:r>
              <a:rPr lang="en-US" altLang="zh-CN" sz="2000" dirty="0"/>
              <a:t>of cold mass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Pre-stress of tie rod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Radial </a:t>
            </a:r>
            <a:r>
              <a:rPr lang="en-US" altLang="zh-CN" sz="2000" dirty="0"/>
              <a:t>impact </a:t>
            </a:r>
            <a:r>
              <a:rPr lang="en-US" altLang="zh-CN" sz="2000" dirty="0" smtClean="0"/>
              <a:t>force</a:t>
            </a:r>
            <a:endParaRPr lang="en-US" altLang="zh-CN" dirty="0" smtClean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1447117" y="6330149"/>
            <a:ext cx="251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Usum</a:t>
            </a:r>
            <a:r>
              <a:rPr lang="en-US" altLang="zh-CN" sz="2400" baseline="-25000" dirty="0" err="1" smtClean="0"/>
              <a:t>max</a:t>
            </a:r>
            <a:r>
              <a:rPr lang="en-US" altLang="zh-CN" sz="2400" dirty="0" smtClean="0"/>
              <a:t>=0.22 mm</a:t>
            </a:r>
            <a:endParaRPr lang="en-US" altLang="zh-CN" sz="2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7938587" y="6330149"/>
            <a:ext cx="229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Seqv</a:t>
            </a:r>
            <a:r>
              <a:rPr lang="en-US" altLang="zh-CN" sz="2400" baseline="-25000" dirty="0" err="1" smtClean="0"/>
              <a:t>max</a:t>
            </a:r>
            <a:r>
              <a:rPr lang="en-US" altLang="zh-CN" sz="2400" dirty="0" smtClean="0"/>
              <a:t>= 51 MPa</a:t>
            </a:r>
            <a:endParaRPr lang="en-US" altLang="zh-CN" sz="2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2354403" y="2179165"/>
            <a:ext cx="176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Deformation</a:t>
            </a:r>
            <a:endParaRPr lang="en-US" altLang="zh-CN" sz="2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7784538" y="2102966"/>
            <a:ext cx="234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Von Mises Stress </a:t>
            </a:r>
            <a:endParaRPr lang="en-US" altLang="zh-CN" sz="2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95" y="2564632"/>
            <a:ext cx="5622985" cy="37089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786" y="2610324"/>
            <a:ext cx="5618648" cy="37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b="1" dirty="0"/>
              <a:t>Cryostat Mechanical Analysis (FEA)</a:t>
            </a:r>
            <a:endParaRPr lang="en-US" altLang="zh-CN" sz="4263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16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144733" y="877923"/>
            <a:ext cx="49352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400" dirty="0"/>
              <a:t>Vacuum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Weight </a:t>
            </a:r>
            <a:r>
              <a:rPr lang="en-US" altLang="zh-CN" sz="2000" dirty="0"/>
              <a:t>of cold mass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Pre-stress of tie rod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Air pressure</a:t>
            </a:r>
            <a:endParaRPr lang="en-US" altLang="zh-CN" sz="2000" dirty="0"/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pPr lvl="1">
              <a:buClr>
                <a:schemeClr val="accent5"/>
              </a:buClr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1454934" y="6273459"/>
            <a:ext cx="251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Usum</a:t>
            </a:r>
            <a:r>
              <a:rPr lang="en-US" altLang="zh-CN" sz="2400" baseline="-25000" dirty="0" err="1" smtClean="0"/>
              <a:t>max</a:t>
            </a:r>
            <a:r>
              <a:rPr lang="en-US" altLang="zh-CN" sz="2400" dirty="0" smtClean="0"/>
              <a:t>=0.76 mm</a:t>
            </a:r>
            <a:endParaRPr lang="en-US" altLang="zh-CN" sz="2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7946404" y="6273459"/>
            <a:ext cx="229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Seqv</a:t>
            </a:r>
            <a:r>
              <a:rPr lang="en-US" altLang="zh-CN" sz="2400" baseline="-25000" dirty="0" err="1" smtClean="0"/>
              <a:t>max</a:t>
            </a:r>
            <a:r>
              <a:rPr lang="en-US" altLang="zh-CN" sz="2400" dirty="0" smtClean="0"/>
              <a:t>= 53 MPa</a:t>
            </a:r>
            <a:endParaRPr lang="en-US" altLang="zh-CN" sz="2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2152347" y="2112746"/>
            <a:ext cx="176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Deformation</a:t>
            </a:r>
            <a:endParaRPr lang="en-US" altLang="zh-CN" sz="2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7682939" y="1922248"/>
            <a:ext cx="234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Von Mises Stress </a:t>
            </a:r>
            <a:endParaRPr lang="en-US" altLang="zh-CN" sz="2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0" y="2489958"/>
            <a:ext cx="5719857" cy="37835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762" y="2417225"/>
            <a:ext cx="5795064" cy="38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b="1" dirty="0"/>
              <a:t>Cryostat Mechanical Analysis (FEA)</a:t>
            </a:r>
            <a:endParaRPr lang="en-US" altLang="zh-CN" sz="4263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17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172945" y="824940"/>
            <a:ext cx="70093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400" dirty="0"/>
              <a:t>Cooling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Weight </a:t>
            </a:r>
            <a:r>
              <a:rPr lang="en-US" altLang="zh-CN" sz="2000" dirty="0"/>
              <a:t>of cold mass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Pre-stress of tie rod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Air </a:t>
            </a:r>
            <a:r>
              <a:rPr lang="en-US" altLang="zh-CN" sz="2000" dirty="0" smtClean="0"/>
              <a:t>pressure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Cooling shrink</a:t>
            </a:r>
            <a:endParaRPr lang="en-US" altLang="zh-CN" sz="20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1408040" y="6291521"/>
            <a:ext cx="251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Usum</a:t>
            </a:r>
            <a:r>
              <a:rPr lang="en-US" altLang="zh-CN" sz="2400" baseline="-25000" dirty="0" err="1" smtClean="0"/>
              <a:t>max</a:t>
            </a:r>
            <a:r>
              <a:rPr lang="en-US" altLang="zh-CN" sz="2400" dirty="0" smtClean="0"/>
              <a:t>=0.82 mm</a:t>
            </a:r>
            <a:endParaRPr lang="en-US" altLang="zh-CN" sz="2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7899510" y="6291521"/>
            <a:ext cx="229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Seqv</a:t>
            </a:r>
            <a:r>
              <a:rPr lang="en-US" altLang="zh-CN" sz="2400" baseline="-25000" dirty="0" err="1" smtClean="0"/>
              <a:t>max</a:t>
            </a:r>
            <a:r>
              <a:rPr lang="en-US" altLang="zh-CN" sz="2400" dirty="0" smtClean="0"/>
              <a:t>= 94 MPa</a:t>
            </a:r>
            <a:endParaRPr lang="en-US" altLang="zh-CN" sz="2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2152347" y="2380159"/>
            <a:ext cx="176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Deformation</a:t>
            </a:r>
            <a:endParaRPr lang="en-US" altLang="zh-CN" sz="2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7557891" y="2327794"/>
            <a:ext cx="234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Von Mises Stress </a:t>
            </a:r>
            <a:endParaRPr lang="en-US" altLang="zh-CN" sz="2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45" y="2847329"/>
            <a:ext cx="5300034" cy="350902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724" y="2847329"/>
            <a:ext cx="5293384" cy="35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b="1" dirty="0"/>
              <a:t>Cryostat Mechanical Analysis (FEA)</a:t>
            </a:r>
            <a:endParaRPr lang="en-US" altLang="zh-CN" sz="4263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94605" y="776736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18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13406" y="736687"/>
            <a:ext cx="63952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400" dirty="0"/>
              <a:t>Excited </a:t>
            </a:r>
            <a:r>
              <a:rPr lang="en-US" altLang="zh-CN" sz="2400" dirty="0" smtClean="0"/>
              <a:t>, </a:t>
            </a:r>
            <a:r>
              <a:rPr lang="en-US" altLang="zh-CN" sz="2400" dirty="0"/>
              <a:t>15 mm misalignment in axial direction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Weight of cold mass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Pre-stress of tie rod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Air pressure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Cooling </a:t>
            </a:r>
            <a:r>
              <a:rPr lang="en-US" altLang="zh-CN" sz="2000" dirty="0" smtClean="0"/>
              <a:t>shrink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EM </a:t>
            </a:r>
            <a:r>
              <a:rPr lang="en-US" altLang="zh-CN" sz="2000" dirty="0"/>
              <a:t>force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1754144" y="6396335"/>
            <a:ext cx="235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Usum</a:t>
            </a:r>
            <a:r>
              <a:rPr lang="en-US" altLang="zh-CN" sz="2400" baseline="-25000" dirty="0" err="1" smtClean="0"/>
              <a:t>max</a:t>
            </a:r>
            <a:r>
              <a:rPr lang="en-US" altLang="zh-CN" sz="2400" dirty="0" smtClean="0"/>
              <a:t>=1.3 mm</a:t>
            </a:r>
            <a:endParaRPr lang="en-US" altLang="zh-CN" sz="2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7899510" y="6396335"/>
            <a:ext cx="24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Seqv</a:t>
            </a:r>
            <a:r>
              <a:rPr lang="en-US" altLang="zh-CN" sz="2400" baseline="-25000" dirty="0" err="1" smtClean="0"/>
              <a:t>max</a:t>
            </a:r>
            <a:r>
              <a:rPr lang="en-US" altLang="zh-CN" sz="2400" dirty="0" smtClean="0"/>
              <a:t>= 134 MPa</a:t>
            </a:r>
            <a:endParaRPr lang="en-US" altLang="zh-CN" sz="2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2175793" y="2401801"/>
            <a:ext cx="176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Deformation</a:t>
            </a:r>
            <a:endParaRPr lang="en-US" altLang="zh-CN" sz="2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7745458" y="2305310"/>
            <a:ext cx="234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Von Mises Stress </a:t>
            </a:r>
            <a:endParaRPr lang="en-US" altLang="zh-CN" sz="2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992" y="2843623"/>
            <a:ext cx="5510260" cy="364806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59" y="2815322"/>
            <a:ext cx="5530588" cy="37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b="1" dirty="0" smtClean="0"/>
              <a:t>Key </a:t>
            </a:r>
            <a:r>
              <a:rPr lang="en-US" altLang="zh-CN" b="1" dirty="0"/>
              <a:t>FEA </a:t>
            </a:r>
            <a:r>
              <a:rPr lang="en-US" altLang="zh-CN" b="1" dirty="0" smtClean="0"/>
              <a:t>Results</a:t>
            </a:r>
            <a:endParaRPr lang="en-US" altLang="zh-CN" sz="4263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19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777379"/>
              </p:ext>
            </p:extLst>
          </p:nvPr>
        </p:nvGraphicFramePr>
        <p:xfrm>
          <a:off x="1013325" y="1826571"/>
          <a:ext cx="8029075" cy="4317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76">
                  <a:extLst>
                    <a:ext uri="{9D8B030D-6E8A-4147-A177-3AD203B41FA5}">
                      <a16:colId xmlns:a16="http://schemas.microsoft.com/office/drawing/2014/main" val="2336575618"/>
                    </a:ext>
                  </a:extLst>
                </a:gridCol>
                <a:gridCol w="2583644">
                  <a:extLst>
                    <a:ext uri="{9D8B030D-6E8A-4147-A177-3AD203B41FA5}">
                      <a16:colId xmlns:a16="http://schemas.microsoft.com/office/drawing/2014/main" val="1896077651"/>
                    </a:ext>
                  </a:extLst>
                </a:gridCol>
                <a:gridCol w="3466455">
                  <a:extLst>
                    <a:ext uri="{9D8B030D-6E8A-4147-A177-3AD203B41FA5}">
                      <a16:colId xmlns:a16="http://schemas.microsoft.com/office/drawing/2014/main" val="4007976451"/>
                    </a:ext>
                  </a:extLst>
                </a:gridCol>
              </a:tblGrid>
              <a:tr h="442797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Condition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Max Deformation</a:t>
                      </a:r>
                      <a:r>
                        <a:rPr lang="en-US" altLang="zh-CN" sz="2000" baseline="0" dirty="0" smtClean="0"/>
                        <a:t>     </a:t>
                      </a:r>
                      <a:r>
                        <a:rPr lang="en-US" altLang="zh-CN" sz="2000" dirty="0" smtClean="0"/>
                        <a:t>mm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Max Von</a:t>
                      </a:r>
                      <a:r>
                        <a:rPr lang="en-US" altLang="zh-CN" sz="2000" baseline="0" dirty="0" smtClean="0"/>
                        <a:t> Mises Stress</a:t>
                      </a:r>
                      <a:r>
                        <a:rPr lang="zh-CN" altLang="en-US" sz="2000" dirty="0" smtClean="0"/>
                        <a:t>     </a:t>
                      </a:r>
                      <a:r>
                        <a:rPr lang="en-US" altLang="zh-CN" sz="2000" dirty="0" err="1" smtClean="0"/>
                        <a:t>Mpa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640912"/>
                  </a:ext>
                </a:extLst>
              </a:tr>
              <a:tr h="442797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Assembly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0.22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51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729596"/>
                  </a:ext>
                </a:extLst>
              </a:tr>
              <a:tr h="442797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Axial accelerate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1.02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130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994885"/>
                  </a:ext>
                </a:extLst>
              </a:tr>
              <a:tr h="442797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Radial accelerate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0.22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51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348621"/>
                  </a:ext>
                </a:extLst>
              </a:tr>
              <a:tr h="442797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Vertical accelerate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0.34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80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456391"/>
                  </a:ext>
                </a:extLst>
              </a:tr>
              <a:tr h="442797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Vacuum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0.76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52.6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2380"/>
                  </a:ext>
                </a:extLst>
              </a:tr>
              <a:tr h="442797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Cooling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0.82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93.7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290890"/>
                  </a:ext>
                </a:extLst>
              </a:tr>
              <a:tr h="442797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Excited , 15 mm misalignment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1.33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134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722084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585DEF54-A636-4DE0-999D-7D36E26F96C0}"/>
              </a:ext>
            </a:extLst>
          </p:cNvPr>
          <p:cNvSpPr txBox="1"/>
          <p:nvPr/>
        </p:nvSpPr>
        <p:spPr>
          <a:xfrm>
            <a:off x="591427" y="1053347"/>
            <a:ext cx="554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Deformation and </a:t>
            </a:r>
            <a:r>
              <a:rPr lang="en-US" altLang="zh-CN" sz="2800" dirty="0"/>
              <a:t>Von Mises Stress </a:t>
            </a:r>
            <a:r>
              <a:rPr lang="en-US" altLang="zh-CN" sz="28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529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63" dirty="0" smtClean="0"/>
              <a:t>Contents</a:t>
            </a:r>
            <a:endParaRPr lang="en-US" altLang="zh-CN" sz="4263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970768E-87D8-4D09-8F90-4DF4831CEF00}"/>
              </a:ext>
            </a:extLst>
          </p:cNvPr>
          <p:cNvSpPr txBox="1"/>
          <p:nvPr/>
        </p:nvSpPr>
        <p:spPr>
          <a:xfrm>
            <a:off x="461423" y="1407498"/>
            <a:ext cx="67858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zh-CN" sz="3600" b="1" dirty="0" smtClean="0"/>
              <a:t>Overview </a:t>
            </a:r>
            <a:r>
              <a:rPr lang="en-US" altLang="zh-CN" sz="3600" b="1" dirty="0"/>
              <a:t>&amp; Key </a:t>
            </a:r>
            <a:r>
              <a:rPr lang="en-US" altLang="zh-CN" sz="3600" b="1" dirty="0" smtClean="0"/>
              <a:t>Parameters</a:t>
            </a:r>
            <a:endParaRPr lang="en-US" altLang="zh-CN" sz="3600" dirty="0" smtClean="0"/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zh-CN" sz="3600" b="1" dirty="0"/>
              <a:t>Magnet Assembly &amp; Suspension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zh-CN" sz="3600" b="1" dirty="0"/>
              <a:t>Thermal Management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zh-CN" sz="3600" b="1" dirty="0"/>
              <a:t>Mechanical Analysis (FEA)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zh-CN" sz="3600" b="1" dirty="0"/>
              <a:t>Challenges &amp; Future </a:t>
            </a:r>
            <a:r>
              <a:rPr lang="en-US" altLang="zh-CN" sz="3600" b="1" dirty="0" smtClean="0"/>
              <a:t>plan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24696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b="1" dirty="0"/>
              <a:t>Summary &amp; </a:t>
            </a:r>
            <a:r>
              <a:rPr lang="en-US" altLang="zh-CN" b="1" dirty="0" smtClean="0"/>
              <a:t>Future Plan</a:t>
            </a:r>
            <a:endParaRPr lang="en-US" altLang="zh-CN" sz="4263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20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94006C2-7AC1-4F2A-AFBD-28F349C944F4}"/>
              </a:ext>
            </a:extLst>
          </p:cNvPr>
          <p:cNvSpPr txBox="1"/>
          <p:nvPr/>
        </p:nvSpPr>
        <p:spPr>
          <a:xfrm>
            <a:off x="291994" y="940952"/>
            <a:ext cx="1118880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3200" dirty="0" smtClean="0"/>
              <a:t>Key </a:t>
            </a:r>
            <a:r>
              <a:rPr lang="en-US" altLang="zh-CN" sz="3200" dirty="0"/>
              <a:t>Design Features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Modular Coil Assembly</a:t>
            </a:r>
            <a:r>
              <a:rPr lang="en-US" altLang="zh-CN" dirty="0"/>
              <a:t>: 3-segment bolted </a:t>
            </a:r>
            <a:r>
              <a:rPr lang="en-US" altLang="zh-CN" dirty="0" smtClean="0"/>
              <a:t>structure, </a:t>
            </a:r>
            <a:r>
              <a:rPr lang="en-US" altLang="zh-CN" dirty="0"/>
              <a:t>titanium alloy suspension </a:t>
            </a:r>
            <a:r>
              <a:rPr lang="en-US" altLang="zh-CN" dirty="0" smtClean="0"/>
              <a:t>system.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/>
              <a:t>Critical </a:t>
            </a:r>
            <a:r>
              <a:rPr lang="en-US" altLang="zh-CN" b="1" dirty="0"/>
              <a:t>Components</a:t>
            </a:r>
            <a:r>
              <a:rPr lang="en-US" altLang="zh-CN" dirty="0"/>
              <a:t>: Precision-machined 5083 aluminum support </a:t>
            </a:r>
            <a:r>
              <a:rPr lang="en-US" altLang="zh-CN" dirty="0" smtClean="0"/>
              <a:t>cylinder.</a:t>
            </a:r>
            <a:endParaRPr lang="en-US" altLang="zh-CN" dirty="0"/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3200" dirty="0" smtClean="0"/>
              <a:t>Mechanical </a:t>
            </a:r>
            <a:r>
              <a:rPr lang="en-US" altLang="zh-CN" sz="3200" dirty="0"/>
              <a:t>Performance </a:t>
            </a:r>
            <a:endParaRPr lang="en-US" altLang="zh-CN" sz="3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Load Cases: </a:t>
            </a:r>
            <a:r>
              <a:rPr lang="en-US" altLang="zh-CN" dirty="0"/>
              <a:t>Gravity , </a:t>
            </a:r>
            <a:r>
              <a:rPr lang="en-US" altLang="zh-CN" dirty="0" smtClean="0"/>
              <a:t>impact force, vacuum</a:t>
            </a:r>
            <a:r>
              <a:rPr lang="en-US" altLang="zh-CN" dirty="0"/>
              <a:t>, cooling, and electromagnetic forces (up to 900 </a:t>
            </a:r>
            <a:r>
              <a:rPr lang="en-US" altLang="zh-CN" dirty="0" err="1"/>
              <a:t>kN</a:t>
            </a:r>
            <a:r>
              <a:rPr lang="en-US" altLang="zh-CN" dirty="0"/>
              <a:t> at 15mm offset</a:t>
            </a:r>
            <a:r>
              <a:rPr lang="en-US" altLang="zh-CN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/>
              <a:t>Results</a:t>
            </a:r>
            <a:r>
              <a:rPr lang="en-US" altLang="zh-CN" b="1" dirty="0"/>
              <a:t>:</a:t>
            </a:r>
          </a:p>
          <a:p>
            <a:pPr lvl="1"/>
            <a:r>
              <a:rPr lang="en-US" altLang="zh-CN" dirty="0"/>
              <a:t>Max stress: </a:t>
            </a:r>
            <a:r>
              <a:rPr lang="en-US" altLang="zh-CN" b="1" dirty="0"/>
              <a:t>134 MPa</a:t>
            </a:r>
            <a:r>
              <a:rPr lang="en-US" altLang="zh-CN" dirty="0"/>
              <a:t> (during excitation with 15mm offset) – well below yield (205 MPa).</a:t>
            </a:r>
          </a:p>
          <a:p>
            <a:pPr lvl="1"/>
            <a:r>
              <a:rPr lang="en-US" altLang="zh-CN" dirty="0"/>
              <a:t>Max deformation: </a:t>
            </a:r>
            <a:r>
              <a:rPr lang="en-US" altLang="zh-CN" b="1" dirty="0"/>
              <a:t>1.3 mm</a:t>
            </a:r>
            <a:r>
              <a:rPr lang="en-US" altLang="zh-CN" dirty="0"/>
              <a:t> (within tolerance for detector alignment).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3200" dirty="0" smtClean="0"/>
              <a:t>Key </a:t>
            </a:r>
            <a:r>
              <a:rPr lang="en-US" altLang="zh-CN" sz="3200" dirty="0"/>
              <a:t>Challenges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Manufacturing: </a:t>
            </a:r>
            <a:r>
              <a:rPr lang="en-US" altLang="zh-CN" dirty="0"/>
              <a:t>Thin-walled cylinder ,</a:t>
            </a:r>
            <a:r>
              <a:rPr lang="en-US" altLang="zh-CN" dirty="0" smtClean="0"/>
              <a:t>and </a:t>
            </a:r>
            <a:r>
              <a:rPr lang="en-US" altLang="zh-CN" dirty="0"/>
              <a:t>slender suspension rods (L/D &gt; 50</a:t>
            </a:r>
            <a:r>
              <a:rPr lang="en-US" altLang="zh-CN" dirty="0" smtClean="0"/>
              <a:t>).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3200" dirty="0" smtClean="0"/>
              <a:t>Future plan</a:t>
            </a:r>
            <a:endParaRPr lang="en-US" altLang="zh-CN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Design Refinement: </a:t>
            </a:r>
            <a:r>
              <a:rPr lang="en-US" altLang="zh-CN" dirty="0"/>
              <a:t>Optimize rod </a:t>
            </a:r>
            <a:r>
              <a:rPr lang="en-US" altLang="zh-CN" dirty="0" smtClean="0"/>
              <a:t>parameter.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/>
              <a:t>Prototyping</a:t>
            </a:r>
            <a:r>
              <a:rPr lang="en-US" altLang="zh-CN" dirty="0"/>
              <a:t>: Validate machining processes for titanium rods and </a:t>
            </a:r>
            <a:r>
              <a:rPr lang="en-US" altLang="zh-CN"/>
              <a:t>aluminum </a:t>
            </a:r>
            <a:r>
              <a:rPr lang="en-US" altLang="zh-CN" smtClean="0"/>
              <a:t>alloy cylinder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/>
              <a:t>Integration</a:t>
            </a:r>
            <a:r>
              <a:rPr lang="en-US" altLang="zh-CN" dirty="0"/>
              <a:t>: Finalize cryostat welding and assembly protocols.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3200" dirty="0"/>
              <a:t>Conclusion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The design meets all mechanical </a:t>
            </a:r>
            <a:r>
              <a:rPr lang="en-US" altLang="zh-CN" dirty="0" smtClean="0"/>
              <a:t>requirements </a:t>
            </a:r>
            <a:r>
              <a:rPr lang="en-US" altLang="zh-CN" dirty="0"/>
              <a:t>for CEPC detector operation. Focus areas include addressing manufacturing tolerances and stress concentrations, with </a:t>
            </a:r>
            <a:r>
              <a:rPr lang="en-US" altLang="zh-CN" dirty="0" smtClean="0"/>
              <a:t>prototyping </a:t>
            </a:r>
            <a:r>
              <a:rPr lang="en-US" altLang="zh-CN" dirty="0"/>
              <a:t>to de-risk production.</a:t>
            </a:r>
          </a:p>
        </p:txBody>
      </p:sp>
    </p:spTree>
    <p:extLst>
      <p:ext uri="{BB962C8B-B14F-4D97-AF65-F5344CB8AC3E}">
        <p14:creationId xmlns:p14="http://schemas.microsoft.com/office/powerpoint/2010/main" val="7209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46770" y="3523387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9600" i="1" dirty="0" smtClean="0">
                <a:solidFill>
                  <a:srgbClr val="C00000"/>
                </a:solidFill>
              </a:rPr>
              <a:t>Thanks !</a:t>
            </a:r>
            <a:endParaRPr lang="zh-CN" altLang="en-US" sz="9600" i="1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AC949-290A-4F72-8126-286986C5AE1D}"/>
              </a:ext>
            </a:extLst>
          </p:cNvPr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0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10275327" cy="644746"/>
          </a:xfrm>
        </p:spPr>
        <p:txBody>
          <a:bodyPr>
            <a:noAutofit/>
          </a:bodyPr>
          <a:lstStyle/>
          <a:p>
            <a:r>
              <a:rPr lang="en-US" altLang="zh-CN" b="1" dirty="0" smtClean="0"/>
              <a:t>Magnet Overview</a:t>
            </a:r>
            <a:endParaRPr lang="en-US" altLang="zh-CN" b="1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970768E-87D8-4D09-8F90-4DF4831CEF00}"/>
              </a:ext>
            </a:extLst>
          </p:cNvPr>
          <p:cNvSpPr txBox="1"/>
          <p:nvPr/>
        </p:nvSpPr>
        <p:spPr>
          <a:xfrm>
            <a:off x="1100855" y="1093298"/>
            <a:ext cx="2593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Critical</a:t>
            </a:r>
            <a:r>
              <a:rPr lang="en-US" altLang="zh-CN" sz="2400" b="1" dirty="0" smtClean="0"/>
              <a:t> Parameters</a:t>
            </a:r>
            <a:endParaRPr lang="en-US" altLang="zh-CN" sz="2400" b="1" dirty="0"/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77CC0F28-C78B-4C59-99BC-73A1ABC41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063851"/>
              </p:ext>
            </p:extLst>
          </p:nvPr>
        </p:nvGraphicFramePr>
        <p:xfrm>
          <a:off x="201543" y="1615260"/>
          <a:ext cx="3917095" cy="4851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144">
                  <a:extLst>
                    <a:ext uri="{9D8B030D-6E8A-4147-A177-3AD203B41FA5}">
                      <a16:colId xmlns:a16="http://schemas.microsoft.com/office/drawing/2014/main" val="897793758"/>
                    </a:ext>
                  </a:extLst>
                </a:gridCol>
                <a:gridCol w="1755951">
                  <a:extLst>
                    <a:ext uri="{9D8B030D-6E8A-4147-A177-3AD203B41FA5}">
                      <a16:colId xmlns:a16="http://schemas.microsoft.com/office/drawing/2014/main" val="3628236820"/>
                    </a:ext>
                  </a:extLst>
                </a:gridCol>
              </a:tblGrid>
              <a:tr h="4350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Items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Parameters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54676"/>
                  </a:ext>
                </a:extLst>
              </a:tr>
              <a:tr h="42071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Cryostat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34023"/>
                  </a:ext>
                </a:extLst>
              </a:tr>
              <a:tr h="3924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Outer Diameter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8470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455006"/>
                  </a:ext>
                </a:extLst>
              </a:tr>
              <a:tr h="4240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Inner Diameter</a:t>
                      </a:r>
                      <a:r>
                        <a:rPr lang="zh-CN" altLang="en-US" sz="240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7070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688162"/>
                  </a:ext>
                </a:extLst>
              </a:tr>
              <a:tr h="4581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Length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9050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51449"/>
                  </a:ext>
                </a:extLst>
              </a:tr>
              <a:tr h="4721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Coil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277831"/>
                  </a:ext>
                </a:extLst>
              </a:tr>
              <a:tr h="4572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Outer Diameter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7916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886551"/>
                  </a:ext>
                </a:extLst>
              </a:tr>
              <a:tr h="4325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Inner Diameter</a:t>
                      </a:r>
                      <a:r>
                        <a:rPr lang="zh-CN" altLang="en-US" sz="240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7300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964050"/>
                  </a:ext>
                </a:extLst>
              </a:tr>
              <a:tr h="5891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Length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8150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382241"/>
                  </a:ext>
                </a:extLst>
              </a:tr>
              <a:tr h="5891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Mass of coil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185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17485"/>
                  </a:ext>
                </a:extLst>
              </a:tr>
            </a:tbl>
          </a:graphicData>
        </a:graphic>
      </p:graphicFrame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433" y="1479061"/>
            <a:ext cx="4960820" cy="417615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970768E-87D8-4D09-8F90-4DF4831CEF00}"/>
              </a:ext>
            </a:extLst>
          </p:cNvPr>
          <p:cNvSpPr txBox="1"/>
          <p:nvPr/>
        </p:nvSpPr>
        <p:spPr>
          <a:xfrm>
            <a:off x="4533778" y="1017396"/>
            <a:ext cx="4076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Position of Magnet in detector</a:t>
            </a:r>
            <a:endParaRPr lang="en-US" altLang="zh-CN" sz="2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970768E-87D8-4D09-8F90-4DF4831CEF00}"/>
              </a:ext>
            </a:extLst>
          </p:cNvPr>
          <p:cNvSpPr txBox="1"/>
          <p:nvPr/>
        </p:nvSpPr>
        <p:spPr>
          <a:xfrm>
            <a:off x="8633752" y="2924422"/>
            <a:ext cx="3248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Cross section of Magnet</a:t>
            </a:r>
            <a:endParaRPr lang="en-US" altLang="zh-CN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3567139"/>
            <a:ext cx="4798862" cy="32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9" y="1453589"/>
            <a:ext cx="5097833" cy="502319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dirty="0"/>
              <a:t>Magnet Overview</a:t>
            </a:r>
            <a:endParaRPr lang="en-US" altLang="zh-CN" sz="4263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4C205915-D715-4F64-92AD-A13691F5BFAB}"/>
              </a:ext>
            </a:extLst>
          </p:cNvPr>
          <p:cNvCxnSpPr>
            <a:cxnSpLocks/>
          </p:cNvCxnSpPr>
          <p:nvPr/>
        </p:nvCxnSpPr>
        <p:spPr>
          <a:xfrm>
            <a:off x="1759278" y="1295070"/>
            <a:ext cx="1399727" cy="318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EAC3F73F-0EC9-4BA2-A4A8-50EC6806B20C}"/>
              </a:ext>
            </a:extLst>
          </p:cNvPr>
          <p:cNvSpPr txBox="1"/>
          <p:nvPr/>
        </p:nvSpPr>
        <p:spPr>
          <a:xfrm>
            <a:off x="3422939" y="859456"/>
            <a:ext cx="2464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Current leads channel</a:t>
            </a:r>
            <a:endParaRPr lang="zh-CN" altLang="en-US" sz="2000" dirty="0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4C205915-D715-4F64-92AD-A13691F5BFAB}"/>
              </a:ext>
            </a:extLst>
          </p:cNvPr>
          <p:cNvCxnSpPr>
            <a:cxnSpLocks/>
          </p:cNvCxnSpPr>
          <p:nvPr/>
        </p:nvCxnSpPr>
        <p:spPr>
          <a:xfrm flipH="1">
            <a:off x="3774831" y="1287129"/>
            <a:ext cx="732604" cy="4947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EAC3F73F-0EC9-4BA2-A4A8-50EC6806B20C}"/>
              </a:ext>
            </a:extLst>
          </p:cNvPr>
          <p:cNvSpPr txBox="1"/>
          <p:nvPr/>
        </p:nvSpPr>
        <p:spPr>
          <a:xfrm>
            <a:off x="438786" y="909980"/>
            <a:ext cx="2290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Gas-liquid separator</a:t>
            </a:r>
            <a:endParaRPr lang="zh-CN" altLang="en-US" sz="20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872" y="1399919"/>
            <a:ext cx="5627936" cy="3164983"/>
          </a:xfrm>
          <a:prstGeom prst="rect">
            <a:avLst/>
          </a:prstGeom>
        </p:spPr>
      </p:pic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B008CFB6-DD96-499C-B10A-A6A0837AB866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6338646" y="4071815"/>
            <a:ext cx="194862" cy="7917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EAC3F73F-0EC9-4BA2-A4A8-50EC6806B20C}"/>
              </a:ext>
            </a:extLst>
          </p:cNvPr>
          <p:cNvSpPr txBox="1"/>
          <p:nvPr/>
        </p:nvSpPr>
        <p:spPr>
          <a:xfrm>
            <a:off x="6009422" y="4863542"/>
            <a:ext cx="10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Cryostat</a:t>
            </a:r>
            <a:endParaRPr lang="zh-CN" altLang="en-US" sz="2000" dirty="0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91B48FE-7D7A-44D3-9B3E-7B7E46CA285E}"/>
              </a:ext>
            </a:extLst>
          </p:cNvPr>
          <p:cNvCxnSpPr>
            <a:cxnSpLocks/>
          </p:cNvCxnSpPr>
          <p:nvPr/>
        </p:nvCxnSpPr>
        <p:spPr>
          <a:xfrm flipH="1" flipV="1">
            <a:off x="9305217" y="3921874"/>
            <a:ext cx="944650" cy="9946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6A6B2704-10F5-4086-8A98-E3D53E0BC411}"/>
              </a:ext>
            </a:extLst>
          </p:cNvPr>
          <p:cNvSpPr txBox="1"/>
          <p:nvPr/>
        </p:nvSpPr>
        <p:spPr>
          <a:xfrm>
            <a:off x="9305217" y="4863542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Thermal shield</a:t>
            </a:r>
            <a:endParaRPr lang="zh-CN" altLang="en-US" sz="2000" dirty="0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9C7503F0-27BF-4102-802D-E684562C73AA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7324286" y="2486864"/>
            <a:ext cx="796632" cy="23806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2B4FDBD0-1A89-42E0-A7E2-DFCC40019880}"/>
              </a:ext>
            </a:extLst>
          </p:cNvPr>
          <p:cNvSpPr txBox="1"/>
          <p:nvPr/>
        </p:nvSpPr>
        <p:spPr>
          <a:xfrm>
            <a:off x="11192377" y="4838251"/>
            <a:ext cx="609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Coil</a:t>
            </a:r>
            <a:endParaRPr lang="zh-CN" altLang="en-US" sz="2000" dirty="0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B008CFB6-DD96-499C-B10A-A6A0837AB866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10472949" y="3428571"/>
            <a:ext cx="1024365" cy="1409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31">
            <a:extLst>
              <a:ext uri="{FF2B5EF4-FFF2-40B4-BE49-F238E27FC236}">
                <a16:creationId xmlns:a16="http://schemas.microsoft.com/office/drawing/2014/main" id="{EAC3F73F-0EC9-4BA2-A4A8-50EC6806B20C}"/>
              </a:ext>
            </a:extLst>
          </p:cNvPr>
          <p:cNvSpPr txBox="1"/>
          <p:nvPr/>
        </p:nvSpPr>
        <p:spPr>
          <a:xfrm>
            <a:off x="7223076" y="4867486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Coil suspension</a:t>
            </a:r>
            <a:endParaRPr lang="zh-CN" altLang="en-US" sz="2000" dirty="0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9C7503F0-27BF-4102-802D-E684562C73AA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7843346" y="3548185"/>
            <a:ext cx="277572" cy="13193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458972" y="1340719"/>
            <a:ext cx="5709657" cy="5144203"/>
            <a:chOff x="618018" y="1386777"/>
            <a:chExt cx="5437465" cy="5468786"/>
          </a:xfrm>
        </p:grpSpPr>
        <p:grpSp>
          <p:nvGrpSpPr>
            <p:cNvPr id="61" name="组合 60"/>
            <p:cNvGrpSpPr/>
            <p:nvPr/>
          </p:nvGrpSpPr>
          <p:grpSpPr>
            <a:xfrm>
              <a:off x="618018" y="1386777"/>
              <a:ext cx="4840934" cy="5468786"/>
              <a:chOff x="618018" y="1386777"/>
              <a:chExt cx="4840934" cy="5468786"/>
            </a:xfrm>
          </p:grpSpPr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4891" y="1386777"/>
                <a:ext cx="4674061" cy="5468786"/>
              </a:xfrm>
              <a:prstGeom prst="rect">
                <a:avLst/>
              </a:prstGeom>
            </p:spPr>
          </p:pic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60DFCCEA-CEC5-489D-98AB-4CDC85DE109B}"/>
                  </a:ext>
                </a:extLst>
              </p:cNvPr>
              <p:cNvSpPr/>
              <p:nvPr/>
            </p:nvSpPr>
            <p:spPr>
              <a:xfrm>
                <a:off x="618018" y="2327564"/>
                <a:ext cx="2632257" cy="83958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4C205915-D715-4F64-92AD-A13691F5BFAB}"/>
                </a:ext>
              </a:extLst>
            </p:cNvPr>
            <p:cNvCxnSpPr>
              <a:cxnSpLocks/>
              <a:stCxn id="54" idx="6"/>
              <a:endCxn id="16" idx="1"/>
            </p:cNvCxnSpPr>
            <p:nvPr/>
          </p:nvCxnSpPr>
          <p:spPr>
            <a:xfrm>
              <a:off x="3250275" y="2747357"/>
              <a:ext cx="2805208" cy="37193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EAC3F73F-0EC9-4BA2-A4A8-50EC6806B20C}"/>
              </a:ext>
            </a:extLst>
          </p:cNvPr>
          <p:cNvSpPr txBox="1"/>
          <p:nvPr/>
        </p:nvSpPr>
        <p:spPr>
          <a:xfrm>
            <a:off x="1509059" y="6489660"/>
            <a:ext cx="2331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3D Model of Magnet</a:t>
            </a:r>
            <a:endParaRPr lang="zh-CN" altLang="en-US" sz="20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AC3F73F-0EC9-4BA2-A4A8-50EC6806B20C}"/>
              </a:ext>
            </a:extLst>
          </p:cNvPr>
          <p:cNvSpPr txBox="1"/>
          <p:nvPr/>
        </p:nvSpPr>
        <p:spPr>
          <a:xfrm>
            <a:off x="7713282" y="968765"/>
            <a:ext cx="318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3D Cross Section of Magnet</a:t>
            </a:r>
            <a:endParaRPr lang="zh-CN" altLang="en-US" sz="2000" dirty="0"/>
          </a:p>
        </p:txBody>
      </p:sp>
      <p:sp>
        <p:nvSpPr>
          <p:cNvPr id="15" name="矩形 14"/>
          <p:cNvSpPr/>
          <p:nvPr/>
        </p:nvSpPr>
        <p:spPr>
          <a:xfrm>
            <a:off x="6338646" y="5523249"/>
            <a:ext cx="4687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Multi-Layer </a:t>
            </a:r>
            <a:r>
              <a:rPr lang="en-US" altLang="zh-CN" sz="2000" dirty="0" smtClean="0"/>
              <a:t>Insulation 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Out  coil : 10~15 layers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Out thermal shield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35~ 40 layers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8602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3" grpId="0"/>
      <p:bldP spid="45" grpId="0"/>
      <p:bldP spid="3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856" y="4812067"/>
            <a:ext cx="4552950" cy="1256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5" y="933765"/>
            <a:ext cx="5837490" cy="578771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r>
              <a:rPr lang="en-US" altLang="zh-CN" b="1" dirty="0" smtClean="0"/>
              <a:t>Coil </a:t>
            </a:r>
            <a:r>
              <a:rPr lang="en-US" altLang="zh-CN" b="1" dirty="0"/>
              <a:t>Assembly &amp; Suspension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A672320-85DF-4B7D-A877-6A81874A7EF7}"/>
              </a:ext>
            </a:extLst>
          </p:cNvPr>
          <p:cNvSpPr txBox="1"/>
          <p:nvPr/>
        </p:nvSpPr>
        <p:spPr>
          <a:xfrm>
            <a:off x="7698982" y="855678"/>
            <a:ext cx="390973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Structure</a:t>
            </a:r>
            <a:r>
              <a:rPr lang="en-US" altLang="zh-CN" sz="2400" dirty="0"/>
              <a:t>: 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en-US" altLang="zh-CN" sz="2000" dirty="0" smtClean="0"/>
              <a:t>3-segment </a:t>
            </a:r>
            <a:r>
              <a:rPr lang="en-US" altLang="zh-CN" sz="2000" dirty="0"/>
              <a:t>assembly (bolted to support cylinder</a:t>
            </a:r>
            <a:r>
              <a:rPr lang="en-US" altLang="zh-CN" sz="2000" dirty="0" smtClean="0"/>
              <a:t>), 10~15 layers MLI</a:t>
            </a:r>
            <a:endParaRPr lang="en-US" altLang="zh-CN" sz="2000" dirty="0"/>
          </a:p>
          <a:p>
            <a:r>
              <a:rPr lang="en-US" altLang="zh-CN" sz="2400" b="1" dirty="0"/>
              <a:t>S</a:t>
            </a:r>
            <a:r>
              <a:rPr lang="en-US" altLang="zh-CN" sz="2400" b="1" dirty="0" smtClean="0"/>
              <a:t>uspension</a:t>
            </a:r>
            <a:r>
              <a:rPr lang="en-US" altLang="zh-CN" sz="2400" dirty="0"/>
              <a:t>:</a:t>
            </a:r>
          </a:p>
          <a:p>
            <a:pPr lvl="1"/>
            <a:r>
              <a:rPr lang="en-US" altLang="zh-CN" sz="2000" b="1" dirty="0"/>
              <a:t>Axial</a:t>
            </a:r>
            <a:r>
              <a:rPr lang="en-US" altLang="zh-CN" sz="2000" dirty="0"/>
              <a:t>:</a:t>
            </a:r>
            <a:r>
              <a:rPr lang="en-US" altLang="zh-CN" dirty="0"/>
              <a:t> </a:t>
            </a:r>
            <a:r>
              <a:rPr lang="en-US" altLang="zh-CN" sz="2000" dirty="0"/>
              <a:t>8 tension rods/end</a:t>
            </a:r>
          </a:p>
          <a:p>
            <a:pPr lvl="1"/>
            <a:r>
              <a:rPr lang="en-US" altLang="zh-CN" sz="2000" b="1" dirty="0"/>
              <a:t>Radial</a:t>
            </a:r>
            <a:r>
              <a:rPr lang="en-US" altLang="zh-CN" sz="2000" dirty="0"/>
              <a:t>: 2 </a:t>
            </a:r>
            <a:r>
              <a:rPr lang="en-US" altLang="zh-CN" sz="2000" dirty="0" smtClean="0"/>
              <a:t>upwards </a:t>
            </a:r>
            <a:r>
              <a:rPr lang="en-US" altLang="zh-CN" sz="2000" dirty="0"/>
              <a:t>+ 4 diagonal rods/end</a:t>
            </a:r>
          </a:p>
          <a:p>
            <a:r>
              <a:rPr lang="en-US" altLang="zh-CN" b="1" dirty="0" smtClean="0"/>
              <a:t>Rod Material</a:t>
            </a:r>
            <a:r>
              <a:rPr lang="en-US" altLang="zh-CN" dirty="0"/>
              <a:t>: Titanium alloy</a:t>
            </a:r>
          </a:p>
          <a:p>
            <a:r>
              <a:rPr lang="en-US" altLang="zh-CN" b="1" dirty="0"/>
              <a:t>Total weight</a:t>
            </a:r>
            <a:r>
              <a:rPr lang="en-US" altLang="zh-CN" dirty="0"/>
              <a:t>: ~185 t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0DFCCEA-CEC5-489D-98AB-4CDC85DE109B}"/>
              </a:ext>
            </a:extLst>
          </p:cNvPr>
          <p:cNvSpPr/>
          <p:nvPr/>
        </p:nvSpPr>
        <p:spPr>
          <a:xfrm>
            <a:off x="9076703" y="4672837"/>
            <a:ext cx="991266" cy="17203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3AD6EED-1578-4329-ABD8-FE6EB6779357}"/>
              </a:ext>
            </a:extLst>
          </p:cNvPr>
          <p:cNvSpPr txBox="1"/>
          <p:nvPr/>
        </p:nvSpPr>
        <p:spPr>
          <a:xfrm>
            <a:off x="7517918" y="4242435"/>
            <a:ext cx="465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Electromagnetic force resulting from </a:t>
            </a:r>
            <a:r>
              <a:rPr lang="en-US" altLang="zh-CN" b="1" dirty="0" smtClean="0"/>
              <a:t>coil </a:t>
            </a:r>
            <a:r>
              <a:rPr lang="en-US" altLang="zh-CN" b="1" dirty="0"/>
              <a:t>offset</a:t>
            </a:r>
            <a:endParaRPr lang="zh-CN" altLang="en-US" b="1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F608EDD-C775-4FBF-9CB9-74241DE38645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2987341" y="1461254"/>
            <a:ext cx="3312068" cy="5284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9676C4A0-E796-4CA2-A23B-18413B8947AD}"/>
              </a:ext>
            </a:extLst>
          </p:cNvPr>
          <p:cNvSpPr txBox="1"/>
          <p:nvPr/>
        </p:nvSpPr>
        <p:spPr>
          <a:xfrm>
            <a:off x="6299409" y="1805002"/>
            <a:ext cx="137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</a:t>
            </a:r>
            <a:r>
              <a:rPr lang="en-US" altLang="zh-CN" dirty="0" smtClean="0"/>
              <a:t>elium tank</a:t>
            </a:r>
            <a:endParaRPr lang="zh-CN" altLang="en-US" sz="1600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6078D3F-F9E1-49D5-9F40-19D80771DE7E}"/>
              </a:ext>
            </a:extLst>
          </p:cNvPr>
          <p:cNvCxnSpPr>
            <a:cxnSpLocks/>
          </p:cNvCxnSpPr>
          <p:nvPr/>
        </p:nvCxnSpPr>
        <p:spPr>
          <a:xfrm flipH="1" flipV="1">
            <a:off x="5214324" y="2454453"/>
            <a:ext cx="1149483" cy="13197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4DAB53DE-6D92-486F-A297-AB8003F151C2}"/>
              </a:ext>
            </a:extLst>
          </p:cNvPr>
          <p:cNvSpPr txBox="1"/>
          <p:nvPr/>
        </p:nvSpPr>
        <p:spPr>
          <a:xfrm>
            <a:off x="6383644" y="3629105"/>
            <a:ext cx="1355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dirty="0" smtClean="0"/>
              <a:t>Axial </a:t>
            </a:r>
            <a:r>
              <a:rPr lang="en-US" altLang="zh-CN" dirty="0"/>
              <a:t>rod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F2E7211-0CB4-4AA7-A957-E8372A76B344}"/>
              </a:ext>
            </a:extLst>
          </p:cNvPr>
          <p:cNvSpPr txBox="1"/>
          <p:nvPr/>
        </p:nvSpPr>
        <p:spPr>
          <a:xfrm>
            <a:off x="6342920" y="2757857"/>
            <a:ext cx="13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dirty="0"/>
              <a:t>Helium pipe</a:t>
            </a:r>
            <a:endParaRPr lang="zh-CN" altLang="en-US" dirty="0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585CA4E9-6ECE-4C43-B539-8609F54743F0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5400962" y="2290144"/>
            <a:ext cx="941958" cy="6523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D0A7692D-002B-4A6E-A230-47394D9D1AFC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5652220" y="3328801"/>
            <a:ext cx="664372" cy="13896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6E206623-459F-464F-AA94-15AD7AF96066}"/>
              </a:ext>
            </a:extLst>
          </p:cNvPr>
          <p:cNvSpPr txBox="1"/>
          <p:nvPr/>
        </p:nvSpPr>
        <p:spPr>
          <a:xfrm>
            <a:off x="6316592" y="4533738"/>
            <a:ext cx="14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dirty="0" smtClean="0"/>
              <a:t>Upwards </a:t>
            </a:r>
            <a:r>
              <a:rPr lang="en-US" altLang="zh-CN" dirty="0"/>
              <a:t>rod</a:t>
            </a:r>
            <a:endParaRPr lang="zh-CN" altLang="en-US" dirty="0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580EE282-7030-41EF-9CEA-E2FE73B0F0FF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5494215" y="6154498"/>
            <a:ext cx="869592" cy="3557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0185D410-3FE8-4DAD-8A99-3499FA220F1E}"/>
              </a:ext>
            </a:extLst>
          </p:cNvPr>
          <p:cNvSpPr txBox="1"/>
          <p:nvPr/>
        </p:nvSpPr>
        <p:spPr>
          <a:xfrm>
            <a:off x="6363807" y="5969832"/>
            <a:ext cx="135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dirty="0" smtClean="0"/>
              <a:t>Helium </a:t>
            </a:r>
            <a:r>
              <a:rPr lang="en-US" altLang="zh-CN" dirty="0"/>
              <a:t>tank</a:t>
            </a:r>
            <a:endParaRPr lang="zh-CN" altLang="en-US" dirty="0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F840DB95-7C3D-4AF5-8C9A-348CD01C51B2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5652223" y="5389358"/>
            <a:ext cx="717824" cy="5169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804B49B2-C46A-43CE-9216-466ED9598A7F}"/>
              </a:ext>
            </a:extLst>
          </p:cNvPr>
          <p:cNvSpPr txBox="1"/>
          <p:nvPr/>
        </p:nvSpPr>
        <p:spPr>
          <a:xfrm>
            <a:off x="6370047" y="5204692"/>
            <a:ext cx="141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dirty="0" smtClean="0"/>
              <a:t>Radial </a:t>
            </a:r>
            <a:r>
              <a:rPr lang="en-US" altLang="zh-CN" dirty="0"/>
              <a:t>rod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AC3F73F-0EC9-4BA2-A4A8-50EC6806B20C}"/>
              </a:ext>
            </a:extLst>
          </p:cNvPr>
          <p:cNvSpPr txBox="1"/>
          <p:nvPr/>
        </p:nvSpPr>
        <p:spPr>
          <a:xfrm>
            <a:off x="348558" y="870196"/>
            <a:ext cx="2793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3D Model of Magnet Coil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892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" y="1932716"/>
            <a:ext cx="5856712" cy="442363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r>
              <a:rPr lang="en-US" altLang="zh-CN" b="1" dirty="0"/>
              <a:t>Coil Assembly &amp; Suspension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6078D3F-F9E1-49D5-9F40-19D80771DE7E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1368981" y="5533293"/>
            <a:ext cx="533224" cy="9663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4DAB53DE-6D92-486F-A297-AB8003F151C2}"/>
              </a:ext>
            </a:extLst>
          </p:cNvPr>
          <p:cNvSpPr txBox="1"/>
          <p:nvPr/>
        </p:nvSpPr>
        <p:spPr>
          <a:xfrm>
            <a:off x="1368981" y="6499654"/>
            <a:ext cx="106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/>
            </a:lvl1pPr>
          </a:lstStyle>
          <a:p>
            <a:r>
              <a:rPr lang="en-US" altLang="zh-CN" dirty="0" smtClean="0"/>
              <a:t>Axial Rod</a:t>
            </a:r>
            <a:endParaRPr lang="zh-CN" altLang="en-US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D0A7692D-002B-4A6E-A230-47394D9D1AFC}"/>
              </a:ext>
            </a:extLst>
          </p:cNvPr>
          <p:cNvCxnSpPr>
            <a:cxnSpLocks/>
          </p:cNvCxnSpPr>
          <p:nvPr/>
        </p:nvCxnSpPr>
        <p:spPr>
          <a:xfrm flipV="1">
            <a:off x="3222161" y="3915508"/>
            <a:ext cx="1131008" cy="26390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6E206623-459F-464F-AA94-15AD7AF96066}"/>
              </a:ext>
            </a:extLst>
          </p:cNvPr>
          <p:cNvSpPr txBox="1"/>
          <p:nvPr/>
        </p:nvSpPr>
        <p:spPr>
          <a:xfrm>
            <a:off x="2472831" y="6512963"/>
            <a:ext cx="1306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/>
            </a:lvl1pPr>
          </a:lstStyle>
          <a:p>
            <a:r>
              <a:rPr lang="en-US" altLang="zh-CN" dirty="0" smtClean="0"/>
              <a:t>Upwards Rod</a:t>
            </a:r>
            <a:endParaRPr lang="zh-CN" altLang="en-US" dirty="0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F840DB95-7C3D-4AF5-8C9A-348CD01C51B2}"/>
              </a:ext>
            </a:extLst>
          </p:cNvPr>
          <p:cNvCxnSpPr>
            <a:cxnSpLocks/>
          </p:cNvCxnSpPr>
          <p:nvPr/>
        </p:nvCxnSpPr>
        <p:spPr>
          <a:xfrm flipH="1" flipV="1">
            <a:off x="4669903" y="6088185"/>
            <a:ext cx="479347" cy="4166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804B49B2-C46A-43CE-9216-466ED9598A7F}"/>
              </a:ext>
            </a:extLst>
          </p:cNvPr>
          <p:cNvSpPr txBox="1"/>
          <p:nvPr/>
        </p:nvSpPr>
        <p:spPr>
          <a:xfrm>
            <a:off x="4516887" y="6499654"/>
            <a:ext cx="1306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/>
            </a:lvl1pPr>
          </a:lstStyle>
          <a:p>
            <a:r>
              <a:rPr lang="en-US" altLang="zh-CN" dirty="0" smtClean="0"/>
              <a:t>Radial Rod</a:t>
            </a:r>
            <a:endParaRPr lang="zh-CN" altLang="en-US" dirty="0"/>
          </a:p>
        </p:txBody>
      </p:sp>
      <p:graphicFrame>
        <p:nvGraphicFramePr>
          <p:cNvPr id="38" name="表格 37">
            <a:extLst>
              <a:ext uri="{FF2B5EF4-FFF2-40B4-BE49-F238E27FC236}">
                <a16:creationId xmlns:a16="http://schemas.microsoft.com/office/drawing/2014/main" id="{ECF77B72-3479-45BC-AA45-F12E5E322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44916"/>
              </p:ext>
            </p:extLst>
          </p:nvPr>
        </p:nvGraphicFramePr>
        <p:xfrm>
          <a:off x="6262064" y="2943283"/>
          <a:ext cx="583961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474">
                  <a:extLst>
                    <a:ext uri="{9D8B030D-6E8A-4147-A177-3AD203B41FA5}">
                      <a16:colId xmlns:a16="http://schemas.microsoft.com/office/drawing/2014/main" val="897793758"/>
                    </a:ext>
                  </a:extLst>
                </a:gridCol>
                <a:gridCol w="1906954">
                  <a:extLst>
                    <a:ext uri="{9D8B030D-6E8A-4147-A177-3AD203B41FA5}">
                      <a16:colId xmlns:a16="http://schemas.microsoft.com/office/drawing/2014/main" val="1691986095"/>
                    </a:ext>
                  </a:extLst>
                </a:gridCol>
                <a:gridCol w="1656862">
                  <a:extLst>
                    <a:ext uri="{9D8B030D-6E8A-4147-A177-3AD203B41FA5}">
                      <a16:colId xmlns:a16="http://schemas.microsoft.com/office/drawing/2014/main" val="2024864965"/>
                    </a:ext>
                  </a:extLst>
                </a:gridCol>
                <a:gridCol w="1152329">
                  <a:extLst>
                    <a:ext uri="{9D8B030D-6E8A-4147-A177-3AD203B41FA5}">
                      <a16:colId xmlns:a16="http://schemas.microsoft.com/office/drawing/2014/main" val="1924984898"/>
                    </a:ext>
                  </a:extLst>
                </a:gridCol>
              </a:tblGrid>
              <a:tr h="3708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Rod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Diameter</a:t>
                      </a:r>
                      <a:r>
                        <a:rPr lang="zh-CN" altLang="en-US" sz="2000" dirty="0" smtClean="0"/>
                        <a:t>（</a:t>
                      </a:r>
                      <a:r>
                        <a:rPr lang="en-US" altLang="zh-CN" sz="2000" dirty="0"/>
                        <a:t>mm</a:t>
                      </a:r>
                      <a:r>
                        <a:rPr lang="zh-CN" altLang="en-US" sz="200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Length</a:t>
                      </a:r>
                      <a:r>
                        <a:rPr lang="zh-CN" altLang="en-US" sz="2000" dirty="0" smtClean="0"/>
                        <a:t>（</a:t>
                      </a:r>
                      <a:r>
                        <a:rPr lang="en-US" altLang="zh-CN" sz="2000" dirty="0"/>
                        <a:t>mm</a:t>
                      </a:r>
                      <a:r>
                        <a:rPr lang="zh-CN" altLang="en-US" sz="200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Quantity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54676"/>
                  </a:ext>
                </a:extLst>
              </a:tr>
              <a:tr h="3708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Axial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4520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16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34023"/>
                  </a:ext>
                </a:extLst>
              </a:tr>
              <a:tr h="3708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Radial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1700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455006"/>
                  </a:ext>
                </a:extLst>
              </a:tr>
              <a:tr h="3708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Upwards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1650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688162"/>
                  </a:ext>
                </a:extLst>
              </a:tr>
            </a:tbl>
          </a:graphicData>
        </a:graphic>
      </p:graphicFrame>
      <p:sp>
        <p:nvSpPr>
          <p:cNvPr id="41" name="文本框 40">
            <a:extLst>
              <a:ext uri="{FF2B5EF4-FFF2-40B4-BE49-F238E27FC236}">
                <a16:creationId xmlns:a16="http://schemas.microsoft.com/office/drawing/2014/main" id="{0D5A4E6B-B041-44C5-9B58-868057B29AD9}"/>
              </a:ext>
            </a:extLst>
          </p:cNvPr>
          <p:cNvSpPr txBox="1"/>
          <p:nvPr/>
        </p:nvSpPr>
        <p:spPr>
          <a:xfrm>
            <a:off x="7744422" y="106128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5AD1F4D4-C3A3-448D-89CF-695FF4A601D9}"/>
              </a:ext>
            </a:extLst>
          </p:cNvPr>
          <p:cNvSpPr/>
          <p:nvPr/>
        </p:nvSpPr>
        <p:spPr>
          <a:xfrm>
            <a:off x="9517977" y="3346933"/>
            <a:ext cx="1155997" cy="3887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71B9D9E-E2FC-45FB-989B-5F65CAE68574}"/>
              </a:ext>
            </a:extLst>
          </p:cNvPr>
          <p:cNvSpPr txBox="1"/>
          <p:nvPr/>
        </p:nvSpPr>
        <p:spPr>
          <a:xfrm>
            <a:off x="6139345" y="910915"/>
            <a:ext cx="5885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Axial </a:t>
            </a:r>
            <a:r>
              <a:rPr lang="en-US" altLang="zh-CN" b="1" dirty="0"/>
              <a:t>rods</a:t>
            </a:r>
            <a:r>
              <a:rPr lang="en-US" altLang="zh-CN" dirty="0"/>
              <a:t>: Slender and </a:t>
            </a:r>
            <a:r>
              <a:rPr lang="en-US" altLang="zh-CN" dirty="0" smtClean="0"/>
              <a:t>long</a:t>
            </a:r>
          </a:p>
          <a:p>
            <a:r>
              <a:rPr lang="en-US" altLang="zh-CN" b="1" dirty="0"/>
              <a:t>Load </a:t>
            </a:r>
            <a:r>
              <a:rPr lang="en-US" altLang="zh-CN" b="1" dirty="0" smtClean="0"/>
              <a:t>cases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Cold mass: 185 t</a:t>
            </a:r>
          </a:p>
          <a:p>
            <a:r>
              <a:rPr lang="en-US" altLang="zh-CN" dirty="0" smtClean="0"/>
              <a:t>Lifting </a:t>
            </a:r>
            <a:r>
              <a:rPr lang="en-US" altLang="zh-CN" dirty="0"/>
              <a:t>acceleration: 0.4g (X), 1.5g (Y), 0.6g (</a:t>
            </a:r>
            <a:r>
              <a:rPr lang="en-US" altLang="zh-CN" dirty="0" smtClean="0"/>
              <a:t>Z)</a:t>
            </a:r>
          </a:p>
          <a:p>
            <a:r>
              <a:rPr lang="en-US" altLang="zh-CN" dirty="0" smtClean="0"/>
              <a:t>Impact </a:t>
            </a:r>
            <a:r>
              <a:rPr lang="en-US" altLang="zh-CN" dirty="0"/>
              <a:t>forces: 740 </a:t>
            </a:r>
            <a:r>
              <a:rPr lang="en-US" altLang="zh-CN" dirty="0" err="1"/>
              <a:t>kN</a:t>
            </a:r>
            <a:r>
              <a:rPr lang="en-US" altLang="zh-CN" dirty="0"/>
              <a:t>, 2775 </a:t>
            </a:r>
            <a:r>
              <a:rPr lang="en-US" altLang="zh-CN" dirty="0" err="1"/>
              <a:t>kN</a:t>
            </a:r>
            <a:r>
              <a:rPr lang="en-US" altLang="zh-CN" dirty="0"/>
              <a:t>, 1110 </a:t>
            </a:r>
            <a:r>
              <a:rPr lang="en-US" altLang="zh-CN" dirty="0" err="1" smtClean="0"/>
              <a:t>kN</a:t>
            </a:r>
            <a:endParaRPr lang="en-US" altLang="zh-CN" dirty="0"/>
          </a:p>
          <a:p>
            <a:r>
              <a:rPr lang="en-US" altLang="zh-CN" dirty="0" smtClean="0"/>
              <a:t>Electromagnetic </a:t>
            </a:r>
            <a:r>
              <a:rPr lang="en-US" altLang="zh-CN" dirty="0"/>
              <a:t>forces (10mm offset: </a:t>
            </a:r>
            <a:r>
              <a:rPr lang="en-US" altLang="zh-CN" dirty="0" smtClean="0"/>
              <a:t>391 </a:t>
            </a:r>
            <a:r>
              <a:rPr lang="en-US" altLang="zh-CN" dirty="0" err="1"/>
              <a:t>kN</a:t>
            </a:r>
            <a:r>
              <a:rPr lang="en-US" altLang="zh-CN" dirty="0"/>
              <a:t>; </a:t>
            </a:r>
            <a:r>
              <a:rPr lang="en-US" altLang="zh-CN" dirty="0" smtClean="0"/>
              <a:t>15mm</a:t>
            </a:r>
            <a:r>
              <a:rPr lang="en-US" altLang="zh-CN" dirty="0"/>
              <a:t>: 900 </a:t>
            </a:r>
            <a:r>
              <a:rPr lang="en-US" altLang="zh-CN" dirty="0" err="1"/>
              <a:t>kN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AC3F73F-0EC9-4BA2-A4A8-50EC6806B20C}"/>
              </a:ext>
            </a:extLst>
          </p:cNvPr>
          <p:cNvSpPr txBox="1"/>
          <p:nvPr/>
        </p:nvSpPr>
        <p:spPr>
          <a:xfrm>
            <a:off x="332926" y="1184394"/>
            <a:ext cx="2793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3D Model of Magnet Coil</a:t>
            </a:r>
            <a:endParaRPr lang="zh-CN" altLang="en-US" sz="2000" dirty="0"/>
          </a:p>
        </p:txBody>
      </p: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ECF77B72-3479-45BC-AA45-F12E5E322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190832"/>
              </p:ext>
            </p:extLst>
          </p:nvPr>
        </p:nvGraphicFramePr>
        <p:xfrm>
          <a:off x="6262064" y="4872434"/>
          <a:ext cx="583961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88">
                  <a:extLst>
                    <a:ext uri="{9D8B030D-6E8A-4147-A177-3AD203B41FA5}">
                      <a16:colId xmlns:a16="http://schemas.microsoft.com/office/drawing/2014/main" val="897793758"/>
                    </a:ext>
                  </a:extLst>
                </a:gridCol>
                <a:gridCol w="1344246">
                  <a:extLst>
                    <a:ext uri="{9D8B030D-6E8A-4147-A177-3AD203B41FA5}">
                      <a16:colId xmlns:a16="http://schemas.microsoft.com/office/drawing/2014/main" val="1691986095"/>
                    </a:ext>
                  </a:extLst>
                </a:gridCol>
                <a:gridCol w="1234831">
                  <a:extLst>
                    <a:ext uri="{9D8B030D-6E8A-4147-A177-3AD203B41FA5}">
                      <a16:colId xmlns:a16="http://schemas.microsoft.com/office/drawing/2014/main" val="2024864965"/>
                    </a:ext>
                  </a:extLst>
                </a:gridCol>
                <a:gridCol w="1519653">
                  <a:extLst>
                    <a:ext uri="{9D8B030D-6E8A-4147-A177-3AD203B41FA5}">
                      <a16:colId xmlns:a16="http://schemas.microsoft.com/office/drawing/2014/main" val="1924984898"/>
                    </a:ext>
                  </a:extLst>
                </a:gridCol>
              </a:tblGrid>
              <a:tr h="3759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Rod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Assembly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Cooling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Max Impact 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54676"/>
                  </a:ext>
                </a:extLst>
              </a:tr>
              <a:tr h="3759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Axial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193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291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34023"/>
                  </a:ext>
                </a:extLst>
              </a:tr>
              <a:tr h="3759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Upwards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327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345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513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455006"/>
                  </a:ext>
                </a:extLst>
              </a:tr>
              <a:tr h="375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Radial (Up)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120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224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314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688162"/>
                  </a:ext>
                </a:extLst>
              </a:tr>
              <a:tr h="375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Radial (Down)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164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314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401310"/>
                  </a:ext>
                </a:extLst>
              </a:tr>
            </a:tbl>
          </a:graphicData>
        </a:graphic>
      </p:graphicFrame>
      <p:sp>
        <p:nvSpPr>
          <p:cNvPr id="23" name="文本框 22">
            <a:extLst>
              <a:ext uri="{FF2B5EF4-FFF2-40B4-BE49-F238E27FC236}">
                <a16:creationId xmlns:a16="http://schemas.microsoft.com/office/drawing/2014/main" id="{EAC3F73F-0EC9-4BA2-A4A8-50EC6806B20C}"/>
              </a:ext>
            </a:extLst>
          </p:cNvPr>
          <p:cNvSpPr txBox="1"/>
          <p:nvPr/>
        </p:nvSpPr>
        <p:spPr>
          <a:xfrm>
            <a:off x="8035630" y="4537408"/>
            <a:ext cx="280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Tensile Stress of Rod</a:t>
            </a:r>
            <a:endParaRPr lang="zh-CN" altLang="en-US" sz="2000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E6078D3F-F9E1-49D5-9F40-19D80771DE7E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1902205" y="5900615"/>
            <a:ext cx="910604" cy="5990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EAC3F73F-0EC9-4BA2-A4A8-50EC6806B20C}"/>
              </a:ext>
            </a:extLst>
          </p:cNvPr>
          <p:cNvSpPr txBox="1"/>
          <p:nvPr/>
        </p:nvSpPr>
        <p:spPr>
          <a:xfrm>
            <a:off x="8152317" y="2571904"/>
            <a:ext cx="2106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Parameters of Rod</a:t>
            </a:r>
            <a:endParaRPr lang="zh-CN" altLang="en-US" sz="20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AC3F73F-0EC9-4BA2-A4A8-50EC6806B20C}"/>
              </a:ext>
            </a:extLst>
          </p:cNvPr>
          <p:cNvSpPr txBox="1"/>
          <p:nvPr/>
        </p:nvSpPr>
        <p:spPr>
          <a:xfrm>
            <a:off x="11520616" y="4558327"/>
            <a:ext cx="655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MPa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583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r>
              <a:rPr lang="en-US" altLang="zh-CN" b="1" dirty="0"/>
              <a:t>Coil </a:t>
            </a:r>
            <a:r>
              <a:rPr lang="en-US" altLang="zh-CN" b="1" dirty="0" smtClean="0"/>
              <a:t>Support Cylinder</a:t>
            </a:r>
            <a:endParaRPr lang="en-US" altLang="zh-CN" b="1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7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A672320-85DF-4B7D-A877-6A81874A7EF7}"/>
              </a:ext>
            </a:extLst>
          </p:cNvPr>
          <p:cNvSpPr txBox="1"/>
          <p:nvPr/>
        </p:nvSpPr>
        <p:spPr>
          <a:xfrm>
            <a:off x="4611077" y="5219804"/>
            <a:ext cx="7190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Dimensions</a:t>
            </a:r>
            <a:r>
              <a:rPr lang="zh-CN" altLang="en-US" sz="2400" dirty="0" smtClean="0"/>
              <a:t>：</a:t>
            </a:r>
            <a:r>
              <a:rPr lang="en-US" altLang="zh-CN" dirty="0"/>
              <a:t>Ø</a:t>
            </a:r>
            <a:r>
              <a:rPr lang="en-US" altLang="zh-CN" sz="2400" dirty="0" smtClean="0"/>
              <a:t>7820 mm,30 mm thick,2750 mm length</a:t>
            </a:r>
          </a:p>
          <a:p>
            <a:r>
              <a:rPr lang="en-US" altLang="zh-CN" sz="2400" dirty="0" smtClean="0"/>
              <a:t>Material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5083 Aluminum alloy</a:t>
            </a:r>
          </a:p>
          <a:p>
            <a:r>
              <a:rPr lang="en-US" altLang="zh-CN" b="1" dirty="0"/>
              <a:t>Challenge</a:t>
            </a:r>
            <a:r>
              <a:rPr lang="en-US" altLang="zh-CN" dirty="0"/>
              <a:t>: Large diameter + thin walls → Precision </a:t>
            </a:r>
            <a:r>
              <a:rPr lang="en-US" altLang="zh-CN" dirty="0" smtClean="0"/>
              <a:t>manufacturing</a:t>
            </a:r>
            <a:endParaRPr lang="en-US" altLang="zh-CN" sz="24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40" y="1300586"/>
            <a:ext cx="3564416" cy="51995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683" y="1300586"/>
            <a:ext cx="6677111" cy="3481897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0A7692D-002B-4A6E-A230-47394D9D1AFC}"/>
              </a:ext>
            </a:extLst>
          </p:cNvPr>
          <p:cNvCxnSpPr>
            <a:cxnSpLocks/>
          </p:cNvCxnSpPr>
          <p:nvPr/>
        </p:nvCxnSpPr>
        <p:spPr>
          <a:xfrm flipH="1" flipV="1">
            <a:off x="2892829" y="1429789"/>
            <a:ext cx="3699164" cy="7813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07" y="1304781"/>
            <a:ext cx="6135371" cy="541669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63" dirty="0" smtClean="0"/>
              <a:t>Thermal Shield Design</a:t>
            </a:r>
            <a:endParaRPr lang="en-US" altLang="zh-CN" sz="4263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A672320-85DF-4B7D-A877-6A81874A7EF7}"/>
              </a:ext>
            </a:extLst>
          </p:cNvPr>
          <p:cNvSpPr txBox="1"/>
          <p:nvPr/>
        </p:nvSpPr>
        <p:spPr>
          <a:xfrm>
            <a:off x="6963475" y="3557315"/>
            <a:ext cx="4613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/>
              <a:t>Design</a:t>
            </a:r>
            <a:r>
              <a:rPr lang="en-US" altLang="zh-CN" sz="2400" dirty="0"/>
              <a:t>: Inner/outer shields with serpentine cooling </a:t>
            </a:r>
            <a:r>
              <a:rPr lang="en-US" altLang="zh-CN" sz="2400" dirty="0" smtClean="0"/>
              <a:t>pipes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Suspension</a:t>
            </a:r>
            <a:r>
              <a:rPr lang="en-US" altLang="zh-CN" sz="2400" dirty="0"/>
              <a:t>: </a:t>
            </a:r>
            <a:endParaRPr lang="en-US" altLang="zh-CN" sz="2400" dirty="0" smtClean="0"/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6 </a:t>
            </a:r>
            <a:r>
              <a:rPr lang="en-US" altLang="zh-CN" sz="2400" dirty="0"/>
              <a:t>diagonal rods/end </a:t>
            </a:r>
            <a:endParaRPr lang="en-US" altLang="zh-CN" sz="2400" dirty="0" smtClean="0"/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Room temperature end offset towards the center</a:t>
            </a:r>
            <a:endParaRPr lang="en-US" altLang="zh-CN" sz="2400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Rod Material</a:t>
            </a:r>
            <a:r>
              <a:rPr lang="en-US" altLang="zh-CN" sz="2400" dirty="0"/>
              <a:t>: Titanium </a:t>
            </a:r>
            <a:r>
              <a:rPr lang="en-US" altLang="zh-CN" sz="2400" dirty="0" smtClean="0"/>
              <a:t>alloy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/>
              <a:t>MLI:</a:t>
            </a:r>
            <a:r>
              <a:rPr lang="en-US" altLang="zh-CN" sz="2400" dirty="0" smtClean="0"/>
              <a:t>35~40 layers</a:t>
            </a:r>
            <a:endParaRPr lang="en-US" altLang="zh-CN" sz="2400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6078D3F-F9E1-49D5-9F40-19D80771DE7E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262326" y="2673381"/>
            <a:ext cx="389630" cy="4310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4DAB53DE-6D92-486F-A297-AB8003F151C2}"/>
              </a:ext>
            </a:extLst>
          </p:cNvPr>
          <p:cNvSpPr txBox="1"/>
          <p:nvPr/>
        </p:nvSpPr>
        <p:spPr>
          <a:xfrm>
            <a:off x="6651956" y="2504104"/>
            <a:ext cx="106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/>
            </a:lvl1pPr>
          </a:lstStyle>
          <a:p>
            <a:r>
              <a:rPr lang="en-US" altLang="zh-CN" dirty="0" smtClean="0"/>
              <a:t>Rod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F2E7211-0CB4-4AA7-A957-E8372A76B344}"/>
              </a:ext>
            </a:extLst>
          </p:cNvPr>
          <p:cNvSpPr txBox="1"/>
          <p:nvPr/>
        </p:nvSpPr>
        <p:spPr>
          <a:xfrm>
            <a:off x="6651956" y="1826519"/>
            <a:ext cx="1225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/>
            </a:lvl1pPr>
          </a:lstStyle>
          <a:p>
            <a:r>
              <a:rPr lang="en-US" altLang="zh-CN" dirty="0" smtClean="0"/>
              <a:t>Cooling Pipe</a:t>
            </a:r>
            <a:endParaRPr lang="zh-CN" altLang="en-US" dirty="0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585CA4E9-6ECE-4C43-B539-8609F54743F0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5339614" y="1995796"/>
            <a:ext cx="1312342" cy="2179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0185D410-3FE8-4DAD-8A99-3499FA220F1E}"/>
              </a:ext>
            </a:extLst>
          </p:cNvPr>
          <p:cNvSpPr txBox="1"/>
          <p:nvPr/>
        </p:nvSpPr>
        <p:spPr>
          <a:xfrm>
            <a:off x="931094" y="891647"/>
            <a:ext cx="428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3D Model of Thermal Shield</a:t>
            </a:r>
            <a:endParaRPr lang="zh-CN" altLang="en-US" sz="2400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585CA4E9-6ECE-4C43-B539-8609F54743F0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5995786" y="1995796"/>
            <a:ext cx="656170" cy="4531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4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63" dirty="0" smtClean="0"/>
              <a:t>2D Drawing of Magnet</a:t>
            </a:r>
            <a:endParaRPr lang="en-US" altLang="zh-CN" sz="4263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9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8" y="1176804"/>
            <a:ext cx="6187027" cy="56034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918" y="1176804"/>
            <a:ext cx="3758010" cy="37383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900" y="2659886"/>
            <a:ext cx="4930929" cy="4061589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60DFCCEA-CEC5-489D-98AB-4CDC85DE109B}"/>
              </a:ext>
            </a:extLst>
          </p:cNvPr>
          <p:cNvSpPr/>
          <p:nvPr/>
        </p:nvSpPr>
        <p:spPr>
          <a:xfrm>
            <a:off x="6821210" y="1145298"/>
            <a:ext cx="1992590" cy="9382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C205915-D715-4F64-92AD-A13691F5BFAB}"/>
              </a:ext>
            </a:extLst>
          </p:cNvPr>
          <p:cNvCxnSpPr>
            <a:cxnSpLocks/>
          </p:cNvCxnSpPr>
          <p:nvPr/>
        </p:nvCxnSpPr>
        <p:spPr>
          <a:xfrm>
            <a:off x="8469923" y="1944021"/>
            <a:ext cx="931985" cy="7744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7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92458</TotalTime>
  <Words>774</Words>
  <Application>Microsoft Office PowerPoint</Application>
  <PresentationFormat>宽屏</PresentationFormat>
  <Paragraphs>268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KaiTi</vt:lpstr>
      <vt:lpstr>等线</vt:lpstr>
      <vt:lpstr>微软雅黑</vt:lpstr>
      <vt:lpstr>Arial</vt:lpstr>
      <vt:lpstr>Calibri</vt:lpstr>
      <vt:lpstr>Wingdings</vt:lpstr>
      <vt:lpstr>Office 主题</vt:lpstr>
      <vt:lpstr>Mechanical Design of CEPC Detector Magnet</vt:lpstr>
      <vt:lpstr>Contents</vt:lpstr>
      <vt:lpstr>Magnet Overview</vt:lpstr>
      <vt:lpstr>Magnet Overview</vt:lpstr>
      <vt:lpstr>Coil Assembly &amp; Suspension</vt:lpstr>
      <vt:lpstr>Coil Assembly &amp; Suspension</vt:lpstr>
      <vt:lpstr>Coil Support Cylinder</vt:lpstr>
      <vt:lpstr>Thermal Shield Design</vt:lpstr>
      <vt:lpstr>2D Drawing of Magnet</vt:lpstr>
      <vt:lpstr>Cryostat Mechanical Analysis (FEA)</vt:lpstr>
      <vt:lpstr>Cryostat Mechanical Analysis (FEA)</vt:lpstr>
      <vt:lpstr>Cryostat Mechanical Analysis (FEA)</vt:lpstr>
      <vt:lpstr>Cryostat Mechanical Analysis (FEA)</vt:lpstr>
      <vt:lpstr>Cryostat Mechanical Analysis (FEA)</vt:lpstr>
      <vt:lpstr>Cryostat Mechanical Analysis (FEA)</vt:lpstr>
      <vt:lpstr>Cryostat Mechanical Analysis (FEA)</vt:lpstr>
      <vt:lpstr>Cryostat Mechanical Analysis (FEA)</vt:lpstr>
      <vt:lpstr>Cryostat Mechanical Analysis (FEA)</vt:lpstr>
      <vt:lpstr>Key FEA Results</vt:lpstr>
      <vt:lpstr>Summary &amp; Future Plan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CEPC探测器磁体结构尺寸</dc:title>
  <dc:creator>ning</dc:creator>
  <cp:lastModifiedBy>dell</cp:lastModifiedBy>
  <cp:revision>329</cp:revision>
  <cp:lastPrinted>2024-05-19T12:25:09Z</cp:lastPrinted>
  <dcterms:created xsi:type="dcterms:W3CDTF">2024-01-31T08:01:13Z</dcterms:created>
  <dcterms:modified xsi:type="dcterms:W3CDTF">2025-05-16T05:49:14Z</dcterms:modified>
</cp:coreProperties>
</file>