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521" r:id="rId2"/>
    <p:sldId id="573" r:id="rId3"/>
    <p:sldId id="564" r:id="rId4"/>
    <p:sldId id="574" r:id="rId5"/>
    <p:sldId id="575" r:id="rId6"/>
    <p:sldId id="590" r:id="rId7"/>
    <p:sldId id="598" r:id="rId8"/>
    <p:sldId id="576" r:id="rId9"/>
    <p:sldId id="577" r:id="rId10"/>
    <p:sldId id="599" r:id="rId11"/>
    <p:sldId id="578" r:id="rId12"/>
    <p:sldId id="600" r:id="rId13"/>
    <p:sldId id="580" r:id="rId14"/>
    <p:sldId id="597" r:id="rId15"/>
    <p:sldId id="581" r:id="rId16"/>
    <p:sldId id="583" r:id="rId17"/>
    <p:sldId id="584" r:id="rId18"/>
    <p:sldId id="586" r:id="rId19"/>
    <p:sldId id="589" r:id="rId20"/>
    <p:sldId id="591" r:id="rId21"/>
    <p:sldId id="588" r:id="rId22"/>
    <p:sldId id="596" r:id="rId23"/>
    <p:sldId id="601" r:id="rId24"/>
    <p:sldId id="602" r:id="rId25"/>
    <p:sldId id="593" r:id="rId26"/>
    <p:sldId id="594"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i" initials="M" lastIdx="1" clrIdx="0">
    <p:extLst>
      <p:ext uri="{19B8F6BF-5375-455C-9EA6-DF929625EA0E}">
        <p15:presenceInfo xmlns:p15="http://schemas.microsoft.com/office/powerpoint/2012/main" userId="27f4163e153943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828EE"/>
    <a:srgbClr val="00FFFF"/>
    <a:srgbClr val="00D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1902" autoAdjust="0"/>
  </p:normalViewPr>
  <p:slideViewPr>
    <p:cSldViewPr snapToGrid="0">
      <p:cViewPr varScale="1">
        <p:scale>
          <a:sx n="105" d="100"/>
          <a:sy n="105"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1A5EA-5DC2-4ABE-A2E0-34BE75CEE2B7}" type="datetimeFigureOut">
              <a:rPr lang="zh-CN" altLang="en-US" smtClean="0"/>
              <a:t>2025/5/16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4A850-418D-44A1-A670-50A873F75D8F}" type="slidenum">
              <a:rPr lang="zh-CN" altLang="en-US" smtClean="0"/>
              <a:t>‹#›</a:t>
            </a:fld>
            <a:endParaRPr lang="zh-CN" altLang="en-US"/>
          </a:p>
        </p:txBody>
      </p:sp>
    </p:spTree>
    <p:extLst>
      <p:ext uri="{BB962C8B-B14F-4D97-AF65-F5344CB8AC3E}">
        <p14:creationId xmlns:p14="http://schemas.microsoft.com/office/powerpoint/2010/main" val="178084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54A850-418D-44A1-A670-50A873F75D8F}" type="slidenum">
              <a:rPr lang="zh-CN" altLang="en-US" smtClean="0"/>
              <a:t>22</a:t>
            </a:fld>
            <a:endParaRPr lang="zh-CN" altLang="en-US"/>
          </a:p>
        </p:txBody>
      </p:sp>
    </p:spTree>
    <p:extLst>
      <p:ext uri="{BB962C8B-B14F-4D97-AF65-F5344CB8AC3E}">
        <p14:creationId xmlns:p14="http://schemas.microsoft.com/office/powerpoint/2010/main" val="117629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54A850-418D-44A1-A670-50A873F75D8F}" type="slidenum">
              <a:rPr lang="zh-CN" altLang="en-US" smtClean="0"/>
              <a:t>23</a:t>
            </a:fld>
            <a:endParaRPr lang="zh-CN" altLang="en-US"/>
          </a:p>
        </p:txBody>
      </p:sp>
    </p:spTree>
    <p:extLst>
      <p:ext uri="{BB962C8B-B14F-4D97-AF65-F5344CB8AC3E}">
        <p14:creationId xmlns:p14="http://schemas.microsoft.com/office/powerpoint/2010/main" val="145796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54A850-418D-44A1-A670-50A873F75D8F}" type="slidenum">
              <a:rPr lang="zh-CN" altLang="en-US" smtClean="0"/>
              <a:t>24</a:t>
            </a:fld>
            <a:endParaRPr lang="zh-CN" altLang="en-US"/>
          </a:p>
        </p:txBody>
      </p:sp>
    </p:spTree>
    <p:extLst>
      <p:ext uri="{BB962C8B-B14F-4D97-AF65-F5344CB8AC3E}">
        <p14:creationId xmlns:p14="http://schemas.microsoft.com/office/powerpoint/2010/main" val="3252224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0" y="1967697"/>
            <a:ext cx="12192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a:t>Presentation Title</a:t>
            </a:r>
            <a:endParaRPr lang="en-US" dirty="0"/>
          </a:p>
        </p:txBody>
      </p:sp>
      <p:sp>
        <p:nvSpPr>
          <p:cNvPr id="30" name="Subtitle 2"/>
          <p:cNvSpPr>
            <a:spLocks noGrp="1"/>
          </p:cNvSpPr>
          <p:nvPr>
            <p:ph type="subTitle" idx="1" hasCustomPrompt="1"/>
          </p:nvPr>
        </p:nvSpPr>
        <p:spPr>
          <a:xfrm>
            <a:off x="1300482" y="4013937"/>
            <a:ext cx="4561433" cy="340814"/>
          </a:xfrm>
          <a:prstGeom prst="rect">
            <a:avLst/>
          </a:prstGeom>
        </p:spPr>
        <p:txBody>
          <a:bodyPr anchor="ctr">
            <a:normAutofit/>
          </a:bodyPr>
          <a:lstStyle>
            <a:lvl1pPr marL="0" marR="0" indent="0" algn="l" defTabSz="914364"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rgbClr val="A40000"/>
                </a:solidFill>
                <a:latin typeface="+mn-lt"/>
                <a:ea typeface="黑体" panose="02010609060101010101" pitchFamily="49" charset="-122"/>
              </a:defRPr>
            </a:lvl1pPr>
            <a:lvl2pPr marL="457182" indent="0" algn="ctr">
              <a:buNone/>
              <a:defRPr sz="2000"/>
            </a:lvl2pPr>
            <a:lvl3pPr marL="914364" indent="0" algn="ctr">
              <a:buNone/>
              <a:defRPr sz="1800"/>
            </a:lvl3pPr>
            <a:lvl4pPr marL="1371545" indent="0" algn="ctr">
              <a:buNone/>
              <a:defRPr sz="1600"/>
            </a:lvl4pPr>
            <a:lvl5pPr marL="1828727" indent="0" algn="ctr">
              <a:buNone/>
              <a:defRPr sz="1600"/>
            </a:lvl5pPr>
            <a:lvl6pPr marL="2285909" indent="0" algn="ctr">
              <a:buNone/>
              <a:defRPr sz="1600"/>
            </a:lvl6pPr>
            <a:lvl7pPr marL="2743091" indent="0" algn="ctr">
              <a:buNone/>
              <a:defRPr sz="1600"/>
            </a:lvl7pPr>
            <a:lvl8pPr marL="3200272" indent="0" algn="ctr">
              <a:buNone/>
              <a:defRPr sz="1600"/>
            </a:lvl8pPr>
            <a:lvl9pPr marL="3657454" indent="0" algn="ctr">
              <a:buNone/>
              <a:defRPr sz="1600"/>
            </a:lvl9pPr>
          </a:lstStyle>
          <a:p>
            <a:r>
              <a:rPr lang="en-US" altLang="zh-CN" dirty="0"/>
              <a:t>Reporter</a:t>
            </a:r>
            <a:endParaRPr lang="en-US" dirty="0"/>
          </a:p>
        </p:txBody>
      </p:sp>
      <p:pic>
        <p:nvPicPr>
          <p:cNvPr id="31" name="图片 30"/>
          <p:cNvPicPr>
            <a:picLocks noChangeAspect="1"/>
          </p:cNvPicPr>
          <p:nvPr/>
        </p:nvPicPr>
        <p:blipFill rotWithShape="1">
          <a:blip r:embed="rId2" cstate="print">
            <a:extLst>
              <a:ext uri="{28A0092B-C50C-407E-A947-70E740481C1C}">
                <a14:useLocalDpi xmlns:a14="http://schemas.microsoft.com/office/drawing/2010/main" val="0"/>
              </a:ext>
            </a:extLst>
          </a:blip>
          <a:srcRect r="70653"/>
          <a:stretch/>
        </p:blipFill>
        <p:spPr>
          <a:xfrm>
            <a:off x="165851" y="233276"/>
            <a:ext cx="1531276" cy="741191"/>
          </a:xfrm>
          <a:prstGeom prst="rect">
            <a:avLst/>
          </a:prstGeom>
        </p:spPr>
      </p:pic>
      <p:grpSp>
        <p:nvGrpSpPr>
          <p:cNvPr id="33" name="组合 32"/>
          <p:cNvGrpSpPr/>
          <p:nvPr/>
        </p:nvGrpSpPr>
        <p:grpSpPr>
          <a:xfrm>
            <a:off x="0" y="1102039"/>
            <a:ext cx="12192000" cy="110846"/>
            <a:chOff x="0" y="846225"/>
            <a:chExt cx="9144000" cy="110846"/>
          </a:xfrm>
        </p:grpSpPr>
        <p:grpSp>
          <p:nvGrpSpPr>
            <p:cNvPr id="34" name="组合 33"/>
            <p:cNvGrpSpPr/>
            <p:nvPr/>
          </p:nvGrpSpPr>
          <p:grpSpPr>
            <a:xfrm>
              <a:off x="0" y="846226"/>
              <a:ext cx="9144000" cy="110845"/>
              <a:chOff x="0" y="846226"/>
              <a:chExt cx="9144000" cy="110845"/>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sym typeface="Arial" pitchFamily="34" charset="0"/>
                </a:endParaRPr>
              </a:p>
            </p:txBody>
          </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sym typeface="Arial" pitchFamily="34" charset="0"/>
                </a:endParaRPr>
              </a:p>
            </p:txBody>
          </p:sp>
        </p:grpSp>
        <p:cxnSp>
          <p:nvCxnSpPr>
            <p:cNvPr id="35" name="直接连接符 34"/>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7285939" y="6472185"/>
            <a:ext cx="4906063" cy="400110"/>
            <a:chOff x="3891916" y="6461760"/>
            <a:chExt cx="5252086" cy="515112"/>
          </a:xfrm>
        </p:grpSpPr>
        <p:sp>
          <p:nvSpPr>
            <p:cNvPr id="41" name="文本框 40"/>
            <p:cNvSpPr txBox="1"/>
            <p:nvPr/>
          </p:nvSpPr>
          <p:spPr>
            <a:xfrm>
              <a:off x="3891916" y="6461760"/>
              <a:ext cx="5252086" cy="515112"/>
            </a:xfrm>
            <a:prstGeom prst="rect">
              <a:avLst/>
            </a:prstGeom>
            <a:solidFill>
              <a:srgbClr val="000099"/>
            </a:solidFill>
            <a:ln>
              <a:noFill/>
            </a:ln>
          </p:spPr>
          <p:txBody>
            <a:bodyPr wrap="square" rtlCol="0">
              <a:spAutoFit/>
            </a:bodyPr>
            <a:lstStyle/>
            <a:p>
              <a:pPr marL="0" marR="0" lvl="0" indent="0" algn="r" defTabSz="914364"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Arial" pitchFamily="34" charset="0"/>
              </a:endParaRPr>
            </a:p>
          </p:txBody>
        </p:sp>
        <p:sp>
          <p:nvSpPr>
            <p:cNvPr id="42" name="直角三角形 41"/>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sym typeface="Arial" pitchFamily="34" charset="0"/>
              </a:endParaRPr>
            </a:p>
          </p:txBody>
        </p:sp>
      </p:grpSp>
      <p:sp>
        <p:nvSpPr>
          <p:cNvPr id="43" name="菱形 42"/>
          <p:cNvSpPr/>
          <p:nvPr/>
        </p:nvSpPr>
        <p:spPr>
          <a:xfrm>
            <a:off x="6003008" y="6379861"/>
            <a:ext cx="826582" cy="400110"/>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sym typeface="Arial" pitchFamily="34" charset="0"/>
            </a:endParaRPr>
          </a:p>
        </p:txBody>
      </p:sp>
      <p:sp>
        <p:nvSpPr>
          <p:cNvPr id="44" name="文本框 43"/>
          <p:cNvSpPr txBox="1"/>
          <p:nvPr/>
        </p:nvSpPr>
        <p:spPr>
          <a:xfrm>
            <a:off x="7429500" y="6537523"/>
            <a:ext cx="4859376" cy="307777"/>
          </a:xfrm>
          <a:prstGeom prst="rect">
            <a:avLst/>
          </a:prstGeom>
          <a:noFill/>
        </p:spPr>
        <p:txBody>
          <a:bodyPr wrap="square" rtlCol="0">
            <a:spAutoFit/>
          </a:bodyPr>
          <a:lstStyle/>
          <a:p>
            <a:pPr marL="0" marR="0" lvl="0" indent="0" algn="l" defTabSz="914364"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white"/>
                </a:solidFill>
                <a:effectLst/>
                <a:uLnTx/>
                <a:uFillTx/>
                <a:latin typeface="Rockwell Extra Bold" panose="02060903040505020403" pitchFamily="18" charset="0"/>
                <a:ea typeface="楷体" panose="02010609060101010101" pitchFamily="49" charset="-122"/>
                <a:cs typeface="Times New Roman" panose="02020603050405020304" pitchFamily="18" charset="0"/>
                <a:sym typeface="Arial" pitchFamily="34" charset="0"/>
              </a:rPr>
              <a:t>Institute of High Energy Physics(IHEP)</a:t>
            </a:r>
            <a:r>
              <a:rPr kumimoji="0" lang="zh-CN" altLang="en-US" sz="1400" b="0" i="0" u="none" strike="noStrike" kern="1200" cap="none" spc="0" normalizeH="0" baseline="0" noProof="0" dirty="0">
                <a:ln>
                  <a:noFill/>
                </a:ln>
                <a:solidFill>
                  <a:prstClr val="white"/>
                </a:solidFill>
                <a:effectLst/>
                <a:uLnTx/>
                <a:uFillTx/>
                <a:latin typeface="Rockwell Extra Bold" panose="02060903040505020403" pitchFamily="18" charset="0"/>
                <a:ea typeface="楷体" panose="02010609060101010101" pitchFamily="49" charset="-122"/>
                <a:cs typeface="Times New Roman" panose="02020603050405020304" pitchFamily="18" charset="0"/>
                <a:sym typeface="Arial" pitchFamily="34" charset="0"/>
              </a:rPr>
              <a:t>，</a:t>
            </a:r>
            <a:r>
              <a:rPr kumimoji="0" lang="en-US" altLang="zh-CN" sz="1400" b="0" i="0" u="none" strike="noStrike" kern="1200" cap="none" spc="0" normalizeH="0" baseline="0" noProof="0" dirty="0">
                <a:ln>
                  <a:noFill/>
                </a:ln>
                <a:solidFill>
                  <a:prstClr val="white"/>
                </a:solidFill>
                <a:effectLst/>
                <a:uLnTx/>
                <a:uFillTx/>
                <a:latin typeface="Rockwell Extra Bold" panose="02060903040505020403" pitchFamily="18" charset="0"/>
                <a:ea typeface="楷体" panose="02010609060101010101" pitchFamily="49" charset="-122"/>
                <a:cs typeface="Times New Roman" panose="02020603050405020304" pitchFamily="18" charset="0"/>
                <a:sym typeface="Arial" pitchFamily="34" charset="0"/>
              </a:rPr>
              <a:t>CAS</a:t>
            </a:r>
            <a:endParaRPr kumimoji="0" lang="zh-CN" altLang="en-US" sz="14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sym typeface="Arial" pitchFamily="34" charset="0"/>
            </a:endParaRPr>
          </a:p>
        </p:txBody>
      </p:sp>
      <p:cxnSp>
        <p:nvCxnSpPr>
          <p:cNvPr id="3" name="直接连接符 2"/>
          <p:cNvCxnSpPr/>
          <p:nvPr/>
        </p:nvCxnSpPr>
        <p:spPr>
          <a:xfrm>
            <a:off x="1" y="6721454"/>
            <a:ext cx="7373722"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23" name="文本占位符 5"/>
          <p:cNvSpPr>
            <a:spLocks noGrp="1"/>
          </p:cNvSpPr>
          <p:nvPr>
            <p:ph type="body" sz="quarter" idx="11" hasCustomPrompt="1"/>
          </p:nvPr>
        </p:nvSpPr>
        <p:spPr>
          <a:xfrm>
            <a:off x="1300482" y="4417134"/>
            <a:ext cx="4555735" cy="373753"/>
          </a:xfrm>
        </p:spPr>
        <p:txBody>
          <a:bodyPr anchor="ctr"/>
          <a:lstStyle>
            <a:lvl1pPr marL="0" indent="0">
              <a:buNone/>
              <a:defRPr sz="2400"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1300482" y="4853268"/>
            <a:ext cx="4555735" cy="373753"/>
          </a:xfrm>
        </p:spPr>
        <p:txBody>
          <a:bodyPr anchor="ctr">
            <a:normAutofit/>
          </a:bodyPr>
          <a:lstStyle>
            <a:lvl1pPr marL="0" indent="0">
              <a:buNone/>
              <a:defRPr sz="2400" b="0">
                <a:solidFill>
                  <a:srgbClr val="A40000"/>
                </a:solidFill>
              </a:defRPr>
            </a:lvl1pPr>
          </a:lstStyle>
          <a:p>
            <a:pPr lvl="0"/>
            <a:r>
              <a:rPr lang="en-US" altLang="zh-CN" dirty="0"/>
              <a:t>date</a:t>
            </a:r>
            <a:endParaRPr lang="zh-CN" altLang="en-US" dirty="0"/>
          </a:p>
        </p:txBody>
      </p:sp>
      <p:sp>
        <p:nvSpPr>
          <p:cNvPr id="19" name="文本框 1">
            <a:extLst>
              <a:ext uri="{FF2B5EF4-FFF2-40B4-BE49-F238E27FC236}">
                <a16:creationId xmlns:a16="http://schemas.microsoft.com/office/drawing/2014/main" id="{28A2AD41-7447-4F2E-94C1-3C5460F0DF79}"/>
              </a:ext>
            </a:extLst>
          </p:cNvPr>
          <p:cNvSpPr txBox="1"/>
          <p:nvPr userDrawn="1"/>
        </p:nvSpPr>
        <p:spPr>
          <a:xfrm>
            <a:off x="1831229" y="407654"/>
            <a:ext cx="9697078" cy="477054"/>
          </a:xfrm>
          <a:prstGeom prst="rect">
            <a:avLst/>
          </a:prstGeom>
          <a:noFill/>
        </p:spPr>
        <p:txBody>
          <a:bodyPr wrap="square" tIns="0" rtlCol="0">
            <a:spAutoFit/>
          </a:bodyPr>
          <a:lstStyle/>
          <a:p>
            <a:pPr marL="0" marR="0" lvl="0" indent="0" algn="l" defTabSz="914364"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Arial" pitchFamily="34" charset="0"/>
              </a:rPr>
              <a:t>中国科学院高能物理研究所</a:t>
            </a:r>
            <a:endParaRPr kumimoji="0" lang="en-US" altLang="zh-CN" sz="28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sym typeface="Arial" pitchFamily="34" charset="0"/>
            </a:endParaRPr>
          </a:p>
        </p:txBody>
      </p:sp>
    </p:spTree>
    <p:extLst>
      <p:ext uri="{BB962C8B-B14F-4D97-AF65-F5344CB8AC3E}">
        <p14:creationId xmlns:p14="http://schemas.microsoft.com/office/powerpoint/2010/main" val="2556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583500" y="116633"/>
            <a:ext cx="8544984" cy="576262"/>
          </a:xfrm>
        </p:spPr>
        <p:txBody>
          <a:bodyPr>
            <a:noAutofit/>
          </a:bodyPr>
          <a:lstStyle>
            <a:lvl5pPr marL="1873175" marR="0" indent="-1873175" algn="l" defTabSz="914364"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175" marR="0" lvl="4" indent="-1873175" algn="l" defTabSz="914364"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74003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109" y="1232362"/>
            <a:ext cx="2819400" cy="5120640"/>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048021" y="1232362"/>
            <a:ext cx="7315200" cy="5120640"/>
          </a:xfrm>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文本占位符 3"/>
          <p:cNvSpPr>
            <a:spLocks noGrp="1"/>
          </p:cNvSpPr>
          <p:nvPr>
            <p:ph type="body" sz="quarter" idx="15" hasCustomPrompt="1"/>
          </p:nvPr>
        </p:nvSpPr>
        <p:spPr>
          <a:xfrm>
            <a:off x="1583500" y="116633"/>
            <a:ext cx="8544984" cy="576262"/>
          </a:xfrm>
        </p:spPr>
        <p:txBody>
          <a:bodyPr>
            <a:noAutofit/>
          </a:bodyPr>
          <a:lstStyle>
            <a:lvl5pPr marL="1873175" marR="0" indent="-1873175" algn="l" defTabSz="914364"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175" marR="0" lvl="4" indent="-1873175" algn="l" defTabSz="914364"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2376345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1663" y="53975"/>
            <a:ext cx="9518650" cy="1143000"/>
          </a:xfrm>
          <a:prstGeom prst="rect">
            <a:avLst/>
          </a:prstGeom>
        </p:spPr>
        <p:txBody>
          <a:bodyPr/>
          <a:lstStyle/>
          <a:p>
            <a:r>
              <a:rPr lang="en-US" altLang="zh-CN"/>
              <a:t>Click to edit Master title style</a:t>
            </a:r>
            <a:endParaRPr lang="zh-CN" altLang="en-US"/>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6" name="Rectangle 5"/>
          <p:cNvSpPr>
            <a:spLocks noGrp="1" noChangeArrowheads="1"/>
          </p:cNvSpPr>
          <p:nvPr>
            <p:ph type="ftr" sz="quarter" idx="3"/>
          </p:nvPr>
        </p:nvSpPr>
        <p:spPr bwMode="auto">
          <a:xfrm>
            <a:off x="10351477" y="6486240"/>
            <a:ext cx="1674641" cy="37176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1">
                <a:solidFill>
                  <a:schemeClr val="bg1"/>
                </a:solidFill>
                <a:effectLst/>
                <a:latin typeface="黑体" panose="02010609060101010101" pitchFamily="49" charset="-122"/>
                <a:ea typeface="黑体" panose="02010609060101010101" pitchFamily="49" charset="-122"/>
                <a:cs typeface="+mn-cs"/>
              </a:defRPr>
            </a:lvl1pPr>
          </a:lstStyle>
          <a:p>
            <a:pPr defTabSz="914364">
              <a:defRPr/>
            </a:pPr>
            <a:r>
              <a:rPr lang="zh-CN" altLang="en-US">
                <a:solidFill>
                  <a:prstClr val="white"/>
                </a:solidFill>
                <a:sym typeface="Arial" pitchFamily="34" charset="0"/>
              </a:rPr>
              <a:t>加速器中心低温组</a:t>
            </a:r>
            <a:endParaRPr lang="en-US" altLang="zh-CN">
              <a:solidFill>
                <a:prstClr val="white"/>
              </a:solidFill>
              <a:sym typeface="Arial" pitchFamily="34" charset="0"/>
            </a:endParaRPr>
          </a:p>
        </p:txBody>
      </p:sp>
    </p:spTree>
    <p:extLst>
      <p:ext uri="{BB962C8B-B14F-4D97-AF65-F5344CB8AC3E}">
        <p14:creationId xmlns:p14="http://schemas.microsoft.com/office/powerpoint/2010/main" val="4421406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0290" y="1310641"/>
            <a:ext cx="10718987" cy="4804867"/>
          </a:xfrm>
        </p:spPr>
        <p:txBody>
          <a:bodyPr vert="horz" lIns="91440" tIns="45720" rIns="91440" bIns="45720" rtlCol="0" anchor="t">
            <a:normAutofit/>
          </a:bodyPr>
          <a:lstStyle>
            <a:lvl1pPr>
              <a:lnSpc>
                <a:spcPct val="100000"/>
              </a:lnSpc>
              <a:spcBef>
                <a:spcPts val="1200"/>
              </a:spcBef>
              <a:spcAft>
                <a:spcPts val="0"/>
              </a:spcAft>
              <a:defRPr lang="zh-CN" altLang="en-US" sz="3200" smtClean="0">
                <a:solidFill>
                  <a:srgbClr val="000099"/>
                </a:solidFill>
              </a:defRPr>
            </a:lvl1pPr>
            <a:lvl2pPr>
              <a:lnSpc>
                <a:spcPct val="100000"/>
              </a:lnSpc>
              <a:spcBef>
                <a:spcPts val="1200"/>
              </a:spcBef>
              <a:spcAft>
                <a:spcPts val="0"/>
              </a:spcAft>
              <a:defRPr lang="zh-CN" altLang="en-US" sz="2400" smtClean="0">
                <a:solidFill>
                  <a:schemeClr val="tx1"/>
                </a:solidFill>
              </a:defRPr>
            </a:lvl2pPr>
            <a:lvl3pPr>
              <a:lnSpc>
                <a:spcPct val="100000"/>
              </a:lnSpc>
              <a:spcBef>
                <a:spcPts val="1200"/>
              </a:spcBef>
              <a:spcAft>
                <a:spcPts val="0"/>
              </a:spcAft>
              <a:defRPr lang="zh-CN" altLang="en-US" sz="2000" smtClean="0">
                <a:solidFill>
                  <a:schemeClr val="tx1"/>
                </a:solidFill>
              </a:defRPr>
            </a:lvl3pPr>
            <a:lvl4pPr>
              <a:lnSpc>
                <a:spcPct val="100000"/>
              </a:lnSpc>
              <a:spcBef>
                <a:spcPts val="1200"/>
              </a:spcBef>
              <a:spcAft>
                <a:spcPts val="0"/>
              </a:spcAft>
              <a:defRPr lang="zh-CN" altLang="en-US" sz="1800" smtClean="0">
                <a:solidFill>
                  <a:schemeClr val="tx1"/>
                </a:solidFill>
              </a:defRPr>
            </a:lvl4pPr>
            <a:lvl5pPr>
              <a:lnSpc>
                <a:spcPct val="100000"/>
              </a:lnSpc>
              <a:spcBef>
                <a:spcPts val="1200"/>
              </a:spcBef>
              <a:spcAft>
                <a:spcPts val="0"/>
              </a:spcAft>
              <a:defRPr lang="en-US" sz="1800" dirty="0">
                <a:solidFill>
                  <a:schemeClr val="tx1"/>
                </a:solidFill>
              </a:defRPr>
            </a:lvl5pPr>
          </a:lstStyle>
          <a:p>
            <a:pPr lvl="0">
              <a:buClrTx/>
              <a:buFont typeface="Wingdings" panose="05000000000000000000" pitchFamily="2" charset="2"/>
              <a:buChar char="l"/>
            </a:pPr>
            <a:r>
              <a:rPr lang="en-US" altLang="zh-CN" dirty="0"/>
              <a:t>Click here to add text</a:t>
            </a:r>
            <a:endParaRPr lang="zh-CN" altLang="en-US" dirty="0"/>
          </a:p>
          <a:p>
            <a:pPr lvl="1">
              <a:buClrTx/>
              <a:buFont typeface="Wingdings" panose="05000000000000000000" pitchFamily="2" charset="2"/>
              <a:buChar char="n"/>
            </a:pPr>
            <a:r>
              <a:rPr lang="en-US" altLang="zh-CN" dirty="0"/>
              <a:t>Click here to add text</a:t>
            </a:r>
            <a:endParaRPr lang="zh-CN" altLang="en-US" dirty="0"/>
          </a:p>
          <a:p>
            <a:pPr lvl="2">
              <a:buClrTx/>
              <a:buFont typeface="Wingdings" panose="05000000000000000000" pitchFamily="2" charset="2"/>
              <a:buChar char="u"/>
            </a:pPr>
            <a:r>
              <a:rPr lang="en-US" altLang="zh-CN" dirty="0"/>
              <a:t>Click here to add text</a:t>
            </a:r>
            <a:endParaRPr lang="zh-CN" altLang="en-US" dirty="0"/>
          </a:p>
          <a:p>
            <a:pPr lvl="3">
              <a:buClrTx/>
              <a:buFont typeface="Wingdings" panose="05000000000000000000" pitchFamily="2" charset="2"/>
              <a:buChar char="Ø"/>
            </a:pPr>
            <a:r>
              <a:rPr lang="en-US" altLang="zh-CN" dirty="0"/>
              <a:t>Click here to add text</a:t>
            </a:r>
            <a:endParaRPr lang="zh-CN" altLang="en-US" dirty="0"/>
          </a:p>
          <a:p>
            <a:pPr lvl="4">
              <a:buClrTx/>
              <a:buFont typeface="Wingdings" panose="05000000000000000000" pitchFamily="2" charset="2"/>
              <a:buChar char="ü"/>
            </a:pPr>
            <a:r>
              <a:rPr lang="en-US" altLang="zh-CN" dirty="0"/>
              <a:t>Click here to add text</a:t>
            </a:r>
            <a:endParaRPr lang="en-US" dirty="0"/>
          </a:p>
        </p:txBody>
      </p:sp>
      <p:sp>
        <p:nvSpPr>
          <p:cNvPr id="10" name="标题 4"/>
          <p:cNvSpPr>
            <a:spLocks noGrp="1"/>
          </p:cNvSpPr>
          <p:nvPr>
            <p:ph type="title" hasCustomPrompt="1"/>
          </p:nvPr>
        </p:nvSpPr>
        <p:spPr>
          <a:xfrm>
            <a:off x="1558637" y="105355"/>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extLst>
      <p:ext uri="{BB962C8B-B14F-4D97-AF65-F5344CB8AC3E}">
        <p14:creationId xmlns:p14="http://schemas.microsoft.com/office/powerpoint/2010/main" val="119735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558637" y="105355"/>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1" name="文本占位符 10"/>
          <p:cNvSpPr>
            <a:spLocks noGrp="1"/>
          </p:cNvSpPr>
          <p:nvPr>
            <p:ph type="body" sz="quarter" idx="10" hasCustomPrompt="1"/>
          </p:nvPr>
        </p:nvSpPr>
        <p:spPr>
          <a:xfrm>
            <a:off x="2439367" y="2046724"/>
            <a:ext cx="817033" cy="561976"/>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5" name="文本占位符 14"/>
          <p:cNvSpPr>
            <a:spLocks noGrp="1"/>
          </p:cNvSpPr>
          <p:nvPr>
            <p:ph type="body" sz="quarter" idx="11" hasCustomPrompt="1"/>
          </p:nvPr>
        </p:nvSpPr>
        <p:spPr>
          <a:xfrm>
            <a:off x="3270058" y="2046723"/>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6" name="文本占位符 10"/>
          <p:cNvSpPr>
            <a:spLocks noGrp="1"/>
          </p:cNvSpPr>
          <p:nvPr>
            <p:ph type="body" sz="quarter" idx="12" hasCustomPrompt="1"/>
          </p:nvPr>
        </p:nvSpPr>
        <p:spPr>
          <a:xfrm>
            <a:off x="2439367" y="2864141"/>
            <a:ext cx="817033" cy="561976"/>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8" name="文本占位符 14"/>
          <p:cNvSpPr>
            <a:spLocks noGrp="1"/>
          </p:cNvSpPr>
          <p:nvPr>
            <p:ph type="body" sz="quarter" idx="13" hasCustomPrompt="1"/>
          </p:nvPr>
        </p:nvSpPr>
        <p:spPr>
          <a:xfrm>
            <a:off x="3270058" y="2864140"/>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9" name="文本占位符 10"/>
          <p:cNvSpPr>
            <a:spLocks noGrp="1"/>
          </p:cNvSpPr>
          <p:nvPr>
            <p:ph type="body" sz="quarter" idx="14" hasCustomPrompt="1"/>
          </p:nvPr>
        </p:nvSpPr>
        <p:spPr>
          <a:xfrm>
            <a:off x="2439367" y="3681558"/>
            <a:ext cx="817033" cy="561976"/>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1" name="文本占位符 14"/>
          <p:cNvSpPr>
            <a:spLocks noGrp="1"/>
          </p:cNvSpPr>
          <p:nvPr>
            <p:ph type="body" sz="quarter" idx="15" hasCustomPrompt="1"/>
          </p:nvPr>
        </p:nvSpPr>
        <p:spPr>
          <a:xfrm>
            <a:off x="3270058" y="3681557"/>
            <a:ext cx="6318251" cy="561976"/>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22" name="文本占位符 10"/>
          <p:cNvSpPr>
            <a:spLocks noGrp="1"/>
          </p:cNvSpPr>
          <p:nvPr>
            <p:ph type="body" sz="quarter" idx="16" hasCustomPrompt="1"/>
          </p:nvPr>
        </p:nvSpPr>
        <p:spPr>
          <a:xfrm>
            <a:off x="2439367" y="4498974"/>
            <a:ext cx="817033" cy="561976"/>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4" name="文本占位符 14"/>
          <p:cNvSpPr>
            <a:spLocks noGrp="1"/>
          </p:cNvSpPr>
          <p:nvPr>
            <p:ph type="body" sz="quarter" idx="17" hasCustomPrompt="1"/>
          </p:nvPr>
        </p:nvSpPr>
        <p:spPr>
          <a:xfrm>
            <a:off x="3270058" y="4498973"/>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Tree>
    <p:extLst>
      <p:ext uri="{BB962C8B-B14F-4D97-AF65-F5344CB8AC3E}">
        <p14:creationId xmlns:p14="http://schemas.microsoft.com/office/powerpoint/2010/main" val="397183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sp>
        <p:nvSpPr>
          <p:cNvPr id="14" name="内容占位符 13"/>
          <p:cNvSpPr>
            <a:spLocks noGrp="1"/>
          </p:cNvSpPr>
          <p:nvPr>
            <p:ph sz="quarter" idx="10" hasCustomPrompt="1"/>
          </p:nvPr>
        </p:nvSpPr>
        <p:spPr>
          <a:xfrm>
            <a:off x="0" y="1329893"/>
            <a:ext cx="8783782" cy="1912072"/>
          </a:xfrm>
          <a:solidFill>
            <a:srgbClr val="000099"/>
          </a:solidFill>
        </p:spPr>
        <p:txBody>
          <a:bodyPr anchor="ctr">
            <a:normAutofit/>
          </a:bodyPr>
          <a:lstStyle>
            <a:lvl1pPr marL="0" indent="0">
              <a:buNone/>
              <a:defRPr sz="4400" b="1" baseline="0">
                <a:solidFill>
                  <a:schemeClr val="bg1"/>
                </a:solidFill>
              </a:defRPr>
            </a:lvl1pPr>
          </a:lstStyle>
          <a:p>
            <a:pPr lvl="0"/>
            <a:r>
              <a:rPr lang="en-US" altLang="zh-CN" dirty="0"/>
              <a:t>Click here to add title</a:t>
            </a:r>
            <a:endParaRPr lang="zh-CN" altLang="en-US" dirty="0"/>
          </a:p>
        </p:txBody>
      </p:sp>
      <p:sp>
        <p:nvSpPr>
          <p:cNvPr id="16" name="文本占位符 15"/>
          <p:cNvSpPr>
            <a:spLocks noGrp="1"/>
          </p:cNvSpPr>
          <p:nvPr>
            <p:ph type="body" sz="quarter" idx="11"/>
          </p:nvPr>
        </p:nvSpPr>
        <p:spPr>
          <a:xfrm>
            <a:off x="1676403" y="3460609"/>
            <a:ext cx="9628909" cy="271159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3" name="矩形 16">
            <a:extLst>
              <a:ext uri="{FF2B5EF4-FFF2-40B4-BE49-F238E27FC236}">
                <a16:creationId xmlns:a16="http://schemas.microsoft.com/office/drawing/2014/main" id="{53385F50-4D72-4D15-8873-F7DC97575985}"/>
              </a:ext>
            </a:extLst>
          </p:cNvPr>
          <p:cNvSpPr/>
          <p:nvPr userDrawn="1"/>
        </p:nvSpPr>
        <p:spPr>
          <a:xfrm>
            <a:off x="1" y="6515840"/>
            <a:ext cx="10914276" cy="33855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sym typeface="Arial" pitchFamily="34" charset="0"/>
            </a:endParaRPr>
          </a:p>
        </p:txBody>
      </p:sp>
      <p:sp>
        <p:nvSpPr>
          <p:cNvPr id="15" name="矩形 17">
            <a:extLst>
              <a:ext uri="{FF2B5EF4-FFF2-40B4-BE49-F238E27FC236}">
                <a16:creationId xmlns:a16="http://schemas.microsoft.com/office/drawing/2014/main" id="{2C4052D9-2155-405B-B4B7-575A65D4FFE0}"/>
              </a:ext>
            </a:extLst>
          </p:cNvPr>
          <p:cNvSpPr/>
          <p:nvPr userDrawn="1"/>
        </p:nvSpPr>
        <p:spPr>
          <a:xfrm>
            <a:off x="10909477" y="6515840"/>
            <a:ext cx="1277722" cy="33855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sym typeface="Arial" pitchFamily="34" charset="0"/>
            </a:endParaRPr>
          </a:p>
        </p:txBody>
      </p:sp>
      <p:sp>
        <p:nvSpPr>
          <p:cNvPr id="17" name="Slide Number Placeholder 5">
            <a:extLst>
              <a:ext uri="{FF2B5EF4-FFF2-40B4-BE49-F238E27FC236}">
                <a16:creationId xmlns:a16="http://schemas.microsoft.com/office/drawing/2014/main" id="{9B89DFFA-62A7-44B3-BB4B-63CAA5B170D3}"/>
              </a:ext>
            </a:extLst>
          </p:cNvPr>
          <p:cNvSpPr txBox="1">
            <a:spLocks/>
          </p:cNvSpPr>
          <p:nvPr userDrawn="1"/>
        </p:nvSpPr>
        <p:spPr>
          <a:xfrm>
            <a:off x="11445105" y="6485462"/>
            <a:ext cx="742090" cy="369796"/>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64" rtl="0" eaLnBrk="1" fontAlgn="auto" latinLnBrk="0" hangingPunct="1">
              <a:lnSpc>
                <a:spcPct val="100000"/>
              </a:lnSpc>
              <a:spcBef>
                <a:spcPts val="0"/>
              </a:spcBef>
              <a:spcAft>
                <a:spcPts val="0"/>
              </a:spcAft>
              <a:buClrTx/>
              <a:buSzTx/>
              <a:buFontTx/>
              <a:buNone/>
              <a:tabLst/>
              <a:defRPr/>
            </a:pPr>
            <a:fld id="{3771D156-31C7-4A0D-88C3-08F7D3EE48DA}" type="slidenum">
              <a:rPr kumimoji="0" lang="en-US" altLang="zh-CN" sz="1600" b="1" i="0" u="none" strike="noStrike" kern="1200" cap="none" spc="0" normalizeH="0" baseline="0" noProof="0" smtClean="0">
                <a:ln>
                  <a:noFill/>
                </a:ln>
                <a:solidFill>
                  <a:prstClr val="white"/>
                </a:solidFill>
                <a:effectLst/>
                <a:uLnTx/>
                <a:uFillTx/>
                <a:latin typeface="Calibri" panose="020F0502020204030204" pitchFamily="34" charset="0"/>
                <a:ea typeface="微软雅黑"/>
                <a:cs typeface="Calibri" panose="020F0502020204030204" pitchFamily="34" charset="0"/>
                <a:sym typeface="Arial" pitchFamily="34" charset="0"/>
              </a:rPr>
              <a:pPr marL="0" marR="0" lvl="0" indent="0" algn="r" defTabSz="914364" rtl="0" eaLnBrk="1" fontAlgn="auto" latinLnBrk="0" hangingPunct="1">
                <a:lnSpc>
                  <a:spcPct val="100000"/>
                </a:lnSpc>
                <a:spcBef>
                  <a:spcPts val="0"/>
                </a:spcBef>
                <a:spcAft>
                  <a:spcPts val="0"/>
                </a:spcAft>
                <a:buClrTx/>
                <a:buSzTx/>
                <a:buFontTx/>
                <a:buNone/>
                <a:tabLst/>
                <a:defRPr/>
              </a:pPr>
              <a:t>‹#›</a:t>
            </a:fld>
            <a:r>
              <a:rPr kumimoji="0" lang="en-US" altLang="zh-CN" sz="1600" b="1"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sym typeface="Arial" pitchFamily="34" charset="0"/>
              </a:rPr>
              <a:t>/28</a:t>
            </a:r>
            <a:endParaRPr kumimoji="0" lang="zh-CN" altLang="en-US" sz="1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sym typeface="Arial" pitchFamily="34" charset="0"/>
            </a:endParaRPr>
          </a:p>
        </p:txBody>
      </p:sp>
      <p:cxnSp>
        <p:nvCxnSpPr>
          <p:cNvPr id="19" name="直接连接符 21">
            <a:extLst>
              <a:ext uri="{FF2B5EF4-FFF2-40B4-BE49-F238E27FC236}">
                <a16:creationId xmlns:a16="http://schemas.microsoft.com/office/drawing/2014/main" id="{4A69891C-CFE6-400E-8731-BB5F605484CC}"/>
              </a:ext>
            </a:extLst>
          </p:cNvPr>
          <p:cNvCxnSpPr>
            <a:cxnSpLocks/>
          </p:cNvCxnSpPr>
          <p:nvPr userDrawn="1"/>
        </p:nvCxnSpPr>
        <p:spPr>
          <a:xfrm>
            <a:off x="11445106" y="6515841"/>
            <a:ext cx="0" cy="3394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6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9594" y="1240525"/>
            <a:ext cx="4985143" cy="5120640"/>
          </a:xfrm>
        </p:spPr>
        <p:txBody>
          <a:bodyPr anchor="t"/>
          <a:lstStyle>
            <a:lvl1pPr marL="182873" indent="-182873">
              <a:buClrTx/>
              <a:buFont typeface="Wingdings" panose="05000000000000000000" pitchFamily="2" charset="2"/>
              <a:buChar char="l"/>
              <a:defRPr sz="3200">
                <a:solidFill>
                  <a:schemeClr val="tx1"/>
                </a:solidFill>
              </a:defRPr>
            </a:lvl1pPr>
            <a:lvl2pPr marL="685772" indent="-182873">
              <a:buClrTx/>
              <a:buFont typeface="Wingdings" panose="05000000000000000000" pitchFamily="2" charset="2"/>
              <a:buChar char="n"/>
              <a:defRPr sz="2400">
                <a:solidFill>
                  <a:schemeClr val="tx1"/>
                </a:solidFill>
              </a:defRPr>
            </a:lvl2pPr>
            <a:lvl3pPr marL="1142954" indent="-182873">
              <a:buClrTx/>
              <a:buFont typeface="Wingdings" panose="05000000000000000000" pitchFamily="2" charset="2"/>
              <a:buChar char="u"/>
              <a:defRPr sz="2000">
                <a:solidFill>
                  <a:schemeClr val="tx1"/>
                </a:solidFill>
              </a:defRPr>
            </a:lvl3pPr>
            <a:lvl4pPr marL="1600136" indent="-182873">
              <a:buClrTx/>
              <a:buFont typeface="Wingdings" panose="05000000000000000000" pitchFamily="2" charset="2"/>
              <a:buChar char="Ø"/>
              <a:defRPr sz="1800">
                <a:solidFill>
                  <a:schemeClr val="tx1"/>
                </a:solidFill>
              </a:defRPr>
            </a:lvl4pPr>
            <a:lvl5pPr marL="2057317" indent="-182873">
              <a:buClrTx/>
              <a:buFont typeface="Wingdings" panose="05000000000000000000" pitchFamily="2" charset="2"/>
              <a:buChar char="ü"/>
              <a:defRPr sz="18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507880" y="1240525"/>
            <a:ext cx="5025040" cy="5120640"/>
          </a:xfrm>
        </p:spPr>
        <p:txBody>
          <a:bodyPr vert="horz" lIns="91440" tIns="45720" rIns="91440" bIns="45720" rtlCol="0" anchor="t">
            <a:normAutofit/>
          </a:bodyPr>
          <a:lstStyle>
            <a:lvl1pPr>
              <a:defRPr lang="zh-CN" altLang="en-US" sz="3200" smtClean="0"/>
            </a:lvl1pPr>
            <a:lvl2pPr>
              <a:defRPr lang="zh-CN" altLang="en-US" smtClean="0"/>
            </a:lvl2pPr>
            <a:lvl3pPr>
              <a:defRPr lang="zh-CN" altLang="en-US" sz="2000" smtClean="0"/>
            </a:lvl3pPr>
            <a:lvl4pPr>
              <a:defRPr lang="zh-CN" altLang="en-US" smtClean="0"/>
            </a:lvl4pPr>
            <a:lvl5pPr>
              <a:defRPr lang="en-US" dirty="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hasCustomPrompt="1"/>
          </p:nvPr>
        </p:nvSpPr>
        <p:spPr>
          <a:xfrm>
            <a:off x="1558637" y="105355"/>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Tree>
    <p:extLst>
      <p:ext uri="{BB962C8B-B14F-4D97-AF65-F5344CB8AC3E}">
        <p14:creationId xmlns:p14="http://schemas.microsoft.com/office/powerpoint/2010/main" val="163153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9797" y="1235858"/>
            <a:ext cx="3474720" cy="807720"/>
          </a:xfrm>
        </p:spPr>
        <p:txBody>
          <a:bodyPr anchor="b">
            <a:noAutofit/>
          </a:bodyPr>
          <a:lstStyle>
            <a:lvl1pPr marL="0" indent="0">
              <a:spcBef>
                <a:spcPts val="0"/>
              </a:spcBef>
              <a:buNone/>
              <a:defRPr sz="2800" b="1">
                <a:solidFill>
                  <a:schemeClr val="tx1"/>
                </a:solidFill>
              </a:defRPr>
            </a:lvl1pPr>
            <a:lvl2pPr marL="457182" indent="0">
              <a:buNone/>
              <a:defRPr sz="19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49797"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400348" y="1235861"/>
            <a:ext cx="3474720" cy="813172"/>
          </a:xfrm>
        </p:spPr>
        <p:txBody>
          <a:bodyPr anchor="b">
            <a:noAutofit/>
          </a:bodyPr>
          <a:lstStyle>
            <a:lvl1pPr marL="0" indent="0">
              <a:spcBef>
                <a:spcPts val="0"/>
              </a:spcBef>
              <a:buNone/>
              <a:defRPr sz="2800" b="1">
                <a:solidFill>
                  <a:schemeClr val="tx1"/>
                </a:solidFill>
              </a:defRPr>
            </a:lvl1pPr>
            <a:lvl2pPr marL="457182" indent="0">
              <a:buNone/>
              <a:defRPr sz="19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400348"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标题 4"/>
          <p:cNvSpPr>
            <a:spLocks noGrp="1"/>
          </p:cNvSpPr>
          <p:nvPr>
            <p:ph type="title" hasCustomPrompt="1"/>
          </p:nvPr>
        </p:nvSpPr>
        <p:spPr>
          <a:xfrm>
            <a:off x="1558637" y="105355"/>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4" name="Text Placeholder 4"/>
          <p:cNvSpPr>
            <a:spLocks noGrp="1"/>
          </p:cNvSpPr>
          <p:nvPr>
            <p:ph type="body" sz="quarter" idx="10"/>
          </p:nvPr>
        </p:nvSpPr>
        <p:spPr>
          <a:xfrm>
            <a:off x="8350900" y="1235861"/>
            <a:ext cx="3474720" cy="813172"/>
          </a:xfrm>
        </p:spPr>
        <p:txBody>
          <a:bodyPr anchor="b">
            <a:noAutofit/>
          </a:bodyPr>
          <a:lstStyle>
            <a:lvl1pPr marL="0" indent="0">
              <a:spcBef>
                <a:spcPts val="0"/>
              </a:spcBef>
              <a:buNone/>
              <a:defRPr sz="2800" b="1">
                <a:solidFill>
                  <a:schemeClr val="tx1"/>
                </a:solidFill>
              </a:defRPr>
            </a:lvl1pPr>
            <a:lvl2pPr marL="457182" indent="0">
              <a:buNone/>
              <a:defRPr sz="19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zh-CN" altLang="en-US"/>
              <a:t>单击此处编辑母版文本样式</a:t>
            </a:r>
          </a:p>
        </p:txBody>
      </p:sp>
      <p:sp>
        <p:nvSpPr>
          <p:cNvPr id="15" name="Content Placeholder 5"/>
          <p:cNvSpPr>
            <a:spLocks noGrp="1"/>
          </p:cNvSpPr>
          <p:nvPr>
            <p:ph sz="quarter" idx="11"/>
          </p:nvPr>
        </p:nvSpPr>
        <p:spPr>
          <a:xfrm>
            <a:off x="8350900" y="2143208"/>
            <a:ext cx="3474720" cy="40233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270333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252919" y="1123840"/>
            <a:ext cx="2947483" cy="4601183"/>
          </a:xfrm>
          <a:prstGeom prst="rect">
            <a:avLst/>
          </a:prstGeom>
        </p:spPr>
        <p:txBody>
          <a:bodyPr/>
          <a:lstStyle/>
          <a:p>
            <a:r>
              <a:rPr lang="zh-CN" altLang="en-US"/>
              <a:t>单击此处编辑母版标题样式</a:t>
            </a:r>
            <a:endParaRPr lang="en-US" dirty="0"/>
          </a:p>
        </p:txBody>
      </p:sp>
      <p:sp>
        <p:nvSpPr>
          <p:cNvPr id="3" name="文本占位符 2"/>
          <p:cNvSpPr>
            <a:spLocks noGrp="1"/>
          </p:cNvSpPr>
          <p:nvPr>
            <p:ph type="body" sz="quarter" idx="10" hasCustomPrompt="1"/>
          </p:nvPr>
        </p:nvSpPr>
        <p:spPr>
          <a:xfrm>
            <a:off x="1775522" y="116635"/>
            <a:ext cx="8928100" cy="587375"/>
          </a:xfrm>
        </p:spPr>
        <p:txBody>
          <a:bodyPr/>
          <a:lstStyle>
            <a:lvl1pPr marL="0" marR="0" indent="0" algn="l" defTabSz="914364"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1pPr>
          </a:lstStyle>
          <a:p>
            <a:pPr marL="0" marR="0" lvl="0" indent="0" algn="l" defTabSz="914364"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a:p>
            <a:pPr lvl="0"/>
            <a:endParaRPr lang="zh-CN" altLang="en-US" dirty="0"/>
          </a:p>
        </p:txBody>
      </p:sp>
    </p:spTree>
    <p:extLst>
      <p:ext uri="{BB962C8B-B14F-4D97-AF65-F5344CB8AC3E}">
        <p14:creationId xmlns:p14="http://schemas.microsoft.com/office/powerpoint/2010/main" val="338088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1457" y="1273629"/>
            <a:ext cx="7670944" cy="51019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内容占位符 5"/>
          <p:cNvSpPr>
            <a:spLocks noGrp="1"/>
          </p:cNvSpPr>
          <p:nvPr>
            <p:ph sz="quarter" idx="13" hasCustomPrompt="1"/>
          </p:nvPr>
        </p:nvSpPr>
        <p:spPr>
          <a:xfrm>
            <a:off x="718458" y="1273630"/>
            <a:ext cx="2834218"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2" name="内容占位符 5"/>
          <p:cNvSpPr>
            <a:spLocks noGrp="1"/>
          </p:cNvSpPr>
          <p:nvPr>
            <p:ph sz="quarter" idx="14" hasCustomPrompt="1"/>
          </p:nvPr>
        </p:nvSpPr>
        <p:spPr>
          <a:xfrm>
            <a:off x="718458" y="3840474"/>
            <a:ext cx="2834218"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679510" y="116633"/>
            <a:ext cx="8642350" cy="431800"/>
          </a:xfrm>
        </p:spPr>
        <p:txBody>
          <a:bodyPr>
            <a:noAutofit/>
          </a:bodyPr>
          <a:lstStyle>
            <a:lvl5pPr marL="1873175" marR="0" indent="-1873175" algn="l" defTabSz="914364"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175" marR="0" lvl="4" indent="-1873175" algn="l" defTabSz="914364"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196393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603302" y="1191985"/>
            <a:ext cx="8115232" cy="5101937"/>
          </a:xfrm>
          <a:solidFill>
            <a:schemeClr val="bg1">
              <a:lumMod val="75000"/>
            </a:schemeClr>
          </a:solidFill>
        </p:spPr>
        <p:txBody>
          <a:bodyPr anchor="t"/>
          <a:lstStyle>
            <a:lvl1pPr marL="0" indent="0">
              <a:buNone/>
              <a:defRPr sz="3200" baseline="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altLang="zh-CN" dirty="0"/>
              <a:t>Click here to add picture</a:t>
            </a:r>
            <a:endParaRPr lang="en-US" dirty="0"/>
          </a:p>
        </p:txBody>
      </p:sp>
      <p:sp>
        <p:nvSpPr>
          <p:cNvPr id="6" name="内容占位符 5"/>
          <p:cNvSpPr>
            <a:spLocks noGrp="1"/>
          </p:cNvSpPr>
          <p:nvPr>
            <p:ph sz="quarter" idx="13" hasCustomPrompt="1"/>
          </p:nvPr>
        </p:nvSpPr>
        <p:spPr>
          <a:xfrm>
            <a:off x="413657" y="1191985"/>
            <a:ext cx="2834218" cy="2374901"/>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11" name="内容占位符 5"/>
          <p:cNvSpPr>
            <a:spLocks noGrp="1"/>
          </p:cNvSpPr>
          <p:nvPr>
            <p:ph sz="quarter" idx="14" hasCustomPrompt="1"/>
          </p:nvPr>
        </p:nvSpPr>
        <p:spPr>
          <a:xfrm>
            <a:off x="413657" y="3758829"/>
            <a:ext cx="2834218" cy="2535092"/>
          </a:xfrm>
        </p:spPr>
        <p:txBody>
          <a:bodyPr anchor="t"/>
          <a:lstStyle>
            <a:lvl1pPr>
              <a:defRPr baseline="0">
                <a:solidFill>
                  <a:srgbClr val="000099"/>
                </a:solidFill>
              </a:defRPr>
            </a:lvl1pPr>
          </a:lstStyle>
          <a:p>
            <a:pPr lvl="0"/>
            <a:r>
              <a:rPr lang="en-US" altLang="zh-CN" dirty="0"/>
              <a:t>Click here to add key words</a:t>
            </a:r>
            <a:endParaRPr lang="zh-CN" altLang="en-US" dirty="0"/>
          </a:p>
        </p:txBody>
      </p:sp>
      <p:sp>
        <p:nvSpPr>
          <p:cNvPr id="4" name="文本占位符 3"/>
          <p:cNvSpPr>
            <a:spLocks noGrp="1"/>
          </p:cNvSpPr>
          <p:nvPr>
            <p:ph type="body" sz="quarter" idx="15" hasCustomPrompt="1"/>
          </p:nvPr>
        </p:nvSpPr>
        <p:spPr>
          <a:xfrm>
            <a:off x="1583500" y="44624"/>
            <a:ext cx="8544984" cy="576262"/>
          </a:xfrm>
        </p:spPr>
        <p:txBody>
          <a:bodyPr>
            <a:noAutofit/>
          </a:bodyPr>
          <a:lstStyle>
            <a:lvl5pPr marL="1873175" marR="0" indent="-1873175" algn="l" defTabSz="914364" rtl="0" eaLnBrk="1" fontAlgn="auto" latinLnBrk="0" hangingPunct="1">
              <a:lnSpc>
                <a:spcPct val="100000"/>
              </a:lnSpc>
              <a:spcBef>
                <a:spcPts val="1200"/>
              </a:spcBef>
              <a:spcAft>
                <a:spcPts val="0"/>
              </a:spcAft>
              <a:buClrTx/>
              <a:buSzPct val="60000"/>
              <a:buFont typeface="Wingdings" panose="05000000000000000000" pitchFamily="2" charset="2"/>
              <a:buNone/>
              <a:tabLst/>
              <a:defRPr sz="4000">
                <a:latin typeface="+mj-lt"/>
              </a:defRPr>
            </a:lvl5pPr>
          </a:lstStyle>
          <a:p>
            <a:pPr marL="1873175" marR="0" lvl="4" indent="-1873175" algn="l" defTabSz="914364" rtl="0" eaLnBrk="1" fontAlgn="auto" latinLnBrk="0" hangingPunct="1">
              <a:lnSpc>
                <a:spcPct val="100000"/>
              </a:lnSpc>
              <a:spcBef>
                <a:spcPts val="1200"/>
              </a:spcBef>
              <a:spcAft>
                <a:spcPts val="0"/>
              </a:spcAft>
              <a:buClrTx/>
              <a:buSzPct val="60000"/>
              <a:buFont typeface="Wingdings" panose="05000000000000000000" pitchFamily="2" charset="2"/>
              <a:buNone/>
              <a:tabLst/>
              <a:defRPr/>
            </a:pPr>
            <a:r>
              <a:rPr lang="en-US" altLang="zh-CN" b="1" dirty="0">
                <a:solidFill>
                  <a:srgbClr val="C00000"/>
                </a:solidFill>
              </a:rPr>
              <a:t>Click here to add text</a:t>
            </a:r>
            <a:endParaRPr lang="zh-CN" altLang="en-US" b="1" dirty="0">
              <a:solidFill>
                <a:srgbClr val="C00000"/>
              </a:solidFill>
            </a:endParaRPr>
          </a:p>
        </p:txBody>
      </p:sp>
    </p:spTree>
    <p:extLst>
      <p:ext uri="{BB962C8B-B14F-4D97-AF65-F5344CB8AC3E}">
        <p14:creationId xmlns:p14="http://schemas.microsoft.com/office/powerpoint/2010/main" val="272156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456" y="1880755"/>
            <a:ext cx="11152909" cy="4491617"/>
          </a:xfrm>
          <a:prstGeom prst="rect">
            <a:avLst/>
          </a:prstGeom>
        </p:spPr>
        <p:txBody>
          <a:bodyPr vert="horz" lIns="91440" tIns="45720" rIns="91440" bIns="45720" rtlCol="0" anchor="t">
            <a:normAutofit/>
          </a:bodyPr>
          <a:lstStyle/>
          <a:p>
            <a:pPr lvl="0"/>
            <a:r>
              <a:rPr lang="en-US" altLang="zh-CN" dirty="0"/>
              <a:t>Click here to add text</a:t>
            </a:r>
            <a:endParaRPr lang="zh-CN" altLang="en-US" dirty="0"/>
          </a:p>
          <a:p>
            <a:pPr lvl="1"/>
            <a:r>
              <a:rPr lang="en-US" altLang="zh-CN" dirty="0"/>
              <a:t>Click here to add text</a:t>
            </a:r>
            <a:endParaRPr lang="zh-CN" altLang="en-US" dirty="0"/>
          </a:p>
          <a:p>
            <a:pPr lvl="2"/>
            <a:r>
              <a:rPr lang="en-US" altLang="zh-CN" dirty="0"/>
              <a:t>Click here to add text</a:t>
            </a:r>
            <a:endParaRPr lang="zh-CN" altLang="en-US" dirty="0"/>
          </a:p>
          <a:p>
            <a:pPr lvl="3"/>
            <a:r>
              <a:rPr lang="en-US" altLang="zh-CN" dirty="0"/>
              <a:t>Click here to add text</a:t>
            </a:r>
            <a:endParaRPr lang="zh-CN" altLang="en-US" dirty="0"/>
          </a:p>
          <a:p>
            <a:pPr lvl="4"/>
            <a:r>
              <a:rPr lang="en-US" altLang="zh-CN" dirty="0"/>
              <a:t>Click here to add text</a:t>
            </a:r>
            <a:endParaRPr lang="en-US" dirty="0"/>
          </a:p>
        </p:txBody>
      </p:sp>
      <p:grpSp>
        <p:nvGrpSpPr>
          <p:cNvPr id="9" name="组合 8"/>
          <p:cNvGrpSpPr/>
          <p:nvPr/>
        </p:nvGrpSpPr>
        <p:grpSpPr>
          <a:xfrm>
            <a:off x="1" y="692697"/>
            <a:ext cx="12192000" cy="87076"/>
            <a:chOff x="0" y="821645"/>
            <a:chExt cx="9191194" cy="135018"/>
          </a:xfrm>
        </p:grpSpPr>
        <p:grpSp>
          <p:nvGrpSpPr>
            <p:cNvPr id="10" name="组合 9"/>
            <p:cNvGrpSpPr/>
            <p:nvPr/>
          </p:nvGrpSpPr>
          <p:grpSpPr>
            <a:xfrm>
              <a:off x="0" y="836712"/>
              <a:ext cx="9191194" cy="110437"/>
              <a:chOff x="0" y="836712"/>
              <a:chExt cx="9191194" cy="110437"/>
            </a:xfrm>
          </p:grpSpPr>
          <p:sp>
            <p:nvSpPr>
              <p:cNvPr id="14" name="矩形 13"/>
              <p:cNvSpPr/>
              <p:nvPr/>
            </p:nvSpPr>
            <p:spPr>
              <a:xfrm>
                <a:off x="922847" y="836712"/>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sym typeface="Arial" pitchFamily="34" charset="0"/>
                </a:endParaRPr>
              </a:p>
            </p:txBody>
          </p:sp>
          <p:sp>
            <p:nvSpPr>
              <p:cNvPr id="13" name="矩形 12"/>
              <p:cNvSpPr/>
              <p:nvPr/>
            </p:nvSpPr>
            <p:spPr>
              <a:xfrm>
                <a:off x="0" y="836713"/>
                <a:ext cx="975360"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sym typeface="Arial" pitchFamily="34" charset="0"/>
                </a:endParaRPr>
              </a:p>
            </p:txBody>
          </p:sp>
        </p:grpSp>
        <p:cxnSp>
          <p:nvCxnSpPr>
            <p:cNvPr id="11" name="直接连接符 10"/>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9786" y="44625"/>
            <a:ext cx="1272156" cy="633385"/>
          </a:xfrm>
          <a:prstGeom prst="rect">
            <a:avLst/>
          </a:prstGeom>
        </p:spPr>
      </p:pic>
      <p:sp>
        <p:nvSpPr>
          <p:cNvPr id="17" name="矩形 16"/>
          <p:cNvSpPr/>
          <p:nvPr/>
        </p:nvSpPr>
        <p:spPr>
          <a:xfrm>
            <a:off x="1" y="6515840"/>
            <a:ext cx="10914276" cy="33855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sym typeface="Arial" pitchFamily="34" charset="0"/>
            </a:endParaRPr>
          </a:p>
        </p:txBody>
      </p:sp>
      <p:sp>
        <p:nvSpPr>
          <p:cNvPr id="18" name="矩形 17"/>
          <p:cNvSpPr/>
          <p:nvPr/>
        </p:nvSpPr>
        <p:spPr>
          <a:xfrm>
            <a:off x="10909477" y="6515840"/>
            <a:ext cx="1277722" cy="33855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sym typeface="Arial" pitchFamily="34" charset="0"/>
            </a:endParaRPr>
          </a:p>
        </p:txBody>
      </p:sp>
      <p:sp>
        <p:nvSpPr>
          <p:cNvPr id="19" name="Slide Number Placeholder 5"/>
          <p:cNvSpPr txBox="1">
            <a:spLocks/>
          </p:cNvSpPr>
          <p:nvPr/>
        </p:nvSpPr>
        <p:spPr>
          <a:xfrm>
            <a:off x="11445105" y="6485462"/>
            <a:ext cx="742090" cy="369796"/>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64" rtl="0" eaLnBrk="1" fontAlgn="auto" latinLnBrk="0" hangingPunct="1">
              <a:lnSpc>
                <a:spcPct val="100000"/>
              </a:lnSpc>
              <a:spcBef>
                <a:spcPts val="0"/>
              </a:spcBef>
              <a:spcAft>
                <a:spcPts val="0"/>
              </a:spcAft>
              <a:buClrTx/>
              <a:buSzTx/>
              <a:buFontTx/>
              <a:buNone/>
              <a:tabLst/>
              <a:defRPr/>
            </a:pPr>
            <a:fld id="{3771D156-31C7-4A0D-88C3-08F7D3EE48DA}" type="slidenum">
              <a:rPr kumimoji="0" lang="en-US" altLang="zh-CN" sz="1600" b="1" i="0" u="none" strike="noStrike" kern="1200" cap="none" spc="0" normalizeH="0" baseline="0" noProof="0" smtClean="0">
                <a:ln>
                  <a:noFill/>
                </a:ln>
                <a:solidFill>
                  <a:prstClr val="white"/>
                </a:solidFill>
                <a:effectLst/>
                <a:uLnTx/>
                <a:uFillTx/>
                <a:latin typeface="Calibri" panose="020F0502020204030204" pitchFamily="34" charset="0"/>
                <a:ea typeface="微软雅黑"/>
                <a:cs typeface="Calibri" panose="020F0502020204030204" pitchFamily="34" charset="0"/>
                <a:sym typeface="Arial" pitchFamily="34" charset="0"/>
              </a:rPr>
              <a:pPr marL="0" marR="0" lvl="0" indent="0" algn="r" defTabSz="914364" rtl="0" eaLnBrk="1" fontAlgn="auto" latinLnBrk="0" hangingPunct="1">
                <a:lnSpc>
                  <a:spcPct val="100000"/>
                </a:lnSpc>
                <a:spcBef>
                  <a:spcPts val="0"/>
                </a:spcBef>
                <a:spcAft>
                  <a:spcPts val="0"/>
                </a:spcAft>
                <a:buClrTx/>
                <a:buSzTx/>
                <a:buFontTx/>
                <a:buNone/>
                <a:tabLst/>
                <a:defRPr/>
              </a:pPr>
              <a:t>‹#›</a:t>
            </a:fld>
            <a:endParaRPr kumimoji="0" lang="zh-CN" altLang="en-US" sz="16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sym typeface="Arial" pitchFamily="34" charset="0"/>
            </a:endParaRPr>
          </a:p>
        </p:txBody>
      </p:sp>
      <p:cxnSp>
        <p:nvCxnSpPr>
          <p:cNvPr id="22" name="直接连接符 21"/>
          <p:cNvCxnSpPr>
            <a:cxnSpLocks/>
          </p:cNvCxnSpPr>
          <p:nvPr/>
        </p:nvCxnSpPr>
        <p:spPr>
          <a:xfrm>
            <a:off x="11445106" y="6515841"/>
            <a:ext cx="0" cy="33941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36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364"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73" indent="-182873" algn="l" defTabSz="914364" rtl="0" eaLnBrk="1" latinLnBrk="0" hangingPunct="1">
        <a:lnSpc>
          <a:spcPct val="100000"/>
        </a:lnSpc>
        <a:spcBef>
          <a:spcPts val="1200"/>
        </a:spcBef>
        <a:spcAft>
          <a:spcPts val="0"/>
        </a:spcAft>
        <a:buClrTx/>
        <a:buSzPct val="60000"/>
        <a:buFont typeface="Wingdings" panose="05000000000000000000" pitchFamily="2" charset="2"/>
        <a:buChar char="l"/>
        <a:defRPr sz="2800" kern="1200" baseline="0">
          <a:solidFill>
            <a:schemeClr val="tx1"/>
          </a:solidFill>
          <a:latin typeface="+mn-lt"/>
          <a:ea typeface="+mn-ea"/>
          <a:cs typeface="+mn-cs"/>
        </a:defRPr>
      </a:lvl1pPr>
      <a:lvl2pPr marL="685772" indent="-182873" algn="l" defTabSz="914364" rtl="0" eaLnBrk="1" latinLnBrk="0" hangingPunct="1">
        <a:lnSpc>
          <a:spcPct val="100000"/>
        </a:lnSpc>
        <a:spcBef>
          <a:spcPts val="1200"/>
        </a:spcBef>
        <a:spcAft>
          <a:spcPts val="0"/>
        </a:spcAft>
        <a:buClrTx/>
        <a:buSzPct val="60000"/>
        <a:buFont typeface="Wingdings" panose="05000000000000000000" pitchFamily="2" charset="2"/>
        <a:buChar char="n"/>
        <a:defRPr sz="2400" kern="1200">
          <a:solidFill>
            <a:schemeClr val="tx1"/>
          </a:solidFill>
          <a:latin typeface="+mn-lt"/>
          <a:ea typeface="+mn-ea"/>
          <a:cs typeface="+mn-cs"/>
        </a:defRPr>
      </a:lvl2pPr>
      <a:lvl3pPr marL="1142954" indent="-182873" algn="l" defTabSz="914364" rtl="0" eaLnBrk="1" latinLnBrk="0" hangingPunct="1">
        <a:lnSpc>
          <a:spcPct val="100000"/>
        </a:lnSpc>
        <a:spcBef>
          <a:spcPts val="1200"/>
        </a:spcBef>
        <a:spcAft>
          <a:spcPts val="0"/>
        </a:spcAft>
        <a:buClrTx/>
        <a:buSzPct val="60000"/>
        <a:buFont typeface="Wingdings" panose="05000000000000000000" pitchFamily="2" charset="2"/>
        <a:buChar char="u"/>
        <a:defRPr sz="1800" kern="1200">
          <a:solidFill>
            <a:schemeClr val="tx1"/>
          </a:solidFill>
          <a:latin typeface="+mn-lt"/>
          <a:ea typeface="+mn-ea"/>
          <a:cs typeface="+mn-cs"/>
        </a:defRPr>
      </a:lvl3pPr>
      <a:lvl4pPr marL="1600136" indent="-182873" algn="l" defTabSz="914364" rtl="0" eaLnBrk="1" latinLnBrk="0" hangingPunct="1">
        <a:lnSpc>
          <a:spcPct val="100000"/>
        </a:lnSpc>
        <a:spcBef>
          <a:spcPts val="1200"/>
        </a:spcBef>
        <a:spcAft>
          <a:spcPts val="0"/>
        </a:spcAft>
        <a:buClrTx/>
        <a:buSzPct val="60000"/>
        <a:buFont typeface="Wingdings" panose="05000000000000000000" pitchFamily="2" charset="2"/>
        <a:buChar char="Ø"/>
        <a:defRPr sz="1800" kern="1200">
          <a:solidFill>
            <a:schemeClr val="tx1"/>
          </a:solidFill>
          <a:latin typeface="+mn-lt"/>
          <a:ea typeface="+mn-ea"/>
          <a:cs typeface="+mn-cs"/>
        </a:defRPr>
      </a:lvl4pPr>
      <a:lvl5pPr marL="2057317" indent="-182873" algn="l" defTabSz="914364" rtl="0" eaLnBrk="1" latinLnBrk="0" hangingPunct="1">
        <a:lnSpc>
          <a:spcPct val="100000"/>
        </a:lnSpc>
        <a:spcBef>
          <a:spcPts val="1200"/>
        </a:spcBef>
        <a:spcAft>
          <a:spcPts val="0"/>
        </a:spcAft>
        <a:buClrTx/>
        <a:buSzPct val="60000"/>
        <a:buFont typeface="Wingdings" panose="05000000000000000000" pitchFamily="2" charset="2"/>
        <a:buChar char="ü"/>
        <a:defRPr sz="1800" kern="1200">
          <a:solidFill>
            <a:schemeClr val="tx1"/>
          </a:solidFill>
          <a:latin typeface="+mn-lt"/>
          <a:ea typeface="+mn-ea"/>
          <a:cs typeface="+mn-cs"/>
        </a:defRPr>
      </a:lvl5pPr>
      <a:lvl6pPr marL="2514499" indent="-228590" algn="l" defTabSz="914364"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681" indent="-228590" algn="l" defTabSz="914364"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8863" indent="-228590" algn="l" defTabSz="914364"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044" indent="-228590" algn="l" defTabSz="914364"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3870D9-29F2-4144-B8AF-592728488347}"/>
              </a:ext>
            </a:extLst>
          </p:cNvPr>
          <p:cNvSpPr>
            <a:spLocks noGrp="1"/>
          </p:cNvSpPr>
          <p:nvPr>
            <p:ph type="ctrTitle"/>
          </p:nvPr>
        </p:nvSpPr>
        <p:spPr>
          <a:xfrm>
            <a:off x="0" y="1430868"/>
            <a:ext cx="12192000" cy="2540616"/>
          </a:xfrm>
        </p:spPr>
        <p:txBody>
          <a:bodyPr>
            <a:normAutofit fontScale="90000"/>
          </a:bodyPr>
          <a:lstStyle/>
          <a:p>
            <a:r>
              <a:rPr lang="en-US" altLang="zh-CN" dirty="0"/>
              <a:t>Design of the Cooling Scheme for the Superconducting Magnets of </a:t>
            </a:r>
            <a:r>
              <a:rPr lang="en-US" altLang="zh-CN"/>
              <a:t>the </a:t>
            </a:r>
            <a:br>
              <a:rPr lang="en-US" altLang="zh-CN"/>
            </a:br>
            <a:r>
              <a:rPr lang="en-US" altLang="zh-CN"/>
              <a:t>CEPC Detector</a:t>
            </a:r>
            <a:endParaRPr lang="zh-CN" altLang="en-US" dirty="0"/>
          </a:p>
        </p:txBody>
      </p:sp>
      <p:sp>
        <p:nvSpPr>
          <p:cNvPr id="3" name="副标题 2">
            <a:extLst>
              <a:ext uri="{FF2B5EF4-FFF2-40B4-BE49-F238E27FC236}">
                <a16:creationId xmlns:a16="http://schemas.microsoft.com/office/drawing/2014/main" id="{26E832E6-2032-421C-AE5E-DE2C9835476D}"/>
              </a:ext>
            </a:extLst>
          </p:cNvPr>
          <p:cNvSpPr>
            <a:spLocks noGrp="1"/>
          </p:cNvSpPr>
          <p:nvPr>
            <p:ph type="subTitle" idx="1"/>
          </p:nvPr>
        </p:nvSpPr>
        <p:spPr>
          <a:xfrm>
            <a:off x="3503712" y="4033867"/>
            <a:ext cx="4561433" cy="340814"/>
          </a:xfrm>
        </p:spPr>
        <p:txBody>
          <a:bodyPr>
            <a:normAutofit fontScale="92500" lnSpcReduction="20000"/>
          </a:bodyPr>
          <a:lstStyle/>
          <a:p>
            <a:pPr algn="ctr"/>
            <a:r>
              <a:rPr lang="en-US" altLang="zh-CN" dirty="0">
                <a:solidFill>
                  <a:schemeClr val="tx1"/>
                </a:solidFill>
                <a:latin typeface="+mn-ea"/>
                <a:ea typeface="+mn-ea"/>
              </a:rPr>
              <a:t>Zhu</a:t>
            </a:r>
            <a:r>
              <a:rPr lang="zh-CN" altLang="en-US" dirty="0">
                <a:solidFill>
                  <a:schemeClr val="tx1"/>
                </a:solidFill>
                <a:latin typeface="+mn-ea"/>
                <a:ea typeface="+mn-ea"/>
              </a:rPr>
              <a:t> </a:t>
            </a:r>
            <a:r>
              <a:rPr lang="en-US" altLang="zh-CN" dirty="0" err="1">
                <a:solidFill>
                  <a:schemeClr val="tx1"/>
                </a:solidFill>
                <a:latin typeface="+mn-ea"/>
                <a:ea typeface="+mn-ea"/>
              </a:rPr>
              <a:t>Keyu</a:t>
            </a:r>
            <a:endParaRPr lang="zh-CN" altLang="en-US" dirty="0">
              <a:solidFill>
                <a:schemeClr val="tx1"/>
              </a:solidFill>
              <a:latin typeface="+mn-ea"/>
              <a:ea typeface="+mn-ea"/>
            </a:endParaRPr>
          </a:p>
        </p:txBody>
      </p:sp>
      <p:sp>
        <p:nvSpPr>
          <p:cNvPr id="5" name="文本占位符 4">
            <a:extLst>
              <a:ext uri="{FF2B5EF4-FFF2-40B4-BE49-F238E27FC236}">
                <a16:creationId xmlns:a16="http://schemas.microsoft.com/office/drawing/2014/main" id="{52DE34FB-4889-45F1-B1B3-085ADF52A3A5}"/>
              </a:ext>
            </a:extLst>
          </p:cNvPr>
          <p:cNvSpPr>
            <a:spLocks noGrp="1"/>
          </p:cNvSpPr>
          <p:nvPr>
            <p:ph type="body" sz="quarter" idx="12"/>
          </p:nvPr>
        </p:nvSpPr>
        <p:spPr>
          <a:xfrm>
            <a:off x="3503712" y="4873198"/>
            <a:ext cx="4555735" cy="373753"/>
          </a:xfrm>
        </p:spPr>
        <p:txBody>
          <a:bodyPr>
            <a:normAutofit fontScale="92500" lnSpcReduction="20000"/>
          </a:bodyPr>
          <a:lstStyle/>
          <a:p>
            <a:pPr algn="ctr"/>
            <a:r>
              <a:rPr lang="en-US" altLang="zh-CN" dirty="0">
                <a:solidFill>
                  <a:schemeClr val="tx1"/>
                </a:solidFill>
                <a:latin typeface="+mn-ea"/>
              </a:rPr>
              <a:t>2025.05</a:t>
            </a:r>
            <a:endParaRPr lang="zh-CN" altLang="en-US" dirty="0">
              <a:solidFill>
                <a:schemeClr val="tx1"/>
              </a:solidFill>
              <a:latin typeface="+mn-ea"/>
            </a:endParaRPr>
          </a:p>
        </p:txBody>
      </p:sp>
    </p:spTree>
    <p:extLst>
      <p:ext uri="{BB962C8B-B14F-4D97-AF65-F5344CB8AC3E}">
        <p14:creationId xmlns:p14="http://schemas.microsoft.com/office/powerpoint/2010/main" val="193389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634F5B2-6BE8-45A5-89F5-FA31F68EF454}"/>
              </a:ext>
            </a:extLst>
          </p:cNvPr>
          <p:cNvSpPr txBox="1"/>
          <p:nvPr/>
        </p:nvSpPr>
        <p:spPr>
          <a:xfrm>
            <a:off x="3076575" y="3571875"/>
            <a:ext cx="184731" cy="400110"/>
          </a:xfrm>
          <a:prstGeom prst="rect">
            <a:avLst/>
          </a:prstGeom>
          <a:noFill/>
        </p:spPr>
        <p:txBody>
          <a:bodyPr wrap="none" rtlCol="0">
            <a:spAutoFit/>
          </a:bodyPr>
          <a:lstStyle/>
          <a:p>
            <a:pPr algn="l"/>
            <a:endParaRPr lang="zh-CN" altLang="en-US" sz="2000" dirty="0"/>
          </a:p>
        </p:txBody>
      </p:sp>
      <p:sp>
        <p:nvSpPr>
          <p:cNvPr id="6" name="文本框 5">
            <a:extLst>
              <a:ext uri="{FF2B5EF4-FFF2-40B4-BE49-F238E27FC236}">
                <a16:creationId xmlns:a16="http://schemas.microsoft.com/office/drawing/2014/main" id="{9FDDEF58-9928-42AC-B27B-21DA311A64A2}"/>
              </a:ext>
            </a:extLst>
          </p:cNvPr>
          <p:cNvSpPr txBox="1"/>
          <p:nvPr/>
        </p:nvSpPr>
        <p:spPr>
          <a:xfrm>
            <a:off x="0" y="802772"/>
            <a:ext cx="12192000" cy="5818837"/>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Pressure Drop Analysis:  For a 20 mm pipe, the pressure drop is 7.05 × 10⁶ Pa (70 bar).  For a 25 mm pipe, the pressure drop is 2.18 × 10⁶ Pa (20 bar).  These pressure drops are unacceptable, necessitating the division of the flow into multiple streams.  </a:t>
            </a: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Proposed Solution:  Divide the flow into four streams, each with a flow rate of 16 g/s and a pipe length of 196 meters.  The calculated pressure drop for each stream is 3.566 × 10⁴ Pa (0.356 bar).  This requires pressurized operation of liquid helium and the installation of a cryogenic pump.  </a:t>
            </a:r>
          </a:p>
          <a:p>
            <a:pPr marL="285750" indent="-285750">
              <a:lnSpc>
                <a:spcPct val="130000"/>
              </a:lnSpc>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Impact of Pressurization:  </a:t>
            </a: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Pressurizing liquid helium increases its saturation temperature to 1.406 bar, corresponding to a saturation temperature of 4.588 K.  </a:t>
            </a: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Due to heat conduction, the maximum temperature on the coil rises to approximately 5.383 K, with an average temperature of 4.972 K.  </a:t>
            </a: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This elevated temperature has a detrimental effect on the cooling efficiency of the coil.  </a:t>
            </a:r>
          </a:p>
          <a:p>
            <a:pPr marL="285750" indent="-285750">
              <a:lnSpc>
                <a:spcPct val="130000"/>
              </a:lnSpc>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In summary, while dividing the flow reduces pressure drop, the need for pressurized liquid helium and the resulting temperature rise pose significant challenges to the cooling performance of the coil.</a:t>
            </a:r>
          </a:p>
        </p:txBody>
      </p:sp>
      <p:sp>
        <p:nvSpPr>
          <p:cNvPr id="8" name="标题 3">
            <a:extLst>
              <a:ext uri="{FF2B5EF4-FFF2-40B4-BE49-F238E27FC236}">
                <a16:creationId xmlns:a16="http://schemas.microsoft.com/office/drawing/2014/main" id="{2C99325E-A02B-44D2-BD6A-26BE1272D691}"/>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2.2 Liquid Helium Forced Flow Scheme</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7275582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634F5B2-6BE8-45A5-89F5-FA31F68EF454}"/>
              </a:ext>
            </a:extLst>
          </p:cNvPr>
          <p:cNvSpPr txBox="1"/>
          <p:nvPr/>
        </p:nvSpPr>
        <p:spPr>
          <a:xfrm>
            <a:off x="3076575" y="3571875"/>
            <a:ext cx="184731" cy="400110"/>
          </a:xfrm>
          <a:prstGeom prst="rect">
            <a:avLst/>
          </a:prstGeom>
          <a:noFill/>
        </p:spPr>
        <p:txBody>
          <a:bodyPr wrap="none" rtlCol="0">
            <a:spAutoFit/>
          </a:bodyPr>
          <a:lstStyle/>
          <a:p>
            <a:pPr algn="l"/>
            <a:endParaRPr lang="zh-CN" altLang="en-US" sz="2000" dirty="0"/>
          </a:p>
        </p:txBody>
      </p:sp>
      <p:sp>
        <p:nvSpPr>
          <p:cNvPr id="5" name="文本框 4">
            <a:extLst>
              <a:ext uri="{FF2B5EF4-FFF2-40B4-BE49-F238E27FC236}">
                <a16:creationId xmlns:a16="http://schemas.microsoft.com/office/drawing/2014/main" id="{7B43F990-CC7B-4639-97F0-6D83FB4933D6}"/>
              </a:ext>
            </a:extLst>
          </p:cNvPr>
          <p:cNvSpPr txBox="1"/>
          <p:nvPr/>
        </p:nvSpPr>
        <p:spPr>
          <a:xfrm>
            <a:off x="3076575" y="3571875"/>
            <a:ext cx="184731" cy="400110"/>
          </a:xfrm>
          <a:prstGeom prst="rect">
            <a:avLst/>
          </a:prstGeom>
          <a:noFill/>
        </p:spPr>
        <p:txBody>
          <a:bodyPr wrap="none" rtlCol="0">
            <a:spAutoFit/>
          </a:bodyPr>
          <a:lstStyle/>
          <a:p>
            <a:pPr algn="l"/>
            <a:endParaRPr lang="zh-CN" altLang="en-US" sz="2000" dirty="0"/>
          </a:p>
        </p:txBody>
      </p:sp>
      <p:sp>
        <p:nvSpPr>
          <p:cNvPr id="6" name="文本框 5">
            <a:extLst>
              <a:ext uri="{FF2B5EF4-FFF2-40B4-BE49-F238E27FC236}">
                <a16:creationId xmlns:a16="http://schemas.microsoft.com/office/drawing/2014/main" id="{448CAEDF-CE5D-4BD5-8A1C-1C964C7C2692}"/>
              </a:ext>
            </a:extLst>
          </p:cNvPr>
          <p:cNvSpPr txBox="1"/>
          <p:nvPr/>
        </p:nvSpPr>
        <p:spPr>
          <a:xfrm>
            <a:off x="3143250" y="3648075"/>
            <a:ext cx="184731" cy="400110"/>
          </a:xfrm>
          <a:prstGeom prst="rect">
            <a:avLst/>
          </a:prstGeom>
          <a:noFill/>
        </p:spPr>
        <p:txBody>
          <a:bodyPr wrap="none" rtlCol="0">
            <a:spAutoFit/>
          </a:bodyPr>
          <a:lstStyle/>
          <a:p>
            <a:pPr algn="l"/>
            <a:endParaRPr lang="zh-CN" altLang="en-US" sz="2000" dirty="0"/>
          </a:p>
        </p:txBody>
      </p:sp>
      <p:cxnSp>
        <p:nvCxnSpPr>
          <p:cNvPr id="7" name="直接连接符 6">
            <a:extLst>
              <a:ext uri="{FF2B5EF4-FFF2-40B4-BE49-F238E27FC236}">
                <a16:creationId xmlns:a16="http://schemas.microsoft.com/office/drawing/2014/main" id="{C39BE1B8-D46D-4EF7-ACB2-CAEFF44B2805}"/>
              </a:ext>
            </a:extLst>
          </p:cNvPr>
          <p:cNvCxnSpPr>
            <a:cxnSpLocks/>
          </p:cNvCxnSpPr>
          <p:nvPr/>
        </p:nvCxnSpPr>
        <p:spPr>
          <a:xfrm>
            <a:off x="3624026" y="1454253"/>
            <a:ext cx="0" cy="138494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8" name="直接连接符 7">
            <a:extLst>
              <a:ext uri="{FF2B5EF4-FFF2-40B4-BE49-F238E27FC236}">
                <a16:creationId xmlns:a16="http://schemas.microsoft.com/office/drawing/2014/main" id="{6810CCEF-740A-4380-9966-7281601F9110}"/>
              </a:ext>
            </a:extLst>
          </p:cNvPr>
          <p:cNvCxnSpPr>
            <a:cxnSpLocks/>
          </p:cNvCxnSpPr>
          <p:nvPr/>
        </p:nvCxnSpPr>
        <p:spPr>
          <a:xfrm>
            <a:off x="3135985" y="947728"/>
            <a:ext cx="0" cy="1881718"/>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FD35E795-754E-4F56-A9D0-33D55C03AD35}"/>
              </a:ext>
            </a:extLst>
          </p:cNvPr>
          <p:cNvCxnSpPr/>
          <p:nvPr/>
        </p:nvCxnSpPr>
        <p:spPr>
          <a:xfrm flipH="1">
            <a:off x="3297548" y="1095840"/>
            <a:ext cx="1251" cy="184973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sp>
        <p:nvSpPr>
          <p:cNvPr id="10" name="圆角矩形 4">
            <a:extLst>
              <a:ext uri="{FF2B5EF4-FFF2-40B4-BE49-F238E27FC236}">
                <a16:creationId xmlns:a16="http://schemas.microsoft.com/office/drawing/2014/main" id="{B4F8CDE7-894F-4FA9-B7F1-C413D61F37B6}"/>
              </a:ext>
            </a:extLst>
          </p:cNvPr>
          <p:cNvSpPr/>
          <p:nvPr/>
        </p:nvSpPr>
        <p:spPr>
          <a:xfrm>
            <a:off x="2859677" y="2947838"/>
            <a:ext cx="985817" cy="475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cxnSp>
        <p:nvCxnSpPr>
          <p:cNvPr id="11" name="直接连接符 10">
            <a:extLst>
              <a:ext uri="{FF2B5EF4-FFF2-40B4-BE49-F238E27FC236}">
                <a16:creationId xmlns:a16="http://schemas.microsoft.com/office/drawing/2014/main" id="{D0C9604F-882D-4F5A-B3FE-302B6CC8384C}"/>
              </a:ext>
            </a:extLst>
          </p:cNvPr>
          <p:cNvCxnSpPr>
            <a:cxnSpLocks/>
          </p:cNvCxnSpPr>
          <p:nvPr/>
        </p:nvCxnSpPr>
        <p:spPr>
          <a:xfrm>
            <a:off x="2576513" y="3703866"/>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C910C96A-D5AC-49BF-9353-2F577389E958}"/>
              </a:ext>
            </a:extLst>
          </p:cNvPr>
          <p:cNvCxnSpPr>
            <a:cxnSpLocks/>
          </p:cNvCxnSpPr>
          <p:nvPr/>
        </p:nvCxnSpPr>
        <p:spPr>
          <a:xfrm>
            <a:off x="4412383" y="49793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E5CFE6C9-2B8D-4C10-AC82-A6AFBE6A9305}"/>
              </a:ext>
            </a:extLst>
          </p:cNvPr>
          <p:cNvCxnSpPr>
            <a:cxnSpLocks/>
          </p:cNvCxnSpPr>
          <p:nvPr/>
        </p:nvCxnSpPr>
        <p:spPr>
          <a:xfrm flipH="1">
            <a:off x="866775" y="6419532"/>
            <a:ext cx="354560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DB1711A8-CB53-4320-9327-8C50C5563009}"/>
              </a:ext>
            </a:extLst>
          </p:cNvPr>
          <p:cNvCxnSpPr>
            <a:cxnSpLocks/>
          </p:cNvCxnSpPr>
          <p:nvPr/>
        </p:nvCxnSpPr>
        <p:spPr>
          <a:xfrm>
            <a:off x="866775" y="49793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DD19BAAB-7397-46AC-9240-061F29A60CCF}"/>
              </a:ext>
            </a:extLst>
          </p:cNvPr>
          <p:cNvCxnSpPr/>
          <p:nvPr/>
        </p:nvCxnSpPr>
        <p:spPr>
          <a:xfrm>
            <a:off x="2859677" y="3165886"/>
            <a:ext cx="98581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直接连接符 15">
            <a:extLst>
              <a:ext uri="{FF2B5EF4-FFF2-40B4-BE49-F238E27FC236}">
                <a16:creationId xmlns:a16="http://schemas.microsoft.com/office/drawing/2014/main" id="{C1D69D88-29B4-4D88-9ABB-9B4B939E5F30}"/>
              </a:ext>
            </a:extLst>
          </p:cNvPr>
          <p:cNvCxnSpPr/>
          <p:nvPr/>
        </p:nvCxnSpPr>
        <p:spPr>
          <a:xfrm flipH="1">
            <a:off x="3474552" y="1275057"/>
            <a:ext cx="1251" cy="166962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17" name="矩形 16">
            <a:extLst>
              <a:ext uri="{FF2B5EF4-FFF2-40B4-BE49-F238E27FC236}">
                <a16:creationId xmlns:a16="http://schemas.microsoft.com/office/drawing/2014/main" id="{9D2E6492-93B4-47CE-99A0-CE7D804E47A7}"/>
              </a:ext>
            </a:extLst>
          </p:cNvPr>
          <p:cNvSpPr/>
          <p:nvPr/>
        </p:nvSpPr>
        <p:spPr>
          <a:xfrm>
            <a:off x="1323404" y="5464175"/>
            <a:ext cx="2747278" cy="561829"/>
          </a:xfrm>
          <a:prstGeom prst="rect">
            <a:avLst/>
          </a:prstGeom>
          <a:solidFill>
            <a:srgbClr val="FFC000"/>
          </a:solidFill>
          <a:ln w="190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p>
        </p:txBody>
      </p:sp>
      <p:cxnSp>
        <p:nvCxnSpPr>
          <p:cNvPr id="18" name="直接连接符 17">
            <a:extLst>
              <a:ext uri="{FF2B5EF4-FFF2-40B4-BE49-F238E27FC236}">
                <a16:creationId xmlns:a16="http://schemas.microsoft.com/office/drawing/2014/main" id="{EAB31F40-6EF5-4243-A4D6-7E359EC3FA87}"/>
              </a:ext>
            </a:extLst>
          </p:cNvPr>
          <p:cNvCxnSpPr/>
          <p:nvPr/>
        </p:nvCxnSpPr>
        <p:spPr>
          <a:xfrm>
            <a:off x="1418482" y="5385451"/>
            <a:ext cx="2539606"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100218C8-FD78-49E6-8081-80649CA4832A}"/>
              </a:ext>
            </a:extLst>
          </p:cNvPr>
          <p:cNvCxnSpPr/>
          <p:nvPr/>
        </p:nvCxnSpPr>
        <p:spPr>
          <a:xfrm>
            <a:off x="1424738" y="6121945"/>
            <a:ext cx="253960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D436EBE0-2DC3-4C6F-9F2C-600B57E6B363}"/>
              </a:ext>
            </a:extLst>
          </p:cNvPr>
          <p:cNvCxnSpPr>
            <a:cxnSpLocks/>
          </p:cNvCxnSpPr>
          <p:nvPr/>
        </p:nvCxnSpPr>
        <p:spPr>
          <a:xfrm>
            <a:off x="3283829" y="3293974"/>
            <a:ext cx="0" cy="197015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46B270B6-351B-4359-AFA2-F1C6679D6A52}"/>
              </a:ext>
            </a:extLst>
          </p:cNvPr>
          <p:cNvCxnSpPr>
            <a:cxnSpLocks/>
          </p:cNvCxnSpPr>
          <p:nvPr/>
        </p:nvCxnSpPr>
        <p:spPr>
          <a:xfrm flipV="1">
            <a:off x="1144206" y="5251076"/>
            <a:ext cx="2137331" cy="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35FD11FC-39AF-4170-8D48-A559D47B9AE7}"/>
              </a:ext>
            </a:extLst>
          </p:cNvPr>
          <p:cNvCxnSpPr/>
          <p:nvPr/>
        </p:nvCxnSpPr>
        <p:spPr>
          <a:xfrm>
            <a:off x="1152349" y="5247529"/>
            <a:ext cx="3128" cy="96904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CF16CDB5-F27B-4016-8220-AB3216F5F259}"/>
              </a:ext>
            </a:extLst>
          </p:cNvPr>
          <p:cNvCxnSpPr>
            <a:cxnSpLocks/>
          </p:cNvCxnSpPr>
          <p:nvPr/>
        </p:nvCxnSpPr>
        <p:spPr>
          <a:xfrm flipH="1">
            <a:off x="1144206" y="6218773"/>
            <a:ext cx="1620098"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4A7CD9C1-5E0E-4F6F-8934-3D2A42C9980A}"/>
              </a:ext>
            </a:extLst>
          </p:cNvPr>
          <p:cNvCxnSpPr/>
          <p:nvPr/>
        </p:nvCxnSpPr>
        <p:spPr>
          <a:xfrm flipV="1">
            <a:off x="2754337" y="6112230"/>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47785718-5C57-44EE-AD68-BF09F6EB2B6A}"/>
              </a:ext>
            </a:extLst>
          </p:cNvPr>
          <p:cNvCxnSpPr>
            <a:cxnSpLocks/>
          </p:cNvCxnSpPr>
          <p:nvPr/>
        </p:nvCxnSpPr>
        <p:spPr>
          <a:xfrm>
            <a:off x="3470106" y="3087436"/>
            <a:ext cx="0" cy="217668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A9AA165E-7365-4163-A95E-B8034BB030C1}"/>
              </a:ext>
            </a:extLst>
          </p:cNvPr>
          <p:cNvCxnSpPr>
            <a:cxnSpLocks/>
          </p:cNvCxnSpPr>
          <p:nvPr/>
        </p:nvCxnSpPr>
        <p:spPr>
          <a:xfrm flipH="1">
            <a:off x="3473444" y="5257801"/>
            <a:ext cx="474965"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27" name="流程图: 对照 26">
            <a:extLst>
              <a:ext uri="{FF2B5EF4-FFF2-40B4-BE49-F238E27FC236}">
                <a16:creationId xmlns:a16="http://schemas.microsoft.com/office/drawing/2014/main" id="{B7E63D18-0BF7-4058-8A02-C3B525B27131}"/>
              </a:ext>
            </a:extLst>
          </p:cNvPr>
          <p:cNvSpPr/>
          <p:nvPr/>
        </p:nvSpPr>
        <p:spPr>
          <a:xfrm>
            <a:off x="3269786" y="24897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8" name="流程图: 对照 27">
            <a:extLst>
              <a:ext uri="{FF2B5EF4-FFF2-40B4-BE49-F238E27FC236}">
                <a16:creationId xmlns:a16="http://schemas.microsoft.com/office/drawing/2014/main" id="{4E4074E1-226D-4445-8443-77BD8B37C3D9}"/>
              </a:ext>
            </a:extLst>
          </p:cNvPr>
          <p:cNvSpPr/>
          <p:nvPr/>
        </p:nvSpPr>
        <p:spPr>
          <a:xfrm>
            <a:off x="3442896" y="364934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9" name="流程图: 对照 28">
            <a:extLst>
              <a:ext uri="{FF2B5EF4-FFF2-40B4-BE49-F238E27FC236}">
                <a16:creationId xmlns:a16="http://schemas.microsoft.com/office/drawing/2014/main" id="{0042B9CB-3091-4724-8B7B-F3923BFF6CAE}"/>
              </a:ext>
            </a:extLst>
          </p:cNvPr>
          <p:cNvSpPr/>
          <p:nvPr/>
        </p:nvSpPr>
        <p:spPr>
          <a:xfrm>
            <a:off x="3266455" y="3654994"/>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30" name="直接连接符 29">
            <a:extLst>
              <a:ext uri="{FF2B5EF4-FFF2-40B4-BE49-F238E27FC236}">
                <a16:creationId xmlns:a16="http://schemas.microsoft.com/office/drawing/2014/main" id="{65D18351-6ADE-4D09-9A29-7A0D37D1BDC4}"/>
              </a:ext>
            </a:extLst>
          </p:cNvPr>
          <p:cNvCxnSpPr>
            <a:cxnSpLocks/>
          </p:cNvCxnSpPr>
          <p:nvPr/>
        </p:nvCxnSpPr>
        <p:spPr>
          <a:xfrm>
            <a:off x="986691" y="5139494"/>
            <a:ext cx="0" cy="116793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186EAE3A-F3FD-4FA4-BF9B-97180DD6F49F}"/>
              </a:ext>
            </a:extLst>
          </p:cNvPr>
          <p:cNvCxnSpPr>
            <a:cxnSpLocks/>
          </p:cNvCxnSpPr>
          <p:nvPr/>
        </p:nvCxnSpPr>
        <p:spPr>
          <a:xfrm>
            <a:off x="986300" y="6301958"/>
            <a:ext cx="329033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C0164F00-75FE-41D5-982C-4B9DC127B8F1}"/>
              </a:ext>
            </a:extLst>
          </p:cNvPr>
          <p:cNvCxnSpPr>
            <a:cxnSpLocks/>
          </p:cNvCxnSpPr>
          <p:nvPr/>
        </p:nvCxnSpPr>
        <p:spPr>
          <a:xfrm flipV="1">
            <a:off x="4276633" y="5139494"/>
            <a:ext cx="0" cy="116471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94814CB1-2C99-4B8D-AAF8-9D66E131E0A9}"/>
              </a:ext>
            </a:extLst>
          </p:cNvPr>
          <p:cNvCxnSpPr>
            <a:cxnSpLocks/>
          </p:cNvCxnSpPr>
          <p:nvPr/>
        </p:nvCxnSpPr>
        <p:spPr>
          <a:xfrm flipH="1">
            <a:off x="986300" y="5142228"/>
            <a:ext cx="2152146"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BB5FD272-FA92-4691-AF04-2FE40DE4B1B5}"/>
              </a:ext>
            </a:extLst>
          </p:cNvPr>
          <p:cNvCxnSpPr>
            <a:cxnSpLocks/>
          </p:cNvCxnSpPr>
          <p:nvPr/>
        </p:nvCxnSpPr>
        <p:spPr>
          <a:xfrm>
            <a:off x="3475177" y="1275943"/>
            <a:ext cx="3027521"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6679683A-73AF-40C8-BDEA-B382176C6627}"/>
              </a:ext>
            </a:extLst>
          </p:cNvPr>
          <p:cNvCxnSpPr>
            <a:cxnSpLocks/>
          </p:cNvCxnSpPr>
          <p:nvPr/>
        </p:nvCxnSpPr>
        <p:spPr>
          <a:xfrm>
            <a:off x="3300413" y="1099805"/>
            <a:ext cx="3202285"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1476C0F6-CF9C-405F-8749-CE3DA9037C2E}"/>
              </a:ext>
            </a:extLst>
          </p:cNvPr>
          <p:cNvCxnSpPr>
            <a:cxnSpLocks/>
          </p:cNvCxnSpPr>
          <p:nvPr/>
        </p:nvCxnSpPr>
        <p:spPr>
          <a:xfrm flipH="1">
            <a:off x="3135985" y="959348"/>
            <a:ext cx="3366714"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3D23F82D-FEEF-44CE-BB8A-7C3AC14186C6}"/>
              </a:ext>
            </a:extLst>
          </p:cNvPr>
          <p:cNvCxnSpPr>
            <a:cxnSpLocks/>
          </p:cNvCxnSpPr>
          <p:nvPr/>
        </p:nvCxnSpPr>
        <p:spPr>
          <a:xfrm>
            <a:off x="3629025" y="1460576"/>
            <a:ext cx="2873673"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268A1E31-1401-49E6-A5ED-D0E71CD24EA7}"/>
              </a:ext>
            </a:extLst>
          </p:cNvPr>
          <p:cNvCxnSpPr/>
          <p:nvPr/>
        </p:nvCxnSpPr>
        <p:spPr>
          <a:xfrm flipH="1" flipV="1">
            <a:off x="3625523" y="1663263"/>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a:extLst>
              <a:ext uri="{FF2B5EF4-FFF2-40B4-BE49-F238E27FC236}">
                <a16:creationId xmlns:a16="http://schemas.microsoft.com/office/drawing/2014/main" id="{669871E0-70B0-448C-966B-B95059FB3786}"/>
              </a:ext>
            </a:extLst>
          </p:cNvPr>
          <p:cNvCxnSpPr/>
          <p:nvPr/>
        </p:nvCxnSpPr>
        <p:spPr>
          <a:xfrm rot="16200000" flipH="1">
            <a:off x="3045084" y="154553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40" name="直接连接符 39">
            <a:extLst>
              <a:ext uri="{FF2B5EF4-FFF2-40B4-BE49-F238E27FC236}">
                <a16:creationId xmlns:a16="http://schemas.microsoft.com/office/drawing/2014/main" id="{B91F771D-79AB-420C-984C-F50F7AC23B5F}"/>
              </a:ext>
            </a:extLst>
          </p:cNvPr>
          <p:cNvCxnSpPr>
            <a:cxnSpLocks/>
          </p:cNvCxnSpPr>
          <p:nvPr/>
        </p:nvCxnSpPr>
        <p:spPr>
          <a:xfrm flipV="1">
            <a:off x="4404485" y="5616002"/>
            <a:ext cx="501354" cy="1"/>
          </a:xfrm>
          <a:prstGeom prst="line">
            <a:avLst/>
          </a:prstGeom>
          <a:ln w="19050"/>
        </p:spPr>
        <p:style>
          <a:lnRef idx="1">
            <a:schemeClr val="dk1"/>
          </a:lnRef>
          <a:fillRef idx="0">
            <a:schemeClr val="dk1"/>
          </a:fillRef>
          <a:effectRef idx="0">
            <a:schemeClr val="dk1"/>
          </a:effectRef>
          <a:fontRef idx="minor">
            <a:schemeClr val="tx1"/>
          </a:fontRef>
        </p:style>
      </p:cxnSp>
      <p:grpSp>
        <p:nvGrpSpPr>
          <p:cNvPr id="41" name="组合 40">
            <a:extLst>
              <a:ext uri="{FF2B5EF4-FFF2-40B4-BE49-F238E27FC236}">
                <a16:creationId xmlns:a16="http://schemas.microsoft.com/office/drawing/2014/main" id="{9AD527AA-ED82-4B81-80BD-D685A68AB98A}"/>
              </a:ext>
            </a:extLst>
          </p:cNvPr>
          <p:cNvGrpSpPr/>
          <p:nvPr/>
        </p:nvGrpSpPr>
        <p:grpSpPr>
          <a:xfrm>
            <a:off x="4913032" y="5424332"/>
            <a:ext cx="811923" cy="372098"/>
            <a:chOff x="7858700" y="6268602"/>
            <a:chExt cx="822592" cy="473720"/>
          </a:xfrm>
        </p:grpSpPr>
        <p:sp>
          <p:nvSpPr>
            <p:cNvPr id="42" name="矩形 41">
              <a:extLst>
                <a:ext uri="{FF2B5EF4-FFF2-40B4-BE49-F238E27FC236}">
                  <a16:creationId xmlns:a16="http://schemas.microsoft.com/office/drawing/2014/main" id="{8D48E88C-92F0-4D92-B18F-3A4810087AF1}"/>
                </a:ext>
              </a:extLst>
            </p:cNvPr>
            <p:cNvSpPr/>
            <p:nvPr/>
          </p:nvSpPr>
          <p:spPr>
            <a:xfrm>
              <a:off x="7858700" y="6268602"/>
              <a:ext cx="822592" cy="473720"/>
            </a:xfrm>
            <a:prstGeom prst="rect">
              <a:avLst/>
            </a:prstGeom>
            <a:solidFill>
              <a:srgbClr val="7030A0"/>
            </a:solidFill>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3" name="椭圆 42">
              <a:extLst>
                <a:ext uri="{FF2B5EF4-FFF2-40B4-BE49-F238E27FC236}">
                  <a16:creationId xmlns:a16="http://schemas.microsoft.com/office/drawing/2014/main" id="{5E07FED5-EE1B-4AE8-8393-5236D98F896E}"/>
                </a:ext>
              </a:extLst>
            </p:cNvPr>
            <p:cNvSpPr/>
            <p:nvPr/>
          </p:nvSpPr>
          <p:spPr>
            <a:xfrm>
              <a:off x="7954182" y="6367749"/>
              <a:ext cx="224013" cy="24786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4" name="椭圆 43">
              <a:extLst>
                <a:ext uri="{FF2B5EF4-FFF2-40B4-BE49-F238E27FC236}">
                  <a16:creationId xmlns:a16="http://schemas.microsoft.com/office/drawing/2014/main" id="{83F40C21-AECA-4606-9B6D-7489C9DA4A7F}"/>
                </a:ext>
              </a:extLst>
            </p:cNvPr>
            <p:cNvSpPr/>
            <p:nvPr/>
          </p:nvSpPr>
          <p:spPr>
            <a:xfrm>
              <a:off x="8284684" y="6334698"/>
              <a:ext cx="297456" cy="3010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grpSp>
      <p:sp>
        <p:nvSpPr>
          <p:cNvPr id="45" name="流程图: 对照 44">
            <a:extLst>
              <a:ext uri="{FF2B5EF4-FFF2-40B4-BE49-F238E27FC236}">
                <a16:creationId xmlns:a16="http://schemas.microsoft.com/office/drawing/2014/main" id="{E12CCFBE-4E2B-48F8-B18D-DE1D81D17278}"/>
              </a:ext>
            </a:extLst>
          </p:cNvPr>
          <p:cNvSpPr/>
          <p:nvPr/>
        </p:nvSpPr>
        <p:spPr>
          <a:xfrm rot="5400000">
            <a:off x="4606900" y="5540021"/>
            <a:ext cx="43043" cy="1520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46" name="文本框 200">
            <a:extLst>
              <a:ext uri="{FF2B5EF4-FFF2-40B4-BE49-F238E27FC236}">
                <a16:creationId xmlns:a16="http://schemas.microsoft.com/office/drawing/2014/main" id="{0C8F1A0D-D009-4553-9B7B-4A02D04D2ED0}"/>
              </a:ext>
            </a:extLst>
          </p:cNvPr>
          <p:cNvSpPr txBox="1"/>
          <p:nvPr/>
        </p:nvSpPr>
        <p:spPr>
          <a:xfrm>
            <a:off x="2396326" y="5616002"/>
            <a:ext cx="681815"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Magnet</a:t>
            </a:r>
            <a:endParaRPr lang="zh-CN" altLang="en-US" sz="1003" dirty="0">
              <a:latin typeface="Times New Roman" panose="02020603050405020304" pitchFamily="18" charset="0"/>
              <a:ea typeface="微软雅黑" panose="020B0503020204020204" pitchFamily="34" charset="-122"/>
            </a:endParaRPr>
          </a:p>
        </p:txBody>
      </p:sp>
      <p:sp>
        <p:nvSpPr>
          <p:cNvPr id="47" name="文本框 201">
            <a:extLst>
              <a:ext uri="{FF2B5EF4-FFF2-40B4-BE49-F238E27FC236}">
                <a16:creationId xmlns:a16="http://schemas.microsoft.com/office/drawing/2014/main" id="{37CEA329-C7EF-4CA0-87C8-A14BB7575DE7}"/>
              </a:ext>
            </a:extLst>
          </p:cNvPr>
          <p:cNvSpPr txBox="1"/>
          <p:nvPr/>
        </p:nvSpPr>
        <p:spPr>
          <a:xfrm>
            <a:off x="2843414" y="3173815"/>
            <a:ext cx="1162839"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Phase Separator</a:t>
            </a:r>
            <a:endParaRPr lang="zh-CN" altLang="en-US" sz="1003" dirty="0">
              <a:latin typeface="Times New Roman" panose="02020603050405020304" pitchFamily="18" charset="0"/>
              <a:ea typeface="微软雅黑" panose="020B0503020204020204" pitchFamily="34" charset="-122"/>
            </a:endParaRPr>
          </a:p>
        </p:txBody>
      </p:sp>
      <p:sp>
        <p:nvSpPr>
          <p:cNvPr id="48" name="文本框 203">
            <a:extLst>
              <a:ext uri="{FF2B5EF4-FFF2-40B4-BE49-F238E27FC236}">
                <a16:creationId xmlns:a16="http://schemas.microsoft.com/office/drawing/2014/main" id="{6AE47DEB-146A-44ED-AA6F-CD5C15C15A3E}"/>
              </a:ext>
            </a:extLst>
          </p:cNvPr>
          <p:cNvSpPr txBox="1"/>
          <p:nvPr/>
        </p:nvSpPr>
        <p:spPr>
          <a:xfrm>
            <a:off x="4388776" y="6056837"/>
            <a:ext cx="1212881"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Thermal Shield</a:t>
            </a:r>
            <a:endParaRPr lang="zh-CN" altLang="en-US" sz="1003" dirty="0">
              <a:latin typeface="Times New Roman" panose="02020603050405020304" pitchFamily="18" charset="0"/>
              <a:ea typeface="微软雅黑" panose="020B0503020204020204" pitchFamily="34" charset="-122"/>
            </a:endParaRPr>
          </a:p>
        </p:txBody>
      </p:sp>
      <p:cxnSp>
        <p:nvCxnSpPr>
          <p:cNvPr id="49" name="直接箭头连接符 48">
            <a:extLst>
              <a:ext uri="{FF2B5EF4-FFF2-40B4-BE49-F238E27FC236}">
                <a16:creationId xmlns:a16="http://schemas.microsoft.com/office/drawing/2014/main" id="{B9460DEB-B3BA-42D6-832E-C6095C536ADD}"/>
              </a:ext>
            </a:extLst>
          </p:cNvPr>
          <p:cNvCxnSpPr>
            <a:cxnSpLocks/>
          </p:cNvCxnSpPr>
          <p:nvPr/>
        </p:nvCxnSpPr>
        <p:spPr>
          <a:xfrm>
            <a:off x="1889485" y="6218773"/>
            <a:ext cx="133763" cy="0"/>
          </a:xfrm>
          <a:prstGeom prst="straightConnector1">
            <a:avLst/>
          </a:prstGeom>
          <a:ln w="19050">
            <a:solidFill>
              <a:srgbClr val="0000FF"/>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3E726284-BA6B-42B4-8157-1ABD9509C2B6}"/>
              </a:ext>
            </a:extLst>
          </p:cNvPr>
          <p:cNvCxnSpPr/>
          <p:nvPr/>
        </p:nvCxnSpPr>
        <p:spPr>
          <a:xfrm>
            <a:off x="3468542" y="4815735"/>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5F3E3791-ABB9-41D5-B4B5-93232E8814BC}"/>
              </a:ext>
            </a:extLst>
          </p:cNvPr>
          <p:cNvCxnSpPr/>
          <p:nvPr/>
        </p:nvCxnSpPr>
        <p:spPr>
          <a:xfrm flipV="1">
            <a:off x="3286018" y="4277605"/>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127ABF7B-5E89-421A-87BF-0A8A07E38452}"/>
              </a:ext>
            </a:extLst>
          </p:cNvPr>
          <p:cNvCxnSpPr/>
          <p:nvPr/>
        </p:nvCxnSpPr>
        <p:spPr>
          <a:xfrm rot="16200000" flipH="1">
            <a:off x="895790" y="529455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sp>
        <p:nvSpPr>
          <p:cNvPr id="53" name="文本框 450">
            <a:extLst>
              <a:ext uri="{FF2B5EF4-FFF2-40B4-BE49-F238E27FC236}">
                <a16:creationId xmlns:a16="http://schemas.microsoft.com/office/drawing/2014/main" id="{1F7FCB07-2173-48E2-8374-3C4F48F28252}"/>
              </a:ext>
            </a:extLst>
          </p:cNvPr>
          <p:cNvSpPr txBox="1"/>
          <p:nvPr/>
        </p:nvSpPr>
        <p:spPr>
          <a:xfrm>
            <a:off x="4913032" y="4915860"/>
            <a:ext cx="846952" cy="462563"/>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3" b="1" dirty="0">
                <a:latin typeface="微软雅黑" panose="020B0503020204020204" pitchFamily="34" charset="-122"/>
                <a:ea typeface="微软雅黑" panose="020B0503020204020204" pitchFamily="34" charset="-122"/>
              </a:rPr>
              <a:t>Vacuum Pump</a:t>
            </a:r>
            <a:endParaRPr lang="zh-CN" altLang="en-US" sz="1203" dirty="0">
              <a:latin typeface="Times New Roman" panose="02020603050405020304" pitchFamily="18" charset="0"/>
              <a:ea typeface="微软雅黑" panose="020B0503020204020204" pitchFamily="34" charset="-122"/>
            </a:endParaRPr>
          </a:p>
        </p:txBody>
      </p:sp>
      <p:sp>
        <p:nvSpPr>
          <p:cNvPr id="54" name="文本框 203">
            <a:extLst>
              <a:ext uri="{FF2B5EF4-FFF2-40B4-BE49-F238E27FC236}">
                <a16:creationId xmlns:a16="http://schemas.microsoft.com/office/drawing/2014/main" id="{8D0ECEAA-13B6-44D5-B531-4A21E00574C9}"/>
              </a:ext>
            </a:extLst>
          </p:cNvPr>
          <p:cNvSpPr txBox="1"/>
          <p:nvPr/>
        </p:nvSpPr>
        <p:spPr>
          <a:xfrm>
            <a:off x="181605" y="4099835"/>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Current Lead</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cxnSp>
        <p:nvCxnSpPr>
          <p:cNvPr id="59" name="直接连接符 58">
            <a:extLst>
              <a:ext uri="{FF2B5EF4-FFF2-40B4-BE49-F238E27FC236}">
                <a16:creationId xmlns:a16="http://schemas.microsoft.com/office/drawing/2014/main" id="{2C354C6D-ACB8-4340-9D7B-FC4E59A1BC00}"/>
              </a:ext>
            </a:extLst>
          </p:cNvPr>
          <p:cNvCxnSpPr>
            <a:cxnSpLocks/>
          </p:cNvCxnSpPr>
          <p:nvPr/>
        </p:nvCxnSpPr>
        <p:spPr>
          <a:xfrm flipV="1">
            <a:off x="3948408" y="5254531"/>
            <a:ext cx="0" cy="124032"/>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60" name="椭圆 59">
            <a:extLst>
              <a:ext uri="{FF2B5EF4-FFF2-40B4-BE49-F238E27FC236}">
                <a16:creationId xmlns:a16="http://schemas.microsoft.com/office/drawing/2014/main" id="{1F776A1D-3F4A-4419-8A92-5CFFD71FEAE1}"/>
              </a:ext>
            </a:extLst>
          </p:cNvPr>
          <p:cNvSpPr/>
          <p:nvPr/>
        </p:nvSpPr>
        <p:spPr>
          <a:xfrm>
            <a:off x="138733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80C38521-03D9-4272-8841-25262577EB02}"/>
              </a:ext>
            </a:extLst>
          </p:cNvPr>
          <p:cNvSpPr/>
          <p:nvPr/>
        </p:nvSpPr>
        <p:spPr>
          <a:xfrm>
            <a:off x="3911781"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F58742F9-F37F-476E-96C8-C185BDEE2909}"/>
              </a:ext>
            </a:extLst>
          </p:cNvPr>
          <p:cNvSpPr/>
          <p:nvPr/>
        </p:nvSpPr>
        <p:spPr>
          <a:xfrm>
            <a:off x="276430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64DB116-E13D-41D4-B765-6A4662470E0B}"/>
              </a:ext>
            </a:extLst>
          </p:cNvPr>
          <p:cNvSpPr/>
          <p:nvPr/>
        </p:nvSpPr>
        <p:spPr>
          <a:xfrm>
            <a:off x="184632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1C260196-FC34-46B9-B5F1-4EAE69E4B9EE}"/>
              </a:ext>
            </a:extLst>
          </p:cNvPr>
          <p:cNvSpPr/>
          <p:nvPr/>
        </p:nvSpPr>
        <p:spPr>
          <a:xfrm>
            <a:off x="230531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0C2F7DD9-9D41-4107-A991-072FFF602B46}"/>
              </a:ext>
            </a:extLst>
          </p:cNvPr>
          <p:cNvSpPr/>
          <p:nvPr/>
        </p:nvSpPr>
        <p:spPr>
          <a:xfrm>
            <a:off x="322329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17224226-5311-4E4A-88EC-24A3A404B9A2}"/>
              </a:ext>
            </a:extLst>
          </p:cNvPr>
          <p:cNvSpPr/>
          <p:nvPr/>
        </p:nvSpPr>
        <p:spPr>
          <a:xfrm>
            <a:off x="161682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6FC0BC36-7F85-4D97-B360-4A949B7D2F4C}"/>
              </a:ext>
            </a:extLst>
          </p:cNvPr>
          <p:cNvSpPr/>
          <p:nvPr/>
        </p:nvSpPr>
        <p:spPr>
          <a:xfrm>
            <a:off x="345278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3BA3520C-4AD9-4D7E-A9ED-053DF5AD5F7D}"/>
              </a:ext>
            </a:extLst>
          </p:cNvPr>
          <p:cNvSpPr/>
          <p:nvPr/>
        </p:nvSpPr>
        <p:spPr>
          <a:xfrm>
            <a:off x="368228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42D0AAE7-4CA3-48A2-9139-D3F8271D3F27}"/>
              </a:ext>
            </a:extLst>
          </p:cNvPr>
          <p:cNvSpPr/>
          <p:nvPr/>
        </p:nvSpPr>
        <p:spPr>
          <a:xfrm>
            <a:off x="207581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E90E8824-5BD3-4D93-9A6C-50380199E7EC}"/>
              </a:ext>
            </a:extLst>
          </p:cNvPr>
          <p:cNvSpPr/>
          <p:nvPr/>
        </p:nvSpPr>
        <p:spPr>
          <a:xfrm>
            <a:off x="253480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0CDE49B8-1F84-4EFB-A4E4-9C85C5E6E29A}"/>
              </a:ext>
            </a:extLst>
          </p:cNvPr>
          <p:cNvSpPr/>
          <p:nvPr/>
        </p:nvSpPr>
        <p:spPr>
          <a:xfrm>
            <a:off x="299379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E4E6732A-0D59-436F-B315-A6F446D701F6}"/>
              </a:ext>
            </a:extLst>
          </p:cNvPr>
          <p:cNvSpPr/>
          <p:nvPr/>
        </p:nvSpPr>
        <p:spPr>
          <a:xfrm>
            <a:off x="139367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D3420FEE-617C-4637-AE62-5A4C73CD6B28}"/>
              </a:ext>
            </a:extLst>
          </p:cNvPr>
          <p:cNvSpPr/>
          <p:nvPr/>
        </p:nvSpPr>
        <p:spPr>
          <a:xfrm>
            <a:off x="3918122"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050860C9-7691-4E9D-992F-0DF84FB7CF55}"/>
              </a:ext>
            </a:extLst>
          </p:cNvPr>
          <p:cNvSpPr/>
          <p:nvPr/>
        </p:nvSpPr>
        <p:spPr>
          <a:xfrm>
            <a:off x="277064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095CE0CF-5376-4400-A246-C20C7A6BDC15}"/>
              </a:ext>
            </a:extLst>
          </p:cNvPr>
          <p:cNvSpPr/>
          <p:nvPr/>
        </p:nvSpPr>
        <p:spPr>
          <a:xfrm>
            <a:off x="185266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D1701D15-3054-4EFB-9409-832DF627F18E}"/>
              </a:ext>
            </a:extLst>
          </p:cNvPr>
          <p:cNvSpPr/>
          <p:nvPr/>
        </p:nvSpPr>
        <p:spPr>
          <a:xfrm>
            <a:off x="231165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374CC8ED-97BA-485E-BE74-C75E0245783B}"/>
              </a:ext>
            </a:extLst>
          </p:cNvPr>
          <p:cNvSpPr/>
          <p:nvPr/>
        </p:nvSpPr>
        <p:spPr>
          <a:xfrm>
            <a:off x="322963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68127527-C2DD-4D4B-AE12-FEE59368F104}"/>
              </a:ext>
            </a:extLst>
          </p:cNvPr>
          <p:cNvSpPr/>
          <p:nvPr/>
        </p:nvSpPr>
        <p:spPr>
          <a:xfrm>
            <a:off x="162317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7B265EDA-E842-4C6A-BE10-B22B4B367F0C}"/>
              </a:ext>
            </a:extLst>
          </p:cNvPr>
          <p:cNvSpPr/>
          <p:nvPr/>
        </p:nvSpPr>
        <p:spPr>
          <a:xfrm>
            <a:off x="345913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8B3BA412-ACB8-41F2-ABC1-4C979A448E91}"/>
              </a:ext>
            </a:extLst>
          </p:cNvPr>
          <p:cNvSpPr/>
          <p:nvPr/>
        </p:nvSpPr>
        <p:spPr>
          <a:xfrm>
            <a:off x="368862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6A3EEB94-883C-4980-815B-DD128C170677}"/>
              </a:ext>
            </a:extLst>
          </p:cNvPr>
          <p:cNvSpPr/>
          <p:nvPr/>
        </p:nvSpPr>
        <p:spPr>
          <a:xfrm>
            <a:off x="208216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E6BD9ABE-3EE8-4F04-8E06-8DC4E9D47F09}"/>
              </a:ext>
            </a:extLst>
          </p:cNvPr>
          <p:cNvSpPr/>
          <p:nvPr/>
        </p:nvSpPr>
        <p:spPr>
          <a:xfrm>
            <a:off x="254115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26B92B03-48A5-4EAE-9326-C33CE4947562}"/>
              </a:ext>
            </a:extLst>
          </p:cNvPr>
          <p:cNvSpPr/>
          <p:nvPr/>
        </p:nvSpPr>
        <p:spPr>
          <a:xfrm>
            <a:off x="300014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4" name="直接连接符 83">
            <a:extLst>
              <a:ext uri="{FF2B5EF4-FFF2-40B4-BE49-F238E27FC236}">
                <a16:creationId xmlns:a16="http://schemas.microsoft.com/office/drawing/2014/main" id="{3840BB1E-C325-41D8-B328-344675049A97}"/>
              </a:ext>
            </a:extLst>
          </p:cNvPr>
          <p:cNvCxnSpPr>
            <a:cxnSpLocks/>
          </p:cNvCxnSpPr>
          <p:nvPr/>
        </p:nvCxnSpPr>
        <p:spPr>
          <a:xfrm flipH="1">
            <a:off x="986300" y="5570332"/>
            <a:ext cx="3290333"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a16="http://schemas.microsoft.com/office/drawing/2014/main" id="{1F2C3C73-992D-43C6-BF1D-E71ED8E63B81}"/>
              </a:ext>
            </a:extLst>
          </p:cNvPr>
          <p:cNvCxnSpPr>
            <a:cxnSpLocks/>
          </p:cNvCxnSpPr>
          <p:nvPr/>
        </p:nvCxnSpPr>
        <p:spPr>
          <a:xfrm flipH="1">
            <a:off x="986300" y="5927303"/>
            <a:ext cx="3297422"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sp>
        <p:nvSpPr>
          <p:cNvPr id="86" name="矩形 85">
            <a:extLst>
              <a:ext uri="{FF2B5EF4-FFF2-40B4-BE49-F238E27FC236}">
                <a16:creationId xmlns:a16="http://schemas.microsoft.com/office/drawing/2014/main" id="{5DF003DE-CBAE-4EFF-9357-3C50BFB035CB}"/>
              </a:ext>
            </a:extLst>
          </p:cNvPr>
          <p:cNvSpPr/>
          <p:nvPr/>
        </p:nvSpPr>
        <p:spPr>
          <a:xfrm>
            <a:off x="1285267" y="37961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EE501683-4CB4-4A63-936A-97360D537256}"/>
              </a:ext>
            </a:extLst>
          </p:cNvPr>
          <p:cNvSpPr/>
          <p:nvPr/>
        </p:nvSpPr>
        <p:spPr>
          <a:xfrm>
            <a:off x="1487326" y="37961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a:extLst>
              <a:ext uri="{FF2B5EF4-FFF2-40B4-BE49-F238E27FC236}">
                <a16:creationId xmlns:a16="http://schemas.microsoft.com/office/drawing/2014/main" id="{F68B58FB-A7E0-40F0-BB33-2E5E679EF89D}"/>
              </a:ext>
            </a:extLst>
          </p:cNvPr>
          <p:cNvCxnSpPr>
            <a:cxnSpLocks/>
          </p:cNvCxnSpPr>
          <p:nvPr/>
        </p:nvCxnSpPr>
        <p:spPr>
          <a:xfrm>
            <a:off x="1429715" y="4670959"/>
            <a:ext cx="0" cy="58501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626D6171-25E4-425E-901C-26B654679DD1}"/>
              </a:ext>
            </a:extLst>
          </p:cNvPr>
          <p:cNvCxnSpPr>
            <a:cxnSpLocks/>
          </p:cNvCxnSpPr>
          <p:nvPr/>
        </p:nvCxnSpPr>
        <p:spPr>
          <a:xfrm flipH="1">
            <a:off x="1329033" y="4670959"/>
            <a:ext cx="201364"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a16="http://schemas.microsoft.com/office/drawing/2014/main" id="{B2A008AD-B752-49CF-BAE1-09C9BC2FAC21}"/>
              </a:ext>
            </a:extLst>
          </p:cNvPr>
          <p:cNvCxnSpPr/>
          <p:nvPr/>
        </p:nvCxnSpPr>
        <p:spPr>
          <a:xfrm flipV="1">
            <a:off x="1329033" y="4560323"/>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1" name="直接连接符 90">
            <a:extLst>
              <a:ext uri="{FF2B5EF4-FFF2-40B4-BE49-F238E27FC236}">
                <a16:creationId xmlns:a16="http://schemas.microsoft.com/office/drawing/2014/main" id="{38271C95-4526-436B-8469-2F9F22DBAE11}"/>
              </a:ext>
            </a:extLst>
          </p:cNvPr>
          <p:cNvCxnSpPr>
            <a:cxnSpLocks/>
          </p:cNvCxnSpPr>
          <p:nvPr/>
        </p:nvCxnSpPr>
        <p:spPr>
          <a:xfrm flipV="1">
            <a:off x="1530397" y="4560323"/>
            <a:ext cx="0" cy="11063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61702289-F153-49B6-9A9C-59E97318B182}"/>
              </a:ext>
            </a:extLst>
          </p:cNvPr>
          <p:cNvCxnSpPr>
            <a:cxnSpLocks/>
          </p:cNvCxnSpPr>
          <p:nvPr/>
        </p:nvCxnSpPr>
        <p:spPr>
          <a:xfrm>
            <a:off x="3145397" y="3595688"/>
            <a:ext cx="0" cy="155707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2656AEC5-6C73-40D1-AB52-75FB6D6C19B1}"/>
              </a:ext>
            </a:extLst>
          </p:cNvPr>
          <p:cNvCxnSpPr>
            <a:cxnSpLocks/>
          </p:cNvCxnSpPr>
          <p:nvPr/>
        </p:nvCxnSpPr>
        <p:spPr>
          <a:xfrm flipH="1">
            <a:off x="2764304" y="3595688"/>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4" name="直接连接符 93">
            <a:extLst>
              <a:ext uri="{FF2B5EF4-FFF2-40B4-BE49-F238E27FC236}">
                <a16:creationId xmlns:a16="http://schemas.microsoft.com/office/drawing/2014/main" id="{707BAAF9-C7CA-410E-B7EC-F87EBCB87E6B}"/>
              </a:ext>
            </a:extLst>
          </p:cNvPr>
          <p:cNvCxnSpPr>
            <a:cxnSpLocks/>
          </p:cNvCxnSpPr>
          <p:nvPr/>
        </p:nvCxnSpPr>
        <p:spPr>
          <a:xfrm>
            <a:off x="2764304" y="2829446"/>
            <a:ext cx="0" cy="766242"/>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14B61638-FE99-430B-9EDA-5668C12C7A03}"/>
              </a:ext>
            </a:extLst>
          </p:cNvPr>
          <p:cNvCxnSpPr>
            <a:cxnSpLocks/>
          </p:cNvCxnSpPr>
          <p:nvPr/>
        </p:nvCxnSpPr>
        <p:spPr>
          <a:xfrm flipH="1">
            <a:off x="2764304" y="2834209"/>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22E6D71F-9A31-4801-8779-EBBACD77C413}"/>
              </a:ext>
            </a:extLst>
          </p:cNvPr>
          <p:cNvCxnSpPr>
            <a:cxnSpLocks/>
          </p:cNvCxnSpPr>
          <p:nvPr/>
        </p:nvCxnSpPr>
        <p:spPr>
          <a:xfrm flipH="1">
            <a:off x="3629025" y="5142228"/>
            <a:ext cx="654697"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7" name="直接连接符 96">
            <a:extLst>
              <a:ext uri="{FF2B5EF4-FFF2-40B4-BE49-F238E27FC236}">
                <a16:creationId xmlns:a16="http://schemas.microsoft.com/office/drawing/2014/main" id="{D9103F80-A342-46EC-814A-BED28414B3CA}"/>
              </a:ext>
            </a:extLst>
          </p:cNvPr>
          <p:cNvCxnSpPr>
            <a:cxnSpLocks/>
          </p:cNvCxnSpPr>
          <p:nvPr/>
        </p:nvCxnSpPr>
        <p:spPr>
          <a:xfrm flipV="1">
            <a:off x="3624026" y="3594091"/>
            <a:ext cx="0" cy="1557075"/>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8" name="直接连接符 97">
            <a:extLst>
              <a:ext uri="{FF2B5EF4-FFF2-40B4-BE49-F238E27FC236}">
                <a16:creationId xmlns:a16="http://schemas.microsoft.com/office/drawing/2014/main" id="{90D225F4-9FE4-4054-A701-838208AEA1D3}"/>
              </a:ext>
            </a:extLst>
          </p:cNvPr>
          <p:cNvCxnSpPr>
            <a:cxnSpLocks/>
          </p:cNvCxnSpPr>
          <p:nvPr/>
        </p:nvCxnSpPr>
        <p:spPr>
          <a:xfrm flipH="1">
            <a:off x="3621060" y="3594091"/>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9" name="直接连接符 98">
            <a:extLst>
              <a:ext uri="{FF2B5EF4-FFF2-40B4-BE49-F238E27FC236}">
                <a16:creationId xmlns:a16="http://schemas.microsoft.com/office/drawing/2014/main" id="{2C15FB50-BD8E-4A46-AC27-A568D309C92D}"/>
              </a:ext>
            </a:extLst>
          </p:cNvPr>
          <p:cNvCxnSpPr>
            <a:cxnSpLocks/>
          </p:cNvCxnSpPr>
          <p:nvPr/>
        </p:nvCxnSpPr>
        <p:spPr>
          <a:xfrm>
            <a:off x="3956996" y="2840036"/>
            <a:ext cx="0" cy="766242"/>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100" name="直接连接符 99">
            <a:extLst>
              <a:ext uri="{FF2B5EF4-FFF2-40B4-BE49-F238E27FC236}">
                <a16:creationId xmlns:a16="http://schemas.microsoft.com/office/drawing/2014/main" id="{213C657D-4E77-49D3-97EF-134F6AE4A930}"/>
              </a:ext>
            </a:extLst>
          </p:cNvPr>
          <p:cNvCxnSpPr>
            <a:cxnSpLocks/>
          </p:cNvCxnSpPr>
          <p:nvPr/>
        </p:nvCxnSpPr>
        <p:spPr>
          <a:xfrm flipH="1">
            <a:off x="3621060" y="2829446"/>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101" name="直接连接符 100">
            <a:extLst>
              <a:ext uri="{FF2B5EF4-FFF2-40B4-BE49-F238E27FC236}">
                <a16:creationId xmlns:a16="http://schemas.microsoft.com/office/drawing/2014/main" id="{78095760-A189-4EFA-B1FA-3BB41E0B98BC}"/>
              </a:ext>
            </a:extLst>
          </p:cNvPr>
          <p:cNvCxnSpPr>
            <a:cxnSpLocks/>
          </p:cNvCxnSpPr>
          <p:nvPr/>
        </p:nvCxnSpPr>
        <p:spPr>
          <a:xfrm>
            <a:off x="866775" y="4979365"/>
            <a:ext cx="285574"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a16="http://schemas.microsoft.com/office/drawing/2014/main" id="{0B2D03F0-BA17-4FB4-8604-BE4DD488F304}"/>
              </a:ext>
            </a:extLst>
          </p:cNvPr>
          <p:cNvCxnSpPr>
            <a:cxnSpLocks/>
          </p:cNvCxnSpPr>
          <p:nvPr/>
        </p:nvCxnSpPr>
        <p:spPr>
          <a:xfrm>
            <a:off x="1144206"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C84D4429-6515-454B-AE03-127A05B5FB00}"/>
              </a:ext>
            </a:extLst>
          </p:cNvPr>
          <p:cNvCxnSpPr>
            <a:cxnSpLocks/>
          </p:cNvCxnSpPr>
          <p:nvPr/>
        </p:nvCxnSpPr>
        <p:spPr>
          <a:xfrm>
            <a:off x="1142480" y="3695700"/>
            <a:ext cx="56067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BC3E3161-B069-410E-9EBD-9910C0093232}"/>
              </a:ext>
            </a:extLst>
          </p:cNvPr>
          <p:cNvCxnSpPr>
            <a:cxnSpLocks/>
          </p:cNvCxnSpPr>
          <p:nvPr/>
        </p:nvCxnSpPr>
        <p:spPr>
          <a:xfrm>
            <a:off x="1703151"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20AC86AA-551E-4495-89AD-1DE02D080A3E}"/>
              </a:ext>
            </a:extLst>
          </p:cNvPr>
          <p:cNvCxnSpPr>
            <a:cxnSpLocks/>
          </p:cNvCxnSpPr>
          <p:nvPr/>
        </p:nvCxnSpPr>
        <p:spPr>
          <a:xfrm>
            <a:off x="1703537" y="4979365"/>
            <a:ext cx="1290262"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a16="http://schemas.microsoft.com/office/drawing/2014/main" id="{51E9F6C4-C07D-4CDA-88C9-05C873F75591}"/>
              </a:ext>
            </a:extLst>
          </p:cNvPr>
          <p:cNvCxnSpPr>
            <a:cxnSpLocks/>
          </p:cNvCxnSpPr>
          <p:nvPr/>
        </p:nvCxnSpPr>
        <p:spPr>
          <a:xfrm>
            <a:off x="2993799"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7" name="直接连接符 106">
            <a:extLst>
              <a:ext uri="{FF2B5EF4-FFF2-40B4-BE49-F238E27FC236}">
                <a16:creationId xmlns:a16="http://schemas.microsoft.com/office/drawing/2014/main" id="{3370F8A7-AE7D-46C0-80CA-217A11C5376E}"/>
              </a:ext>
            </a:extLst>
          </p:cNvPr>
          <p:cNvCxnSpPr>
            <a:cxnSpLocks/>
          </p:cNvCxnSpPr>
          <p:nvPr/>
        </p:nvCxnSpPr>
        <p:spPr>
          <a:xfrm>
            <a:off x="3768606" y="3703866"/>
            <a:ext cx="0" cy="1275499"/>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a16="http://schemas.microsoft.com/office/drawing/2014/main" id="{CB4A7F16-8F4D-474A-9D59-0824EBE37207}"/>
              </a:ext>
            </a:extLst>
          </p:cNvPr>
          <p:cNvCxnSpPr>
            <a:cxnSpLocks/>
          </p:cNvCxnSpPr>
          <p:nvPr/>
        </p:nvCxnSpPr>
        <p:spPr>
          <a:xfrm>
            <a:off x="3767252" y="4979365"/>
            <a:ext cx="64513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a16="http://schemas.microsoft.com/office/drawing/2014/main" id="{02C07622-FA87-4B62-9A97-57986AC5CB29}"/>
              </a:ext>
            </a:extLst>
          </p:cNvPr>
          <p:cNvCxnSpPr>
            <a:cxnSpLocks/>
          </p:cNvCxnSpPr>
          <p:nvPr/>
        </p:nvCxnSpPr>
        <p:spPr>
          <a:xfrm>
            <a:off x="3767252" y="3703866"/>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a16="http://schemas.microsoft.com/office/drawing/2014/main" id="{C8C3B51D-CF94-4F29-A589-F635A3196604}"/>
              </a:ext>
            </a:extLst>
          </p:cNvPr>
          <p:cNvCxnSpPr>
            <a:cxnSpLocks/>
          </p:cNvCxnSpPr>
          <p:nvPr/>
        </p:nvCxnSpPr>
        <p:spPr>
          <a:xfrm>
            <a:off x="2576513" y="27082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313E67C0-30C5-4741-92EB-18847B02C079}"/>
              </a:ext>
            </a:extLst>
          </p:cNvPr>
          <p:cNvCxnSpPr>
            <a:cxnSpLocks/>
          </p:cNvCxnSpPr>
          <p:nvPr/>
        </p:nvCxnSpPr>
        <p:spPr>
          <a:xfrm>
            <a:off x="4167188" y="27082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1AC60073-6440-47BA-9F41-8EC28D49F8FA}"/>
              </a:ext>
            </a:extLst>
          </p:cNvPr>
          <p:cNvCxnSpPr>
            <a:cxnSpLocks/>
          </p:cNvCxnSpPr>
          <p:nvPr/>
        </p:nvCxnSpPr>
        <p:spPr>
          <a:xfrm>
            <a:off x="3767252" y="2708245"/>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3" name="直接连接符 112">
            <a:extLst>
              <a:ext uri="{FF2B5EF4-FFF2-40B4-BE49-F238E27FC236}">
                <a16:creationId xmlns:a16="http://schemas.microsoft.com/office/drawing/2014/main" id="{9DE79F08-B30B-4890-BA49-F03EDC9D4EF4}"/>
              </a:ext>
            </a:extLst>
          </p:cNvPr>
          <p:cNvCxnSpPr>
            <a:cxnSpLocks/>
          </p:cNvCxnSpPr>
          <p:nvPr/>
        </p:nvCxnSpPr>
        <p:spPr>
          <a:xfrm>
            <a:off x="2576513" y="2708245"/>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4" name="直接连接符 113">
            <a:extLst>
              <a:ext uri="{FF2B5EF4-FFF2-40B4-BE49-F238E27FC236}">
                <a16:creationId xmlns:a16="http://schemas.microsoft.com/office/drawing/2014/main" id="{E579183F-288B-4978-A432-EFF9FB757676}"/>
              </a:ext>
            </a:extLst>
          </p:cNvPr>
          <p:cNvCxnSpPr>
            <a:cxnSpLocks/>
          </p:cNvCxnSpPr>
          <p:nvPr/>
        </p:nvCxnSpPr>
        <p:spPr>
          <a:xfrm>
            <a:off x="3767252" y="1849117"/>
            <a:ext cx="0" cy="86269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5" name="直接连接符 114">
            <a:extLst>
              <a:ext uri="{FF2B5EF4-FFF2-40B4-BE49-F238E27FC236}">
                <a16:creationId xmlns:a16="http://schemas.microsoft.com/office/drawing/2014/main" id="{0978F247-89E3-4144-97BC-CCD9B23B5CFE}"/>
              </a:ext>
            </a:extLst>
          </p:cNvPr>
          <p:cNvCxnSpPr>
            <a:cxnSpLocks/>
          </p:cNvCxnSpPr>
          <p:nvPr/>
        </p:nvCxnSpPr>
        <p:spPr>
          <a:xfrm>
            <a:off x="2989151" y="848682"/>
            <a:ext cx="0" cy="1859563"/>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sp>
        <p:nvSpPr>
          <p:cNvPr id="116" name="流程图: 对照 115">
            <a:extLst>
              <a:ext uri="{FF2B5EF4-FFF2-40B4-BE49-F238E27FC236}">
                <a16:creationId xmlns:a16="http://schemas.microsoft.com/office/drawing/2014/main" id="{53DC8242-5F8D-4A84-BBBD-DE26DA9D4DEA}"/>
              </a:ext>
            </a:extLst>
          </p:cNvPr>
          <p:cNvSpPr/>
          <p:nvPr/>
        </p:nvSpPr>
        <p:spPr>
          <a:xfrm>
            <a:off x="1402166" y="4781407"/>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7" name="流程图: 对照 116">
            <a:extLst>
              <a:ext uri="{FF2B5EF4-FFF2-40B4-BE49-F238E27FC236}">
                <a16:creationId xmlns:a16="http://schemas.microsoft.com/office/drawing/2014/main" id="{B04479B7-357C-4AF5-8FD9-818F950C1764}"/>
              </a:ext>
            </a:extLst>
          </p:cNvPr>
          <p:cNvSpPr/>
          <p:nvPr/>
        </p:nvSpPr>
        <p:spPr>
          <a:xfrm>
            <a:off x="3112288" y="249991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8" name="文本框 203">
            <a:extLst>
              <a:ext uri="{FF2B5EF4-FFF2-40B4-BE49-F238E27FC236}">
                <a16:creationId xmlns:a16="http://schemas.microsoft.com/office/drawing/2014/main" id="{8B860FD9-791D-4489-87D9-B1D758DAFC38}"/>
              </a:ext>
            </a:extLst>
          </p:cNvPr>
          <p:cNvSpPr txBox="1"/>
          <p:nvPr/>
        </p:nvSpPr>
        <p:spPr>
          <a:xfrm>
            <a:off x="3792702" y="3858132"/>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Cryogenic</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cxnSp>
        <p:nvCxnSpPr>
          <p:cNvPr id="119" name="直接连接符 118">
            <a:extLst>
              <a:ext uri="{FF2B5EF4-FFF2-40B4-BE49-F238E27FC236}">
                <a16:creationId xmlns:a16="http://schemas.microsoft.com/office/drawing/2014/main" id="{634AEC1C-232B-432F-80D3-426BC67CF9B8}"/>
              </a:ext>
            </a:extLst>
          </p:cNvPr>
          <p:cNvCxnSpPr>
            <a:cxnSpLocks/>
          </p:cNvCxnSpPr>
          <p:nvPr/>
        </p:nvCxnSpPr>
        <p:spPr>
          <a:xfrm>
            <a:off x="3767252" y="1849117"/>
            <a:ext cx="273544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0" name="直接箭头连接符 119">
            <a:extLst>
              <a:ext uri="{FF2B5EF4-FFF2-40B4-BE49-F238E27FC236}">
                <a16:creationId xmlns:a16="http://schemas.microsoft.com/office/drawing/2014/main" id="{9739693F-1CE5-4E98-B64A-413574A46D2E}"/>
              </a:ext>
            </a:extLst>
          </p:cNvPr>
          <p:cNvCxnSpPr>
            <a:cxnSpLocks/>
          </p:cNvCxnSpPr>
          <p:nvPr/>
        </p:nvCxnSpPr>
        <p:spPr>
          <a:xfrm>
            <a:off x="1988171" y="5251076"/>
            <a:ext cx="261617" cy="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1" name="直接箭头连接符 120">
            <a:extLst>
              <a:ext uri="{FF2B5EF4-FFF2-40B4-BE49-F238E27FC236}">
                <a16:creationId xmlns:a16="http://schemas.microsoft.com/office/drawing/2014/main" id="{0F1126B7-EB0F-4E8D-BB1D-C20817C7734B}"/>
              </a:ext>
            </a:extLst>
          </p:cNvPr>
          <p:cNvCxnSpPr>
            <a:cxnSpLocks/>
          </p:cNvCxnSpPr>
          <p:nvPr/>
        </p:nvCxnSpPr>
        <p:spPr>
          <a:xfrm>
            <a:off x="1429715" y="5003627"/>
            <a:ext cx="0" cy="22325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19A94AF1-4C91-4312-B90B-1A4BCC1EBFBD}"/>
              </a:ext>
            </a:extLst>
          </p:cNvPr>
          <p:cNvCxnSpPr>
            <a:cxnSpLocks/>
          </p:cNvCxnSpPr>
          <p:nvPr/>
        </p:nvCxnSpPr>
        <p:spPr>
          <a:xfrm>
            <a:off x="3970202" y="1091053"/>
            <a:ext cx="12133" cy="578032"/>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23" name="直接连接符 122">
            <a:extLst>
              <a:ext uri="{FF2B5EF4-FFF2-40B4-BE49-F238E27FC236}">
                <a16:creationId xmlns:a16="http://schemas.microsoft.com/office/drawing/2014/main" id="{D89334DD-7953-4D0A-8D69-8175B59DECC6}"/>
              </a:ext>
            </a:extLst>
          </p:cNvPr>
          <p:cNvCxnSpPr>
            <a:cxnSpLocks/>
          </p:cNvCxnSpPr>
          <p:nvPr/>
        </p:nvCxnSpPr>
        <p:spPr>
          <a:xfrm>
            <a:off x="3976268" y="1668752"/>
            <a:ext cx="252643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24" name="直接连接符 123">
            <a:extLst>
              <a:ext uri="{FF2B5EF4-FFF2-40B4-BE49-F238E27FC236}">
                <a16:creationId xmlns:a16="http://schemas.microsoft.com/office/drawing/2014/main" id="{9806C138-6714-4BA1-AAA2-63B4B75843B1}"/>
              </a:ext>
            </a:extLst>
          </p:cNvPr>
          <p:cNvCxnSpPr>
            <a:cxnSpLocks/>
          </p:cNvCxnSpPr>
          <p:nvPr/>
        </p:nvCxnSpPr>
        <p:spPr>
          <a:xfrm>
            <a:off x="2977080" y="848682"/>
            <a:ext cx="352561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5" name="直接箭头连接符 124">
            <a:extLst>
              <a:ext uri="{FF2B5EF4-FFF2-40B4-BE49-F238E27FC236}">
                <a16:creationId xmlns:a16="http://schemas.microsoft.com/office/drawing/2014/main" id="{37338BC7-BE50-426A-899F-E24158C9ECD3}"/>
              </a:ext>
            </a:extLst>
          </p:cNvPr>
          <p:cNvCxnSpPr/>
          <p:nvPr/>
        </p:nvCxnSpPr>
        <p:spPr>
          <a:xfrm flipV="1">
            <a:off x="3297236" y="1765190"/>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a16="http://schemas.microsoft.com/office/drawing/2014/main" id="{5023C6CA-C622-48D2-A94B-EC484F8A29F1}"/>
              </a:ext>
            </a:extLst>
          </p:cNvPr>
          <p:cNvCxnSpPr/>
          <p:nvPr/>
        </p:nvCxnSpPr>
        <p:spPr>
          <a:xfrm>
            <a:off x="3467393" y="2080912"/>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a16="http://schemas.microsoft.com/office/drawing/2014/main" id="{8F264C94-A94A-473B-B4EF-E8DD6E206273}"/>
              </a:ext>
            </a:extLst>
          </p:cNvPr>
          <p:cNvCxnSpPr>
            <a:cxnSpLocks/>
          </p:cNvCxnSpPr>
          <p:nvPr/>
        </p:nvCxnSpPr>
        <p:spPr>
          <a:xfrm>
            <a:off x="4818802" y="1667648"/>
            <a:ext cx="247059" cy="1437"/>
          </a:xfrm>
          <a:prstGeom prst="straightConnector1">
            <a:avLst/>
          </a:prstGeom>
          <a:ln w="19050">
            <a:solidFill>
              <a:srgbClr val="0070C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8" name="直接箭头连接符 127">
            <a:extLst>
              <a:ext uri="{FF2B5EF4-FFF2-40B4-BE49-F238E27FC236}">
                <a16:creationId xmlns:a16="http://schemas.microsoft.com/office/drawing/2014/main" id="{2AB2DF6E-EDB2-4237-9D55-148A65BA9D4E}"/>
              </a:ext>
            </a:extLst>
          </p:cNvPr>
          <p:cNvCxnSpPr>
            <a:cxnSpLocks/>
          </p:cNvCxnSpPr>
          <p:nvPr/>
        </p:nvCxnSpPr>
        <p:spPr>
          <a:xfrm>
            <a:off x="1530397" y="6301958"/>
            <a:ext cx="238078"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a:extLst>
              <a:ext uri="{FF2B5EF4-FFF2-40B4-BE49-F238E27FC236}">
                <a16:creationId xmlns:a16="http://schemas.microsoft.com/office/drawing/2014/main" id="{419905FB-B1DC-4B32-9CB0-813E90BEDC37}"/>
              </a:ext>
            </a:extLst>
          </p:cNvPr>
          <p:cNvCxnSpPr/>
          <p:nvPr/>
        </p:nvCxnSpPr>
        <p:spPr>
          <a:xfrm flipH="1" flipV="1">
            <a:off x="4276007" y="5294550"/>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130" name="直接连接符 129">
            <a:extLst>
              <a:ext uri="{FF2B5EF4-FFF2-40B4-BE49-F238E27FC236}">
                <a16:creationId xmlns:a16="http://schemas.microsoft.com/office/drawing/2014/main" id="{4EB6F5C4-4DF2-4863-9CD3-F1329F5DA0D7}"/>
              </a:ext>
            </a:extLst>
          </p:cNvPr>
          <p:cNvCxnSpPr>
            <a:cxnSpLocks/>
          </p:cNvCxnSpPr>
          <p:nvPr/>
        </p:nvCxnSpPr>
        <p:spPr>
          <a:xfrm>
            <a:off x="1647551" y="4277605"/>
            <a:ext cx="0" cy="87356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1" name="直接连接符 130">
            <a:extLst>
              <a:ext uri="{FF2B5EF4-FFF2-40B4-BE49-F238E27FC236}">
                <a16:creationId xmlns:a16="http://schemas.microsoft.com/office/drawing/2014/main" id="{18C10B53-E971-404A-85DB-6EEDB41E41BC}"/>
              </a:ext>
            </a:extLst>
          </p:cNvPr>
          <p:cNvCxnSpPr>
            <a:cxnSpLocks/>
          </p:cNvCxnSpPr>
          <p:nvPr/>
        </p:nvCxnSpPr>
        <p:spPr>
          <a:xfrm flipH="1">
            <a:off x="1577930" y="4277605"/>
            <a:ext cx="69621"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2" name="直接箭头连接符 131">
            <a:extLst>
              <a:ext uri="{FF2B5EF4-FFF2-40B4-BE49-F238E27FC236}">
                <a16:creationId xmlns:a16="http://schemas.microsoft.com/office/drawing/2014/main" id="{AD309234-3508-4E9F-9B81-7BD5E5305897}"/>
              </a:ext>
            </a:extLst>
          </p:cNvPr>
          <p:cNvCxnSpPr>
            <a:cxnSpLocks/>
          </p:cNvCxnSpPr>
          <p:nvPr/>
        </p:nvCxnSpPr>
        <p:spPr>
          <a:xfrm flipV="1">
            <a:off x="1647551" y="4668422"/>
            <a:ext cx="0" cy="204884"/>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33" name="直接连接符 132">
            <a:extLst>
              <a:ext uri="{FF2B5EF4-FFF2-40B4-BE49-F238E27FC236}">
                <a16:creationId xmlns:a16="http://schemas.microsoft.com/office/drawing/2014/main" id="{80D8CBD5-9BEA-401A-B962-AF672DAA9E06}"/>
              </a:ext>
            </a:extLst>
          </p:cNvPr>
          <p:cNvCxnSpPr>
            <a:cxnSpLocks/>
          </p:cNvCxnSpPr>
          <p:nvPr/>
        </p:nvCxnSpPr>
        <p:spPr>
          <a:xfrm flipH="1">
            <a:off x="1323404" y="3532178"/>
            <a:ext cx="20699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4" name="直接连接符 133">
            <a:extLst>
              <a:ext uri="{FF2B5EF4-FFF2-40B4-BE49-F238E27FC236}">
                <a16:creationId xmlns:a16="http://schemas.microsoft.com/office/drawing/2014/main" id="{C434C96B-8421-4C55-A2AD-9DF6B5C181A1}"/>
              </a:ext>
            </a:extLst>
          </p:cNvPr>
          <p:cNvCxnSpPr>
            <a:cxnSpLocks/>
            <a:stCxn id="87" idx="0"/>
          </p:cNvCxnSpPr>
          <p:nvPr/>
        </p:nvCxnSpPr>
        <p:spPr>
          <a:xfrm flipV="1">
            <a:off x="1531218" y="35260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5" name="直接连接符 134">
            <a:extLst>
              <a:ext uri="{FF2B5EF4-FFF2-40B4-BE49-F238E27FC236}">
                <a16:creationId xmlns:a16="http://schemas.microsoft.com/office/drawing/2014/main" id="{E08CEA09-FC37-4325-AFAC-714AA86AD847}"/>
              </a:ext>
            </a:extLst>
          </p:cNvPr>
          <p:cNvCxnSpPr>
            <a:cxnSpLocks/>
            <a:stCxn id="86" idx="0"/>
          </p:cNvCxnSpPr>
          <p:nvPr/>
        </p:nvCxnSpPr>
        <p:spPr>
          <a:xfrm flipV="1">
            <a:off x="1329159" y="35260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6" name="直接箭头连接符 135">
            <a:extLst>
              <a:ext uri="{FF2B5EF4-FFF2-40B4-BE49-F238E27FC236}">
                <a16:creationId xmlns:a16="http://schemas.microsoft.com/office/drawing/2014/main" id="{B1C1B970-CF29-4FF3-83D6-5B78E22A1793}"/>
              </a:ext>
            </a:extLst>
          </p:cNvPr>
          <p:cNvCxnSpPr>
            <a:cxnSpLocks/>
          </p:cNvCxnSpPr>
          <p:nvPr/>
        </p:nvCxnSpPr>
        <p:spPr>
          <a:xfrm>
            <a:off x="1428931" y="3323257"/>
            <a:ext cx="0" cy="210748"/>
          </a:xfrm>
          <a:prstGeom prst="straightConnector1">
            <a:avLst/>
          </a:prstGeom>
          <a:ln w="1905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138" name="椭圆 137">
            <a:extLst>
              <a:ext uri="{FF2B5EF4-FFF2-40B4-BE49-F238E27FC236}">
                <a16:creationId xmlns:a16="http://schemas.microsoft.com/office/drawing/2014/main" id="{48A06AE8-79C1-4333-AE21-F588755053D1}"/>
              </a:ext>
            </a:extLst>
          </p:cNvPr>
          <p:cNvSpPr/>
          <p:nvPr/>
        </p:nvSpPr>
        <p:spPr>
          <a:xfrm rot="5400000">
            <a:off x="3153342" y="4525738"/>
            <a:ext cx="291377" cy="193535"/>
          </a:xfrm>
          <a:prstGeom prst="ellipse">
            <a:avLst/>
          </a:prstGeom>
          <a:solidFill>
            <a:srgbClr val="00FF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文本框 201">
            <a:extLst>
              <a:ext uri="{FF2B5EF4-FFF2-40B4-BE49-F238E27FC236}">
                <a16:creationId xmlns:a16="http://schemas.microsoft.com/office/drawing/2014/main" id="{C9B196D0-B2FB-49FC-A83A-DF714A788A07}"/>
              </a:ext>
            </a:extLst>
          </p:cNvPr>
          <p:cNvSpPr txBox="1"/>
          <p:nvPr/>
        </p:nvSpPr>
        <p:spPr>
          <a:xfrm>
            <a:off x="2023248" y="4414310"/>
            <a:ext cx="862000"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Sub Cooler</a:t>
            </a:r>
            <a:endParaRPr lang="zh-CN" altLang="en-US" sz="1003" dirty="0">
              <a:latin typeface="Times New Roman" panose="02020603050405020304" pitchFamily="18" charset="0"/>
              <a:ea typeface="微软雅黑" panose="020B0503020204020204" pitchFamily="34" charset="-122"/>
            </a:endParaRPr>
          </a:p>
        </p:txBody>
      </p:sp>
      <p:cxnSp>
        <p:nvCxnSpPr>
          <p:cNvPr id="140" name="直接箭头连接符 139">
            <a:extLst>
              <a:ext uri="{FF2B5EF4-FFF2-40B4-BE49-F238E27FC236}">
                <a16:creationId xmlns:a16="http://schemas.microsoft.com/office/drawing/2014/main" id="{0B6C75F8-E34D-4F6C-8FDA-4EFADA4B5DF4}"/>
              </a:ext>
            </a:extLst>
          </p:cNvPr>
          <p:cNvCxnSpPr>
            <a:cxnSpLocks/>
          </p:cNvCxnSpPr>
          <p:nvPr/>
        </p:nvCxnSpPr>
        <p:spPr>
          <a:xfrm>
            <a:off x="2764304" y="4537211"/>
            <a:ext cx="536060" cy="83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文本框 140">
            <a:extLst>
              <a:ext uri="{FF2B5EF4-FFF2-40B4-BE49-F238E27FC236}">
                <a16:creationId xmlns:a16="http://schemas.microsoft.com/office/drawing/2014/main" id="{C94C215E-BF15-4F93-8C86-58BC9C7F0E6B}"/>
              </a:ext>
            </a:extLst>
          </p:cNvPr>
          <p:cNvSpPr txBox="1"/>
          <p:nvPr/>
        </p:nvSpPr>
        <p:spPr>
          <a:xfrm>
            <a:off x="6467166" y="805487"/>
            <a:ext cx="5724834" cy="5632311"/>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Subcooled Forced Flow Scheme</a:t>
            </a:r>
            <a:r>
              <a:rPr lang="en-US" altLang="zh-CN" dirty="0">
                <a:latin typeface="微软雅黑" panose="020B0503020204020204" pitchFamily="34" charset="-122"/>
                <a:ea typeface="微软雅黑" panose="020B0503020204020204" pitchFamily="34" charset="-122"/>
              </a:rPr>
              <a:t>:  The cooling structure is similar to that of the liquid helium forced flow scheme, but there are significant differences in equipment and processes.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Since the liquid helium has a certain degree of subcooling, its cooling performance is superior to that of the pure liquid helium forced flow scheme.  </a:t>
            </a:r>
          </a:p>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Key Components and Costs:  Requires an additional vacuum system to provide a stable and substantial supply of 3.5 K subcooled liquid helium as the cold source, further subcooling the saturated liquid helium.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A cryogenic circulation pump is essential for this scheme.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The main cost increase comes from the cryogenic circulation pump and a complete 3.5 K (470 mbar) vacuum system, estimated at approximately 4 million RMB.  </a:t>
            </a:r>
          </a:p>
        </p:txBody>
      </p:sp>
      <p:sp>
        <p:nvSpPr>
          <p:cNvPr id="143" name="流程图: 对照 142">
            <a:extLst>
              <a:ext uri="{FF2B5EF4-FFF2-40B4-BE49-F238E27FC236}">
                <a16:creationId xmlns:a16="http://schemas.microsoft.com/office/drawing/2014/main" id="{8E2819CF-4B5D-4B14-B265-7820840EC7A0}"/>
              </a:ext>
            </a:extLst>
          </p:cNvPr>
          <p:cNvSpPr/>
          <p:nvPr/>
        </p:nvSpPr>
        <p:spPr>
          <a:xfrm>
            <a:off x="1619191" y="44032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44" name="文本框 203">
            <a:extLst>
              <a:ext uri="{FF2B5EF4-FFF2-40B4-BE49-F238E27FC236}">
                <a16:creationId xmlns:a16="http://schemas.microsoft.com/office/drawing/2014/main" id="{3BDEF59C-D2CF-4E12-AFC0-A840A8DB940C}"/>
              </a:ext>
            </a:extLst>
          </p:cNvPr>
          <p:cNvSpPr txBox="1"/>
          <p:nvPr/>
        </p:nvSpPr>
        <p:spPr>
          <a:xfrm>
            <a:off x="873728" y="3047303"/>
            <a:ext cx="1052499" cy="246671"/>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To Compressor</a:t>
            </a:r>
            <a:endParaRPr lang="zh-CN" altLang="en-US" sz="1003" dirty="0">
              <a:latin typeface="Times New Roman" panose="02020603050405020304" pitchFamily="18" charset="0"/>
              <a:ea typeface="微软雅黑" panose="020B0503020204020204" pitchFamily="34" charset="-122"/>
            </a:endParaRPr>
          </a:p>
        </p:txBody>
      </p:sp>
      <p:sp>
        <p:nvSpPr>
          <p:cNvPr id="146" name="标题 3">
            <a:extLst>
              <a:ext uri="{FF2B5EF4-FFF2-40B4-BE49-F238E27FC236}">
                <a16:creationId xmlns:a16="http://schemas.microsoft.com/office/drawing/2014/main" id="{1757B86F-80E3-43AA-A287-0AA4F62E1CD5}"/>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2.3 Subcooled Forced Flow Scheme</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7820090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634F5B2-6BE8-45A5-89F5-FA31F68EF454}"/>
              </a:ext>
            </a:extLst>
          </p:cNvPr>
          <p:cNvSpPr txBox="1"/>
          <p:nvPr/>
        </p:nvSpPr>
        <p:spPr>
          <a:xfrm>
            <a:off x="3076575" y="3571875"/>
            <a:ext cx="184731" cy="400110"/>
          </a:xfrm>
          <a:prstGeom prst="rect">
            <a:avLst/>
          </a:prstGeom>
          <a:noFill/>
        </p:spPr>
        <p:txBody>
          <a:bodyPr wrap="none" rtlCol="0">
            <a:spAutoFit/>
          </a:bodyPr>
          <a:lstStyle/>
          <a:p>
            <a:pPr algn="l"/>
            <a:endParaRPr lang="zh-CN" altLang="en-US" sz="2000" dirty="0"/>
          </a:p>
        </p:txBody>
      </p:sp>
      <p:sp>
        <p:nvSpPr>
          <p:cNvPr id="5" name="文本框 4">
            <a:extLst>
              <a:ext uri="{FF2B5EF4-FFF2-40B4-BE49-F238E27FC236}">
                <a16:creationId xmlns:a16="http://schemas.microsoft.com/office/drawing/2014/main" id="{7B43F990-CC7B-4639-97F0-6D83FB4933D6}"/>
              </a:ext>
            </a:extLst>
          </p:cNvPr>
          <p:cNvSpPr txBox="1"/>
          <p:nvPr/>
        </p:nvSpPr>
        <p:spPr>
          <a:xfrm>
            <a:off x="3076575" y="3571875"/>
            <a:ext cx="184731" cy="400110"/>
          </a:xfrm>
          <a:prstGeom prst="rect">
            <a:avLst/>
          </a:prstGeom>
          <a:noFill/>
        </p:spPr>
        <p:txBody>
          <a:bodyPr wrap="none" rtlCol="0">
            <a:spAutoFit/>
          </a:bodyPr>
          <a:lstStyle/>
          <a:p>
            <a:pPr algn="l"/>
            <a:endParaRPr lang="zh-CN" altLang="en-US" sz="2000" dirty="0"/>
          </a:p>
        </p:txBody>
      </p:sp>
      <p:sp>
        <p:nvSpPr>
          <p:cNvPr id="6" name="文本框 5">
            <a:extLst>
              <a:ext uri="{FF2B5EF4-FFF2-40B4-BE49-F238E27FC236}">
                <a16:creationId xmlns:a16="http://schemas.microsoft.com/office/drawing/2014/main" id="{448CAEDF-CE5D-4BD5-8A1C-1C964C7C2692}"/>
              </a:ext>
            </a:extLst>
          </p:cNvPr>
          <p:cNvSpPr txBox="1"/>
          <p:nvPr/>
        </p:nvSpPr>
        <p:spPr>
          <a:xfrm>
            <a:off x="3143250" y="3648075"/>
            <a:ext cx="184731" cy="400110"/>
          </a:xfrm>
          <a:prstGeom prst="rect">
            <a:avLst/>
          </a:prstGeom>
          <a:noFill/>
        </p:spPr>
        <p:txBody>
          <a:bodyPr wrap="none" rtlCol="0">
            <a:spAutoFit/>
          </a:bodyPr>
          <a:lstStyle/>
          <a:p>
            <a:pPr algn="l"/>
            <a:endParaRPr lang="zh-CN" altLang="en-US" sz="2000" dirty="0"/>
          </a:p>
        </p:txBody>
      </p:sp>
      <p:cxnSp>
        <p:nvCxnSpPr>
          <p:cNvPr id="7" name="直接连接符 6">
            <a:extLst>
              <a:ext uri="{FF2B5EF4-FFF2-40B4-BE49-F238E27FC236}">
                <a16:creationId xmlns:a16="http://schemas.microsoft.com/office/drawing/2014/main" id="{C39BE1B8-D46D-4EF7-ACB2-CAEFF44B2805}"/>
              </a:ext>
            </a:extLst>
          </p:cNvPr>
          <p:cNvCxnSpPr>
            <a:cxnSpLocks/>
          </p:cNvCxnSpPr>
          <p:nvPr/>
        </p:nvCxnSpPr>
        <p:spPr>
          <a:xfrm>
            <a:off x="3624026" y="1454253"/>
            <a:ext cx="0" cy="138494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8" name="直接连接符 7">
            <a:extLst>
              <a:ext uri="{FF2B5EF4-FFF2-40B4-BE49-F238E27FC236}">
                <a16:creationId xmlns:a16="http://schemas.microsoft.com/office/drawing/2014/main" id="{6810CCEF-740A-4380-9966-7281601F9110}"/>
              </a:ext>
            </a:extLst>
          </p:cNvPr>
          <p:cNvCxnSpPr>
            <a:cxnSpLocks/>
          </p:cNvCxnSpPr>
          <p:nvPr/>
        </p:nvCxnSpPr>
        <p:spPr>
          <a:xfrm>
            <a:off x="3135985" y="947728"/>
            <a:ext cx="0" cy="1881718"/>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FD35E795-754E-4F56-A9D0-33D55C03AD35}"/>
              </a:ext>
            </a:extLst>
          </p:cNvPr>
          <p:cNvCxnSpPr/>
          <p:nvPr/>
        </p:nvCxnSpPr>
        <p:spPr>
          <a:xfrm flipH="1">
            <a:off x="3297548" y="1095840"/>
            <a:ext cx="1251" cy="184973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sp>
        <p:nvSpPr>
          <p:cNvPr id="10" name="圆角矩形 4">
            <a:extLst>
              <a:ext uri="{FF2B5EF4-FFF2-40B4-BE49-F238E27FC236}">
                <a16:creationId xmlns:a16="http://schemas.microsoft.com/office/drawing/2014/main" id="{B4F8CDE7-894F-4FA9-B7F1-C413D61F37B6}"/>
              </a:ext>
            </a:extLst>
          </p:cNvPr>
          <p:cNvSpPr/>
          <p:nvPr/>
        </p:nvSpPr>
        <p:spPr>
          <a:xfrm>
            <a:off x="2859677" y="2947838"/>
            <a:ext cx="985817" cy="475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cxnSp>
        <p:nvCxnSpPr>
          <p:cNvPr id="11" name="直接连接符 10">
            <a:extLst>
              <a:ext uri="{FF2B5EF4-FFF2-40B4-BE49-F238E27FC236}">
                <a16:creationId xmlns:a16="http://schemas.microsoft.com/office/drawing/2014/main" id="{D0C9604F-882D-4F5A-B3FE-302B6CC8384C}"/>
              </a:ext>
            </a:extLst>
          </p:cNvPr>
          <p:cNvCxnSpPr>
            <a:cxnSpLocks/>
          </p:cNvCxnSpPr>
          <p:nvPr/>
        </p:nvCxnSpPr>
        <p:spPr>
          <a:xfrm>
            <a:off x="2576513" y="3703866"/>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C910C96A-D5AC-49BF-9353-2F577389E958}"/>
              </a:ext>
            </a:extLst>
          </p:cNvPr>
          <p:cNvCxnSpPr>
            <a:cxnSpLocks/>
          </p:cNvCxnSpPr>
          <p:nvPr/>
        </p:nvCxnSpPr>
        <p:spPr>
          <a:xfrm>
            <a:off x="4412383" y="49793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E5CFE6C9-2B8D-4C10-AC82-A6AFBE6A9305}"/>
              </a:ext>
            </a:extLst>
          </p:cNvPr>
          <p:cNvCxnSpPr>
            <a:cxnSpLocks/>
          </p:cNvCxnSpPr>
          <p:nvPr/>
        </p:nvCxnSpPr>
        <p:spPr>
          <a:xfrm flipH="1">
            <a:off x="866775" y="6419532"/>
            <a:ext cx="354560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DB1711A8-CB53-4320-9327-8C50C5563009}"/>
              </a:ext>
            </a:extLst>
          </p:cNvPr>
          <p:cNvCxnSpPr>
            <a:cxnSpLocks/>
          </p:cNvCxnSpPr>
          <p:nvPr/>
        </p:nvCxnSpPr>
        <p:spPr>
          <a:xfrm>
            <a:off x="866775" y="49793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DD19BAAB-7397-46AC-9240-061F29A60CCF}"/>
              </a:ext>
            </a:extLst>
          </p:cNvPr>
          <p:cNvCxnSpPr/>
          <p:nvPr/>
        </p:nvCxnSpPr>
        <p:spPr>
          <a:xfrm>
            <a:off x="2859677" y="3165886"/>
            <a:ext cx="98581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直接连接符 15">
            <a:extLst>
              <a:ext uri="{FF2B5EF4-FFF2-40B4-BE49-F238E27FC236}">
                <a16:creationId xmlns:a16="http://schemas.microsoft.com/office/drawing/2014/main" id="{C1D69D88-29B4-4D88-9ABB-9B4B939E5F30}"/>
              </a:ext>
            </a:extLst>
          </p:cNvPr>
          <p:cNvCxnSpPr/>
          <p:nvPr/>
        </p:nvCxnSpPr>
        <p:spPr>
          <a:xfrm flipH="1">
            <a:off x="3474552" y="1275057"/>
            <a:ext cx="1251" cy="166962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17" name="矩形 16">
            <a:extLst>
              <a:ext uri="{FF2B5EF4-FFF2-40B4-BE49-F238E27FC236}">
                <a16:creationId xmlns:a16="http://schemas.microsoft.com/office/drawing/2014/main" id="{9D2E6492-93B4-47CE-99A0-CE7D804E47A7}"/>
              </a:ext>
            </a:extLst>
          </p:cNvPr>
          <p:cNvSpPr/>
          <p:nvPr/>
        </p:nvSpPr>
        <p:spPr>
          <a:xfrm>
            <a:off x="1323404" y="5464175"/>
            <a:ext cx="2747278" cy="561829"/>
          </a:xfrm>
          <a:prstGeom prst="rect">
            <a:avLst/>
          </a:prstGeom>
          <a:solidFill>
            <a:srgbClr val="FFC000"/>
          </a:solidFill>
          <a:ln w="190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p>
        </p:txBody>
      </p:sp>
      <p:cxnSp>
        <p:nvCxnSpPr>
          <p:cNvPr id="18" name="直接连接符 17">
            <a:extLst>
              <a:ext uri="{FF2B5EF4-FFF2-40B4-BE49-F238E27FC236}">
                <a16:creationId xmlns:a16="http://schemas.microsoft.com/office/drawing/2014/main" id="{EAB31F40-6EF5-4243-A4D6-7E359EC3FA87}"/>
              </a:ext>
            </a:extLst>
          </p:cNvPr>
          <p:cNvCxnSpPr/>
          <p:nvPr/>
        </p:nvCxnSpPr>
        <p:spPr>
          <a:xfrm>
            <a:off x="1418482" y="5385451"/>
            <a:ext cx="2539606"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100218C8-FD78-49E6-8081-80649CA4832A}"/>
              </a:ext>
            </a:extLst>
          </p:cNvPr>
          <p:cNvCxnSpPr/>
          <p:nvPr/>
        </p:nvCxnSpPr>
        <p:spPr>
          <a:xfrm>
            <a:off x="1424738" y="6121945"/>
            <a:ext cx="253960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D436EBE0-2DC3-4C6F-9F2C-600B57E6B363}"/>
              </a:ext>
            </a:extLst>
          </p:cNvPr>
          <p:cNvCxnSpPr>
            <a:cxnSpLocks/>
          </p:cNvCxnSpPr>
          <p:nvPr/>
        </p:nvCxnSpPr>
        <p:spPr>
          <a:xfrm>
            <a:off x="3283829" y="3293974"/>
            <a:ext cx="0" cy="197015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46B270B6-351B-4359-AFA2-F1C6679D6A52}"/>
              </a:ext>
            </a:extLst>
          </p:cNvPr>
          <p:cNvCxnSpPr>
            <a:cxnSpLocks/>
          </p:cNvCxnSpPr>
          <p:nvPr/>
        </p:nvCxnSpPr>
        <p:spPr>
          <a:xfrm flipV="1">
            <a:off x="1144206" y="5251076"/>
            <a:ext cx="2137331" cy="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35FD11FC-39AF-4170-8D48-A559D47B9AE7}"/>
              </a:ext>
            </a:extLst>
          </p:cNvPr>
          <p:cNvCxnSpPr/>
          <p:nvPr/>
        </p:nvCxnSpPr>
        <p:spPr>
          <a:xfrm>
            <a:off x="1152349" y="5247529"/>
            <a:ext cx="3128" cy="96904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CF16CDB5-F27B-4016-8220-AB3216F5F259}"/>
              </a:ext>
            </a:extLst>
          </p:cNvPr>
          <p:cNvCxnSpPr>
            <a:cxnSpLocks/>
          </p:cNvCxnSpPr>
          <p:nvPr/>
        </p:nvCxnSpPr>
        <p:spPr>
          <a:xfrm flipH="1">
            <a:off x="1144206" y="6218773"/>
            <a:ext cx="1620098"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4A7CD9C1-5E0E-4F6F-8934-3D2A42C9980A}"/>
              </a:ext>
            </a:extLst>
          </p:cNvPr>
          <p:cNvCxnSpPr/>
          <p:nvPr/>
        </p:nvCxnSpPr>
        <p:spPr>
          <a:xfrm flipV="1">
            <a:off x="2754337" y="6112230"/>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47785718-5C57-44EE-AD68-BF09F6EB2B6A}"/>
              </a:ext>
            </a:extLst>
          </p:cNvPr>
          <p:cNvCxnSpPr>
            <a:cxnSpLocks/>
          </p:cNvCxnSpPr>
          <p:nvPr/>
        </p:nvCxnSpPr>
        <p:spPr>
          <a:xfrm>
            <a:off x="3470106" y="3087436"/>
            <a:ext cx="0" cy="217668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A9AA165E-7365-4163-A95E-B8034BB030C1}"/>
              </a:ext>
            </a:extLst>
          </p:cNvPr>
          <p:cNvCxnSpPr>
            <a:cxnSpLocks/>
          </p:cNvCxnSpPr>
          <p:nvPr/>
        </p:nvCxnSpPr>
        <p:spPr>
          <a:xfrm flipH="1">
            <a:off x="3473444" y="5257801"/>
            <a:ext cx="474965"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27" name="流程图: 对照 26">
            <a:extLst>
              <a:ext uri="{FF2B5EF4-FFF2-40B4-BE49-F238E27FC236}">
                <a16:creationId xmlns:a16="http://schemas.microsoft.com/office/drawing/2014/main" id="{B7E63D18-0BF7-4058-8A02-C3B525B27131}"/>
              </a:ext>
            </a:extLst>
          </p:cNvPr>
          <p:cNvSpPr/>
          <p:nvPr/>
        </p:nvSpPr>
        <p:spPr>
          <a:xfrm>
            <a:off x="3269786" y="24897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8" name="流程图: 对照 27">
            <a:extLst>
              <a:ext uri="{FF2B5EF4-FFF2-40B4-BE49-F238E27FC236}">
                <a16:creationId xmlns:a16="http://schemas.microsoft.com/office/drawing/2014/main" id="{4E4074E1-226D-4445-8443-77BD8B37C3D9}"/>
              </a:ext>
            </a:extLst>
          </p:cNvPr>
          <p:cNvSpPr/>
          <p:nvPr/>
        </p:nvSpPr>
        <p:spPr>
          <a:xfrm>
            <a:off x="3442896" y="364934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9" name="流程图: 对照 28">
            <a:extLst>
              <a:ext uri="{FF2B5EF4-FFF2-40B4-BE49-F238E27FC236}">
                <a16:creationId xmlns:a16="http://schemas.microsoft.com/office/drawing/2014/main" id="{0042B9CB-3091-4724-8B7B-F3923BFF6CAE}"/>
              </a:ext>
            </a:extLst>
          </p:cNvPr>
          <p:cNvSpPr/>
          <p:nvPr/>
        </p:nvSpPr>
        <p:spPr>
          <a:xfrm>
            <a:off x="3266455" y="3654994"/>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30" name="直接连接符 29">
            <a:extLst>
              <a:ext uri="{FF2B5EF4-FFF2-40B4-BE49-F238E27FC236}">
                <a16:creationId xmlns:a16="http://schemas.microsoft.com/office/drawing/2014/main" id="{65D18351-6ADE-4D09-9A29-7A0D37D1BDC4}"/>
              </a:ext>
            </a:extLst>
          </p:cNvPr>
          <p:cNvCxnSpPr>
            <a:cxnSpLocks/>
          </p:cNvCxnSpPr>
          <p:nvPr/>
        </p:nvCxnSpPr>
        <p:spPr>
          <a:xfrm>
            <a:off x="986691" y="5139494"/>
            <a:ext cx="0" cy="116793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186EAE3A-F3FD-4FA4-BF9B-97180DD6F49F}"/>
              </a:ext>
            </a:extLst>
          </p:cNvPr>
          <p:cNvCxnSpPr>
            <a:cxnSpLocks/>
          </p:cNvCxnSpPr>
          <p:nvPr/>
        </p:nvCxnSpPr>
        <p:spPr>
          <a:xfrm>
            <a:off x="986300" y="6301958"/>
            <a:ext cx="329033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C0164F00-75FE-41D5-982C-4B9DC127B8F1}"/>
              </a:ext>
            </a:extLst>
          </p:cNvPr>
          <p:cNvCxnSpPr>
            <a:cxnSpLocks/>
          </p:cNvCxnSpPr>
          <p:nvPr/>
        </p:nvCxnSpPr>
        <p:spPr>
          <a:xfrm flipV="1">
            <a:off x="4276633" y="5139494"/>
            <a:ext cx="0" cy="116471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94814CB1-2C99-4B8D-AAF8-9D66E131E0A9}"/>
              </a:ext>
            </a:extLst>
          </p:cNvPr>
          <p:cNvCxnSpPr>
            <a:cxnSpLocks/>
          </p:cNvCxnSpPr>
          <p:nvPr/>
        </p:nvCxnSpPr>
        <p:spPr>
          <a:xfrm flipH="1">
            <a:off x="986300" y="5142228"/>
            <a:ext cx="2152146"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BB5FD272-FA92-4691-AF04-2FE40DE4B1B5}"/>
              </a:ext>
            </a:extLst>
          </p:cNvPr>
          <p:cNvCxnSpPr>
            <a:cxnSpLocks/>
          </p:cNvCxnSpPr>
          <p:nvPr/>
        </p:nvCxnSpPr>
        <p:spPr>
          <a:xfrm>
            <a:off x="3475177" y="1275943"/>
            <a:ext cx="3027521"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6679683A-73AF-40C8-BDEA-B382176C6627}"/>
              </a:ext>
            </a:extLst>
          </p:cNvPr>
          <p:cNvCxnSpPr>
            <a:cxnSpLocks/>
          </p:cNvCxnSpPr>
          <p:nvPr/>
        </p:nvCxnSpPr>
        <p:spPr>
          <a:xfrm>
            <a:off x="3300413" y="1099805"/>
            <a:ext cx="3202285"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1476C0F6-CF9C-405F-8749-CE3DA9037C2E}"/>
              </a:ext>
            </a:extLst>
          </p:cNvPr>
          <p:cNvCxnSpPr>
            <a:cxnSpLocks/>
          </p:cNvCxnSpPr>
          <p:nvPr/>
        </p:nvCxnSpPr>
        <p:spPr>
          <a:xfrm flipH="1">
            <a:off x="3135985" y="959348"/>
            <a:ext cx="3366714"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3D23F82D-FEEF-44CE-BB8A-7C3AC14186C6}"/>
              </a:ext>
            </a:extLst>
          </p:cNvPr>
          <p:cNvCxnSpPr>
            <a:cxnSpLocks/>
          </p:cNvCxnSpPr>
          <p:nvPr/>
        </p:nvCxnSpPr>
        <p:spPr>
          <a:xfrm>
            <a:off x="3629025" y="1460576"/>
            <a:ext cx="2873673"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268A1E31-1401-49E6-A5ED-D0E71CD24EA7}"/>
              </a:ext>
            </a:extLst>
          </p:cNvPr>
          <p:cNvCxnSpPr/>
          <p:nvPr/>
        </p:nvCxnSpPr>
        <p:spPr>
          <a:xfrm flipH="1" flipV="1">
            <a:off x="3625523" y="1663263"/>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a:extLst>
              <a:ext uri="{FF2B5EF4-FFF2-40B4-BE49-F238E27FC236}">
                <a16:creationId xmlns:a16="http://schemas.microsoft.com/office/drawing/2014/main" id="{669871E0-70B0-448C-966B-B95059FB3786}"/>
              </a:ext>
            </a:extLst>
          </p:cNvPr>
          <p:cNvCxnSpPr/>
          <p:nvPr/>
        </p:nvCxnSpPr>
        <p:spPr>
          <a:xfrm rot="16200000" flipH="1">
            <a:off x="3045084" y="154553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40" name="直接连接符 39">
            <a:extLst>
              <a:ext uri="{FF2B5EF4-FFF2-40B4-BE49-F238E27FC236}">
                <a16:creationId xmlns:a16="http://schemas.microsoft.com/office/drawing/2014/main" id="{B91F771D-79AB-420C-984C-F50F7AC23B5F}"/>
              </a:ext>
            </a:extLst>
          </p:cNvPr>
          <p:cNvCxnSpPr>
            <a:cxnSpLocks/>
          </p:cNvCxnSpPr>
          <p:nvPr/>
        </p:nvCxnSpPr>
        <p:spPr>
          <a:xfrm flipV="1">
            <a:off x="4404485" y="5616002"/>
            <a:ext cx="501354" cy="1"/>
          </a:xfrm>
          <a:prstGeom prst="line">
            <a:avLst/>
          </a:prstGeom>
          <a:ln w="19050"/>
        </p:spPr>
        <p:style>
          <a:lnRef idx="1">
            <a:schemeClr val="dk1"/>
          </a:lnRef>
          <a:fillRef idx="0">
            <a:schemeClr val="dk1"/>
          </a:fillRef>
          <a:effectRef idx="0">
            <a:schemeClr val="dk1"/>
          </a:effectRef>
          <a:fontRef idx="minor">
            <a:schemeClr val="tx1"/>
          </a:fontRef>
        </p:style>
      </p:cxnSp>
      <p:grpSp>
        <p:nvGrpSpPr>
          <p:cNvPr id="41" name="组合 40">
            <a:extLst>
              <a:ext uri="{FF2B5EF4-FFF2-40B4-BE49-F238E27FC236}">
                <a16:creationId xmlns:a16="http://schemas.microsoft.com/office/drawing/2014/main" id="{9AD527AA-ED82-4B81-80BD-D685A68AB98A}"/>
              </a:ext>
            </a:extLst>
          </p:cNvPr>
          <p:cNvGrpSpPr/>
          <p:nvPr/>
        </p:nvGrpSpPr>
        <p:grpSpPr>
          <a:xfrm>
            <a:off x="4913032" y="5424332"/>
            <a:ext cx="811923" cy="372098"/>
            <a:chOff x="7858700" y="6268602"/>
            <a:chExt cx="822592" cy="473720"/>
          </a:xfrm>
        </p:grpSpPr>
        <p:sp>
          <p:nvSpPr>
            <p:cNvPr id="42" name="矩形 41">
              <a:extLst>
                <a:ext uri="{FF2B5EF4-FFF2-40B4-BE49-F238E27FC236}">
                  <a16:creationId xmlns:a16="http://schemas.microsoft.com/office/drawing/2014/main" id="{8D48E88C-92F0-4D92-B18F-3A4810087AF1}"/>
                </a:ext>
              </a:extLst>
            </p:cNvPr>
            <p:cNvSpPr/>
            <p:nvPr/>
          </p:nvSpPr>
          <p:spPr>
            <a:xfrm>
              <a:off x="7858700" y="6268602"/>
              <a:ext cx="822592" cy="473720"/>
            </a:xfrm>
            <a:prstGeom prst="rect">
              <a:avLst/>
            </a:prstGeom>
            <a:solidFill>
              <a:srgbClr val="7030A0"/>
            </a:solidFill>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3" name="椭圆 42">
              <a:extLst>
                <a:ext uri="{FF2B5EF4-FFF2-40B4-BE49-F238E27FC236}">
                  <a16:creationId xmlns:a16="http://schemas.microsoft.com/office/drawing/2014/main" id="{5E07FED5-EE1B-4AE8-8393-5236D98F896E}"/>
                </a:ext>
              </a:extLst>
            </p:cNvPr>
            <p:cNvSpPr/>
            <p:nvPr/>
          </p:nvSpPr>
          <p:spPr>
            <a:xfrm>
              <a:off x="7954182" y="6367749"/>
              <a:ext cx="224013" cy="24786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4" name="椭圆 43">
              <a:extLst>
                <a:ext uri="{FF2B5EF4-FFF2-40B4-BE49-F238E27FC236}">
                  <a16:creationId xmlns:a16="http://schemas.microsoft.com/office/drawing/2014/main" id="{83F40C21-AECA-4606-9B6D-7489C9DA4A7F}"/>
                </a:ext>
              </a:extLst>
            </p:cNvPr>
            <p:cNvSpPr/>
            <p:nvPr/>
          </p:nvSpPr>
          <p:spPr>
            <a:xfrm>
              <a:off x="8284684" y="6334698"/>
              <a:ext cx="297456" cy="3010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grpSp>
      <p:sp>
        <p:nvSpPr>
          <p:cNvPr id="45" name="流程图: 对照 44">
            <a:extLst>
              <a:ext uri="{FF2B5EF4-FFF2-40B4-BE49-F238E27FC236}">
                <a16:creationId xmlns:a16="http://schemas.microsoft.com/office/drawing/2014/main" id="{E12CCFBE-4E2B-48F8-B18D-DE1D81D17278}"/>
              </a:ext>
            </a:extLst>
          </p:cNvPr>
          <p:cNvSpPr/>
          <p:nvPr/>
        </p:nvSpPr>
        <p:spPr>
          <a:xfrm rot="5400000">
            <a:off x="4606900" y="5540021"/>
            <a:ext cx="43043" cy="1520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46" name="文本框 200">
            <a:extLst>
              <a:ext uri="{FF2B5EF4-FFF2-40B4-BE49-F238E27FC236}">
                <a16:creationId xmlns:a16="http://schemas.microsoft.com/office/drawing/2014/main" id="{0C8F1A0D-D009-4553-9B7B-4A02D04D2ED0}"/>
              </a:ext>
            </a:extLst>
          </p:cNvPr>
          <p:cNvSpPr txBox="1"/>
          <p:nvPr/>
        </p:nvSpPr>
        <p:spPr>
          <a:xfrm>
            <a:off x="2396326" y="5616002"/>
            <a:ext cx="681815"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Magnet</a:t>
            </a:r>
            <a:endParaRPr lang="zh-CN" altLang="en-US" sz="1003" dirty="0">
              <a:latin typeface="Times New Roman" panose="02020603050405020304" pitchFamily="18" charset="0"/>
              <a:ea typeface="微软雅黑" panose="020B0503020204020204" pitchFamily="34" charset="-122"/>
            </a:endParaRPr>
          </a:p>
        </p:txBody>
      </p:sp>
      <p:sp>
        <p:nvSpPr>
          <p:cNvPr id="47" name="文本框 201">
            <a:extLst>
              <a:ext uri="{FF2B5EF4-FFF2-40B4-BE49-F238E27FC236}">
                <a16:creationId xmlns:a16="http://schemas.microsoft.com/office/drawing/2014/main" id="{37CEA329-C7EF-4CA0-87C8-A14BB7575DE7}"/>
              </a:ext>
            </a:extLst>
          </p:cNvPr>
          <p:cNvSpPr txBox="1"/>
          <p:nvPr/>
        </p:nvSpPr>
        <p:spPr>
          <a:xfrm>
            <a:off x="2843414" y="3173815"/>
            <a:ext cx="1162839"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Phase Separator</a:t>
            </a:r>
            <a:endParaRPr lang="zh-CN" altLang="en-US" sz="1003" dirty="0">
              <a:latin typeface="Times New Roman" panose="02020603050405020304" pitchFamily="18" charset="0"/>
              <a:ea typeface="微软雅黑" panose="020B0503020204020204" pitchFamily="34" charset="-122"/>
            </a:endParaRPr>
          </a:p>
        </p:txBody>
      </p:sp>
      <p:sp>
        <p:nvSpPr>
          <p:cNvPr id="48" name="文本框 203">
            <a:extLst>
              <a:ext uri="{FF2B5EF4-FFF2-40B4-BE49-F238E27FC236}">
                <a16:creationId xmlns:a16="http://schemas.microsoft.com/office/drawing/2014/main" id="{6AE47DEB-146A-44ED-AA6F-CD5C15C15A3E}"/>
              </a:ext>
            </a:extLst>
          </p:cNvPr>
          <p:cNvSpPr txBox="1"/>
          <p:nvPr/>
        </p:nvSpPr>
        <p:spPr>
          <a:xfrm>
            <a:off x="4388776" y="6056837"/>
            <a:ext cx="1212881"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Thermal Shield</a:t>
            </a:r>
            <a:endParaRPr lang="zh-CN" altLang="en-US" sz="1003" dirty="0">
              <a:latin typeface="Times New Roman" panose="02020603050405020304" pitchFamily="18" charset="0"/>
              <a:ea typeface="微软雅黑" panose="020B0503020204020204" pitchFamily="34" charset="-122"/>
            </a:endParaRPr>
          </a:p>
        </p:txBody>
      </p:sp>
      <p:cxnSp>
        <p:nvCxnSpPr>
          <p:cNvPr id="49" name="直接箭头连接符 48">
            <a:extLst>
              <a:ext uri="{FF2B5EF4-FFF2-40B4-BE49-F238E27FC236}">
                <a16:creationId xmlns:a16="http://schemas.microsoft.com/office/drawing/2014/main" id="{B9460DEB-B3BA-42D6-832E-C6095C536ADD}"/>
              </a:ext>
            </a:extLst>
          </p:cNvPr>
          <p:cNvCxnSpPr>
            <a:cxnSpLocks/>
          </p:cNvCxnSpPr>
          <p:nvPr/>
        </p:nvCxnSpPr>
        <p:spPr>
          <a:xfrm>
            <a:off x="1889485" y="6218773"/>
            <a:ext cx="133763" cy="0"/>
          </a:xfrm>
          <a:prstGeom prst="straightConnector1">
            <a:avLst/>
          </a:prstGeom>
          <a:ln w="19050">
            <a:solidFill>
              <a:srgbClr val="0000FF"/>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3E726284-BA6B-42B4-8157-1ABD9509C2B6}"/>
              </a:ext>
            </a:extLst>
          </p:cNvPr>
          <p:cNvCxnSpPr/>
          <p:nvPr/>
        </p:nvCxnSpPr>
        <p:spPr>
          <a:xfrm>
            <a:off x="3468542" y="4815735"/>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5F3E3791-ABB9-41D5-B4B5-93232E8814BC}"/>
              </a:ext>
            </a:extLst>
          </p:cNvPr>
          <p:cNvCxnSpPr/>
          <p:nvPr/>
        </p:nvCxnSpPr>
        <p:spPr>
          <a:xfrm flipV="1">
            <a:off x="3286018" y="4277605"/>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127ABF7B-5E89-421A-87BF-0A8A07E38452}"/>
              </a:ext>
            </a:extLst>
          </p:cNvPr>
          <p:cNvCxnSpPr/>
          <p:nvPr/>
        </p:nvCxnSpPr>
        <p:spPr>
          <a:xfrm rot="16200000" flipH="1">
            <a:off x="895790" y="529455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sp>
        <p:nvSpPr>
          <p:cNvPr id="53" name="文本框 450">
            <a:extLst>
              <a:ext uri="{FF2B5EF4-FFF2-40B4-BE49-F238E27FC236}">
                <a16:creationId xmlns:a16="http://schemas.microsoft.com/office/drawing/2014/main" id="{1F7FCB07-2173-48E2-8374-3C4F48F28252}"/>
              </a:ext>
            </a:extLst>
          </p:cNvPr>
          <p:cNvSpPr txBox="1"/>
          <p:nvPr/>
        </p:nvSpPr>
        <p:spPr>
          <a:xfrm>
            <a:off x="4913032" y="4915860"/>
            <a:ext cx="846952" cy="462563"/>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3" b="1" dirty="0">
                <a:latin typeface="微软雅黑" panose="020B0503020204020204" pitchFamily="34" charset="-122"/>
                <a:ea typeface="微软雅黑" panose="020B0503020204020204" pitchFamily="34" charset="-122"/>
              </a:rPr>
              <a:t>Vacuum Pump</a:t>
            </a:r>
            <a:endParaRPr lang="zh-CN" altLang="en-US" sz="1203" dirty="0">
              <a:latin typeface="Times New Roman" panose="02020603050405020304" pitchFamily="18" charset="0"/>
              <a:ea typeface="微软雅黑" panose="020B0503020204020204" pitchFamily="34" charset="-122"/>
            </a:endParaRPr>
          </a:p>
        </p:txBody>
      </p:sp>
      <p:sp>
        <p:nvSpPr>
          <p:cNvPr id="54" name="文本框 203">
            <a:extLst>
              <a:ext uri="{FF2B5EF4-FFF2-40B4-BE49-F238E27FC236}">
                <a16:creationId xmlns:a16="http://schemas.microsoft.com/office/drawing/2014/main" id="{8D0ECEAA-13B6-44D5-B531-4A21E00574C9}"/>
              </a:ext>
            </a:extLst>
          </p:cNvPr>
          <p:cNvSpPr txBox="1"/>
          <p:nvPr/>
        </p:nvSpPr>
        <p:spPr>
          <a:xfrm>
            <a:off x="181605" y="4099835"/>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Current Lead</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cxnSp>
        <p:nvCxnSpPr>
          <p:cNvPr id="59" name="直接连接符 58">
            <a:extLst>
              <a:ext uri="{FF2B5EF4-FFF2-40B4-BE49-F238E27FC236}">
                <a16:creationId xmlns:a16="http://schemas.microsoft.com/office/drawing/2014/main" id="{2C354C6D-ACB8-4340-9D7B-FC4E59A1BC00}"/>
              </a:ext>
            </a:extLst>
          </p:cNvPr>
          <p:cNvCxnSpPr>
            <a:cxnSpLocks/>
          </p:cNvCxnSpPr>
          <p:nvPr/>
        </p:nvCxnSpPr>
        <p:spPr>
          <a:xfrm flipV="1">
            <a:off x="3948408" y="5254531"/>
            <a:ext cx="0" cy="124032"/>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60" name="椭圆 59">
            <a:extLst>
              <a:ext uri="{FF2B5EF4-FFF2-40B4-BE49-F238E27FC236}">
                <a16:creationId xmlns:a16="http://schemas.microsoft.com/office/drawing/2014/main" id="{1F776A1D-3F4A-4419-8A92-5CFFD71FEAE1}"/>
              </a:ext>
            </a:extLst>
          </p:cNvPr>
          <p:cNvSpPr/>
          <p:nvPr/>
        </p:nvSpPr>
        <p:spPr>
          <a:xfrm>
            <a:off x="138733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80C38521-03D9-4272-8841-25262577EB02}"/>
              </a:ext>
            </a:extLst>
          </p:cNvPr>
          <p:cNvSpPr/>
          <p:nvPr/>
        </p:nvSpPr>
        <p:spPr>
          <a:xfrm>
            <a:off x="3911781"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F58742F9-F37F-476E-96C8-C185BDEE2909}"/>
              </a:ext>
            </a:extLst>
          </p:cNvPr>
          <p:cNvSpPr/>
          <p:nvPr/>
        </p:nvSpPr>
        <p:spPr>
          <a:xfrm>
            <a:off x="276430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64DB116-E13D-41D4-B765-6A4662470E0B}"/>
              </a:ext>
            </a:extLst>
          </p:cNvPr>
          <p:cNvSpPr/>
          <p:nvPr/>
        </p:nvSpPr>
        <p:spPr>
          <a:xfrm>
            <a:off x="184632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1C260196-FC34-46B9-B5F1-4EAE69E4B9EE}"/>
              </a:ext>
            </a:extLst>
          </p:cNvPr>
          <p:cNvSpPr/>
          <p:nvPr/>
        </p:nvSpPr>
        <p:spPr>
          <a:xfrm>
            <a:off x="230531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0C2F7DD9-9D41-4107-A991-072FFF602B46}"/>
              </a:ext>
            </a:extLst>
          </p:cNvPr>
          <p:cNvSpPr/>
          <p:nvPr/>
        </p:nvSpPr>
        <p:spPr>
          <a:xfrm>
            <a:off x="322329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17224226-5311-4E4A-88EC-24A3A404B9A2}"/>
              </a:ext>
            </a:extLst>
          </p:cNvPr>
          <p:cNvSpPr/>
          <p:nvPr/>
        </p:nvSpPr>
        <p:spPr>
          <a:xfrm>
            <a:off x="161682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6FC0BC36-7F85-4D97-B360-4A949B7D2F4C}"/>
              </a:ext>
            </a:extLst>
          </p:cNvPr>
          <p:cNvSpPr/>
          <p:nvPr/>
        </p:nvSpPr>
        <p:spPr>
          <a:xfrm>
            <a:off x="345278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3BA3520C-4AD9-4D7E-A9ED-053DF5AD5F7D}"/>
              </a:ext>
            </a:extLst>
          </p:cNvPr>
          <p:cNvSpPr/>
          <p:nvPr/>
        </p:nvSpPr>
        <p:spPr>
          <a:xfrm>
            <a:off x="368228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42D0AAE7-4CA3-48A2-9139-D3F8271D3F27}"/>
              </a:ext>
            </a:extLst>
          </p:cNvPr>
          <p:cNvSpPr/>
          <p:nvPr/>
        </p:nvSpPr>
        <p:spPr>
          <a:xfrm>
            <a:off x="207581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E90E8824-5BD3-4D93-9A6C-50380199E7EC}"/>
              </a:ext>
            </a:extLst>
          </p:cNvPr>
          <p:cNvSpPr/>
          <p:nvPr/>
        </p:nvSpPr>
        <p:spPr>
          <a:xfrm>
            <a:off x="253480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0CDE49B8-1F84-4EFB-A4E4-9C85C5E6E29A}"/>
              </a:ext>
            </a:extLst>
          </p:cNvPr>
          <p:cNvSpPr/>
          <p:nvPr/>
        </p:nvSpPr>
        <p:spPr>
          <a:xfrm>
            <a:off x="299379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E4E6732A-0D59-436F-B315-A6F446D701F6}"/>
              </a:ext>
            </a:extLst>
          </p:cNvPr>
          <p:cNvSpPr/>
          <p:nvPr/>
        </p:nvSpPr>
        <p:spPr>
          <a:xfrm>
            <a:off x="139367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D3420FEE-617C-4637-AE62-5A4C73CD6B28}"/>
              </a:ext>
            </a:extLst>
          </p:cNvPr>
          <p:cNvSpPr/>
          <p:nvPr/>
        </p:nvSpPr>
        <p:spPr>
          <a:xfrm>
            <a:off x="3918122"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050860C9-7691-4E9D-992F-0DF84FB7CF55}"/>
              </a:ext>
            </a:extLst>
          </p:cNvPr>
          <p:cNvSpPr/>
          <p:nvPr/>
        </p:nvSpPr>
        <p:spPr>
          <a:xfrm>
            <a:off x="277064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095CE0CF-5376-4400-A246-C20C7A6BDC15}"/>
              </a:ext>
            </a:extLst>
          </p:cNvPr>
          <p:cNvSpPr/>
          <p:nvPr/>
        </p:nvSpPr>
        <p:spPr>
          <a:xfrm>
            <a:off x="185266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D1701D15-3054-4EFB-9409-832DF627F18E}"/>
              </a:ext>
            </a:extLst>
          </p:cNvPr>
          <p:cNvSpPr/>
          <p:nvPr/>
        </p:nvSpPr>
        <p:spPr>
          <a:xfrm>
            <a:off x="231165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374CC8ED-97BA-485E-BE74-C75E0245783B}"/>
              </a:ext>
            </a:extLst>
          </p:cNvPr>
          <p:cNvSpPr/>
          <p:nvPr/>
        </p:nvSpPr>
        <p:spPr>
          <a:xfrm>
            <a:off x="322963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68127527-C2DD-4D4B-AE12-FEE59368F104}"/>
              </a:ext>
            </a:extLst>
          </p:cNvPr>
          <p:cNvSpPr/>
          <p:nvPr/>
        </p:nvSpPr>
        <p:spPr>
          <a:xfrm>
            <a:off x="162317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7B265EDA-E842-4C6A-BE10-B22B4B367F0C}"/>
              </a:ext>
            </a:extLst>
          </p:cNvPr>
          <p:cNvSpPr/>
          <p:nvPr/>
        </p:nvSpPr>
        <p:spPr>
          <a:xfrm>
            <a:off x="345913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8B3BA412-ACB8-41F2-ABC1-4C979A448E91}"/>
              </a:ext>
            </a:extLst>
          </p:cNvPr>
          <p:cNvSpPr/>
          <p:nvPr/>
        </p:nvSpPr>
        <p:spPr>
          <a:xfrm>
            <a:off x="368862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6A3EEB94-883C-4980-815B-DD128C170677}"/>
              </a:ext>
            </a:extLst>
          </p:cNvPr>
          <p:cNvSpPr/>
          <p:nvPr/>
        </p:nvSpPr>
        <p:spPr>
          <a:xfrm>
            <a:off x="208216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E6BD9ABE-3EE8-4F04-8E06-8DC4E9D47F09}"/>
              </a:ext>
            </a:extLst>
          </p:cNvPr>
          <p:cNvSpPr/>
          <p:nvPr/>
        </p:nvSpPr>
        <p:spPr>
          <a:xfrm>
            <a:off x="254115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26B92B03-48A5-4EAE-9326-C33CE4947562}"/>
              </a:ext>
            </a:extLst>
          </p:cNvPr>
          <p:cNvSpPr/>
          <p:nvPr/>
        </p:nvSpPr>
        <p:spPr>
          <a:xfrm>
            <a:off x="300014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4" name="直接连接符 83">
            <a:extLst>
              <a:ext uri="{FF2B5EF4-FFF2-40B4-BE49-F238E27FC236}">
                <a16:creationId xmlns:a16="http://schemas.microsoft.com/office/drawing/2014/main" id="{3840BB1E-C325-41D8-B328-344675049A97}"/>
              </a:ext>
            </a:extLst>
          </p:cNvPr>
          <p:cNvCxnSpPr>
            <a:cxnSpLocks/>
          </p:cNvCxnSpPr>
          <p:nvPr/>
        </p:nvCxnSpPr>
        <p:spPr>
          <a:xfrm flipH="1">
            <a:off x="986300" y="5570332"/>
            <a:ext cx="3290333"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a16="http://schemas.microsoft.com/office/drawing/2014/main" id="{1F2C3C73-992D-43C6-BF1D-E71ED8E63B81}"/>
              </a:ext>
            </a:extLst>
          </p:cNvPr>
          <p:cNvCxnSpPr>
            <a:cxnSpLocks/>
          </p:cNvCxnSpPr>
          <p:nvPr/>
        </p:nvCxnSpPr>
        <p:spPr>
          <a:xfrm flipH="1">
            <a:off x="986300" y="5927303"/>
            <a:ext cx="3297422"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sp>
        <p:nvSpPr>
          <p:cNvPr id="86" name="矩形 85">
            <a:extLst>
              <a:ext uri="{FF2B5EF4-FFF2-40B4-BE49-F238E27FC236}">
                <a16:creationId xmlns:a16="http://schemas.microsoft.com/office/drawing/2014/main" id="{5DF003DE-CBAE-4EFF-9357-3C50BFB035CB}"/>
              </a:ext>
            </a:extLst>
          </p:cNvPr>
          <p:cNvSpPr/>
          <p:nvPr/>
        </p:nvSpPr>
        <p:spPr>
          <a:xfrm>
            <a:off x="1285267" y="37961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EE501683-4CB4-4A63-936A-97360D537256}"/>
              </a:ext>
            </a:extLst>
          </p:cNvPr>
          <p:cNvSpPr/>
          <p:nvPr/>
        </p:nvSpPr>
        <p:spPr>
          <a:xfrm>
            <a:off x="1487326" y="37961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a:extLst>
              <a:ext uri="{FF2B5EF4-FFF2-40B4-BE49-F238E27FC236}">
                <a16:creationId xmlns:a16="http://schemas.microsoft.com/office/drawing/2014/main" id="{F68B58FB-A7E0-40F0-BB33-2E5E679EF89D}"/>
              </a:ext>
            </a:extLst>
          </p:cNvPr>
          <p:cNvCxnSpPr>
            <a:cxnSpLocks/>
          </p:cNvCxnSpPr>
          <p:nvPr/>
        </p:nvCxnSpPr>
        <p:spPr>
          <a:xfrm>
            <a:off x="1429715" y="4670959"/>
            <a:ext cx="0" cy="58501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626D6171-25E4-425E-901C-26B654679DD1}"/>
              </a:ext>
            </a:extLst>
          </p:cNvPr>
          <p:cNvCxnSpPr>
            <a:cxnSpLocks/>
          </p:cNvCxnSpPr>
          <p:nvPr/>
        </p:nvCxnSpPr>
        <p:spPr>
          <a:xfrm flipH="1">
            <a:off x="1329033" y="4670959"/>
            <a:ext cx="201364"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a16="http://schemas.microsoft.com/office/drawing/2014/main" id="{B2A008AD-B752-49CF-BAE1-09C9BC2FAC21}"/>
              </a:ext>
            </a:extLst>
          </p:cNvPr>
          <p:cNvCxnSpPr/>
          <p:nvPr/>
        </p:nvCxnSpPr>
        <p:spPr>
          <a:xfrm flipV="1">
            <a:off x="1329033" y="4560323"/>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1" name="直接连接符 90">
            <a:extLst>
              <a:ext uri="{FF2B5EF4-FFF2-40B4-BE49-F238E27FC236}">
                <a16:creationId xmlns:a16="http://schemas.microsoft.com/office/drawing/2014/main" id="{38271C95-4526-436B-8469-2F9F22DBAE11}"/>
              </a:ext>
            </a:extLst>
          </p:cNvPr>
          <p:cNvCxnSpPr>
            <a:cxnSpLocks/>
          </p:cNvCxnSpPr>
          <p:nvPr/>
        </p:nvCxnSpPr>
        <p:spPr>
          <a:xfrm flipV="1">
            <a:off x="1530397" y="4560323"/>
            <a:ext cx="0" cy="11063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61702289-F153-49B6-9A9C-59E97318B182}"/>
              </a:ext>
            </a:extLst>
          </p:cNvPr>
          <p:cNvCxnSpPr>
            <a:cxnSpLocks/>
          </p:cNvCxnSpPr>
          <p:nvPr/>
        </p:nvCxnSpPr>
        <p:spPr>
          <a:xfrm>
            <a:off x="3145397" y="3595688"/>
            <a:ext cx="0" cy="155707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2656AEC5-6C73-40D1-AB52-75FB6D6C19B1}"/>
              </a:ext>
            </a:extLst>
          </p:cNvPr>
          <p:cNvCxnSpPr>
            <a:cxnSpLocks/>
          </p:cNvCxnSpPr>
          <p:nvPr/>
        </p:nvCxnSpPr>
        <p:spPr>
          <a:xfrm flipH="1">
            <a:off x="2764304" y="3595688"/>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4" name="直接连接符 93">
            <a:extLst>
              <a:ext uri="{FF2B5EF4-FFF2-40B4-BE49-F238E27FC236}">
                <a16:creationId xmlns:a16="http://schemas.microsoft.com/office/drawing/2014/main" id="{707BAAF9-C7CA-410E-B7EC-F87EBCB87E6B}"/>
              </a:ext>
            </a:extLst>
          </p:cNvPr>
          <p:cNvCxnSpPr>
            <a:cxnSpLocks/>
          </p:cNvCxnSpPr>
          <p:nvPr/>
        </p:nvCxnSpPr>
        <p:spPr>
          <a:xfrm>
            <a:off x="2764304" y="2829446"/>
            <a:ext cx="0" cy="766242"/>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14B61638-FE99-430B-9EDA-5668C12C7A03}"/>
              </a:ext>
            </a:extLst>
          </p:cNvPr>
          <p:cNvCxnSpPr>
            <a:cxnSpLocks/>
          </p:cNvCxnSpPr>
          <p:nvPr/>
        </p:nvCxnSpPr>
        <p:spPr>
          <a:xfrm flipH="1">
            <a:off x="2764304" y="2834209"/>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22E6D71F-9A31-4801-8779-EBBACD77C413}"/>
              </a:ext>
            </a:extLst>
          </p:cNvPr>
          <p:cNvCxnSpPr>
            <a:cxnSpLocks/>
          </p:cNvCxnSpPr>
          <p:nvPr/>
        </p:nvCxnSpPr>
        <p:spPr>
          <a:xfrm flipH="1">
            <a:off x="3629025" y="5142228"/>
            <a:ext cx="654697"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7" name="直接连接符 96">
            <a:extLst>
              <a:ext uri="{FF2B5EF4-FFF2-40B4-BE49-F238E27FC236}">
                <a16:creationId xmlns:a16="http://schemas.microsoft.com/office/drawing/2014/main" id="{D9103F80-A342-46EC-814A-BED28414B3CA}"/>
              </a:ext>
            </a:extLst>
          </p:cNvPr>
          <p:cNvCxnSpPr>
            <a:cxnSpLocks/>
          </p:cNvCxnSpPr>
          <p:nvPr/>
        </p:nvCxnSpPr>
        <p:spPr>
          <a:xfrm flipV="1">
            <a:off x="3624026" y="3594091"/>
            <a:ext cx="0" cy="1557075"/>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8" name="直接连接符 97">
            <a:extLst>
              <a:ext uri="{FF2B5EF4-FFF2-40B4-BE49-F238E27FC236}">
                <a16:creationId xmlns:a16="http://schemas.microsoft.com/office/drawing/2014/main" id="{90D225F4-9FE4-4054-A701-838208AEA1D3}"/>
              </a:ext>
            </a:extLst>
          </p:cNvPr>
          <p:cNvCxnSpPr>
            <a:cxnSpLocks/>
          </p:cNvCxnSpPr>
          <p:nvPr/>
        </p:nvCxnSpPr>
        <p:spPr>
          <a:xfrm flipH="1">
            <a:off x="3621060" y="3594091"/>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9" name="直接连接符 98">
            <a:extLst>
              <a:ext uri="{FF2B5EF4-FFF2-40B4-BE49-F238E27FC236}">
                <a16:creationId xmlns:a16="http://schemas.microsoft.com/office/drawing/2014/main" id="{2C15FB50-BD8E-4A46-AC27-A568D309C92D}"/>
              </a:ext>
            </a:extLst>
          </p:cNvPr>
          <p:cNvCxnSpPr>
            <a:cxnSpLocks/>
          </p:cNvCxnSpPr>
          <p:nvPr/>
        </p:nvCxnSpPr>
        <p:spPr>
          <a:xfrm>
            <a:off x="3956996" y="2840036"/>
            <a:ext cx="0" cy="766242"/>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100" name="直接连接符 99">
            <a:extLst>
              <a:ext uri="{FF2B5EF4-FFF2-40B4-BE49-F238E27FC236}">
                <a16:creationId xmlns:a16="http://schemas.microsoft.com/office/drawing/2014/main" id="{213C657D-4E77-49D3-97EF-134F6AE4A930}"/>
              </a:ext>
            </a:extLst>
          </p:cNvPr>
          <p:cNvCxnSpPr>
            <a:cxnSpLocks/>
          </p:cNvCxnSpPr>
          <p:nvPr/>
        </p:nvCxnSpPr>
        <p:spPr>
          <a:xfrm flipH="1">
            <a:off x="3621060" y="2829446"/>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101" name="直接连接符 100">
            <a:extLst>
              <a:ext uri="{FF2B5EF4-FFF2-40B4-BE49-F238E27FC236}">
                <a16:creationId xmlns:a16="http://schemas.microsoft.com/office/drawing/2014/main" id="{78095760-A189-4EFA-B1FA-3BB41E0B98BC}"/>
              </a:ext>
            </a:extLst>
          </p:cNvPr>
          <p:cNvCxnSpPr>
            <a:cxnSpLocks/>
          </p:cNvCxnSpPr>
          <p:nvPr/>
        </p:nvCxnSpPr>
        <p:spPr>
          <a:xfrm>
            <a:off x="866775" y="4979365"/>
            <a:ext cx="285574"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a16="http://schemas.microsoft.com/office/drawing/2014/main" id="{0B2D03F0-BA17-4FB4-8604-BE4DD488F304}"/>
              </a:ext>
            </a:extLst>
          </p:cNvPr>
          <p:cNvCxnSpPr>
            <a:cxnSpLocks/>
          </p:cNvCxnSpPr>
          <p:nvPr/>
        </p:nvCxnSpPr>
        <p:spPr>
          <a:xfrm>
            <a:off x="1144206"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C84D4429-6515-454B-AE03-127A05B5FB00}"/>
              </a:ext>
            </a:extLst>
          </p:cNvPr>
          <p:cNvCxnSpPr>
            <a:cxnSpLocks/>
          </p:cNvCxnSpPr>
          <p:nvPr/>
        </p:nvCxnSpPr>
        <p:spPr>
          <a:xfrm>
            <a:off x="1142480" y="3695700"/>
            <a:ext cx="56067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BC3E3161-B069-410E-9EBD-9910C0093232}"/>
              </a:ext>
            </a:extLst>
          </p:cNvPr>
          <p:cNvCxnSpPr>
            <a:cxnSpLocks/>
          </p:cNvCxnSpPr>
          <p:nvPr/>
        </p:nvCxnSpPr>
        <p:spPr>
          <a:xfrm>
            <a:off x="1703151"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20AC86AA-551E-4495-89AD-1DE02D080A3E}"/>
              </a:ext>
            </a:extLst>
          </p:cNvPr>
          <p:cNvCxnSpPr>
            <a:cxnSpLocks/>
          </p:cNvCxnSpPr>
          <p:nvPr/>
        </p:nvCxnSpPr>
        <p:spPr>
          <a:xfrm>
            <a:off x="1703537" y="4979365"/>
            <a:ext cx="1290262"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a16="http://schemas.microsoft.com/office/drawing/2014/main" id="{51E9F6C4-C07D-4CDA-88C9-05C873F75591}"/>
              </a:ext>
            </a:extLst>
          </p:cNvPr>
          <p:cNvCxnSpPr>
            <a:cxnSpLocks/>
          </p:cNvCxnSpPr>
          <p:nvPr/>
        </p:nvCxnSpPr>
        <p:spPr>
          <a:xfrm>
            <a:off x="2993799"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7" name="直接连接符 106">
            <a:extLst>
              <a:ext uri="{FF2B5EF4-FFF2-40B4-BE49-F238E27FC236}">
                <a16:creationId xmlns:a16="http://schemas.microsoft.com/office/drawing/2014/main" id="{3370F8A7-AE7D-46C0-80CA-217A11C5376E}"/>
              </a:ext>
            </a:extLst>
          </p:cNvPr>
          <p:cNvCxnSpPr>
            <a:cxnSpLocks/>
          </p:cNvCxnSpPr>
          <p:nvPr/>
        </p:nvCxnSpPr>
        <p:spPr>
          <a:xfrm>
            <a:off x="3768606" y="3703866"/>
            <a:ext cx="0" cy="1275499"/>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a16="http://schemas.microsoft.com/office/drawing/2014/main" id="{CB4A7F16-8F4D-474A-9D59-0824EBE37207}"/>
              </a:ext>
            </a:extLst>
          </p:cNvPr>
          <p:cNvCxnSpPr>
            <a:cxnSpLocks/>
          </p:cNvCxnSpPr>
          <p:nvPr/>
        </p:nvCxnSpPr>
        <p:spPr>
          <a:xfrm>
            <a:off x="3767252" y="4979365"/>
            <a:ext cx="64513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a16="http://schemas.microsoft.com/office/drawing/2014/main" id="{02C07622-FA87-4B62-9A97-57986AC5CB29}"/>
              </a:ext>
            </a:extLst>
          </p:cNvPr>
          <p:cNvCxnSpPr>
            <a:cxnSpLocks/>
          </p:cNvCxnSpPr>
          <p:nvPr/>
        </p:nvCxnSpPr>
        <p:spPr>
          <a:xfrm>
            <a:off x="3767252" y="3703866"/>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a16="http://schemas.microsoft.com/office/drawing/2014/main" id="{C8C3B51D-CF94-4F29-A589-F635A3196604}"/>
              </a:ext>
            </a:extLst>
          </p:cNvPr>
          <p:cNvCxnSpPr>
            <a:cxnSpLocks/>
          </p:cNvCxnSpPr>
          <p:nvPr/>
        </p:nvCxnSpPr>
        <p:spPr>
          <a:xfrm>
            <a:off x="2576513" y="27082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313E67C0-30C5-4741-92EB-18847B02C079}"/>
              </a:ext>
            </a:extLst>
          </p:cNvPr>
          <p:cNvCxnSpPr>
            <a:cxnSpLocks/>
          </p:cNvCxnSpPr>
          <p:nvPr/>
        </p:nvCxnSpPr>
        <p:spPr>
          <a:xfrm>
            <a:off x="4167188" y="27082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1AC60073-6440-47BA-9F41-8EC28D49F8FA}"/>
              </a:ext>
            </a:extLst>
          </p:cNvPr>
          <p:cNvCxnSpPr>
            <a:cxnSpLocks/>
          </p:cNvCxnSpPr>
          <p:nvPr/>
        </p:nvCxnSpPr>
        <p:spPr>
          <a:xfrm>
            <a:off x="3767252" y="2708245"/>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3" name="直接连接符 112">
            <a:extLst>
              <a:ext uri="{FF2B5EF4-FFF2-40B4-BE49-F238E27FC236}">
                <a16:creationId xmlns:a16="http://schemas.microsoft.com/office/drawing/2014/main" id="{9DE79F08-B30B-4890-BA49-F03EDC9D4EF4}"/>
              </a:ext>
            </a:extLst>
          </p:cNvPr>
          <p:cNvCxnSpPr>
            <a:cxnSpLocks/>
          </p:cNvCxnSpPr>
          <p:nvPr/>
        </p:nvCxnSpPr>
        <p:spPr>
          <a:xfrm>
            <a:off x="2576513" y="2708245"/>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4" name="直接连接符 113">
            <a:extLst>
              <a:ext uri="{FF2B5EF4-FFF2-40B4-BE49-F238E27FC236}">
                <a16:creationId xmlns:a16="http://schemas.microsoft.com/office/drawing/2014/main" id="{E579183F-288B-4978-A432-EFF9FB757676}"/>
              </a:ext>
            </a:extLst>
          </p:cNvPr>
          <p:cNvCxnSpPr>
            <a:cxnSpLocks/>
          </p:cNvCxnSpPr>
          <p:nvPr/>
        </p:nvCxnSpPr>
        <p:spPr>
          <a:xfrm>
            <a:off x="3767252" y="1849117"/>
            <a:ext cx="0" cy="86269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5" name="直接连接符 114">
            <a:extLst>
              <a:ext uri="{FF2B5EF4-FFF2-40B4-BE49-F238E27FC236}">
                <a16:creationId xmlns:a16="http://schemas.microsoft.com/office/drawing/2014/main" id="{0978F247-89E3-4144-97BC-CCD9B23B5CFE}"/>
              </a:ext>
            </a:extLst>
          </p:cNvPr>
          <p:cNvCxnSpPr>
            <a:cxnSpLocks/>
          </p:cNvCxnSpPr>
          <p:nvPr/>
        </p:nvCxnSpPr>
        <p:spPr>
          <a:xfrm>
            <a:off x="2989151" y="848682"/>
            <a:ext cx="0" cy="1859563"/>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sp>
        <p:nvSpPr>
          <p:cNvPr id="116" name="流程图: 对照 115">
            <a:extLst>
              <a:ext uri="{FF2B5EF4-FFF2-40B4-BE49-F238E27FC236}">
                <a16:creationId xmlns:a16="http://schemas.microsoft.com/office/drawing/2014/main" id="{53DC8242-5F8D-4A84-BBBD-DE26DA9D4DEA}"/>
              </a:ext>
            </a:extLst>
          </p:cNvPr>
          <p:cNvSpPr/>
          <p:nvPr/>
        </p:nvSpPr>
        <p:spPr>
          <a:xfrm>
            <a:off x="1402166" y="4781407"/>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7" name="流程图: 对照 116">
            <a:extLst>
              <a:ext uri="{FF2B5EF4-FFF2-40B4-BE49-F238E27FC236}">
                <a16:creationId xmlns:a16="http://schemas.microsoft.com/office/drawing/2014/main" id="{B04479B7-357C-4AF5-8FD9-818F950C1764}"/>
              </a:ext>
            </a:extLst>
          </p:cNvPr>
          <p:cNvSpPr/>
          <p:nvPr/>
        </p:nvSpPr>
        <p:spPr>
          <a:xfrm>
            <a:off x="3112288" y="249991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8" name="文本框 203">
            <a:extLst>
              <a:ext uri="{FF2B5EF4-FFF2-40B4-BE49-F238E27FC236}">
                <a16:creationId xmlns:a16="http://schemas.microsoft.com/office/drawing/2014/main" id="{8B860FD9-791D-4489-87D9-B1D758DAFC38}"/>
              </a:ext>
            </a:extLst>
          </p:cNvPr>
          <p:cNvSpPr txBox="1"/>
          <p:nvPr/>
        </p:nvSpPr>
        <p:spPr>
          <a:xfrm>
            <a:off x="3792702" y="3858132"/>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Cryogenic</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cxnSp>
        <p:nvCxnSpPr>
          <p:cNvPr id="119" name="直接连接符 118">
            <a:extLst>
              <a:ext uri="{FF2B5EF4-FFF2-40B4-BE49-F238E27FC236}">
                <a16:creationId xmlns:a16="http://schemas.microsoft.com/office/drawing/2014/main" id="{634AEC1C-232B-432F-80D3-426BC67CF9B8}"/>
              </a:ext>
            </a:extLst>
          </p:cNvPr>
          <p:cNvCxnSpPr>
            <a:cxnSpLocks/>
          </p:cNvCxnSpPr>
          <p:nvPr/>
        </p:nvCxnSpPr>
        <p:spPr>
          <a:xfrm>
            <a:off x="3767252" y="1849117"/>
            <a:ext cx="273544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0" name="直接箭头连接符 119">
            <a:extLst>
              <a:ext uri="{FF2B5EF4-FFF2-40B4-BE49-F238E27FC236}">
                <a16:creationId xmlns:a16="http://schemas.microsoft.com/office/drawing/2014/main" id="{9739693F-1CE5-4E98-B64A-413574A46D2E}"/>
              </a:ext>
            </a:extLst>
          </p:cNvPr>
          <p:cNvCxnSpPr>
            <a:cxnSpLocks/>
          </p:cNvCxnSpPr>
          <p:nvPr/>
        </p:nvCxnSpPr>
        <p:spPr>
          <a:xfrm>
            <a:off x="1988171" y="5251076"/>
            <a:ext cx="261617" cy="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1" name="直接箭头连接符 120">
            <a:extLst>
              <a:ext uri="{FF2B5EF4-FFF2-40B4-BE49-F238E27FC236}">
                <a16:creationId xmlns:a16="http://schemas.microsoft.com/office/drawing/2014/main" id="{0F1126B7-EB0F-4E8D-BB1D-C20817C7734B}"/>
              </a:ext>
            </a:extLst>
          </p:cNvPr>
          <p:cNvCxnSpPr>
            <a:cxnSpLocks/>
          </p:cNvCxnSpPr>
          <p:nvPr/>
        </p:nvCxnSpPr>
        <p:spPr>
          <a:xfrm>
            <a:off x="1429715" y="5003627"/>
            <a:ext cx="0" cy="22325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19A94AF1-4C91-4312-B90B-1A4BCC1EBFBD}"/>
              </a:ext>
            </a:extLst>
          </p:cNvPr>
          <p:cNvCxnSpPr>
            <a:cxnSpLocks/>
          </p:cNvCxnSpPr>
          <p:nvPr/>
        </p:nvCxnSpPr>
        <p:spPr>
          <a:xfrm>
            <a:off x="3970202" y="1091053"/>
            <a:ext cx="12133" cy="578032"/>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23" name="直接连接符 122">
            <a:extLst>
              <a:ext uri="{FF2B5EF4-FFF2-40B4-BE49-F238E27FC236}">
                <a16:creationId xmlns:a16="http://schemas.microsoft.com/office/drawing/2014/main" id="{D89334DD-7953-4D0A-8D69-8175B59DECC6}"/>
              </a:ext>
            </a:extLst>
          </p:cNvPr>
          <p:cNvCxnSpPr>
            <a:cxnSpLocks/>
          </p:cNvCxnSpPr>
          <p:nvPr/>
        </p:nvCxnSpPr>
        <p:spPr>
          <a:xfrm>
            <a:off x="3976268" y="1668752"/>
            <a:ext cx="252643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24" name="直接连接符 123">
            <a:extLst>
              <a:ext uri="{FF2B5EF4-FFF2-40B4-BE49-F238E27FC236}">
                <a16:creationId xmlns:a16="http://schemas.microsoft.com/office/drawing/2014/main" id="{9806C138-6714-4BA1-AAA2-63B4B75843B1}"/>
              </a:ext>
            </a:extLst>
          </p:cNvPr>
          <p:cNvCxnSpPr>
            <a:cxnSpLocks/>
          </p:cNvCxnSpPr>
          <p:nvPr/>
        </p:nvCxnSpPr>
        <p:spPr>
          <a:xfrm>
            <a:off x="2977080" y="848682"/>
            <a:ext cx="352561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5" name="直接箭头连接符 124">
            <a:extLst>
              <a:ext uri="{FF2B5EF4-FFF2-40B4-BE49-F238E27FC236}">
                <a16:creationId xmlns:a16="http://schemas.microsoft.com/office/drawing/2014/main" id="{37338BC7-BE50-426A-899F-E24158C9ECD3}"/>
              </a:ext>
            </a:extLst>
          </p:cNvPr>
          <p:cNvCxnSpPr/>
          <p:nvPr/>
        </p:nvCxnSpPr>
        <p:spPr>
          <a:xfrm flipV="1">
            <a:off x="3297236" y="1765190"/>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a16="http://schemas.microsoft.com/office/drawing/2014/main" id="{5023C6CA-C622-48D2-A94B-EC484F8A29F1}"/>
              </a:ext>
            </a:extLst>
          </p:cNvPr>
          <p:cNvCxnSpPr/>
          <p:nvPr/>
        </p:nvCxnSpPr>
        <p:spPr>
          <a:xfrm>
            <a:off x="3467393" y="2080912"/>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a16="http://schemas.microsoft.com/office/drawing/2014/main" id="{8F264C94-A94A-473B-B4EF-E8DD6E206273}"/>
              </a:ext>
            </a:extLst>
          </p:cNvPr>
          <p:cNvCxnSpPr>
            <a:cxnSpLocks/>
          </p:cNvCxnSpPr>
          <p:nvPr/>
        </p:nvCxnSpPr>
        <p:spPr>
          <a:xfrm>
            <a:off x="4818802" y="1667648"/>
            <a:ext cx="247059" cy="1437"/>
          </a:xfrm>
          <a:prstGeom prst="straightConnector1">
            <a:avLst/>
          </a:prstGeom>
          <a:ln w="19050">
            <a:solidFill>
              <a:srgbClr val="0070C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8" name="直接箭头连接符 127">
            <a:extLst>
              <a:ext uri="{FF2B5EF4-FFF2-40B4-BE49-F238E27FC236}">
                <a16:creationId xmlns:a16="http://schemas.microsoft.com/office/drawing/2014/main" id="{2AB2DF6E-EDB2-4237-9D55-148A65BA9D4E}"/>
              </a:ext>
            </a:extLst>
          </p:cNvPr>
          <p:cNvCxnSpPr>
            <a:cxnSpLocks/>
          </p:cNvCxnSpPr>
          <p:nvPr/>
        </p:nvCxnSpPr>
        <p:spPr>
          <a:xfrm>
            <a:off x="1530397" y="6301958"/>
            <a:ext cx="238078"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a:extLst>
              <a:ext uri="{FF2B5EF4-FFF2-40B4-BE49-F238E27FC236}">
                <a16:creationId xmlns:a16="http://schemas.microsoft.com/office/drawing/2014/main" id="{419905FB-B1DC-4B32-9CB0-813E90BEDC37}"/>
              </a:ext>
            </a:extLst>
          </p:cNvPr>
          <p:cNvCxnSpPr/>
          <p:nvPr/>
        </p:nvCxnSpPr>
        <p:spPr>
          <a:xfrm flipH="1" flipV="1">
            <a:off x="4276007" y="5294550"/>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130" name="直接连接符 129">
            <a:extLst>
              <a:ext uri="{FF2B5EF4-FFF2-40B4-BE49-F238E27FC236}">
                <a16:creationId xmlns:a16="http://schemas.microsoft.com/office/drawing/2014/main" id="{4EB6F5C4-4DF2-4863-9CD3-F1329F5DA0D7}"/>
              </a:ext>
            </a:extLst>
          </p:cNvPr>
          <p:cNvCxnSpPr>
            <a:cxnSpLocks/>
          </p:cNvCxnSpPr>
          <p:nvPr/>
        </p:nvCxnSpPr>
        <p:spPr>
          <a:xfrm>
            <a:off x="1647551" y="4277605"/>
            <a:ext cx="0" cy="87356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1" name="直接连接符 130">
            <a:extLst>
              <a:ext uri="{FF2B5EF4-FFF2-40B4-BE49-F238E27FC236}">
                <a16:creationId xmlns:a16="http://schemas.microsoft.com/office/drawing/2014/main" id="{18C10B53-E971-404A-85DB-6EEDB41E41BC}"/>
              </a:ext>
            </a:extLst>
          </p:cNvPr>
          <p:cNvCxnSpPr>
            <a:cxnSpLocks/>
          </p:cNvCxnSpPr>
          <p:nvPr/>
        </p:nvCxnSpPr>
        <p:spPr>
          <a:xfrm flipH="1">
            <a:off x="1577930" y="4277605"/>
            <a:ext cx="69621"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2" name="直接箭头连接符 131">
            <a:extLst>
              <a:ext uri="{FF2B5EF4-FFF2-40B4-BE49-F238E27FC236}">
                <a16:creationId xmlns:a16="http://schemas.microsoft.com/office/drawing/2014/main" id="{AD309234-3508-4E9F-9B81-7BD5E5305897}"/>
              </a:ext>
            </a:extLst>
          </p:cNvPr>
          <p:cNvCxnSpPr>
            <a:cxnSpLocks/>
          </p:cNvCxnSpPr>
          <p:nvPr/>
        </p:nvCxnSpPr>
        <p:spPr>
          <a:xfrm flipV="1">
            <a:off x="1647551" y="4668422"/>
            <a:ext cx="0" cy="204884"/>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33" name="直接连接符 132">
            <a:extLst>
              <a:ext uri="{FF2B5EF4-FFF2-40B4-BE49-F238E27FC236}">
                <a16:creationId xmlns:a16="http://schemas.microsoft.com/office/drawing/2014/main" id="{80D8CBD5-9BEA-401A-B962-AF672DAA9E06}"/>
              </a:ext>
            </a:extLst>
          </p:cNvPr>
          <p:cNvCxnSpPr>
            <a:cxnSpLocks/>
          </p:cNvCxnSpPr>
          <p:nvPr/>
        </p:nvCxnSpPr>
        <p:spPr>
          <a:xfrm flipH="1">
            <a:off x="1323404" y="3532178"/>
            <a:ext cx="20699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4" name="直接连接符 133">
            <a:extLst>
              <a:ext uri="{FF2B5EF4-FFF2-40B4-BE49-F238E27FC236}">
                <a16:creationId xmlns:a16="http://schemas.microsoft.com/office/drawing/2014/main" id="{C434C96B-8421-4C55-A2AD-9DF6B5C181A1}"/>
              </a:ext>
            </a:extLst>
          </p:cNvPr>
          <p:cNvCxnSpPr>
            <a:cxnSpLocks/>
            <a:stCxn id="87" idx="0"/>
          </p:cNvCxnSpPr>
          <p:nvPr/>
        </p:nvCxnSpPr>
        <p:spPr>
          <a:xfrm flipV="1">
            <a:off x="1531218" y="35260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5" name="直接连接符 134">
            <a:extLst>
              <a:ext uri="{FF2B5EF4-FFF2-40B4-BE49-F238E27FC236}">
                <a16:creationId xmlns:a16="http://schemas.microsoft.com/office/drawing/2014/main" id="{E08CEA09-FC37-4325-AFAC-714AA86AD847}"/>
              </a:ext>
            </a:extLst>
          </p:cNvPr>
          <p:cNvCxnSpPr>
            <a:cxnSpLocks/>
            <a:stCxn id="86" idx="0"/>
          </p:cNvCxnSpPr>
          <p:nvPr/>
        </p:nvCxnSpPr>
        <p:spPr>
          <a:xfrm flipV="1">
            <a:off x="1329159" y="35260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6" name="直接箭头连接符 135">
            <a:extLst>
              <a:ext uri="{FF2B5EF4-FFF2-40B4-BE49-F238E27FC236}">
                <a16:creationId xmlns:a16="http://schemas.microsoft.com/office/drawing/2014/main" id="{B1C1B970-CF29-4FF3-83D6-5B78E22A1793}"/>
              </a:ext>
            </a:extLst>
          </p:cNvPr>
          <p:cNvCxnSpPr>
            <a:cxnSpLocks/>
          </p:cNvCxnSpPr>
          <p:nvPr/>
        </p:nvCxnSpPr>
        <p:spPr>
          <a:xfrm>
            <a:off x="1428931" y="3323257"/>
            <a:ext cx="0" cy="210748"/>
          </a:xfrm>
          <a:prstGeom prst="straightConnector1">
            <a:avLst/>
          </a:prstGeom>
          <a:ln w="1905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138" name="椭圆 137">
            <a:extLst>
              <a:ext uri="{FF2B5EF4-FFF2-40B4-BE49-F238E27FC236}">
                <a16:creationId xmlns:a16="http://schemas.microsoft.com/office/drawing/2014/main" id="{48A06AE8-79C1-4333-AE21-F588755053D1}"/>
              </a:ext>
            </a:extLst>
          </p:cNvPr>
          <p:cNvSpPr/>
          <p:nvPr/>
        </p:nvSpPr>
        <p:spPr>
          <a:xfrm rot="5400000">
            <a:off x="3153342" y="4525738"/>
            <a:ext cx="291377" cy="193535"/>
          </a:xfrm>
          <a:prstGeom prst="ellipse">
            <a:avLst/>
          </a:prstGeom>
          <a:solidFill>
            <a:srgbClr val="00FF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文本框 201">
            <a:extLst>
              <a:ext uri="{FF2B5EF4-FFF2-40B4-BE49-F238E27FC236}">
                <a16:creationId xmlns:a16="http://schemas.microsoft.com/office/drawing/2014/main" id="{C9B196D0-B2FB-49FC-A83A-DF714A788A07}"/>
              </a:ext>
            </a:extLst>
          </p:cNvPr>
          <p:cNvSpPr txBox="1"/>
          <p:nvPr/>
        </p:nvSpPr>
        <p:spPr>
          <a:xfrm>
            <a:off x="2023248" y="4414310"/>
            <a:ext cx="862000"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Sub Cooler</a:t>
            </a:r>
            <a:endParaRPr lang="zh-CN" altLang="en-US" sz="1003" dirty="0">
              <a:latin typeface="Times New Roman" panose="02020603050405020304" pitchFamily="18" charset="0"/>
              <a:ea typeface="微软雅黑" panose="020B0503020204020204" pitchFamily="34" charset="-122"/>
            </a:endParaRPr>
          </a:p>
        </p:txBody>
      </p:sp>
      <p:cxnSp>
        <p:nvCxnSpPr>
          <p:cNvPr id="140" name="直接箭头连接符 139">
            <a:extLst>
              <a:ext uri="{FF2B5EF4-FFF2-40B4-BE49-F238E27FC236}">
                <a16:creationId xmlns:a16="http://schemas.microsoft.com/office/drawing/2014/main" id="{0B6C75F8-E34D-4F6C-8FDA-4EFADA4B5DF4}"/>
              </a:ext>
            </a:extLst>
          </p:cNvPr>
          <p:cNvCxnSpPr>
            <a:cxnSpLocks/>
          </p:cNvCxnSpPr>
          <p:nvPr/>
        </p:nvCxnSpPr>
        <p:spPr>
          <a:xfrm>
            <a:off x="2764304" y="4537211"/>
            <a:ext cx="536060" cy="83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文本框 140">
            <a:extLst>
              <a:ext uri="{FF2B5EF4-FFF2-40B4-BE49-F238E27FC236}">
                <a16:creationId xmlns:a16="http://schemas.microsoft.com/office/drawing/2014/main" id="{C94C215E-BF15-4F93-8C86-58BC9C7F0E6B}"/>
              </a:ext>
            </a:extLst>
          </p:cNvPr>
          <p:cNvSpPr txBox="1"/>
          <p:nvPr/>
        </p:nvSpPr>
        <p:spPr>
          <a:xfrm>
            <a:off x="6467166" y="805487"/>
            <a:ext cx="5724834" cy="4801314"/>
          </a:xfrm>
          <a:prstGeom prst="rect">
            <a:avLst/>
          </a:prstGeom>
          <a:noFill/>
        </p:spPr>
        <p:txBody>
          <a:bodyPr wrap="square" rtlCol="0">
            <a:spAutoFit/>
          </a:bodyPr>
          <a:lstStyle/>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Alternative Option: Subcooled Supercritical Helium: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Subcooling 3 bar @ 5 K supercritical helium is also feasible.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This approach still requires the addition of a vacuum system to </a:t>
            </a:r>
            <a:r>
              <a:rPr lang="en-US" altLang="zh-CN" dirty="0" err="1">
                <a:latin typeface="微软雅黑" panose="020B0503020204020204" pitchFamily="34" charset="-122"/>
                <a:ea typeface="微软雅黑" panose="020B0503020204020204" pitchFamily="34" charset="-122"/>
              </a:rPr>
              <a:t>subcool</a:t>
            </a:r>
            <a:r>
              <a:rPr lang="en-US" altLang="zh-CN" dirty="0">
                <a:latin typeface="微软雅黑" panose="020B0503020204020204" pitchFamily="34" charset="-122"/>
                <a:ea typeface="微软雅黑" panose="020B0503020204020204" pitchFamily="34" charset="-122"/>
              </a:rPr>
              <a:t> the supercritical helium.  </a:t>
            </a:r>
          </a:p>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In summary, the subcooled forced flow scheme offers improved cooling performance but involves higher costs and complexity due to the need for additional equipment such as a vacuum system and cryogenic pump. The alternative use of subcooled supercritical helium further expands the cooling options but requires similar infrastructure investments.</a:t>
            </a:r>
            <a:endParaRPr lang="zh-CN" altLang="en-US" dirty="0">
              <a:latin typeface="微软雅黑" panose="020B0503020204020204" pitchFamily="34" charset="-122"/>
              <a:ea typeface="微软雅黑" panose="020B0503020204020204" pitchFamily="34" charset="-122"/>
            </a:endParaRPr>
          </a:p>
        </p:txBody>
      </p:sp>
      <p:sp>
        <p:nvSpPr>
          <p:cNvPr id="143" name="流程图: 对照 142">
            <a:extLst>
              <a:ext uri="{FF2B5EF4-FFF2-40B4-BE49-F238E27FC236}">
                <a16:creationId xmlns:a16="http://schemas.microsoft.com/office/drawing/2014/main" id="{8E2819CF-4B5D-4B14-B265-7820840EC7A0}"/>
              </a:ext>
            </a:extLst>
          </p:cNvPr>
          <p:cNvSpPr/>
          <p:nvPr/>
        </p:nvSpPr>
        <p:spPr>
          <a:xfrm>
            <a:off x="1619191" y="44032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44" name="文本框 203">
            <a:extLst>
              <a:ext uri="{FF2B5EF4-FFF2-40B4-BE49-F238E27FC236}">
                <a16:creationId xmlns:a16="http://schemas.microsoft.com/office/drawing/2014/main" id="{3BDEF59C-D2CF-4E12-AFC0-A840A8DB940C}"/>
              </a:ext>
            </a:extLst>
          </p:cNvPr>
          <p:cNvSpPr txBox="1"/>
          <p:nvPr/>
        </p:nvSpPr>
        <p:spPr>
          <a:xfrm>
            <a:off x="873728" y="3047303"/>
            <a:ext cx="1052499" cy="246671"/>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To Compressor</a:t>
            </a:r>
            <a:endParaRPr lang="zh-CN" altLang="en-US" sz="1003" dirty="0">
              <a:latin typeface="Times New Roman" panose="02020603050405020304" pitchFamily="18" charset="0"/>
              <a:ea typeface="微软雅黑" panose="020B0503020204020204" pitchFamily="34" charset="-122"/>
            </a:endParaRPr>
          </a:p>
        </p:txBody>
      </p:sp>
      <p:sp>
        <p:nvSpPr>
          <p:cNvPr id="146" name="标题 3">
            <a:extLst>
              <a:ext uri="{FF2B5EF4-FFF2-40B4-BE49-F238E27FC236}">
                <a16:creationId xmlns:a16="http://schemas.microsoft.com/office/drawing/2014/main" id="{1757B86F-80E3-43AA-A287-0AA4F62E1CD5}"/>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2.3 Subcooled Forced Flow Scheme</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5911078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EA24F62-9D32-4144-A256-6AA73DA5209B}"/>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2.4 Compare of 3 Scheme</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
        <p:nvSpPr>
          <p:cNvPr id="3" name="文本框 2">
            <a:extLst>
              <a:ext uri="{FF2B5EF4-FFF2-40B4-BE49-F238E27FC236}">
                <a16:creationId xmlns:a16="http://schemas.microsoft.com/office/drawing/2014/main" id="{1634F5B2-6BE8-45A5-89F5-FA31F68EF454}"/>
              </a:ext>
            </a:extLst>
          </p:cNvPr>
          <p:cNvSpPr txBox="1"/>
          <p:nvPr/>
        </p:nvSpPr>
        <p:spPr>
          <a:xfrm>
            <a:off x="3076575" y="3571875"/>
            <a:ext cx="184731" cy="400110"/>
          </a:xfrm>
          <a:prstGeom prst="rect">
            <a:avLst/>
          </a:prstGeom>
          <a:noFill/>
        </p:spPr>
        <p:txBody>
          <a:bodyPr wrap="none" rtlCol="0">
            <a:spAutoFit/>
          </a:bodyPr>
          <a:lstStyle/>
          <a:p>
            <a:pPr algn="l"/>
            <a:endParaRPr lang="zh-CN" altLang="en-US" sz="2000" dirty="0"/>
          </a:p>
        </p:txBody>
      </p:sp>
      <p:graphicFrame>
        <p:nvGraphicFramePr>
          <p:cNvPr id="5" name="表格 4">
            <a:extLst>
              <a:ext uri="{FF2B5EF4-FFF2-40B4-BE49-F238E27FC236}">
                <a16:creationId xmlns:a16="http://schemas.microsoft.com/office/drawing/2014/main" id="{D5B653E2-2C94-4DD0-89AA-5BFA5A3DC8C3}"/>
              </a:ext>
            </a:extLst>
          </p:cNvPr>
          <p:cNvGraphicFramePr>
            <a:graphicFrameLocks noGrp="1"/>
          </p:cNvGraphicFramePr>
          <p:nvPr>
            <p:extLst>
              <p:ext uri="{D42A27DB-BD31-4B8C-83A1-F6EECF244321}">
                <p14:modId xmlns:p14="http://schemas.microsoft.com/office/powerpoint/2010/main" val="2885779074"/>
              </p:ext>
            </p:extLst>
          </p:nvPr>
        </p:nvGraphicFramePr>
        <p:xfrm>
          <a:off x="0" y="776592"/>
          <a:ext cx="12192000" cy="5587534"/>
        </p:xfrm>
        <a:graphic>
          <a:graphicData uri="http://schemas.openxmlformats.org/drawingml/2006/table">
            <a:tbl>
              <a:tblPr firstRow="1" bandRow="1">
                <a:tableStyleId>{5C22544A-7EE6-4342-B048-85BDC9FD1C3A}</a:tableStyleId>
              </a:tblPr>
              <a:tblGrid>
                <a:gridCol w="846161">
                  <a:extLst>
                    <a:ext uri="{9D8B030D-6E8A-4147-A177-3AD203B41FA5}">
                      <a16:colId xmlns:a16="http://schemas.microsoft.com/office/drawing/2014/main" val="1847319310"/>
                    </a:ext>
                  </a:extLst>
                </a:gridCol>
                <a:gridCol w="3588679">
                  <a:extLst>
                    <a:ext uri="{9D8B030D-6E8A-4147-A177-3AD203B41FA5}">
                      <a16:colId xmlns:a16="http://schemas.microsoft.com/office/drawing/2014/main" val="1346791040"/>
                    </a:ext>
                  </a:extLst>
                </a:gridCol>
                <a:gridCol w="3740169">
                  <a:extLst>
                    <a:ext uri="{9D8B030D-6E8A-4147-A177-3AD203B41FA5}">
                      <a16:colId xmlns:a16="http://schemas.microsoft.com/office/drawing/2014/main" val="111997395"/>
                    </a:ext>
                  </a:extLst>
                </a:gridCol>
                <a:gridCol w="4016991">
                  <a:extLst>
                    <a:ext uri="{9D8B030D-6E8A-4147-A177-3AD203B41FA5}">
                      <a16:colId xmlns:a16="http://schemas.microsoft.com/office/drawing/2014/main" val="3458851689"/>
                    </a:ext>
                  </a:extLst>
                </a:gridCol>
              </a:tblGrid>
              <a:tr h="393527">
                <a:tc>
                  <a:txBody>
                    <a:bodyPr/>
                    <a:lstStyle/>
                    <a:p>
                      <a:pPr algn="ct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b="1" dirty="0">
                          <a:latin typeface="微软雅黑" panose="020B0503020204020204" pitchFamily="34" charset="-122"/>
                          <a:ea typeface="微软雅黑" panose="020B0503020204020204" pitchFamily="34" charset="-122"/>
                        </a:rPr>
                        <a:t>thermosiphon cooling scheme</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Liquid Helium Forced Flow Scheme</a:t>
                      </a:r>
                    </a:p>
                  </a:txBody>
                  <a:tcPr/>
                </a:tc>
                <a:tc>
                  <a:txBody>
                    <a:bodyPr/>
                    <a:lstStyle/>
                    <a:p>
                      <a:pPr algn="ctr"/>
                      <a:r>
                        <a:rPr lang="en-US" altLang="zh-CN" dirty="0">
                          <a:latin typeface="微软雅黑" panose="020B0503020204020204" pitchFamily="34" charset="-122"/>
                          <a:ea typeface="微软雅黑" panose="020B0503020204020204" pitchFamily="34" charset="-122"/>
                        </a:rPr>
                        <a:t>Subcooled Forced Flow Scheme</a:t>
                      </a:r>
                    </a:p>
                  </a:txBody>
                  <a:tcPr/>
                </a:tc>
                <a:extLst>
                  <a:ext uri="{0D108BD9-81ED-4DB2-BD59-A6C34878D82A}">
                    <a16:rowId xmlns:a16="http://schemas.microsoft.com/office/drawing/2014/main" val="2617021208"/>
                  </a:ext>
                </a:extLst>
              </a:tr>
              <a:tr h="649774">
                <a:tc>
                  <a:txBody>
                    <a:bodyPr/>
                    <a:lstStyle/>
                    <a:p>
                      <a:pPr algn="ctr"/>
                      <a:r>
                        <a:rPr lang="en-US" altLang="zh-CN" dirty="0">
                          <a:latin typeface="微软雅黑" panose="020B0503020204020204" pitchFamily="34" charset="-122"/>
                          <a:ea typeface="微软雅黑" panose="020B0503020204020204" pitchFamily="34" charset="-122"/>
                        </a:rPr>
                        <a:t>Structural</a:t>
                      </a:r>
                      <a:endParaRPr lang="zh-CN" altLang="en-US" dirty="0">
                        <a:latin typeface="微软雅黑" panose="020B0503020204020204" pitchFamily="34" charset="-122"/>
                        <a:ea typeface="微软雅黑" panose="020B0503020204020204" pitchFamily="34" charset="-122"/>
                      </a:endParaRPr>
                    </a:p>
                  </a:txBody>
                  <a:tcPr/>
                </a:tc>
                <a:tc>
                  <a:txBody>
                    <a:bodyPr/>
                    <a:lstStyle/>
                    <a:p>
                      <a:pPr marL="0" indent="0" algn="l">
                        <a:buFont typeface="Arial" panose="020B0604020202020204" pitchFamily="34" charset="0"/>
                        <a:buNone/>
                      </a:pPr>
                      <a:r>
                        <a:rPr lang="en-US" altLang="zh-CN" dirty="0">
                          <a:latin typeface="微软雅黑" panose="020B0503020204020204" pitchFamily="34" charset="-122"/>
                          <a:ea typeface="微软雅黑" panose="020B0503020204020204" pitchFamily="34" charset="-122"/>
                        </a:rPr>
                        <a:t>Only need </a:t>
                      </a:r>
                      <a:r>
                        <a:rPr lang="en-US" altLang="zh-CN" b="1" dirty="0">
                          <a:latin typeface="微软雅黑" panose="020B0503020204020204" pitchFamily="34" charset="-122"/>
                          <a:ea typeface="微软雅黑" panose="020B0503020204020204" pitchFamily="34" charset="-122"/>
                        </a:rPr>
                        <a:t>Phase Separator</a:t>
                      </a:r>
                      <a:endParaRPr lang="zh-CN" altLang="en-US" b="1" dirty="0">
                        <a:latin typeface="微软雅黑" panose="020B0503020204020204" pitchFamily="34" charset="-122"/>
                        <a:ea typeface="微软雅黑" panose="020B0503020204020204" pitchFamily="34" charset="-122"/>
                      </a:endParaRPr>
                    </a:p>
                  </a:txBody>
                  <a:tcPr/>
                </a:tc>
                <a:tc>
                  <a:txBody>
                    <a:bodyPr/>
                    <a:lstStyle/>
                    <a:p>
                      <a:pPr marL="0" indent="0" algn="l">
                        <a:buFont typeface="Arial" panose="020B0604020202020204" pitchFamily="34" charset="0"/>
                        <a:buNone/>
                      </a:pPr>
                      <a:r>
                        <a:rPr lang="en-US" altLang="zh-CN" dirty="0">
                          <a:latin typeface="微软雅黑" panose="020B0503020204020204" pitchFamily="34" charset="-122"/>
                          <a:ea typeface="微软雅黑" panose="020B0503020204020204" pitchFamily="34" charset="-122"/>
                        </a:rPr>
                        <a:t>Need </a:t>
                      </a:r>
                      <a:r>
                        <a:rPr lang="en-US" altLang="zh-CN" sz="1800" b="1" i="0" kern="1200" dirty="0">
                          <a:solidFill>
                            <a:schemeClr val="dk1"/>
                          </a:solidFill>
                          <a:effectLst/>
                          <a:latin typeface="+mn-ea"/>
                          <a:ea typeface="+mn-ea"/>
                          <a:cs typeface="+mn-cs"/>
                        </a:rPr>
                        <a:t>Liquid Helium Circulation Pump</a:t>
                      </a:r>
                      <a:endParaRPr lang="zh-CN" altLang="en-US" dirty="0">
                        <a:latin typeface="+mn-ea"/>
                        <a:ea typeface="+mn-ea"/>
                      </a:endParaRPr>
                    </a:p>
                  </a:txBody>
                  <a:tcPr/>
                </a:tc>
                <a:tc>
                  <a:txBody>
                    <a:bodyPr/>
                    <a:lstStyle/>
                    <a:p>
                      <a:pPr marL="0" marR="0" lvl="0" indent="0" algn="l" defTabSz="91436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dirty="0">
                          <a:latin typeface="微软雅黑" panose="020B0503020204020204" pitchFamily="34" charset="-122"/>
                          <a:ea typeface="微软雅黑" panose="020B0503020204020204" pitchFamily="34" charset="-122"/>
                        </a:rPr>
                        <a:t>Need </a:t>
                      </a:r>
                      <a:r>
                        <a:rPr lang="en-US" altLang="zh-CN" sz="1800" b="1" i="0" kern="1200" dirty="0">
                          <a:solidFill>
                            <a:schemeClr val="dk1"/>
                          </a:solidFill>
                          <a:effectLst/>
                          <a:latin typeface="+mn-ea"/>
                          <a:ea typeface="+mn-ea"/>
                          <a:cs typeface="+mn-cs"/>
                        </a:rPr>
                        <a:t>Liquid Helium Circulation Pump &amp; Helium Vacuum System</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929119930"/>
                  </a:ext>
                </a:extLst>
              </a:tr>
              <a:tr h="1485199">
                <a:tc>
                  <a:txBody>
                    <a:bodyPr/>
                    <a:lstStyle/>
                    <a:p>
                      <a:pPr algn="ctr"/>
                      <a:r>
                        <a:rPr lang="en-US" altLang="zh-CN" dirty="0">
                          <a:latin typeface="微软雅黑" panose="020B0503020204020204" pitchFamily="34" charset="-122"/>
                          <a:ea typeface="微软雅黑" panose="020B0503020204020204" pitchFamily="34" charset="-122"/>
                        </a:rPr>
                        <a:t>Performance</a:t>
                      </a:r>
                      <a:endParaRPr lang="zh-CN" altLang="en-US" dirty="0">
                        <a:latin typeface="微软雅黑" panose="020B0503020204020204" pitchFamily="34" charset="-122"/>
                        <a:ea typeface="微软雅黑" panose="020B0503020204020204" pitchFamily="34" charset="-122"/>
                      </a:endParaRPr>
                    </a:p>
                  </a:txBody>
                  <a:tcPr/>
                </a:tc>
                <a:tc>
                  <a:txBody>
                    <a:bodyPr/>
                    <a:lstStyle/>
                    <a:p>
                      <a:pPr algn="l"/>
                      <a:r>
                        <a:rPr lang="en-US" altLang="zh-CN" b="1" dirty="0">
                          <a:latin typeface="微软雅黑" panose="020B0503020204020204" pitchFamily="34" charset="-122"/>
                          <a:ea typeface="微软雅黑" panose="020B0503020204020204" pitchFamily="34" charset="-122"/>
                        </a:rPr>
                        <a:t>Strong Liquid Supply Capacity</a:t>
                      </a:r>
                      <a:r>
                        <a:rPr lang="en-US" altLang="zh-CN" b="0" dirty="0">
                          <a:latin typeface="微软雅黑" panose="020B0503020204020204" pitchFamily="34" charset="-122"/>
                          <a:ea typeface="微软雅黑" panose="020B0503020204020204" pitchFamily="34" charset="-122"/>
                        </a:rPr>
                        <a:t>: liquid helium flow rate of 52.2 g/s.  </a:t>
                      </a:r>
                    </a:p>
                    <a:p>
                      <a:pPr algn="l"/>
                      <a:r>
                        <a:rPr lang="en-US" altLang="zh-CN" b="1" dirty="0">
                          <a:latin typeface="微软雅黑" panose="020B0503020204020204" pitchFamily="34" charset="-122"/>
                          <a:ea typeface="微软雅黑" panose="020B0503020204020204" pitchFamily="34" charset="-122"/>
                        </a:rPr>
                        <a:t>Pressure Drop: </a:t>
                      </a:r>
                      <a:r>
                        <a:rPr lang="en-US" altLang="zh-CN" b="0" dirty="0">
                          <a:latin typeface="微软雅黑" panose="020B0503020204020204" pitchFamily="34" charset="-122"/>
                          <a:ea typeface="微软雅黑" panose="020B0503020204020204" pitchFamily="34" charset="-122"/>
                        </a:rPr>
                        <a:t>gravity-driven, almost eliminating the pressure drop issues found in forced-flow cooling systems. </a:t>
                      </a:r>
                    </a:p>
                    <a:p>
                      <a:pPr algn="l"/>
                      <a:r>
                        <a:rPr lang="en-US" altLang="zh-CN" b="1" dirty="0">
                          <a:latin typeface="微软雅黑" panose="020B0503020204020204" pitchFamily="34" charset="-122"/>
                          <a:ea typeface="微软雅黑" panose="020B0503020204020204" pitchFamily="34" charset="-122"/>
                        </a:rPr>
                        <a:t>Heat Exchange Capacity</a:t>
                      </a:r>
                      <a:r>
                        <a:rPr lang="en-US" altLang="zh-CN" b="0" dirty="0">
                          <a:latin typeface="微软雅黑" panose="020B0503020204020204" pitchFamily="34" charset="-122"/>
                          <a:ea typeface="微软雅黑" panose="020B0503020204020204" pitchFamily="34" charset="-122"/>
                        </a:rPr>
                        <a:t>: Utilizes phase-change heat transfer 1200 W/m².</a:t>
                      </a:r>
                      <a:endParaRPr lang="zh-CN" altLang="en-US" b="0" baseline="30000" dirty="0">
                        <a:latin typeface="微软雅黑" panose="020B0503020204020204" pitchFamily="34" charset="-122"/>
                        <a:ea typeface="微软雅黑" panose="020B0503020204020204" pitchFamily="34" charset="-122"/>
                      </a:endParaRPr>
                    </a:p>
                  </a:txBody>
                  <a:tcPr/>
                </a:tc>
                <a:tc>
                  <a:txBody>
                    <a:bodyPr/>
                    <a:lstStyle/>
                    <a:p>
                      <a:pPr algn="l"/>
                      <a:r>
                        <a:rPr lang="en-US" altLang="zh-CN" b="1" dirty="0">
                          <a:latin typeface="微软雅黑" panose="020B0503020204020204" pitchFamily="34" charset="-122"/>
                          <a:ea typeface="微软雅黑" panose="020B0503020204020204" pitchFamily="34" charset="-122"/>
                        </a:rPr>
                        <a:t>Liquid Supply Capacity and Pressure Drop: </a:t>
                      </a:r>
                      <a:r>
                        <a:rPr lang="en-US" altLang="zh-CN" b="0" dirty="0">
                          <a:latin typeface="微软雅黑" panose="020B0503020204020204" pitchFamily="34" charset="-122"/>
                          <a:ea typeface="微软雅黑" panose="020B0503020204020204" pitchFamily="34" charset="-122"/>
                        </a:rPr>
                        <a:t>The liquid supply capacity depends on the source pressure and is influenced by the length and arrangement of the pipes.  </a:t>
                      </a:r>
                    </a:p>
                    <a:p>
                      <a:pPr algn="l"/>
                      <a:r>
                        <a:rPr lang="en-US" altLang="zh-CN" b="1" dirty="0">
                          <a:latin typeface="微软雅黑" panose="020B0503020204020204" pitchFamily="34" charset="-122"/>
                          <a:ea typeface="微软雅黑" panose="020B0503020204020204" pitchFamily="34" charset="-122"/>
                        </a:rPr>
                        <a:t>Heat Exchange Capacity</a:t>
                      </a:r>
                      <a:r>
                        <a:rPr lang="en-US" altLang="zh-CN" b="0" dirty="0">
                          <a:latin typeface="微软雅黑" panose="020B0503020204020204" pitchFamily="34" charset="-122"/>
                          <a:ea typeface="微软雅黑" panose="020B0503020204020204" pitchFamily="34" charset="-122"/>
                        </a:rPr>
                        <a:t>: Utilizes convective heat transfer with a capacity of 412.1 W/(K·m²).</a:t>
                      </a:r>
                      <a:endParaRPr lang="zh-CN" altLang="en-US" b="0" baseline="0" dirty="0">
                        <a:latin typeface="微软雅黑" panose="020B0503020204020204" pitchFamily="34" charset="-122"/>
                        <a:ea typeface="微软雅黑" panose="020B0503020204020204" pitchFamily="34" charset="-122"/>
                      </a:endParaRPr>
                    </a:p>
                  </a:txBody>
                  <a:tcPr/>
                </a:tc>
                <a:tc>
                  <a:txBody>
                    <a:bodyPr/>
                    <a:lstStyle/>
                    <a:p>
                      <a:pPr algn="l"/>
                      <a:r>
                        <a:rPr lang="en-US" altLang="zh-CN" b="1" dirty="0">
                          <a:latin typeface="微软雅黑" panose="020B0503020204020204" pitchFamily="34" charset="-122"/>
                          <a:ea typeface="微软雅黑" panose="020B0503020204020204" pitchFamily="34" charset="-122"/>
                        </a:rPr>
                        <a:t>Liquid Supply Capacity and Pressure Drop: </a:t>
                      </a:r>
                      <a:r>
                        <a:rPr lang="en-US" altLang="zh-CN" b="0" dirty="0">
                          <a:latin typeface="微软雅黑" panose="020B0503020204020204" pitchFamily="34" charset="-122"/>
                          <a:ea typeface="微软雅黑" panose="020B0503020204020204" pitchFamily="34" charset="-122"/>
                        </a:rPr>
                        <a:t>The liquid supply capacity relies on the source pressure and is closely tied to the length and layout of the pipes.  </a:t>
                      </a:r>
                    </a:p>
                    <a:p>
                      <a:pPr algn="l"/>
                      <a:r>
                        <a:rPr lang="en-US" altLang="zh-CN" b="1" dirty="0">
                          <a:latin typeface="微软雅黑" panose="020B0503020204020204" pitchFamily="34" charset="-122"/>
                          <a:ea typeface="微软雅黑" panose="020B0503020204020204" pitchFamily="34" charset="-122"/>
                        </a:rPr>
                        <a:t>Heat Exchange Capacity</a:t>
                      </a:r>
                      <a:r>
                        <a:rPr lang="en-US" altLang="zh-CN" b="0" dirty="0">
                          <a:latin typeface="微软雅黑" panose="020B0503020204020204" pitchFamily="34" charset="-122"/>
                          <a:ea typeface="微软雅黑" panose="020B0503020204020204" pitchFamily="34" charset="-122"/>
                        </a:rPr>
                        <a:t>: Utilizes convective heat transfer with a capacity of approximately 300 W/(K·m²).</a:t>
                      </a:r>
                      <a:endParaRPr lang="zh-CN" altLang="en-US" b="0" baseline="300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480018966"/>
                  </a:ext>
                </a:extLst>
              </a:tr>
              <a:tr h="681692">
                <a:tc>
                  <a:txBody>
                    <a:bodyPr/>
                    <a:lstStyle/>
                    <a:p>
                      <a:pPr algn="ctr"/>
                      <a:r>
                        <a:rPr lang="en-US" altLang="zh-CN" dirty="0" err="1">
                          <a:latin typeface="微软雅黑" panose="020B0503020204020204" pitchFamily="34" charset="-122"/>
                          <a:ea typeface="微软雅黑" panose="020B0503020204020204" pitchFamily="34" charset="-122"/>
                        </a:rPr>
                        <a:t>Adwantage</a:t>
                      </a:r>
                      <a:endParaRPr lang="zh-CN" altLang="en-US" dirty="0">
                        <a:latin typeface="微软雅黑" panose="020B0503020204020204" pitchFamily="34" charset="-122"/>
                        <a:ea typeface="微软雅黑" panose="020B0503020204020204" pitchFamily="34" charset="-122"/>
                      </a:endParaRPr>
                    </a:p>
                  </a:txBody>
                  <a:tcPr/>
                </a:tc>
                <a:tc>
                  <a:txBody>
                    <a:bodyPr/>
                    <a:lstStyle/>
                    <a:p>
                      <a:pPr algn="l"/>
                      <a:r>
                        <a:rPr lang="en-US" altLang="zh-CN" dirty="0">
                          <a:latin typeface="微软雅黑" panose="020B0503020204020204" pitchFamily="34" charset="-122"/>
                          <a:ea typeface="微软雅黑" panose="020B0503020204020204" pitchFamily="34" charset="-122"/>
                        </a:rPr>
                        <a:t>The heat transfer coefficient is high,</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no source pressure and pressure drop limitations, and benefits from successful experience at CERN.</a:t>
                      </a:r>
                      <a:endParaRPr lang="zh-CN" altLang="en-US" dirty="0">
                        <a:latin typeface="微软雅黑" panose="020B0503020204020204" pitchFamily="34" charset="-122"/>
                        <a:ea typeface="微软雅黑" panose="020B0503020204020204" pitchFamily="34" charset="-122"/>
                      </a:endParaRPr>
                    </a:p>
                  </a:txBody>
                  <a:tcPr/>
                </a:tc>
                <a:tc>
                  <a:txBody>
                    <a:bodyPr/>
                    <a:lstStyle/>
                    <a:p>
                      <a:pPr algn="l"/>
                      <a:r>
                        <a:rPr lang="en-US" altLang="zh-CN" dirty="0">
                          <a:latin typeface="微软雅黑" panose="020B0503020204020204" pitchFamily="34" charset="-122"/>
                          <a:ea typeface="微软雅黑" panose="020B0503020204020204" pitchFamily="34" charset="-122"/>
                        </a:rPr>
                        <a:t>It does not require additional equipment or structures and has a relatively compact size.</a:t>
                      </a:r>
                      <a:endParaRPr lang="zh-CN" altLang="en-US"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微软雅黑" panose="020B0503020204020204" pitchFamily="34" charset="-122"/>
                          <a:ea typeface="微软雅黑" panose="020B0503020204020204" pitchFamily="34" charset="-122"/>
                        </a:rPr>
                        <a:t>It offers a larger margin, and the cooling effect is superior to that of a non-subcooled forced flow system.</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872356216"/>
                  </a:ext>
                </a:extLst>
              </a:tr>
            </a:tbl>
          </a:graphicData>
        </a:graphic>
      </p:graphicFrame>
    </p:spTree>
    <p:extLst>
      <p:ext uri="{BB962C8B-B14F-4D97-AF65-F5344CB8AC3E}">
        <p14:creationId xmlns:p14="http://schemas.microsoft.com/office/powerpoint/2010/main" val="5249028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EA24F62-9D32-4144-A256-6AA73DA5209B}"/>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2.4 Compare of 3 Scheme</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
        <p:nvSpPr>
          <p:cNvPr id="3" name="文本框 2">
            <a:extLst>
              <a:ext uri="{FF2B5EF4-FFF2-40B4-BE49-F238E27FC236}">
                <a16:creationId xmlns:a16="http://schemas.microsoft.com/office/drawing/2014/main" id="{1634F5B2-6BE8-45A5-89F5-FA31F68EF454}"/>
              </a:ext>
            </a:extLst>
          </p:cNvPr>
          <p:cNvSpPr txBox="1"/>
          <p:nvPr/>
        </p:nvSpPr>
        <p:spPr>
          <a:xfrm>
            <a:off x="3076575" y="3571875"/>
            <a:ext cx="184731" cy="400110"/>
          </a:xfrm>
          <a:prstGeom prst="rect">
            <a:avLst/>
          </a:prstGeom>
          <a:noFill/>
        </p:spPr>
        <p:txBody>
          <a:bodyPr wrap="none" rtlCol="0">
            <a:spAutoFit/>
          </a:bodyPr>
          <a:lstStyle/>
          <a:p>
            <a:pPr algn="l"/>
            <a:endParaRPr lang="zh-CN" altLang="en-US" sz="2000" dirty="0"/>
          </a:p>
        </p:txBody>
      </p:sp>
      <p:graphicFrame>
        <p:nvGraphicFramePr>
          <p:cNvPr id="5" name="表格 4">
            <a:extLst>
              <a:ext uri="{FF2B5EF4-FFF2-40B4-BE49-F238E27FC236}">
                <a16:creationId xmlns:a16="http://schemas.microsoft.com/office/drawing/2014/main" id="{D5B653E2-2C94-4DD0-89AA-5BFA5A3DC8C3}"/>
              </a:ext>
            </a:extLst>
          </p:cNvPr>
          <p:cNvGraphicFramePr>
            <a:graphicFrameLocks noGrp="1"/>
          </p:cNvGraphicFramePr>
          <p:nvPr>
            <p:extLst>
              <p:ext uri="{D42A27DB-BD31-4B8C-83A1-F6EECF244321}">
                <p14:modId xmlns:p14="http://schemas.microsoft.com/office/powerpoint/2010/main" val="2575033582"/>
              </p:ext>
            </p:extLst>
          </p:nvPr>
        </p:nvGraphicFramePr>
        <p:xfrm>
          <a:off x="0" y="776592"/>
          <a:ext cx="12192000" cy="6331519"/>
        </p:xfrm>
        <a:graphic>
          <a:graphicData uri="http://schemas.openxmlformats.org/drawingml/2006/table">
            <a:tbl>
              <a:tblPr firstRow="1" bandRow="1">
                <a:tableStyleId>{5C22544A-7EE6-4342-B048-85BDC9FD1C3A}</a:tableStyleId>
              </a:tblPr>
              <a:tblGrid>
                <a:gridCol w="846161">
                  <a:extLst>
                    <a:ext uri="{9D8B030D-6E8A-4147-A177-3AD203B41FA5}">
                      <a16:colId xmlns:a16="http://schemas.microsoft.com/office/drawing/2014/main" val="1847319310"/>
                    </a:ext>
                  </a:extLst>
                </a:gridCol>
                <a:gridCol w="3588679">
                  <a:extLst>
                    <a:ext uri="{9D8B030D-6E8A-4147-A177-3AD203B41FA5}">
                      <a16:colId xmlns:a16="http://schemas.microsoft.com/office/drawing/2014/main" val="1346791040"/>
                    </a:ext>
                  </a:extLst>
                </a:gridCol>
                <a:gridCol w="3740169">
                  <a:extLst>
                    <a:ext uri="{9D8B030D-6E8A-4147-A177-3AD203B41FA5}">
                      <a16:colId xmlns:a16="http://schemas.microsoft.com/office/drawing/2014/main" val="111997395"/>
                    </a:ext>
                  </a:extLst>
                </a:gridCol>
                <a:gridCol w="4016991">
                  <a:extLst>
                    <a:ext uri="{9D8B030D-6E8A-4147-A177-3AD203B41FA5}">
                      <a16:colId xmlns:a16="http://schemas.microsoft.com/office/drawing/2014/main" val="3458851689"/>
                    </a:ext>
                  </a:extLst>
                </a:gridCol>
              </a:tblGrid>
              <a:tr h="393527">
                <a:tc>
                  <a:txBody>
                    <a:bodyPr/>
                    <a:lstStyle/>
                    <a:p>
                      <a:pPr algn="ct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b="1" dirty="0">
                          <a:latin typeface="微软雅黑" panose="020B0503020204020204" pitchFamily="34" charset="-122"/>
                          <a:ea typeface="微软雅黑" panose="020B0503020204020204" pitchFamily="34" charset="-122"/>
                        </a:rPr>
                        <a:t>Thermosiphon Cooling Scheme</a:t>
                      </a:r>
                      <a:endParaRPr lang="zh-CN" altLang="en-US" dirty="0">
                        <a:latin typeface="微软雅黑" panose="020B0503020204020204" pitchFamily="34" charset="-122"/>
                        <a:ea typeface="微软雅黑" panose="020B0503020204020204" pitchFamily="34" charset="-122"/>
                      </a:endParaRPr>
                    </a:p>
                  </a:txBody>
                  <a:tcPr/>
                </a:tc>
                <a:tc>
                  <a:txBody>
                    <a:bodyPr/>
                    <a:lstStyle/>
                    <a:p>
                      <a:pPr algn="ctr"/>
                      <a:r>
                        <a:rPr lang="en-US" altLang="zh-CN" dirty="0">
                          <a:latin typeface="微软雅黑" panose="020B0503020204020204" pitchFamily="34" charset="-122"/>
                          <a:ea typeface="微软雅黑" panose="020B0503020204020204" pitchFamily="34" charset="-122"/>
                        </a:rPr>
                        <a:t>Liquid Helium Forced Flow Scheme</a:t>
                      </a:r>
                    </a:p>
                  </a:txBody>
                  <a:tcPr/>
                </a:tc>
                <a:tc>
                  <a:txBody>
                    <a:bodyPr/>
                    <a:lstStyle/>
                    <a:p>
                      <a:pPr algn="ctr"/>
                      <a:r>
                        <a:rPr lang="en-US" altLang="zh-CN" dirty="0">
                          <a:latin typeface="微软雅黑" panose="020B0503020204020204" pitchFamily="34" charset="-122"/>
                          <a:ea typeface="微软雅黑" panose="020B0503020204020204" pitchFamily="34" charset="-122"/>
                        </a:rPr>
                        <a:t>Subcooled Forced Flow Scheme</a:t>
                      </a:r>
                    </a:p>
                  </a:txBody>
                  <a:tcPr/>
                </a:tc>
                <a:extLst>
                  <a:ext uri="{0D108BD9-81ED-4DB2-BD59-A6C34878D82A}">
                    <a16:rowId xmlns:a16="http://schemas.microsoft.com/office/drawing/2014/main" val="2617021208"/>
                  </a:ext>
                </a:extLst>
              </a:tr>
              <a:tr h="649774">
                <a:tc>
                  <a:txBody>
                    <a:bodyPr/>
                    <a:lstStyle/>
                    <a:p>
                      <a:pPr algn="ctr"/>
                      <a:r>
                        <a:rPr lang="en-US" altLang="zh-CN" dirty="0">
                          <a:latin typeface="微软雅黑" panose="020B0503020204020204" pitchFamily="34" charset="-122"/>
                          <a:ea typeface="微软雅黑" panose="020B0503020204020204" pitchFamily="34" charset="-122"/>
                        </a:rPr>
                        <a:t>Disadvantage</a:t>
                      </a:r>
                      <a:endParaRPr lang="zh-CN" altLang="en-US" dirty="0">
                        <a:latin typeface="微软雅黑" panose="020B0503020204020204" pitchFamily="34" charset="-122"/>
                        <a:ea typeface="微软雅黑" panose="020B0503020204020204" pitchFamily="34" charset="-122"/>
                      </a:endParaRPr>
                    </a:p>
                  </a:txBody>
                  <a:tcPr/>
                </a:tc>
                <a:tc>
                  <a:txBody>
                    <a:bodyPr/>
                    <a:lstStyle/>
                    <a:p>
                      <a:pPr algn="l"/>
                      <a:r>
                        <a:rPr lang="en-US" altLang="zh-CN" dirty="0">
                          <a:latin typeface="微软雅黑" panose="020B0503020204020204" pitchFamily="34" charset="-122"/>
                          <a:ea typeface="微软雅黑" panose="020B0503020204020204" pitchFamily="34" charset="-122"/>
                        </a:rPr>
                        <a:t>It requires the addition of a phase separator at the top, resulting in a larger overall volume.</a:t>
                      </a:r>
                      <a:endParaRPr lang="zh-CN" altLang="en-US" dirty="0">
                        <a:latin typeface="微软雅黑" panose="020B0503020204020204" pitchFamily="34" charset="-122"/>
                        <a:ea typeface="微软雅黑" panose="020B0503020204020204" pitchFamily="34" charset="-122"/>
                      </a:endParaRPr>
                    </a:p>
                  </a:txBody>
                  <a:tcPr/>
                </a:tc>
                <a:tc>
                  <a:txBody>
                    <a:bodyPr/>
                    <a:lstStyle/>
                    <a:p>
                      <a:pPr algn="l"/>
                      <a:r>
                        <a:rPr lang="en-US" altLang="zh-CN" dirty="0">
                          <a:latin typeface="微软雅黑" panose="020B0503020204020204" pitchFamily="34" charset="-122"/>
                          <a:ea typeface="微软雅黑" panose="020B0503020204020204" pitchFamily="34" charset="-122"/>
                        </a:rPr>
                        <a:t>The cooling capacity is limited by pressure drop, making it unable to provide a very high flow rate. It requires dividing the flow into four channels and adding a liquid helium pressurization pump to increase the pressure of the liquid helium to 1.405 bar, which raises the saturation temperature to approximately 4.588 K. This is detrimental to the cooling of the coils. For a 25 mm pipe, the pressure drop is 0.356 bar.</a:t>
                      </a:r>
                      <a:endParaRPr lang="zh-CN" altLang="en-US"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微软雅黑" panose="020B0503020204020204" pitchFamily="34" charset="-122"/>
                          <a:ea typeface="微软雅黑" panose="020B0503020204020204" pitchFamily="34" charset="-122"/>
                        </a:rPr>
                        <a:t>The cooling capacity is limited by pressure drop, making it unable to provide a very high flow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微软雅黑" panose="020B0503020204020204" pitchFamily="34" charset="-122"/>
                          <a:ea typeface="微软雅黑" panose="020B0503020204020204" pitchFamily="34" charset="-122"/>
                        </a:rPr>
                        <a:t>A multi-channel arrangement is required to reduce the pressure drop.</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929119930"/>
                  </a:ext>
                </a:extLst>
              </a:tr>
              <a:tr h="1485199">
                <a:tc>
                  <a:txBody>
                    <a:bodyPr/>
                    <a:lstStyle/>
                    <a:p>
                      <a:pPr algn="ctr"/>
                      <a:r>
                        <a:rPr lang="en-US" altLang="zh-CN" dirty="0">
                          <a:latin typeface="微软雅黑" panose="020B0503020204020204" pitchFamily="34" charset="-122"/>
                          <a:ea typeface="微软雅黑" panose="020B0503020204020204" pitchFamily="34" charset="-122"/>
                        </a:rPr>
                        <a:t>Cost</a:t>
                      </a:r>
                      <a:endParaRPr lang="zh-CN" altLang="en-US" dirty="0">
                        <a:latin typeface="微软雅黑" panose="020B0503020204020204" pitchFamily="34" charset="-122"/>
                        <a:ea typeface="微软雅黑" panose="020B0503020204020204" pitchFamily="34" charset="-122"/>
                      </a:endParaRPr>
                    </a:p>
                  </a:txBody>
                  <a:tcPr/>
                </a:tc>
                <a:tc>
                  <a:txBody>
                    <a:bodyPr/>
                    <a:lstStyle/>
                    <a:p>
                      <a:pPr algn="l"/>
                      <a:r>
                        <a:rPr lang="en-US" altLang="zh-CN" dirty="0">
                          <a:latin typeface="微软雅黑" panose="020B0503020204020204" pitchFamily="34" charset="-122"/>
                          <a:ea typeface="微软雅黑" panose="020B0503020204020204" pitchFamily="34" charset="-122"/>
                        </a:rPr>
                        <a:t>The additional costs include the top phase separator and the operational expenses.</a:t>
                      </a:r>
                      <a:endParaRPr lang="zh-CN" altLang="en-US" dirty="0">
                        <a:latin typeface="微软雅黑" panose="020B0503020204020204" pitchFamily="34" charset="-122"/>
                        <a:ea typeface="微软雅黑" panose="020B0503020204020204" pitchFamily="34" charset="-122"/>
                      </a:endParaRPr>
                    </a:p>
                  </a:txBody>
                  <a:tcPr/>
                </a:tc>
                <a:tc>
                  <a:txBody>
                    <a:bodyPr/>
                    <a:lstStyle/>
                    <a:p>
                      <a:pPr algn="l"/>
                      <a:r>
                        <a:rPr lang="en-US" altLang="zh-CN" dirty="0">
                          <a:latin typeface="微软雅黑" panose="020B0503020204020204" pitchFamily="34" charset="-122"/>
                          <a:ea typeface="微软雅黑" panose="020B0503020204020204" pitchFamily="34" charset="-122"/>
                        </a:rPr>
                        <a:t>It requires the additional installation of a liquid helium pressurization pump and extra cold Shields or similar equipment.</a:t>
                      </a:r>
                      <a:endParaRPr lang="zh-CN" altLang="en-US"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微软雅黑" panose="020B0503020204020204" pitchFamily="34" charset="-122"/>
                          <a:ea typeface="微软雅黑" panose="020B0503020204020204" pitchFamily="34" charset="-122"/>
                        </a:rPr>
                        <a:t>It requires an additional vacuum system and extra cold Shields or similar equipment.</a:t>
                      </a:r>
                      <a:endParaRPr lang="zh-CN" alt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480018966"/>
                  </a:ext>
                </a:extLst>
              </a:tr>
            </a:tbl>
          </a:graphicData>
        </a:graphic>
      </p:graphicFrame>
    </p:spTree>
    <p:extLst>
      <p:ext uri="{BB962C8B-B14F-4D97-AF65-F5344CB8AC3E}">
        <p14:creationId xmlns:p14="http://schemas.microsoft.com/office/powerpoint/2010/main" val="41853821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EA24F62-9D32-4144-A256-6AA73DA5209B}"/>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3.1 Thermosiphon Scheme</a:t>
            </a:r>
          </a:p>
          <a:p>
            <a:pPr eaLnBrk="1" hangingPunct="1">
              <a:defRPr/>
            </a:pP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
        <p:nvSpPr>
          <p:cNvPr id="3" name="文本框 2">
            <a:extLst>
              <a:ext uri="{FF2B5EF4-FFF2-40B4-BE49-F238E27FC236}">
                <a16:creationId xmlns:a16="http://schemas.microsoft.com/office/drawing/2014/main" id="{1634F5B2-6BE8-45A5-89F5-FA31F68EF454}"/>
              </a:ext>
            </a:extLst>
          </p:cNvPr>
          <p:cNvSpPr txBox="1"/>
          <p:nvPr/>
        </p:nvSpPr>
        <p:spPr>
          <a:xfrm>
            <a:off x="3609975" y="3635375"/>
            <a:ext cx="184731" cy="400110"/>
          </a:xfrm>
          <a:prstGeom prst="rect">
            <a:avLst/>
          </a:prstGeom>
          <a:noFill/>
        </p:spPr>
        <p:txBody>
          <a:bodyPr wrap="none" rtlCol="0">
            <a:spAutoFit/>
          </a:bodyPr>
          <a:lstStyle/>
          <a:p>
            <a:pPr algn="l"/>
            <a:endParaRPr lang="zh-CN" altLang="en-US" sz="2000" dirty="0"/>
          </a:p>
        </p:txBody>
      </p:sp>
      <p:sp>
        <p:nvSpPr>
          <p:cNvPr id="5" name="文本框 4">
            <a:extLst>
              <a:ext uri="{FF2B5EF4-FFF2-40B4-BE49-F238E27FC236}">
                <a16:creationId xmlns:a16="http://schemas.microsoft.com/office/drawing/2014/main" id="{80EA971B-A876-4A41-A087-A99532C83B60}"/>
              </a:ext>
            </a:extLst>
          </p:cNvPr>
          <p:cNvSpPr txBox="1"/>
          <p:nvPr/>
        </p:nvSpPr>
        <p:spPr>
          <a:xfrm>
            <a:off x="3676650" y="3711575"/>
            <a:ext cx="184731" cy="400110"/>
          </a:xfrm>
          <a:prstGeom prst="rect">
            <a:avLst/>
          </a:prstGeom>
          <a:noFill/>
        </p:spPr>
        <p:txBody>
          <a:bodyPr wrap="none" rtlCol="0">
            <a:spAutoFit/>
          </a:bodyPr>
          <a:lstStyle/>
          <a:p>
            <a:pPr algn="l"/>
            <a:endParaRPr lang="zh-CN" altLang="en-US" sz="2000" dirty="0"/>
          </a:p>
        </p:txBody>
      </p:sp>
      <p:cxnSp>
        <p:nvCxnSpPr>
          <p:cNvPr id="6" name="直接连接符 5">
            <a:extLst>
              <a:ext uri="{FF2B5EF4-FFF2-40B4-BE49-F238E27FC236}">
                <a16:creationId xmlns:a16="http://schemas.microsoft.com/office/drawing/2014/main" id="{C99D88B2-DD5F-484D-A946-90B5D1296C1D}"/>
              </a:ext>
            </a:extLst>
          </p:cNvPr>
          <p:cNvCxnSpPr>
            <a:cxnSpLocks/>
          </p:cNvCxnSpPr>
          <p:nvPr/>
        </p:nvCxnSpPr>
        <p:spPr>
          <a:xfrm>
            <a:off x="4157426" y="1517753"/>
            <a:ext cx="0" cy="138494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E5C7ECA8-4AB8-4F27-9A26-EF3AAFE48317}"/>
              </a:ext>
            </a:extLst>
          </p:cNvPr>
          <p:cNvCxnSpPr>
            <a:cxnSpLocks/>
          </p:cNvCxnSpPr>
          <p:nvPr/>
        </p:nvCxnSpPr>
        <p:spPr>
          <a:xfrm>
            <a:off x="3669385" y="1011228"/>
            <a:ext cx="0" cy="1881718"/>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8" name="直接连接符 7">
            <a:extLst>
              <a:ext uri="{FF2B5EF4-FFF2-40B4-BE49-F238E27FC236}">
                <a16:creationId xmlns:a16="http://schemas.microsoft.com/office/drawing/2014/main" id="{7FB618FE-D6F5-4019-B64B-A2665565F85F}"/>
              </a:ext>
            </a:extLst>
          </p:cNvPr>
          <p:cNvCxnSpPr/>
          <p:nvPr/>
        </p:nvCxnSpPr>
        <p:spPr>
          <a:xfrm flipH="1">
            <a:off x="3830948" y="1159340"/>
            <a:ext cx="1251" cy="184973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sp>
        <p:nvSpPr>
          <p:cNvPr id="9" name="圆角矩形 4">
            <a:extLst>
              <a:ext uri="{FF2B5EF4-FFF2-40B4-BE49-F238E27FC236}">
                <a16:creationId xmlns:a16="http://schemas.microsoft.com/office/drawing/2014/main" id="{9A45C713-1E92-455B-A2F1-DF0EDF5C6C25}"/>
              </a:ext>
            </a:extLst>
          </p:cNvPr>
          <p:cNvSpPr/>
          <p:nvPr/>
        </p:nvSpPr>
        <p:spPr>
          <a:xfrm>
            <a:off x="3393077" y="3011338"/>
            <a:ext cx="985817" cy="475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cxnSp>
        <p:nvCxnSpPr>
          <p:cNvPr id="10" name="直接连接符 9">
            <a:extLst>
              <a:ext uri="{FF2B5EF4-FFF2-40B4-BE49-F238E27FC236}">
                <a16:creationId xmlns:a16="http://schemas.microsoft.com/office/drawing/2014/main" id="{BF4AF76F-2CE9-4D5E-AB1C-FB39C54F8FA4}"/>
              </a:ext>
            </a:extLst>
          </p:cNvPr>
          <p:cNvCxnSpPr>
            <a:cxnSpLocks/>
          </p:cNvCxnSpPr>
          <p:nvPr/>
        </p:nvCxnSpPr>
        <p:spPr>
          <a:xfrm>
            <a:off x="3109913" y="3767366"/>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403B470C-488F-4B88-99C5-0729B926AA61}"/>
              </a:ext>
            </a:extLst>
          </p:cNvPr>
          <p:cNvCxnSpPr>
            <a:cxnSpLocks/>
          </p:cNvCxnSpPr>
          <p:nvPr/>
        </p:nvCxnSpPr>
        <p:spPr>
          <a:xfrm>
            <a:off x="4945783" y="50428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BCFC26BB-C593-488E-8FCF-16FB793D1334}"/>
              </a:ext>
            </a:extLst>
          </p:cNvPr>
          <p:cNvCxnSpPr>
            <a:cxnSpLocks/>
          </p:cNvCxnSpPr>
          <p:nvPr/>
        </p:nvCxnSpPr>
        <p:spPr>
          <a:xfrm flipH="1">
            <a:off x="1400175" y="6483032"/>
            <a:ext cx="354560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51CEB944-B222-416E-AB12-F406253492C8}"/>
              </a:ext>
            </a:extLst>
          </p:cNvPr>
          <p:cNvCxnSpPr>
            <a:cxnSpLocks/>
          </p:cNvCxnSpPr>
          <p:nvPr/>
        </p:nvCxnSpPr>
        <p:spPr>
          <a:xfrm>
            <a:off x="1400175" y="50428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33B60822-DC25-4BF5-B51E-76830A36C205}"/>
              </a:ext>
            </a:extLst>
          </p:cNvPr>
          <p:cNvCxnSpPr/>
          <p:nvPr/>
        </p:nvCxnSpPr>
        <p:spPr>
          <a:xfrm>
            <a:off x="3393077" y="3229386"/>
            <a:ext cx="98581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F97C9088-83C2-47F6-B862-3B77422C50C9}"/>
              </a:ext>
            </a:extLst>
          </p:cNvPr>
          <p:cNvCxnSpPr/>
          <p:nvPr/>
        </p:nvCxnSpPr>
        <p:spPr>
          <a:xfrm flipH="1">
            <a:off x="4007952" y="1338557"/>
            <a:ext cx="1251" cy="166962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16" name="矩形 15">
            <a:extLst>
              <a:ext uri="{FF2B5EF4-FFF2-40B4-BE49-F238E27FC236}">
                <a16:creationId xmlns:a16="http://schemas.microsoft.com/office/drawing/2014/main" id="{7128F3D5-B4DF-4233-B518-EAC4B5421EF2}"/>
              </a:ext>
            </a:extLst>
          </p:cNvPr>
          <p:cNvSpPr/>
          <p:nvPr/>
        </p:nvSpPr>
        <p:spPr>
          <a:xfrm>
            <a:off x="1856804" y="5527675"/>
            <a:ext cx="2747278" cy="561829"/>
          </a:xfrm>
          <a:prstGeom prst="rect">
            <a:avLst/>
          </a:prstGeom>
          <a:solidFill>
            <a:srgbClr val="FFC000"/>
          </a:solidFill>
          <a:ln w="190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p>
        </p:txBody>
      </p:sp>
      <p:cxnSp>
        <p:nvCxnSpPr>
          <p:cNvPr id="17" name="直接连接符 16">
            <a:extLst>
              <a:ext uri="{FF2B5EF4-FFF2-40B4-BE49-F238E27FC236}">
                <a16:creationId xmlns:a16="http://schemas.microsoft.com/office/drawing/2014/main" id="{FDCA20F4-695E-4E03-85D4-D92A909EF339}"/>
              </a:ext>
            </a:extLst>
          </p:cNvPr>
          <p:cNvCxnSpPr/>
          <p:nvPr/>
        </p:nvCxnSpPr>
        <p:spPr>
          <a:xfrm>
            <a:off x="1951882" y="5448951"/>
            <a:ext cx="2539606"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18" name="直接连接符 17">
            <a:extLst>
              <a:ext uri="{FF2B5EF4-FFF2-40B4-BE49-F238E27FC236}">
                <a16:creationId xmlns:a16="http://schemas.microsoft.com/office/drawing/2014/main" id="{CF9F0709-94C4-4227-A460-167FCBA10ED9}"/>
              </a:ext>
            </a:extLst>
          </p:cNvPr>
          <p:cNvCxnSpPr/>
          <p:nvPr/>
        </p:nvCxnSpPr>
        <p:spPr>
          <a:xfrm>
            <a:off x="1958138" y="6185445"/>
            <a:ext cx="253960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825E846B-C12E-4546-8E41-702F1840F0A9}"/>
              </a:ext>
            </a:extLst>
          </p:cNvPr>
          <p:cNvCxnSpPr/>
          <p:nvPr/>
        </p:nvCxnSpPr>
        <p:spPr>
          <a:xfrm flipH="1">
            <a:off x="3817229" y="3480159"/>
            <a:ext cx="7506" cy="184746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2575D24E-627D-4E6B-9BBB-8754D4891FCA}"/>
              </a:ext>
            </a:extLst>
          </p:cNvPr>
          <p:cNvCxnSpPr>
            <a:cxnSpLocks/>
          </p:cNvCxnSpPr>
          <p:nvPr/>
        </p:nvCxnSpPr>
        <p:spPr>
          <a:xfrm flipV="1">
            <a:off x="1677606" y="5314576"/>
            <a:ext cx="2137331" cy="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C7338A79-FD3F-474D-B4C3-CED399DE508E}"/>
              </a:ext>
            </a:extLst>
          </p:cNvPr>
          <p:cNvCxnSpPr/>
          <p:nvPr/>
        </p:nvCxnSpPr>
        <p:spPr>
          <a:xfrm>
            <a:off x="1685749" y="5311029"/>
            <a:ext cx="3128" cy="96904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7FB6B338-C4B0-4613-9042-8B0912EC90B0}"/>
              </a:ext>
            </a:extLst>
          </p:cNvPr>
          <p:cNvCxnSpPr>
            <a:cxnSpLocks/>
          </p:cNvCxnSpPr>
          <p:nvPr/>
        </p:nvCxnSpPr>
        <p:spPr>
          <a:xfrm flipH="1">
            <a:off x="1677606" y="6282273"/>
            <a:ext cx="1620098"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996A2A5F-CD0A-4380-995B-263C76339A9E}"/>
              </a:ext>
            </a:extLst>
          </p:cNvPr>
          <p:cNvCxnSpPr/>
          <p:nvPr/>
        </p:nvCxnSpPr>
        <p:spPr>
          <a:xfrm flipV="1">
            <a:off x="3287737" y="6175730"/>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789A23BF-965A-43B0-834C-FA0F837D1D86}"/>
              </a:ext>
            </a:extLst>
          </p:cNvPr>
          <p:cNvCxnSpPr>
            <a:cxnSpLocks/>
          </p:cNvCxnSpPr>
          <p:nvPr/>
        </p:nvCxnSpPr>
        <p:spPr>
          <a:xfrm>
            <a:off x="4003506" y="3150936"/>
            <a:ext cx="0" cy="217668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A28B7344-F3E9-4371-8001-9F6FF7F6F76A}"/>
              </a:ext>
            </a:extLst>
          </p:cNvPr>
          <p:cNvCxnSpPr>
            <a:cxnSpLocks/>
          </p:cNvCxnSpPr>
          <p:nvPr/>
        </p:nvCxnSpPr>
        <p:spPr>
          <a:xfrm flipH="1">
            <a:off x="4006844" y="5321301"/>
            <a:ext cx="474965"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26" name="流程图: 对照 25">
            <a:extLst>
              <a:ext uri="{FF2B5EF4-FFF2-40B4-BE49-F238E27FC236}">
                <a16:creationId xmlns:a16="http://schemas.microsoft.com/office/drawing/2014/main" id="{AE244806-3DFB-47F2-AB21-0D18F5848EF3}"/>
              </a:ext>
            </a:extLst>
          </p:cNvPr>
          <p:cNvSpPr/>
          <p:nvPr/>
        </p:nvSpPr>
        <p:spPr>
          <a:xfrm>
            <a:off x="3803186" y="25532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7" name="流程图: 对照 26">
            <a:extLst>
              <a:ext uri="{FF2B5EF4-FFF2-40B4-BE49-F238E27FC236}">
                <a16:creationId xmlns:a16="http://schemas.microsoft.com/office/drawing/2014/main" id="{0C49151E-0BF4-4EAB-BE1B-3028EE0AC781}"/>
              </a:ext>
            </a:extLst>
          </p:cNvPr>
          <p:cNvSpPr/>
          <p:nvPr/>
        </p:nvSpPr>
        <p:spPr>
          <a:xfrm>
            <a:off x="3976296" y="371284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8" name="流程图: 对照 27">
            <a:extLst>
              <a:ext uri="{FF2B5EF4-FFF2-40B4-BE49-F238E27FC236}">
                <a16:creationId xmlns:a16="http://schemas.microsoft.com/office/drawing/2014/main" id="{2CD12456-284C-4B62-AE28-2AE34C1B0AA3}"/>
              </a:ext>
            </a:extLst>
          </p:cNvPr>
          <p:cNvSpPr/>
          <p:nvPr/>
        </p:nvSpPr>
        <p:spPr>
          <a:xfrm>
            <a:off x="3799855" y="3718494"/>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29" name="直接连接符 28">
            <a:extLst>
              <a:ext uri="{FF2B5EF4-FFF2-40B4-BE49-F238E27FC236}">
                <a16:creationId xmlns:a16="http://schemas.microsoft.com/office/drawing/2014/main" id="{D3A6B0D0-08E8-44F1-B2FF-F3F67BE7416C}"/>
              </a:ext>
            </a:extLst>
          </p:cNvPr>
          <p:cNvCxnSpPr>
            <a:cxnSpLocks/>
          </p:cNvCxnSpPr>
          <p:nvPr/>
        </p:nvCxnSpPr>
        <p:spPr>
          <a:xfrm>
            <a:off x="1520091" y="5202994"/>
            <a:ext cx="0" cy="116793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56EB4854-DC24-4D8C-AA17-CA5B1273D422}"/>
              </a:ext>
            </a:extLst>
          </p:cNvPr>
          <p:cNvCxnSpPr>
            <a:cxnSpLocks/>
          </p:cNvCxnSpPr>
          <p:nvPr/>
        </p:nvCxnSpPr>
        <p:spPr>
          <a:xfrm>
            <a:off x="1519700" y="6365458"/>
            <a:ext cx="329033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3F20E1FF-7BAF-481A-8C78-6FF2DBB5B672}"/>
              </a:ext>
            </a:extLst>
          </p:cNvPr>
          <p:cNvCxnSpPr>
            <a:cxnSpLocks/>
          </p:cNvCxnSpPr>
          <p:nvPr/>
        </p:nvCxnSpPr>
        <p:spPr>
          <a:xfrm flipV="1">
            <a:off x="4810033" y="5202994"/>
            <a:ext cx="0" cy="116471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B18A8C7C-B0C6-4EE0-AEF0-3DA7FA51377C}"/>
              </a:ext>
            </a:extLst>
          </p:cNvPr>
          <p:cNvCxnSpPr>
            <a:cxnSpLocks/>
          </p:cNvCxnSpPr>
          <p:nvPr/>
        </p:nvCxnSpPr>
        <p:spPr>
          <a:xfrm flipH="1">
            <a:off x="1519700" y="5205728"/>
            <a:ext cx="2152146"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5FBF3754-A689-4EE2-93AC-BAB039FE7116}"/>
              </a:ext>
            </a:extLst>
          </p:cNvPr>
          <p:cNvCxnSpPr>
            <a:cxnSpLocks/>
          </p:cNvCxnSpPr>
          <p:nvPr/>
        </p:nvCxnSpPr>
        <p:spPr>
          <a:xfrm>
            <a:off x="4008577" y="1339443"/>
            <a:ext cx="3027521"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5123F7D6-7229-4371-AD1B-B031411E86E3}"/>
              </a:ext>
            </a:extLst>
          </p:cNvPr>
          <p:cNvCxnSpPr>
            <a:cxnSpLocks/>
          </p:cNvCxnSpPr>
          <p:nvPr/>
        </p:nvCxnSpPr>
        <p:spPr>
          <a:xfrm>
            <a:off x="3833813" y="1163305"/>
            <a:ext cx="3202285"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02F60034-AC39-419E-8788-20C8002A8629}"/>
              </a:ext>
            </a:extLst>
          </p:cNvPr>
          <p:cNvCxnSpPr>
            <a:cxnSpLocks/>
          </p:cNvCxnSpPr>
          <p:nvPr/>
        </p:nvCxnSpPr>
        <p:spPr>
          <a:xfrm flipH="1">
            <a:off x="3669385" y="1022848"/>
            <a:ext cx="3366714"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89094B67-E341-4417-A893-272D5BD9008B}"/>
              </a:ext>
            </a:extLst>
          </p:cNvPr>
          <p:cNvCxnSpPr>
            <a:cxnSpLocks/>
          </p:cNvCxnSpPr>
          <p:nvPr/>
        </p:nvCxnSpPr>
        <p:spPr>
          <a:xfrm>
            <a:off x="4162425" y="1524076"/>
            <a:ext cx="2873673"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B60F34F1-37DF-474D-9861-6D2BAA3BDB3B}"/>
              </a:ext>
            </a:extLst>
          </p:cNvPr>
          <p:cNvCxnSpPr/>
          <p:nvPr/>
        </p:nvCxnSpPr>
        <p:spPr>
          <a:xfrm flipH="1" flipV="1">
            <a:off x="4158923" y="1726763"/>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70B9DBAC-E036-4EB3-8D1B-377F2AFAD36A}"/>
              </a:ext>
            </a:extLst>
          </p:cNvPr>
          <p:cNvCxnSpPr/>
          <p:nvPr/>
        </p:nvCxnSpPr>
        <p:spPr>
          <a:xfrm rot="16200000" flipH="1">
            <a:off x="3578484" y="160903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6C58D327-5844-4F6C-A8F9-4F71A7C7FB2D}"/>
              </a:ext>
            </a:extLst>
          </p:cNvPr>
          <p:cNvCxnSpPr>
            <a:cxnSpLocks/>
          </p:cNvCxnSpPr>
          <p:nvPr/>
        </p:nvCxnSpPr>
        <p:spPr>
          <a:xfrm flipV="1">
            <a:off x="4937885" y="5679502"/>
            <a:ext cx="501354" cy="1"/>
          </a:xfrm>
          <a:prstGeom prst="line">
            <a:avLst/>
          </a:prstGeom>
          <a:ln w="19050"/>
        </p:spPr>
        <p:style>
          <a:lnRef idx="1">
            <a:schemeClr val="dk1"/>
          </a:lnRef>
          <a:fillRef idx="0">
            <a:schemeClr val="dk1"/>
          </a:fillRef>
          <a:effectRef idx="0">
            <a:schemeClr val="dk1"/>
          </a:effectRef>
          <a:fontRef idx="minor">
            <a:schemeClr val="tx1"/>
          </a:fontRef>
        </p:style>
      </p:cxnSp>
      <p:grpSp>
        <p:nvGrpSpPr>
          <p:cNvPr id="40" name="组合 39">
            <a:extLst>
              <a:ext uri="{FF2B5EF4-FFF2-40B4-BE49-F238E27FC236}">
                <a16:creationId xmlns:a16="http://schemas.microsoft.com/office/drawing/2014/main" id="{2E9D5777-9B8D-4C35-9D85-5554D4284665}"/>
              </a:ext>
            </a:extLst>
          </p:cNvPr>
          <p:cNvGrpSpPr/>
          <p:nvPr/>
        </p:nvGrpSpPr>
        <p:grpSpPr>
          <a:xfrm>
            <a:off x="5446432" y="5487832"/>
            <a:ext cx="811923" cy="372098"/>
            <a:chOff x="7858700" y="6268602"/>
            <a:chExt cx="822592" cy="473720"/>
          </a:xfrm>
        </p:grpSpPr>
        <p:sp>
          <p:nvSpPr>
            <p:cNvPr id="41" name="矩形 40">
              <a:extLst>
                <a:ext uri="{FF2B5EF4-FFF2-40B4-BE49-F238E27FC236}">
                  <a16:creationId xmlns:a16="http://schemas.microsoft.com/office/drawing/2014/main" id="{AB203B5B-A5F9-4CEF-97C9-F47C6720B24E}"/>
                </a:ext>
              </a:extLst>
            </p:cNvPr>
            <p:cNvSpPr/>
            <p:nvPr/>
          </p:nvSpPr>
          <p:spPr>
            <a:xfrm>
              <a:off x="7858700" y="6268602"/>
              <a:ext cx="822592" cy="473720"/>
            </a:xfrm>
            <a:prstGeom prst="rect">
              <a:avLst/>
            </a:prstGeom>
            <a:solidFill>
              <a:srgbClr val="7030A0"/>
            </a:solidFill>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2" name="椭圆 41">
              <a:extLst>
                <a:ext uri="{FF2B5EF4-FFF2-40B4-BE49-F238E27FC236}">
                  <a16:creationId xmlns:a16="http://schemas.microsoft.com/office/drawing/2014/main" id="{2E14429F-8407-416F-BC67-FD6E2CD55CDF}"/>
                </a:ext>
              </a:extLst>
            </p:cNvPr>
            <p:cNvSpPr/>
            <p:nvPr/>
          </p:nvSpPr>
          <p:spPr>
            <a:xfrm>
              <a:off x="7954182" y="6367749"/>
              <a:ext cx="224013" cy="24786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3" name="椭圆 42">
              <a:extLst>
                <a:ext uri="{FF2B5EF4-FFF2-40B4-BE49-F238E27FC236}">
                  <a16:creationId xmlns:a16="http://schemas.microsoft.com/office/drawing/2014/main" id="{0EA6F035-AACB-42C2-A144-0E14BB09589F}"/>
                </a:ext>
              </a:extLst>
            </p:cNvPr>
            <p:cNvSpPr/>
            <p:nvPr/>
          </p:nvSpPr>
          <p:spPr>
            <a:xfrm>
              <a:off x="8284684" y="6334698"/>
              <a:ext cx="297456" cy="3010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grpSp>
      <p:sp>
        <p:nvSpPr>
          <p:cNvPr id="44" name="流程图: 对照 43">
            <a:extLst>
              <a:ext uri="{FF2B5EF4-FFF2-40B4-BE49-F238E27FC236}">
                <a16:creationId xmlns:a16="http://schemas.microsoft.com/office/drawing/2014/main" id="{1F72A628-1554-4494-B7B7-9E8F4EA82875}"/>
              </a:ext>
            </a:extLst>
          </p:cNvPr>
          <p:cNvSpPr/>
          <p:nvPr/>
        </p:nvSpPr>
        <p:spPr>
          <a:xfrm rot="5400000">
            <a:off x="5140300" y="5603521"/>
            <a:ext cx="43043" cy="1520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45" name="文本框 200">
            <a:extLst>
              <a:ext uri="{FF2B5EF4-FFF2-40B4-BE49-F238E27FC236}">
                <a16:creationId xmlns:a16="http://schemas.microsoft.com/office/drawing/2014/main" id="{DCE39A2D-818A-44E2-A501-335178FC1BFF}"/>
              </a:ext>
            </a:extLst>
          </p:cNvPr>
          <p:cNvSpPr txBox="1"/>
          <p:nvPr/>
        </p:nvSpPr>
        <p:spPr>
          <a:xfrm>
            <a:off x="2929726" y="5679502"/>
            <a:ext cx="681815"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Magnet</a:t>
            </a:r>
            <a:endParaRPr lang="zh-CN" altLang="en-US" sz="1003" dirty="0">
              <a:latin typeface="Times New Roman" panose="02020603050405020304" pitchFamily="18" charset="0"/>
              <a:ea typeface="微软雅黑" panose="020B0503020204020204" pitchFamily="34" charset="-122"/>
            </a:endParaRPr>
          </a:p>
        </p:txBody>
      </p:sp>
      <p:sp>
        <p:nvSpPr>
          <p:cNvPr id="46" name="文本框 201">
            <a:extLst>
              <a:ext uri="{FF2B5EF4-FFF2-40B4-BE49-F238E27FC236}">
                <a16:creationId xmlns:a16="http://schemas.microsoft.com/office/drawing/2014/main" id="{E679B7BF-907D-4ED9-8357-B7575F422BCB}"/>
              </a:ext>
            </a:extLst>
          </p:cNvPr>
          <p:cNvSpPr txBox="1"/>
          <p:nvPr/>
        </p:nvSpPr>
        <p:spPr>
          <a:xfrm>
            <a:off x="3376814" y="3237315"/>
            <a:ext cx="1162839"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Phase Separator</a:t>
            </a:r>
            <a:endParaRPr lang="zh-CN" altLang="en-US" sz="1003" dirty="0">
              <a:latin typeface="Times New Roman" panose="02020603050405020304" pitchFamily="18" charset="0"/>
              <a:ea typeface="微软雅黑" panose="020B0503020204020204" pitchFamily="34" charset="-122"/>
            </a:endParaRPr>
          </a:p>
        </p:txBody>
      </p:sp>
      <p:sp>
        <p:nvSpPr>
          <p:cNvPr id="47" name="文本框 203">
            <a:extLst>
              <a:ext uri="{FF2B5EF4-FFF2-40B4-BE49-F238E27FC236}">
                <a16:creationId xmlns:a16="http://schemas.microsoft.com/office/drawing/2014/main" id="{56B309E9-5E13-4E95-B05B-CD76724EE60F}"/>
              </a:ext>
            </a:extLst>
          </p:cNvPr>
          <p:cNvSpPr txBox="1"/>
          <p:nvPr/>
        </p:nvSpPr>
        <p:spPr>
          <a:xfrm>
            <a:off x="4922176" y="6120337"/>
            <a:ext cx="1212881"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Thermal Shield</a:t>
            </a:r>
            <a:endParaRPr lang="zh-CN" altLang="en-US" sz="1003" dirty="0">
              <a:latin typeface="Times New Roman" panose="02020603050405020304" pitchFamily="18" charset="0"/>
              <a:ea typeface="微软雅黑" panose="020B0503020204020204" pitchFamily="34" charset="-122"/>
            </a:endParaRPr>
          </a:p>
        </p:txBody>
      </p:sp>
      <p:cxnSp>
        <p:nvCxnSpPr>
          <p:cNvPr id="48" name="直接箭头连接符 47">
            <a:extLst>
              <a:ext uri="{FF2B5EF4-FFF2-40B4-BE49-F238E27FC236}">
                <a16:creationId xmlns:a16="http://schemas.microsoft.com/office/drawing/2014/main" id="{B4FEE9AB-B277-48D9-82F2-C65F9B0854B8}"/>
              </a:ext>
            </a:extLst>
          </p:cNvPr>
          <p:cNvCxnSpPr>
            <a:cxnSpLocks/>
          </p:cNvCxnSpPr>
          <p:nvPr/>
        </p:nvCxnSpPr>
        <p:spPr>
          <a:xfrm>
            <a:off x="2422885" y="6282273"/>
            <a:ext cx="133763" cy="0"/>
          </a:xfrm>
          <a:prstGeom prst="straightConnector1">
            <a:avLst/>
          </a:prstGeom>
          <a:ln w="19050">
            <a:solidFill>
              <a:srgbClr val="0000FF"/>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61279BA1-5763-4129-8733-9F71B136B6FF}"/>
              </a:ext>
            </a:extLst>
          </p:cNvPr>
          <p:cNvCxnSpPr/>
          <p:nvPr/>
        </p:nvCxnSpPr>
        <p:spPr>
          <a:xfrm>
            <a:off x="4001942" y="4879235"/>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D343F3A7-AD6D-4852-B67D-F0AC4616C231}"/>
              </a:ext>
            </a:extLst>
          </p:cNvPr>
          <p:cNvCxnSpPr/>
          <p:nvPr/>
        </p:nvCxnSpPr>
        <p:spPr>
          <a:xfrm flipV="1">
            <a:off x="3819418" y="4341105"/>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3BC8EEBB-63D0-455C-BF27-B2344662F375}"/>
              </a:ext>
            </a:extLst>
          </p:cNvPr>
          <p:cNvCxnSpPr/>
          <p:nvPr/>
        </p:nvCxnSpPr>
        <p:spPr>
          <a:xfrm rot="16200000" flipH="1">
            <a:off x="1429190" y="535805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sp>
        <p:nvSpPr>
          <p:cNvPr id="52" name="文本框 450">
            <a:extLst>
              <a:ext uri="{FF2B5EF4-FFF2-40B4-BE49-F238E27FC236}">
                <a16:creationId xmlns:a16="http://schemas.microsoft.com/office/drawing/2014/main" id="{58E4F831-FB76-4BBB-A43D-93122A31FBF8}"/>
              </a:ext>
            </a:extLst>
          </p:cNvPr>
          <p:cNvSpPr txBox="1"/>
          <p:nvPr/>
        </p:nvSpPr>
        <p:spPr>
          <a:xfrm>
            <a:off x="5446432" y="4979360"/>
            <a:ext cx="846952" cy="462563"/>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3" b="1" dirty="0">
                <a:latin typeface="微软雅黑" panose="020B0503020204020204" pitchFamily="34" charset="-122"/>
                <a:ea typeface="微软雅黑" panose="020B0503020204020204" pitchFamily="34" charset="-122"/>
              </a:rPr>
              <a:t>Vacuum Pump</a:t>
            </a:r>
            <a:endParaRPr lang="zh-CN" altLang="en-US" sz="1203" dirty="0">
              <a:latin typeface="Times New Roman" panose="02020603050405020304" pitchFamily="18" charset="0"/>
              <a:ea typeface="微软雅黑" panose="020B0503020204020204" pitchFamily="34" charset="-122"/>
            </a:endParaRPr>
          </a:p>
        </p:txBody>
      </p:sp>
      <p:sp>
        <p:nvSpPr>
          <p:cNvPr id="53" name="文本框 203">
            <a:extLst>
              <a:ext uri="{FF2B5EF4-FFF2-40B4-BE49-F238E27FC236}">
                <a16:creationId xmlns:a16="http://schemas.microsoft.com/office/drawing/2014/main" id="{DC8EF604-6D5A-47F4-A395-2358B663BCD3}"/>
              </a:ext>
            </a:extLst>
          </p:cNvPr>
          <p:cNvSpPr txBox="1"/>
          <p:nvPr/>
        </p:nvSpPr>
        <p:spPr>
          <a:xfrm>
            <a:off x="715005" y="4163335"/>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Current Lead</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cxnSp>
        <p:nvCxnSpPr>
          <p:cNvPr id="58" name="直接连接符 57">
            <a:extLst>
              <a:ext uri="{FF2B5EF4-FFF2-40B4-BE49-F238E27FC236}">
                <a16:creationId xmlns:a16="http://schemas.microsoft.com/office/drawing/2014/main" id="{A43EFB40-A44F-4303-A01E-8DAE2D62F0E7}"/>
              </a:ext>
            </a:extLst>
          </p:cNvPr>
          <p:cNvCxnSpPr>
            <a:cxnSpLocks/>
          </p:cNvCxnSpPr>
          <p:nvPr/>
        </p:nvCxnSpPr>
        <p:spPr>
          <a:xfrm flipV="1">
            <a:off x="4481808" y="5318031"/>
            <a:ext cx="0" cy="124032"/>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59" name="椭圆 58">
            <a:extLst>
              <a:ext uri="{FF2B5EF4-FFF2-40B4-BE49-F238E27FC236}">
                <a16:creationId xmlns:a16="http://schemas.microsoft.com/office/drawing/2014/main" id="{9540AD8D-D52D-4422-9D1E-B9ABE141C4E3}"/>
              </a:ext>
            </a:extLst>
          </p:cNvPr>
          <p:cNvSpPr/>
          <p:nvPr/>
        </p:nvSpPr>
        <p:spPr>
          <a:xfrm>
            <a:off x="1920734" y="60991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6F10EB45-C29A-4BD1-9D88-0F7189DF6BE7}"/>
              </a:ext>
            </a:extLst>
          </p:cNvPr>
          <p:cNvSpPr/>
          <p:nvPr/>
        </p:nvSpPr>
        <p:spPr>
          <a:xfrm>
            <a:off x="4445181" y="60991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57F9672F-1195-442A-8BE1-BD00CE473120}"/>
              </a:ext>
            </a:extLst>
          </p:cNvPr>
          <p:cNvSpPr/>
          <p:nvPr/>
        </p:nvSpPr>
        <p:spPr>
          <a:xfrm>
            <a:off x="3297704" y="60991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5E17C954-F71E-44F5-8DAD-27B7F1C3DC89}"/>
              </a:ext>
            </a:extLst>
          </p:cNvPr>
          <p:cNvSpPr/>
          <p:nvPr/>
        </p:nvSpPr>
        <p:spPr>
          <a:xfrm>
            <a:off x="2379724" y="60991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9569D413-001C-40B0-9905-B23DF35DD523}"/>
              </a:ext>
            </a:extLst>
          </p:cNvPr>
          <p:cNvSpPr/>
          <p:nvPr/>
        </p:nvSpPr>
        <p:spPr>
          <a:xfrm>
            <a:off x="2838714" y="60991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4AC22061-87A6-4511-B2EE-30227AB43E89}"/>
              </a:ext>
            </a:extLst>
          </p:cNvPr>
          <p:cNvSpPr/>
          <p:nvPr/>
        </p:nvSpPr>
        <p:spPr>
          <a:xfrm>
            <a:off x="3756694" y="60991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EE7245B5-37F3-46CF-966E-8429951F84D9}"/>
              </a:ext>
            </a:extLst>
          </p:cNvPr>
          <p:cNvSpPr/>
          <p:nvPr/>
        </p:nvSpPr>
        <p:spPr>
          <a:xfrm>
            <a:off x="2150229" y="60991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883CE13A-4BF0-4405-91A4-6FBD2CDDCDF6}"/>
              </a:ext>
            </a:extLst>
          </p:cNvPr>
          <p:cNvSpPr/>
          <p:nvPr/>
        </p:nvSpPr>
        <p:spPr>
          <a:xfrm>
            <a:off x="3986189" y="60991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1C1B3912-9505-42AF-ADD6-223C9AD84BD9}"/>
              </a:ext>
            </a:extLst>
          </p:cNvPr>
          <p:cNvSpPr/>
          <p:nvPr/>
        </p:nvSpPr>
        <p:spPr>
          <a:xfrm>
            <a:off x="4215684" y="60991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A3C74180-E440-458B-87CA-E95EA1815AB4}"/>
              </a:ext>
            </a:extLst>
          </p:cNvPr>
          <p:cNvSpPr/>
          <p:nvPr/>
        </p:nvSpPr>
        <p:spPr>
          <a:xfrm>
            <a:off x="2609219" y="60991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FB00CE9F-BB92-4A95-B2B0-59561FD3FAAA}"/>
              </a:ext>
            </a:extLst>
          </p:cNvPr>
          <p:cNvSpPr/>
          <p:nvPr/>
        </p:nvSpPr>
        <p:spPr>
          <a:xfrm>
            <a:off x="3068209" y="60991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259641B8-6890-4E85-95AD-7B70008949CF}"/>
              </a:ext>
            </a:extLst>
          </p:cNvPr>
          <p:cNvSpPr/>
          <p:nvPr/>
        </p:nvSpPr>
        <p:spPr>
          <a:xfrm>
            <a:off x="3527199" y="60991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E839ABCC-69EF-4AF2-8870-4AAC960DF813}"/>
              </a:ext>
            </a:extLst>
          </p:cNvPr>
          <p:cNvSpPr/>
          <p:nvPr/>
        </p:nvSpPr>
        <p:spPr>
          <a:xfrm>
            <a:off x="1927075" y="54420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8DC91682-55ED-4902-87B8-0DBC71919ECD}"/>
              </a:ext>
            </a:extLst>
          </p:cNvPr>
          <p:cNvSpPr/>
          <p:nvPr/>
        </p:nvSpPr>
        <p:spPr>
          <a:xfrm>
            <a:off x="4451522" y="54420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0EC2878D-C29B-4644-B275-2E03671E0A95}"/>
              </a:ext>
            </a:extLst>
          </p:cNvPr>
          <p:cNvSpPr/>
          <p:nvPr/>
        </p:nvSpPr>
        <p:spPr>
          <a:xfrm>
            <a:off x="3304045" y="54420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47F49BF1-0A3E-42AA-96DF-4B6E3FD39FC7}"/>
              </a:ext>
            </a:extLst>
          </p:cNvPr>
          <p:cNvSpPr/>
          <p:nvPr/>
        </p:nvSpPr>
        <p:spPr>
          <a:xfrm>
            <a:off x="2386065" y="54420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CAC9EA0F-4B8F-4AD5-987F-18839DC57F49}"/>
              </a:ext>
            </a:extLst>
          </p:cNvPr>
          <p:cNvSpPr/>
          <p:nvPr/>
        </p:nvSpPr>
        <p:spPr>
          <a:xfrm>
            <a:off x="2845055" y="54420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A0F8981E-3944-46CF-A3FC-2B2D8944B337}"/>
              </a:ext>
            </a:extLst>
          </p:cNvPr>
          <p:cNvSpPr/>
          <p:nvPr/>
        </p:nvSpPr>
        <p:spPr>
          <a:xfrm>
            <a:off x="3763035" y="54420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D41A173C-4662-4239-ADD1-7376AB722F3D}"/>
              </a:ext>
            </a:extLst>
          </p:cNvPr>
          <p:cNvSpPr/>
          <p:nvPr/>
        </p:nvSpPr>
        <p:spPr>
          <a:xfrm>
            <a:off x="2156570" y="54420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370EFE33-EF4E-4DD8-8ADE-CFA92415ABD4}"/>
              </a:ext>
            </a:extLst>
          </p:cNvPr>
          <p:cNvSpPr/>
          <p:nvPr/>
        </p:nvSpPr>
        <p:spPr>
          <a:xfrm>
            <a:off x="3992530" y="54420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EE8C8897-3B85-44EF-A46D-D46AE901F9C8}"/>
              </a:ext>
            </a:extLst>
          </p:cNvPr>
          <p:cNvSpPr/>
          <p:nvPr/>
        </p:nvSpPr>
        <p:spPr>
          <a:xfrm>
            <a:off x="4222025" y="54420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BDF09153-9B57-42B2-A2D4-EB221A1C2D42}"/>
              </a:ext>
            </a:extLst>
          </p:cNvPr>
          <p:cNvSpPr/>
          <p:nvPr/>
        </p:nvSpPr>
        <p:spPr>
          <a:xfrm>
            <a:off x="2615560" y="54420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169773B1-F575-43FA-8D09-7F0187A4594B}"/>
              </a:ext>
            </a:extLst>
          </p:cNvPr>
          <p:cNvSpPr/>
          <p:nvPr/>
        </p:nvSpPr>
        <p:spPr>
          <a:xfrm>
            <a:off x="3074550" y="54420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78170C74-4DF9-40C2-B030-60A09D83AAC2}"/>
              </a:ext>
            </a:extLst>
          </p:cNvPr>
          <p:cNvSpPr/>
          <p:nvPr/>
        </p:nvSpPr>
        <p:spPr>
          <a:xfrm>
            <a:off x="3533540" y="54420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a:extLst>
              <a:ext uri="{FF2B5EF4-FFF2-40B4-BE49-F238E27FC236}">
                <a16:creationId xmlns:a16="http://schemas.microsoft.com/office/drawing/2014/main" id="{783DB644-F64F-4974-80CF-CBF97541B898}"/>
              </a:ext>
            </a:extLst>
          </p:cNvPr>
          <p:cNvCxnSpPr>
            <a:cxnSpLocks/>
          </p:cNvCxnSpPr>
          <p:nvPr/>
        </p:nvCxnSpPr>
        <p:spPr>
          <a:xfrm flipH="1">
            <a:off x="1519700" y="5633832"/>
            <a:ext cx="3290333"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2ED5C46F-91CB-404A-9183-825ABDF25884}"/>
              </a:ext>
            </a:extLst>
          </p:cNvPr>
          <p:cNvCxnSpPr>
            <a:cxnSpLocks/>
          </p:cNvCxnSpPr>
          <p:nvPr/>
        </p:nvCxnSpPr>
        <p:spPr>
          <a:xfrm flipH="1">
            <a:off x="1519700" y="5990803"/>
            <a:ext cx="3297422"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sp>
        <p:nvSpPr>
          <p:cNvPr id="85" name="矩形 84">
            <a:extLst>
              <a:ext uri="{FF2B5EF4-FFF2-40B4-BE49-F238E27FC236}">
                <a16:creationId xmlns:a16="http://schemas.microsoft.com/office/drawing/2014/main" id="{37C7FA72-B2A8-4B7B-80A8-FD348A1A560B}"/>
              </a:ext>
            </a:extLst>
          </p:cNvPr>
          <p:cNvSpPr/>
          <p:nvPr/>
        </p:nvSpPr>
        <p:spPr>
          <a:xfrm>
            <a:off x="1818667" y="38596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D294D514-16E1-4A5F-A964-ADE74376773A}"/>
              </a:ext>
            </a:extLst>
          </p:cNvPr>
          <p:cNvSpPr/>
          <p:nvPr/>
        </p:nvSpPr>
        <p:spPr>
          <a:xfrm>
            <a:off x="2020726" y="38596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a:extLst>
              <a:ext uri="{FF2B5EF4-FFF2-40B4-BE49-F238E27FC236}">
                <a16:creationId xmlns:a16="http://schemas.microsoft.com/office/drawing/2014/main" id="{1366A9FF-6432-4E69-9C34-1B0331FA6459}"/>
              </a:ext>
            </a:extLst>
          </p:cNvPr>
          <p:cNvCxnSpPr>
            <a:cxnSpLocks/>
          </p:cNvCxnSpPr>
          <p:nvPr/>
        </p:nvCxnSpPr>
        <p:spPr>
          <a:xfrm>
            <a:off x="1963115" y="4734459"/>
            <a:ext cx="0" cy="58501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54080483-9056-4A99-B7D8-3C1DE591D695}"/>
              </a:ext>
            </a:extLst>
          </p:cNvPr>
          <p:cNvCxnSpPr>
            <a:cxnSpLocks/>
          </p:cNvCxnSpPr>
          <p:nvPr/>
        </p:nvCxnSpPr>
        <p:spPr>
          <a:xfrm flipH="1">
            <a:off x="1862433" y="4734459"/>
            <a:ext cx="201364"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D80B5B7B-866C-4980-99B8-78866BD16D87}"/>
              </a:ext>
            </a:extLst>
          </p:cNvPr>
          <p:cNvCxnSpPr/>
          <p:nvPr/>
        </p:nvCxnSpPr>
        <p:spPr>
          <a:xfrm flipV="1">
            <a:off x="1862433" y="4623823"/>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a16="http://schemas.microsoft.com/office/drawing/2014/main" id="{91B5C1CC-C1CF-401E-A94B-9DA1BCED3822}"/>
              </a:ext>
            </a:extLst>
          </p:cNvPr>
          <p:cNvCxnSpPr>
            <a:cxnSpLocks/>
          </p:cNvCxnSpPr>
          <p:nvPr/>
        </p:nvCxnSpPr>
        <p:spPr>
          <a:xfrm flipV="1">
            <a:off x="2063797" y="4623823"/>
            <a:ext cx="0" cy="11063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1" name="直接连接符 90">
            <a:extLst>
              <a:ext uri="{FF2B5EF4-FFF2-40B4-BE49-F238E27FC236}">
                <a16:creationId xmlns:a16="http://schemas.microsoft.com/office/drawing/2014/main" id="{1F028B5F-5CE0-43CD-AE5D-7B01762D107F}"/>
              </a:ext>
            </a:extLst>
          </p:cNvPr>
          <p:cNvCxnSpPr>
            <a:cxnSpLocks/>
          </p:cNvCxnSpPr>
          <p:nvPr/>
        </p:nvCxnSpPr>
        <p:spPr>
          <a:xfrm>
            <a:off x="3678797" y="3659188"/>
            <a:ext cx="0" cy="155707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D2B59D36-1BC8-4AC0-B878-738601698F16}"/>
              </a:ext>
            </a:extLst>
          </p:cNvPr>
          <p:cNvCxnSpPr>
            <a:cxnSpLocks/>
          </p:cNvCxnSpPr>
          <p:nvPr/>
        </p:nvCxnSpPr>
        <p:spPr>
          <a:xfrm flipH="1">
            <a:off x="3297704" y="3659188"/>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084B3D94-35F5-4BFA-B401-A4119B93BDCF}"/>
              </a:ext>
            </a:extLst>
          </p:cNvPr>
          <p:cNvCxnSpPr>
            <a:cxnSpLocks/>
          </p:cNvCxnSpPr>
          <p:nvPr/>
        </p:nvCxnSpPr>
        <p:spPr>
          <a:xfrm>
            <a:off x="3297704" y="2892946"/>
            <a:ext cx="0" cy="766242"/>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4" name="直接连接符 93">
            <a:extLst>
              <a:ext uri="{FF2B5EF4-FFF2-40B4-BE49-F238E27FC236}">
                <a16:creationId xmlns:a16="http://schemas.microsoft.com/office/drawing/2014/main" id="{A3D8EFE8-0AFE-448C-8A59-1C73B224F334}"/>
              </a:ext>
            </a:extLst>
          </p:cNvPr>
          <p:cNvCxnSpPr>
            <a:cxnSpLocks/>
          </p:cNvCxnSpPr>
          <p:nvPr/>
        </p:nvCxnSpPr>
        <p:spPr>
          <a:xfrm flipH="1">
            <a:off x="3297704" y="2897709"/>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70B9A572-7643-464C-AAAB-45C18DE93392}"/>
              </a:ext>
            </a:extLst>
          </p:cNvPr>
          <p:cNvCxnSpPr>
            <a:cxnSpLocks/>
          </p:cNvCxnSpPr>
          <p:nvPr/>
        </p:nvCxnSpPr>
        <p:spPr>
          <a:xfrm flipH="1">
            <a:off x="4162425" y="5205728"/>
            <a:ext cx="654697"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90FF618F-B699-4830-B8DA-20C0CB7D1889}"/>
              </a:ext>
            </a:extLst>
          </p:cNvPr>
          <p:cNvCxnSpPr>
            <a:cxnSpLocks/>
          </p:cNvCxnSpPr>
          <p:nvPr/>
        </p:nvCxnSpPr>
        <p:spPr>
          <a:xfrm flipV="1">
            <a:off x="4157426" y="3657591"/>
            <a:ext cx="0" cy="1557075"/>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7" name="直接连接符 96">
            <a:extLst>
              <a:ext uri="{FF2B5EF4-FFF2-40B4-BE49-F238E27FC236}">
                <a16:creationId xmlns:a16="http://schemas.microsoft.com/office/drawing/2014/main" id="{E9A3EE24-EDC6-4191-AFBA-30FAF450F856}"/>
              </a:ext>
            </a:extLst>
          </p:cNvPr>
          <p:cNvCxnSpPr>
            <a:cxnSpLocks/>
          </p:cNvCxnSpPr>
          <p:nvPr/>
        </p:nvCxnSpPr>
        <p:spPr>
          <a:xfrm flipH="1">
            <a:off x="4154460" y="3657591"/>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8" name="直接连接符 97">
            <a:extLst>
              <a:ext uri="{FF2B5EF4-FFF2-40B4-BE49-F238E27FC236}">
                <a16:creationId xmlns:a16="http://schemas.microsoft.com/office/drawing/2014/main" id="{B0F5CFA0-B316-4572-B33D-3B06016BC59F}"/>
              </a:ext>
            </a:extLst>
          </p:cNvPr>
          <p:cNvCxnSpPr>
            <a:cxnSpLocks/>
          </p:cNvCxnSpPr>
          <p:nvPr/>
        </p:nvCxnSpPr>
        <p:spPr>
          <a:xfrm>
            <a:off x="4488342" y="2892946"/>
            <a:ext cx="0" cy="766242"/>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9" name="直接连接符 98">
            <a:extLst>
              <a:ext uri="{FF2B5EF4-FFF2-40B4-BE49-F238E27FC236}">
                <a16:creationId xmlns:a16="http://schemas.microsoft.com/office/drawing/2014/main" id="{AAB93858-F688-466D-A391-601868EFF5F6}"/>
              </a:ext>
            </a:extLst>
          </p:cNvPr>
          <p:cNvCxnSpPr>
            <a:cxnSpLocks/>
          </p:cNvCxnSpPr>
          <p:nvPr/>
        </p:nvCxnSpPr>
        <p:spPr>
          <a:xfrm flipH="1">
            <a:off x="4154460" y="2892946"/>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100" name="直接连接符 99">
            <a:extLst>
              <a:ext uri="{FF2B5EF4-FFF2-40B4-BE49-F238E27FC236}">
                <a16:creationId xmlns:a16="http://schemas.microsoft.com/office/drawing/2014/main" id="{20996BFD-45ED-4768-A827-6846F0E1D7FE}"/>
              </a:ext>
            </a:extLst>
          </p:cNvPr>
          <p:cNvCxnSpPr>
            <a:cxnSpLocks/>
          </p:cNvCxnSpPr>
          <p:nvPr/>
        </p:nvCxnSpPr>
        <p:spPr>
          <a:xfrm>
            <a:off x="1400175" y="5042865"/>
            <a:ext cx="285574"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1" name="直接连接符 100">
            <a:extLst>
              <a:ext uri="{FF2B5EF4-FFF2-40B4-BE49-F238E27FC236}">
                <a16:creationId xmlns:a16="http://schemas.microsoft.com/office/drawing/2014/main" id="{42197DA1-33F3-48FC-9988-C1945434544E}"/>
              </a:ext>
            </a:extLst>
          </p:cNvPr>
          <p:cNvCxnSpPr>
            <a:cxnSpLocks/>
          </p:cNvCxnSpPr>
          <p:nvPr/>
        </p:nvCxnSpPr>
        <p:spPr>
          <a:xfrm>
            <a:off x="1677606" y="37592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a16="http://schemas.microsoft.com/office/drawing/2014/main" id="{0022FBCB-1D44-4BE6-8253-BA0887C2002E}"/>
              </a:ext>
            </a:extLst>
          </p:cNvPr>
          <p:cNvCxnSpPr>
            <a:cxnSpLocks/>
          </p:cNvCxnSpPr>
          <p:nvPr/>
        </p:nvCxnSpPr>
        <p:spPr>
          <a:xfrm>
            <a:off x="1675880" y="3759200"/>
            <a:ext cx="56067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89FE2F87-A599-4673-8FF1-DD7CFA2030EE}"/>
              </a:ext>
            </a:extLst>
          </p:cNvPr>
          <p:cNvCxnSpPr>
            <a:cxnSpLocks/>
          </p:cNvCxnSpPr>
          <p:nvPr/>
        </p:nvCxnSpPr>
        <p:spPr>
          <a:xfrm>
            <a:off x="2236551" y="37592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AF141B2F-D4E2-4C17-89C1-3C1B22037364}"/>
              </a:ext>
            </a:extLst>
          </p:cNvPr>
          <p:cNvCxnSpPr>
            <a:cxnSpLocks/>
          </p:cNvCxnSpPr>
          <p:nvPr/>
        </p:nvCxnSpPr>
        <p:spPr>
          <a:xfrm>
            <a:off x="2236937" y="5042865"/>
            <a:ext cx="1290262"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E9513BB3-C6BE-47BF-A862-67A31FD8C18C}"/>
              </a:ext>
            </a:extLst>
          </p:cNvPr>
          <p:cNvCxnSpPr>
            <a:cxnSpLocks/>
          </p:cNvCxnSpPr>
          <p:nvPr/>
        </p:nvCxnSpPr>
        <p:spPr>
          <a:xfrm>
            <a:off x="3527199" y="37592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a16="http://schemas.microsoft.com/office/drawing/2014/main" id="{D92F15CD-9BDF-4F03-B71A-B3FCB0873F81}"/>
              </a:ext>
            </a:extLst>
          </p:cNvPr>
          <p:cNvCxnSpPr>
            <a:cxnSpLocks/>
          </p:cNvCxnSpPr>
          <p:nvPr/>
        </p:nvCxnSpPr>
        <p:spPr>
          <a:xfrm>
            <a:off x="4302006" y="3767366"/>
            <a:ext cx="0" cy="1275499"/>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7" name="直接连接符 106">
            <a:extLst>
              <a:ext uri="{FF2B5EF4-FFF2-40B4-BE49-F238E27FC236}">
                <a16:creationId xmlns:a16="http://schemas.microsoft.com/office/drawing/2014/main" id="{3F45B898-FF3E-4ABE-831B-908F758ABD25}"/>
              </a:ext>
            </a:extLst>
          </p:cNvPr>
          <p:cNvCxnSpPr>
            <a:cxnSpLocks/>
          </p:cNvCxnSpPr>
          <p:nvPr/>
        </p:nvCxnSpPr>
        <p:spPr>
          <a:xfrm>
            <a:off x="4300652" y="5042865"/>
            <a:ext cx="64513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a16="http://schemas.microsoft.com/office/drawing/2014/main" id="{BDA07D18-BE28-47C9-9F95-C0B193687323}"/>
              </a:ext>
            </a:extLst>
          </p:cNvPr>
          <p:cNvCxnSpPr>
            <a:cxnSpLocks/>
          </p:cNvCxnSpPr>
          <p:nvPr/>
        </p:nvCxnSpPr>
        <p:spPr>
          <a:xfrm>
            <a:off x="4300652" y="3767366"/>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a16="http://schemas.microsoft.com/office/drawing/2014/main" id="{A6DABE5F-8790-45B2-AF8E-066F4B28DD9D}"/>
              </a:ext>
            </a:extLst>
          </p:cNvPr>
          <p:cNvCxnSpPr>
            <a:cxnSpLocks/>
          </p:cNvCxnSpPr>
          <p:nvPr/>
        </p:nvCxnSpPr>
        <p:spPr>
          <a:xfrm>
            <a:off x="3109913" y="27717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a16="http://schemas.microsoft.com/office/drawing/2014/main" id="{E444E262-4A4E-47E2-AEE7-4A32C5DC5395}"/>
              </a:ext>
            </a:extLst>
          </p:cNvPr>
          <p:cNvCxnSpPr>
            <a:cxnSpLocks/>
          </p:cNvCxnSpPr>
          <p:nvPr/>
        </p:nvCxnSpPr>
        <p:spPr>
          <a:xfrm>
            <a:off x="4700588" y="27717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F2D57488-0AF7-4749-BCD1-359344F1A184}"/>
              </a:ext>
            </a:extLst>
          </p:cNvPr>
          <p:cNvCxnSpPr>
            <a:cxnSpLocks/>
          </p:cNvCxnSpPr>
          <p:nvPr/>
        </p:nvCxnSpPr>
        <p:spPr>
          <a:xfrm>
            <a:off x="4300652" y="2771745"/>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E5339E3F-D94E-4C5D-8AC1-1916EF7CBD3A}"/>
              </a:ext>
            </a:extLst>
          </p:cNvPr>
          <p:cNvCxnSpPr>
            <a:cxnSpLocks/>
          </p:cNvCxnSpPr>
          <p:nvPr/>
        </p:nvCxnSpPr>
        <p:spPr>
          <a:xfrm>
            <a:off x="3109913" y="2771745"/>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3" name="直接连接符 112">
            <a:extLst>
              <a:ext uri="{FF2B5EF4-FFF2-40B4-BE49-F238E27FC236}">
                <a16:creationId xmlns:a16="http://schemas.microsoft.com/office/drawing/2014/main" id="{A4825F36-7D1D-4C09-9A4C-C7CDC04C4B47}"/>
              </a:ext>
            </a:extLst>
          </p:cNvPr>
          <p:cNvCxnSpPr>
            <a:cxnSpLocks/>
          </p:cNvCxnSpPr>
          <p:nvPr/>
        </p:nvCxnSpPr>
        <p:spPr>
          <a:xfrm>
            <a:off x="4300652" y="1912617"/>
            <a:ext cx="0" cy="86269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4" name="直接连接符 113">
            <a:extLst>
              <a:ext uri="{FF2B5EF4-FFF2-40B4-BE49-F238E27FC236}">
                <a16:creationId xmlns:a16="http://schemas.microsoft.com/office/drawing/2014/main" id="{E37F5A67-4735-4BAA-B670-C648C161B527}"/>
              </a:ext>
            </a:extLst>
          </p:cNvPr>
          <p:cNvCxnSpPr>
            <a:cxnSpLocks/>
          </p:cNvCxnSpPr>
          <p:nvPr/>
        </p:nvCxnSpPr>
        <p:spPr>
          <a:xfrm>
            <a:off x="3522551" y="912182"/>
            <a:ext cx="0" cy="1859563"/>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sp>
        <p:nvSpPr>
          <p:cNvPr id="115" name="流程图: 对照 114">
            <a:extLst>
              <a:ext uri="{FF2B5EF4-FFF2-40B4-BE49-F238E27FC236}">
                <a16:creationId xmlns:a16="http://schemas.microsoft.com/office/drawing/2014/main" id="{B0990D59-E631-407A-8074-21D7EAC29BD9}"/>
              </a:ext>
            </a:extLst>
          </p:cNvPr>
          <p:cNvSpPr/>
          <p:nvPr/>
        </p:nvSpPr>
        <p:spPr>
          <a:xfrm>
            <a:off x="1935566" y="4844907"/>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6" name="流程图: 对照 115">
            <a:extLst>
              <a:ext uri="{FF2B5EF4-FFF2-40B4-BE49-F238E27FC236}">
                <a16:creationId xmlns:a16="http://schemas.microsoft.com/office/drawing/2014/main" id="{82C789D4-670F-4A54-B641-1330B27E5947}"/>
              </a:ext>
            </a:extLst>
          </p:cNvPr>
          <p:cNvSpPr/>
          <p:nvPr/>
        </p:nvSpPr>
        <p:spPr>
          <a:xfrm>
            <a:off x="3635595" y="256341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7" name="文本框 203">
            <a:extLst>
              <a:ext uri="{FF2B5EF4-FFF2-40B4-BE49-F238E27FC236}">
                <a16:creationId xmlns:a16="http://schemas.microsoft.com/office/drawing/2014/main" id="{5B4861F4-12A1-40AC-B85F-CA708DFD06AF}"/>
              </a:ext>
            </a:extLst>
          </p:cNvPr>
          <p:cNvSpPr txBox="1"/>
          <p:nvPr/>
        </p:nvSpPr>
        <p:spPr>
          <a:xfrm>
            <a:off x="4300652" y="4278231"/>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Cryogenic</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cxnSp>
        <p:nvCxnSpPr>
          <p:cNvPr id="118" name="直接连接符 117">
            <a:extLst>
              <a:ext uri="{FF2B5EF4-FFF2-40B4-BE49-F238E27FC236}">
                <a16:creationId xmlns:a16="http://schemas.microsoft.com/office/drawing/2014/main" id="{646927E3-49F5-4B79-88C1-9FFFCA86649C}"/>
              </a:ext>
            </a:extLst>
          </p:cNvPr>
          <p:cNvCxnSpPr>
            <a:cxnSpLocks/>
          </p:cNvCxnSpPr>
          <p:nvPr/>
        </p:nvCxnSpPr>
        <p:spPr>
          <a:xfrm>
            <a:off x="4300652" y="1912617"/>
            <a:ext cx="273544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9" name="直接箭头连接符 118">
            <a:extLst>
              <a:ext uri="{FF2B5EF4-FFF2-40B4-BE49-F238E27FC236}">
                <a16:creationId xmlns:a16="http://schemas.microsoft.com/office/drawing/2014/main" id="{67A36364-A818-4915-BEE5-01AE7F9EECAD}"/>
              </a:ext>
            </a:extLst>
          </p:cNvPr>
          <p:cNvCxnSpPr>
            <a:cxnSpLocks/>
          </p:cNvCxnSpPr>
          <p:nvPr/>
        </p:nvCxnSpPr>
        <p:spPr>
          <a:xfrm>
            <a:off x="2521571" y="5314576"/>
            <a:ext cx="261617" cy="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0" name="直接箭头连接符 119">
            <a:extLst>
              <a:ext uri="{FF2B5EF4-FFF2-40B4-BE49-F238E27FC236}">
                <a16:creationId xmlns:a16="http://schemas.microsoft.com/office/drawing/2014/main" id="{DA3B577B-CAB7-4E9F-9F6A-71C149020E2A}"/>
              </a:ext>
            </a:extLst>
          </p:cNvPr>
          <p:cNvCxnSpPr>
            <a:cxnSpLocks/>
          </p:cNvCxnSpPr>
          <p:nvPr/>
        </p:nvCxnSpPr>
        <p:spPr>
          <a:xfrm>
            <a:off x="1963115" y="5067127"/>
            <a:ext cx="0" cy="22325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B5F4512D-4B6B-4BC1-B8E9-14119CA002D5}"/>
              </a:ext>
            </a:extLst>
          </p:cNvPr>
          <p:cNvCxnSpPr>
            <a:cxnSpLocks/>
          </p:cNvCxnSpPr>
          <p:nvPr/>
        </p:nvCxnSpPr>
        <p:spPr>
          <a:xfrm>
            <a:off x="4503602" y="1154553"/>
            <a:ext cx="12133" cy="578032"/>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22" name="直接连接符 121">
            <a:extLst>
              <a:ext uri="{FF2B5EF4-FFF2-40B4-BE49-F238E27FC236}">
                <a16:creationId xmlns:a16="http://schemas.microsoft.com/office/drawing/2014/main" id="{98F02194-BC24-4B04-AA07-527F54961E1E}"/>
              </a:ext>
            </a:extLst>
          </p:cNvPr>
          <p:cNvCxnSpPr>
            <a:cxnSpLocks/>
          </p:cNvCxnSpPr>
          <p:nvPr/>
        </p:nvCxnSpPr>
        <p:spPr>
          <a:xfrm>
            <a:off x="4509668" y="1727140"/>
            <a:ext cx="252643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24" name="直接连接符 123">
            <a:extLst>
              <a:ext uri="{FF2B5EF4-FFF2-40B4-BE49-F238E27FC236}">
                <a16:creationId xmlns:a16="http://schemas.microsoft.com/office/drawing/2014/main" id="{08E48C9E-02C4-40BD-8733-68B0D88F3B92}"/>
              </a:ext>
            </a:extLst>
          </p:cNvPr>
          <p:cNvCxnSpPr>
            <a:cxnSpLocks/>
          </p:cNvCxnSpPr>
          <p:nvPr/>
        </p:nvCxnSpPr>
        <p:spPr>
          <a:xfrm>
            <a:off x="3510480" y="912182"/>
            <a:ext cx="352561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5" name="直接箭头连接符 124">
            <a:extLst>
              <a:ext uri="{FF2B5EF4-FFF2-40B4-BE49-F238E27FC236}">
                <a16:creationId xmlns:a16="http://schemas.microsoft.com/office/drawing/2014/main" id="{28F157A2-72DC-4914-AA04-69304F6AEC60}"/>
              </a:ext>
            </a:extLst>
          </p:cNvPr>
          <p:cNvCxnSpPr/>
          <p:nvPr/>
        </p:nvCxnSpPr>
        <p:spPr>
          <a:xfrm flipV="1">
            <a:off x="3830636" y="1828690"/>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a16="http://schemas.microsoft.com/office/drawing/2014/main" id="{B274E2E6-56D0-453B-B335-55E89FC72597}"/>
              </a:ext>
            </a:extLst>
          </p:cNvPr>
          <p:cNvCxnSpPr/>
          <p:nvPr/>
        </p:nvCxnSpPr>
        <p:spPr>
          <a:xfrm>
            <a:off x="4000793" y="2144412"/>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a16="http://schemas.microsoft.com/office/drawing/2014/main" id="{71824FDE-9DB1-4D2A-96A1-B16517602572}"/>
              </a:ext>
            </a:extLst>
          </p:cNvPr>
          <p:cNvCxnSpPr>
            <a:cxnSpLocks/>
          </p:cNvCxnSpPr>
          <p:nvPr/>
        </p:nvCxnSpPr>
        <p:spPr>
          <a:xfrm>
            <a:off x="5352202" y="1726422"/>
            <a:ext cx="247059" cy="1437"/>
          </a:xfrm>
          <a:prstGeom prst="straightConnector1">
            <a:avLst/>
          </a:prstGeom>
          <a:ln w="19050">
            <a:solidFill>
              <a:srgbClr val="0070C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8" name="直接箭头连接符 127">
            <a:extLst>
              <a:ext uri="{FF2B5EF4-FFF2-40B4-BE49-F238E27FC236}">
                <a16:creationId xmlns:a16="http://schemas.microsoft.com/office/drawing/2014/main" id="{BCBAA0C4-7530-429E-9DBA-1BEAC5AB138C}"/>
              </a:ext>
            </a:extLst>
          </p:cNvPr>
          <p:cNvCxnSpPr>
            <a:cxnSpLocks/>
          </p:cNvCxnSpPr>
          <p:nvPr/>
        </p:nvCxnSpPr>
        <p:spPr>
          <a:xfrm>
            <a:off x="2063797" y="6365458"/>
            <a:ext cx="238078"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a:extLst>
              <a:ext uri="{FF2B5EF4-FFF2-40B4-BE49-F238E27FC236}">
                <a16:creationId xmlns:a16="http://schemas.microsoft.com/office/drawing/2014/main" id="{B1664BA6-A83D-4421-B1AD-7F7A3087EBA1}"/>
              </a:ext>
            </a:extLst>
          </p:cNvPr>
          <p:cNvCxnSpPr/>
          <p:nvPr/>
        </p:nvCxnSpPr>
        <p:spPr>
          <a:xfrm flipH="1" flipV="1">
            <a:off x="4809407" y="5358050"/>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130" name="直接连接符 129">
            <a:extLst>
              <a:ext uri="{FF2B5EF4-FFF2-40B4-BE49-F238E27FC236}">
                <a16:creationId xmlns:a16="http://schemas.microsoft.com/office/drawing/2014/main" id="{B069CB35-C967-4702-B2D3-CC83D30E68F5}"/>
              </a:ext>
            </a:extLst>
          </p:cNvPr>
          <p:cNvCxnSpPr>
            <a:cxnSpLocks/>
          </p:cNvCxnSpPr>
          <p:nvPr/>
        </p:nvCxnSpPr>
        <p:spPr>
          <a:xfrm>
            <a:off x="2180951" y="4341105"/>
            <a:ext cx="0" cy="87356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1" name="直接连接符 130">
            <a:extLst>
              <a:ext uri="{FF2B5EF4-FFF2-40B4-BE49-F238E27FC236}">
                <a16:creationId xmlns:a16="http://schemas.microsoft.com/office/drawing/2014/main" id="{9FD8FFBC-7BAD-4106-B2AC-8CB944C29C96}"/>
              </a:ext>
            </a:extLst>
          </p:cNvPr>
          <p:cNvCxnSpPr>
            <a:cxnSpLocks/>
          </p:cNvCxnSpPr>
          <p:nvPr/>
        </p:nvCxnSpPr>
        <p:spPr>
          <a:xfrm flipH="1">
            <a:off x="2111330" y="4341105"/>
            <a:ext cx="69621"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2" name="直接箭头连接符 131">
            <a:extLst>
              <a:ext uri="{FF2B5EF4-FFF2-40B4-BE49-F238E27FC236}">
                <a16:creationId xmlns:a16="http://schemas.microsoft.com/office/drawing/2014/main" id="{93315F8B-4618-4CEE-A118-4EB17E8DFBFB}"/>
              </a:ext>
            </a:extLst>
          </p:cNvPr>
          <p:cNvCxnSpPr>
            <a:cxnSpLocks/>
          </p:cNvCxnSpPr>
          <p:nvPr/>
        </p:nvCxnSpPr>
        <p:spPr>
          <a:xfrm flipV="1">
            <a:off x="2180951" y="4731922"/>
            <a:ext cx="0" cy="204884"/>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33" name="直接连接符 132">
            <a:extLst>
              <a:ext uri="{FF2B5EF4-FFF2-40B4-BE49-F238E27FC236}">
                <a16:creationId xmlns:a16="http://schemas.microsoft.com/office/drawing/2014/main" id="{16F7DD82-CA93-40C8-A686-0A5051F7D816}"/>
              </a:ext>
            </a:extLst>
          </p:cNvPr>
          <p:cNvCxnSpPr>
            <a:cxnSpLocks/>
          </p:cNvCxnSpPr>
          <p:nvPr/>
        </p:nvCxnSpPr>
        <p:spPr>
          <a:xfrm flipH="1">
            <a:off x="1856804" y="3595678"/>
            <a:ext cx="20699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4" name="直接连接符 133">
            <a:extLst>
              <a:ext uri="{FF2B5EF4-FFF2-40B4-BE49-F238E27FC236}">
                <a16:creationId xmlns:a16="http://schemas.microsoft.com/office/drawing/2014/main" id="{5FE0644E-68C7-41A2-9A06-DA90FF62C8DF}"/>
              </a:ext>
            </a:extLst>
          </p:cNvPr>
          <p:cNvCxnSpPr>
            <a:cxnSpLocks/>
            <a:stCxn id="86" idx="0"/>
          </p:cNvCxnSpPr>
          <p:nvPr/>
        </p:nvCxnSpPr>
        <p:spPr>
          <a:xfrm flipV="1">
            <a:off x="2064618" y="35895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5" name="直接连接符 134">
            <a:extLst>
              <a:ext uri="{FF2B5EF4-FFF2-40B4-BE49-F238E27FC236}">
                <a16:creationId xmlns:a16="http://schemas.microsoft.com/office/drawing/2014/main" id="{14C94F92-CFAC-476F-AFC2-815D2C03F63F}"/>
              </a:ext>
            </a:extLst>
          </p:cNvPr>
          <p:cNvCxnSpPr>
            <a:cxnSpLocks/>
            <a:stCxn id="85" idx="0"/>
          </p:cNvCxnSpPr>
          <p:nvPr/>
        </p:nvCxnSpPr>
        <p:spPr>
          <a:xfrm flipV="1">
            <a:off x="1862559" y="35895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6" name="直接箭头连接符 135">
            <a:extLst>
              <a:ext uri="{FF2B5EF4-FFF2-40B4-BE49-F238E27FC236}">
                <a16:creationId xmlns:a16="http://schemas.microsoft.com/office/drawing/2014/main" id="{276FAA67-FF96-4CFE-9069-20364D5D3090}"/>
              </a:ext>
            </a:extLst>
          </p:cNvPr>
          <p:cNvCxnSpPr>
            <a:cxnSpLocks/>
          </p:cNvCxnSpPr>
          <p:nvPr/>
        </p:nvCxnSpPr>
        <p:spPr>
          <a:xfrm>
            <a:off x="1962331" y="3386757"/>
            <a:ext cx="0" cy="210748"/>
          </a:xfrm>
          <a:prstGeom prst="straightConnector1">
            <a:avLst/>
          </a:prstGeom>
          <a:ln w="1905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138" name="流程图: 对照 137">
            <a:extLst>
              <a:ext uri="{FF2B5EF4-FFF2-40B4-BE49-F238E27FC236}">
                <a16:creationId xmlns:a16="http://schemas.microsoft.com/office/drawing/2014/main" id="{634A1024-316F-435B-AE86-7097CEC1F457}"/>
              </a:ext>
            </a:extLst>
          </p:cNvPr>
          <p:cNvSpPr/>
          <p:nvPr/>
        </p:nvSpPr>
        <p:spPr>
          <a:xfrm rot="16200000">
            <a:off x="4657195" y="1676162"/>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39" name="文本框 138">
            <a:extLst>
              <a:ext uri="{FF2B5EF4-FFF2-40B4-BE49-F238E27FC236}">
                <a16:creationId xmlns:a16="http://schemas.microsoft.com/office/drawing/2014/main" id="{7184E79E-DA7C-4E44-836B-F56D1E619E7A}"/>
              </a:ext>
            </a:extLst>
          </p:cNvPr>
          <p:cNvSpPr txBox="1"/>
          <p:nvPr/>
        </p:nvSpPr>
        <p:spPr>
          <a:xfrm>
            <a:off x="7008485" y="702936"/>
            <a:ext cx="5071541" cy="563231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Main Hardware for Thermosiphon Scheme:  Coil thermosiphon main cooling system</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Main valve box, Phase separator, A five-channel pipeline section, A four-channel pipeline section,  A current lead cooling tower.  </a:t>
            </a:r>
          </a:p>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Process Stages: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1. </a:t>
            </a:r>
            <a:r>
              <a:rPr lang="en-US" altLang="zh-CN" b="1" dirty="0">
                <a:solidFill>
                  <a:srgbClr val="FF0000"/>
                </a:solidFill>
                <a:latin typeface="微软雅黑" panose="020B0503020204020204" pitchFamily="34" charset="-122"/>
                <a:ea typeface="微软雅黑" panose="020B0503020204020204" pitchFamily="34" charset="-122"/>
              </a:rPr>
              <a:t>300K Cooling Stage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2. Cold Shield Cooling Stage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3. Main Circuit Cooling Stage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4. Phase Separator Liquid Accumulation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5. Main Cooling System Liquid Accumulation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6. Stable Operation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7. </a:t>
            </a:r>
            <a:r>
              <a:rPr lang="en-US" altLang="zh-CN" b="1" dirty="0">
                <a:solidFill>
                  <a:srgbClr val="FF0000"/>
                </a:solidFill>
                <a:latin typeface="微软雅黑" panose="020B0503020204020204" pitchFamily="34" charset="-122"/>
                <a:ea typeface="微软雅黑" panose="020B0503020204020204" pitchFamily="34" charset="-122"/>
              </a:rPr>
              <a:t>Warm-Up Stage  </a:t>
            </a:r>
          </a:p>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This scheme provides a reliable and efficient cooling solution for the CEPC detector's superconducting magnets.</a:t>
            </a:r>
            <a:endParaRPr lang="zh-CN" altLang="en-US" dirty="0">
              <a:latin typeface="微软雅黑" panose="020B0503020204020204" pitchFamily="34" charset="-122"/>
              <a:ea typeface="微软雅黑" panose="020B0503020204020204" pitchFamily="34" charset="-122"/>
            </a:endParaRPr>
          </a:p>
        </p:txBody>
      </p:sp>
      <p:cxnSp>
        <p:nvCxnSpPr>
          <p:cNvPr id="140" name="直接连接符 139">
            <a:extLst>
              <a:ext uri="{FF2B5EF4-FFF2-40B4-BE49-F238E27FC236}">
                <a16:creationId xmlns:a16="http://schemas.microsoft.com/office/drawing/2014/main" id="{7261A5CE-336F-489B-9BF2-077E1F4E166E}"/>
              </a:ext>
            </a:extLst>
          </p:cNvPr>
          <p:cNvCxnSpPr>
            <a:cxnSpLocks/>
          </p:cNvCxnSpPr>
          <p:nvPr/>
        </p:nvCxnSpPr>
        <p:spPr>
          <a:xfrm>
            <a:off x="4847980" y="1022848"/>
            <a:ext cx="14998" cy="714524"/>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
        <p:nvSpPr>
          <p:cNvPr id="141" name="流程图: 对照 140">
            <a:extLst>
              <a:ext uri="{FF2B5EF4-FFF2-40B4-BE49-F238E27FC236}">
                <a16:creationId xmlns:a16="http://schemas.microsoft.com/office/drawing/2014/main" id="{E19F8A17-3FD9-4D82-A43C-9A52C09F0C54}"/>
              </a:ext>
            </a:extLst>
          </p:cNvPr>
          <p:cNvSpPr/>
          <p:nvPr/>
        </p:nvSpPr>
        <p:spPr>
          <a:xfrm rot="16200000">
            <a:off x="5871213" y="166295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42" name="流程图: 对照 141">
            <a:extLst>
              <a:ext uri="{FF2B5EF4-FFF2-40B4-BE49-F238E27FC236}">
                <a16:creationId xmlns:a16="http://schemas.microsoft.com/office/drawing/2014/main" id="{5C177C2E-1CE0-471E-9AFB-A3AE572404B1}"/>
              </a:ext>
            </a:extLst>
          </p:cNvPr>
          <p:cNvSpPr/>
          <p:nvPr/>
        </p:nvSpPr>
        <p:spPr>
          <a:xfrm>
            <a:off x="4843419" y="1548062"/>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144" name="直接箭头连接符 143">
            <a:extLst>
              <a:ext uri="{FF2B5EF4-FFF2-40B4-BE49-F238E27FC236}">
                <a16:creationId xmlns:a16="http://schemas.microsoft.com/office/drawing/2014/main" id="{EC06BD92-3BC5-460D-B748-580608DC59DC}"/>
              </a:ext>
            </a:extLst>
          </p:cNvPr>
          <p:cNvCxnSpPr>
            <a:cxnSpLocks/>
          </p:cNvCxnSpPr>
          <p:nvPr/>
        </p:nvCxnSpPr>
        <p:spPr>
          <a:xfrm flipH="1">
            <a:off x="4497744" y="1726097"/>
            <a:ext cx="2557325" cy="3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147">
            <a:extLst>
              <a:ext uri="{FF2B5EF4-FFF2-40B4-BE49-F238E27FC236}">
                <a16:creationId xmlns:a16="http://schemas.microsoft.com/office/drawing/2014/main" id="{90E1E766-01C0-4D24-988C-AA676186CEDD}"/>
              </a:ext>
            </a:extLst>
          </p:cNvPr>
          <p:cNvCxnSpPr>
            <a:cxnSpLocks/>
          </p:cNvCxnSpPr>
          <p:nvPr/>
        </p:nvCxnSpPr>
        <p:spPr>
          <a:xfrm flipH="1" flipV="1">
            <a:off x="4500645" y="1167996"/>
            <a:ext cx="15090" cy="5959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直接箭头连接符 149">
            <a:extLst>
              <a:ext uri="{FF2B5EF4-FFF2-40B4-BE49-F238E27FC236}">
                <a16:creationId xmlns:a16="http://schemas.microsoft.com/office/drawing/2014/main" id="{750C46A6-CE97-4B5F-B769-E7BCBD017BF6}"/>
              </a:ext>
            </a:extLst>
          </p:cNvPr>
          <p:cNvCxnSpPr>
            <a:cxnSpLocks/>
          </p:cNvCxnSpPr>
          <p:nvPr/>
        </p:nvCxnSpPr>
        <p:spPr>
          <a:xfrm flipH="1">
            <a:off x="3827066" y="1171493"/>
            <a:ext cx="654742" cy="31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接箭头连接符 151">
            <a:extLst>
              <a:ext uri="{FF2B5EF4-FFF2-40B4-BE49-F238E27FC236}">
                <a16:creationId xmlns:a16="http://schemas.microsoft.com/office/drawing/2014/main" id="{59CF5516-5DFA-4EED-B65D-F9A36F7D814B}"/>
              </a:ext>
            </a:extLst>
          </p:cNvPr>
          <p:cNvCxnSpPr>
            <a:cxnSpLocks/>
          </p:cNvCxnSpPr>
          <p:nvPr/>
        </p:nvCxnSpPr>
        <p:spPr>
          <a:xfrm flipV="1">
            <a:off x="3973658" y="1344400"/>
            <a:ext cx="3081411" cy="74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直接箭头连接符 153">
            <a:extLst>
              <a:ext uri="{FF2B5EF4-FFF2-40B4-BE49-F238E27FC236}">
                <a16:creationId xmlns:a16="http://schemas.microsoft.com/office/drawing/2014/main" id="{4453D044-7F1B-4FA7-B7D2-70BDD65C79A5}"/>
              </a:ext>
            </a:extLst>
          </p:cNvPr>
          <p:cNvCxnSpPr>
            <a:cxnSpLocks/>
          </p:cNvCxnSpPr>
          <p:nvPr/>
        </p:nvCxnSpPr>
        <p:spPr>
          <a:xfrm flipH="1">
            <a:off x="3822547" y="1181566"/>
            <a:ext cx="12152" cy="41686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直接箭头连接符 157">
            <a:extLst>
              <a:ext uri="{FF2B5EF4-FFF2-40B4-BE49-F238E27FC236}">
                <a16:creationId xmlns:a16="http://schemas.microsoft.com/office/drawing/2014/main" id="{E75DF3A0-0AC0-4834-A8FD-0C1F670DCD67}"/>
              </a:ext>
            </a:extLst>
          </p:cNvPr>
          <p:cNvCxnSpPr>
            <a:cxnSpLocks/>
          </p:cNvCxnSpPr>
          <p:nvPr/>
        </p:nvCxnSpPr>
        <p:spPr>
          <a:xfrm flipH="1" flipV="1">
            <a:off x="1670937" y="5315741"/>
            <a:ext cx="2159459" cy="33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接箭头连接符 160">
            <a:extLst>
              <a:ext uri="{FF2B5EF4-FFF2-40B4-BE49-F238E27FC236}">
                <a16:creationId xmlns:a16="http://schemas.microsoft.com/office/drawing/2014/main" id="{1544DB71-30EC-409E-8614-DD5A612B5E4B}"/>
              </a:ext>
            </a:extLst>
          </p:cNvPr>
          <p:cNvCxnSpPr>
            <a:cxnSpLocks/>
          </p:cNvCxnSpPr>
          <p:nvPr/>
        </p:nvCxnSpPr>
        <p:spPr>
          <a:xfrm flipH="1">
            <a:off x="1681792" y="5310674"/>
            <a:ext cx="2867" cy="9834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直接箭头连接符 162">
            <a:extLst>
              <a:ext uri="{FF2B5EF4-FFF2-40B4-BE49-F238E27FC236}">
                <a16:creationId xmlns:a16="http://schemas.microsoft.com/office/drawing/2014/main" id="{1D4C8C12-5327-4579-92CA-C779FAF90DD9}"/>
              </a:ext>
            </a:extLst>
          </p:cNvPr>
          <p:cNvCxnSpPr>
            <a:cxnSpLocks/>
          </p:cNvCxnSpPr>
          <p:nvPr/>
        </p:nvCxnSpPr>
        <p:spPr>
          <a:xfrm flipV="1">
            <a:off x="1697106" y="6280998"/>
            <a:ext cx="1628465" cy="74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接箭头连接符 169">
            <a:extLst>
              <a:ext uri="{FF2B5EF4-FFF2-40B4-BE49-F238E27FC236}">
                <a16:creationId xmlns:a16="http://schemas.microsoft.com/office/drawing/2014/main" id="{3A59E181-7A67-4620-8530-1DAC5C115C1A}"/>
              </a:ext>
            </a:extLst>
          </p:cNvPr>
          <p:cNvCxnSpPr>
            <a:cxnSpLocks/>
          </p:cNvCxnSpPr>
          <p:nvPr/>
        </p:nvCxnSpPr>
        <p:spPr>
          <a:xfrm flipV="1">
            <a:off x="4007766" y="1336305"/>
            <a:ext cx="8534" cy="39946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直接箭头连接符 174">
            <a:extLst>
              <a:ext uri="{FF2B5EF4-FFF2-40B4-BE49-F238E27FC236}">
                <a16:creationId xmlns:a16="http://schemas.microsoft.com/office/drawing/2014/main" id="{7DA7C8E0-C1CA-4A33-BBBC-C90AF7E85CCB}"/>
              </a:ext>
            </a:extLst>
          </p:cNvPr>
          <p:cNvCxnSpPr>
            <a:cxnSpLocks/>
          </p:cNvCxnSpPr>
          <p:nvPr/>
        </p:nvCxnSpPr>
        <p:spPr>
          <a:xfrm flipH="1">
            <a:off x="3973658" y="5313119"/>
            <a:ext cx="54207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2" name="流程图: 对照 181">
            <a:extLst>
              <a:ext uri="{FF2B5EF4-FFF2-40B4-BE49-F238E27FC236}">
                <a16:creationId xmlns:a16="http://schemas.microsoft.com/office/drawing/2014/main" id="{C926BE53-E9B6-41F0-B8D0-6153D3F7B574}"/>
              </a:ext>
            </a:extLst>
          </p:cNvPr>
          <p:cNvSpPr/>
          <p:nvPr/>
        </p:nvSpPr>
        <p:spPr>
          <a:xfrm>
            <a:off x="2152591" y="44667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53" name="文本框 203">
            <a:extLst>
              <a:ext uri="{FF2B5EF4-FFF2-40B4-BE49-F238E27FC236}">
                <a16:creationId xmlns:a16="http://schemas.microsoft.com/office/drawing/2014/main" id="{205F59B9-D9B2-4999-BED9-60DCF7C7F708}"/>
              </a:ext>
            </a:extLst>
          </p:cNvPr>
          <p:cNvSpPr txBox="1"/>
          <p:nvPr/>
        </p:nvSpPr>
        <p:spPr>
          <a:xfrm>
            <a:off x="1407128" y="3110803"/>
            <a:ext cx="1052499" cy="246671"/>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To Compressor</a:t>
            </a:r>
            <a:endParaRPr lang="zh-CN" altLang="en-US" sz="1003" dirty="0">
              <a:latin typeface="Times New Roman" panose="02020603050405020304" pitchFamily="18" charset="0"/>
              <a:ea typeface="微软雅黑" panose="020B0503020204020204" pitchFamily="34" charset="-122"/>
            </a:endParaRPr>
          </a:p>
        </p:txBody>
      </p:sp>
      <p:sp>
        <p:nvSpPr>
          <p:cNvPr id="2" name="矩形 1">
            <a:extLst>
              <a:ext uri="{FF2B5EF4-FFF2-40B4-BE49-F238E27FC236}">
                <a16:creationId xmlns:a16="http://schemas.microsoft.com/office/drawing/2014/main" id="{3A3847D0-3E73-4648-B942-A75E00178A93}"/>
              </a:ext>
            </a:extLst>
          </p:cNvPr>
          <p:cNvSpPr/>
          <p:nvPr/>
        </p:nvSpPr>
        <p:spPr>
          <a:xfrm>
            <a:off x="-45360" y="810128"/>
            <a:ext cx="3345253" cy="2308324"/>
          </a:xfrm>
          <a:prstGeom prst="rect">
            <a:avLst/>
          </a:prstGeom>
        </p:spPr>
        <p:txBody>
          <a:bodyPr wrap="square">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Analysis and Comparison: After thorough analysis and comparison, the </a:t>
            </a:r>
            <a:r>
              <a:rPr lang="en-US" altLang="zh-CN" b="1" dirty="0">
                <a:latin typeface="微软雅黑" panose="020B0503020204020204" pitchFamily="34" charset="-122"/>
                <a:ea typeface="微软雅黑" panose="020B0503020204020204" pitchFamily="34" charset="-122"/>
              </a:rPr>
              <a:t>thermosiphon cooling scheme </a:t>
            </a:r>
            <a:r>
              <a:rPr lang="en-US" altLang="zh-CN" dirty="0">
                <a:latin typeface="微软雅黑" panose="020B0503020204020204" pitchFamily="34" charset="-122"/>
                <a:ea typeface="微软雅黑" panose="020B0503020204020204" pitchFamily="34" charset="-122"/>
              </a:rPr>
              <a:t>was ultimately selected for the superconducting magnets of the CEPC detector.  </a:t>
            </a:r>
          </a:p>
        </p:txBody>
      </p:sp>
    </p:spTree>
    <p:extLst>
      <p:ext uri="{BB962C8B-B14F-4D97-AF65-F5344CB8AC3E}">
        <p14:creationId xmlns:p14="http://schemas.microsoft.com/office/powerpoint/2010/main" val="10493615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634F5B2-6BE8-45A5-89F5-FA31F68EF454}"/>
              </a:ext>
            </a:extLst>
          </p:cNvPr>
          <p:cNvSpPr txBox="1"/>
          <p:nvPr/>
        </p:nvSpPr>
        <p:spPr>
          <a:xfrm>
            <a:off x="3076575" y="3571875"/>
            <a:ext cx="184731" cy="400110"/>
          </a:xfrm>
          <a:prstGeom prst="rect">
            <a:avLst/>
          </a:prstGeom>
          <a:noFill/>
        </p:spPr>
        <p:txBody>
          <a:bodyPr wrap="none" rtlCol="0">
            <a:spAutoFit/>
          </a:bodyPr>
          <a:lstStyle/>
          <a:p>
            <a:pPr algn="l"/>
            <a:endParaRPr lang="zh-CN" altLang="en-US" sz="2000" dirty="0"/>
          </a:p>
        </p:txBody>
      </p:sp>
      <p:sp>
        <p:nvSpPr>
          <p:cNvPr id="5" name="文本框 4">
            <a:extLst>
              <a:ext uri="{FF2B5EF4-FFF2-40B4-BE49-F238E27FC236}">
                <a16:creationId xmlns:a16="http://schemas.microsoft.com/office/drawing/2014/main" id="{80EA971B-A876-4A41-A087-A99532C83B60}"/>
              </a:ext>
            </a:extLst>
          </p:cNvPr>
          <p:cNvSpPr txBox="1"/>
          <p:nvPr/>
        </p:nvSpPr>
        <p:spPr>
          <a:xfrm>
            <a:off x="3143250" y="3648075"/>
            <a:ext cx="184731" cy="400110"/>
          </a:xfrm>
          <a:prstGeom prst="rect">
            <a:avLst/>
          </a:prstGeom>
          <a:noFill/>
        </p:spPr>
        <p:txBody>
          <a:bodyPr wrap="none" rtlCol="0">
            <a:spAutoFit/>
          </a:bodyPr>
          <a:lstStyle/>
          <a:p>
            <a:pPr algn="l"/>
            <a:endParaRPr lang="zh-CN" altLang="en-US" sz="2000" dirty="0"/>
          </a:p>
        </p:txBody>
      </p:sp>
      <p:cxnSp>
        <p:nvCxnSpPr>
          <p:cNvPr id="6" name="直接连接符 5">
            <a:extLst>
              <a:ext uri="{FF2B5EF4-FFF2-40B4-BE49-F238E27FC236}">
                <a16:creationId xmlns:a16="http://schemas.microsoft.com/office/drawing/2014/main" id="{C99D88B2-DD5F-484D-A946-90B5D1296C1D}"/>
              </a:ext>
            </a:extLst>
          </p:cNvPr>
          <p:cNvCxnSpPr>
            <a:cxnSpLocks/>
          </p:cNvCxnSpPr>
          <p:nvPr/>
        </p:nvCxnSpPr>
        <p:spPr>
          <a:xfrm>
            <a:off x="3624026" y="1454253"/>
            <a:ext cx="0" cy="138494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E5C7ECA8-4AB8-4F27-9A26-EF3AAFE48317}"/>
              </a:ext>
            </a:extLst>
          </p:cNvPr>
          <p:cNvCxnSpPr>
            <a:cxnSpLocks/>
          </p:cNvCxnSpPr>
          <p:nvPr/>
        </p:nvCxnSpPr>
        <p:spPr>
          <a:xfrm>
            <a:off x="3135985" y="947728"/>
            <a:ext cx="0" cy="1881718"/>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8" name="直接连接符 7">
            <a:extLst>
              <a:ext uri="{FF2B5EF4-FFF2-40B4-BE49-F238E27FC236}">
                <a16:creationId xmlns:a16="http://schemas.microsoft.com/office/drawing/2014/main" id="{7FB618FE-D6F5-4019-B64B-A2665565F85F}"/>
              </a:ext>
            </a:extLst>
          </p:cNvPr>
          <p:cNvCxnSpPr/>
          <p:nvPr/>
        </p:nvCxnSpPr>
        <p:spPr>
          <a:xfrm flipH="1">
            <a:off x="3297548" y="1095840"/>
            <a:ext cx="1251" cy="184973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sp>
        <p:nvSpPr>
          <p:cNvPr id="9" name="圆角矩形 4">
            <a:extLst>
              <a:ext uri="{FF2B5EF4-FFF2-40B4-BE49-F238E27FC236}">
                <a16:creationId xmlns:a16="http://schemas.microsoft.com/office/drawing/2014/main" id="{9A45C713-1E92-455B-A2F1-DF0EDF5C6C25}"/>
              </a:ext>
            </a:extLst>
          </p:cNvPr>
          <p:cNvSpPr/>
          <p:nvPr/>
        </p:nvSpPr>
        <p:spPr>
          <a:xfrm>
            <a:off x="2859677" y="2947838"/>
            <a:ext cx="985817" cy="475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cxnSp>
        <p:nvCxnSpPr>
          <p:cNvPr id="10" name="直接连接符 9">
            <a:extLst>
              <a:ext uri="{FF2B5EF4-FFF2-40B4-BE49-F238E27FC236}">
                <a16:creationId xmlns:a16="http://schemas.microsoft.com/office/drawing/2014/main" id="{BF4AF76F-2CE9-4D5E-AB1C-FB39C54F8FA4}"/>
              </a:ext>
            </a:extLst>
          </p:cNvPr>
          <p:cNvCxnSpPr>
            <a:cxnSpLocks/>
          </p:cNvCxnSpPr>
          <p:nvPr/>
        </p:nvCxnSpPr>
        <p:spPr>
          <a:xfrm>
            <a:off x="2576513" y="3703866"/>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403B470C-488F-4B88-99C5-0729B926AA61}"/>
              </a:ext>
            </a:extLst>
          </p:cNvPr>
          <p:cNvCxnSpPr>
            <a:cxnSpLocks/>
          </p:cNvCxnSpPr>
          <p:nvPr/>
        </p:nvCxnSpPr>
        <p:spPr>
          <a:xfrm>
            <a:off x="4412383" y="49793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BCFC26BB-C593-488E-8FCF-16FB793D1334}"/>
              </a:ext>
            </a:extLst>
          </p:cNvPr>
          <p:cNvCxnSpPr>
            <a:cxnSpLocks/>
          </p:cNvCxnSpPr>
          <p:nvPr/>
        </p:nvCxnSpPr>
        <p:spPr>
          <a:xfrm flipH="1">
            <a:off x="866775" y="6419532"/>
            <a:ext cx="354560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51CEB944-B222-416E-AB12-F406253492C8}"/>
              </a:ext>
            </a:extLst>
          </p:cNvPr>
          <p:cNvCxnSpPr>
            <a:cxnSpLocks/>
          </p:cNvCxnSpPr>
          <p:nvPr/>
        </p:nvCxnSpPr>
        <p:spPr>
          <a:xfrm>
            <a:off x="866775" y="49793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33B60822-DC25-4BF5-B51E-76830A36C205}"/>
              </a:ext>
            </a:extLst>
          </p:cNvPr>
          <p:cNvCxnSpPr/>
          <p:nvPr/>
        </p:nvCxnSpPr>
        <p:spPr>
          <a:xfrm>
            <a:off x="2859677" y="3165886"/>
            <a:ext cx="98581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F97C9088-83C2-47F6-B862-3B77422C50C9}"/>
              </a:ext>
            </a:extLst>
          </p:cNvPr>
          <p:cNvCxnSpPr/>
          <p:nvPr/>
        </p:nvCxnSpPr>
        <p:spPr>
          <a:xfrm flipH="1">
            <a:off x="3474552" y="1275057"/>
            <a:ext cx="1251" cy="166962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16" name="矩形 15">
            <a:extLst>
              <a:ext uri="{FF2B5EF4-FFF2-40B4-BE49-F238E27FC236}">
                <a16:creationId xmlns:a16="http://schemas.microsoft.com/office/drawing/2014/main" id="{7128F3D5-B4DF-4233-B518-EAC4B5421EF2}"/>
              </a:ext>
            </a:extLst>
          </p:cNvPr>
          <p:cNvSpPr/>
          <p:nvPr/>
        </p:nvSpPr>
        <p:spPr>
          <a:xfrm>
            <a:off x="1323404" y="5464175"/>
            <a:ext cx="2747278" cy="561829"/>
          </a:xfrm>
          <a:prstGeom prst="rect">
            <a:avLst/>
          </a:prstGeom>
          <a:solidFill>
            <a:srgbClr val="FFC000"/>
          </a:solidFill>
          <a:ln w="190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p>
        </p:txBody>
      </p:sp>
      <p:cxnSp>
        <p:nvCxnSpPr>
          <p:cNvPr id="17" name="直接连接符 16">
            <a:extLst>
              <a:ext uri="{FF2B5EF4-FFF2-40B4-BE49-F238E27FC236}">
                <a16:creationId xmlns:a16="http://schemas.microsoft.com/office/drawing/2014/main" id="{FDCA20F4-695E-4E03-85D4-D92A909EF339}"/>
              </a:ext>
            </a:extLst>
          </p:cNvPr>
          <p:cNvCxnSpPr/>
          <p:nvPr/>
        </p:nvCxnSpPr>
        <p:spPr>
          <a:xfrm>
            <a:off x="1418482" y="5385451"/>
            <a:ext cx="2539606"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18" name="直接连接符 17">
            <a:extLst>
              <a:ext uri="{FF2B5EF4-FFF2-40B4-BE49-F238E27FC236}">
                <a16:creationId xmlns:a16="http://schemas.microsoft.com/office/drawing/2014/main" id="{CF9F0709-94C4-4227-A460-167FCBA10ED9}"/>
              </a:ext>
            </a:extLst>
          </p:cNvPr>
          <p:cNvCxnSpPr/>
          <p:nvPr/>
        </p:nvCxnSpPr>
        <p:spPr>
          <a:xfrm>
            <a:off x="1424738" y="6121945"/>
            <a:ext cx="253960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825E846B-C12E-4546-8E41-702F1840F0A9}"/>
              </a:ext>
            </a:extLst>
          </p:cNvPr>
          <p:cNvCxnSpPr/>
          <p:nvPr/>
        </p:nvCxnSpPr>
        <p:spPr>
          <a:xfrm flipH="1">
            <a:off x="3283829" y="3416659"/>
            <a:ext cx="7506" cy="184746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2575D24E-627D-4E6B-9BBB-8754D4891FCA}"/>
              </a:ext>
            </a:extLst>
          </p:cNvPr>
          <p:cNvCxnSpPr>
            <a:cxnSpLocks/>
          </p:cNvCxnSpPr>
          <p:nvPr/>
        </p:nvCxnSpPr>
        <p:spPr>
          <a:xfrm flipV="1">
            <a:off x="1144206" y="5251076"/>
            <a:ext cx="2137331" cy="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C7338A79-FD3F-474D-B4C3-CED399DE508E}"/>
              </a:ext>
            </a:extLst>
          </p:cNvPr>
          <p:cNvCxnSpPr/>
          <p:nvPr/>
        </p:nvCxnSpPr>
        <p:spPr>
          <a:xfrm>
            <a:off x="1152349" y="5247529"/>
            <a:ext cx="3128" cy="96904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7FB6B338-C4B0-4613-9042-8B0912EC90B0}"/>
              </a:ext>
            </a:extLst>
          </p:cNvPr>
          <p:cNvCxnSpPr>
            <a:cxnSpLocks/>
          </p:cNvCxnSpPr>
          <p:nvPr/>
        </p:nvCxnSpPr>
        <p:spPr>
          <a:xfrm flipH="1">
            <a:off x="1144206" y="6218773"/>
            <a:ext cx="1620098"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996A2A5F-CD0A-4380-995B-263C76339A9E}"/>
              </a:ext>
            </a:extLst>
          </p:cNvPr>
          <p:cNvCxnSpPr/>
          <p:nvPr/>
        </p:nvCxnSpPr>
        <p:spPr>
          <a:xfrm flipV="1">
            <a:off x="2754337" y="6112230"/>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789A23BF-965A-43B0-834C-FA0F837D1D86}"/>
              </a:ext>
            </a:extLst>
          </p:cNvPr>
          <p:cNvCxnSpPr>
            <a:cxnSpLocks/>
          </p:cNvCxnSpPr>
          <p:nvPr/>
        </p:nvCxnSpPr>
        <p:spPr>
          <a:xfrm>
            <a:off x="3470106" y="3087436"/>
            <a:ext cx="0" cy="217668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A28B7344-F3E9-4371-8001-9F6FF7F6F76A}"/>
              </a:ext>
            </a:extLst>
          </p:cNvPr>
          <p:cNvCxnSpPr>
            <a:cxnSpLocks/>
          </p:cNvCxnSpPr>
          <p:nvPr/>
        </p:nvCxnSpPr>
        <p:spPr>
          <a:xfrm flipH="1">
            <a:off x="3473444" y="5257801"/>
            <a:ext cx="474965"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26" name="流程图: 对照 25">
            <a:extLst>
              <a:ext uri="{FF2B5EF4-FFF2-40B4-BE49-F238E27FC236}">
                <a16:creationId xmlns:a16="http://schemas.microsoft.com/office/drawing/2014/main" id="{AE244806-3DFB-47F2-AB21-0D18F5848EF3}"/>
              </a:ext>
            </a:extLst>
          </p:cNvPr>
          <p:cNvSpPr/>
          <p:nvPr/>
        </p:nvSpPr>
        <p:spPr>
          <a:xfrm>
            <a:off x="3269786" y="24897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7" name="流程图: 对照 26">
            <a:extLst>
              <a:ext uri="{FF2B5EF4-FFF2-40B4-BE49-F238E27FC236}">
                <a16:creationId xmlns:a16="http://schemas.microsoft.com/office/drawing/2014/main" id="{0C49151E-0BF4-4EAB-BE1B-3028EE0AC781}"/>
              </a:ext>
            </a:extLst>
          </p:cNvPr>
          <p:cNvSpPr/>
          <p:nvPr/>
        </p:nvSpPr>
        <p:spPr>
          <a:xfrm>
            <a:off x="3442896" y="364934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8" name="流程图: 对照 27">
            <a:extLst>
              <a:ext uri="{FF2B5EF4-FFF2-40B4-BE49-F238E27FC236}">
                <a16:creationId xmlns:a16="http://schemas.microsoft.com/office/drawing/2014/main" id="{2CD12456-284C-4B62-AE28-2AE34C1B0AA3}"/>
              </a:ext>
            </a:extLst>
          </p:cNvPr>
          <p:cNvSpPr/>
          <p:nvPr/>
        </p:nvSpPr>
        <p:spPr>
          <a:xfrm>
            <a:off x="3266455" y="3654994"/>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29" name="直接连接符 28">
            <a:extLst>
              <a:ext uri="{FF2B5EF4-FFF2-40B4-BE49-F238E27FC236}">
                <a16:creationId xmlns:a16="http://schemas.microsoft.com/office/drawing/2014/main" id="{D3A6B0D0-08E8-44F1-B2FF-F3F67BE7416C}"/>
              </a:ext>
            </a:extLst>
          </p:cNvPr>
          <p:cNvCxnSpPr>
            <a:cxnSpLocks/>
          </p:cNvCxnSpPr>
          <p:nvPr/>
        </p:nvCxnSpPr>
        <p:spPr>
          <a:xfrm>
            <a:off x="986691" y="5139494"/>
            <a:ext cx="0" cy="116793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56EB4854-DC24-4D8C-AA17-CA5B1273D422}"/>
              </a:ext>
            </a:extLst>
          </p:cNvPr>
          <p:cNvCxnSpPr>
            <a:cxnSpLocks/>
          </p:cNvCxnSpPr>
          <p:nvPr/>
        </p:nvCxnSpPr>
        <p:spPr>
          <a:xfrm>
            <a:off x="986300" y="6301958"/>
            <a:ext cx="329033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3F20E1FF-7BAF-481A-8C78-6FF2DBB5B672}"/>
              </a:ext>
            </a:extLst>
          </p:cNvPr>
          <p:cNvCxnSpPr>
            <a:cxnSpLocks/>
          </p:cNvCxnSpPr>
          <p:nvPr/>
        </p:nvCxnSpPr>
        <p:spPr>
          <a:xfrm flipV="1">
            <a:off x="4276633" y="5139494"/>
            <a:ext cx="0" cy="116471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B18A8C7C-B0C6-4EE0-AEF0-3DA7FA51377C}"/>
              </a:ext>
            </a:extLst>
          </p:cNvPr>
          <p:cNvCxnSpPr>
            <a:cxnSpLocks/>
          </p:cNvCxnSpPr>
          <p:nvPr/>
        </p:nvCxnSpPr>
        <p:spPr>
          <a:xfrm flipH="1">
            <a:off x="986300" y="5142228"/>
            <a:ext cx="2152146"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5FBF3754-A689-4EE2-93AC-BAB039FE7116}"/>
              </a:ext>
            </a:extLst>
          </p:cNvPr>
          <p:cNvCxnSpPr>
            <a:cxnSpLocks/>
          </p:cNvCxnSpPr>
          <p:nvPr/>
        </p:nvCxnSpPr>
        <p:spPr>
          <a:xfrm>
            <a:off x="3475177" y="1275943"/>
            <a:ext cx="3027521"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5123F7D6-7229-4371-AD1B-B031411E86E3}"/>
              </a:ext>
            </a:extLst>
          </p:cNvPr>
          <p:cNvCxnSpPr>
            <a:cxnSpLocks/>
          </p:cNvCxnSpPr>
          <p:nvPr/>
        </p:nvCxnSpPr>
        <p:spPr>
          <a:xfrm>
            <a:off x="3300413" y="1099805"/>
            <a:ext cx="3202285"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02F60034-AC39-419E-8788-20C8002A8629}"/>
              </a:ext>
            </a:extLst>
          </p:cNvPr>
          <p:cNvCxnSpPr>
            <a:cxnSpLocks/>
          </p:cNvCxnSpPr>
          <p:nvPr/>
        </p:nvCxnSpPr>
        <p:spPr>
          <a:xfrm flipH="1">
            <a:off x="3135985" y="959348"/>
            <a:ext cx="3366714"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89094B67-E341-4417-A893-272D5BD9008B}"/>
              </a:ext>
            </a:extLst>
          </p:cNvPr>
          <p:cNvCxnSpPr>
            <a:cxnSpLocks/>
          </p:cNvCxnSpPr>
          <p:nvPr/>
        </p:nvCxnSpPr>
        <p:spPr>
          <a:xfrm>
            <a:off x="3629025" y="1460576"/>
            <a:ext cx="2873673"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B60F34F1-37DF-474D-9861-6D2BAA3BDB3B}"/>
              </a:ext>
            </a:extLst>
          </p:cNvPr>
          <p:cNvCxnSpPr/>
          <p:nvPr/>
        </p:nvCxnSpPr>
        <p:spPr>
          <a:xfrm flipH="1" flipV="1">
            <a:off x="3625523" y="1663263"/>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70B9DBAC-E036-4EB3-8D1B-377F2AFAD36A}"/>
              </a:ext>
            </a:extLst>
          </p:cNvPr>
          <p:cNvCxnSpPr/>
          <p:nvPr/>
        </p:nvCxnSpPr>
        <p:spPr>
          <a:xfrm rot="16200000" flipH="1">
            <a:off x="3045084" y="154553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6C58D327-5844-4F6C-A8F9-4F71A7C7FB2D}"/>
              </a:ext>
            </a:extLst>
          </p:cNvPr>
          <p:cNvCxnSpPr>
            <a:cxnSpLocks/>
          </p:cNvCxnSpPr>
          <p:nvPr/>
        </p:nvCxnSpPr>
        <p:spPr>
          <a:xfrm flipV="1">
            <a:off x="4404485" y="5616002"/>
            <a:ext cx="501354" cy="1"/>
          </a:xfrm>
          <a:prstGeom prst="line">
            <a:avLst/>
          </a:prstGeom>
          <a:ln w="19050"/>
        </p:spPr>
        <p:style>
          <a:lnRef idx="1">
            <a:schemeClr val="dk1"/>
          </a:lnRef>
          <a:fillRef idx="0">
            <a:schemeClr val="dk1"/>
          </a:fillRef>
          <a:effectRef idx="0">
            <a:schemeClr val="dk1"/>
          </a:effectRef>
          <a:fontRef idx="minor">
            <a:schemeClr val="tx1"/>
          </a:fontRef>
        </p:style>
      </p:cxnSp>
      <p:grpSp>
        <p:nvGrpSpPr>
          <p:cNvPr id="40" name="组合 39">
            <a:extLst>
              <a:ext uri="{FF2B5EF4-FFF2-40B4-BE49-F238E27FC236}">
                <a16:creationId xmlns:a16="http://schemas.microsoft.com/office/drawing/2014/main" id="{2E9D5777-9B8D-4C35-9D85-5554D4284665}"/>
              </a:ext>
            </a:extLst>
          </p:cNvPr>
          <p:cNvGrpSpPr/>
          <p:nvPr/>
        </p:nvGrpSpPr>
        <p:grpSpPr>
          <a:xfrm>
            <a:off x="4913032" y="5424332"/>
            <a:ext cx="811923" cy="372098"/>
            <a:chOff x="7858700" y="6268602"/>
            <a:chExt cx="822592" cy="473720"/>
          </a:xfrm>
        </p:grpSpPr>
        <p:sp>
          <p:nvSpPr>
            <p:cNvPr id="41" name="矩形 40">
              <a:extLst>
                <a:ext uri="{FF2B5EF4-FFF2-40B4-BE49-F238E27FC236}">
                  <a16:creationId xmlns:a16="http://schemas.microsoft.com/office/drawing/2014/main" id="{AB203B5B-A5F9-4CEF-97C9-F47C6720B24E}"/>
                </a:ext>
              </a:extLst>
            </p:cNvPr>
            <p:cNvSpPr/>
            <p:nvPr/>
          </p:nvSpPr>
          <p:spPr>
            <a:xfrm>
              <a:off x="7858700" y="6268602"/>
              <a:ext cx="822592" cy="473720"/>
            </a:xfrm>
            <a:prstGeom prst="rect">
              <a:avLst/>
            </a:prstGeom>
            <a:solidFill>
              <a:srgbClr val="7030A0"/>
            </a:solidFill>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2" name="椭圆 41">
              <a:extLst>
                <a:ext uri="{FF2B5EF4-FFF2-40B4-BE49-F238E27FC236}">
                  <a16:creationId xmlns:a16="http://schemas.microsoft.com/office/drawing/2014/main" id="{2E14429F-8407-416F-BC67-FD6E2CD55CDF}"/>
                </a:ext>
              </a:extLst>
            </p:cNvPr>
            <p:cNvSpPr/>
            <p:nvPr/>
          </p:nvSpPr>
          <p:spPr>
            <a:xfrm>
              <a:off x="7954182" y="6367749"/>
              <a:ext cx="224013" cy="24786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3" name="椭圆 42">
              <a:extLst>
                <a:ext uri="{FF2B5EF4-FFF2-40B4-BE49-F238E27FC236}">
                  <a16:creationId xmlns:a16="http://schemas.microsoft.com/office/drawing/2014/main" id="{0EA6F035-AACB-42C2-A144-0E14BB09589F}"/>
                </a:ext>
              </a:extLst>
            </p:cNvPr>
            <p:cNvSpPr/>
            <p:nvPr/>
          </p:nvSpPr>
          <p:spPr>
            <a:xfrm>
              <a:off x="8284684" y="6334698"/>
              <a:ext cx="297456" cy="3010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grpSp>
      <p:sp>
        <p:nvSpPr>
          <p:cNvPr id="44" name="流程图: 对照 43">
            <a:extLst>
              <a:ext uri="{FF2B5EF4-FFF2-40B4-BE49-F238E27FC236}">
                <a16:creationId xmlns:a16="http://schemas.microsoft.com/office/drawing/2014/main" id="{1F72A628-1554-4494-B7B7-9E8F4EA82875}"/>
              </a:ext>
            </a:extLst>
          </p:cNvPr>
          <p:cNvSpPr/>
          <p:nvPr/>
        </p:nvSpPr>
        <p:spPr>
          <a:xfrm rot="5400000">
            <a:off x="4606900" y="5540021"/>
            <a:ext cx="43043" cy="1520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45" name="文本框 200">
            <a:extLst>
              <a:ext uri="{FF2B5EF4-FFF2-40B4-BE49-F238E27FC236}">
                <a16:creationId xmlns:a16="http://schemas.microsoft.com/office/drawing/2014/main" id="{DCE39A2D-818A-44E2-A501-335178FC1BFF}"/>
              </a:ext>
            </a:extLst>
          </p:cNvPr>
          <p:cNvSpPr txBox="1"/>
          <p:nvPr/>
        </p:nvSpPr>
        <p:spPr>
          <a:xfrm>
            <a:off x="2396326" y="5616002"/>
            <a:ext cx="681815"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Magnet</a:t>
            </a:r>
            <a:endParaRPr lang="zh-CN" altLang="en-US" sz="1003" dirty="0">
              <a:latin typeface="Times New Roman" panose="02020603050405020304" pitchFamily="18" charset="0"/>
              <a:ea typeface="微软雅黑" panose="020B0503020204020204" pitchFamily="34" charset="-122"/>
            </a:endParaRPr>
          </a:p>
        </p:txBody>
      </p:sp>
      <p:sp>
        <p:nvSpPr>
          <p:cNvPr id="46" name="文本框 201">
            <a:extLst>
              <a:ext uri="{FF2B5EF4-FFF2-40B4-BE49-F238E27FC236}">
                <a16:creationId xmlns:a16="http://schemas.microsoft.com/office/drawing/2014/main" id="{E679B7BF-907D-4ED9-8357-B7575F422BCB}"/>
              </a:ext>
            </a:extLst>
          </p:cNvPr>
          <p:cNvSpPr txBox="1"/>
          <p:nvPr/>
        </p:nvSpPr>
        <p:spPr>
          <a:xfrm>
            <a:off x="2843414" y="3173815"/>
            <a:ext cx="1162839"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Phase Separator</a:t>
            </a:r>
            <a:endParaRPr lang="zh-CN" altLang="en-US" sz="1003" dirty="0">
              <a:latin typeface="Times New Roman" panose="02020603050405020304" pitchFamily="18" charset="0"/>
              <a:ea typeface="微软雅黑" panose="020B0503020204020204" pitchFamily="34" charset="-122"/>
            </a:endParaRPr>
          </a:p>
        </p:txBody>
      </p:sp>
      <p:sp>
        <p:nvSpPr>
          <p:cNvPr id="47" name="文本框 203">
            <a:extLst>
              <a:ext uri="{FF2B5EF4-FFF2-40B4-BE49-F238E27FC236}">
                <a16:creationId xmlns:a16="http://schemas.microsoft.com/office/drawing/2014/main" id="{56B309E9-5E13-4E95-B05B-CD76724EE60F}"/>
              </a:ext>
            </a:extLst>
          </p:cNvPr>
          <p:cNvSpPr txBox="1"/>
          <p:nvPr/>
        </p:nvSpPr>
        <p:spPr>
          <a:xfrm>
            <a:off x="4388776" y="6056837"/>
            <a:ext cx="1212881"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Thermal Shield</a:t>
            </a:r>
            <a:endParaRPr lang="zh-CN" altLang="en-US" sz="1003" dirty="0">
              <a:latin typeface="Times New Roman" panose="02020603050405020304" pitchFamily="18" charset="0"/>
              <a:ea typeface="微软雅黑" panose="020B0503020204020204" pitchFamily="34" charset="-122"/>
            </a:endParaRPr>
          </a:p>
        </p:txBody>
      </p:sp>
      <p:cxnSp>
        <p:nvCxnSpPr>
          <p:cNvPr id="48" name="直接箭头连接符 47">
            <a:extLst>
              <a:ext uri="{FF2B5EF4-FFF2-40B4-BE49-F238E27FC236}">
                <a16:creationId xmlns:a16="http://schemas.microsoft.com/office/drawing/2014/main" id="{B4FEE9AB-B277-48D9-82F2-C65F9B0854B8}"/>
              </a:ext>
            </a:extLst>
          </p:cNvPr>
          <p:cNvCxnSpPr>
            <a:cxnSpLocks/>
          </p:cNvCxnSpPr>
          <p:nvPr/>
        </p:nvCxnSpPr>
        <p:spPr>
          <a:xfrm>
            <a:off x="1889485" y="6218773"/>
            <a:ext cx="133763" cy="0"/>
          </a:xfrm>
          <a:prstGeom prst="straightConnector1">
            <a:avLst/>
          </a:prstGeom>
          <a:ln w="19050">
            <a:solidFill>
              <a:srgbClr val="0000FF"/>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61279BA1-5763-4129-8733-9F71B136B6FF}"/>
              </a:ext>
            </a:extLst>
          </p:cNvPr>
          <p:cNvCxnSpPr/>
          <p:nvPr/>
        </p:nvCxnSpPr>
        <p:spPr>
          <a:xfrm>
            <a:off x="3468542" y="4815735"/>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D343F3A7-AD6D-4852-B67D-F0AC4616C231}"/>
              </a:ext>
            </a:extLst>
          </p:cNvPr>
          <p:cNvCxnSpPr/>
          <p:nvPr/>
        </p:nvCxnSpPr>
        <p:spPr>
          <a:xfrm flipV="1">
            <a:off x="3286018" y="4277605"/>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3BC8EEBB-63D0-455C-BF27-B2344662F375}"/>
              </a:ext>
            </a:extLst>
          </p:cNvPr>
          <p:cNvCxnSpPr/>
          <p:nvPr/>
        </p:nvCxnSpPr>
        <p:spPr>
          <a:xfrm rot="16200000" flipH="1">
            <a:off x="895790" y="529455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sp>
        <p:nvSpPr>
          <p:cNvPr id="52" name="文本框 450">
            <a:extLst>
              <a:ext uri="{FF2B5EF4-FFF2-40B4-BE49-F238E27FC236}">
                <a16:creationId xmlns:a16="http://schemas.microsoft.com/office/drawing/2014/main" id="{58E4F831-FB76-4BBB-A43D-93122A31FBF8}"/>
              </a:ext>
            </a:extLst>
          </p:cNvPr>
          <p:cNvSpPr txBox="1"/>
          <p:nvPr/>
        </p:nvSpPr>
        <p:spPr>
          <a:xfrm>
            <a:off x="4913032" y="4915860"/>
            <a:ext cx="846952" cy="462563"/>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3" b="1" dirty="0">
                <a:latin typeface="微软雅黑" panose="020B0503020204020204" pitchFamily="34" charset="-122"/>
                <a:ea typeface="微软雅黑" panose="020B0503020204020204" pitchFamily="34" charset="-122"/>
              </a:rPr>
              <a:t>Vacuum Pump</a:t>
            </a:r>
            <a:endParaRPr lang="zh-CN" altLang="en-US" sz="1203" dirty="0">
              <a:latin typeface="Times New Roman" panose="02020603050405020304" pitchFamily="18" charset="0"/>
              <a:ea typeface="微软雅黑" panose="020B0503020204020204" pitchFamily="34" charset="-122"/>
            </a:endParaRPr>
          </a:p>
        </p:txBody>
      </p:sp>
      <p:sp>
        <p:nvSpPr>
          <p:cNvPr id="53" name="文本框 203">
            <a:extLst>
              <a:ext uri="{FF2B5EF4-FFF2-40B4-BE49-F238E27FC236}">
                <a16:creationId xmlns:a16="http://schemas.microsoft.com/office/drawing/2014/main" id="{DC8EF604-6D5A-47F4-A395-2358B663BCD3}"/>
              </a:ext>
            </a:extLst>
          </p:cNvPr>
          <p:cNvSpPr txBox="1"/>
          <p:nvPr/>
        </p:nvSpPr>
        <p:spPr>
          <a:xfrm>
            <a:off x="181605" y="4099835"/>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Current Lead</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cxnSp>
        <p:nvCxnSpPr>
          <p:cNvPr id="58" name="直接连接符 57">
            <a:extLst>
              <a:ext uri="{FF2B5EF4-FFF2-40B4-BE49-F238E27FC236}">
                <a16:creationId xmlns:a16="http://schemas.microsoft.com/office/drawing/2014/main" id="{A43EFB40-A44F-4303-A01E-8DAE2D62F0E7}"/>
              </a:ext>
            </a:extLst>
          </p:cNvPr>
          <p:cNvCxnSpPr>
            <a:cxnSpLocks/>
          </p:cNvCxnSpPr>
          <p:nvPr/>
        </p:nvCxnSpPr>
        <p:spPr>
          <a:xfrm flipV="1">
            <a:off x="3948408" y="5254531"/>
            <a:ext cx="0" cy="124032"/>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59" name="椭圆 58">
            <a:extLst>
              <a:ext uri="{FF2B5EF4-FFF2-40B4-BE49-F238E27FC236}">
                <a16:creationId xmlns:a16="http://schemas.microsoft.com/office/drawing/2014/main" id="{9540AD8D-D52D-4422-9D1E-B9ABE141C4E3}"/>
              </a:ext>
            </a:extLst>
          </p:cNvPr>
          <p:cNvSpPr/>
          <p:nvPr/>
        </p:nvSpPr>
        <p:spPr>
          <a:xfrm>
            <a:off x="138733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6F10EB45-C29A-4BD1-9D88-0F7189DF6BE7}"/>
              </a:ext>
            </a:extLst>
          </p:cNvPr>
          <p:cNvSpPr/>
          <p:nvPr/>
        </p:nvSpPr>
        <p:spPr>
          <a:xfrm>
            <a:off x="3911781"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57F9672F-1195-442A-8BE1-BD00CE473120}"/>
              </a:ext>
            </a:extLst>
          </p:cNvPr>
          <p:cNvSpPr/>
          <p:nvPr/>
        </p:nvSpPr>
        <p:spPr>
          <a:xfrm>
            <a:off x="276430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5E17C954-F71E-44F5-8DAD-27B7F1C3DC89}"/>
              </a:ext>
            </a:extLst>
          </p:cNvPr>
          <p:cNvSpPr/>
          <p:nvPr/>
        </p:nvSpPr>
        <p:spPr>
          <a:xfrm>
            <a:off x="184632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9569D413-001C-40B0-9905-B23DF35DD523}"/>
              </a:ext>
            </a:extLst>
          </p:cNvPr>
          <p:cNvSpPr/>
          <p:nvPr/>
        </p:nvSpPr>
        <p:spPr>
          <a:xfrm>
            <a:off x="230531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4AC22061-87A6-4511-B2EE-30227AB43E89}"/>
              </a:ext>
            </a:extLst>
          </p:cNvPr>
          <p:cNvSpPr/>
          <p:nvPr/>
        </p:nvSpPr>
        <p:spPr>
          <a:xfrm>
            <a:off x="322329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EE7245B5-37F3-46CF-966E-8429951F84D9}"/>
              </a:ext>
            </a:extLst>
          </p:cNvPr>
          <p:cNvSpPr/>
          <p:nvPr/>
        </p:nvSpPr>
        <p:spPr>
          <a:xfrm>
            <a:off x="161682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883CE13A-4BF0-4405-91A4-6FBD2CDDCDF6}"/>
              </a:ext>
            </a:extLst>
          </p:cNvPr>
          <p:cNvSpPr/>
          <p:nvPr/>
        </p:nvSpPr>
        <p:spPr>
          <a:xfrm>
            <a:off x="345278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1C1B3912-9505-42AF-ADD6-223C9AD84BD9}"/>
              </a:ext>
            </a:extLst>
          </p:cNvPr>
          <p:cNvSpPr/>
          <p:nvPr/>
        </p:nvSpPr>
        <p:spPr>
          <a:xfrm>
            <a:off x="368228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A3C74180-E440-458B-87CA-E95EA1815AB4}"/>
              </a:ext>
            </a:extLst>
          </p:cNvPr>
          <p:cNvSpPr/>
          <p:nvPr/>
        </p:nvSpPr>
        <p:spPr>
          <a:xfrm>
            <a:off x="207581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FB00CE9F-BB92-4A95-B2B0-59561FD3FAAA}"/>
              </a:ext>
            </a:extLst>
          </p:cNvPr>
          <p:cNvSpPr/>
          <p:nvPr/>
        </p:nvSpPr>
        <p:spPr>
          <a:xfrm>
            <a:off x="253480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259641B8-6890-4E85-95AD-7B70008949CF}"/>
              </a:ext>
            </a:extLst>
          </p:cNvPr>
          <p:cNvSpPr/>
          <p:nvPr/>
        </p:nvSpPr>
        <p:spPr>
          <a:xfrm>
            <a:off x="299379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E839ABCC-69EF-4AF2-8870-4AAC960DF813}"/>
              </a:ext>
            </a:extLst>
          </p:cNvPr>
          <p:cNvSpPr/>
          <p:nvPr/>
        </p:nvSpPr>
        <p:spPr>
          <a:xfrm>
            <a:off x="139367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8DC91682-55ED-4902-87B8-0DBC71919ECD}"/>
              </a:ext>
            </a:extLst>
          </p:cNvPr>
          <p:cNvSpPr/>
          <p:nvPr/>
        </p:nvSpPr>
        <p:spPr>
          <a:xfrm>
            <a:off x="3918122"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0EC2878D-C29B-4644-B275-2E03671E0A95}"/>
              </a:ext>
            </a:extLst>
          </p:cNvPr>
          <p:cNvSpPr/>
          <p:nvPr/>
        </p:nvSpPr>
        <p:spPr>
          <a:xfrm>
            <a:off x="277064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47F49BF1-0A3E-42AA-96DF-4B6E3FD39FC7}"/>
              </a:ext>
            </a:extLst>
          </p:cNvPr>
          <p:cNvSpPr/>
          <p:nvPr/>
        </p:nvSpPr>
        <p:spPr>
          <a:xfrm>
            <a:off x="185266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CAC9EA0F-4B8F-4AD5-987F-18839DC57F49}"/>
              </a:ext>
            </a:extLst>
          </p:cNvPr>
          <p:cNvSpPr/>
          <p:nvPr/>
        </p:nvSpPr>
        <p:spPr>
          <a:xfrm>
            <a:off x="231165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A0F8981E-3944-46CF-A3FC-2B2D8944B337}"/>
              </a:ext>
            </a:extLst>
          </p:cNvPr>
          <p:cNvSpPr/>
          <p:nvPr/>
        </p:nvSpPr>
        <p:spPr>
          <a:xfrm>
            <a:off x="322963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D41A173C-4662-4239-ADD1-7376AB722F3D}"/>
              </a:ext>
            </a:extLst>
          </p:cNvPr>
          <p:cNvSpPr/>
          <p:nvPr/>
        </p:nvSpPr>
        <p:spPr>
          <a:xfrm>
            <a:off x="162317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370EFE33-EF4E-4DD8-8ADE-CFA92415ABD4}"/>
              </a:ext>
            </a:extLst>
          </p:cNvPr>
          <p:cNvSpPr/>
          <p:nvPr/>
        </p:nvSpPr>
        <p:spPr>
          <a:xfrm>
            <a:off x="345913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EE8C8897-3B85-44EF-A46D-D46AE901F9C8}"/>
              </a:ext>
            </a:extLst>
          </p:cNvPr>
          <p:cNvSpPr/>
          <p:nvPr/>
        </p:nvSpPr>
        <p:spPr>
          <a:xfrm>
            <a:off x="368862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BDF09153-9B57-42B2-A2D4-EB221A1C2D42}"/>
              </a:ext>
            </a:extLst>
          </p:cNvPr>
          <p:cNvSpPr/>
          <p:nvPr/>
        </p:nvSpPr>
        <p:spPr>
          <a:xfrm>
            <a:off x="208216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169773B1-F575-43FA-8D09-7F0187A4594B}"/>
              </a:ext>
            </a:extLst>
          </p:cNvPr>
          <p:cNvSpPr/>
          <p:nvPr/>
        </p:nvSpPr>
        <p:spPr>
          <a:xfrm>
            <a:off x="254115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78170C74-4DF9-40C2-B030-60A09D83AAC2}"/>
              </a:ext>
            </a:extLst>
          </p:cNvPr>
          <p:cNvSpPr/>
          <p:nvPr/>
        </p:nvSpPr>
        <p:spPr>
          <a:xfrm>
            <a:off x="300014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a:extLst>
              <a:ext uri="{FF2B5EF4-FFF2-40B4-BE49-F238E27FC236}">
                <a16:creationId xmlns:a16="http://schemas.microsoft.com/office/drawing/2014/main" id="{783DB644-F64F-4974-80CF-CBF97541B898}"/>
              </a:ext>
            </a:extLst>
          </p:cNvPr>
          <p:cNvCxnSpPr>
            <a:cxnSpLocks/>
          </p:cNvCxnSpPr>
          <p:nvPr/>
        </p:nvCxnSpPr>
        <p:spPr>
          <a:xfrm flipH="1">
            <a:off x="986300" y="5570332"/>
            <a:ext cx="3290333"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2ED5C46F-91CB-404A-9183-825ABDF25884}"/>
              </a:ext>
            </a:extLst>
          </p:cNvPr>
          <p:cNvCxnSpPr>
            <a:cxnSpLocks/>
          </p:cNvCxnSpPr>
          <p:nvPr/>
        </p:nvCxnSpPr>
        <p:spPr>
          <a:xfrm flipH="1">
            <a:off x="986300" y="5927303"/>
            <a:ext cx="3297422"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sp>
        <p:nvSpPr>
          <p:cNvPr id="85" name="矩形 84">
            <a:extLst>
              <a:ext uri="{FF2B5EF4-FFF2-40B4-BE49-F238E27FC236}">
                <a16:creationId xmlns:a16="http://schemas.microsoft.com/office/drawing/2014/main" id="{37C7FA72-B2A8-4B7B-80A8-FD348A1A560B}"/>
              </a:ext>
            </a:extLst>
          </p:cNvPr>
          <p:cNvSpPr/>
          <p:nvPr/>
        </p:nvSpPr>
        <p:spPr>
          <a:xfrm>
            <a:off x="1285267" y="37961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D294D514-16E1-4A5F-A964-ADE74376773A}"/>
              </a:ext>
            </a:extLst>
          </p:cNvPr>
          <p:cNvSpPr/>
          <p:nvPr/>
        </p:nvSpPr>
        <p:spPr>
          <a:xfrm>
            <a:off x="1487326" y="37961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a:extLst>
              <a:ext uri="{FF2B5EF4-FFF2-40B4-BE49-F238E27FC236}">
                <a16:creationId xmlns:a16="http://schemas.microsoft.com/office/drawing/2014/main" id="{1366A9FF-6432-4E69-9C34-1B0331FA6459}"/>
              </a:ext>
            </a:extLst>
          </p:cNvPr>
          <p:cNvCxnSpPr>
            <a:cxnSpLocks/>
          </p:cNvCxnSpPr>
          <p:nvPr/>
        </p:nvCxnSpPr>
        <p:spPr>
          <a:xfrm>
            <a:off x="1429715" y="4670959"/>
            <a:ext cx="0" cy="58501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54080483-9056-4A99-B7D8-3C1DE591D695}"/>
              </a:ext>
            </a:extLst>
          </p:cNvPr>
          <p:cNvCxnSpPr>
            <a:cxnSpLocks/>
          </p:cNvCxnSpPr>
          <p:nvPr/>
        </p:nvCxnSpPr>
        <p:spPr>
          <a:xfrm flipH="1">
            <a:off x="1329033" y="4670959"/>
            <a:ext cx="201364"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D80B5B7B-866C-4980-99B8-78866BD16D87}"/>
              </a:ext>
            </a:extLst>
          </p:cNvPr>
          <p:cNvCxnSpPr/>
          <p:nvPr/>
        </p:nvCxnSpPr>
        <p:spPr>
          <a:xfrm flipV="1">
            <a:off x="1329033" y="4560323"/>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a16="http://schemas.microsoft.com/office/drawing/2014/main" id="{91B5C1CC-C1CF-401E-A94B-9DA1BCED3822}"/>
              </a:ext>
            </a:extLst>
          </p:cNvPr>
          <p:cNvCxnSpPr>
            <a:cxnSpLocks/>
          </p:cNvCxnSpPr>
          <p:nvPr/>
        </p:nvCxnSpPr>
        <p:spPr>
          <a:xfrm flipV="1">
            <a:off x="1530397" y="4560323"/>
            <a:ext cx="0" cy="11063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1" name="直接连接符 90">
            <a:extLst>
              <a:ext uri="{FF2B5EF4-FFF2-40B4-BE49-F238E27FC236}">
                <a16:creationId xmlns:a16="http://schemas.microsoft.com/office/drawing/2014/main" id="{1F028B5F-5CE0-43CD-AE5D-7B01762D107F}"/>
              </a:ext>
            </a:extLst>
          </p:cNvPr>
          <p:cNvCxnSpPr>
            <a:cxnSpLocks/>
          </p:cNvCxnSpPr>
          <p:nvPr/>
        </p:nvCxnSpPr>
        <p:spPr>
          <a:xfrm>
            <a:off x="3145397" y="3595688"/>
            <a:ext cx="0" cy="155707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D2B59D36-1BC8-4AC0-B878-738601698F16}"/>
              </a:ext>
            </a:extLst>
          </p:cNvPr>
          <p:cNvCxnSpPr>
            <a:cxnSpLocks/>
          </p:cNvCxnSpPr>
          <p:nvPr/>
        </p:nvCxnSpPr>
        <p:spPr>
          <a:xfrm flipH="1">
            <a:off x="2764304" y="3595688"/>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084B3D94-35F5-4BFA-B401-A4119B93BDCF}"/>
              </a:ext>
            </a:extLst>
          </p:cNvPr>
          <p:cNvCxnSpPr>
            <a:cxnSpLocks/>
          </p:cNvCxnSpPr>
          <p:nvPr/>
        </p:nvCxnSpPr>
        <p:spPr>
          <a:xfrm>
            <a:off x="2764304" y="2829446"/>
            <a:ext cx="0" cy="766242"/>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4" name="直接连接符 93">
            <a:extLst>
              <a:ext uri="{FF2B5EF4-FFF2-40B4-BE49-F238E27FC236}">
                <a16:creationId xmlns:a16="http://schemas.microsoft.com/office/drawing/2014/main" id="{A3D8EFE8-0AFE-448C-8A59-1C73B224F334}"/>
              </a:ext>
            </a:extLst>
          </p:cNvPr>
          <p:cNvCxnSpPr>
            <a:cxnSpLocks/>
          </p:cNvCxnSpPr>
          <p:nvPr/>
        </p:nvCxnSpPr>
        <p:spPr>
          <a:xfrm flipH="1">
            <a:off x="2764304" y="2834209"/>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70B9A572-7643-464C-AAAB-45C18DE93392}"/>
              </a:ext>
            </a:extLst>
          </p:cNvPr>
          <p:cNvCxnSpPr>
            <a:cxnSpLocks/>
          </p:cNvCxnSpPr>
          <p:nvPr/>
        </p:nvCxnSpPr>
        <p:spPr>
          <a:xfrm flipH="1">
            <a:off x="3629025" y="5142228"/>
            <a:ext cx="654697"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90FF618F-B699-4830-B8DA-20C0CB7D1889}"/>
              </a:ext>
            </a:extLst>
          </p:cNvPr>
          <p:cNvCxnSpPr>
            <a:cxnSpLocks/>
          </p:cNvCxnSpPr>
          <p:nvPr/>
        </p:nvCxnSpPr>
        <p:spPr>
          <a:xfrm flipV="1">
            <a:off x="3624026" y="3594091"/>
            <a:ext cx="0" cy="1557075"/>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7" name="直接连接符 96">
            <a:extLst>
              <a:ext uri="{FF2B5EF4-FFF2-40B4-BE49-F238E27FC236}">
                <a16:creationId xmlns:a16="http://schemas.microsoft.com/office/drawing/2014/main" id="{E9A3EE24-EDC6-4191-AFBA-30FAF450F856}"/>
              </a:ext>
            </a:extLst>
          </p:cNvPr>
          <p:cNvCxnSpPr>
            <a:cxnSpLocks/>
          </p:cNvCxnSpPr>
          <p:nvPr/>
        </p:nvCxnSpPr>
        <p:spPr>
          <a:xfrm flipH="1">
            <a:off x="3621060" y="3594091"/>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8" name="直接连接符 97">
            <a:extLst>
              <a:ext uri="{FF2B5EF4-FFF2-40B4-BE49-F238E27FC236}">
                <a16:creationId xmlns:a16="http://schemas.microsoft.com/office/drawing/2014/main" id="{B0F5CFA0-B316-4572-B33D-3B06016BC59F}"/>
              </a:ext>
            </a:extLst>
          </p:cNvPr>
          <p:cNvCxnSpPr>
            <a:cxnSpLocks/>
          </p:cNvCxnSpPr>
          <p:nvPr/>
        </p:nvCxnSpPr>
        <p:spPr>
          <a:xfrm>
            <a:off x="3954942" y="2829446"/>
            <a:ext cx="0" cy="766242"/>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9" name="直接连接符 98">
            <a:extLst>
              <a:ext uri="{FF2B5EF4-FFF2-40B4-BE49-F238E27FC236}">
                <a16:creationId xmlns:a16="http://schemas.microsoft.com/office/drawing/2014/main" id="{AAB93858-F688-466D-A391-601868EFF5F6}"/>
              </a:ext>
            </a:extLst>
          </p:cNvPr>
          <p:cNvCxnSpPr>
            <a:cxnSpLocks/>
          </p:cNvCxnSpPr>
          <p:nvPr/>
        </p:nvCxnSpPr>
        <p:spPr>
          <a:xfrm flipH="1">
            <a:off x="3621060" y="2829446"/>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100" name="直接连接符 99">
            <a:extLst>
              <a:ext uri="{FF2B5EF4-FFF2-40B4-BE49-F238E27FC236}">
                <a16:creationId xmlns:a16="http://schemas.microsoft.com/office/drawing/2014/main" id="{20996BFD-45ED-4768-A827-6846F0E1D7FE}"/>
              </a:ext>
            </a:extLst>
          </p:cNvPr>
          <p:cNvCxnSpPr>
            <a:cxnSpLocks/>
          </p:cNvCxnSpPr>
          <p:nvPr/>
        </p:nvCxnSpPr>
        <p:spPr>
          <a:xfrm>
            <a:off x="866775" y="4979365"/>
            <a:ext cx="285574"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1" name="直接连接符 100">
            <a:extLst>
              <a:ext uri="{FF2B5EF4-FFF2-40B4-BE49-F238E27FC236}">
                <a16:creationId xmlns:a16="http://schemas.microsoft.com/office/drawing/2014/main" id="{42197DA1-33F3-48FC-9988-C1945434544E}"/>
              </a:ext>
            </a:extLst>
          </p:cNvPr>
          <p:cNvCxnSpPr>
            <a:cxnSpLocks/>
          </p:cNvCxnSpPr>
          <p:nvPr/>
        </p:nvCxnSpPr>
        <p:spPr>
          <a:xfrm>
            <a:off x="1144206"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a16="http://schemas.microsoft.com/office/drawing/2014/main" id="{0022FBCB-1D44-4BE6-8253-BA0887C2002E}"/>
              </a:ext>
            </a:extLst>
          </p:cNvPr>
          <p:cNvCxnSpPr>
            <a:cxnSpLocks/>
          </p:cNvCxnSpPr>
          <p:nvPr/>
        </p:nvCxnSpPr>
        <p:spPr>
          <a:xfrm>
            <a:off x="1142480" y="3695700"/>
            <a:ext cx="56067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89FE2F87-A599-4673-8FF1-DD7CFA2030EE}"/>
              </a:ext>
            </a:extLst>
          </p:cNvPr>
          <p:cNvCxnSpPr>
            <a:cxnSpLocks/>
          </p:cNvCxnSpPr>
          <p:nvPr/>
        </p:nvCxnSpPr>
        <p:spPr>
          <a:xfrm>
            <a:off x="1703151"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AF141B2F-D4E2-4C17-89C1-3C1B22037364}"/>
              </a:ext>
            </a:extLst>
          </p:cNvPr>
          <p:cNvCxnSpPr>
            <a:cxnSpLocks/>
          </p:cNvCxnSpPr>
          <p:nvPr/>
        </p:nvCxnSpPr>
        <p:spPr>
          <a:xfrm>
            <a:off x="1703537" y="4979365"/>
            <a:ext cx="1290262"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E9513BB3-C6BE-47BF-A862-67A31FD8C18C}"/>
              </a:ext>
            </a:extLst>
          </p:cNvPr>
          <p:cNvCxnSpPr>
            <a:cxnSpLocks/>
          </p:cNvCxnSpPr>
          <p:nvPr/>
        </p:nvCxnSpPr>
        <p:spPr>
          <a:xfrm>
            <a:off x="2993799"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a16="http://schemas.microsoft.com/office/drawing/2014/main" id="{D92F15CD-9BDF-4F03-B71A-B3FCB0873F81}"/>
              </a:ext>
            </a:extLst>
          </p:cNvPr>
          <p:cNvCxnSpPr>
            <a:cxnSpLocks/>
          </p:cNvCxnSpPr>
          <p:nvPr/>
        </p:nvCxnSpPr>
        <p:spPr>
          <a:xfrm>
            <a:off x="3768606" y="3703866"/>
            <a:ext cx="0" cy="1275499"/>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7" name="直接连接符 106">
            <a:extLst>
              <a:ext uri="{FF2B5EF4-FFF2-40B4-BE49-F238E27FC236}">
                <a16:creationId xmlns:a16="http://schemas.microsoft.com/office/drawing/2014/main" id="{3F45B898-FF3E-4ABE-831B-908F758ABD25}"/>
              </a:ext>
            </a:extLst>
          </p:cNvPr>
          <p:cNvCxnSpPr>
            <a:cxnSpLocks/>
          </p:cNvCxnSpPr>
          <p:nvPr/>
        </p:nvCxnSpPr>
        <p:spPr>
          <a:xfrm>
            <a:off x="3767252" y="4979365"/>
            <a:ext cx="64513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a16="http://schemas.microsoft.com/office/drawing/2014/main" id="{BDA07D18-BE28-47C9-9F95-C0B193687323}"/>
              </a:ext>
            </a:extLst>
          </p:cNvPr>
          <p:cNvCxnSpPr>
            <a:cxnSpLocks/>
          </p:cNvCxnSpPr>
          <p:nvPr/>
        </p:nvCxnSpPr>
        <p:spPr>
          <a:xfrm>
            <a:off x="3767252" y="3703866"/>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a16="http://schemas.microsoft.com/office/drawing/2014/main" id="{A6DABE5F-8790-45B2-AF8E-066F4B28DD9D}"/>
              </a:ext>
            </a:extLst>
          </p:cNvPr>
          <p:cNvCxnSpPr>
            <a:cxnSpLocks/>
          </p:cNvCxnSpPr>
          <p:nvPr/>
        </p:nvCxnSpPr>
        <p:spPr>
          <a:xfrm>
            <a:off x="2576513" y="27082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a16="http://schemas.microsoft.com/office/drawing/2014/main" id="{E444E262-4A4E-47E2-AEE7-4A32C5DC5395}"/>
              </a:ext>
            </a:extLst>
          </p:cNvPr>
          <p:cNvCxnSpPr>
            <a:cxnSpLocks/>
          </p:cNvCxnSpPr>
          <p:nvPr/>
        </p:nvCxnSpPr>
        <p:spPr>
          <a:xfrm>
            <a:off x="4167188" y="27082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F2D57488-0AF7-4749-BCD1-359344F1A184}"/>
              </a:ext>
            </a:extLst>
          </p:cNvPr>
          <p:cNvCxnSpPr>
            <a:cxnSpLocks/>
          </p:cNvCxnSpPr>
          <p:nvPr/>
        </p:nvCxnSpPr>
        <p:spPr>
          <a:xfrm>
            <a:off x="3767252" y="2708245"/>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E5339E3F-D94E-4C5D-8AC1-1916EF7CBD3A}"/>
              </a:ext>
            </a:extLst>
          </p:cNvPr>
          <p:cNvCxnSpPr>
            <a:cxnSpLocks/>
          </p:cNvCxnSpPr>
          <p:nvPr/>
        </p:nvCxnSpPr>
        <p:spPr>
          <a:xfrm>
            <a:off x="2576513" y="2708245"/>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3" name="直接连接符 112">
            <a:extLst>
              <a:ext uri="{FF2B5EF4-FFF2-40B4-BE49-F238E27FC236}">
                <a16:creationId xmlns:a16="http://schemas.microsoft.com/office/drawing/2014/main" id="{A4825F36-7D1D-4C09-9A4C-C7CDC04C4B47}"/>
              </a:ext>
            </a:extLst>
          </p:cNvPr>
          <p:cNvCxnSpPr>
            <a:cxnSpLocks/>
          </p:cNvCxnSpPr>
          <p:nvPr/>
        </p:nvCxnSpPr>
        <p:spPr>
          <a:xfrm>
            <a:off x="3767252" y="1849117"/>
            <a:ext cx="0" cy="86269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4" name="直接连接符 113">
            <a:extLst>
              <a:ext uri="{FF2B5EF4-FFF2-40B4-BE49-F238E27FC236}">
                <a16:creationId xmlns:a16="http://schemas.microsoft.com/office/drawing/2014/main" id="{E37F5A67-4735-4BAA-B670-C648C161B527}"/>
              </a:ext>
            </a:extLst>
          </p:cNvPr>
          <p:cNvCxnSpPr>
            <a:cxnSpLocks/>
          </p:cNvCxnSpPr>
          <p:nvPr/>
        </p:nvCxnSpPr>
        <p:spPr>
          <a:xfrm>
            <a:off x="2989151" y="848682"/>
            <a:ext cx="0" cy="1859563"/>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sp>
        <p:nvSpPr>
          <p:cNvPr id="115" name="流程图: 对照 114">
            <a:extLst>
              <a:ext uri="{FF2B5EF4-FFF2-40B4-BE49-F238E27FC236}">
                <a16:creationId xmlns:a16="http://schemas.microsoft.com/office/drawing/2014/main" id="{B0990D59-E631-407A-8074-21D7EAC29BD9}"/>
              </a:ext>
            </a:extLst>
          </p:cNvPr>
          <p:cNvSpPr/>
          <p:nvPr/>
        </p:nvSpPr>
        <p:spPr>
          <a:xfrm>
            <a:off x="1402166" y="4781407"/>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6" name="流程图: 对照 115">
            <a:extLst>
              <a:ext uri="{FF2B5EF4-FFF2-40B4-BE49-F238E27FC236}">
                <a16:creationId xmlns:a16="http://schemas.microsoft.com/office/drawing/2014/main" id="{82C789D4-670F-4A54-B641-1330B27E5947}"/>
              </a:ext>
            </a:extLst>
          </p:cNvPr>
          <p:cNvSpPr/>
          <p:nvPr/>
        </p:nvSpPr>
        <p:spPr>
          <a:xfrm>
            <a:off x="3102195" y="249991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7" name="文本框 203">
            <a:extLst>
              <a:ext uri="{FF2B5EF4-FFF2-40B4-BE49-F238E27FC236}">
                <a16:creationId xmlns:a16="http://schemas.microsoft.com/office/drawing/2014/main" id="{5B4861F4-12A1-40AC-B85F-CA708DFD06AF}"/>
              </a:ext>
            </a:extLst>
          </p:cNvPr>
          <p:cNvSpPr txBox="1"/>
          <p:nvPr/>
        </p:nvSpPr>
        <p:spPr>
          <a:xfrm>
            <a:off x="3767252" y="4214731"/>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Cryogenic</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cxnSp>
        <p:nvCxnSpPr>
          <p:cNvPr id="118" name="直接连接符 117">
            <a:extLst>
              <a:ext uri="{FF2B5EF4-FFF2-40B4-BE49-F238E27FC236}">
                <a16:creationId xmlns:a16="http://schemas.microsoft.com/office/drawing/2014/main" id="{646927E3-49F5-4B79-88C1-9FFFCA86649C}"/>
              </a:ext>
            </a:extLst>
          </p:cNvPr>
          <p:cNvCxnSpPr>
            <a:cxnSpLocks/>
          </p:cNvCxnSpPr>
          <p:nvPr/>
        </p:nvCxnSpPr>
        <p:spPr>
          <a:xfrm>
            <a:off x="3767252" y="1849117"/>
            <a:ext cx="273544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9" name="直接箭头连接符 118">
            <a:extLst>
              <a:ext uri="{FF2B5EF4-FFF2-40B4-BE49-F238E27FC236}">
                <a16:creationId xmlns:a16="http://schemas.microsoft.com/office/drawing/2014/main" id="{67A36364-A818-4915-BEE5-01AE7F9EECAD}"/>
              </a:ext>
            </a:extLst>
          </p:cNvPr>
          <p:cNvCxnSpPr>
            <a:cxnSpLocks/>
          </p:cNvCxnSpPr>
          <p:nvPr/>
        </p:nvCxnSpPr>
        <p:spPr>
          <a:xfrm>
            <a:off x="1988171" y="5251076"/>
            <a:ext cx="261617" cy="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0" name="直接箭头连接符 119">
            <a:extLst>
              <a:ext uri="{FF2B5EF4-FFF2-40B4-BE49-F238E27FC236}">
                <a16:creationId xmlns:a16="http://schemas.microsoft.com/office/drawing/2014/main" id="{DA3B577B-CAB7-4E9F-9F6A-71C149020E2A}"/>
              </a:ext>
            </a:extLst>
          </p:cNvPr>
          <p:cNvCxnSpPr>
            <a:cxnSpLocks/>
          </p:cNvCxnSpPr>
          <p:nvPr/>
        </p:nvCxnSpPr>
        <p:spPr>
          <a:xfrm>
            <a:off x="1429715" y="5003627"/>
            <a:ext cx="0" cy="22325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B5F4512D-4B6B-4BC1-B8E9-14119CA002D5}"/>
              </a:ext>
            </a:extLst>
          </p:cNvPr>
          <p:cNvCxnSpPr>
            <a:cxnSpLocks/>
          </p:cNvCxnSpPr>
          <p:nvPr/>
        </p:nvCxnSpPr>
        <p:spPr>
          <a:xfrm>
            <a:off x="3970202" y="1091053"/>
            <a:ext cx="12133" cy="578032"/>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22" name="直接连接符 121">
            <a:extLst>
              <a:ext uri="{FF2B5EF4-FFF2-40B4-BE49-F238E27FC236}">
                <a16:creationId xmlns:a16="http://schemas.microsoft.com/office/drawing/2014/main" id="{98F02194-BC24-4B04-AA07-527F54961E1E}"/>
              </a:ext>
            </a:extLst>
          </p:cNvPr>
          <p:cNvCxnSpPr>
            <a:cxnSpLocks/>
          </p:cNvCxnSpPr>
          <p:nvPr/>
        </p:nvCxnSpPr>
        <p:spPr>
          <a:xfrm>
            <a:off x="3976268" y="1663640"/>
            <a:ext cx="252643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24" name="直接连接符 123">
            <a:extLst>
              <a:ext uri="{FF2B5EF4-FFF2-40B4-BE49-F238E27FC236}">
                <a16:creationId xmlns:a16="http://schemas.microsoft.com/office/drawing/2014/main" id="{08E48C9E-02C4-40BD-8733-68B0D88F3B92}"/>
              </a:ext>
            </a:extLst>
          </p:cNvPr>
          <p:cNvCxnSpPr>
            <a:cxnSpLocks/>
          </p:cNvCxnSpPr>
          <p:nvPr/>
        </p:nvCxnSpPr>
        <p:spPr>
          <a:xfrm>
            <a:off x="2977080" y="848682"/>
            <a:ext cx="352561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5" name="直接箭头连接符 124">
            <a:extLst>
              <a:ext uri="{FF2B5EF4-FFF2-40B4-BE49-F238E27FC236}">
                <a16:creationId xmlns:a16="http://schemas.microsoft.com/office/drawing/2014/main" id="{28F157A2-72DC-4914-AA04-69304F6AEC60}"/>
              </a:ext>
            </a:extLst>
          </p:cNvPr>
          <p:cNvCxnSpPr/>
          <p:nvPr/>
        </p:nvCxnSpPr>
        <p:spPr>
          <a:xfrm flipV="1">
            <a:off x="3297236" y="1765190"/>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a16="http://schemas.microsoft.com/office/drawing/2014/main" id="{B274E2E6-56D0-453B-B335-55E89FC72597}"/>
              </a:ext>
            </a:extLst>
          </p:cNvPr>
          <p:cNvCxnSpPr/>
          <p:nvPr/>
        </p:nvCxnSpPr>
        <p:spPr>
          <a:xfrm>
            <a:off x="3467393" y="2080912"/>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a16="http://schemas.microsoft.com/office/drawing/2014/main" id="{71824FDE-9DB1-4D2A-96A1-B16517602572}"/>
              </a:ext>
            </a:extLst>
          </p:cNvPr>
          <p:cNvCxnSpPr>
            <a:cxnSpLocks/>
          </p:cNvCxnSpPr>
          <p:nvPr/>
        </p:nvCxnSpPr>
        <p:spPr>
          <a:xfrm>
            <a:off x="4818802" y="1662922"/>
            <a:ext cx="247059" cy="1437"/>
          </a:xfrm>
          <a:prstGeom prst="straightConnector1">
            <a:avLst/>
          </a:prstGeom>
          <a:ln w="19050">
            <a:solidFill>
              <a:srgbClr val="0070C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8" name="直接箭头连接符 127">
            <a:extLst>
              <a:ext uri="{FF2B5EF4-FFF2-40B4-BE49-F238E27FC236}">
                <a16:creationId xmlns:a16="http://schemas.microsoft.com/office/drawing/2014/main" id="{BCBAA0C4-7530-429E-9DBA-1BEAC5AB138C}"/>
              </a:ext>
            </a:extLst>
          </p:cNvPr>
          <p:cNvCxnSpPr>
            <a:cxnSpLocks/>
          </p:cNvCxnSpPr>
          <p:nvPr/>
        </p:nvCxnSpPr>
        <p:spPr>
          <a:xfrm>
            <a:off x="1530397" y="6301958"/>
            <a:ext cx="238078"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a:extLst>
              <a:ext uri="{FF2B5EF4-FFF2-40B4-BE49-F238E27FC236}">
                <a16:creationId xmlns:a16="http://schemas.microsoft.com/office/drawing/2014/main" id="{B1664BA6-A83D-4421-B1AD-7F7A3087EBA1}"/>
              </a:ext>
            </a:extLst>
          </p:cNvPr>
          <p:cNvCxnSpPr/>
          <p:nvPr/>
        </p:nvCxnSpPr>
        <p:spPr>
          <a:xfrm flipH="1" flipV="1">
            <a:off x="4276007" y="5294550"/>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130" name="直接连接符 129">
            <a:extLst>
              <a:ext uri="{FF2B5EF4-FFF2-40B4-BE49-F238E27FC236}">
                <a16:creationId xmlns:a16="http://schemas.microsoft.com/office/drawing/2014/main" id="{B069CB35-C967-4702-B2D3-CC83D30E68F5}"/>
              </a:ext>
            </a:extLst>
          </p:cNvPr>
          <p:cNvCxnSpPr>
            <a:cxnSpLocks/>
          </p:cNvCxnSpPr>
          <p:nvPr/>
        </p:nvCxnSpPr>
        <p:spPr>
          <a:xfrm>
            <a:off x="1647551" y="4277605"/>
            <a:ext cx="0" cy="87356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1" name="直接连接符 130">
            <a:extLst>
              <a:ext uri="{FF2B5EF4-FFF2-40B4-BE49-F238E27FC236}">
                <a16:creationId xmlns:a16="http://schemas.microsoft.com/office/drawing/2014/main" id="{9FD8FFBC-7BAD-4106-B2AC-8CB944C29C96}"/>
              </a:ext>
            </a:extLst>
          </p:cNvPr>
          <p:cNvCxnSpPr>
            <a:cxnSpLocks/>
          </p:cNvCxnSpPr>
          <p:nvPr/>
        </p:nvCxnSpPr>
        <p:spPr>
          <a:xfrm flipH="1">
            <a:off x="1577930" y="4277605"/>
            <a:ext cx="69621"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2" name="直接箭头连接符 131">
            <a:extLst>
              <a:ext uri="{FF2B5EF4-FFF2-40B4-BE49-F238E27FC236}">
                <a16:creationId xmlns:a16="http://schemas.microsoft.com/office/drawing/2014/main" id="{93315F8B-4618-4CEE-A118-4EB17E8DFBFB}"/>
              </a:ext>
            </a:extLst>
          </p:cNvPr>
          <p:cNvCxnSpPr>
            <a:cxnSpLocks/>
          </p:cNvCxnSpPr>
          <p:nvPr/>
        </p:nvCxnSpPr>
        <p:spPr>
          <a:xfrm flipV="1">
            <a:off x="1647551" y="4668422"/>
            <a:ext cx="0" cy="204884"/>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33" name="直接连接符 132">
            <a:extLst>
              <a:ext uri="{FF2B5EF4-FFF2-40B4-BE49-F238E27FC236}">
                <a16:creationId xmlns:a16="http://schemas.microsoft.com/office/drawing/2014/main" id="{16F7DD82-CA93-40C8-A686-0A5051F7D816}"/>
              </a:ext>
            </a:extLst>
          </p:cNvPr>
          <p:cNvCxnSpPr>
            <a:cxnSpLocks/>
          </p:cNvCxnSpPr>
          <p:nvPr/>
        </p:nvCxnSpPr>
        <p:spPr>
          <a:xfrm flipH="1">
            <a:off x="1323404" y="3532178"/>
            <a:ext cx="20699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4" name="直接连接符 133">
            <a:extLst>
              <a:ext uri="{FF2B5EF4-FFF2-40B4-BE49-F238E27FC236}">
                <a16:creationId xmlns:a16="http://schemas.microsoft.com/office/drawing/2014/main" id="{5FE0644E-68C7-41A2-9A06-DA90FF62C8DF}"/>
              </a:ext>
            </a:extLst>
          </p:cNvPr>
          <p:cNvCxnSpPr>
            <a:cxnSpLocks/>
            <a:stCxn id="86" idx="0"/>
          </p:cNvCxnSpPr>
          <p:nvPr/>
        </p:nvCxnSpPr>
        <p:spPr>
          <a:xfrm flipV="1">
            <a:off x="1531218" y="35260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5" name="直接连接符 134">
            <a:extLst>
              <a:ext uri="{FF2B5EF4-FFF2-40B4-BE49-F238E27FC236}">
                <a16:creationId xmlns:a16="http://schemas.microsoft.com/office/drawing/2014/main" id="{14C94F92-CFAC-476F-AFC2-815D2C03F63F}"/>
              </a:ext>
            </a:extLst>
          </p:cNvPr>
          <p:cNvCxnSpPr>
            <a:cxnSpLocks/>
            <a:stCxn id="85" idx="0"/>
          </p:cNvCxnSpPr>
          <p:nvPr/>
        </p:nvCxnSpPr>
        <p:spPr>
          <a:xfrm flipV="1">
            <a:off x="1329159" y="35260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6" name="直接箭头连接符 135">
            <a:extLst>
              <a:ext uri="{FF2B5EF4-FFF2-40B4-BE49-F238E27FC236}">
                <a16:creationId xmlns:a16="http://schemas.microsoft.com/office/drawing/2014/main" id="{276FAA67-FF96-4CFE-9069-20364D5D3090}"/>
              </a:ext>
            </a:extLst>
          </p:cNvPr>
          <p:cNvCxnSpPr>
            <a:cxnSpLocks/>
          </p:cNvCxnSpPr>
          <p:nvPr/>
        </p:nvCxnSpPr>
        <p:spPr>
          <a:xfrm>
            <a:off x="1428931" y="3323257"/>
            <a:ext cx="0" cy="210748"/>
          </a:xfrm>
          <a:prstGeom prst="straightConnector1">
            <a:avLst/>
          </a:prstGeom>
          <a:ln w="1905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138" name="流程图: 对照 137">
            <a:extLst>
              <a:ext uri="{FF2B5EF4-FFF2-40B4-BE49-F238E27FC236}">
                <a16:creationId xmlns:a16="http://schemas.microsoft.com/office/drawing/2014/main" id="{634A1024-316F-435B-AE86-7097CEC1F457}"/>
              </a:ext>
            </a:extLst>
          </p:cNvPr>
          <p:cNvSpPr/>
          <p:nvPr/>
        </p:nvSpPr>
        <p:spPr>
          <a:xfrm rot="16200000">
            <a:off x="4123795" y="1612662"/>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140" name="直接连接符 139">
            <a:extLst>
              <a:ext uri="{FF2B5EF4-FFF2-40B4-BE49-F238E27FC236}">
                <a16:creationId xmlns:a16="http://schemas.microsoft.com/office/drawing/2014/main" id="{7261A5CE-336F-489B-9BF2-077E1F4E166E}"/>
              </a:ext>
            </a:extLst>
          </p:cNvPr>
          <p:cNvCxnSpPr>
            <a:cxnSpLocks/>
          </p:cNvCxnSpPr>
          <p:nvPr/>
        </p:nvCxnSpPr>
        <p:spPr>
          <a:xfrm>
            <a:off x="4314914" y="975247"/>
            <a:ext cx="14664" cy="698625"/>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
        <p:nvSpPr>
          <p:cNvPr id="141" name="流程图: 对照 140">
            <a:extLst>
              <a:ext uri="{FF2B5EF4-FFF2-40B4-BE49-F238E27FC236}">
                <a16:creationId xmlns:a16="http://schemas.microsoft.com/office/drawing/2014/main" id="{E19F8A17-3FD9-4D82-A43C-9A52C09F0C54}"/>
              </a:ext>
            </a:extLst>
          </p:cNvPr>
          <p:cNvSpPr/>
          <p:nvPr/>
        </p:nvSpPr>
        <p:spPr>
          <a:xfrm rot="16200000">
            <a:off x="5337813" y="159945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42" name="流程图: 对照 141">
            <a:extLst>
              <a:ext uri="{FF2B5EF4-FFF2-40B4-BE49-F238E27FC236}">
                <a16:creationId xmlns:a16="http://schemas.microsoft.com/office/drawing/2014/main" id="{5C177C2E-1CE0-471E-9AFB-A3AE572404B1}"/>
              </a:ext>
            </a:extLst>
          </p:cNvPr>
          <p:cNvSpPr/>
          <p:nvPr/>
        </p:nvSpPr>
        <p:spPr>
          <a:xfrm>
            <a:off x="4310019" y="1484562"/>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145" name="直接箭头连接符 144">
            <a:extLst>
              <a:ext uri="{FF2B5EF4-FFF2-40B4-BE49-F238E27FC236}">
                <a16:creationId xmlns:a16="http://schemas.microsoft.com/office/drawing/2014/main" id="{214286C9-FA61-4A9A-B1FF-86138970E796}"/>
              </a:ext>
            </a:extLst>
          </p:cNvPr>
          <p:cNvCxnSpPr>
            <a:cxnSpLocks/>
          </p:cNvCxnSpPr>
          <p:nvPr/>
        </p:nvCxnSpPr>
        <p:spPr>
          <a:xfrm flipH="1">
            <a:off x="3293666" y="1111178"/>
            <a:ext cx="32090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a16="http://schemas.microsoft.com/office/drawing/2014/main" id="{5135AC66-8E4B-4A23-BB9C-850DBFB6BECF}"/>
              </a:ext>
            </a:extLst>
          </p:cNvPr>
          <p:cNvCxnSpPr>
            <a:cxnSpLocks/>
          </p:cNvCxnSpPr>
          <p:nvPr/>
        </p:nvCxnSpPr>
        <p:spPr>
          <a:xfrm flipV="1">
            <a:off x="3440258" y="1280900"/>
            <a:ext cx="3081411" cy="74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6">
            <a:extLst>
              <a:ext uri="{FF2B5EF4-FFF2-40B4-BE49-F238E27FC236}">
                <a16:creationId xmlns:a16="http://schemas.microsoft.com/office/drawing/2014/main" id="{405495E7-2194-4514-B122-9932E080F7C1}"/>
              </a:ext>
            </a:extLst>
          </p:cNvPr>
          <p:cNvCxnSpPr>
            <a:cxnSpLocks/>
          </p:cNvCxnSpPr>
          <p:nvPr/>
        </p:nvCxnSpPr>
        <p:spPr>
          <a:xfrm flipH="1">
            <a:off x="3289147" y="1118066"/>
            <a:ext cx="12152" cy="41686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147">
            <a:extLst>
              <a:ext uri="{FF2B5EF4-FFF2-40B4-BE49-F238E27FC236}">
                <a16:creationId xmlns:a16="http://schemas.microsoft.com/office/drawing/2014/main" id="{C1551F1E-5492-467E-96E6-EBF0E948CB12}"/>
              </a:ext>
            </a:extLst>
          </p:cNvPr>
          <p:cNvCxnSpPr>
            <a:cxnSpLocks/>
          </p:cNvCxnSpPr>
          <p:nvPr/>
        </p:nvCxnSpPr>
        <p:spPr>
          <a:xfrm flipH="1" flipV="1">
            <a:off x="1137537" y="5252241"/>
            <a:ext cx="2159459" cy="33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直接箭头连接符 148">
            <a:extLst>
              <a:ext uri="{FF2B5EF4-FFF2-40B4-BE49-F238E27FC236}">
                <a16:creationId xmlns:a16="http://schemas.microsoft.com/office/drawing/2014/main" id="{F9C793A3-E6F6-4827-B422-2BCDDF25AF4D}"/>
              </a:ext>
            </a:extLst>
          </p:cNvPr>
          <p:cNvCxnSpPr>
            <a:cxnSpLocks/>
          </p:cNvCxnSpPr>
          <p:nvPr/>
        </p:nvCxnSpPr>
        <p:spPr>
          <a:xfrm flipH="1">
            <a:off x="1148392" y="5247174"/>
            <a:ext cx="2867" cy="9834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直接箭头连接符 149">
            <a:extLst>
              <a:ext uri="{FF2B5EF4-FFF2-40B4-BE49-F238E27FC236}">
                <a16:creationId xmlns:a16="http://schemas.microsoft.com/office/drawing/2014/main" id="{7C82A77D-7366-4589-8DC4-2CD0D4459D82}"/>
              </a:ext>
            </a:extLst>
          </p:cNvPr>
          <p:cNvCxnSpPr>
            <a:cxnSpLocks/>
          </p:cNvCxnSpPr>
          <p:nvPr/>
        </p:nvCxnSpPr>
        <p:spPr>
          <a:xfrm flipV="1">
            <a:off x="1163706" y="6217498"/>
            <a:ext cx="1628465" cy="74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直接箭头连接符 150">
            <a:extLst>
              <a:ext uri="{FF2B5EF4-FFF2-40B4-BE49-F238E27FC236}">
                <a16:creationId xmlns:a16="http://schemas.microsoft.com/office/drawing/2014/main" id="{B3244915-1A09-4B5B-ADB4-B0A35C1594D7}"/>
              </a:ext>
            </a:extLst>
          </p:cNvPr>
          <p:cNvCxnSpPr>
            <a:cxnSpLocks/>
          </p:cNvCxnSpPr>
          <p:nvPr/>
        </p:nvCxnSpPr>
        <p:spPr>
          <a:xfrm flipV="1">
            <a:off x="3474366" y="1272805"/>
            <a:ext cx="8534" cy="39946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接箭头连接符 151">
            <a:extLst>
              <a:ext uri="{FF2B5EF4-FFF2-40B4-BE49-F238E27FC236}">
                <a16:creationId xmlns:a16="http://schemas.microsoft.com/office/drawing/2014/main" id="{DD4C7544-8B8C-4578-9AF2-77D5715AFFB1}"/>
              </a:ext>
            </a:extLst>
          </p:cNvPr>
          <p:cNvCxnSpPr>
            <a:cxnSpLocks/>
          </p:cNvCxnSpPr>
          <p:nvPr/>
        </p:nvCxnSpPr>
        <p:spPr>
          <a:xfrm flipH="1">
            <a:off x="3440258" y="5249619"/>
            <a:ext cx="54207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3" name="流程图: 对照 152">
            <a:extLst>
              <a:ext uri="{FF2B5EF4-FFF2-40B4-BE49-F238E27FC236}">
                <a16:creationId xmlns:a16="http://schemas.microsoft.com/office/drawing/2014/main" id="{D8A8FFA3-82E9-418F-8980-4B7B88428554}"/>
              </a:ext>
            </a:extLst>
          </p:cNvPr>
          <p:cNvSpPr/>
          <p:nvPr/>
        </p:nvSpPr>
        <p:spPr>
          <a:xfrm>
            <a:off x="1619191" y="44032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54" name="文本框 203">
            <a:extLst>
              <a:ext uri="{FF2B5EF4-FFF2-40B4-BE49-F238E27FC236}">
                <a16:creationId xmlns:a16="http://schemas.microsoft.com/office/drawing/2014/main" id="{3E2D7B9E-802A-45D5-8247-83EFE7C24F57}"/>
              </a:ext>
            </a:extLst>
          </p:cNvPr>
          <p:cNvSpPr txBox="1"/>
          <p:nvPr/>
        </p:nvSpPr>
        <p:spPr>
          <a:xfrm>
            <a:off x="873728" y="3047303"/>
            <a:ext cx="1052499" cy="246671"/>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To Compressor</a:t>
            </a:r>
            <a:endParaRPr lang="zh-CN" altLang="en-US" sz="1003" dirty="0">
              <a:latin typeface="Times New Roman" panose="02020603050405020304" pitchFamily="18" charset="0"/>
              <a:ea typeface="微软雅黑" panose="020B0503020204020204" pitchFamily="34" charset="-122"/>
            </a:endParaRPr>
          </a:p>
        </p:txBody>
      </p:sp>
      <p:sp>
        <p:nvSpPr>
          <p:cNvPr id="156" name="标题 3">
            <a:extLst>
              <a:ext uri="{FF2B5EF4-FFF2-40B4-BE49-F238E27FC236}">
                <a16:creationId xmlns:a16="http://schemas.microsoft.com/office/drawing/2014/main" id="{E2B10FED-F146-4CDD-9510-310B06C17903}"/>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3.1 Thermosiphon Scheme</a:t>
            </a:r>
          </a:p>
          <a:p>
            <a:pPr eaLnBrk="1" hangingPunct="1">
              <a:defRPr/>
            </a:pP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
        <p:nvSpPr>
          <p:cNvPr id="157" name="文本框 156">
            <a:extLst>
              <a:ext uri="{FF2B5EF4-FFF2-40B4-BE49-F238E27FC236}">
                <a16:creationId xmlns:a16="http://schemas.microsoft.com/office/drawing/2014/main" id="{EA81A1E6-8F9C-4504-B1C0-40DC904E9B69}"/>
              </a:ext>
            </a:extLst>
          </p:cNvPr>
          <p:cNvSpPr txBox="1"/>
          <p:nvPr/>
        </p:nvSpPr>
        <p:spPr>
          <a:xfrm>
            <a:off x="7008485" y="702936"/>
            <a:ext cx="5071541" cy="590931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Main Hardware for Thermosiphon Scheme:  Coil thermosiphon main cooling system</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Main valve box, Phase separator, A five-channel pipeline section, A four-channel pipeline section,  A current lead cooling tower.  </a:t>
            </a:r>
          </a:p>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Process Stages: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1. 300K Cooling Stage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2. Cold Shield Cooling Stage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a:t>
            </a:r>
            <a:r>
              <a:rPr lang="en-US" altLang="zh-CN" b="1" dirty="0">
                <a:solidFill>
                  <a:srgbClr val="FF0000"/>
                </a:solidFill>
                <a:latin typeface="微软雅黑" panose="020B0503020204020204" pitchFamily="34" charset="-122"/>
                <a:ea typeface="微软雅黑" panose="020B0503020204020204" pitchFamily="34" charset="-122"/>
              </a:rPr>
              <a:t>3. Main Circuit Cooling Stage  </a:t>
            </a:r>
          </a:p>
          <a:p>
            <a:pPr marL="285750" indent="-285750">
              <a:buFont typeface="Arial" panose="020B0604020202020204" pitchFamily="34" charset="0"/>
              <a:buChar char="•"/>
            </a:pPr>
            <a:r>
              <a:rPr lang="en-US" altLang="zh-CN" b="1" dirty="0">
                <a:solidFill>
                  <a:srgbClr val="FF0000"/>
                </a:solidFill>
                <a:latin typeface="微软雅黑" panose="020B0503020204020204" pitchFamily="34" charset="-122"/>
                <a:ea typeface="微软雅黑" panose="020B0503020204020204" pitchFamily="34" charset="-122"/>
              </a:rPr>
              <a:t>  4. Phase Separator Liquid Accumulation  </a:t>
            </a:r>
          </a:p>
          <a:p>
            <a:pPr marL="285750" indent="-285750">
              <a:buFont typeface="Arial" panose="020B0604020202020204" pitchFamily="34" charset="0"/>
              <a:buChar char="•"/>
            </a:pPr>
            <a:r>
              <a:rPr lang="en-US" altLang="zh-CN" b="1" dirty="0">
                <a:solidFill>
                  <a:srgbClr val="FF0000"/>
                </a:solidFill>
                <a:latin typeface="微软雅黑" panose="020B0503020204020204" pitchFamily="34" charset="-122"/>
                <a:ea typeface="微软雅黑" panose="020B0503020204020204" pitchFamily="34" charset="-122"/>
              </a:rPr>
              <a:t>  5. Main Cooling System Liquid Accumulation  </a:t>
            </a:r>
          </a:p>
          <a:p>
            <a:pPr marL="285750" indent="-285750">
              <a:buFont typeface="Arial" panose="020B0604020202020204" pitchFamily="34" charset="0"/>
              <a:buChar char="•"/>
            </a:pPr>
            <a:r>
              <a:rPr lang="en-US" altLang="zh-CN" b="1" dirty="0">
                <a:solidFill>
                  <a:srgbClr val="FF0000"/>
                </a:solidFill>
                <a:latin typeface="微软雅黑" panose="020B0503020204020204" pitchFamily="34" charset="-122"/>
                <a:ea typeface="微软雅黑" panose="020B0503020204020204" pitchFamily="34" charset="-122"/>
              </a:rPr>
              <a:t>  6. Stable Operation</a:t>
            </a:r>
            <a:r>
              <a:rPr lang="en-US" altLang="zh-CN" dirty="0">
                <a:latin typeface="微软雅黑" panose="020B0503020204020204" pitchFamily="34" charset="-122"/>
                <a:ea typeface="微软雅黑" panose="020B0503020204020204" pitchFamily="34" charset="-122"/>
              </a:rPr>
              <a:t>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7. Warm-Up Stage  </a:t>
            </a:r>
          </a:p>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This scheme provides a reliable and efficient cooling solution for the CEPC detector's superconducting magnets.</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58879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634F5B2-6BE8-45A5-89F5-FA31F68EF454}"/>
              </a:ext>
            </a:extLst>
          </p:cNvPr>
          <p:cNvSpPr txBox="1"/>
          <p:nvPr/>
        </p:nvSpPr>
        <p:spPr>
          <a:xfrm>
            <a:off x="2894970" y="3559175"/>
            <a:ext cx="184731" cy="400110"/>
          </a:xfrm>
          <a:prstGeom prst="rect">
            <a:avLst/>
          </a:prstGeom>
          <a:noFill/>
        </p:spPr>
        <p:txBody>
          <a:bodyPr wrap="none" rtlCol="0">
            <a:spAutoFit/>
          </a:bodyPr>
          <a:lstStyle/>
          <a:p>
            <a:pPr algn="l"/>
            <a:endParaRPr lang="zh-CN" altLang="en-US" sz="2000" dirty="0"/>
          </a:p>
        </p:txBody>
      </p:sp>
      <p:sp>
        <p:nvSpPr>
          <p:cNvPr id="5" name="文本框 4">
            <a:extLst>
              <a:ext uri="{FF2B5EF4-FFF2-40B4-BE49-F238E27FC236}">
                <a16:creationId xmlns:a16="http://schemas.microsoft.com/office/drawing/2014/main" id="{80EA971B-A876-4A41-A087-A99532C83B60}"/>
              </a:ext>
            </a:extLst>
          </p:cNvPr>
          <p:cNvSpPr txBox="1"/>
          <p:nvPr/>
        </p:nvSpPr>
        <p:spPr>
          <a:xfrm>
            <a:off x="2961645" y="3635375"/>
            <a:ext cx="184731" cy="400110"/>
          </a:xfrm>
          <a:prstGeom prst="rect">
            <a:avLst/>
          </a:prstGeom>
          <a:noFill/>
        </p:spPr>
        <p:txBody>
          <a:bodyPr wrap="none" rtlCol="0">
            <a:spAutoFit/>
          </a:bodyPr>
          <a:lstStyle/>
          <a:p>
            <a:pPr algn="l"/>
            <a:endParaRPr lang="zh-CN" altLang="en-US" sz="2000" dirty="0"/>
          </a:p>
        </p:txBody>
      </p:sp>
      <p:cxnSp>
        <p:nvCxnSpPr>
          <p:cNvPr id="6" name="直接连接符 5">
            <a:extLst>
              <a:ext uri="{FF2B5EF4-FFF2-40B4-BE49-F238E27FC236}">
                <a16:creationId xmlns:a16="http://schemas.microsoft.com/office/drawing/2014/main" id="{C99D88B2-DD5F-484D-A946-90B5D1296C1D}"/>
              </a:ext>
            </a:extLst>
          </p:cNvPr>
          <p:cNvCxnSpPr>
            <a:cxnSpLocks/>
          </p:cNvCxnSpPr>
          <p:nvPr/>
        </p:nvCxnSpPr>
        <p:spPr>
          <a:xfrm>
            <a:off x="3442421" y="1441553"/>
            <a:ext cx="0" cy="138494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E5C7ECA8-4AB8-4F27-9A26-EF3AAFE48317}"/>
              </a:ext>
            </a:extLst>
          </p:cNvPr>
          <p:cNvCxnSpPr>
            <a:cxnSpLocks/>
          </p:cNvCxnSpPr>
          <p:nvPr/>
        </p:nvCxnSpPr>
        <p:spPr>
          <a:xfrm>
            <a:off x="2954380" y="935028"/>
            <a:ext cx="0" cy="1881718"/>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8" name="直接连接符 7">
            <a:extLst>
              <a:ext uri="{FF2B5EF4-FFF2-40B4-BE49-F238E27FC236}">
                <a16:creationId xmlns:a16="http://schemas.microsoft.com/office/drawing/2014/main" id="{7FB618FE-D6F5-4019-B64B-A2665565F85F}"/>
              </a:ext>
            </a:extLst>
          </p:cNvPr>
          <p:cNvCxnSpPr/>
          <p:nvPr/>
        </p:nvCxnSpPr>
        <p:spPr>
          <a:xfrm flipH="1">
            <a:off x="3115943" y="1083140"/>
            <a:ext cx="1251" cy="184973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sp>
        <p:nvSpPr>
          <p:cNvPr id="9" name="圆角矩形 4">
            <a:extLst>
              <a:ext uri="{FF2B5EF4-FFF2-40B4-BE49-F238E27FC236}">
                <a16:creationId xmlns:a16="http://schemas.microsoft.com/office/drawing/2014/main" id="{9A45C713-1E92-455B-A2F1-DF0EDF5C6C25}"/>
              </a:ext>
            </a:extLst>
          </p:cNvPr>
          <p:cNvSpPr/>
          <p:nvPr/>
        </p:nvSpPr>
        <p:spPr>
          <a:xfrm>
            <a:off x="2678072" y="2935138"/>
            <a:ext cx="985817" cy="475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cxnSp>
        <p:nvCxnSpPr>
          <p:cNvPr id="10" name="直接连接符 9">
            <a:extLst>
              <a:ext uri="{FF2B5EF4-FFF2-40B4-BE49-F238E27FC236}">
                <a16:creationId xmlns:a16="http://schemas.microsoft.com/office/drawing/2014/main" id="{BF4AF76F-2CE9-4D5E-AB1C-FB39C54F8FA4}"/>
              </a:ext>
            </a:extLst>
          </p:cNvPr>
          <p:cNvCxnSpPr>
            <a:cxnSpLocks/>
          </p:cNvCxnSpPr>
          <p:nvPr/>
        </p:nvCxnSpPr>
        <p:spPr>
          <a:xfrm>
            <a:off x="2394908" y="3691166"/>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403B470C-488F-4B88-99C5-0729B926AA61}"/>
              </a:ext>
            </a:extLst>
          </p:cNvPr>
          <p:cNvCxnSpPr>
            <a:cxnSpLocks/>
          </p:cNvCxnSpPr>
          <p:nvPr/>
        </p:nvCxnSpPr>
        <p:spPr>
          <a:xfrm>
            <a:off x="4230778" y="49666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BCFC26BB-C593-488E-8FCF-16FB793D1334}"/>
              </a:ext>
            </a:extLst>
          </p:cNvPr>
          <p:cNvCxnSpPr>
            <a:cxnSpLocks/>
          </p:cNvCxnSpPr>
          <p:nvPr/>
        </p:nvCxnSpPr>
        <p:spPr>
          <a:xfrm flipH="1">
            <a:off x="685170" y="6406832"/>
            <a:ext cx="354560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51CEB944-B222-416E-AB12-F406253492C8}"/>
              </a:ext>
            </a:extLst>
          </p:cNvPr>
          <p:cNvCxnSpPr>
            <a:cxnSpLocks/>
          </p:cNvCxnSpPr>
          <p:nvPr/>
        </p:nvCxnSpPr>
        <p:spPr>
          <a:xfrm>
            <a:off x="685170" y="49666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33B60822-DC25-4BF5-B51E-76830A36C205}"/>
              </a:ext>
            </a:extLst>
          </p:cNvPr>
          <p:cNvCxnSpPr/>
          <p:nvPr/>
        </p:nvCxnSpPr>
        <p:spPr>
          <a:xfrm>
            <a:off x="2678072" y="3153186"/>
            <a:ext cx="98581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F97C9088-83C2-47F6-B862-3B77422C50C9}"/>
              </a:ext>
            </a:extLst>
          </p:cNvPr>
          <p:cNvCxnSpPr/>
          <p:nvPr/>
        </p:nvCxnSpPr>
        <p:spPr>
          <a:xfrm flipH="1">
            <a:off x="3292947" y="1262357"/>
            <a:ext cx="1251" cy="166962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16" name="矩形 15">
            <a:extLst>
              <a:ext uri="{FF2B5EF4-FFF2-40B4-BE49-F238E27FC236}">
                <a16:creationId xmlns:a16="http://schemas.microsoft.com/office/drawing/2014/main" id="{7128F3D5-B4DF-4233-B518-EAC4B5421EF2}"/>
              </a:ext>
            </a:extLst>
          </p:cNvPr>
          <p:cNvSpPr/>
          <p:nvPr/>
        </p:nvSpPr>
        <p:spPr>
          <a:xfrm>
            <a:off x="1141799" y="5451475"/>
            <a:ext cx="2747278" cy="561829"/>
          </a:xfrm>
          <a:prstGeom prst="rect">
            <a:avLst/>
          </a:prstGeom>
          <a:solidFill>
            <a:srgbClr val="FFC000"/>
          </a:solidFill>
          <a:ln w="190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p>
        </p:txBody>
      </p:sp>
      <p:cxnSp>
        <p:nvCxnSpPr>
          <p:cNvPr id="17" name="直接连接符 16">
            <a:extLst>
              <a:ext uri="{FF2B5EF4-FFF2-40B4-BE49-F238E27FC236}">
                <a16:creationId xmlns:a16="http://schemas.microsoft.com/office/drawing/2014/main" id="{FDCA20F4-695E-4E03-85D4-D92A909EF339}"/>
              </a:ext>
            </a:extLst>
          </p:cNvPr>
          <p:cNvCxnSpPr/>
          <p:nvPr/>
        </p:nvCxnSpPr>
        <p:spPr>
          <a:xfrm>
            <a:off x="1236877" y="5372751"/>
            <a:ext cx="2539606"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18" name="直接连接符 17">
            <a:extLst>
              <a:ext uri="{FF2B5EF4-FFF2-40B4-BE49-F238E27FC236}">
                <a16:creationId xmlns:a16="http://schemas.microsoft.com/office/drawing/2014/main" id="{CF9F0709-94C4-4227-A460-167FCBA10ED9}"/>
              </a:ext>
            </a:extLst>
          </p:cNvPr>
          <p:cNvCxnSpPr/>
          <p:nvPr/>
        </p:nvCxnSpPr>
        <p:spPr>
          <a:xfrm>
            <a:off x="1243133" y="6109245"/>
            <a:ext cx="253960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825E846B-C12E-4546-8E41-702F1840F0A9}"/>
              </a:ext>
            </a:extLst>
          </p:cNvPr>
          <p:cNvCxnSpPr>
            <a:cxnSpLocks/>
          </p:cNvCxnSpPr>
          <p:nvPr/>
        </p:nvCxnSpPr>
        <p:spPr>
          <a:xfrm>
            <a:off x="3102224" y="3310557"/>
            <a:ext cx="0" cy="194086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2575D24E-627D-4E6B-9BBB-8754D4891FCA}"/>
              </a:ext>
            </a:extLst>
          </p:cNvPr>
          <p:cNvCxnSpPr>
            <a:cxnSpLocks/>
          </p:cNvCxnSpPr>
          <p:nvPr/>
        </p:nvCxnSpPr>
        <p:spPr>
          <a:xfrm flipV="1">
            <a:off x="962601" y="5238376"/>
            <a:ext cx="2137331" cy="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C7338A79-FD3F-474D-B4C3-CED399DE508E}"/>
              </a:ext>
            </a:extLst>
          </p:cNvPr>
          <p:cNvCxnSpPr/>
          <p:nvPr/>
        </p:nvCxnSpPr>
        <p:spPr>
          <a:xfrm>
            <a:off x="970744" y="5234829"/>
            <a:ext cx="3128" cy="96904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7FB6B338-C4B0-4613-9042-8B0912EC90B0}"/>
              </a:ext>
            </a:extLst>
          </p:cNvPr>
          <p:cNvCxnSpPr>
            <a:cxnSpLocks/>
          </p:cNvCxnSpPr>
          <p:nvPr/>
        </p:nvCxnSpPr>
        <p:spPr>
          <a:xfrm flipH="1">
            <a:off x="962601" y="6206073"/>
            <a:ext cx="1620098"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996A2A5F-CD0A-4380-995B-263C76339A9E}"/>
              </a:ext>
            </a:extLst>
          </p:cNvPr>
          <p:cNvCxnSpPr/>
          <p:nvPr/>
        </p:nvCxnSpPr>
        <p:spPr>
          <a:xfrm flipV="1">
            <a:off x="2572732" y="6099530"/>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789A23BF-965A-43B0-834C-FA0F837D1D86}"/>
              </a:ext>
            </a:extLst>
          </p:cNvPr>
          <p:cNvCxnSpPr>
            <a:cxnSpLocks/>
          </p:cNvCxnSpPr>
          <p:nvPr/>
        </p:nvCxnSpPr>
        <p:spPr>
          <a:xfrm>
            <a:off x="3288501" y="3074736"/>
            <a:ext cx="0" cy="217668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A28B7344-F3E9-4371-8001-9F6FF7F6F76A}"/>
              </a:ext>
            </a:extLst>
          </p:cNvPr>
          <p:cNvCxnSpPr>
            <a:cxnSpLocks/>
          </p:cNvCxnSpPr>
          <p:nvPr/>
        </p:nvCxnSpPr>
        <p:spPr>
          <a:xfrm flipH="1">
            <a:off x="3291839" y="5245101"/>
            <a:ext cx="474965"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26" name="流程图: 对照 25">
            <a:extLst>
              <a:ext uri="{FF2B5EF4-FFF2-40B4-BE49-F238E27FC236}">
                <a16:creationId xmlns:a16="http://schemas.microsoft.com/office/drawing/2014/main" id="{AE244806-3DFB-47F2-AB21-0D18F5848EF3}"/>
              </a:ext>
            </a:extLst>
          </p:cNvPr>
          <p:cNvSpPr/>
          <p:nvPr/>
        </p:nvSpPr>
        <p:spPr>
          <a:xfrm>
            <a:off x="3088181" y="24770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7" name="流程图: 对照 26">
            <a:extLst>
              <a:ext uri="{FF2B5EF4-FFF2-40B4-BE49-F238E27FC236}">
                <a16:creationId xmlns:a16="http://schemas.microsoft.com/office/drawing/2014/main" id="{0C49151E-0BF4-4EAB-BE1B-3028EE0AC781}"/>
              </a:ext>
            </a:extLst>
          </p:cNvPr>
          <p:cNvSpPr/>
          <p:nvPr/>
        </p:nvSpPr>
        <p:spPr>
          <a:xfrm>
            <a:off x="3261291" y="363664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8" name="流程图: 对照 27">
            <a:extLst>
              <a:ext uri="{FF2B5EF4-FFF2-40B4-BE49-F238E27FC236}">
                <a16:creationId xmlns:a16="http://schemas.microsoft.com/office/drawing/2014/main" id="{2CD12456-284C-4B62-AE28-2AE34C1B0AA3}"/>
              </a:ext>
            </a:extLst>
          </p:cNvPr>
          <p:cNvSpPr/>
          <p:nvPr/>
        </p:nvSpPr>
        <p:spPr>
          <a:xfrm>
            <a:off x="3084850" y="3642294"/>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29" name="直接连接符 28">
            <a:extLst>
              <a:ext uri="{FF2B5EF4-FFF2-40B4-BE49-F238E27FC236}">
                <a16:creationId xmlns:a16="http://schemas.microsoft.com/office/drawing/2014/main" id="{D3A6B0D0-08E8-44F1-B2FF-F3F67BE7416C}"/>
              </a:ext>
            </a:extLst>
          </p:cNvPr>
          <p:cNvCxnSpPr>
            <a:cxnSpLocks/>
          </p:cNvCxnSpPr>
          <p:nvPr/>
        </p:nvCxnSpPr>
        <p:spPr>
          <a:xfrm>
            <a:off x="805086" y="5126794"/>
            <a:ext cx="0" cy="116793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56EB4854-DC24-4D8C-AA17-CA5B1273D422}"/>
              </a:ext>
            </a:extLst>
          </p:cNvPr>
          <p:cNvCxnSpPr>
            <a:cxnSpLocks/>
          </p:cNvCxnSpPr>
          <p:nvPr/>
        </p:nvCxnSpPr>
        <p:spPr>
          <a:xfrm>
            <a:off x="804695" y="6289258"/>
            <a:ext cx="329033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3F20E1FF-7BAF-481A-8C78-6FF2DBB5B672}"/>
              </a:ext>
            </a:extLst>
          </p:cNvPr>
          <p:cNvCxnSpPr>
            <a:cxnSpLocks/>
          </p:cNvCxnSpPr>
          <p:nvPr/>
        </p:nvCxnSpPr>
        <p:spPr>
          <a:xfrm flipV="1">
            <a:off x="4095028" y="5126794"/>
            <a:ext cx="0" cy="116471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B18A8C7C-B0C6-4EE0-AEF0-3DA7FA51377C}"/>
              </a:ext>
            </a:extLst>
          </p:cNvPr>
          <p:cNvCxnSpPr>
            <a:cxnSpLocks/>
          </p:cNvCxnSpPr>
          <p:nvPr/>
        </p:nvCxnSpPr>
        <p:spPr>
          <a:xfrm flipH="1">
            <a:off x="804695" y="5129528"/>
            <a:ext cx="2152146"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5FBF3754-A689-4EE2-93AC-BAB039FE7116}"/>
              </a:ext>
            </a:extLst>
          </p:cNvPr>
          <p:cNvCxnSpPr>
            <a:cxnSpLocks/>
          </p:cNvCxnSpPr>
          <p:nvPr/>
        </p:nvCxnSpPr>
        <p:spPr>
          <a:xfrm>
            <a:off x="3293572" y="1263243"/>
            <a:ext cx="3027521"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5123F7D6-7229-4371-AD1B-B031411E86E3}"/>
              </a:ext>
            </a:extLst>
          </p:cNvPr>
          <p:cNvCxnSpPr>
            <a:cxnSpLocks/>
          </p:cNvCxnSpPr>
          <p:nvPr/>
        </p:nvCxnSpPr>
        <p:spPr>
          <a:xfrm>
            <a:off x="3118808" y="1087105"/>
            <a:ext cx="3202285"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02F60034-AC39-419E-8788-20C8002A8629}"/>
              </a:ext>
            </a:extLst>
          </p:cNvPr>
          <p:cNvCxnSpPr>
            <a:cxnSpLocks/>
          </p:cNvCxnSpPr>
          <p:nvPr/>
        </p:nvCxnSpPr>
        <p:spPr>
          <a:xfrm flipH="1">
            <a:off x="2954380" y="946648"/>
            <a:ext cx="3366714"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89094B67-E341-4417-A893-272D5BD9008B}"/>
              </a:ext>
            </a:extLst>
          </p:cNvPr>
          <p:cNvCxnSpPr>
            <a:cxnSpLocks/>
          </p:cNvCxnSpPr>
          <p:nvPr/>
        </p:nvCxnSpPr>
        <p:spPr>
          <a:xfrm>
            <a:off x="3447420" y="1447876"/>
            <a:ext cx="2873673"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B60F34F1-37DF-474D-9861-6D2BAA3BDB3B}"/>
              </a:ext>
            </a:extLst>
          </p:cNvPr>
          <p:cNvCxnSpPr/>
          <p:nvPr/>
        </p:nvCxnSpPr>
        <p:spPr>
          <a:xfrm flipH="1" flipV="1">
            <a:off x="3443918" y="1650563"/>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70B9DBAC-E036-4EB3-8D1B-377F2AFAD36A}"/>
              </a:ext>
            </a:extLst>
          </p:cNvPr>
          <p:cNvCxnSpPr/>
          <p:nvPr/>
        </p:nvCxnSpPr>
        <p:spPr>
          <a:xfrm rot="16200000" flipH="1">
            <a:off x="2863479" y="153283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6C58D327-5844-4F6C-A8F9-4F71A7C7FB2D}"/>
              </a:ext>
            </a:extLst>
          </p:cNvPr>
          <p:cNvCxnSpPr>
            <a:cxnSpLocks/>
          </p:cNvCxnSpPr>
          <p:nvPr/>
        </p:nvCxnSpPr>
        <p:spPr>
          <a:xfrm flipV="1">
            <a:off x="4222880" y="5603302"/>
            <a:ext cx="501354" cy="1"/>
          </a:xfrm>
          <a:prstGeom prst="line">
            <a:avLst/>
          </a:prstGeom>
          <a:ln w="19050"/>
        </p:spPr>
        <p:style>
          <a:lnRef idx="1">
            <a:schemeClr val="dk1"/>
          </a:lnRef>
          <a:fillRef idx="0">
            <a:schemeClr val="dk1"/>
          </a:fillRef>
          <a:effectRef idx="0">
            <a:schemeClr val="dk1"/>
          </a:effectRef>
          <a:fontRef idx="minor">
            <a:schemeClr val="tx1"/>
          </a:fontRef>
        </p:style>
      </p:cxnSp>
      <p:grpSp>
        <p:nvGrpSpPr>
          <p:cNvPr id="40" name="组合 39">
            <a:extLst>
              <a:ext uri="{FF2B5EF4-FFF2-40B4-BE49-F238E27FC236}">
                <a16:creationId xmlns:a16="http://schemas.microsoft.com/office/drawing/2014/main" id="{2E9D5777-9B8D-4C35-9D85-5554D4284665}"/>
              </a:ext>
            </a:extLst>
          </p:cNvPr>
          <p:cNvGrpSpPr/>
          <p:nvPr/>
        </p:nvGrpSpPr>
        <p:grpSpPr>
          <a:xfrm>
            <a:off x="4731427" y="5411632"/>
            <a:ext cx="811923" cy="372098"/>
            <a:chOff x="7858700" y="6268602"/>
            <a:chExt cx="822592" cy="473720"/>
          </a:xfrm>
        </p:grpSpPr>
        <p:sp>
          <p:nvSpPr>
            <p:cNvPr id="41" name="矩形 40">
              <a:extLst>
                <a:ext uri="{FF2B5EF4-FFF2-40B4-BE49-F238E27FC236}">
                  <a16:creationId xmlns:a16="http://schemas.microsoft.com/office/drawing/2014/main" id="{AB203B5B-A5F9-4CEF-97C9-F47C6720B24E}"/>
                </a:ext>
              </a:extLst>
            </p:cNvPr>
            <p:cNvSpPr/>
            <p:nvPr/>
          </p:nvSpPr>
          <p:spPr>
            <a:xfrm>
              <a:off x="7858700" y="6268602"/>
              <a:ext cx="822592" cy="473720"/>
            </a:xfrm>
            <a:prstGeom prst="rect">
              <a:avLst/>
            </a:prstGeom>
            <a:solidFill>
              <a:srgbClr val="7030A0"/>
            </a:solidFill>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2" name="椭圆 41">
              <a:extLst>
                <a:ext uri="{FF2B5EF4-FFF2-40B4-BE49-F238E27FC236}">
                  <a16:creationId xmlns:a16="http://schemas.microsoft.com/office/drawing/2014/main" id="{2E14429F-8407-416F-BC67-FD6E2CD55CDF}"/>
                </a:ext>
              </a:extLst>
            </p:cNvPr>
            <p:cNvSpPr/>
            <p:nvPr/>
          </p:nvSpPr>
          <p:spPr>
            <a:xfrm>
              <a:off x="7954182" y="6367749"/>
              <a:ext cx="224013" cy="24786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3" name="椭圆 42">
              <a:extLst>
                <a:ext uri="{FF2B5EF4-FFF2-40B4-BE49-F238E27FC236}">
                  <a16:creationId xmlns:a16="http://schemas.microsoft.com/office/drawing/2014/main" id="{0EA6F035-AACB-42C2-A144-0E14BB09589F}"/>
                </a:ext>
              </a:extLst>
            </p:cNvPr>
            <p:cNvSpPr/>
            <p:nvPr/>
          </p:nvSpPr>
          <p:spPr>
            <a:xfrm>
              <a:off x="8284684" y="6334698"/>
              <a:ext cx="297456" cy="3010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grpSp>
      <p:sp>
        <p:nvSpPr>
          <p:cNvPr id="44" name="流程图: 对照 43">
            <a:extLst>
              <a:ext uri="{FF2B5EF4-FFF2-40B4-BE49-F238E27FC236}">
                <a16:creationId xmlns:a16="http://schemas.microsoft.com/office/drawing/2014/main" id="{1F72A628-1554-4494-B7B7-9E8F4EA82875}"/>
              </a:ext>
            </a:extLst>
          </p:cNvPr>
          <p:cNvSpPr/>
          <p:nvPr/>
        </p:nvSpPr>
        <p:spPr>
          <a:xfrm rot="5400000">
            <a:off x="4425295" y="5527321"/>
            <a:ext cx="43043" cy="1520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45" name="文本框 200">
            <a:extLst>
              <a:ext uri="{FF2B5EF4-FFF2-40B4-BE49-F238E27FC236}">
                <a16:creationId xmlns:a16="http://schemas.microsoft.com/office/drawing/2014/main" id="{DCE39A2D-818A-44E2-A501-335178FC1BFF}"/>
              </a:ext>
            </a:extLst>
          </p:cNvPr>
          <p:cNvSpPr txBox="1"/>
          <p:nvPr/>
        </p:nvSpPr>
        <p:spPr>
          <a:xfrm>
            <a:off x="2214721" y="5603302"/>
            <a:ext cx="681815"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Magnet</a:t>
            </a:r>
            <a:endParaRPr lang="zh-CN" altLang="en-US" sz="1003" dirty="0">
              <a:latin typeface="Times New Roman" panose="02020603050405020304" pitchFamily="18" charset="0"/>
              <a:ea typeface="微软雅黑" panose="020B0503020204020204" pitchFamily="34" charset="-122"/>
            </a:endParaRPr>
          </a:p>
        </p:txBody>
      </p:sp>
      <p:sp>
        <p:nvSpPr>
          <p:cNvPr id="46" name="文本框 201">
            <a:extLst>
              <a:ext uri="{FF2B5EF4-FFF2-40B4-BE49-F238E27FC236}">
                <a16:creationId xmlns:a16="http://schemas.microsoft.com/office/drawing/2014/main" id="{E679B7BF-907D-4ED9-8357-B7575F422BCB}"/>
              </a:ext>
            </a:extLst>
          </p:cNvPr>
          <p:cNvSpPr txBox="1"/>
          <p:nvPr/>
        </p:nvSpPr>
        <p:spPr>
          <a:xfrm>
            <a:off x="2661809" y="3161115"/>
            <a:ext cx="1162839"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Phase Separator</a:t>
            </a:r>
            <a:endParaRPr lang="zh-CN" altLang="en-US" sz="1003" dirty="0">
              <a:latin typeface="Times New Roman" panose="02020603050405020304" pitchFamily="18" charset="0"/>
              <a:ea typeface="微软雅黑" panose="020B0503020204020204" pitchFamily="34" charset="-122"/>
            </a:endParaRPr>
          </a:p>
        </p:txBody>
      </p:sp>
      <p:sp>
        <p:nvSpPr>
          <p:cNvPr id="47" name="文本框 203">
            <a:extLst>
              <a:ext uri="{FF2B5EF4-FFF2-40B4-BE49-F238E27FC236}">
                <a16:creationId xmlns:a16="http://schemas.microsoft.com/office/drawing/2014/main" id="{56B309E9-5E13-4E95-B05B-CD76724EE60F}"/>
              </a:ext>
            </a:extLst>
          </p:cNvPr>
          <p:cNvSpPr txBox="1"/>
          <p:nvPr/>
        </p:nvSpPr>
        <p:spPr>
          <a:xfrm>
            <a:off x="4207171" y="6044137"/>
            <a:ext cx="1212881"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Thermal Shield</a:t>
            </a:r>
            <a:endParaRPr lang="zh-CN" altLang="en-US" sz="1003" dirty="0">
              <a:latin typeface="Times New Roman" panose="02020603050405020304" pitchFamily="18" charset="0"/>
              <a:ea typeface="微软雅黑" panose="020B0503020204020204" pitchFamily="34" charset="-122"/>
            </a:endParaRPr>
          </a:p>
        </p:txBody>
      </p:sp>
      <p:cxnSp>
        <p:nvCxnSpPr>
          <p:cNvPr id="48" name="直接箭头连接符 47">
            <a:extLst>
              <a:ext uri="{FF2B5EF4-FFF2-40B4-BE49-F238E27FC236}">
                <a16:creationId xmlns:a16="http://schemas.microsoft.com/office/drawing/2014/main" id="{B4FEE9AB-B277-48D9-82F2-C65F9B0854B8}"/>
              </a:ext>
            </a:extLst>
          </p:cNvPr>
          <p:cNvCxnSpPr>
            <a:cxnSpLocks/>
          </p:cNvCxnSpPr>
          <p:nvPr/>
        </p:nvCxnSpPr>
        <p:spPr>
          <a:xfrm>
            <a:off x="1707880" y="6206073"/>
            <a:ext cx="133763" cy="0"/>
          </a:xfrm>
          <a:prstGeom prst="straightConnector1">
            <a:avLst/>
          </a:prstGeom>
          <a:ln w="19050">
            <a:solidFill>
              <a:srgbClr val="0000FF"/>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61279BA1-5763-4129-8733-9F71B136B6FF}"/>
              </a:ext>
            </a:extLst>
          </p:cNvPr>
          <p:cNvCxnSpPr/>
          <p:nvPr/>
        </p:nvCxnSpPr>
        <p:spPr>
          <a:xfrm>
            <a:off x="3286937" y="4803035"/>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D343F3A7-AD6D-4852-B67D-F0AC4616C231}"/>
              </a:ext>
            </a:extLst>
          </p:cNvPr>
          <p:cNvCxnSpPr/>
          <p:nvPr/>
        </p:nvCxnSpPr>
        <p:spPr>
          <a:xfrm flipV="1">
            <a:off x="3104413" y="4264905"/>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3BC8EEBB-63D0-455C-BF27-B2344662F375}"/>
              </a:ext>
            </a:extLst>
          </p:cNvPr>
          <p:cNvCxnSpPr/>
          <p:nvPr/>
        </p:nvCxnSpPr>
        <p:spPr>
          <a:xfrm rot="16200000" flipH="1">
            <a:off x="714185" y="528185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sp>
        <p:nvSpPr>
          <p:cNvPr id="52" name="文本框 450">
            <a:extLst>
              <a:ext uri="{FF2B5EF4-FFF2-40B4-BE49-F238E27FC236}">
                <a16:creationId xmlns:a16="http://schemas.microsoft.com/office/drawing/2014/main" id="{58E4F831-FB76-4BBB-A43D-93122A31FBF8}"/>
              </a:ext>
            </a:extLst>
          </p:cNvPr>
          <p:cNvSpPr txBox="1"/>
          <p:nvPr/>
        </p:nvSpPr>
        <p:spPr>
          <a:xfrm>
            <a:off x="4731427" y="4903160"/>
            <a:ext cx="846952" cy="462563"/>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3" b="1" dirty="0">
                <a:latin typeface="微软雅黑" panose="020B0503020204020204" pitchFamily="34" charset="-122"/>
                <a:ea typeface="微软雅黑" panose="020B0503020204020204" pitchFamily="34" charset="-122"/>
              </a:rPr>
              <a:t>Vacuum Pump</a:t>
            </a:r>
            <a:endParaRPr lang="zh-CN" altLang="en-US" sz="1203" dirty="0">
              <a:latin typeface="Times New Roman" panose="02020603050405020304" pitchFamily="18" charset="0"/>
              <a:ea typeface="微软雅黑" panose="020B0503020204020204" pitchFamily="34" charset="-122"/>
            </a:endParaRPr>
          </a:p>
        </p:txBody>
      </p:sp>
      <p:sp>
        <p:nvSpPr>
          <p:cNvPr id="53" name="文本框 203">
            <a:extLst>
              <a:ext uri="{FF2B5EF4-FFF2-40B4-BE49-F238E27FC236}">
                <a16:creationId xmlns:a16="http://schemas.microsoft.com/office/drawing/2014/main" id="{DC8EF604-6D5A-47F4-A395-2358B663BCD3}"/>
              </a:ext>
            </a:extLst>
          </p:cNvPr>
          <p:cNvSpPr txBox="1"/>
          <p:nvPr/>
        </p:nvSpPr>
        <p:spPr>
          <a:xfrm>
            <a:off x="0" y="4087135"/>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Current Lead</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sp>
        <p:nvSpPr>
          <p:cNvPr id="54" name="文本框 203">
            <a:extLst>
              <a:ext uri="{FF2B5EF4-FFF2-40B4-BE49-F238E27FC236}">
                <a16:creationId xmlns:a16="http://schemas.microsoft.com/office/drawing/2014/main" id="{4EAB4711-4248-47CB-8675-D0473C0777EE}"/>
              </a:ext>
            </a:extLst>
          </p:cNvPr>
          <p:cNvSpPr txBox="1"/>
          <p:nvPr/>
        </p:nvSpPr>
        <p:spPr>
          <a:xfrm>
            <a:off x="6340064" y="968697"/>
            <a:ext cx="1064469"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LHe inlet</a:t>
            </a:r>
            <a:endParaRPr lang="zh-CN" altLang="en-US" sz="1003" dirty="0">
              <a:latin typeface="Times New Roman" panose="02020603050405020304" pitchFamily="18" charset="0"/>
              <a:ea typeface="微软雅黑" panose="020B0503020204020204" pitchFamily="34" charset="-122"/>
            </a:endParaRPr>
          </a:p>
        </p:txBody>
      </p:sp>
      <p:sp>
        <p:nvSpPr>
          <p:cNvPr id="55" name="文本框 203">
            <a:extLst>
              <a:ext uri="{FF2B5EF4-FFF2-40B4-BE49-F238E27FC236}">
                <a16:creationId xmlns:a16="http://schemas.microsoft.com/office/drawing/2014/main" id="{DE023AF1-7627-44E7-A5A8-D54453D29E0E}"/>
              </a:ext>
            </a:extLst>
          </p:cNvPr>
          <p:cNvSpPr txBox="1"/>
          <p:nvPr/>
        </p:nvSpPr>
        <p:spPr>
          <a:xfrm>
            <a:off x="6340064" y="1332779"/>
            <a:ext cx="1062396"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80K GHe outlet</a:t>
            </a:r>
            <a:endParaRPr lang="zh-CN" altLang="en-US" sz="1003" dirty="0">
              <a:latin typeface="Times New Roman" panose="02020603050405020304" pitchFamily="18" charset="0"/>
              <a:ea typeface="微软雅黑" panose="020B0503020204020204" pitchFamily="34" charset="-122"/>
            </a:endParaRPr>
          </a:p>
        </p:txBody>
      </p:sp>
      <p:sp>
        <p:nvSpPr>
          <p:cNvPr id="56" name="文本框 203">
            <a:extLst>
              <a:ext uri="{FF2B5EF4-FFF2-40B4-BE49-F238E27FC236}">
                <a16:creationId xmlns:a16="http://schemas.microsoft.com/office/drawing/2014/main" id="{DC1722A1-8B0D-4DEA-8124-8F62AC32A771}"/>
              </a:ext>
            </a:extLst>
          </p:cNvPr>
          <p:cNvSpPr txBox="1"/>
          <p:nvPr/>
        </p:nvSpPr>
        <p:spPr>
          <a:xfrm>
            <a:off x="6340064" y="823312"/>
            <a:ext cx="1012447"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40K GHe inlet</a:t>
            </a:r>
            <a:endParaRPr lang="zh-CN" altLang="en-US" sz="1003" dirty="0">
              <a:latin typeface="Times New Roman" panose="02020603050405020304" pitchFamily="18" charset="0"/>
              <a:ea typeface="微软雅黑" panose="020B0503020204020204" pitchFamily="34" charset="-122"/>
            </a:endParaRPr>
          </a:p>
        </p:txBody>
      </p:sp>
      <p:sp>
        <p:nvSpPr>
          <p:cNvPr id="57" name="文本框 203">
            <a:extLst>
              <a:ext uri="{FF2B5EF4-FFF2-40B4-BE49-F238E27FC236}">
                <a16:creationId xmlns:a16="http://schemas.microsoft.com/office/drawing/2014/main" id="{51E51BAB-249C-4053-91A3-B6E008F596DD}"/>
              </a:ext>
            </a:extLst>
          </p:cNvPr>
          <p:cNvSpPr txBox="1"/>
          <p:nvPr/>
        </p:nvSpPr>
        <p:spPr>
          <a:xfrm>
            <a:off x="6340064" y="1144864"/>
            <a:ext cx="1035858"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GHe outlet</a:t>
            </a:r>
            <a:endParaRPr lang="zh-CN" altLang="en-US" sz="1003" dirty="0">
              <a:latin typeface="Times New Roman" panose="02020603050405020304" pitchFamily="18" charset="0"/>
              <a:ea typeface="微软雅黑" panose="020B0503020204020204" pitchFamily="34" charset="-122"/>
            </a:endParaRPr>
          </a:p>
        </p:txBody>
      </p:sp>
      <p:cxnSp>
        <p:nvCxnSpPr>
          <p:cNvPr id="58" name="直接连接符 57">
            <a:extLst>
              <a:ext uri="{FF2B5EF4-FFF2-40B4-BE49-F238E27FC236}">
                <a16:creationId xmlns:a16="http://schemas.microsoft.com/office/drawing/2014/main" id="{A43EFB40-A44F-4303-A01E-8DAE2D62F0E7}"/>
              </a:ext>
            </a:extLst>
          </p:cNvPr>
          <p:cNvCxnSpPr>
            <a:cxnSpLocks/>
          </p:cNvCxnSpPr>
          <p:nvPr/>
        </p:nvCxnSpPr>
        <p:spPr>
          <a:xfrm flipV="1">
            <a:off x="3766803" y="5241831"/>
            <a:ext cx="0" cy="124032"/>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59" name="椭圆 58">
            <a:extLst>
              <a:ext uri="{FF2B5EF4-FFF2-40B4-BE49-F238E27FC236}">
                <a16:creationId xmlns:a16="http://schemas.microsoft.com/office/drawing/2014/main" id="{9540AD8D-D52D-4422-9D1E-B9ABE141C4E3}"/>
              </a:ext>
            </a:extLst>
          </p:cNvPr>
          <p:cNvSpPr/>
          <p:nvPr/>
        </p:nvSpPr>
        <p:spPr>
          <a:xfrm>
            <a:off x="1205729" y="60229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6F10EB45-C29A-4BD1-9D88-0F7189DF6BE7}"/>
              </a:ext>
            </a:extLst>
          </p:cNvPr>
          <p:cNvSpPr/>
          <p:nvPr/>
        </p:nvSpPr>
        <p:spPr>
          <a:xfrm>
            <a:off x="3730176" y="60229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57F9672F-1195-442A-8BE1-BD00CE473120}"/>
              </a:ext>
            </a:extLst>
          </p:cNvPr>
          <p:cNvSpPr/>
          <p:nvPr/>
        </p:nvSpPr>
        <p:spPr>
          <a:xfrm>
            <a:off x="2582699" y="60229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5E17C954-F71E-44F5-8DAD-27B7F1C3DC89}"/>
              </a:ext>
            </a:extLst>
          </p:cNvPr>
          <p:cNvSpPr/>
          <p:nvPr/>
        </p:nvSpPr>
        <p:spPr>
          <a:xfrm>
            <a:off x="1664719" y="60229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9569D413-001C-40B0-9905-B23DF35DD523}"/>
              </a:ext>
            </a:extLst>
          </p:cNvPr>
          <p:cNvSpPr/>
          <p:nvPr/>
        </p:nvSpPr>
        <p:spPr>
          <a:xfrm>
            <a:off x="2123709" y="60229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4AC22061-87A6-4511-B2EE-30227AB43E89}"/>
              </a:ext>
            </a:extLst>
          </p:cNvPr>
          <p:cNvSpPr/>
          <p:nvPr/>
        </p:nvSpPr>
        <p:spPr>
          <a:xfrm>
            <a:off x="3041689" y="60229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EE7245B5-37F3-46CF-966E-8429951F84D9}"/>
              </a:ext>
            </a:extLst>
          </p:cNvPr>
          <p:cNvSpPr/>
          <p:nvPr/>
        </p:nvSpPr>
        <p:spPr>
          <a:xfrm>
            <a:off x="1435224" y="60229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883CE13A-4BF0-4405-91A4-6FBD2CDDCDF6}"/>
              </a:ext>
            </a:extLst>
          </p:cNvPr>
          <p:cNvSpPr/>
          <p:nvPr/>
        </p:nvSpPr>
        <p:spPr>
          <a:xfrm>
            <a:off x="3271184" y="60229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1C1B3912-9505-42AF-ADD6-223C9AD84BD9}"/>
              </a:ext>
            </a:extLst>
          </p:cNvPr>
          <p:cNvSpPr/>
          <p:nvPr/>
        </p:nvSpPr>
        <p:spPr>
          <a:xfrm>
            <a:off x="3500679" y="60229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A3C74180-E440-458B-87CA-E95EA1815AB4}"/>
              </a:ext>
            </a:extLst>
          </p:cNvPr>
          <p:cNvSpPr/>
          <p:nvPr/>
        </p:nvSpPr>
        <p:spPr>
          <a:xfrm>
            <a:off x="1894214" y="60229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FB00CE9F-BB92-4A95-B2B0-59561FD3FAAA}"/>
              </a:ext>
            </a:extLst>
          </p:cNvPr>
          <p:cNvSpPr/>
          <p:nvPr/>
        </p:nvSpPr>
        <p:spPr>
          <a:xfrm>
            <a:off x="2353204" y="60229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259641B8-6890-4E85-95AD-7B70008949CF}"/>
              </a:ext>
            </a:extLst>
          </p:cNvPr>
          <p:cNvSpPr/>
          <p:nvPr/>
        </p:nvSpPr>
        <p:spPr>
          <a:xfrm>
            <a:off x="2812194" y="60229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E839ABCC-69EF-4AF2-8870-4AAC960DF813}"/>
              </a:ext>
            </a:extLst>
          </p:cNvPr>
          <p:cNvSpPr/>
          <p:nvPr/>
        </p:nvSpPr>
        <p:spPr>
          <a:xfrm>
            <a:off x="1212070" y="53658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8DC91682-55ED-4902-87B8-0DBC71919ECD}"/>
              </a:ext>
            </a:extLst>
          </p:cNvPr>
          <p:cNvSpPr/>
          <p:nvPr/>
        </p:nvSpPr>
        <p:spPr>
          <a:xfrm>
            <a:off x="3736517" y="53658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0EC2878D-C29B-4644-B275-2E03671E0A95}"/>
              </a:ext>
            </a:extLst>
          </p:cNvPr>
          <p:cNvSpPr/>
          <p:nvPr/>
        </p:nvSpPr>
        <p:spPr>
          <a:xfrm>
            <a:off x="2589040" y="53658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47F49BF1-0A3E-42AA-96DF-4B6E3FD39FC7}"/>
              </a:ext>
            </a:extLst>
          </p:cNvPr>
          <p:cNvSpPr/>
          <p:nvPr/>
        </p:nvSpPr>
        <p:spPr>
          <a:xfrm>
            <a:off x="1671060" y="53658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CAC9EA0F-4B8F-4AD5-987F-18839DC57F49}"/>
              </a:ext>
            </a:extLst>
          </p:cNvPr>
          <p:cNvSpPr/>
          <p:nvPr/>
        </p:nvSpPr>
        <p:spPr>
          <a:xfrm>
            <a:off x="2130050" y="53658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A0F8981E-3944-46CF-A3FC-2B2D8944B337}"/>
              </a:ext>
            </a:extLst>
          </p:cNvPr>
          <p:cNvSpPr/>
          <p:nvPr/>
        </p:nvSpPr>
        <p:spPr>
          <a:xfrm>
            <a:off x="3048030" y="53658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D41A173C-4662-4239-ADD1-7376AB722F3D}"/>
              </a:ext>
            </a:extLst>
          </p:cNvPr>
          <p:cNvSpPr/>
          <p:nvPr/>
        </p:nvSpPr>
        <p:spPr>
          <a:xfrm>
            <a:off x="1441565" y="53658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370EFE33-EF4E-4DD8-8ADE-CFA92415ABD4}"/>
              </a:ext>
            </a:extLst>
          </p:cNvPr>
          <p:cNvSpPr/>
          <p:nvPr/>
        </p:nvSpPr>
        <p:spPr>
          <a:xfrm>
            <a:off x="3277525" y="53658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EE8C8897-3B85-44EF-A46D-D46AE901F9C8}"/>
              </a:ext>
            </a:extLst>
          </p:cNvPr>
          <p:cNvSpPr/>
          <p:nvPr/>
        </p:nvSpPr>
        <p:spPr>
          <a:xfrm>
            <a:off x="3507020" y="53658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BDF09153-9B57-42B2-A2D4-EB221A1C2D42}"/>
              </a:ext>
            </a:extLst>
          </p:cNvPr>
          <p:cNvSpPr/>
          <p:nvPr/>
        </p:nvSpPr>
        <p:spPr>
          <a:xfrm>
            <a:off x="1900555" y="53658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169773B1-F575-43FA-8D09-7F0187A4594B}"/>
              </a:ext>
            </a:extLst>
          </p:cNvPr>
          <p:cNvSpPr/>
          <p:nvPr/>
        </p:nvSpPr>
        <p:spPr>
          <a:xfrm>
            <a:off x="2359545" y="53658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78170C74-4DF9-40C2-B030-60A09D83AAC2}"/>
              </a:ext>
            </a:extLst>
          </p:cNvPr>
          <p:cNvSpPr/>
          <p:nvPr/>
        </p:nvSpPr>
        <p:spPr>
          <a:xfrm>
            <a:off x="2818535" y="53658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a:extLst>
              <a:ext uri="{FF2B5EF4-FFF2-40B4-BE49-F238E27FC236}">
                <a16:creationId xmlns:a16="http://schemas.microsoft.com/office/drawing/2014/main" id="{783DB644-F64F-4974-80CF-CBF97541B898}"/>
              </a:ext>
            </a:extLst>
          </p:cNvPr>
          <p:cNvCxnSpPr>
            <a:cxnSpLocks/>
          </p:cNvCxnSpPr>
          <p:nvPr/>
        </p:nvCxnSpPr>
        <p:spPr>
          <a:xfrm flipH="1">
            <a:off x="804695" y="5557632"/>
            <a:ext cx="3290333"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2ED5C46F-91CB-404A-9183-825ABDF25884}"/>
              </a:ext>
            </a:extLst>
          </p:cNvPr>
          <p:cNvCxnSpPr>
            <a:cxnSpLocks/>
          </p:cNvCxnSpPr>
          <p:nvPr/>
        </p:nvCxnSpPr>
        <p:spPr>
          <a:xfrm flipH="1">
            <a:off x="804695" y="5914603"/>
            <a:ext cx="3297422"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sp>
        <p:nvSpPr>
          <p:cNvPr id="85" name="矩形 84">
            <a:extLst>
              <a:ext uri="{FF2B5EF4-FFF2-40B4-BE49-F238E27FC236}">
                <a16:creationId xmlns:a16="http://schemas.microsoft.com/office/drawing/2014/main" id="{37C7FA72-B2A8-4B7B-80A8-FD348A1A560B}"/>
              </a:ext>
            </a:extLst>
          </p:cNvPr>
          <p:cNvSpPr/>
          <p:nvPr/>
        </p:nvSpPr>
        <p:spPr>
          <a:xfrm>
            <a:off x="1103662" y="37834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D294D514-16E1-4A5F-A964-ADE74376773A}"/>
              </a:ext>
            </a:extLst>
          </p:cNvPr>
          <p:cNvSpPr/>
          <p:nvPr/>
        </p:nvSpPr>
        <p:spPr>
          <a:xfrm>
            <a:off x="1305721" y="37834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a:extLst>
              <a:ext uri="{FF2B5EF4-FFF2-40B4-BE49-F238E27FC236}">
                <a16:creationId xmlns:a16="http://schemas.microsoft.com/office/drawing/2014/main" id="{1366A9FF-6432-4E69-9C34-1B0331FA6459}"/>
              </a:ext>
            </a:extLst>
          </p:cNvPr>
          <p:cNvCxnSpPr>
            <a:cxnSpLocks/>
          </p:cNvCxnSpPr>
          <p:nvPr/>
        </p:nvCxnSpPr>
        <p:spPr>
          <a:xfrm>
            <a:off x="1248110" y="4658259"/>
            <a:ext cx="0" cy="58501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54080483-9056-4A99-B7D8-3C1DE591D695}"/>
              </a:ext>
            </a:extLst>
          </p:cNvPr>
          <p:cNvCxnSpPr>
            <a:cxnSpLocks/>
          </p:cNvCxnSpPr>
          <p:nvPr/>
        </p:nvCxnSpPr>
        <p:spPr>
          <a:xfrm flipH="1">
            <a:off x="1147428" y="4658259"/>
            <a:ext cx="201364"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D80B5B7B-866C-4980-99B8-78866BD16D87}"/>
              </a:ext>
            </a:extLst>
          </p:cNvPr>
          <p:cNvCxnSpPr/>
          <p:nvPr/>
        </p:nvCxnSpPr>
        <p:spPr>
          <a:xfrm flipV="1">
            <a:off x="1147428" y="4547623"/>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a16="http://schemas.microsoft.com/office/drawing/2014/main" id="{91B5C1CC-C1CF-401E-A94B-9DA1BCED3822}"/>
              </a:ext>
            </a:extLst>
          </p:cNvPr>
          <p:cNvCxnSpPr>
            <a:cxnSpLocks/>
          </p:cNvCxnSpPr>
          <p:nvPr/>
        </p:nvCxnSpPr>
        <p:spPr>
          <a:xfrm flipV="1">
            <a:off x="1348792" y="4547623"/>
            <a:ext cx="0" cy="11063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1" name="直接连接符 90">
            <a:extLst>
              <a:ext uri="{FF2B5EF4-FFF2-40B4-BE49-F238E27FC236}">
                <a16:creationId xmlns:a16="http://schemas.microsoft.com/office/drawing/2014/main" id="{1F028B5F-5CE0-43CD-AE5D-7B01762D107F}"/>
              </a:ext>
            </a:extLst>
          </p:cNvPr>
          <p:cNvCxnSpPr>
            <a:cxnSpLocks/>
          </p:cNvCxnSpPr>
          <p:nvPr/>
        </p:nvCxnSpPr>
        <p:spPr>
          <a:xfrm>
            <a:off x="2963792" y="3582988"/>
            <a:ext cx="0" cy="155707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D2B59D36-1BC8-4AC0-B878-738601698F16}"/>
              </a:ext>
            </a:extLst>
          </p:cNvPr>
          <p:cNvCxnSpPr>
            <a:cxnSpLocks/>
          </p:cNvCxnSpPr>
          <p:nvPr/>
        </p:nvCxnSpPr>
        <p:spPr>
          <a:xfrm flipH="1">
            <a:off x="2582699" y="3582988"/>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084B3D94-35F5-4BFA-B401-A4119B93BDCF}"/>
              </a:ext>
            </a:extLst>
          </p:cNvPr>
          <p:cNvCxnSpPr>
            <a:cxnSpLocks/>
          </p:cNvCxnSpPr>
          <p:nvPr/>
        </p:nvCxnSpPr>
        <p:spPr>
          <a:xfrm>
            <a:off x="2582699" y="2816746"/>
            <a:ext cx="0" cy="766242"/>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4" name="直接连接符 93">
            <a:extLst>
              <a:ext uri="{FF2B5EF4-FFF2-40B4-BE49-F238E27FC236}">
                <a16:creationId xmlns:a16="http://schemas.microsoft.com/office/drawing/2014/main" id="{A3D8EFE8-0AFE-448C-8A59-1C73B224F334}"/>
              </a:ext>
            </a:extLst>
          </p:cNvPr>
          <p:cNvCxnSpPr>
            <a:cxnSpLocks/>
          </p:cNvCxnSpPr>
          <p:nvPr/>
        </p:nvCxnSpPr>
        <p:spPr>
          <a:xfrm flipH="1">
            <a:off x="2582699" y="2821509"/>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70B9A572-7643-464C-AAAB-45C18DE93392}"/>
              </a:ext>
            </a:extLst>
          </p:cNvPr>
          <p:cNvCxnSpPr>
            <a:cxnSpLocks/>
          </p:cNvCxnSpPr>
          <p:nvPr/>
        </p:nvCxnSpPr>
        <p:spPr>
          <a:xfrm flipH="1">
            <a:off x="3447420" y="5129528"/>
            <a:ext cx="654697"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90FF618F-B699-4830-B8DA-20C0CB7D1889}"/>
              </a:ext>
            </a:extLst>
          </p:cNvPr>
          <p:cNvCxnSpPr>
            <a:cxnSpLocks/>
          </p:cNvCxnSpPr>
          <p:nvPr/>
        </p:nvCxnSpPr>
        <p:spPr>
          <a:xfrm flipV="1">
            <a:off x="3442421" y="3581391"/>
            <a:ext cx="0" cy="1557075"/>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7" name="直接连接符 96">
            <a:extLst>
              <a:ext uri="{FF2B5EF4-FFF2-40B4-BE49-F238E27FC236}">
                <a16:creationId xmlns:a16="http://schemas.microsoft.com/office/drawing/2014/main" id="{E9A3EE24-EDC6-4191-AFBA-30FAF450F856}"/>
              </a:ext>
            </a:extLst>
          </p:cNvPr>
          <p:cNvCxnSpPr>
            <a:cxnSpLocks/>
          </p:cNvCxnSpPr>
          <p:nvPr/>
        </p:nvCxnSpPr>
        <p:spPr>
          <a:xfrm flipH="1">
            <a:off x="3439455" y="3581391"/>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8" name="直接连接符 97">
            <a:extLst>
              <a:ext uri="{FF2B5EF4-FFF2-40B4-BE49-F238E27FC236}">
                <a16:creationId xmlns:a16="http://schemas.microsoft.com/office/drawing/2014/main" id="{B0F5CFA0-B316-4572-B33D-3B06016BC59F}"/>
              </a:ext>
            </a:extLst>
          </p:cNvPr>
          <p:cNvCxnSpPr>
            <a:cxnSpLocks/>
          </p:cNvCxnSpPr>
          <p:nvPr/>
        </p:nvCxnSpPr>
        <p:spPr>
          <a:xfrm>
            <a:off x="3773337" y="2816746"/>
            <a:ext cx="0" cy="766242"/>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9" name="直接连接符 98">
            <a:extLst>
              <a:ext uri="{FF2B5EF4-FFF2-40B4-BE49-F238E27FC236}">
                <a16:creationId xmlns:a16="http://schemas.microsoft.com/office/drawing/2014/main" id="{AAB93858-F688-466D-A391-601868EFF5F6}"/>
              </a:ext>
            </a:extLst>
          </p:cNvPr>
          <p:cNvCxnSpPr>
            <a:cxnSpLocks/>
          </p:cNvCxnSpPr>
          <p:nvPr/>
        </p:nvCxnSpPr>
        <p:spPr>
          <a:xfrm flipH="1">
            <a:off x="3439455" y="2816746"/>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100" name="直接连接符 99">
            <a:extLst>
              <a:ext uri="{FF2B5EF4-FFF2-40B4-BE49-F238E27FC236}">
                <a16:creationId xmlns:a16="http://schemas.microsoft.com/office/drawing/2014/main" id="{20996BFD-45ED-4768-A827-6846F0E1D7FE}"/>
              </a:ext>
            </a:extLst>
          </p:cNvPr>
          <p:cNvCxnSpPr>
            <a:cxnSpLocks/>
          </p:cNvCxnSpPr>
          <p:nvPr/>
        </p:nvCxnSpPr>
        <p:spPr>
          <a:xfrm>
            <a:off x="685170" y="4966665"/>
            <a:ext cx="285574"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1" name="直接连接符 100">
            <a:extLst>
              <a:ext uri="{FF2B5EF4-FFF2-40B4-BE49-F238E27FC236}">
                <a16:creationId xmlns:a16="http://schemas.microsoft.com/office/drawing/2014/main" id="{42197DA1-33F3-48FC-9988-C1945434544E}"/>
              </a:ext>
            </a:extLst>
          </p:cNvPr>
          <p:cNvCxnSpPr>
            <a:cxnSpLocks/>
          </p:cNvCxnSpPr>
          <p:nvPr/>
        </p:nvCxnSpPr>
        <p:spPr>
          <a:xfrm>
            <a:off x="962601" y="36830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a16="http://schemas.microsoft.com/office/drawing/2014/main" id="{0022FBCB-1D44-4BE6-8253-BA0887C2002E}"/>
              </a:ext>
            </a:extLst>
          </p:cNvPr>
          <p:cNvCxnSpPr>
            <a:cxnSpLocks/>
          </p:cNvCxnSpPr>
          <p:nvPr/>
        </p:nvCxnSpPr>
        <p:spPr>
          <a:xfrm>
            <a:off x="960875" y="3683000"/>
            <a:ext cx="56067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89FE2F87-A599-4673-8FF1-DD7CFA2030EE}"/>
              </a:ext>
            </a:extLst>
          </p:cNvPr>
          <p:cNvCxnSpPr>
            <a:cxnSpLocks/>
          </p:cNvCxnSpPr>
          <p:nvPr/>
        </p:nvCxnSpPr>
        <p:spPr>
          <a:xfrm>
            <a:off x="1521546" y="36830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AF141B2F-D4E2-4C17-89C1-3C1B22037364}"/>
              </a:ext>
            </a:extLst>
          </p:cNvPr>
          <p:cNvCxnSpPr>
            <a:cxnSpLocks/>
          </p:cNvCxnSpPr>
          <p:nvPr/>
        </p:nvCxnSpPr>
        <p:spPr>
          <a:xfrm>
            <a:off x="1521932" y="4966665"/>
            <a:ext cx="1290262"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E9513BB3-C6BE-47BF-A862-67A31FD8C18C}"/>
              </a:ext>
            </a:extLst>
          </p:cNvPr>
          <p:cNvCxnSpPr>
            <a:cxnSpLocks/>
          </p:cNvCxnSpPr>
          <p:nvPr/>
        </p:nvCxnSpPr>
        <p:spPr>
          <a:xfrm>
            <a:off x="2812194" y="36830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a16="http://schemas.microsoft.com/office/drawing/2014/main" id="{D92F15CD-9BDF-4F03-B71A-B3FCB0873F81}"/>
              </a:ext>
            </a:extLst>
          </p:cNvPr>
          <p:cNvCxnSpPr>
            <a:cxnSpLocks/>
          </p:cNvCxnSpPr>
          <p:nvPr/>
        </p:nvCxnSpPr>
        <p:spPr>
          <a:xfrm>
            <a:off x="3587001" y="3691166"/>
            <a:ext cx="0" cy="1275499"/>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7" name="直接连接符 106">
            <a:extLst>
              <a:ext uri="{FF2B5EF4-FFF2-40B4-BE49-F238E27FC236}">
                <a16:creationId xmlns:a16="http://schemas.microsoft.com/office/drawing/2014/main" id="{3F45B898-FF3E-4ABE-831B-908F758ABD25}"/>
              </a:ext>
            </a:extLst>
          </p:cNvPr>
          <p:cNvCxnSpPr>
            <a:cxnSpLocks/>
          </p:cNvCxnSpPr>
          <p:nvPr/>
        </p:nvCxnSpPr>
        <p:spPr>
          <a:xfrm>
            <a:off x="3585647" y="4966665"/>
            <a:ext cx="64513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a16="http://schemas.microsoft.com/office/drawing/2014/main" id="{BDA07D18-BE28-47C9-9F95-C0B193687323}"/>
              </a:ext>
            </a:extLst>
          </p:cNvPr>
          <p:cNvCxnSpPr>
            <a:cxnSpLocks/>
          </p:cNvCxnSpPr>
          <p:nvPr/>
        </p:nvCxnSpPr>
        <p:spPr>
          <a:xfrm>
            <a:off x="3585647" y="3691166"/>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a16="http://schemas.microsoft.com/office/drawing/2014/main" id="{A6DABE5F-8790-45B2-AF8E-066F4B28DD9D}"/>
              </a:ext>
            </a:extLst>
          </p:cNvPr>
          <p:cNvCxnSpPr>
            <a:cxnSpLocks/>
          </p:cNvCxnSpPr>
          <p:nvPr/>
        </p:nvCxnSpPr>
        <p:spPr>
          <a:xfrm>
            <a:off x="2394908" y="26955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a16="http://schemas.microsoft.com/office/drawing/2014/main" id="{E444E262-4A4E-47E2-AEE7-4A32C5DC5395}"/>
              </a:ext>
            </a:extLst>
          </p:cNvPr>
          <p:cNvCxnSpPr>
            <a:cxnSpLocks/>
          </p:cNvCxnSpPr>
          <p:nvPr/>
        </p:nvCxnSpPr>
        <p:spPr>
          <a:xfrm>
            <a:off x="3985583" y="26955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F2D57488-0AF7-4749-BCD1-359344F1A184}"/>
              </a:ext>
            </a:extLst>
          </p:cNvPr>
          <p:cNvCxnSpPr>
            <a:cxnSpLocks/>
          </p:cNvCxnSpPr>
          <p:nvPr/>
        </p:nvCxnSpPr>
        <p:spPr>
          <a:xfrm>
            <a:off x="3585647" y="2695545"/>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E5339E3F-D94E-4C5D-8AC1-1916EF7CBD3A}"/>
              </a:ext>
            </a:extLst>
          </p:cNvPr>
          <p:cNvCxnSpPr>
            <a:cxnSpLocks/>
          </p:cNvCxnSpPr>
          <p:nvPr/>
        </p:nvCxnSpPr>
        <p:spPr>
          <a:xfrm>
            <a:off x="2394908" y="2695545"/>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3" name="直接连接符 112">
            <a:extLst>
              <a:ext uri="{FF2B5EF4-FFF2-40B4-BE49-F238E27FC236}">
                <a16:creationId xmlns:a16="http://schemas.microsoft.com/office/drawing/2014/main" id="{A4825F36-7D1D-4C09-9A4C-C7CDC04C4B47}"/>
              </a:ext>
            </a:extLst>
          </p:cNvPr>
          <p:cNvCxnSpPr>
            <a:cxnSpLocks/>
          </p:cNvCxnSpPr>
          <p:nvPr/>
        </p:nvCxnSpPr>
        <p:spPr>
          <a:xfrm>
            <a:off x="3585647" y="1836417"/>
            <a:ext cx="0" cy="86269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4" name="直接连接符 113">
            <a:extLst>
              <a:ext uri="{FF2B5EF4-FFF2-40B4-BE49-F238E27FC236}">
                <a16:creationId xmlns:a16="http://schemas.microsoft.com/office/drawing/2014/main" id="{E37F5A67-4735-4BAA-B670-C648C161B527}"/>
              </a:ext>
            </a:extLst>
          </p:cNvPr>
          <p:cNvCxnSpPr>
            <a:cxnSpLocks/>
          </p:cNvCxnSpPr>
          <p:nvPr/>
        </p:nvCxnSpPr>
        <p:spPr>
          <a:xfrm>
            <a:off x="2807546" y="835982"/>
            <a:ext cx="0" cy="1859563"/>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sp>
        <p:nvSpPr>
          <p:cNvPr id="115" name="流程图: 对照 114">
            <a:extLst>
              <a:ext uri="{FF2B5EF4-FFF2-40B4-BE49-F238E27FC236}">
                <a16:creationId xmlns:a16="http://schemas.microsoft.com/office/drawing/2014/main" id="{B0990D59-E631-407A-8074-21D7EAC29BD9}"/>
              </a:ext>
            </a:extLst>
          </p:cNvPr>
          <p:cNvSpPr/>
          <p:nvPr/>
        </p:nvSpPr>
        <p:spPr>
          <a:xfrm>
            <a:off x="1220561" y="4768707"/>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6" name="流程图: 对照 115">
            <a:extLst>
              <a:ext uri="{FF2B5EF4-FFF2-40B4-BE49-F238E27FC236}">
                <a16:creationId xmlns:a16="http://schemas.microsoft.com/office/drawing/2014/main" id="{82C789D4-670F-4A54-B641-1330B27E5947}"/>
              </a:ext>
            </a:extLst>
          </p:cNvPr>
          <p:cNvSpPr/>
          <p:nvPr/>
        </p:nvSpPr>
        <p:spPr>
          <a:xfrm>
            <a:off x="2920590" y="248721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7" name="文本框 203">
            <a:extLst>
              <a:ext uri="{FF2B5EF4-FFF2-40B4-BE49-F238E27FC236}">
                <a16:creationId xmlns:a16="http://schemas.microsoft.com/office/drawing/2014/main" id="{5B4861F4-12A1-40AC-B85F-CA708DFD06AF}"/>
              </a:ext>
            </a:extLst>
          </p:cNvPr>
          <p:cNvSpPr txBox="1"/>
          <p:nvPr/>
        </p:nvSpPr>
        <p:spPr>
          <a:xfrm>
            <a:off x="3585647" y="4202031"/>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Cryogenic</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cxnSp>
        <p:nvCxnSpPr>
          <p:cNvPr id="118" name="直接连接符 117">
            <a:extLst>
              <a:ext uri="{FF2B5EF4-FFF2-40B4-BE49-F238E27FC236}">
                <a16:creationId xmlns:a16="http://schemas.microsoft.com/office/drawing/2014/main" id="{646927E3-49F5-4B79-88C1-9FFFCA86649C}"/>
              </a:ext>
            </a:extLst>
          </p:cNvPr>
          <p:cNvCxnSpPr>
            <a:cxnSpLocks/>
          </p:cNvCxnSpPr>
          <p:nvPr/>
        </p:nvCxnSpPr>
        <p:spPr>
          <a:xfrm>
            <a:off x="3585647" y="1836417"/>
            <a:ext cx="273544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9" name="直接箭头连接符 118">
            <a:extLst>
              <a:ext uri="{FF2B5EF4-FFF2-40B4-BE49-F238E27FC236}">
                <a16:creationId xmlns:a16="http://schemas.microsoft.com/office/drawing/2014/main" id="{67A36364-A818-4915-BEE5-01AE7F9EECAD}"/>
              </a:ext>
            </a:extLst>
          </p:cNvPr>
          <p:cNvCxnSpPr>
            <a:cxnSpLocks/>
          </p:cNvCxnSpPr>
          <p:nvPr/>
        </p:nvCxnSpPr>
        <p:spPr>
          <a:xfrm>
            <a:off x="1806566" y="5238376"/>
            <a:ext cx="261617" cy="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0" name="直接箭头连接符 119">
            <a:extLst>
              <a:ext uri="{FF2B5EF4-FFF2-40B4-BE49-F238E27FC236}">
                <a16:creationId xmlns:a16="http://schemas.microsoft.com/office/drawing/2014/main" id="{DA3B577B-CAB7-4E9F-9F6A-71C149020E2A}"/>
              </a:ext>
            </a:extLst>
          </p:cNvPr>
          <p:cNvCxnSpPr>
            <a:cxnSpLocks/>
          </p:cNvCxnSpPr>
          <p:nvPr/>
        </p:nvCxnSpPr>
        <p:spPr>
          <a:xfrm>
            <a:off x="1248110" y="4990927"/>
            <a:ext cx="0" cy="22325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B5F4512D-4B6B-4BC1-B8E9-14119CA002D5}"/>
              </a:ext>
            </a:extLst>
          </p:cNvPr>
          <p:cNvCxnSpPr>
            <a:cxnSpLocks/>
          </p:cNvCxnSpPr>
          <p:nvPr/>
        </p:nvCxnSpPr>
        <p:spPr>
          <a:xfrm>
            <a:off x="3788597" y="1078353"/>
            <a:ext cx="12133" cy="578032"/>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22" name="直接连接符 121">
            <a:extLst>
              <a:ext uri="{FF2B5EF4-FFF2-40B4-BE49-F238E27FC236}">
                <a16:creationId xmlns:a16="http://schemas.microsoft.com/office/drawing/2014/main" id="{98F02194-BC24-4B04-AA07-527F54961E1E}"/>
              </a:ext>
            </a:extLst>
          </p:cNvPr>
          <p:cNvCxnSpPr>
            <a:cxnSpLocks/>
          </p:cNvCxnSpPr>
          <p:nvPr/>
        </p:nvCxnSpPr>
        <p:spPr>
          <a:xfrm>
            <a:off x="3794663" y="1650940"/>
            <a:ext cx="252643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
        <p:nvSpPr>
          <p:cNvPr id="123" name="文本框 203">
            <a:extLst>
              <a:ext uri="{FF2B5EF4-FFF2-40B4-BE49-F238E27FC236}">
                <a16:creationId xmlns:a16="http://schemas.microsoft.com/office/drawing/2014/main" id="{95D418A9-1CE5-4C7F-AE30-26174CB04147}"/>
              </a:ext>
            </a:extLst>
          </p:cNvPr>
          <p:cNvSpPr txBox="1"/>
          <p:nvPr/>
        </p:nvSpPr>
        <p:spPr>
          <a:xfrm>
            <a:off x="6318613" y="1539263"/>
            <a:ext cx="1423170"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40K&amp;300K Cooldown</a:t>
            </a:r>
            <a:endParaRPr lang="zh-CN" altLang="en-US" sz="1003" dirty="0">
              <a:latin typeface="Times New Roman" panose="02020603050405020304" pitchFamily="18" charset="0"/>
              <a:ea typeface="微软雅黑" panose="020B0503020204020204" pitchFamily="34" charset="-122"/>
            </a:endParaRPr>
          </a:p>
        </p:txBody>
      </p:sp>
      <p:cxnSp>
        <p:nvCxnSpPr>
          <p:cNvPr id="124" name="直接连接符 123">
            <a:extLst>
              <a:ext uri="{FF2B5EF4-FFF2-40B4-BE49-F238E27FC236}">
                <a16:creationId xmlns:a16="http://schemas.microsoft.com/office/drawing/2014/main" id="{08E48C9E-02C4-40BD-8733-68B0D88F3B92}"/>
              </a:ext>
            </a:extLst>
          </p:cNvPr>
          <p:cNvCxnSpPr>
            <a:cxnSpLocks/>
          </p:cNvCxnSpPr>
          <p:nvPr/>
        </p:nvCxnSpPr>
        <p:spPr>
          <a:xfrm>
            <a:off x="2795475" y="835982"/>
            <a:ext cx="352561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5" name="直接箭头连接符 124">
            <a:extLst>
              <a:ext uri="{FF2B5EF4-FFF2-40B4-BE49-F238E27FC236}">
                <a16:creationId xmlns:a16="http://schemas.microsoft.com/office/drawing/2014/main" id="{28F157A2-72DC-4914-AA04-69304F6AEC60}"/>
              </a:ext>
            </a:extLst>
          </p:cNvPr>
          <p:cNvCxnSpPr/>
          <p:nvPr/>
        </p:nvCxnSpPr>
        <p:spPr>
          <a:xfrm flipV="1">
            <a:off x="3115631" y="1752490"/>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a16="http://schemas.microsoft.com/office/drawing/2014/main" id="{B274E2E6-56D0-453B-B335-55E89FC72597}"/>
              </a:ext>
            </a:extLst>
          </p:cNvPr>
          <p:cNvCxnSpPr/>
          <p:nvPr/>
        </p:nvCxnSpPr>
        <p:spPr>
          <a:xfrm>
            <a:off x="3285788" y="2068212"/>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a16="http://schemas.microsoft.com/office/drawing/2014/main" id="{71824FDE-9DB1-4D2A-96A1-B16517602572}"/>
              </a:ext>
            </a:extLst>
          </p:cNvPr>
          <p:cNvCxnSpPr>
            <a:cxnSpLocks/>
          </p:cNvCxnSpPr>
          <p:nvPr/>
        </p:nvCxnSpPr>
        <p:spPr>
          <a:xfrm>
            <a:off x="4637197" y="1650222"/>
            <a:ext cx="247059" cy="1437"/>
          </a:xfrm>
          <a:prstGeom prst="straightConnector1">
            <a:avLst/>
          </a:prstGeom>
          <a:ln w="19050">
            <a:solidFill>
              <a:srgbClr val="0070C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8" name="直接箭头连接符 127">
            <a:extLst>
              <a:ext uri="{FF2B5EF4-FFF2-40B4-BE49-F238E27FC236}">
                <a16:creationId xmlns:a16="http://schemas.microsoft.com/office/drawing/2014/main" id="{BCBAA0C4-7530-429E-9DBA-1BEAC5AB138C}"/>
              </a:ext>
            </a:extLst>
          </p:cNvPr>
          <p:cNvCxnSpPr>
            <a:cxnSpLocks/>
          </p:cNvCxnSpPr>
          <p:nvPr/>
        </p:nvCxnSpPr>
        <p:spPr>
          <a:xfrm>
            <a:off x="1348792" y="6289258"/>
            <a:ext cx="238078"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a:extLst>
              <a:ext uri="{FF2B5EF4-FFF2-40B4-BE49-F238E27FC236}">
                <a16:creationId xmlns:a16="http://schemas.microsoft.com/office/drawing/2014/main" id="{B1664BA6-A83D-4421-B1AD-7F7A3087EBA1}"/>
              </a:ext>
            </a:extLst>
          </p:cNvPr>
          <p:cNvCxnSpPr/>
          <p:nvPr/>
        </p:nvCxnSpPr>
        <p:spPr>
          <a:xfrm flipH="1" flipV="1">
            <a:off x="4094402" y="5281850"/>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130" name="直接连接符 129">
            <a:extLst>
              <a:ext uri="{FF2B5EF4-FFF2-40B4-BE49-F238E27FC236}">
                <a16:creationId xmlns:a16="http://schemas.microsoft.com/office/drawing/2014/main" id="{B069CB35-C967-4702-B2D3-CC83D30E68F5}"/>
              </a:ext>
            </a:extLst>
          </p:cNvPr>
          <p:cNvCxnSpPr>
            <a:cxnSpLocks/>
          </p:cNvCxnSpPr>
          <p:nvPr/>
        </p:nvCxnSpPr>
        <p:spPr>
          <a:xfrm>
            <a:off x="1465946" y="4264905"/>
            <a:ext cx="0" cy="87356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1" name="直接连接符 130">
            <a:extLst>
              <a:ext uri="{FF2B5EF4-FFF2-40B4-BE49-F238E27FC236}">
                <a16:creationId xmlns:a16="http://schemas.microsoft.com/office/drawing/2014/main" id="{9FD8FFBC-7BAD-4106-B2AC-8CB944C29C96}"/>
              </a:ext>
            </a:extLst>
          </p:cNvPr>
          <p:cNvCxnSpPr>
            <a:cxnSpLocks/>
          </p:cNvCxnSpPr>
          <p:nvPr/>
        </p:nvCxnSpPr>
        <p:spPr>
          <a:xfrm flipH="1">
            <a:off x="1396325" y="4264905"/>
            <a:ext cx="69621"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2" name="直接箭头连接符 131">
            <a:extLst>
              <a:ext uri="{FF2B5EF4-FFF2-40B4-BE49-F238E27FC236}">
                <a16:creationId xmlns:a16="http://schemas.microsoft.com/office/drawing/2014/main" id="{93315F8B-4618-4CEE-A118-4EB17E8DFBFB}"/>
              </a:ext>
            </a:extLst>
          </p:cNvPr>
          <p:cNvCxnSpPr>
            <a:cxnSpLocks/>
          </p:cNvCxnSpPr>
          <p:nvPr/>
        </p:nvCxnSpPr>
        <p:spPr>
          <a:xfrm flipV="1">
            <a:off x="1465946" y="4655722"/>
            <a:ext cx="0" cy="204884"/>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33" name="直接连接符 132">
            <a:extLst>
              <a:ext uri="{FF2B5EF4-FFF2-40B4-BE49-F238E27FC236}">
                <a16:creationId xmlns:a16="http://schemas.microsoft.com/office/drawing/2014/main" id="{16F7DD82-CA93-40C8-A686-0A5051F7D816}"/>
              </a:ext>
            </a:extLst>
          </p:cNvPr>
          <p:cNvCxnSpPr>
            <a:cxnSpLocks/>
          </p:cNvCxnSpPr>
          <p:nvPr/>
        </p:nvCxnSpPr>
        <p:spPr>
          <a:xfrm flipH="1">
            <a:off x="1141799" y="3519478"/>
            <a:ext cx="20699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4" name="直接连接符 133">
            <a:extLst>
              <a:ext uri="{FF2B5EF4-FFF2-40B4-BE49-F238E27FC236}">
                <a16:creationId xmlns:a16="http://schemas.microsoft.com/office/drawing/2014/main" id="{5FE0644E-68C7-41A2-9A06-DA90FF62C8DF}"/>
              </a:ext>
            </a:extLst>
          </p:cNvPr>
          <p:cNvCxnSpPr>
            <a:cxnSpLocks/>
            <a:stCxn id="86" idx="0"/>
          </p:cNvCxnSpPr>
          <p:nvPr/>
        </p:nvCxnSpPr>
        <p:spPr>
          <a:xfrm flipV="1">
            <a:off x="1349613" y="35133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5" name="直接连接符 134">
            <a:extLst>
              <a:ext uri="{FF2B5EF4-FFF2-40B4-BE49-F238E27FC236}">
                <a16:creationId xmlns:a16="http://schemas.microsoft.com/office/drawing/2014/main" id="{14C94F92-CFAC-476F-AFC2-815D2C03F63F}"/>
              </a:ext>
            </a:extLst>
          </p:cNvPr>
          <p:cNvCxnSpPr>
            <a:cxnSpLocks/>
            <a:stCxn id="85" idx="0"/>
          </p:cNvCxnSpPr>
          <p:nvPr/>
        </p:nvCxnSpPr>
        <p:spPr>
          <a:xfrm flipV="1">
            <a:off x="1147554" y="35133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6" name="直接箭头连接符 135">
            <a:extLst>
              <a:ext uri="{FF2B5EF4-FFF2-40B4-BE49-F238E27FC236}">
                <a16:creationId xmlns:a16="http://schemas.microsoft.com/office/drawing/2014/main" id="{276FAA67-FF96-4CFE-9069-20364D5D3090}"/>
              </a:ext>
            </a:extLst>
          </p:cNvPr>
          <p:cNvCxnSpPr>
            <a:cxnSpLocks/>
          </p:cNvCxnSpPr>
          <p:nvPr/>
        </p:nvCxnSpPr>
        <p:spPr>
          <a:xfrm>
            <a:off x="1247326" y="3310557"/>
            <a:ext cx="0" cy="210748"/>
          </a:xfrm>
          <a:prstGeom prst="straightConnector1">
            <a:avLst/>
          </a:prstGeom>
          <a:ln w="1905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138" name="流程图: 对照 137">
            <a:extLst>
              <a:ext uri="{FF2B5EF4-FFF2-40B4-BE49-F238E27FC236}">
                <a16:creationId xmlns:a16="http://schemas.microsoft.com/office/drawing/2014/main" id="{634A1024-316F-435B-AE86-7097CEC1F457}"/>
              </a:ext>
            </a:extLst>
          </p:cNvPr>
          <p:cNvSpPr/>
          <p:nvPr/>
        </p:nvSpPr>
        <p:spPr>
          <a:xfrm rot="16200000">
            <a:off x="3942190" y="1599962"/>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140" name="直接连接符 139">
            <a:extLst>
              <a:ext uri="{FF2B5EF4-FFF2-40B4-BE49-F238E27FC236}">
                <a16:creationId xmlns:a16="http://schemas.microsoft.com/office/drawing/2014/main" id="{7261A5CE-336F-489B-9BF2-077E1F4E166E}"/>
              </a:ext>
            </a:extLst>
          </p:cNvPr>
          <p:cNvCxnSpPr>
            <a:cxnSpLocks/>
          </p:cNvCxnSpPr>
          <p:nvPr/>
        </p:nvCxnSpPr>
        <p:spPr>
          <a:xfrm>
            <a:off x="4133309" y="962547"/>
            <a:ext cx="14664" cy="698625"/>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
        <p:nvSpPr>
          <p:cNvPr id="141" name="流程图: 对照 140">
            <a:extLst>
              <a:ext uri="{FF2B5EF4-FFF2-40B4-BE49-F238E27FC236}">
                <a16:creationId xmlns:a16="http://schemas.microsoft.com/office/drawing/2014/main" id="{E19F8A17-3FD9-4D82-A43C-9A52C09F0C54}"/>
              </a:ext>
            </a:extLst>
          </p:cNvPr>
          <p:cNvSpPr/>
          <p:nvPr/>
        </p:nvSpPr>
        <p:spPr>
          <a:xfrm rot="16200000">
            <a:off x="5156208" y="158675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42" name="流程图: 对照 141">
            <a:extLst>
              <a:ext uri="{FF2B5EF4-FFF2-40B4-BE49-F238E27FC236}">
                <a16:creationId xmlns:a16="http://schemas.microsoft.com/office/drawing/2014/main" id="{5C177C2E-1CE0-471E-9AFB-A3AE572404B1}"/>
              </a:ext>
            </a:extLst>
          </p:cNvPr>
          <p:cNvSpPr/>
          <p:nvPr/>
        </p:nvSpPr>
        <p:spPr>
          <a:xfrm>
            <a:off x="4128414" y="1471862"/>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145" name="直接箭头连接符 144">
            <a:extLst>
              <a:ext uri="{FF2B5EF4-FFF2-40B4-BE49-F238E27FC236}">
                <a16:creationId xmlns:a16="http://schemas.microsoft.com/office/drawing/2014/main" id="{581A6567-DCF9-447B-962E-881B90021271}"/>
              </a:ext>
            </a:extLst>
          </p:cNvPr>
          <p:cNvCxnSpPr>
            <a:cxnSpLocks/>
            <a:stCxn id="56" idx="1"/>
          </p:cNvCxnSpPr>
          <p:nvPr/>
        </p:nvCxnSpPr>
        <p:spPr>
          <a:xfrm flipH="1">
            <a:off x="2954380" y="946648"/>
            <a:ext cx="33856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a16="http://schemas.microsoft.com/office/drawing/2014/main" id="{A34B4915-68F8-4689-9090-F1E74B349369}"/>
              </a:ext>
            </a:extLst>
          </p:cNvPr>
          <p:cNvCxnSpPr>
            <a:cxnSpLocks/>
            <a:endCxn id="55" idx="1"/>
          </p:cNvCxnSpPr>
          <p:nvPr/>
        </p:nvCxnSpPr>
        <p:spPr>
          <a:xfrm flipV="1">
            <a:off x="3412664" y="1456115"/>
            <a:ext cx="2927400" cy="35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6">
            <a:extLst>
              <a:ext uri="{FF2B5EF4-FFF2-40B4-BE49-F238E27FC236}">
                <a16:creationId xmlns:a16="http://schemas.microsoft.com/office/drawing/2014/main" id="{71A6A60F-CAAE-4079-A1BF-13291FD137E6}"/>
              </a:ext>
            </a:extLst>
          </p:cNvPr>
          <p:cNvCxnSpPr>
            <a:cxnSpLocks/>
          </p:cNvCxnSpPr>
          <p:nvPr/>
        </p:nvCxnSpPr>
        <p:spPr>
          <a:xfrm flipH="1">
            <a:off x="2957498" y="940954"/>
            <a:ext cx="5510" cy="18901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147">
            <a:extLst>
              <a:ext uri="{FF2B5EF4-FFF2-40B4-BE49-F238E27FC236}">
                <a16:creationId xmlns:a16="http://schemas.microsoft.com/office/drawing/2014/main" id="{8DA9B0D8-F776-49D8-8E88-7D7FA754162B}"/>
              </a:ext>
            </a:extLst>
          </p:cNvPr>
          <p:cNvCxnSpPr>
            <a:cxnSpLocks/>
          </p:cNvCxnSpPr>
          <p:nvPr/>
        </p:nvCxnSpPr>
        <p:spPr>
          <a:xfrm flipH="1" flipV="1">
            <a:off x="809593" y="5120465"/>
            <a:ext cx="2159459" cy="33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直接箭头连接符 148">
            <a:extLst>
              <a:ext uri="{FF2B5EF4-FFF2-40B4-BE49-F238E27FC236}">
                <a16:creationId xmlns:a16="http://schemas.microsoft.com/office/drawing/2014/main" id="{641E3D80-3DCE-4D7F-889D-0D94E24A508B}"/>
              </a:ext>
            </a:extLst>
          </p:cNvPr>
          <p:cNvCxnSpPr>
            <a:cxnSpLocks/>
          </p:cNvCxnSpPr>
          <p:nvPr/>
        </p:nvCxnSpPr>
        <p:spPr>
          <a:xfrm flipH="1">
            <a:off x="805191" y="5116074"/>
            <a:ext cx="1" cy="11754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直接箭头连接符 149">
            <a:extLst>
              <a:ext uri="{FF2B5EF4-FFF2-40B4-BE49-F238E27FC236}">
                <a16:creationId xmlns:a16="http://schemas.microsoft.com/office/drawing/2014/main" id="{E50717C0-5A19-4F36-93DE-2A05E5F10084}"/>
              </a:ext>
            </a:extLst>
          </p:cNvPr>
          <p:cNvCxnSpPr>
            <a:cxnSpLocks/>
          </p:cNvCxnSpPr>
          <p:nvPr/>
        </p:nvCxnSpPr>
        <p:spPr>
          <a:xfrm flipV="1">
            <a:off x="817705" y="6294469"/>
            <a:ext cx="3270235"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直接箭头连接符 150">
            <a:extLst>
              <a:ext uri="{FF2B5EF4-FFF2-40B4-BE49-F238E27FC236}">
                <a16:creationId xmlns:a16="http://schemas.microsoft.com/office/drawing/2014/main" id="{9EC56756-EDF3-4117-BA4A-93864DFBD714}"/>
              </a:ext>
            </a:extLst>
          </p:cNvPr>
          <p:cNvCxnSpPr>
            <a:cxnSpLocks/>
          </p:cNvCxnSpPr>
          <p:nvPr/>
        </p:nvCxnSpPr>
        <p:spPr>
          <a:xfrm flipV="1">
            <a:off x="3458420" y="3561451"/>
            <a:ext cx="0" cy="15720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接箭头连接符 151">
            <a:extLst>
              <a:ext uri="{FF2B5EF4-FFF2-40B4-BE49-F238E27FC236}">
                <a16:creationId xmlns:a16="http://schemas.microsoft.com/office/drawing/2014/main" id="{E49AFF40-8E02-4528-B94E-141B26FBD02F}"/>
              </a:ext>
            </a:extLst>
          </p:cNvPr>
          <p:cNvCxnSpPr>
            <a:cxnSpLocks/>
          </p:cNvCxnSpPr>
          <p:nvPr/>
        </p:nvCxnSpPr>
        <p:spPr>
          <a:xfrm flipH="1">
            <a:off x="3450321" y="5126638"/>
            <a:ext cx="6310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a:extLst>
              <a:ext uri="{FF2B5EF4-FFF2-40B4-BE49-F238E27FC236}">
                <a16:creationId xmlns:a16="http://schemas.microsoft.com/office/drawing/2014/main" id="{5CB40669-3C86-4BEB-80E3-CD84653E86EC}"/>
              </a:ext>
            </a:extLst>
          </p:cNvPr>
          <p:cNvCxnSpPr>
            <a:cxnSpLocks/>
          </p:cNvCxnSpPr>
          <p:nvPr/>
        </p:nvCxnSpPr>
        <p:spPr>
          <a:xfrm>
            <a:off x="2961645" y="3587919"/>
            <a:ext cx="0" cy="15361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接箭头连接符 160">
            <a:extLst>
              <a:ext uri="{FF2B5EF4-FFF2-40B4-BE49-F238E27FC236}">
                <a16:creationId xmlns:a16="http://schemas.microsoft.com/office/drawing/2014/main" id="{D3A5480C-E259-4BB2-8C92-49B345C9D1DD}"/>
              </a:ext>
            </a:extLst>
          </p:cNvPr>
          <p:cNvCxnSpPr>
            <a:cxnSpLocks/>
          </p:cNvCxnSpPr>
          <p:nvPr/>
        </p:nvCxnSpPr>
        <p:spPr>
          <a:xfrm>
            <a:off x="2589205" y="2800501"/>
            <a:ext cx="0" cy="8044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直接箭头连接符 162">
            <a:extLst>
              <a:ext uri="{FF2B5EF4-FFF2-40B4-BE49-F238E27FC236}">
                <a16:creationId xmlns:a16="http://schemas.microsoft.com/office/drawing/2014/main" id="{DFFF6420-4502-405B-B772-C9FC3A51E668}"/>
              </a:ext>
            </a:extLst>
          </p:cNvPr>
          <p:cNvCxnSpPr>
            <a:cxnSpLocks/>
          </p:cNvCxnSpPr>
          <p:nvPr/>
        </p:nvCxnSpPr>
        <p:spPr>
          <a:xfrm flipH="1">
            <a:off x="2563937" y="2816746"/>
            <a:ext cx="3838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直接箭头连接符 164">
            <a:extLst>
              <a:ext uri="{FF2B5EF4-FFF2-40B4-BE49-F238E27FC236}">
                <a16:creationId xmlns:a16="http://schemas.microsoft.com/office/drawing/2014/main" id="{2568C9F4-93C6-45CC-9720-975C95593C18}"/>
              </a:ext>
            </a:extLst>
          </p:cNvPr>
          <p:cNvCxnSpPr>
            <a:cxnSpLocks/>
          </p:cNvCxnSpPr>
          <p:nvPr/>
        </p:nvCxnSpPr>
        <p:spPr>
          <a:xfrm>
            <a:off x="2568535" y="3587919"/>
            <a:ext cx="38584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直接箭头连接符 179">
            <a:extLst>
              <a:ext uri="{FF2B5EF4-FFF2-40B4-BE49-F238E27FC236}">
                <a16:creationId xmlns:a16="http://schemas.microsoft.com/office/drawing/2014/main" id="{4B649E3B-4DD8-44F0-A1B4-E67697389D32}"/>
              </a:ext>
            </a:extLst>
          </p:cNvPr>
          <p:cNvCxnSpPr>
            <a:cxnSpLocks/>
          </p:cNvCxnSpPr>
          <p:nvPr/>
        </p:nvCxnSpPr>
        <p:spPr>
          <a:xfrm flipV="1">
            <a:off x="3437797" y="1441554"/>
            <a:ext cx="0" cy="13849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接箭头连接符 183">
            <a:extLst>
              <a:ext uri="{FF2B5EF4-FFF2-40B4-BE49-F238E27FC236}">
                <a16:creationId xmlns:a16="http://schemas.microsoft.com/office/drawing/2014/main" id="{9EBCB346-D874-40BD-BF74-552985A8F80F}"/>
              </a:ext>
            </a:extLst>
          </p:cNvPr>
          <p:cNvCxnSpPr>
            <a:cxnSpLocks/>
          </p:cNvCxnSpPr>
          <p:nvPr/>
        </p:nvCxnSpPr>
        <p:spPr>
          <a:xfrm flipV="1">
            <a:off x="4080359" y="5102552"/>
            <a:ext cx="0" cy="11882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接箭头连接符 185">
            <a:extLst>
              <a:ext uri="{FF2B5EF4-FFF2-40B4-BE49-F238E27FC236}">
                <a16:creationId xmlns:a16="http://schemas.microsoft.com/office/drawing/2014/main" id="{49E3C9F1-FB2B-4414-930B-AAB474B58708}"/>
              </a:ext>
            </a:extLst>
          </p:cNvPr>
          <p:cNvCxnSpPr>
            <a:cxnSpLocks/>
          </p:cNvCxnSpPr>
          <p:nvPr/>
        </p:nvCxnSpPr>
        <p:spPr>
          <a:xfrm flipV="1">
            <a:off x="3773337" y="2800502"/>
            <a:ext cx="0" cy="780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直接箭头连接符 187">
            <a:extLst>
              <a:ext uri="{FF2B5EF4-FFF2-40B4-BE49-F238E27FC236}">
                <a16:creationId xmlns:a16="http://schemas.microsoft.com/office/drawing/2014/main" id="{3CD5C0E3-9323-4E32-BA55-BD854D025890}"/>
              </a:ext>
            </a:extLst>
          </p:cNvPr>
          <p:cNvCxnSpPr>
            <a:cxnSpLocks/>
          </p:cNvCxnSpPr>
          <p:nvPr/>
        </p:nvCxnSpPr>
        <p:spPr>
          <a:xfrm>
            <a:off x="3430653" y="3573610"/>
            <a:ext cx="38584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直接箭头连接符 188">
            <a:extLst>
              <a:ext uri="{FF2B5EF4-FFF2-40B4-BE49-F238E27FC236}">
                <a16:creationId xmlns:a16="http://schemas.microsoft.com/office/drawing/2014/main" id="{6F51436C-3930-455F-899E-6A86CFB17E5D}"/>
              </a:ext>
            </a:extLst>
          </p:cNvPr>
          <p:cNvCxnSpPr>
            <a:cxnSpLocks/>
          </p:cNvCxnSpPr>
          <p:nvPr/>
        </p:nvCxnSpPr>
        <p:spPr>
          <a:xfrm flipH="1">
            <a:off x="3410800" y="2827402"/>
            <a:ext cx="3838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0" name="流程图: 对照 189">
            <a:extLst>
              <a:ext uri="{FF2B5EF4-FFF2-40B4-BE49-F238E27FC236}">
                <a16:creationId xmlns:a16="http://schemas.microsoft.com/office/drawing/2014/main" id="{AE665327-55CA-47DF-BC26-6C24F522F5F7}"/>
              </a:ext>
            </a:extLst>
          </p:cNvPr>
          <p:cNvSpPr/>
          <p:nvPr/>
        </p:nvSpPr>
        <p:spPr>
          <a:xfrm>
            <a:off x="1437586" y="43905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62" name="文本框 203">
            <a:extLst>
              <a:ext uri="{FF2B5EF4-FFF2-40B4-BE49-F238E27FC236}">
                <a16:creationId xmlns:a16="http://schemas.microsoft.com/office/drawing/2014/main" id="{B29554CD-9BF5-4A26-8C10-5D1FC2A1CD0B}"/>
              </a:ext>
            </a:extLst>
          </p:cNvPr>
          <p:cNvSpPr txBox="1"/>
          <p:nvPr/>
        </p:nvSpPr>
        <p:spPr>
          <a:xfrm>
            <a:off x="692123" y="3034603"/>
            <a:ext cx="1052499" cy="246671"/>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To Compressor</a:t>
            </a:r>
            <a:endParaRPr lang="zh-CN" altLang="en-US" sz="1003" dirty="0">
              <a:latin typeface="Times New Roman" panose="02020603050405020304" pitchFamily="18" charset="0"/>
              <a:ea typeface="微软雅黑" panose="020B0503020204020204" pitchFamily="34" charset="-122"/>
            </a:endParaRPr>
          </a:p>
        </p:txBody>
      </p:sp>
      <p:sp>
        <p:nvSpPr>
          <p:cNvPr id="164" name="标题 3">
            <a:extLst>
              <a:ext uri="{FF2B5EF4-FFF2-40B4-BE49-F238E27FC236}">
                <a16:creationId xmlns:a16="http://schemas.microsoft.com/office/drawing/2014/main" id="{AF254300-DA7A-4BD1-893F-5174689C9B0B}"/>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3.1 Thermosiphon Scheme</a:t>
            </a:r>
          </a:p>
        </p:txBody>
      </p:sp>
      <p:sp>
        <p:nvSpPr>
          <p:cNvPr id="166" name="文本框 165">
            <a:extLst>
              <a:ext uri="{FF2B5EF4-FFF2-40B4-BE49-F238E27FC236}">
                <a16:creationId xmlns:a16="http://schemas.microsoft.com/office/drawing/2014/main" id="{A61C682D-443E-4D5C-93F2-03A5F515D54E}"/>
              </a:ext>
            </a:extLst>
          </p:cNvPr>
          <p:cNvSpPr txBox="1"/>
          <p:nvPr/>
        </p:nvSpPr>
        <p:spPr>
          <a:xfrm>
            <a:off x="7008485" y="702936"/>
            <a:ext cx="5071541" cy="563231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Main Hardware for Thermosiphon Scheme:  Coil thermosiphon main cooling system</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Main valve box, Phase separator, A five-channel pipeline section, A four-channel pipeline section,  A current lead cooling tower.  </a:t>
            </a:r>
          </a:p>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Process Stages: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1. 300K Cooling Stage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2. </a:t>
            </a:r>
            <a:r>
              <a:rPr lang="en-US" altLang="zh-CN" b="1" dirty="0">
                <a:solidFill>
                  <a:srgbClr val="FF0000"/>
                </a:solidFill>
                <a:latin typeface="微软雅黑" panose="020B0503020204020204" pitchFamily="34" charset="-122"/>
                <a:ea typeface="微软雅黑" panose="020B0503020204020204" pitchFamily="34" charset="-122"/>
              </a:rPr>
              <a:t>Cold Shield Cooling Stage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3. Main Circuit Cooling Stage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4. Phase Separator Liquid Accumulation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5. Main Cooling System Liquid Accumulation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6. Stable Operation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7. Warm-Up Stage  </a:t>
            </a:r>
          </a:p>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This scheme provides a reliable and efficient cooling solution for the CEPC detector's superconducting magnets.</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437265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634F5B2-6BE8-45A5-89F5-FA31F68EF454}"/>
              </a:ext>
            </a:extLst>
          </p:cNvPr>
          <p:cNvSpPr txBox="1"/>
          <p:nvPr/>
        </p:nvSpPr>
        <p:spPr>
          <a:xfrm>
            <a:off x="2894970" y="3571875"/>
            <a:ext cx="184731" cy="400110"/>
          </a:xfrm>
          <a:prstGeom prst="rect">
            <a:avLst/>
          </a:prstGeom>
          <a:noFill/>
        </p:spPr>
        <p:txBody>
          <a:bodyPr wrap="none" rtlCol="0">
            <a:spAutoFit/>
          </a:bodyPr>
          <a:lstStyle/>
          <a:p>
            <a:pPr algn="l"/>
            <a:endParaRPr lang="zh-CN" altLang="en-US" sz="2000" dirty="0"/>
          </a:p>
        </p:txBody>
      </p:sp>
      <p:sp>
        <p:nvSpPr>
          <p:cNvPr id="5" name="文本框 4">
            <a:extLst>
              <a:ext uri="{FF2B5EF4-FFF2-40B4-BE49-F238E27FC236}">
                <a16:creationId xmlns:a16="http://schemas.microsoft.com/office/drawing/2014/main" id="{80EA971B-A876-4A41-A087-A99532C83B60}"/>
              </a:ext>
            </a:extLst>
          </p:cNvPr>
          <p:cNvSpPr txBox="1"/>
          <p:nvPr/>
        </p:nvSpPr>
        <p:spPr>
          <a:xfrm>
            <a:off x="2961645" y="3648075"/>
            <a:ext cx="184731" cy="400110"/>
          </a:xfrm>
          <a:prstGeom prst="rect">
            <a:avLst/>
          </a:prstGeom>
          <a:noFill/>
        </p:spPr>
        <p:txBody>
          <a:bodyPr wrap="none" rtlCol="0">
            <a:spAutoFit/>
          </a:bodyPr>
          <a:lstStyle/>
          <a:p>
            <a:pPr algn="l"/>
            <a:endParaRPr lang="zh-CN" altLang="en-US" sz="2000" dirty="0"/>
          </a:p>
        </p:txBody>
      </p:sp>
      <p:cxnSp>
        <p:nvCxnSpPr>
          <p:cNvPr id="6" name="直接连接符 5">
            <a:extLst>
              <a:ext uri="{FF2B5EF4-FFF2-40B4-BE49-F238E27FC236}">
                <a16:creationId xmlns:a16="http://schemas.microsoft.com/office/drawing/2014/main" id="{C99D88B2-DD5F-484D-A946-90B5D1296C1D}"/>
              </a:ext>
            </a:extLst>
          </p:cNvPr>
          <p:cNvCxnSpPr>
            <a:cxnSpLocks/>
          </p:cNvCxnSpPr>
          <p:nvPr/>
        </p:nvCxnSpPr>
        <p:spPr>
          <a:xfrm>
            <a:off x="3442421" y="1454253"/>
            <a:ext cx="0" cy="138494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E5C7ECA8-4AB8-4F27-9A26-EF3AAFE48317}"/>
              </a:ext>
            </a:extLst>
          </p:cNvPr>
          <p:cNvCxnSpPr>
            <a:cxnSpLocks/>
          </p:cNvCxnSpPr>
          <p:nvPr/>
        </p:nvCxnSpPr>
        <p:spPr>
          <a:xfrm>
            <a:off x="2954380" y="947728"/>
            <a:ext cx="0" cy="1881718"/>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8" name="直接连接符 7">
            <a:extLst>
              <a:ext uri="{FF2B5EF4-FFF2-40B4-BE49-F238E27FC236}">
                <a16:creationId xmlns:a16="http://schemas.microsoft.com/office/drawing/2014/main" id="{7FB618FE-D6F5-4019-B64B-A2665565F85F}"/>
              </a:ext>
            </a:extLst>
          </p:cNvPr>
          <p:cNvCxnSpPr/>
          <p:nvPr/>
        </p:nvCxnSpPr>
        <p:spPr>
          <a:xfrm flipH="1">
            <a:off x="3115943" y="1095840"/>
            <a:ext cx="1251" cy="184973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sp>
        <p:nvSpPr>
          <p:cNvPr id="9" name="圆角矩形 4">
            <a:extLst>
              <a:ext uri="{FF2B5EF4-FFF2-40B4-BE49-F238E27FC236}">
                <a16:creationId xmlns:a16="http://schemas.microsoft.com/office/drawing/2014/main" id="{9A45C713-1E92-455B-A2F1-DF0EDF5C6C25}"/>
              </a:ext>
            </a:extLst>
          </p:cNvPr>
          <p:cNvSpPr/>
          <p:nvPr/>
        </p:nvSpPr>
        <p:spPr>
          <a:xfrm>
            <a:off x="2678072" y="2947838"/>
            <a:ext cx="985817" cy="475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cxnSp>
        <p:nvCxnSpPr>
          <p:cNvPr id="10" name="直接连接符 9">
            <a:extLst>
              <a:ext uri="{FF2B5EF4-FFF2-40B4-BE49-F238E27FC236}">
                <a16:creationId xmlns:a16="http://schemas.microsoft.com/office/drawing/2014/main" id="{BF4AF76F-2CE9-4D5E-AB1C-FB39C54F8FA4}"/>
              </a:ext>
            </a:extLst>
          </p:cNvPr>
          <p:cNvCxnSpPr>
            <a:cxnSpLocks/>
          </p:cNvCxnSpPr>
          <p:nvPr/>
        </p:nvCxnSpPr>
        <p:spPr>
          <a:xfrm>
            <a:off x="2394908" y="3703866"/>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403B470C-488F-4B88-99C5-0729B926AA61}"/>
              </a:ext>
            </a:extLst>
          </p:cNvPr>
          <p:cNvCxnSpPr>
            <a:cxnSpLocks/>
          </p:cNvCxnSpPr>
          <p:nvPr/>
        </p:nvCxnSpPr>
        <p:spPr>
          <a:xfrm>
            <a:off x="4230778" y="49793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BCFC26BB-C593-488E-8FCF-16FB793D1334}"/>
              </a:ext>
            </a:extLst>
          </p:cNvPr>
          <p:cNvCxnSpPr>
            <a:cxnSpLocks/>
          </p:cNvCxnSpPr>
          <p:nvPr/>
        </p:nvCxnSpPr>
        <p:spPr>
          <a:xfrm flipH="1">
            <a:off x="685170" y="6419532"/>
            <a:ext cx="354560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51CEB944-B222-416E-AB12-F406253492C8}"/>
              </a:ext>
            </a:extLst>
          </p:cNvPr>
          <p:cNvCxnSpPr>
            <a:cxnSpLocks/>
          </p:cNvCxnSpPr>
          <p:nvPr/>
        </p:nvCxnSpPr>
        <p:spPr>
          <a:xfrm>
            <a:off x="685170" y="49793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33B60822-DC25-4BF5-B51E-76830A36C205}"/>
              </a:ext>
            </a:extLst>
          </p:cNvPr>
          <p:cNvCxnSpPr/>
          <p:nvPr/>
        </p:nvCxnSpPr>
        <p:spPr>
          <a:xfrm>
            <a:off x="2678072" y="3165886"/>
            <a:ext cx="98581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F97C9088-83C2-47F6-B862-3B77422C50C9}"/>
              </a:ext>
            </a:extLst>
          </p:cNvPr>
          <p:cNvCxnSpPr/>
          <p:nvPr/>
        </p:nvCxnSpPr>
        <p:spPr>
          <a:xfrm flipH="1">
            <a:off x="3292947" y="1275057"/>
            <a:ext cx="1251" cy="166962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16" name="矩形 15">
            <a:extLst>
              <a:ext uri="{FF2B5EF4-FFF2-40B4-BE49-F238E27FC236}">
                <a16:creationId xmlns:a16="http://schemas.microsoft.com/office/drawing/2014/main" id="{7128F3D5-B4DF-4233-B518-EAC4B5421EF2}"/>
              </a:ext>
            </a:extLst>
          </p:cNvPr>
          <p:cNvSpPr/>
          <p:nvPr/>
        </p:nvSpPr>
        <p:spPr>
          <a:xfrm>
            <a:off x="1141799" y="5464175"/>
            <a:ext cx="2747278" cy="561829"/>
          </a:xfrm>
          <a:prstGeom prst="rect">
            <a:avLst/>
          </a:prstGeom>
          <a:solidFill>
            <a:srgbClr val="FFC000"/>
          </a:solidFill>
          <a:ln w="190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p>
        </p:txBody>
      </p:sp>
      <p:cxnSp>
        <p:nvCxnSpPr>
          <p:cNvPr id="17" name="直接连接符 16">
            <a:extLst>
              <a:ext uri="{FF2B5EF4-FFF2-40B4-BE49-F238E27FC236}">
                <a16:creationId xmlns:a16="http://schemas.microsoft.com/office/drawing/2014/main" id="{FDCA20F4-695E-4E03-85D4-D92A909EF339}"/>
              </a:ext>
            </a:extLst>
          </p:cNvPr>
          <p:cNvCxnSpPr/>
          <p:nvPr/>
        </p:nvCxnSpPr>
        <p:spPr>
          <a:xfrm>
            <a:off x="1236877" y="5385451"/>
            <a:ext cx="2539606"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18" name="直接连接符 17">
            <a:extLst>
              <a:ext uri="{FF2B5EF4-FFF2-40B4-BE49-F238E27FC236}">
                <a16:creationId xmlns:a16="http://schemas.microsoft.com/office/drawing/2014/main" id="{CF9F0709-94C4-4227-A460-167FCBA10ED9}"/>
              </a:ext>
            </a:extLst>
          </p:cNvPr>
          <p:cNvCxnSpPr/>
          <p:nvPr/>
        </p:nvCxnSpPr>
        <p:spPr>
          <a:xfrm>
            <a:off x="1243133" y="6121945"/>
            <a:ext cx="253960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825E846B-C12E-4546-8E41-702F1840F0A9}"/>
              </a:ext>
            </a:extLst>
          </p:cNvPr>
          <p:cNvCxnSpPr/>
          <p:nvPr/>
        </p:nvCxnSpPr>
        <p:spPr>
          <a:xfrm flipH="1">
            <a:off x="3102224" y="3416659"/>
            <a:ext cx="7506" cy="184746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2575D24E-627D-4E6B-9BBB-8754D4891FCA}"/>
              </a:ext>
            </a:extLst>
          </p:cNvPr>
          <p:cNvCxnSpPr>
            <a:cxnSpLocks/>
          </p:cNvCxnSpPr>
          <p:nvPr/>
        </p:nvCxnSpPr>
        <p:spPr>
          <a:xfrm flipV="1">
            <a:off x="962601" y="5251076"/>
            <a:ext cx="2137331" cy="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C7338A79-FD3F-474D-B4C3-CED399DE508E}"/>
              </a:ext>
            </a:extLst>
          </p:cNvPr>
          <p:cNvCxnSpPr/>
          <p:nvPr/>
        </p:nvCxnSpPr>
        <p:spPr>
          <a:xfrm>
            <a:off x="970744" y="5247529"/>
            <a:ext cx="3128" cy="96904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7FB6B338-C4B0-4613-9042-8B0912EC90B0}"/>
              </a:ext>
            </a:extLst>
          </p:cNvPr>
          <p:cNvCxnSpPr>
            <a:cxnSpLocks/>
          </p:cNvCxnSpPr>
          <p:nvPr/>
        </p:nvCxnSpPr>
        <p:spPr>
          <a:xfrm flipH="1">
            <a:off x="962601" y="6218773"/>
            <a:ext cx="1620098"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996A2A5F-CD0A-4380-995B-263C76339A9E}"/>
              </a:ext>
            </a:extLst>
          </p:cNvPr>
          <p:cNvCxnSpPr/>
          <p:nvPr/>
        </p:nvCxnSpPr>
        <p:spPr>
          <a:xfrm flipV="1">
            <a:off x="2572732" y="6112230"/>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789A23BF-965A-43B0-834C-FA0F837D1D86}"/>
              </a:ext>
            </a:extLst>
          </p:cNvPr>
          <p:cNvCxnSpPr>
            <a:cxnSpLocks/>
          </p:cNvCxnSpPr>
          <p:nvPr/>
        </p:nvCxnSpPr>
        <p:spPr>
          <a:xfrm>
            <a:off x="3288501" y="3087436"/>
            <a:ext cx="0" cy="217668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A28B7344-F3E9-4371-8001-9F6FF7F6F76A}"/>
              </a:ext>
            </a:extLst>
          </p:cNvPr>
          <p:cNvCxnSpPr>
            <a:cxnSpLocks/>
          </p:cNvCxnSpPr>
          <p:nvPr/>
        </p:nvCxnSpPr>
        <p:spPr>
          <a:xfrm flipH="1">
            <a:off x="3291839" y="5257801"/>
            <a:ext cx="474965"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26" name="流程图: 对照 25">
            <a:extLst>
              <a:ext uri="{FF2B5EF4-FFF2-40B4-BE49-F238E27FC236}">
                <a16:creationId xmlns:a16="http://schemas.microsoft.com/office/drawing/2014/main" id="{AE244806-3DFB-47F2-AB21-0D18F5848EF3}"/>
              </a:ext>
            </a:extLst>
          </p:cNvPr>
          <p:cNvSpPr/>
          <p:nvPr/>
        </p:nvSpPr>
        <p:spPr>
          <a:xfrm>
            <a:off x="3088181" y="24897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7" name="流程图: 对照 26">
            <a:extLst>
              <a:ext uri="{FF2B5EF4-FFF2-40B4-BE49-F238E27FC236}">
                <a16:creationId xmlns:a16="http://schemas.microsoft.com/office/drawing/2014/main" id="{0C49151E-0BF4-4EAB-BE1B-3028EE0AC781}"/>
              </a:ext>
            </a:extLst>
          </p:cNvPr>
          <p:cNvSpPr/>
          <p:nvPr/>
        </p:nvSpPr>
        <p:spPr>
          <a:xfrm>
            <a:off x="3261291" y="364934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8" name="流程图: 对照 27">
            <a:extLst>
              <a:ext uri="{FF2B5EF4-FFF2-40B4-BE49-F238E27FC236}">
                <a16:creationId xmlns:a16="http://schemas.microsoft.com/office/drawing/2014/main" id="{2CD12456-284C-4B62-AE28-2AE34C1B0AA3}"/>
              </a:ext>
            </a:extLst>
          </p:cNvPr>
          <p:cNvSpPr/>
          <p:nvPr/>
        </p:nvSpPr>
        <p:spPr>
          <a:xfrm>
            <a:off x="3084850" y="3654994"/>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29" name="直接连接符 28">
            <a:extLst>
              <a:ext uri="{FF2B5EF4-FFF2-40B4-BE49-F238E27FC236}">
                <a16:creationId xmlns:a16="http://schemas.microsoft.com/office/drawing/2014/main" id="{D3A6B0D0-08E8-44F1-B2FF-F3F67BE7416C}"/>
              </a:ext>
            </a:extLst>
          </p:cNvPr>
          <p:cNvCxnSpPr>
            <a:cxnSpLocks/>
          </p:cNvCxnSpPr>
          <p:nvPr/>
        </p:nvCxnSpPr>
        <p:spPr>
          <a:xfrm>
            <a:off x="805086" y="5139494"/>
            <a:ext cx="0" cy="116793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56EB4854-DC24-4D8C-AA17-CA5B1273D422}"/>
              </a:ext>
            </a:extLst>
          </p:cNvPr>
          <p:cNvCxnSpPr>
            <a:cxnSpLocks/>
          </p:cNvCxnSpPr>
          <p:nvPr/>
        </p:nvCxnSpPr>
        <p:spPr>
          <a:xfrm>
            <a:off x="804695" y="6301958"/>
            <a:ext cx="329033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3F20E1FF-7BAF-481A-8C78-6FF2DBB5B672}"/>
              </a:ext>
            </a:extLst>
          </p:cNvPr>
          <p:cNvCxnSpPr>
            <a:cxnSpLocks/>
          </p:cNvCxnSpPr>
          <p:nvPr/>
        </p:nvCxnSpPr>
        <p:spPr>
          <a:xfrm flipV="1">
            <a:off x="4095028" y="5139494"/>
            <a:ext cx="0" cy="116471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B18A8C7C-B0C6-4EE0-AEF0-3DA7FA51377C}"/>
              </a:ext>
            </a:extLst>
          </p:cNvPr>
          <p:cNvCxnSpPr>
            <a:cxnSpLocks/>
          </p:cNvCxnSpPr>
          <p:nvPr/>
        </p:nvCxnSpPr>
        <p:spPr>
          <a:xfrm flipH="1">
            <a:off x="804695" y="5142228"/>
            <a:ext cx="2152146"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5FBF3754-A689-4EE2-93AC-BAB039FE7116}"/>
              </a:ext>
            </a:extLst>
          </p:cNvPr>
          <p:cNvCxnSpPr>
            <a:cxnSpLocks/>
          </p:cNvCxnSpPr>
          <p:nvPr/>
        </p:nvCxnSpPr>
        <p:spPr>
          <a:xfrm>
            <a:off x="3293572" y="1275943"/>
            <a:ext cx="3027521"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5123F7D6-7229-4371-AD1B-B031411E86E3}"/>
              </a:ext>
            </a:extLst>
          </p:cNvPr>
          <p:cNvCxnSpPr>
            <a:cxnSpLocks/>
          </p:cNvCxnSpPr>
          <p:nvPr/>
        </p:nvCxnSpPr>
        <p:spPr>
          <a:xfrm>
            <a:off x="3118808" y="1099805"/>
            <a:ext cx="3202285"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02F60034-AC39-419E-8788-20C8002A8629}"/>
              </a:ext>
            </a:extLst>
          </p:cNvPr>
          <p:cNvCxnSpPr>
            <a:cxnSpLocks/>
          </p:cNvCxnSpPr>
          <p:nvPr/>
        </p:nvCxnSpPr>
        <p:spPr>
          <a:xfrm flipH="1">
            <a:off x="2954380" y="959348"/>
            <a:ext cx="3366714"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89094B67-E341-4417-A893-272D5BD9008B}"/>
              </a:ext>
            </a:extLst>
          </p:cNvPr>
          <p:cNvCxnSpPr>
            <a:cxnSpLocks/>
          </p:cNvCxnSpPr>
          <p:nvPr/>
        </p:nvCxnSpPr>
        <p:spPr>
          <a:xfrm>
            <a:off x="3447420" y="1460576"/>
            <a:ext cx="2873673"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B60F34F1-37DF-474D-9861-6D2BAA3BDB3B}"/>
              </a:ext>
            </a:extLst>
          </p:cNvPr>
          <p:cNvCxnSpPr/>
          <p:nvPr/>
        </p:nvCxnSpPr>
        <p:spPr>
          <a:xfrm flipH="1" flipV="1">
            <a:off x="3443918" y="1663263"/>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70B9DBAC-E036-4EB3-8D1B-377F2AFAD36A}"/>
              </a:ext>
            </a:extLst>
          </p:cNvPr>
          <p:cNvCxnSpPr/>
          <p:nvPr/>
        </p:nvCxnSpPr>
        <p:spPr>
          <a:xfrm rot="16200000" flipH="1">
            <a:off x="2863479" y="154553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6C58D327-5844-4F6C-A8F9-4F71A7C7FB2D}"/>
              </a:ext>
            </a:extLst>
          </p:cNvPr>
          <p:cNvCxnSpPr>
            <a:cxnSpLocks/>
          </p:cNvCxnSpPr>
          <p:nvPr/>
        </p:nvCxnSpPr>
        <p:spPr>
          <a:xfrm flipV="1">
            <a:off x="4222880" y="5616002"/>
            <a:ext cx="501354" cy="1"/>
          </a:xfrm>
          <a:prstGeom prst="line">
            <a:avLst/>
          </a:prstGeom>
          <a:ln w="19050"/>
        </p:spPr>
        <p:style>
          <a:lnRef idx="1">
            <a:schemeClr val="dk1"/>
          </a:lnRef>
          <a:fillRef idx="0">
            <a:schemeClr val="dk1"/>
          </a:fillRef>
          <a:effectRef idx="0">
            <a:schemeClr val="dk1"/>
          </a:effectRef>
          <a:fontRef idx="minor">
            <a:schemeClr val="tx1"/>
          </a:fontRef>
        </p:style>
      </p:cxnSp>
      <p:grpSp>
        <p:nvGrpSpPr>
          <p:cNvPr id="40" name="组合 39">
            <a:extLst>
              <a:ext uri="{FF2B5EF4-FFF2-40B4-BE49-F238E27FC236}">
                <a16:creationId xmlns:a16="http://schemas.microsoft.com/office/drawing/2014/main" id="{2E9D5777-9B8D-4C35-9D85-5554D4284665}"/>
              </a:ext>
            </a:extLst>
          </p:cNvPr>
          <p:cNvGrpSpPr/>
          <p:nvPr/>
        </p:nvGrpSpPr>
        <p:grpSpPr>
          <a:xfrm>
            <a:off x="4731427" y="5424332"/>
            <a:ext cx="811923" cy="372098"/>
            <a:chOff x="7858700" y="6268602"/>
            <a:chExt cx="822592" cy="473720"/>
          </a:xfrm>
        </p:grpSpPr>
        <p:sp>
          <p:nvSpPr>
            <p:cNvPr id="41" name="矩形 40">
              <a:extLst>
                <a:ext uri="{FF2B5EF4-FFF2-40B4-BE49-F238E27FC236}">
                  <a16:creationId xmlns:a16="http://schemas.microsoft.com/office/drawing/2014/main" id="{AB203B5B-A5F9-4CEF-97C9-F47C6720B24E}"/>
                </a:ext>
              </a:extLst>
            </p:cNvPr>
            <p:cNvSpPr/>
            <p:nvPr/>
          </p:nvSpPr>
          <p:spPr>
            <a:xfrm>
              <a:off x="7858700" y="6268602"/>
              <a:ext cx="822592" cy="473720"/>
            </a:xfrm>
            <a:prstGeom prst="rect">
              <a:avLst/>
            </a:prstGeom>
            <a:solidFill>
              <a:srgbClr val="7030A0"/>
            </a:solidFill>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2" name="椭圆 41">
              <a:extLst>
                <a:ext uri="{FF2B5EF4-FFF2-40B4-BE49-F238E27FC236}">
                  <a16:creationId xmlns:a16="http://schemas.microsoft.com/office/drawing/2014/main" id="{2E14429F-8407-416F-BC67-FD6E2CD55CDF}"/>
                </a:ext>
              </a:extLst>
            </p:cNvPr>
            <p:cNvSpPr/>
            <p:nvPr/>
          </p:nvSpPr>
          <p:spPr>
            <a:xfrm>
              <a:off x="7954182" y="6367749"/>
              <a:ext cx="224013" cy="24786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3" name="椭圆 42">
              <a:extLst>
                <a:ext uri="{FF2B5EF4-FFF2-40B4-BE49-F238E27FC236}">
                  <a16:creationId xmlns:a16="http://schemas.microsoft.com/office/drawing/2014/main" id="{0EA6F035-AACB-42C2-A144-0E14BB09589F}"/>
                </a:ext>
              </a:extLst>
            </p:cNvPr>
            <p:cNvSpPr/>
            <p:nvPr/>
          </p:nvSpPr>
          <p:spPr>
            <a:xfrm>
              <a:off x="8284684" y="6334698"/>
              <a:ext cx="297456" cy="3010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grpSp>
      <p:sp>
        <p:nvSpPr>
          <p:cNvPr id="44" name="流程图: 对照 43">
            <a:extLst>
              <a:ext uri="{FF2B5EF4-FFF2-40B4-BE49-F238E27FC236}">
                <a16:creationId xmlns:a16="http://schemas.microsoft.com/office/drawing/2014/main" id="{1F72A628-1554-4494-B7B7-9E8F4EA82875}"/>
              </a:ext>
            </a:extLst>
          </p:cNvPr>
          <p:cNvSpPr/>
          <p:nvPr/>
        </p:nvSpPr>
        <p:spPr>
          <a:xfrm rot="5400000">
            <a:off x="4425295" y="5540021"/>
            <a:ext cx="43043" cy="1520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45" name="文本框 200">
            <a:extLst>
              <a:ext uri="{FF2B5EF4-FFF2-40B4-BE49-F238E27FC236}">
                <a16:creationId xmlns:a16="http://schemas.microsoft.com/office/drawing/2014/main" id="{DCE39A2D-818A-44E2-A501-335178FC1BFF}"/>
              </a:ext>
            </a:extLst>
          </p:cNvPr>
          <p:cNvSpPr txBox="1"/>
          <p:nvPr/>
        </p:nvSpPr>
        <p:spPr>
          <a:xfrm>
            <a:off x="2214721" y="5616002"/>
            <a:ext cx="681815"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Magnet</a:t>
            </a:r>
            <a:endParaRPr lang="zh-CN" altLang="en-US" sz="1003" dirty="0">
              <a:latin typeface="Times New Roman" panose="02020603050405020304" pitchFamily="18" charset="0"/>
              <a:ea typeface="微软雅黑" panose="020B0503020204020204" pitchFamily="34" charset="-122"/>
            </a:endParaRPr>
          </a:p>
        </p:txBody>
      </p:sp>
      <p:sp>
        <p:nvSpPr>
          <p:cNvPr id="46" name="文本框 201">
            <a:extLst>
              <a:ext uri="{FF2B5EF4-FFF2-40B4-BE49-F238E27FC236}">
                <a16:creationId xmlns:a16="http://schemas.microsoft.com/office/drawing/2014/main" id="{E679B7BF-907D-4ED9-8357-B7575F422BCB}"/>
              </a:ext>
            </a:extLst>
          </p:cNvPr>
          <p:cNvSpPr txBox="1"/>
          <p:nvPr/>
        </p:nvSpPr>
        <p:spPr>
          <a:xfrm>
            <a:off x="2661809" y="3173815"/>
            <a:ext cx="1162839"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Phase Separator</a:t>
            </a:r>
            <a:endParaRPr lang="zh-CN" altLang="en-US" sz="1003" dirty="0">
              <a:latin typeface="Times New Roman" panose="02020603050405020304" pitchFamily="18" charset="0"/>
              <a:ea typeface="微软雅黑" panose="020B0503020204020204" pitchFamily="34" charset="-122"/>
            </a:endParaRPr>
          </a:p>
        </p:txBody>
      </p:sp>
      <p:sp>
        <p:nvSpPr>
          <p:cNvPr id="47" name="文本框 203">
            <a:extLst>
              <a:ext uri="{FF2B5EF4-FFF2-40B4-BE49-F238E27FC236}">
                <a16:creationId xmlns:a16="http://schemas.microsoft.com/office/drawing/2014/main" id="{56B309E9-5E13-4E95-B05B-CD76724EE60F}"/>
              </a:ext>
            </a:extLst>
          </p:cNvPr>
          <p:cNvSpPr txBox="1"/>
          <p:nvPr/>
        </p:nvSpPr>
        <p:spPr>
          <a:xfrm>
            <a:off x="4207171" y="6056837"/>
            <a:ext cx="1212881"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Thermal Shield</a:t>
            </a:r>
            <a:endParaRPr lang="zh-CN" altLang="en-US" sz="1003" dirty="0">
              <a:latin typeface="Times New Roman" panose="02020603050405020304" pitchFamily="18" charset="0"/>
              <a:ea typeface="微软雅黑" panose="020B0503020204020204" pitchFamily="34" charset="-122"/>
            </a:endParaRPr>
          </a:p>
        </p:txBody>
      </p:sp>
      <p:cxnSp>
        <p:nvCxnSpPr>
          <p:cNvPr id="48" name="直接箭头连接符 47">
            <a:extLst>
              <a:ext uri="{FF2B5EF4-FFF2-40B4-BE49-F238E27FC236}">
                <a16:creationId xmlns:a16="http://schemas.microsoft.com/office/drawing/2014/main" id="{B4FEE9AB-B277-48D9-82F2-C65F9B0854B8}"/>
              </a:ext>
            </a:extLst>
          </p:cNvPr>
          <p:cNvCxnSpPr>
            <a:cxnSpLocks/>
          </p:cNvCxnSpPr>
          <p:nvPr/>
        </p:nvCxnSpPr>
        <p:spPr>
          <a:xfrm>
            <a:off x="1707880" y="6218773"/>
            <a:ext cx="133763" cy="0"/>
          </a:xfrm>
          <a:prstGeom prst="straightConnector1">
            <a:avLst/>
          </a:prstGeom>
          <a:ln w="19050">
            <a:solidFill>
              <a:srgbClr val="0000FF"/>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61279BA1-5763-4129-8733-9F71B136B6FF}"/>
              </a:ext>
            </a:extLst>
          </p:cNvPr>
          <p:cNvCxnSpPr/>
          <p:nvPr/>
        </p:nvCxnSpPr>
        <p:spPr>
          <a:xfrm>
            <a:off x="3286937" y="4815735"/>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D343F3A7-AD6D-4852-B67D-F0AC4616C231}"/>
              </a:ext>
            </a:extLst>
          </p:cNvPr>
          <p:cNvCxnSpPr/>
          <p:nvPr/>
        </p:nvCxnSpPr>
        <p:spPr>
          <a:xfrm flipV="1">
            <a:off x="3104413" y="4277605"/>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3BC8EEBB-63D0-455C-BF27-B2344662F375}"/>
              </a:ext>
            </a:extLst>
          </p:cNvPr>
          <p:cNvCxnSpPr/>
          <p:nvPr/>
        </p:nvCxnSpPr>
        <p:spPr>
          <a:xfrm rot="16200000" flipH="1">
            <a:off x="714185" y="529455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sp>
        <p:nvSpPr>
          <p:cNvPr id="52" name="文本框 450">
            <a:extLst>
              <a:ext uri="{FF2B5EF4-FFF2-40B4-BE49-F238E27FC236}">
                <a16:creationId xmlns:a16="http://schemas.microsoft.com/office/drawing/2014/main" id="{58E4F831-FB76-4BBB-A43D-93122A31FBF8}"/>
              </a:ext>
            </a:extLst>
          </p:cNvPr>
          <p:cNvSpPr txBox="1"/>
          <p:nvPr/>
        </p:nvSpPr>
        <p:spPr>
          <a:xfrm>
            <a:off x="4731427" y="4915860"/>
            <a:ext cx="846952" cy="462563"/>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3" b="1" dirty="0">
                <a:latin typeface="微软雅黑" panose="020B0503020204020204" pitchFamily="34" charset="-122"/>
                <a:ea typeface="微软雅黑" panose="020B0503020204020204" pitchFamily="34" charset="-122"/>
              </a:rPr>
              <a:t>Vacuum Pump</a:t>
            </a:r>
            <a:endParaRPr lang="zh-CN" altLang="en-US" sz="1203" dirty="0">
              <a:latin typeface="Times New Roman" panose="02020603050405020304" pitchFamily="18" charset="0"/>
              <a:ea typeface="微软雅黑" panose="020B0503020204020204" pitchFamily="34" charset="-122"/>
            </a:endParaRPr>
          </a:p>
        </p:txBody>
      </p:sp>
      <p:sp>
        <p:nvSpPr>
          <p:cNvPr id="53" name="文本框 203">
            <a:extLst>
              <a:ext uri="{FF2B5EF4-FFF2-40B4-BE49-F238E27FC236}">
                <a16:creationId xmlns:a16="http://schemas.microsoft.com/office/drawing/2014/main" id="{DC8EF604-6D5A-47F4-A395-2358B663BCD3}"/>
              </a:ext>
            </a:extLst>
          </p:cNvPr>
          <p:cNvSpPr txBox="1"/>
          <p:nvPr/>
        </p:nvSpPr>
        <p:spPr>
          <a:xfrm>
            <a:off x="0" y="4099835"/>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Current Lead</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sp>
        <p:nvSpPr>
          <p:cNvPr id="54" name="文本框 203">
            <a:extLst>
              <a:ext uri="{FF2B5EF4-FFF2-40B4-BE49-F238E27FC236}">
                <a16:creationId xmlns:a16="http://schemas.microsoft.com/office/drawing/2014/main" id="{4EAB4711-4248-47CB-8675-D0473C0777EE}"/>
              </a:ext>
            </a:extLst>
          </p:cNvPr>
          <p:cNvSpPr txBox="1"/>
          <p:nvPr/>
        </p:nvSpPr>
        <p:spPr>
          <a:xfrm>
            <a:off x="6340064" y="981397"/>
            <a:ext cx="1064469"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LHe inlet</a:t>
            </a:r>
            <a:endParaRPr lang="zh-CN" altLang="en-US" sz="1003" dirty="0">
              <a:latin typeface="Times New Roman" panose="02020603050405020304" pitchFamily="18" charset="0"/>
              <a:ea typeface="微软雅黑" panose="020B0503020204020204" pitchFamily="34" charset="-122"/>
            </a:endParaRPr>
          </a:p>
        </p:txBody>
      </p:sp>
      <p:sp>
        <p:nvSpPr>
          <p:cNvPr id="55" name="文本框 203">
            <a:extLst>
              <a:ext uri="{FF2B5EF4-FFF2-40B4-BE49-F238E27FC236}">
                <a16:creationId xmlns:a16="http://schemas.microsoft.com/office/drawing/2014/main" id="{DE023AF1-7627-44E7-A5A8-D54453D29E0E}"/>
              </a:ext>
            </a:extLst>
          </p:cNvPr>
          <p:cNvSpPr txBox="1"/>
          <p:nvPr/>
        </p:nvSpPr>
        <p:spPr>
          <a:xfrm>
            <a:off x="6340064" y="1345479"/>
            <a:ext cx="1062396"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80K GHe outlet</a:t>
            </a:r>
            <a:endParaRPr lang="zh-CN" altLang="en-US" sz="1003" dirty="0">
              <a:latin typeface="Times New Roman" panose="02020603050405020304" pitchFamily="18" charset="0"/>
              <a:ea typeface="微软雅黑" panose="020B0503020204020204" pitchFamily="34" charset="-122"/>
            </a:endParaRPr>
          </a:p>
        </p:txBody>
      </p:sp>
      <p:sp>
        <p:nvSpPr>
          <p:cNvPr id="56" name="文本框 203">
            <a:extLst>
              <a:ext uri="{FF2B5EF4-FFF2-40B4-BE49-F238E27FC236}">
                <a16:creationId xmlns:a16="http://schemas.microsoft.com/office/drawing/2014/main" id="{DC1722A1-8B0D-4DEA-8124-8F62AC32A771}"/>
              </a:ext>
            </a:extLst>
          </p:cNvPr>
          <p:cNvSpPr txBox="1"/>
          <p:nvPr/>
        </p:nvSpPr>
        <p:spPr>
          <a:xfrm>
            <a:off x="6340064" y="836012"/>
            <a:ext cx="1012447"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40K GHe inlet</a:t>
            </a:r>
            <a:endParaRPr lang="zh-CN" altLang="en-US" sz="1003" dirty="0">
              <a:latin typeface="Times New Roman" panose="02020603050405020304" pitchFamily="18" charset="0"/>
              <a:ea typeface="微软雅黑" panose="020B0503020204020204" pitchFamily="34" charset="-122"/>
            </a:endParaRPr>
          </a:p>
        </p:txBody>
      </p:sp>
      <p:sp>
        <p:nvSpPr>
          <p:cNvPr id="57" name="文本框 203">
            <a:extLst>
              <a:ext uri="{FF2B5EF4-FFF2-40B4-BE49-F238E27FC236}">
                <a16:creationId xmlns:a16="http://schemas.microsoft.com/office/drawing/2014/main" id="{51E51BAB-249C-4053-91A3-B6E008F596DD}"/>
              </a:ext>
            </a:extLst>
          </p:cNvPr>
          <p:cNvSpPr txBox="1"/>
          <p:nvPr/>
        </p:nvSpPr>
        <p:spPr>
          <a:xfrm>
            <a:off x="6340064" y="1157564"/>
            <a:ext cx="1035858"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GHe outlet</a:t>
            </a:r>
            <a:endParaRPr lang="zh-CN" altLang="en-US" sz="1003" dirty="0">
              <a:latin typeface="Times New Roman" panose="02020603050405020304" pitchFamily="18" charset="0"/>
              <a:ea typeface="微软雅黑" panose="020B0503020204020204" pitchFamily="34" charset="-122"/>
            </a:endParaRPr>
          </a:p>
        </p:txBody>
      </p:sp>
      <p:cxnSp>
        <p:nvCxnSpPr>
          <p:cNvPr id="58" name="直接连接符 57">
            <a:extLst>
              <a:ext uri="{FF2B5EF4-FFF2-40B4-BE49-F238E27FC236}">
                <a16:creationId xmlns:a16="http://schemas.microsoft.com/office/drawing/2014/main" id="{A43EFB40-A44F-4303-A01E-8DAE2D62F0E7}"/>
              </a:ext>
            </a:extLst>
          </p:cNvPr>
          <p:cNvCxnSpPr>
            <a:cxnSpLocks/>
          </p:cNvCxnSpPr>
          <p:nvPr/>
        </p:nvCxnSpPr>
        <p:spPr>
          <a:xfrm flipV="1">
            <a:off x="3766803" y="5254531"/>
            <a:ext cx="0" cy="124032"/>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59" name="椭圆 58">
            <a:extLst>
              <a:ext uri="{FF2B5EF4-FFF2-40B4-BE49-F238E27FC236}">
                <a16:creationId xmlns:a16="http://schemas.microsoft.com/office/drawing/2014/main" id="{9540AD8D-D52D-4422-9D1E-B9ABE141C4E3}"/>
              </a:ext>
            </a:extLst>
          </p:cNvPr>
          <p:cNvSpPr/>
          <p:nvPr/>
        </p:nvSpPr>
        <p:spPr>
          <a:xfrm>
            <a:off x="120572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6F10EB45-C29A-4BD1-9D88-0F7189DF6BE7}"/>
              </a:ext>
            </a:extLst>
          </p:cNvPr>
          <p:cNvSpPr/>
          <p:nvPr/>
        </p:nvSpPr>
        <p:spPr>
          <a:xfrm>
            <a:off x="3730176"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57F9672F-1195-442A-8BE1-BD00CE473120}"/>
              </a:ext>
            </a:extLst>
          </p:cNvPr>
          <p:cNvSpPr/>
          <p:nvPr/>
        </p:nvSpPr>
        <p:spPr>
          <a:xfrm>
            <a:off x="258269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5E17C954-F71E-44F5-8DAD-27B7F1C3DC89}"/>
              </a:ext>
            </a:extLst>
          </p:cNvPr>
          <p:cNvSpPr/>
          <p:nvPr/>
        </p:nvSpPr>
        <p:spPr>
          <a:xfrm>
            <a:off x="166471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9569D413-001C-40B0-9905-B23DF35DD523}"/>
              </a:ext>
            </a:extLst>
          </p:cNvPr>
          <p:cNvSpPr/>
          <p:nvPr/>
        </p:nvSpPr>
        <p:spPr>
          <a:xfrm>
            <a:off x="212370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4AC22061-87A6-4511-B2EE-30227AB43E89}"/>
              </a:ext>
            </a:extLst>
          </p:cNvPr>
          <p:cNvSpPr/>
          <p:nvPr/>
        </p:nvSpPr>
        <p:spPr>
          <a:xfrm>
            <a:off x="304168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EE7245B5-37F3-46CF-966E-8429951F84D9}"/>
              </a:ext>
            </a:extLst>
          </p:cNvPr>
          <p:cNvSpPr/>
          <p:nvPr/>
        </p:nvSpPr>
        <p:spPr>
          <a:xfrm>
            <a:off x="143522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883CE13A-4BF0-4405-91A4-6FBD2CDDCDF6}"/>
              </a:ext>
            </a:extLst>
          </p:cNvPr>
          <p:cNvSpPr/>
          <p:nvPr/>
        </p:nvSpPr>
        <p:spPr>
          <a:xfrm>
            <a:off x="327118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1C1B3912-9505-42AF-ADD6-223C9AD84BD9}"/>
              </a:ext>
            </a:extLst>
          </p:cNvPr>
          <p:cNvSpPr/>
          <p:nvPr/>
        </p:nvSpPr>
        <p:spPr>
          <a:xfrm>
            <a:off x="350067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A3C74180-E440-458B-87CA-E95EA1815AB4}"/>
              </a:ext>
            </a:extLst>
          </p:cNvPr>
          <p:cNvSpPr/>
          <p:nvPr/>
        </p:nvSpPr>
        <p:spPr>
          <a:xfrm>
            <a:off x="189421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FB00CE9F-BB92-4A95-B2B0-59561FD3FAAA}"/>
              </a:ext>
            </a:extLst>
          </p:cNvPr>
          <p:cNvSpPr/>
          <p:nvPr/>
        </p:nvSpPr>
        <p:spPr>
          <a:xfrm>
            <a:off x="235320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259641B8-6890-4E85-95AD-7B70008949CF}"/>
              </a:ext>
            </a:extLst>
          </p:cNvPr>
          <p:cNvSpPr/>
          <p:nvPr/>
        </p:nvSpPr>
        <p:spPr>
          <a:xfrm>
            <a:off x="281219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E839ABCC-69EF-4AF2-8870-4AAC960DF813}"/>
              </a:ext>
            </a:extLst>
          </p:cNvPr>
          <p:cNvSpPr/>
          <p:nvPr/>
        </p:nvSpPr>
        <p:spPr>
          <a:xfrm>
            <a:off x="121207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8DC91682-55ED-4902-87B8-0DBC71919ECD}"/>
              </a:ext>
            </a:extLst>
          </p:cNvPr>
          <p:cNvSpPr/>
          <p:nvPr/>
        </p:nvSpPr>
        <p:spPr>
          <a:xfrm>
            <a:off x="3736517"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0EC2878D-C29B-4644-B275-2E03671E0A95}"/>
              </a:ext>
            </a:extLst>
          </p:cNvPr>
          <p:cNvSpPr/>
          <p:nvPr/>
        </p:nvSpPr>
        <p:spPr>
          <a:xfrm>
            <a:off x="258904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47F49BF1-0A3E-42AA-96DF-4B6E3FD39FC7}"/>
              </a:ext>
            </a:extLst>
          </p:cNvPr>
          <p:cNvSpPr/>
          <p:nvPr/>
        </p:nvSpPr>
        <p:spPr>
          <a:xfrm>
            <a:off x="167106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CAC9EA0F-4B8F-4AD5-987F-18839DC57F49}"/>
              </a:ext>
            </a:extLst>
          </p:cNvPr>
          <p:cNvSpPr/>
          <p:nvPr/>
        </p:nvSpPr>
        <p:spPr>
          <a:xfrm>
            <a:off x="213005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A0F8981E-3944-46CF-A3FC-2B2D8944B337}"/>
              </a:ext>
            </a:extLst>
          </p:cNvPr>
          <p:cNvSpPr/>
          <p:nvPr/>
        </p:nvSpPr>
        <p:spPr>
          <a:xfrm>
            <a:off x="304803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D41A173C-4662-4239-ADD1-7376AB722F3D}"/>
              </a:ext>
            </a:extLst>
          </p:cNvPr>
          <p:cNvSpPr/>
          <p:nvPr/>
        </p:nvSpPr>
        <p:spPr>
          <a:xfrm>
            <a:off x="144156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370EFE33-EF4E-4DD8-8ADE-CFA92415ABD4}"/>
              </a:ext>
            </a:extLst>
          </p:cNvPr>
          <p:cNvSpPr/>
          <p:nvPr/>
        </p:nvSpPr>
        <p:spPr>
          <a:xfrm>
            <a:off x="327752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EE8C8897-3B85-44EF-A46D-D46AE901F9C8}"/>
              </a:ext>
            </a:extLst>
          </p:cNvPr>
          <p:cNvSpPr/>
          <p:nvPr/>
        </p:nvSpPr>
        <p:spPr>
          <a:xfrm>
            <a:off x="350702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BDF09153-9B57-42B2-A2D4-EB221A1C2D42}"/>
              </a:ext>
            </a:extLst>
          </p:cNvPr>
          <p:cNvSpPr/>
          <p:nvPr/>
        </p:nvSpPr>
        <p:spPr>
          <a:xfrm>
            <a:off x="190055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169773B1-F575-43FA-8D09-7F0187A4594B}"/>
              </a:ext>
            </a:extLst>
          </p:cNvPr>
          <p:cNvSpPr/>
          <p:nvPr/>
        </p:nvSpPr>
        <p:spPr>
          <a:xfrm>
            <a:off x="235954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78170C74-4DF9-40C2-B030-60A09D83AAC2}"/>
              </a:ext>
            </a:extLst>
          </p:cNvPr>
          <p:cNvSpPr/>
          <p:nvPr/>
        </p:nvSpPr>
        <p:spPr>
          <a:xfrm>
            <a:off x="281853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a:extLst>
              <a:ext uri="{FF2B5EF4-FFF2-40B4-BE49-F238E27FC236}">
                <a16:creationId xmlns:a16="http://schemas.microsoft.com/office/drawing/2014/main" id="{783DB644-F64F-4974-80CF-CBF97541B898}"/>
              </a:ext>
            </a:extLst>
          </p:cNvPr>
          <p:cNvCxnSpPr>
            <a:cxnSpLocks/>
          </p:cNvCxnSpPr>
          <p:nvPr/>
        </p:nvCxnSpPr>
        <p:spPr>
          <a:xfrm flipH="1">
            <a:off x="804695" y="5570332"/>
            <a:ext cx="3290333"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2ED5C46F-91CB-404A-9183-825ABDF25884}"/>
              </a:ext>
            </a:extLst>
          </p:cNvPr>
          <p:cNvCxnSpPr>
            <a:cxnSpLocks/>
          </p:cNvCxnSpPr>
          <p:nvPr/>
        </p:nvCxnSpPr>
        <p:spPr>
          <a:xfrm flipH="1">
            <a:off x="804695" y="5927303"/>
            <a:ext cx="3297422"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sp>
        <p:nvSpPr>
          <p:cNvPr id="85" name="矩形 84">
            <a:extLst>
              <a:ext uri="{FF2B5EF4-FFF2-40B4-BE49-F238E27FC236}">
                <a16:creationId xmlns:a16="http://schemas.microsoft.com/office/drawing/2014/main" id="{37C7FA72-B2A8-4B7B-80A8-FD348A1A560B}"/>
              </a:ext>
            </a:extLst>
          </p:cNvPr>
          <p:cNvSpPr/>
          <p:nvPr/>
        </p:nvSpPr>
        <p:spPr>
          <a:xfrm>
            <a:off x="1103662" y="37961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D294D514-16E1-4A5F-A964-ADE74376773A}"/>
              </a:ext>
            </a:extLst>
          </p:cNvPr>
          <p:cNvSpPr/>
          <p:nvPr/>
        </p:nvSpPr>
        <p:spPr>
          <a:xfrm>
            <a:off x="1305721" y="37961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a:extLst>
              <a:ext uri="{FF2B5EF4-FFF2-40B4-BE49-F238E27FC236}">
                <a16:creationId xmlns:a16="http://schemas.microsoft.com/office/drawing/2014/main" id="{1366A9FF-6432-4E69-9C34-1B0331FA6459}"/>
              </a:ext>
            </a:extLst>
          </p:cNvPr>
          <p:cNvCxnSpPr>
            <a:cxnSpLocks/>
          </p:cNvCxnSpPr>
          <p:nvPr/>
        </p:nvCxnSpPr>
        <p:spPr>
          <a:xfrm>
            <a:off x="1248110" y="4670959"/>
            <a:ext cx="0" cy="58501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54080483-9056-4A99-B7D8-3C1DE591D695}"/>
              </a:ext>
            </a:extLst>
          </p:cNvPr>
          <p:cNvCxnSpPr>
            <a:cxnSpLocks/>
          </p:cNvCxnSpPr>
          <p:nvPr/>
        </p:nvCxnSpPr>
        <p:spPr>
          <a:xfrm flipH="1">
            <a:off x="1147428" y="4670959"/>
            <a:ext cx="201364"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D80B5B7B-866C-4980-99B8-78866BD16D87}"/>
              </a:ext>
            </a:extLst>
          </p:cNvPr>
          <p:cNvCxnSpPr/>
          <p:nvPr/>
        </p:nvCxnSpPr>
        <p:spPr>
          <a:xfrm flipV="1">
            <a:off x="1147428" y="4560323"/>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a16="http://schemas.microsoft.com/office/drawing/2014/main" id="{91B5C1CC-C1CF-401E-A94B-9DA1BCED3822}"/>
              </a:ext>
            </a:extLst>
          </p:cNvPr>
          <p:cNvCxnSpPr>
            <a:cxnSpLocks/>
          </p:cNvCxnSpPr>
          <p:nvPr/>
        </p:nvCxnSpPr>
        <p:spPr>
          <a:xfrm flipV="1">
            <a:off x="1348792" y="4560323"/>
            <a:ext cx="0" cy="11063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1" name="直接连接符 90">
            <a:extLst>
              <a:ext uri="{FF2B5EF4-FFF2-40B4-BE49-F238E27FC236}">
                <a16:creationId xmlns:a16="http://schemas.microsoft.com/office/drawing/2014/main" id="{1F028B5F-5CE0-43CD-AE5D-7B01762D107F}"/>
              </a:ext>
            </a:extLst>
          </p:cNvPr>
          <p:cNvCxnSpPr>
            <a:cxnSpLocks/>
          </p:cNvCxnSpPr>
          <p:nvPr/>
        </p:nvCxnSpPr>
        <p:spPr>
          <a:xfrm>
            <a:off x="2963792" y="3595688"/>
            <a:ext cx="0" cy="155707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D2B59D36-1BC8-4AC0-B878-738601698F16}"/>
              </a:ext>
            </a:extLst>
          </p:cNvPr>
          <p:cNvCxnSpPr>
            <a:cxnSpLocks/>
          </p:cNvCxnSpPr>
          <p:nvPr/>
        </p:nvCxnSpPr>
        <p:spPr>
          <a:xfrm flipH="1">
            <a:off x="2582699" y="3595688"/>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084B3D94-35F5-4BFA-B401-A4119B93BDCF}"/>
              </a:ext>
            </a:extLst>
          </p:cNvPr>
          <p:cNvCxnSpPr>
            <a:cxnSpLocks/>
          </p:cNvCxnSpPr>
          <p:nvPr/>
        </p:nvCxnSpPr>
        <p:spPr>
          <a:xfrm>
            <a:off x="2582699" y="2829446"/>
            <a:ext cx="0" cy="766242"/>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4" name="直接连接符 93">
            <a:extLst>
              <a:ext uri="{FF2B5EF4-FFF2-40B4-BE49-F238E27FC236}">
                <a16:creationId xmlns:a16="http://schemas.microsoft.com/office/drawing/2014/main" id="{A3D8EFE8-0AFE-448C-8A59-1C73B224F334}"/>
              </a:ext>
            </a:extLst>
          </p:cNvPr>
          <p:cNvCxnSpPr>
            <a:cxnSpLocks/>
          </p:cNvCxnSpPr>
          <p:nvPr/>
        </p:nvCxnSpPr>
        <p:spPr>
          <a:xfrm flipH="1">
            <a:off x="2582699" y="2834209"/>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70B9A572-7643-464C-AAAB-45C18DE93392}"/>
              </a:ext>
            </a:extLst>
          </p:cNvPr>
          <p:cNvCxnSpPr>
            <a:cxnSpLocks/>
          </p:cNvCxnSpPr>
          <p:nvPr/>
        </p:nvCxnSpPr>
        <p:spPr>
          <a:xfrm flipH="1">
            <a:off x="3447420" y="5142228"/>
            <a:ext cx="654697"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90FF618F-B699-4830-B8DA-20C0CB7D1889}"/>
              </a:ext>
            </a:extLst>
          </p:cNvPr>
          <p:cNvCxnSpPr>
            <a:cxnSpLocks/>
          </p:cNvCxnSpPr>
          <p:nvPr/>
        </p:nvCxnSpPr>
        <p:spPr>
          <a:xfrm flipV="1">
            <a:off x="3442421" y="3594091"/>
            <a:ext cx="0" cy="1557075"/>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7" name="直接连接符 96">
            <a:extLst>
              <a:ext uri="{FF2B5EF4-FFF2-40B4-BE49-F238E27FC236}">
                <a16:creationId xmlns:a16="http://schemas.microsoft.com/office/drawing/2014/main" id="{E9A3EE24-EDC6-4191-AFBA-30FAF450F856}"/>
              </a:ext>
            </a:extLst>
          </p:cNvPr>
          <p:cNvCxnSpPr>
            <a:cxnSpLocks/>
          </p:cNvCxnSpPr>
          <p:nvPr/>
        </p:nvCxnSpPr>
        <p:spPr>
          <a:xfrm flipH="1">
            <a:off x="3439455" y="3594091"/>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8" name="直接连接符 97">
            <a:extLst>
              <a:ext uri="{FF2B5EF4-FFF2-40B4-BE49-F238E27FC236}">
                <a16:creationId xmlns:a16="http://schemas.microsoft.com/office/drawing/2014/main" id="{B0F5CFA0-B316-4572-B33D-3B06016BC59F}"/>
              </a:ext>
            </a:extLst>
          </p:cNvPr>
          <p:cNvCxnSpPr>
            <a:cxnSpLocks/>
          </p:cNvCxnSpPr>
          <p:nvPr/>
        </p:nvCxnSpPr>
        <p:spPr>
          <a:xfrm>
            <a:off x="3773337" y="2829446"/>
            <a:ext cx="0" cy="766242"/>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9" name="直接连接符 98">
            <a:extLst>
              <a:ext uri="{FF2B5EF4-FFF2-40B4-BE49-F238E27FC236}">
                <a16:creationId xmlns:a16="http://schemas.microsoft.com/office/drawing/2014/main" id="{AAB93858-F688-466D-A391-601868EFF5F6}"/>
              </a:ext>
            </a:extLst>
          </p:cNvPr>
          <p:cNvCxnSpPr>
            <a:cxnSpLocks/>
          </p:cNvCxnSpPr>
          <p:nvPr/>
        </p:nvCxnSpPr>
        <p:spPr>
          <a:xfrm flipH="1">
            <a:off x="3439455" y="2829446"/>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100" name="直接连接符 99">
            <a:extLst>
              <a:ext uri="{FF2B5EF4-FFF2-40B4-BE49-F238E27FC236}">
                <a16:creationId xmlns:a16="http://schemas.microsoft.com/office/drawing/2014/main" id="{20996BFD-45ED-4768-A827-6846F0E1D7FE}"/>
              </a:ext>
            </a:extLst>
          </p:cNvPr>
          <p:cNvCxnSpPr>
            <a:cxnSpLocks/>
          </p:cNvCxnSpPr>
          <p:nvPr/>
        </p:nvCxnSpPr>
        <p:spPr>
          <a:xfrm>
            <a:off x="685170" y="4979365"/>
            <a:ext cx="285574"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1" name="直接连接符 100">
            <a:extLst>
              <a:ext uri="{FF2B5EF4-FFF2-40B4-BE49-F238E27FC236}">
                <a16:creationId xmlns:a16="http://schemas.microsoft.com/office/drawing/2014/main" id="{42197DA1-33F3-48FC-9988-C1945434544E}"/>
              </a:ext>
            </a:extLst>
          </p:cNvPr>
          <p:cNvCxnSpPr>
            <a:cxnSpLocks/>
          </p:cNvCxnSpPr>
          <p:nvPr/>
        </p:nvCxnSpPr>
        <p:spPr>
          <a:xfrm>
            <a:off x="962601"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a16="http://schemas.microsoft.com/office/drawing/2014/main" id="{0022FBCB-1D44-4BE6-8253-BA0887C2002E}"/>
              </a:ext>
            </a:extLst>
          </p:cNvPr>
          <p:cNvCxnSpPr>
            <a:cxnSpLocks/>
          </p:cNvCxnSpPr>
          <p:nvPr/>
        </p:nvCxnSpPr>
        <p:spPr>
          <a:xfrm>
            <a:off x="960875" y="3695700"/>
            <a:ext cx="56067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89FE2F87-A599-4673-8FF1-DD7CFA2030EE}"/>
              </a:ext>
            </a:extLst>
          </p:cNvPr>
          <p:cNvCxnSpPr>
            <a:cxnSpLocks/>
          </p:cNvCxnSpPr>
          <p:nvPr/>
        </p:nvCxnSpPr>
        <p:spPr>
          <a:xfrm>
            <a:off x="1521546"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AF141B2F-D4E2-4C17-89C1-3C1B22037364}"/>
              </a:ext>
            </a:extLst>
          </p:cNvPr>
          <p:cNvCxnSpPr>
            <a:cxnSpLocks/>
          </p:cNvCxnSpPr>
          <p:nvPr/>
        </p:nvCxnSpPr>
        <p:spPr>
          <a:xfrm>
            <a:off x="1521932" y="4979365"/>
            <a:ext cx="1290262"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E9513BB3-C6BE-47BF-A862-67A31FD8C18C}"/>
              </a:ext>
            </a:extLst>
          </p:cNvPr>
          <p:cNvCxnSpPr>
            <a:cxnSpLocks/>
          </p:cNvCxnSpPr>
          <p:nvPr/>
        </p:nvCxnSpPr>
        <p:spPr>
          <a:xfrm>
            <a:off x="2812194"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a16="http://schemas.microsoft.com/office/drawing/2014/main" id="{D92F15CD-9BDF-4F03-B71A-B3FCB0873F81}"/>
              </a:ext>
            </a:extLst>
          </p:cNvPr>
          <p:cNvCxnSpPr>
            <a:cxnSpLocks/>
          </p:cNvCxnSpPr>
          <p:nvPr/>
        </p:nvCxnSpPr>
        <p:spPr>
          <a:xfrm>
            <a:off x="3587001" y="3703866"/>
            <a:ext cx="0" cy="1275499"/>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7" name="直接连接符 106">
            <a:extLst>
              <a:ext uri="{FF2B5EF4-FFF2-40B4-BE49-F238E27FC236}">
                <a16:creationId xmlns:a16="http://schemas.microsoft.com/office/drawing/2014/main" id="{3F45B898-FF3E-4ABE-831B-908F758ABD25}"/>
              </a:ext>
            </a:extLst>
          </p:cNvPr>
          <p:cNvCxnSpPr>
            <a:cxnSpLocks/>
          </p:cNvCxnSpPr>
          <p:nvPr/>
        </p:nvCxnSpPr>
        <p:spPr>
          <a:xfrm>
            <a:off x="3585647" y="4979365"/>
            <a:ext cx="64513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a16="http://schemas.microsoft.com/office/drawing/2014/main" id="{BDA07D18-BE28-47C9-9F95-C0B193687323}"/>
              </a:ext>
            </a:extLst>
          </p:cNvPr>
          <p:cNvCxnSpPr>
            <a:cxnSpLocks/>
          </p:cNvCxnSpPr>
          <p:nvPr/>
        </p:nvCxnSpPr>
        <p:spPr>
          <a:xfrm>
            <a:off x="3585647" y="3703866"/>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a16="http://schemas.microsoft.com/office/drawing/2014/main" id="{A6DABE5F-8790-45B2-AF8E-066F4B28DD9D}"/>
              </a:ext>
            </a:extLst>
          </p:cNvPr>
          <p:cNvCxnSpPr>
            <a:cxnSpLocks/>
          </p:cNvCxnSpPr>
          <p:nvPr/>
        </p:nvCxnSpPr>
        <p:spPr>
          <a:xfrm>
            <a:off x="2394908" y="27082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a16="http://schemas.microsoft.com/office/drawing/2014/main" id="{E444E262-4A4E-47E2-AEE7-4A32C5DC5395}"/>
              </a:ext>
            </a:extLst>
          </p:cNvPr>
          <p:cNvCxnSpPr>
            <a:cxnSpLocks/>
          </p:cNvCxnSpPr>
          <p:nvPr/>
        </p:nvCxnSpPr>
        <p:spPr>
          <a:xfrm>
            <a:off x="3985583" y="27082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F2D57488-0AF7-4749-BCD1-359344F1A184}"/>
              </a:ext>
            </a:extLst>
          </p:cNvPr>
          <p:cNvCxnSpPr>
            <a:cxnSpLocks/>
          </p:cNvCxnSpPr>
          <p:nvPr/>
        </p:nvCxnSpPr>
        <p:spPr>
          <a:xfrm>
            <a:off x="3585647" y="2708245"/>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E5339E3F-D94E-4C5D-8AC1-1916EF7CBD3A}"/>
              </a:ext>
            </a:extLst>
          </p:cNvPr>
          <p:cNvCxnSpPr>
            <a:cxnSpLocks/>
          </p:cNvCxnSpPr>
          <p:nvPr/>
        </p:nvCxnSpPr>
        <p:spPr>
          <a:xfrm>
            <a:off x="2394908" y="2708245"/>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3" name="直接连接符 112">
            <a:extLst>
              <a:ext uri="{FF2B5EF4-FFF2-40B4-BE49-F238E27FC236}">
                <a16:creationId xmlns:a16="http://schemas.microsoft.com/office/drawing/2014/main" id="{A4825F36-7D1D-4C09-9A4C-C7CDC04C4B47}"/>
              </a:ext>
            </a:extLst>
          </p:cNvPr>
          <p:cNvCxnSpPr>
            <a:cxnSpLocks/>
          </p:cNvCxnSpPr>
          <p:nvPr/>
        </p:nvCxnSpPr>
        <p:spPr>
          <a:xfrm>
            <a:off x="3585647" y="1849117"/>
            <a:ext cx="0" cy="86269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4" name="直接连接符 113">
            <a:extLst>
              <a:ext uri="{FF2B5EF4-FFF2-40B4-BE49-F238E27FC236}">
                <a16:creationId xmlns:a16="http://schemas.microsoft.com/office/drawing/2014/main" id="{E37F5A67-4735-4BAA-B670-C648C161B527}"/>
              </a:ext>
            </a:extLst>
          </p:cNvPr>
          <p:cNvCxnSpPr>
            <a:cxnSpLocks/>
          </p:cNvCxnSpPr>
          <p:nvPr/>
        </p:nvCxnSpPr>
        <p:spPr>
          <a:xfrm>
            <a:off x="2807546" y="848682"/>
            <a:ext cx="0" cy="1859563"/>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sp>
        <p:nvSpPr>
          <p:cNvPr id="115" name="流程图: 对照 114">
            <a:extLst>
              <a:ext uri="{FF2B5EF4-FFF2-40B4-BE49-F238E27FC236}">
                <a16:creationId xmlns:a16="http://schemas.microsoft.com/office/drawing/2014/main" id="{B0990D59-E631-407A-8074-21D7EAC29BD9}"/>
              </a:ext>
            </a:extLst>
          </p:cNvPr>
          <p:cNvSpPr/>
          <p:nvPr/>
        </p:nvSpPr>
        <p:spPr>
          <a:xfrm>
            <a:off x="1220561" y="4781407"/>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6" name="流程图: 对照 115">
            <a:extLst>
              <a:ext uri="{FF2B5EF4-FFF2-40B4-BE49-F238E27FC236}">
                <a16:creationId xmlns:a16="http://schemas.microsoft.com/office/drawing/2014/main" id="{82C789D4-670F-4A54-B641-1330B27E5947}"/>
              </a:ext>
            </a:extLst>
          </p:cNvPr>
          <p:cNvSpPr/>
          <p:nvPr/>
        </p:nvSpPr>
        <p:spPr>
          <a:xfrm>
            <a:off x="2920590" y="249991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7" name="文本框 203">
            <a:extLst>
              <a:ext uri="{FF2B5EF4-FFF2-40B4-BE49-F238E27FC236}">
                <a16:creationId xmlns:a16="http://schemas.microsoft.com/office/drawing/2014/main" id="{5B4861F4-12A1-40AC-B85F-CA708DFD06AF}"/>
              </a:ext>
            </a:extLst>
          </p:cNvPr>
          <p:cNvSpPr txBox="1"/>
          <p:nvPr/>
        </p:nvSpPr>
        <p:spPr>
          <a:xfrm>
            <a:off x="3585647" y="4214731"/>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Cryogenic</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cxnSp>
        <p:nvCxnSpPr>
          <p:cNvPr id="118" name="直接连接符 117">
            <a:extLst>
              <a:ext uri="{FF2B5EF4-FFF2-40B4-BE49-F238E27FC236}">
                <a16:creationId xmlns:a16="http://schemas.microsoft.com/office/drawing/2014/main" id="{646927E3-49F5-4B79-88C1-9FFFCA86649C}"/>
              </a:ext>
            </a:extLst>
          </p:cNvPr>
          <p:cNvCxnSpPr>
            <a:cxnSpLocks/>
          </p:cNvCxnSpPr>
          <p:nvPr/>
        </p:nvCxnSpPr>
        <p:spPr>
          <a:xfrm>
            <a:off x="3585647" y="1849117"/>
            <a:ext cx="273544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9" name="直接箭头连接符 118">
            <a:extLst>
              <a:ext uri="{FF2B5EF4-FFF2-40B4-BE49-F238E27FC236}">
                <a16:creationId xmlns:a16="http://schemas.microsoft.com/office/drawing/2014/main" id="{67A36364-A818-4915-BEE5-01AE7F9EECAD}"/>
              </a:ext>
            </a:extLst>
          </p:cNvPr>
          <p:cNvCxnSpPr>
            <a:cxnSpLocks/>
          </p:cNvCxnSpPr>
          <p:nvPr/>
        </p:nvCxnSpPr>
        <p:spPr>
          <a:xfrm>
            <a:off x="1806566" y="5251076"/>
            <a:ext cx="261617" cy="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0" name="直接箭头连接符 119">
            <a:extLst>
              <a:ext uri="{FF2B5EF4-FFF2-40B4-BE49-F238E27FC236}">
                <a16:creationId xmlns:a16="http://schemas.microsoft.com/office/drawing/2014/main" id="{DA3B577B-CAB7-4E9F-9F6A-71C149020E2A}"/>
              </a:ext>
            </a:extLst>
          </p:cNvPr>
          <p:cNvCxnSpPr>
            <a:cxnSpLocks/>
          </p:cNvCxnSpPr>
          <p:nvPr/>
        </p:nvCxnSpPr>
        <p:spPr>
          <a:xfrm>
            <a:off x="1248110" y="5003627"/>
            <a:ext cx="0" cy="22325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B5F4512D-4B6B-4BC1-B8E9-14119CA002D5}"/>
              </a:ext>
            </a:extLst>
          </p:cNvPr>
          <p:cNvCxnSpPr>
            <a:cxnSpLocks/>
          </p:cNvCxnSpPr>
          <p:nvPr/>
        </p:nvCxnSpPr>
        <p:spPr>
          <a:xfrm>
            <a:off x="3788597" y="1091053"/>
            <a:ext cx="12133" cy="578032"/>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22" name="直接连接符 121">
            <a:extLst>
              <a:ext uri="{FF2B5EF4-FFF2-40B4-BE49-F238E27FC236}">
                <a16:creationId xmlns:a16="http://schemas.microsoft.com/office/drawing/2014/main" id="{98F02194-BC24-4B04-AA07-527F54961E1E}"/>
              </a:ext>
            </a:extLst>
          </p:cNvPr>
          <p:cNvCxnSpPr>
            <a:cxnSpLocks/>
          </p:cNvCxnSpPr>
          <p:nvPr/>
        </p:nvCxnSpPr>
        <p:spPr>
          <a:xfrm>
            <a:off x="3794663" y="1663640"/>
            <a:ext cx="252643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
        <p:nvSpPr>
          <p:cNvPr id="123" name="文本框 203">
            <a:extLst>
              <a:ext uri="{FF2B5EF4-FFF2-40B4-BE49-F238E27FC236}">
                <a16:creationId xmlns:a16="http://schemas.microsoft.com/office/drawing/2014/main" id="{95D418A9-1CE5-4C7F-AE30-26174CB04147}"/>
              </a:ext>
            </a:extLst>
          </p:cNvPr>
          <p:cNvSpPr txBox="1"/>
          <p:nvPr/>
        </p:nvSpPr>
        <p:spPr>
          <a:xfrm>
            <a:off x="6340064" y="1539261"/>
            <a:ext cx="1423170"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40K&amp;300K Cooldown</a:t>
            </a:r>
            <a:endParaRPr lang="zh-CN" altLang="en-US" sz="1003" dirty="0">
              <a:latin typeface="Times New Roman" panose="02020603050405020304" pitchFamily="18" charset="0"/>
              <a:ea typeface="微软雅黑" panose="020B0503020204020204" pitchFamily="34" charset="-122"/>
            </a:endParaRPr>
          </a:p>
        </p:txBody>
      </p:sp>
      <p:cxnSp>
        <p:nvCxnSpPr>
          <p:cNvPr id="124" name="直接连接符 123">
            <a:extLst>
              <a:ext uri="{FF2B5EF4-FFF2-40B4-BE49-F238E27FC236}">
                <a16:creationId xmlns:a16="http://schemas.microsoft.com/office/drawing/2014/main" id="{08E48C9E-02C4-40BD-8733-68B0D88F3B92}"/>
              </a:ext>
            </a:extLst>
          </p:cNvPr>
          <p:cNvCxnSpPr>
            <a:cxnSpLocks/>
          </p:cNvCxnSpPr>
          <p:nvPr/>
        </p:nvCxnSpPr>
        <p:spPr>
          <a:xfrm>
            <a:off x="2795475" y="848682"/>
            <a:ext cx="352561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5" name="直接箭头连接符 124">
            <a:extLst>
              <a:ext uri="{FF2B5EF4-FFF2-40B4-BE49-F238E27FC236}">
                <a16:creationId xmlns:a16="http://schemas.microsoft.com/office/drawing/2014/main" id="{28F157A2-72DC-4914-AA04-69304F6AEC60}"/>
              </a:ext>
            </a:extLst>
          </p:cNvPr>
          <p:cNvCxnSpPr/>
          <p:nvPr/>
        </p:nvCxnSpPr>
        <p:spPr>
          <a:xfrm flipV="1">
            <a:off x="3115631" y="1765190"/>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a16="http://schemas.microsoft.com/office/drawing/2014/main" id="{B274E2E6-56D0-453B-B335-55E89FC72597}"/>
              </a:ext>
            </a:extLst>
          </p:cNvPr>
          <p:cNvCxnSpPr/>
          <p:nvPr/>
        </p:nvCxnSpPr>
        <p:spPr>
          <a:xfrm>
            <a:off x="3285788" y="2080912"/>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a16="http://schemas.microsoft.com/office/drawing/2014/main" id="{71824FDE-9DB1-4D2A-96A1-B16517602572}"/>
              </a:ext>
            </a:extLst>
          </p:cNvPr>
          <p:cNvCxnSpPr>
            <a:cxnSpLocks/>
          </p:cNvCxnSpPr>
          <p:nvPr/>
        </p:nvCxnSpPr>
        <p:spPr>
          <a:xfrm>
            <a:off x="4637197" y="1662922"/>
            <a:ext cx="247059" cy="1437"/>
          </a:xfrm>
          <a:prstGeom prst="straightConnector1">
            <a:avLst/>
          </a:prstGeom>
          <a:ln w="19050">
            <a:solidFill>
              <a:srgbClr val="0070C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8" name="直接箭头连接符 127">
            <a:extLst>
              <a:ext uri="{FF2B5EF4-FFF2-40B4-BE49-F238E27FC236}">
                <a16:creationId xmlns:a16="http://schemas.microsoft.com/office/drawing/2014/main" id="{BCBAA0C4-7530-429E-9DBA-1BEAC5AB138C}"/>
              </a:ext>
            </a:extLst>
          </p:cNvPr>
          <p:cNvCxnSpPr>
            <a:cxnSpLocks/>
          </p:cNvCxnSpPr>
          <p:nvPr/>
        </p:nvCxnSpPr>
        <p:spPr>
          <a:xfrm>
            <a:off x="1348792" y="6301958"/>
            <a:ext cx="238078"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29" name="直接箭头连接符 128">
            <a:extLst>
              <a:ext uri="{FF2B5EF4-FFF2-40B4-BE49-F238E27FC236}">
                <a16:creationId xmlns:a16="http://schemas.microsoft.com/office/drawing/2014/main" id="{B1664BA6-A83D-4421-B1AD-7F7A3087EBA1}"/>
              </a:ext>
            </a:extLst>
          </p:cNvPr>
          <p:cNvCxnSpPr/>
          <p:nvPr/>
        </p:nvCxnSpPr>
        <p:spPr>
          <a:xfrm flipH="1" flipV="1">
            <a:off x="4094402" y="5294550"/>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130" name="直接连接符 129">
            <a:extLst>
              <a:ext uri="{FF2B5EF4-FFF2-40B4-BE49-F238E27FC236}">
                <a16:creationId xmlns:a16="http://schemas.microsoft.com/office/drawing/2014/main" id="{B069CB35-C967-4702-B2D3-CC83D30E68F5}"/>
              </a:ext>
            </a:extLst>
          </p:cNvPr>
          <p:cNvCxnSpPr>
            <a:cxnSpLocks/>
          </p:cNvCxnSpPr>
          <p:nvPr/>
        </p:nvCxnSpPr>
        <p:spPr>
          <a:xfrm>
            <a:off x="1465946" y="4277605"/>
            <a:ext cx="0" cy="87356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1" name="直接连接符 130">
            <a:extLst>
              <a:ext uri="{FF2B5EF4-FFF2-40B4-BE49-F238E27FC236}">
                <a16:creationId xmlns:a16="http://schemas.microsoft.com/office/drawing/2014/main" id="{9FD8FFBC-7BAD-4106-B2AC-8CB944C29C96}"/>
              </a:ext>
            </a:extLst>
          </p:cNvPr>
          <p:cNvCxnSpPr>
            <a:cxnSpLocks/>
          </p:cNvCxnSpPr>
          <p:nvPr/>
        </p:nvCxnSpPr>
        <p:spPr>
          <a:xfrm flipH="1">
            <a:off x="1396325" y="4277605"/>
            <a:ext cx="69621"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2" name="直接箭头连接符 131">
            <a:extLst>
              <a:ext uri="{FF2B5EF4-FFF2-40B4-BE49-F238E27FC236}">
                <a16:creationId xmlns:a16="http://schemas.microsoft.com/office/drawing/2014/main" id="{93315F8B-4618-4CEE-A118-4EB17E8DFBFB}"/>
              </a:ext>
            </a:extLst>
          </p:cNvPr>
          <p:cNvCxnSpPr>
            <a:cxnSpLocks/>
          </p:cNvCxnSpPr>
          <p:nvPr/>
        </p:nvCxnSpPr>
        <p:spPr>
          <a:xfrm flipV="1">
            <a:off x="1465946" y="4668422"/>
            <a:ext cx="0" cy="204884"/>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33" name="直接连接符 132">
            <a:extLst>
              <a:ext uri="{FF2B5EF4-FFF2-40B4-BE49-F238E27FC236}">
                <a16:creationId xmlns:a16="http://schemas.microsoft.com/office/drawing/2014/main" id="{16F7DD82-CA93-40C8-A686-0A5051F7D816}"/>
              </a:ext>
            </a:extLst>
          </p:cNvPr>
          <p:cNvCxnSpPr>
            <a:cxnSpLocks/>
          </p:cNvCxnSpPr>
          <p:nvPr/>
        </p:nvCxnSpPr>
        <p:spPr>
          <a:xfrm flipH="1">
            <a:off x="1141799" y="3532178"/>
            <a:ext cx="20699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4" name="直接连接符 133">
            <a:extLst>
              <a:ext uri="{FF2B5EF4-FFF2-40B4-BE49-F238E27FC236}">
                <a16:creationId xmlns:a16="http://schemas.microsoft.com/office/drawing/2014/main" id="{5FE0644E-68C7-41A2-9A06-DA90FF62C8DF}"/>
              </a:ext>
            </a:extLst>
          </p:cNvPr>
          <p:cNvCxnSpPr>
            <a:cxnSpLocks/>
            <a:stCxn id="86" idx="0"/>
          </p:cNvCxnSpPr>
          <p:nvPr/>
        </p:nvCxnSpPr>
        <p:spPr>
          <a:xfrm flipV="1">
            <a:off x="1349613" y="35260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5" name="直接连接符 134">
            <a:extLst>
              <a:ext uri="{FF2B5EF4-FFF2-40B4-BE49-F238E27FC236}">
                <a16:creationId xmlns:a16="http://schemas.microsoft.com/office/drawing/2014/main" id="{14C94F92-CFAC-476F-AFC2-815D2C03F63F}"/>
              </a:ext>
            </a:extLst>
          </p:cNvPr>
          <p:cNvCxnSpPr>
            <a:cxnSpLocks/>
            <a:stCxn id="85" idx="0"/>
          </p:cNvCxnSpPr>
          <p:nvPr/>
        </p:nvCxnSpPr>
        <p:spPr>
          <a:xfrm flipV="1">
            <a:off x="1147554" y="35260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6" name="直接箭头连接符 135">
            <a:extLst>
              <a:ext uri="{FF2B5EF4-FFF2-40B4-BE49-F238E27FC236}">
                <a16:creationId xmlns:a16="http://schemas.microsoft.com/office/drawing/2014/main" id="{276FAA67-FF96-4CFE-9069-20364D5D3090}"/>
              </a:ext>
            </a:extLst>
          </p:cNvPr>
          <p:cNvCxnSpPr>
            <a:cxnSpLocks/>
          </p:cNvCxnSpPr>
          <p:nvPr/>
        </p:nvCxnSpPr>
        <p:spPr>
          <a:xfrm>
            <a:off x="1247326" y="3323257"/>
            <a:ext cx="0" cy="210748"/>
          </a:xfrm>
          <a:prstGeom prst="straightConnector1">
            <a:avLst/>
          </a:prstGeom>
          <a:ln w="1905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138" name="流程图: 对照 137">
            <a:extLst>
              <a:ext uri="{FF2B5EF4-FFF2-40B4-BE49-F238E27FC236}">
                <a16:creationId xmlns:a16="http://schemas.microsoft.com/office/drawing/2014/main" id="{634A1024-316F-435B-AE86-7097CEC1F457}"/>
              </a:ext>
            </a:extLst>
          </p:cNvPr>
          <p:cNvSpPr/>
          <p:nvPr/>
        </p:nvSpPr>
        <p:spPr>
          <a:xfrm rot="16200000">
            <a:off x="3942190" y="1612662"/>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140" name="直接连接符 139">
            <a:extLst>
              <a:ext uri="{FF2B5EF4-FFF2-40B4-BE49-F238E27FC236}">
                <a16:creationId xmlns:a16="http://schemas.microsoft.com/office/drawing/2014/main" id="{7261A5CE-336F-489B-9BF2-077E1F4E166E}"/>
              </a:ext>
            </a:extLst>
          </p:cNvPr>
          <p:cNvCxnSpPr>
            <a:cxnSpLocks/>
          </p:cNvCxnSpPr>
          <p:nvPr/>
        </p:nvCxnSpPr>
        <p:spPr>
          <a:xfrm>
            <a:off x="4133309" y="975247"/>
            <a:ext cx="14664" cy="698625"/>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
        <p:nvSpPr>
          <p:cNvPr id="141" name="流程图: 对照 140">
            <a:extLst>
              <a:ext uri="{FF2B5EF4-FFF2-40B4-BE49-F238E27FC236}">
                <a16:creationId xmlns:a16="http://schemas.microsoft.com/office/drawing/2014/main" id="{E19F8A17-3FD9-4D82-A43C-9A52C09F0C54}"/>
              </a:ext>
            </a:extLst>
          </p:cNvPr>
          <p:cNvSpPr/>
          <p:nvPr/>
        </p:nvSpPr>
        <p:spPr>
          <a:xfrm rot="16200000">
            <a:off x="5156208" y="159945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42" name="流程图: 对照 141">
            <a:extLst>
              <a:ext uri="{FF2B5EF4-FFF2-40B4-BE49-F238E27FC236}">
                <a16:creationId xmlns:a16="http://schemas.microsoft.com/office/drawing/2014/main" id="{5C177C2E-1CE0-471E-9AFB-A3AE572404B1}"/>
              </a:ext>
            </a:extLst>
          </p:cNvPr>
          <p:cNvSpPr/>
          <p:nvPr/>
        </p:nvSpPr>
        <p:spPr>
          <a:xfrm>
            <a:off x="4128414" y="1484562"/>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145" name="直接箭头连接符 144">
            <a:extLst>
              <a:ext uri="{FF2B5EF4-FFF2-40B4-BE49-F238E27FC236}">
                <a16:creationId xmlns:a16="http://schemas.microsoft.com/office/drawing/2014/main" id="{ABA58E89-DC69-4699-A16E-29867D4112C9}"/>
              </a:ext>
            </a:extLst>
          </p:cNvPr>
          <p:cNvCxnSpPr>
            <a:cxnSpLocks/>
          </p:cNvCxnSpPr>
          <p:nvPr/>
        </p:nvCxnSpPr>
        <p:spPr>
          <a:xfrm flipH="1">
            <a:off x="3112061" y="1111178"/>
            <a:ext cx="32090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146">
            <a:extLst>
              <a:ext uri="{FF2B5EF4-FFF2-40B4-BE49-F238E27FC236}">
                <a16:creationId xmlns:a16="http://schemas.microsoft.com/office/drawing/2014/main" id="{A6EFBDFA-4E8D-4162-B1B0-2C22505725A1}"/>
              </a:ext>
            </a:extLst>
          </p:cNvPr>
          <p:cNvCxnSpPr>
            <a:cxnSpLocks/>
          </p:cNvCxnSpPr>
          <p:nvPr/>
        </p:nvCxnSpPr>
        <p:spPr>
          <a:xfrm flipH="1">
            <a:off x="3107542" y="1118066"/>
            <a:ext cx="12152" cy="41686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147">
            <a:extLst>
              <a:ext uri="{FF2B5EF4-FFF2-40B4-BE49-F238E27FC236}">
                <a16:creationId xmlns:a16="http://schemas.microsoft.com/office/drawing/2014/main" id="{8FDCA628-0687-47EC-91D3-01F8F869EE0C}"/>
              </a:ext>
            </a:extLst>
          </p:cNvPr>
          <p:cNvCxnSpPr>
            <a:cxnSpLocks/>
          </p:cNvCxnSpPr>
          <p:nvPr/>
        </p:nvCxnSpPr>
        <p:spPr>
          <a:xfrm flipH="1">
            <a:off x="1245296" y="5254531"/>
            <a:ext cx="18799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直接箭头连接符 152">
            <a:extLst>
              <a:ext uri="{FF2B5EF4-FFF2-40B4-BE49-F238E27FC236}">
                <a16:creationId xmlns:a16="http://schemas.microsoft.com/office/drawing/2014/main" id="{34E3A34B-232B-4024-9A99-8BE6B9222FD9}"/>
              </a:ext>
            </a:extLst>
          </p:cNvPr>
          <p:cNvCxnSpPr>
            <a:cxnSpLocks/>
          </p:cNvCxnSpPr>
          <p:nvPr/>
        </p:nvCxnSpPr>
        <p:spPr>
          <a:xfrm flipV="1">
            <a:off x="1240883" y="4668422"/>
            <a:ext cx="0" cy="5982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接箭头连接符 154">
            <a:extLst>
              <a:ext uri="{FF2B5EF4-FFF2-40B4-BE49-F238E27FC236}">
                <a16:creationId xmlns:a16="http://schemas.microsoft.com/office/drawing/2014/main" id="{4D11C665-29C7-41BA-99F1-E7172D5452A1}"/>
              </a:ext>
            </a:extLst>
          </p:cNvPr>
          <p:cNvCxnSpPr>
            <a:cxnSpLocks/>
          </p:cNvCxnSpPr>
          <p:nvPr/>
        </p:nvCxnSpPr>
        <p:spPr>
          <a:xfrm flipH="1">
            <a:off x="2954380" y="959348"/>
            <a:ext cx="33856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a:extLst>
              <a:ext uri="{FF2B5EF4-FFF2-40B4-BE49-F238E27FC236}">
                <a16:creationId xmlns:a16="http://schemas.microsoft.com/office/drawing/2014/main" id="{59F0063C-7FBA-4241-9D4E-CDE147D4037D}"/>
              </a:ext>
            </a:extLst>
          </p:cNvPr>
          <p:cNvCxnSpPr>
            <a:cxnSpLocks/>
          </p:cNvCxnSpPr>
          <p:nvPr/>
        </p:nvCxnSpPr>
        <p:spPr>
          <a:xfrm flipH="1">
            <a:off x="2957498" y="953654"/>
            <a:ext cx="5510" cy="18901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直接箭头连接符 157">
            <a:extLst>
              <a:ext uri="{FF2B5EF4-FFF2-40B4-BE49-F238E27FC236}">
                <a16:creationId xmlns:a16="http://schemas.microsoft.com/office/drawing/2014/main" id="{5D9F905E-884A-4148-9437-2010252C2D39}"/>
              </a:ext>
            </a:extLst>
          </p:cNvPr>
          <p:cNvCxnSpPr>
            <a:cxnSpLocks/>
          </p:cNvCxnSpPr>
          <p:nvPr/>
        </p:nvCxnSpPr>
        <p:spPr>
          <a:xfrm flipH="1">
            <a:off x="1473527" y="5136473"/>
            <a:ext cx="149552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直接箭头连接符 162">
            <a:extLst>
              <a:ext uri="{FF2B5EF4-FFF2-40B4-BE49-F238E27FC236}">
                <a16:creationId xmlns:a16="http://schemas.microsoft.com/office/drawing/2014/main" id="{4F8637BC-7BAD-4152-82D9-AB215BD43BC9}"/>
              </a:ext>
            </a:extLst>
          </p:cNvPr>
          <p:cNvCxnSpPr>
            <a:cxnSpLocks/>
          </p:cNvCxnSpPr>
          <p:nvPr/>
        </p:nvCxnSpPr>
        <p:spPr>
          <a:xfrm>
            <a:off x="2961645" y="3600619"/>
            <a:ext cx="0" cy="15361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接箭头连接符 163">
            <a:extLst>
              <a:ext uri="{FF2B5EF4-FFF2-40B4-BE49-F238E27FC236}">
                <a16:creationId xmlns:a16="http://schemas.microsoft.com/office/drawing/2014/main" id="{8BAD6062-87D4-44A3-9EF0-BF440980A208}"/>
              </a:ext>
            </a:extLst>
          </p:cNvPr>
          <p:cNvCxnSpPr>
            <a:cxnSpLocks/>
          </p:cNvCxnSpPr>
          <p:nvPr/>
        </p:nvCxnSpPr>
        <p:spPr>
          <a:xfrm>
            <a:off x="2589205" y="2813201"/>
            <a:ext cx="0" cy="8044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直接箭头连接符 164">
            <a:extLst>
              <a:ext uri="{FF2B5EF4-FFF2-40B4-BE49-F238E27FC236}">
                <a16:creationId xmlns:a16="http://schemas.microsoft.com/office/drawing/2014/main" id="{7F5B3D89-A437-470F-8250-C3EE9F4350BA}"/>
              </a:ext>
            </a:extLst>
          </p:cNvPr>
          <p:cNvCxnSpPr>
            <a:cxnSpLocks/>
          </p:cNvCxnSpPr>
          <p:nvPr/>
        </p:nvCxnSpPr>
        <p:spPr>
          <a:xfrm flipH="1">
            <a:off x="2563937" y="2829446"/>
            <a:ext cx="3838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直接箭头连接符 165">
            <a:extLst>
              <a:ext uri="{FF2B5EF4-FFF2-40B4-BE49-F238E27FC236}">
                <a16:creationId xmlns:a16="http://schemas.microsoft.com/office/drawing/2014/main" id="{CE5D3C68-B0AD-4D25-B35A-E67409B73AE7}"/>
              </a:ext>
            </a:extLst>
          </p:cNvPr>
          <p:cNvCxnSpPr>
            <a:cxnSpLocks/>
          </p:cNvCxnSpPr>
          <p:nvPr/>
        </p:nvCxnSpPr>
        <p:spPr>
          <a:xfrm>
            <a:off x="2568535" y="3600619"/>
            <a:ext cx="38584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6" name="流程图: 对照 175">
            <a:extLst>
              <a:ext uri="{FF2B5EF4-FFF2-40B4-BE49-F238E27FC236}">
                <a16:creationId xmlns:a16="http://schemas.microsoft.com/office/drawing/2014/main" id="{021DEAA7-950F-4707-BB73-A846E9E09BCA}"/>
              </a:ext>
            </a:extLst>
          </p:cNvPr>
          <p:cNvSpPr/>
          <p:nvPr/>
        </p:nvSpPr>
        <p:spPr>
          <a:xfrm>
            <a:off x="1437586" y="44032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174" name="直接箭头连接符 173">
            <a:extLst>
              <a:ext uri="{FF2B5EF4-FFF2-40B4-BE49-F238E27FC236}">
                <a16:creationId xmlns:a16="http://schemas.microsoft.com/office/drawing/2014/main" id="{911C65E9-ED78-49A7-9833-117242A22209}"/>
              </a:ext>
            </a:extLst>
          </p:cNvPr>
          <p:cNvCxnSpPr>
            <a:cxnSpLocks/>
          </p:cNvCxnSpPr>
          <p:nvPr/>
        </p:nvCxnSpPr>
        <p:spPr>
          <a:xfrm flipV="1">
            <a:off x="1465946" y="4277605"/>
            <a:ext cx="0" cy="8845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6" name="文本框 203">
            <a:extLst>
              <a:ext uri="{FF2B5EF4-FFF2-40B4-BE49-F238E27FC236}">
                <a16:creationId xmlns:a16="http://schemas.microsoft.com/office/drawing/2014/main" id="{67AD4095-D4C1-452C-8A44-40DC26088E87}"/>
              </a:ext>
            </a:extLst>
          </p:cNvPr>
          <p:cNvSpPr txBox="1"/>
          <p:nvPr/>
        </p:nvSpPr>
        <p:spPr>
          <a:xfrm>
            <a:off x="692123" y="3047303"/>
            <a:ext cx="1052499" cy="246671"/>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To Compressor</a:t>
            </a:r>
            <a:endParaRPr lang="zh-CN" altLang="en-US" sz="1003" dirty="0">
              <a:latin typeface="Times New Roman" panose="02020603050405020304" pitchFamily="18" charset="0"/>
              <a:ea typeface="微软雅黑" panose="020B0503020204020204" pitchFamily="34" charset="-122"/>
            </a:endParaRPr>
          </a:p>
        </p:txBody>
      </p:sp>
      <p:sp>
        <p:nvSpPr>
          <p:cNvPr id="160" name="标题 3">
            <a:extLst>
              <a:ext uri="{FF2B5EF4-FFF2-40B4-BE49-F238E27FC236}">
                <a16:creationId xmlns:a16="http://schemas.microsoft.com/office/drawing/2014/main" id="{BACE9B03-04FA-43CE-BDA2-E7C0888D094B}"/>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3.1 Thermosiphon Scheme</a:t>
            </a:r>
          </a:p>
          <a:p>
            <a:pPr eaLnBrk="1" hangingPunct="1">
              <a:defRPr/>
            </a:pP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
        <p:nvSpPr>
          <p:cNvPr id="161" name="文本框 160">
            <a:extLst>
              <a:ext uri="{FF2B5EF4-FFF2-40B4-BE49-F238E27FC236}">
                <a16:creationId xmlns:a16="http://schemas.microsoft.com/office/drawing/2014/main" id="{5329D095-DF45-45B4-BD29-637A2A5A7960}"/>
              </a:ext>
            </a:extLst>
          </p:cNvPr>
          <p:cNvSpPr txBox="1"/>
          <p:nvPr/>
        </p:nvSpPr>
        <p:spPr>
          <a:xfrm>
            <a:off x="7008485" y="702936"/>
            <a:ext cx="5071541" cy="5078313"/>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Main Hardware for Thermosiphon Scheme:  Coil thermosiphon main cooling system</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Main valve box, Phase separator, A five-channel pipeline section, A four-channel pipeline section,  A current lead cooling tower.  </a:t>
            </a:r>
          </a:p>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Process Stages: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1. 300K Cooling Stage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2. Cold Shield Cooling Stage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3. Main Circuit Cooling Stage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4. Phase Separator Liquid Accumulation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5. Main Cooling System Liquid Accumulation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6. Stable Operation  </a:t>
            </a: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7. Warm-Up Stage  </a:t>
            </a:r>
          </a:p>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b="1" dirty="0">
                <a:solidFill>
                  <a:srgbClr val="FF0000"/>
                </a:solidFill>
                <a:latin typeface="微软雅黑" panose="020B0503020204020204" pitchFamily="34" charset="-122"/>
                <a:ea typeface="微软雅黑" panose="020B0503020204020204" pitchFamily="34" charset="-122"/>
              </a:rPr>
              <a:t>Current Leads Cooling Stage</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230941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E564440-6AF6-4137-A782-ED684145312E}"/>
              </a:ext>
            </a:extLst>
          </p:cNvPr>
          <p:cNvSpPr txBox="1"/>
          <p:nvPr/>
        </p:nvSpPr>
        <p:spPr>
          <a:xfrm>
            <a:off x="104983" y="774704"/>
            <a:ext cx="5385503" cy="6186309"/>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The current design structure of the detector magnet coil is shown in the figure on the right. </a:t>
            </a:r>
          </a:p>
          <a:p>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The specific requirements are as follows:  </a:t>
            </a:r>
          </a:p>
          <a:p>
            <a:r>
              <a:rPr lang="en-US" altLang="zh-CN" dirty="0">
                <a:latin typeface="微软雅黑" panose="020B0503020204020204" pitchFamily="34" charset="-122"/>
                <a:ea typeface="微软雅黑" panose="020B0503020204020204" pitchFamily="34" charset="-122"/>
              </a:rPr>
              <a:t>The temperature of the coil must be maintained at the superconducting level to ensure the superconducting coil remains stable in the superconducting state.  </a:t>
            </a:r>
          </a:p>
          <a:p>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Based on the current structure, the corresponding radiation heat has been calculated:  </a:t>
            </a:r>
          </a:p>
          <a:p>
            <a:r>
              <a:rPr lang="en-US" altLang="zh-CN" dirty="0">
                <a:latin typeface="微软雅黑" panose="020B0503020204020204" pitchFamily="34" charset="-122"/>
                <a:ea typeface="微软雅黑" panose="020B0503020204020204" pitchFamily="34" charset="-122"/>
              </a:rPr>
              <a:t>Radiation Heat (300–60 K):  </a:t>
            </a:r>
          </a:p>
          <a:p>
            <a:r>
              <a:rPr lang="en-US" altLang="zh-CN" dirty="0">
                <a:latin typeface="微软雅黑" panose="020B0503020204020204" pitchFamily="34" charset="-122"/>
                <a:ea typeface="微软雅黑" panose="020B0503020204020204" pitchFamily="34" charset="-122"/>
              </a:rPr>
              <a:t>30 layers of multilayer insulation: 493.15 W  </a:t>
            </a:r>
          </a:p>
          <a:p>
            <a:r>
              <a:rPr lang="en-US" altLang="zh-CN" dirty="0">
                <a:solidFill>
                  <a:srgbClr val="FF0000"/>
                </a:solidFill>
                <a:latin typeface="微软雅黑" panose="020B0503020204020204" pitchFamily="34" charset="-122"/>
                <a:ea typeface="微软雅黑" panose="020B0503020204020204" pitchFamily="34" charset="-122"/>
              </a:rPr>
              <a:t>40 layers of multilayer insulation: 372.87 W  </a:t>
            </a:r>
          </a:p>
          <a:p>
            <a:r>
              <a:rPr lang="en-US" altLang="zh-CN" dirty="0">
                <a:latin typeface="微软雅黑" panose="020B0503020204020204" pitchFamily="34" charset="-122"/>
                <a:ea typeface="微软雅黑" panose="020B0503020204020204" pitchFamily="34" charset="-122"/>
              </a:rPr>
              <a:t>50 layers of multilayer insulation: 299.76 W  </a:t>
            </a:r>
          </a:p>
          <a:p>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Radiation Heat (60–5 K):  </a:t>
            </a:r>
          </a:p>
          <a:p>
            <a:r>
              <a:rPr lang="en-US" altLang="zh-CN" dirty="0">
                <a:solidFill>
                  <a:srgbClr val="FF0000"/>
                </a:solidFill>
                <a:latin typeface="微软雅黑" panose="020B0503020204020204" pitchFamily="34" charset="-122"/>
                <a:ea typeface="微软雅黑" panose="020B0503020204020204" pitchFamily="34" charset="-122"/>
              </a:rPr>
              <a:t>10 layers of multilayer insulation: 34.3789 W  </a:t>
            </a:r>
          </a:p>
          <a:p>
            <a:r>
              <a:rPr lang="en-US" altLang="zh-CN" dirty="0">
                <a:latin typeface="微软雅黑" panose="020B0503020204020204" pitchFamily="34" charset="-122"/>
                <a:ea typeface="微软雅黑" panose="020B0503020204020204" pitchFamily="34" charset="-122"/>
              </a:rPr>
              <a:t>20 layers of multilayer insulation: 16.9332 W  </a:t>
            </a:r>
          </a:p>
          <a:p>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874F185F-9DA5-44D4-BE4C-104DE6C037F6}"/>
              </a:ext>
            </a:extLst>
          </p:cNvPr>
          <p:cNvPicPr>
            <a:picLocks noChangeAspect="1"/>
          </p:cNvPicPr>
          <p:nvPr/>
        </p:nvPicPr>
        <p:blipFill>
          <a:blip r:embed="rId2"/>
          <a:stretch>
            <a:fillRect/>
          </a:stretch>
        </p:blipFill>
        <p:spPr>
          <a:xfrm>
            <a:off x="6701516" y="2806029"/>
            <a:ext cx="4021650" cy="3709289"/>
          </a:xfrm>
          <a:prstGeom prst="rect">
            <a:avLst/>
          </a:prstGeom>
        </p:spPr>
      </p:pic>
      <p:sp>
        <p:nvSpPr>
          <p:cNvPr id="8" name="标题 3">
            <a:extLst>
              <a:ext uri="{FF2B5EF4-FFF2-40B4-BE49-F238E27FC236}">
                <a16:creationId xmlns:a16="http://schemas.microsoft.com/office/drawing/2014/main" id="{ACADBAED-4702-48F1-BC90-A4E447294C67}"/>
              </a:ext>
            </a:extLst>
          </p:cNvPr>
          <p:cNvSpPr txBox="1">
            <a:spLocks/>
          </p:cNvSpPr>
          <p:nvPr/>
        </p:nvSpPr>
        <p:spPr>
          <a:xfrm>
            <a:off x="1102936" y="0"/>
            <a:ext cx="11208470"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3.2 Thermosiphon Scheme-Thermal Heat Load</a:t>
            </a:r>
          </a:p>
          <a:p>
            <a:pPr eaLnBrk="1" hangingPunct="1">
              <a:defRPr/>
            </a:pP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
        <p:nvSpPr>
          <p:cNvPr id="2" name="矩形 1">
            <a:extLst>
              <a:ext uri="{FF2B5EF4-FFF2-40B4-BE49-F238E27FC236}">
                <a16:creationId xmlns:a16="http://schemas.microsoft.com/office/drawing/2014/main" id="{663F1D70-67BE-4909-AE61-7579FC418B64}"/>
              </a:ext>
            </a:extLst>
          </p:cNvPr>
          <p:cNvSpPr/>
          <p:nvPr/>
        </p:nvSpPr>
        <p:spPr>
          <a:xfrm>
            <a:off x="5715786" y="774704"/>
            <a:ext cx="6096000" cy="2031325"/>
          </a:xfrm>
          <a:prstGeom prst="rect">
            <a:avLst/>
          </a:prstGeom>
        </p:spPr>
        <p:txBody>
          <a:bodyPr>
            <a:spAutoFit/>
          </a:bodyPr>
          <a:lstStyle/>
          <a:p>
            <a:r>
              <a:rPr lang="en-US" altLang="zh-CN" dirty="0">
                <a:latin typeface="微软雅黑" panose="020B0503020204020204" pitchFamily="34" charset="-122"/>
                <a:ea typeface="微软雅黑" panose="020B0503020204020204" pitchFamily="34" charset="-122"/>
              </a:rPr>
              <a:t>In addition, the 5 K heat load includes other heat sources such as:  </a:t>
            </a:r>
          </a:p>
          <a:p>
            <a:r>
              <a:rPr lang="en-US" altLang="zh-CN" dirty="0">
                <a:latin typeface="微软雅黑" panose="020B0503020204020204" pitchFamily="34" charset="-122"/>
                <a:ea typeface="微软雅黑" panose="020B0503020204020204" pitchFamily="34" charset="-122"/>
              </a:rPr>
              <a:t>Coil rod joint heating  </a:t>
            </a:r>
          </a:p>
          <a:p>
            <a:r>
              <a:rPr lang="en-US" altLang="zh-CN" dirty="0">
                <a:latin typeface="微软雅黑" panose="020B0503020204020204" pitchFamily="34" charset="-122"/>
                <a:ea typeface="微软雅黑" panose="020B0503020204020204" pitchFamily="34" charset="-122"/>
              </a:rPr>
              <a:t>Dynamic heat load  </a:t>
            </a:r>
          </a:p>
          <a:p>
            <a:r>
              <a:rPr lang="en-US" altLang="zh-CN" dirty="0">
                <a:latin typeface="微软雅黑" panose="020B0503020204020204" pitchFamily="34" charset="-122"/>
                <a:ea typeface="微软雅黑" panose="020B0503020204020204" pitchFamily="34" charset="-122"/>
              </a:rPr>
              <a:t>Total: approximately </a:t>
            </a:r>
            <a:r>
              <a:rPr lang="en-US" altLang="zh-CN" dirty="0">
                <a:solidFill>
                  <a:srgbClr val="FF0000"/>
                </a:solidFill>
                <a:latin typeface="微软雅黑" panose="020B0503020204020204" pitchFamily="34" charset="-122"/>
                <a:ea typeface="微软雅黑" panose="020B0503020204020204" pitchFamily="34" charset="-122"/>
              </a:rPr>
              <a:t>250 W</a:t>
            </a:r>
            <a:r>
              <a:rPr lang="en-US" altLang="zh-CN" dirty="0">
                <a:latin typeface="微软雅黑" panose="020B0503020204020204" pitchFamily="34" charset="-122"/>
                <a:ea typeface="微软雅黑" panose="020B0503020204020204" pitchFamily="34" charset="-122"/>
              </a:rPr>
              <a:t>  </a:t>
            </a:r>
          </a:p>
          <a:p>
            <a:r>
              <a:rPr lang="en-US" altLang="zh-CN" dirty="0">
                <a:latin typeface="微软雅黑" panose="020B0503020204020204" pitchFamily="34" charset="-122"/>
                <a:ea typeface="微软雅黑" panose="020B0503020204020204" pitchFamily="34" charset="-122"/>
              </a:rPr>
              <a:t>Furthermore, there is an additional </a:t>
            </a:r>
            <a:r>
              <a:rPr lang="en-US" altLang="zh-CN" dirty="0">
                <a:solidFill>
                  <a:srgbClr val="FF0000"/>
                </a:solidFill>
                <a:latin typeface="微软雅黑" panose="020B0503020204020204" pitchFamily="34" charset="-122"/>
                <a:ea typeface="微软雅黑" panose="020B0503020204020204" pitchFamily="34" charset="-122"/>
              </a:rPr>
              <a:t>100 W</a:t>
            </a:r>
            <a:r>
              <a:rPr lang="en-US" altLang="zh-CN" dirty="0">
                <a:latin typeface="微软雅黑" panose="020B0503020204020204" pitchFamily="34" charset="-122"/>
                <a:ea typeface="微软雅黑" panose="020B0503020204020204" pitchFamily="34" charset="-122"/>
              </a:rPr>
              <a:t> of heat generated by the current leads.</a:t>
            </a:r>
            <a:endParaRPr lang="zh-CN" altLang="en-US" dirty="0"/>
          </a:p>
        </p:txBody>
      </p:sp>
    </p:spTree>
    <p:extLst>
      <p:ext uri="{BB962C8B-B14F-4D97-AF65-F5344CB8AC3E}">
        <p14:creationId xmlns:p14="http://schemas.microsoft.com/office/powerpoint/2010/main" val="5968547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9BAEB9B-84DD-4223-97CF-CDAB90E23BD8}"/>
              </a:ext>
            </a:extLst>
          </p:cNvPr>
          <p:cNvSpPr>
            <a:spLocks noGrp="1"/>
          </p:cNvSpPr>
          <p:nvPr>
            <p:ph type="title"/>
          </p:nvPr>
        </p:nvSpPr>
        <p:spPr>
          <a:xfrm>
            <a:off x="1558637" y="105355"/>
            <a:ext cx="9388405" cy="663575"/>
          </a:xfrm>
        </p:spPr>
        <p:txBody>
          <a:bodyPr/>
          <a:lstStyle/>
          <a:p>
            <a:pPr algn="ctr" defTabSz="914400" fontAlgn="base">
              <a:spcAft>
                <a:spcPct val="0"/>
              </a:spcAft>
              <a:defRPr/>
            </a:pPr>
            <a:r>
              <a:rPr lang="en-US" altLang="zh-CN" sz="4400" kern="0" dirty="0">
                <a:ln w="19050">
                  <a:solidFill>
                    <a:srgbClr val="000000">
                      <a:tint val="1000"/>
                    </a:srgbClr>
                  </a:solidFill>
                  <a:prstDash val="solid"/>
                </a:ln>
                <a:effectLst>
                  <a:outerShdw blurRad="50000" dist="50800" dir="7500000" algn="tl">
                    <a:srgbClr val="000000">
                      <a:shade val="5000"/>
                      <a:alpha val="35000"/>
                    </a:srgbClr>
                  </a:outerShdw>
                </a:effectLst>
                <a:latin typeface="微软雅黑" pitchFamily="34" charset="-122"/>
                <a:ea typeface="微软雅黑" pitchFamily="34" charset="-122"/>
              </a:rPr>
              <a:t>OUTLINE</a:t>
            </a:r>
            <a:endParaRPr lang="zh-CN" altLang="en-US" sz="4400" kern="0" dirty="0">
              <a:ln w="19050">
                <a:solidFill>
                  <a:srgbClr val="000000">
                    <a:tint val="1000"/>
                  </a:srgbClr>
                </a:solidFill>
                <a:prstDash val="solid"/>
              </a:ln>
              <a:effectLst>
                <a:outerShdw blurRad="50000" dist="50800" dir="7500000" algn="tl">
                  <a:srgbClr val="000000">
                    <a:shade val="5000"/>
                    <a:alpha val="35000"/>
                  </a:srgbClr>
                </a:outerShdw>
              </a:effectLst>
              <a:latin typeface="微软雅黑" pitchFamily="34" charset="-122"/>
              <a:ea typeface="微软雅黑" pitchFamily="34" charset="-122"/>
            </a:endParaRPr>
          </a:p>
        </p:txBody>
      </p:sp>
      <p:sp>
        <p:nvSpPr>
          <p:cNvPr id="4" name="文本框 3">
            <a:extLst>
              <a:ext uri="{FF2B5EF4-FFF2-40B4-BE49-F238E27FC236}">
                <a16:creationId xmlns:a16="http://schemas.microsoft.com/office/drawing/2014/main" id="{783C731E-C756-41A6-9030-5F2918911619}"/>
              </a:ext>
            </a:extLst>
          </p:cNvPr>
          <p:cNvSpPr txBox="1"/>
          <p:nvPr/>
        </p:nvSpPr>
        <p:spPr>
          <a:xfrm>
            <a:off x="1783080" y="1051560"/>
            <a:ext cx="7726680" cy="4739759"/>
          </a:xfrm>
          <a:prstGeom prst="rect">
            <a:avLst/>
          </a:prstGeom>
          <a:noFill/>
        </p:spPr>
        <p:txBody>
          <a:bodyPr wrap="square" rtlCol="0">
            <a:spAutoFit/>
          </a:bodyPr>
          <a:lstStyle/>
          <a:p>
            <a:pPr marL="457200" indent="-457200">
              <a:buFont typeface="+mj-lt"/>
              <a:buAutoNum type="arabicPeriod"/>
            </a:pPr>
            <a:r>
              <a:rPr lang="en-US" altLang="zh-CN" sz="2000" dirty="0"/>
              <a:t>Background</a:t>
            </a:r>
          </a:p>
          <a:p>
            <a:pPr marL="457200" indent="-457200">
              <a:buFont typeface="+mj-lt"/>
              <a:buAutoNum type="arabicPeriod"/>
            </a:pPr>
            <a:endParaRPr lang="en-US" altLang="zh-CN" sz="2000" dirty="0"/>
          </a:p>
          <a:p>
            <a:pPr marL="457200" indent="-457200">
              <a:buFont typeface="+mj-lt"/>
              <a:buAutoNum type="arabicPeriod"/>
            </a:pPr>
            <a:r>
              <a:rPr lang="en-US" altLang="zh-CN" sz="2000" dirty="0"/>
              <a:t>Comparison of Schemes</a:t>
            </a:r>
          </a:p>
          <a:p>
            <a:pPr lvl="1"/>
            <a:r>
              <a:rPr lang="en-US" altLang="zh-CN" dirty="0"/>
              <a:t>2.1 Thermosiphon Scheme</a:t>
            </a:r>
            <a:br>
              <a:rPr lang="en-US" altLang="zh-CN" sz="2000" dirty="0"/>
            </a:br>
            <a:r>
              <a:rPr lang="en-US" altLang="zh-CN" dirty="0"/>
              <a:t>2.2 Forced Flow Liquid Helium Cooling Scheme</a:t>
            </a:r>
            <a:br>
              <a:rPr lang="en-US" altLang="zh-CN" sz="2000" dirty="0"/>
            </a:br>
            <a:r>
              <a:rPr lang="en-US" altLang="zh-CN" dirty="0"/>
              <a:t>2.3 Subcooled Supercritical Helium Cooling Scheme</a:t>
            </a:r>
            <a:br>
              <a:rPr lang="en-US" altLang="zh-CN" sz="2000" dirty="0"/>
            </a:br>
            <a:r>
              <a:rPr lang="en-US" altLang="zh-CN" dirty="0"/>
              <a:t>2.4 Comparison of the Three Schemes</a:t>
            </a:r>
            <a:endParaRPr lang="en-US" altLang="zh-CN" sz="2000" dirty="0"/>
          </a:p>
          <a:p>
            <a:pPr marL="457200" indent="-457200">
              <a:buFont typeface="+mj-lt"/>
              <a:buAutoNum type="arabicPeriod"/>
            </a:pPr>
            <a:endParaRPr lang="en-US" altLang="zh-CN" sz="2000" dirty="0"/>
          </a:p>
          <a:p>
            <a:pPr marL="457200" indent="-457200">
              <a:buFont typeface="+mj-lt"/>
              <a:buAutoNum type="arabicPeriod"/>
            </a:pPr>
            <a:r>
              <a:rPr lang="en-US" altLang="zh-CN" sz="2000" dirty="0"/>
              <a:t>Thermosiphon Scheme</a:t>
            </a:r>
          </a:p>
          <a:p>
            <a:pPr lvl="1"/>
            <a:r>
              <a:rPr lang="en-US" altLang="zh-CN" dirty="0"/>
              <a:t>3.1 Thermosiphon Cooling Process</a:t>
            </a:r>
            <a:br>
              <a:rPr lang="en-US" altLang="zh-CN" sz="2000" dirty="0"/>
            </a:br>
            <a:r>
              <a:rPr lang="en-US" altLang="zh-CN" dirty="0"/>
              <a:t>3.2 Heat Load Calculation</a:t>
            </a:r>
            <a:br>
              <a:rPr lang="en-US" altLang="zh-CN" sz="2000" dirty="0"/>
            </a:br>
            <a:r>
              <a:rPr lang="en-US" altLang="zh-CN" dirty="0"/>
              <a:t>3.3 Design of the Cold Shield Cooling Structure</a:t>
            </a:r>
            <a:br>
              <a:rPr lang="en-US" altLang="zh-CN" sz="2000" dirty="0"/>
            </a:br>
            <a:r>
              <a:rPr lang="en-US" altLang="zh-CN" dirty="0"/>
              <a:t>3.4 Design of the Coil Cooling Structure</a:t>
            </a:r>
            <a:br>
              <a:rPr lang="en-US" altLang="zh-CN" sz="2000" dirty="0"/>
            </a:br>
            <a:r>
              <a:rPr lang="en-US" altLang="zh-CN" dirty="0"/>
              <a:t>3.5 Design of the Current Lead Cooling Structure</a:t>
            </a:r>
            <a:endParaRPr lang="en-US" altLang="zh-CN" sz="2000" dirty="0"/>
          </a:p>
          <a:p>
            <a:pPr marL="457200" indent="-457200">
              <a:buFont typeface="+mj-lt"/>
              <a:buAutoNum type="arabicPeriod"/>
            </a:pPr>
            <a:endParaRPr lang="en-US" altLang="zh-CN" sz="2000" dirty="0"/>
          </a:p>
          <a:p>
            <a:pPr marL="457200" indent="-457200">
              <a:buFont typeface="+mj-lt"/>
              <a:buAutoNum type="arabicPeriod"/>
            </a:pPr>
            <a:r>
              <a:rPr lang="en-US" altLang="zh-CN" sz="2000" dirty="0"/>
              <a:t>Summary</a:t>
            </a:r>
          </a:p>
        </p:txBody>
      </p:sp>
    </p:spTree>
    <p:extLst>
      <p:ext uri="{BB962C8B-B14F-4D97-AF65-F5344CB8AC3E}">
        <p14:creationId xmlns:p14="http://schemas.microsoft.com/office/powerpoint/2010/main" val="3090147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74F185F-9DA5-44D4-BE4C-104DE6C037F6}"/>
              </a:ext>
            </a:extLst>
          </p:cNvPr>
          <p:cNvPicPr>
            <a:picLocks noChangeAspect="1"/>
          </p:cNvPicPr>
          <p:nvPr/>
        </p:nvPicPr>
        <p:blipFill>
          <a:blip r:embed="rId2"/>
          <a:stretch>
            <a:fillRect/>
          </a:stretch>
        </p:blipFill>
        <p:spPr>
          <a:xfrm>
            <a:off x="5969730" y="910567"/>
            <a:ext cx="5936353" cy="5475277"/>
          </a:xfrm>
          <a:prstGeom prst="rect">
            <a:avLst/>
          </a:prstGeom>
        </p:spPr>
      </p:pic>
      <p:sp>
        <p:nvSpPr>
          <p:cNvPr id="2" name="矩形 1">
            <a:extLst>
              <a:ext uri="{FF2B5EF4-FFF2-40B4-BE49-F238E27FC236}">
                <a16:creationId xmlns:a16="http://schemas.microsoft.com/office/drawing/2014/main" id="{0A2C43E1-40B5-462A-B650-4D59338116A8}"/>
              </a:ext>
            </a:extLst>
          </p:cNvPr>
          <p:cNvSpPr/>
          <p:nvPr/>
        </p:nvSpPr>
        <p:spPr>
          <a:xfrm>
            <a:off x="76199" y="713483"/>
            <a:ext cx="5749565" cy="6186309"/>
          </a:xfrm>
          <a:prstGeom prst="rect">
            <a:avLst/>
          </a:prstGeom>
        </p:spPr>
        <p:txBody>
          <a:bodyPr wrap="square">
            <a:spAutoFit/>
          </a:bodyPr>
          <a:lstStyle/>
          <a:p>
            <a:r>
              <a:rPr lang="en-US" altLang="zh-CN" dirty="0">
                <a:latin typeface="微软雅黑" panose="020B0503020204020204" pitchFamily="34" charset="-122"/>
                <a:ea typeface="微软雅黑" panose="020B0503020204020204" pitchFamily="34" charset="-122"/>
              </a:rPr>
              <a:t>Considering the use of 40 layers of multilayer insulation for the cold Shield, the radiation heat at 60 K under these conditions is 372.87 W. In addition, the 60 K heat load includes:  </a:t>
            </a:r>
          </a:p>
          <a:p>
            <a:r>
              <a:rPr lang="en-US" altLang="zh-CN" dirty="0">
                <a:latin typeface="微软雅黑" panose="020B0503020204020204" pitchFamily="34" charset="-122"/>
                <a:ea typeface="微软雅黑" panose="020B0503020204020204" pitchFamily="34" charset="-122"/>
              </a:rPr>
              <a:t>Approximately 500 W from the cold Shield tie rods  </a:t>
            </a:r>
          </a:p>
          <a:p>
            <a:r>
              <a:rPr lang="en-US" altLang="zh-CN" dirty="0">
                <a:latin typeface="微软雅黑" panose="020B0503020204020204" pitchFamily="34" charset="-122"/>
                <a:ea typeface="微软雅黑" panose="020B0503020204020204" pitchFamily="34" charset="-122"/>
              </a:rPr>
              <a:t>Dynamic heat leakage  </a:t>
            </a:r>
          </a:p>
          <a:p>
            <a:r>
              <a:rPr lang="en-US" altLang="zh-CN" dirty="0">
                <a:latin typeface="微软雅黑" panose="020B0503020204020204" pitchFamily="34" charset="-122"/>
                <a:ea typeface="微软雅黑" panose="020B0503020204020204" pitchFamily="34" charset="-122"/>
              </a:rPr>
              <a:t>Radial tie rod heat leakage  </a:t>
            </a:r>
          </a:p>
          <a:p>
            <a:r>
              <a:rPr lang="en-US" altLang="zh-CN" dirty="0">
                <a:latin typeface="微软雅黑" panose="020B0503020204020204" pitchFamily="34" charset="-122"/>
                <a:ea typeface="微软雅黑" panose="020B0503020204020204" pitchFamily="34" charset="-122"/>
              </a:rPr>
              <a:t>Total: approximately 1058.1 W of 60 K heat load.  </a:t>
            </a:r>
          </a:p>
          <a:p>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The 2000 W heat load from the current leads will be cooled separately.  </a:t>
            </a:r>
          </a:p>
          <a:p>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Based on the cryogenic requirements, the dimensions for the cold Shield and coil cooling are determined as follows:  </a:t>
            </a:r>
          </a:p>
          <a:p>
            <a:r>
              <a:rPr lang="en-US" altLang="zh-CN" dirty="0">
                <a:latin typeface="微软雅黑" panose="020B0503020204020204" pitchFamily="34" charset="-122"/>
                <a:ea typeface="微软雅黑" panose="020B0503020204020204" pitchFamily="34" charset="-122"/>
              </a:rPr>
              <a:t>Between the 300 K and 60 K cold Shields, 40 layers of multilayer insulation and a 15 mm cold Shield copper pipe (or aluminum pipe) are added, requiring a total of 40 + 15 + 5 mm.  </a:t>
            </a:r>
          </a:p>
          <a:p>
            <a:r>
              <a:rPr lang="en-US" altLang="zh-CN" dirty="0">
                <a:latin typeface="微软雅黑" panose="020B0503020204020204" pitchFamily="34" charset="-122"/>
                <a:ea typeface="微软雅黑" panose="020B0503020204020204" pitchFamily="34" charset="-122"/>
              </a:rPr>
              <a:t>Between the 60 K cold Shield and the 5 K magnet coil, 10 layers of multilayer insulation are added, </a:t>
            </a:r>
            <a:r>
              <a:rPr lang="en-US" altLang="zh-CN" dirty="0">
                <a:solidFill>
                  <a:srgbClr val="FF0000"/>
                </a:solidFill>
                <a:latin typeface="微软雅黑" panose="020B0503020204020204" pitchFamily="34" charset="-122"/>
                <a:ea typeface="微软雅黑" panose="020B0503020204020204" pitchFamily="34" charset="-122"/>
              </a:rPr>
              <a:t>requiring a total of 10 + 5 mm.</a:t>
            </a:r>
            <a:endParaRPr lang="zh-CN" altLang="zh-CN" dirty="0">
              <a:solidFill>
                <a:srgbClr val="FF0000"/>
              </a:solidFill>
              <a:latin typeface="微软雅黑" panose="020B0503020204020204" pitchFamily="34" charset="-122"/>
              <a:ea typeface="微软雅黑" panose="020B0503020204020204" pitchFamily="34" charset="-122"/>
            </a:endParaRPr>
          </a:p>
        </p:txBody>
      </p:sp>
      <p:sp>
        <p:nvSpPr>
          <p:cNvPr id="7" name="标题 3">
            <a:extLst>
              <a:ext uri="{FF2B5EF4-FFF2-40B4-BE49-F238E27FC236}">
                <a16:creationId xmlns:a16="http://schemas.microsoft.com/office/drawing/2014/main" id="{E1BDF46B-BD87-44C0-B7EA-CB645656D8E4}"/>
              </a:ext>
            </a:extLst>
          </p:cNvPr>
          <p:cNvSpPr txBox="1">
            <a:spLocks/>
          </p:cNvSpPr>
          <p:nvPr/>
        </p:nvSpPr>
        <p:spPr>
          <a:xfrm>
            <a:off x="1102936" y="0"/>
            <a:ext cx="11208470"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3.2 Thermosiphon Scheme-Thermal Heat Load</a:t>
            </a:r>
          </a:p>
          <a:p>
            <a:pPr eaLnBrk="1" hangingPunct="1">
              <a:defRPr/>
            </a:pP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9577763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ACC616A0-A4DA-4AAE-979F-B6C477FEB8D6}"/>
              </a:ext>
            </a:extLst>
          </p:cNvPr>
          <p:cNvPicPr>
            <a:picLocks noChangeAspect="1"/>
          </p:cNvPicPr>
          <p:nvPr/>
        </p:nvPicPr>
        <p:blipFill rotWithShape="1">
          <a:blip r:embed="rId2"/>
          <a:srcRect t="5797" b="4451"/>
          <a:stretch/>
        </p:blipFill>
        <p:spPr>
          <a:xfrm>
            <a:off x="965512" y="4161711"/>
            <a:ext cx="5352343" cy="2321385"/>
          </a:xfrm>
          <a:prstGeom prst="rect">
            <a:avLst/>
          </a:prstGeom>
        </p:spPr>
      </p:pic>
      <p:sp>
        <p:nvSpPr>
          <p:cNvPr id="3" name="文本框 2">
            <a:extLst>
              <a:ext uri="{FF2B5EF4-FFF2-40B4-BE49-F238E27FC236}">
                <a16:creationId xmlns:a16="http://schemas.microsoft.com/office/drawing/2014/main" id="{0CEA5AAE-2CF2-457E-8EAA-0501A23185F2}"/>
              </a:ext>
            </a:extLst>
          </p:cNvPr>
          <p:cNvSpPr txBox="1"/>
          <p:nvPr/>
        </p:nvSpPr>
        <p:spPr>
          <a:xfrm>
            <a:off x="98970" y="794314"/>
            <a:ext cx="11994059" cy="4247317"/>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Considering the use of 40 layers of multilayer insulation for the cold Shield, the radiation heat at 60 K under these conditions is 372.87 W. In addition, the 60 K heat load includes approximately 500 W from the cold Shield tie rods, resulting in a total 60 K heat load of about 1058.1 W. The 2000 W heat load from the current leads will be cooled separately.  </a:t>
            </a:r>
          </a:p>
          <a:p>
            <a:r>
              <a:rPr lang="en-US" altLang="zh-CN" dirty="0">
                <a:latin typeface="微软雅黑" panose="020B0503020204020204" pitchFamily="34" charset="-122"/>
                <a:ea typeface="微软雅黑" panose="020B0503020204020204" pitchFamily="34" charset="-122"/>
              </a:rPr>
              <a:t>The cold Shield will be cooled using a forced flow of 3 bar @ 40 K cold helium gas. The inner diameter of the pipes is 15 mm, and considering that only about 1/3 of the welded bottom is in contact, the contact width is approximately 10 mm. In the 40–80 K temperature range, the specific heat of helium gas is about 5.2 J/(</a:t>
            </a:r>
            <a:r>
              <a:rPr lang="en-US" altLang="zh-CN" dirty="0" err="1">
                <a:latin typeface="微软雅黑" panose="020B0503020204020204" pitchFamily="34" charset="-122"/>
                <a:ea typeface="微软雅黑" panose="020B0503020204020204" pitchFamily="34" charset="-122"/>
              </a:rPr>
              <a:t>g·K</a:t>
            </a:r>
            <a:r>
              <a:rPr lang="en-US" altLang="zh-CN" dirty="0">
                <a:latin typeface="微软雅黑" panose="020B0503020204020204" pitchFamily="34" charset="-122"/>
                <a:ea typeface="微软雅黑" panose="020B0503020204020204" pitchFamily="34" charset="-122"/>
              </a:rPr>
              <a:t>). Therefore, a helium flow rate of 1058.1 / (5.2 × (80 40)) = 5.1 g/s is required. Accounting for a safety margin, a total of 8 g/s of cold helium gas will be used as the cooling source for the cold Shield.  </a:t>
            </a:r>
          </a:p>
          <a:p>
            <a:r>
              <a:rPr lang="en-US" altLang="zh-CN" dirty="0">
                <a:latin typeface="微软雅黑" panose="020B0503020204020204" pitchFamily="34" charset="-122"/>
                <a:ea typeface="微软雅黑" panose="020B0503020204020204" pitchFamily="34" charset="-122"/>
              </a:rPr>
              <a:t>The cold Shield will employ an axial serpentine layout, with a total of 20 cooling pipes evenly distributed around the circumference. The total length of the pipes is approximately 180 meters, resulting in a calculated pressure drop of 1.7106 × 10⁵ Pa (1.71 bar), which is relatively high. To reduce the pressure drop, the flow will be divided into two streams, each with a flow rate of 4 g/s and a pipe length of about 90 meters. This reduces the pressure drop to 2.709 × 10⁴ Pa (0.271 bar), enabling effective forced-flow cooling of the cold Shield.</a:t>
            </a:r>
            <a:endParaRPr lang="zh-CN" altLang="en-US" u="sng" baseline="30000" dirty="0">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D34D43BF-EDF9-4091-B2AA-A7EA9C08613E}"/>
              </a:ext>
            </a:extLst>
          </p:cNvPr>
          <p:cNvSpPr txBox="1"/>
          <p:nvPr/>
        </p:nvSpPr>
        <p:spPr>
          <a:xfrm>
            <a:off x="6864220" y="5132718"/>
            <a:ext cx="5088968" cy="1200329"/>
          </a:xfrm>
          <a:prstGeom prst="rect">
            <a:avLst/>
          </a:prstGeom>
          <a:noFill/>
        </p:spPr>
        <p:txBody>
          <a:bodyPr wrap="square" rtlCol="0">
            <a:spAutoFit/>
          </a:bodyPr>
          <a:lstStyle/>
          <a:p>
            <a:pPr indent="457200"/>
            <a:r>
              <a:rPr lang="en-US" altLang="zh-CN" dirty="0">
                <a:latin typeface="微软雅黑" panose="020B0503020204020204" pitchFamily="34" charset="-122"/>
                <a:ea typeface="微软雅黑" panose="020B0503020204020204" pitchFamily="34" charset="-122"/>
              </a:rPr>
              <a:t>The inlet temperature of the cold shield pipes is 40 K, the outlet temperature is 64.636 K, and the average temperature on the cold shield is 54.26 K.</a:t>
            </a:r>
            <a:endParaRPr lang="zh-CN" altLang="zh-CN" dirty="0">
              <a:solidFill>
                <a:srgbClr val="FF0000"/>
              </a:solidFill>
              <a:latin typeface="微软雅黑" panose="020B0503020204020204" pitchFamily="34" charset="-122"/>
              <a:ea typeface="微软雅黑" panose="020B0503020204020204" pitchFamily="34" charset="-122"/>
            </a:endParaRPr>
          </a:p>
        </p:txBody>
      </p:sp>
      <p:sp>
        <p:nvSpPr>
          <p:cNvPr id="7" name="标题 3">
            <a:extLst>
              <a:ext uri="{FF2B5EF4-FFF2-40B4-BE49-F238E27FC236}">
                <a16:creationId xmlns:a16="http://schemas.microsoft.com/office/drawing/2014/main" id="{D3A13F9C-816D-43F2-BDD5-9BC6042761C0}"/>
              </a:ext>
            </a:extLst>
          </p:cNvPr>
          <p:cNvSpPr txBox="1">
            <a:spLocks/>
          </p:cNvSpPr>
          <p:nvPr/>
        </p:nvSpPr>
        <p:spPr>
          <a:xfrm>
            <a:off x="1102936" y="0"/>
            <a:ext cx="11208470"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3.2 Thermosiphon Scheme-Thermal Shield</a:t>
            </a:r>
          </a:p>
          <a:p>
            <a:pPr eaLnBrk="1" hangingPunct="1">
              <a:defRPr/>
            </a:pP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56493426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61C00CA-C691-4FFC-AAB9-C4C0ACFC370F}"/>
              </a:ext>
            </a:extLst>
          </p:cNvPr>
          <p:cNvSpPr txBox="1"/>
          <p:nvPr/>
        </p:nvSpPr>
        <p:spPr>
          <a:xfrm>
            <a:off x="0" y="818414"/>
            <a:ext cx="12192000" cy="2308324"/>
          </a:xfrm>
          <a:prstGeom prst="rect">
            <a:avLst/>
          </a:prstGeom>
          <a:noFill/>
        </p:spPr>
        <p:txBody>
          <a:bodyPr wrap="square" rtlCol="0">
            <a:spAutoFit/>
          </a:bodyPr>
          <a:lstStyle/>
          <a:p>
            <a:pPr>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Coil Specifications:  Length: 8150 mm  Inner diameter: 7070 mm  Outer diameter: 8470 mm  Cold mass: approximately 140 tons.  </a:t>
            </a:r>
          </a:p>
          <a:p>
            <a:pPr>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Cooling Pipe Arrangement:  The cooling system is designed with 33 cooling pipes, divided into three groups of 11 pipes each, spaced at 250 mm intervals.  The pipes selected are Φ17×1 (inner diameter: 15 mm).  </a:t>
            </a:r>
          </a:p>
          <a:p>
            <a:pPr>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Assuming only about 1/3 of the bottom welded area is in contact, the calculated contact width is approximately 10 mm.  The total length of the cooling pipes is approximately 784 meters.  </a:t>
            </a:r>
          </a:p>
          <a:p>
            <a:pPr>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4F6E474A-F324-4EC7-9A3B-6701D8E5A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127" y="3088833"/>
            <a:ext cx="3055041" cy="3342300"/>
          </a:xfrm>
          <a:prstGeom prst="rect">
            <a:avLst/>
          </a:prstGeom>
        </p:spPr>
      </p:pic>
      <p:pic>
        <p:nvPicPr>
          <p:cNvPr id="2" name="图片 1">
            <a:extLst>
              <a:ext uri="{FF2B5EF4-FFF2-40B4-BE49-F238E27FC236}">
                <a16:creationId xmlns:a16="http://schemas.microsoft.com/office/drawing/2014/main" id="{080A9640-184D-4FF7-BDA8-1BEB53A22875}"/>
              </a:ext>
            </a:extLst>
          </p:cNvPr>
          <p:cNvPicPr>
            <a:picLocks noChangeAspect="1"/>
          </p:cNvPicPr>
          <p:nvPr/>
        </p:nvPicPr>
        <p:blipFill>
          <a:blip r:embed="rId4"/>
          <a:stretch>
            <a:fillRect/>
          </a:stretch>
        </p:blipFill>
        <p:spPr>
          <a:xfrm>
            <a:off x="9015263" y="3034910"/>
            <a:ext cx="2625050" cy="3396223"/>
          </a:xfrm>
          <a:prstGeom prst="rect">
            <a:avLst/>
          </a:prstGeom>
        </p:spPr>
      </p:pic>
      <p:sp>
        <p:nvSpPr>
          <p:cNvPr id="8" name="标题 3">
            <a:extLst>
              <a:ext uri="{FF2B5EF4-FFF2-40B4-BE49-F238E27FC236}">
                <a16:creationId xmlns:a16="http://schemas.microsoft.com/office/drawing/2014/main" id="{2257BE5F-AF45-4F88-A3EB-3CE5BB098BD8}"/>
              </a:ext>
            </a:extLst>
          </p:cNvPr>
          <p:cNvSpPr txBox="1">
            <a:spLocks/>
          </p:cNvSpPr>
          <p:nvPr/>
        </p:nvSpPr>
        <p:spPr>
          <a:xfrm>
            <a:off x="87984" y="9427"/>
            <a:ext cx="12104016"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3.2 Thermosiphon Scheme-Coil Cooling Structure</a:t>
            </a:r>
          </a:p>
        </p:txBody>
      </p:sp>
      <p:sp>
        <p:nvSpPr>
          <p:cNvPr id="3" name="矩形 2">
            <a:extLst>
              <a:ext uri="{FF2B5EF4-FFF2-40B4-BE49-F238E27FC236}">
                <a16:creationId xmlns:a16="http://schemas.microsoft.com/office/drawing/2014/main" id="{4C44376B-63E6-44D1-B20A-8E4EF0ABDEDB}"/>
              </a:ext>
            </a:extLst>
          </p:cNvPr>
          <p:cNvSpPr/>
          <p:nvPr/>
        </p:nvSpPr>
        <p:spPr>
          <a:xfrm>
            <a:off x="43992" y="2922480"/>
            <a:ext cx="5103135" cy="3693319"/>
          </a:xfrm>
          <a:prstGeom prst="rect">
            <a:avLst/>
          </a:prstGeom>
        </p:spPr>
        <p:txBody>
          <a:bodyPr wrap="square">
            <a:spAutoFit/>
          </a:bodyPr>
          <a:lstStyle/>
          <a:p>
            <a:pPr>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Contact Area Calculation:  </a:t>
            </a:r>
          </a:p>
          <a:p>
            <a:pPr>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The total contact area between the cooling pipes and the coil support is calculated as: 7.8 * 3.14 * 0.01 * 32 = 7.84 m².  </a:t>
            </a:r>
          </a:p>
          <a:p>
            <a:pPr>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Heat Load Analysis:  </a:t>
            </a:r>
          </a:p>
          <a:p>
            <a:pPr>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With a total heat load of 290 W at 5 K, the corresponding heat flux is:  290 / 7.84 ≈ 36.98 W/m².  This heat flux is significantly lower than the maximum heat exchange capacity of the thermosiphon method (1200 W/m²).  </a:t>
            </a:r>
          </a:p>
          <a:p>
            <a:pPr>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66087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F6E474A-F324-4EC7-9A3B-6701D8E5A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127" y="3088833"/>
            <a:ext cx="3055041" cy="3342300"/>
          </a:xfrm>
          <a:prstGeom prst="rect">
            <a:avLst/>
          </a:prstGeom>
        </p:spPr>
      </p:pic>
      <p:pic>
        <p:nvPicPr>
          <p:cNvPr id="2" name="图片 1">
            <a:extLst>
              <a:ext uri="{FF2B5EF4-FFF2-40B4-BE49-F238E27FC236}">
                <a16:creationId xmlns:a16="http://schemas.microsoft.com/office/drawing/2014/main" id="{080A9640-184D-4FF7-BDA8-1BEB53A22875}"/>
              </a:ext>
            </a:extLst>
          </p:cNvPr>
          <p:cNvPicPr>
            <a:picLocks noChangeAspect="1"/>
          </p:cNvPicPr>
          <p:nvPr/>
        </p:nvPicPr>
        <p:blipFill>
          <a:blip r:embed="rId4"/>
          <a:stretch>
            <a:fillRect/>
          </a:stretch>
        </p:blipFill>
        <p:spPr>
          <a:xfrm>
            <a:off x="9015263" y="3034910"/>
            <a:ext cx="2625050" cy="3396223"/>
          </a:xfrm>
          <a:prstGeom prst="rect">
            <a:avLst/>
          </a:prstGeom>
        </p:spPr>
      </p:pic>
      <p:sp>
        <p:nvSpPr>
          <p:cNvPr id="8" name="标题 3">
            <a:extLst>
              <a:ext uri="{FF2B5EF4-FFF2-40B4-BE49-F238E27FC236}">
                <a16:creationId xmlns:a16="http://schemas.microsoft.com/office/drawing/2014/main" id="{2257BE5F-AF45-4F88-A3EB-3CE5BB098BD8}"/>
              </a:ext>
            </a:extLst>
          </p:cNvPr>
          <p:cNvSpPr txBox="1">
            <a:spLocks/>
          </p:cNvSpPr>
          <p:nvPr/>
        </p:nvSpPr>
        <p:spPr>
          <a:xfrm>
            <a:off x="87984" y="9427"/>
            <a:ext cx="12104016"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3.2 Thermosiphon Scheme-Coil Cooling Structure</a:t>
            </a:r>
          </a:p>
        </p:txBody>
      </p:sp>
      <p:sp>
        <p:nvSpPr>
          <p:cNvPr id="4" name="矩形 3">
            <a:extLst>
              <a:ext uri="{FF2B5EF4-FFF2-40B4-BE49-F238E27FC236}">
                <a16:creationId xmlns:a16="http://schemas.microsoft.com/office/drawing/2014/main" id="{C4D3C691-D50B-4D4D-A61C-3F188A9E498F}"/>
              </a:ext>
            </a:extLst>
          </p:cNvPr>
          <p:cNvSpPr/>
          <p:nvPr/>
        </p:nvSpPr>
        <p:spPr>
          <a:xfrm>
            <a:off x="314227" y="806440"/>
            <a:ext cx="11326086" cy="2308324"/>
          </a:xfrm>
          <a:prstGeom prst="rect">
            <a:avLst/>
          </a:prstGeom>
        </p:spPr>
        <p:txBody>
          <a:bodyPr wrap="square">
            <a:spAutoFit/>
          </a:bodyPr>
          <a:lstStyle/>
          <a:p>
            <a:pPr>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Thermosiphon Scheme Performance:  </a:t>
            </a:r>
          </a:p>
          <a:p>
            <a:pPr>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Since the thermosiphon scheme is inherently a boiling heat transfer process, the temperature can be consistently maintained at 4.2 K.  </a:t>
            </a:r>
          </a:p>
          <a:p>
            <a:pPr>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Considering the thermal conductivity of the coil, the maximum temperature on the coil is 4.982 K, and the average temperature is 4.591 K.  </a:t>
            </a:r>
          </a:p>
          <a:p>
            <a:pPr>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In summary, the thermosiphon cooling scheme effectively maintains the coil temperature within the superconducting range, ensuring stable and reliable operation of the superconducting magnet.</a:t>
            </a:r>
          </a:p>
        </p:txBody>
      </p:sp>
      <p:sp>
        <p:nvSpPr>
          <p:cNvPr id="7" name="文本框 6">
            <a:extLst>
              <a:ext uri="{FF2B5EF4-FFF2-40B4-BE49-F238E27FC236}">
                <a16:creationId xmlns:a16="http://schemas.microsoft.com/office/drawing/2014/main" id="{4A56DAC3-0A71-4A8A-B0A7-D4D4A3E774BD}"/>
              </a:ext>
            </a:extLst>
          </p:cNvPr>
          <p:cNvSpPr txBox="1"/>
          <p:nvPr/>
        </p:nvSpPr>
        <p:spPr>
          <a:xfrm>
            <a:off x="314227" y="3114764"/>
            <a:ext cx="4567569" cy="3477875"/>
          </a:xfrm>
          <a:prstGeom prst="rect">
            <a:avLst/>
          </a:prstGeom>
          <a:noFill/>
        </p:spPr>
        <p:txBody>
          <a:bodyPr wrap="square" rtlCol="0">
            <a:spAutoFit/>
          </a:bodyPr>
          <a:lstStyle/>
          <a:p>
            <a:r>
              <a:rPr lang="en-US" altLang="zh-CN" sz="2000" dirty="0"/>
              <a:t>Due to the large volume of the CEPC detector magnet, using a serpentine coil layout would result in significant resistance. Moreover, the serpentine coil layout does not align with the direction of gravity, making it unsuitable for thermosiphon cooling in large-volume equipment. Additionally, we have high confidence in our welding techniques and plan to conduct tests in future experiments.</a:t>
            </a:r>
            <a:endParaRPr lang="zh-CN" altLang="en-US" sz="2000" dirty="0"/>
          </a:p>
        </p:txBody>
      </p:sp>
    </p:spTree>
    <p:extLst>
      <p:ext uri="{BB962C8B-B14F-4D97-AF65-F5344CB8AC3E}">
        <p14:creationId xmlns:p14="http://schemas.microsoft.com/office/powerpoint/2010/main" val="6861369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F6E474A-F324-4EC7-9A3B-6701D8E5A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103" y="3088833"/>
            <a:ext cx="3055041" cy="3342300"/>
          </a:xfrm>
          <a:prstGeom prst="rect">
            <a:avLst/>
          </a:prstGeom>
        </p:spPr>
      </p:pic>
      <p:pic>
        <p:nvPicPr>
          <p:cNvPr id="2" name="图片 1">
            <a:extLst>
              <a:ext uri="{FF2B5EF4-FFF2-40B4-BE49-F238E27FC236}">
                <a16:creationId xmlns:a16="http://schemas.microsoft.com/office/drawing/2014/main" id="{080A9640-184D-4FF7-BDA8-1BEB53A22875}"/>
              </a:ext>
            </a:extLst>
          </p:cNvPr>
          <p:cNvPicPr>
            <a:picLocks noChangeAspect="1"/>
          </p:cNvPicPr>
          <p:nvPr/>
        </p:nvPicPr>
        <p:blipFill>
          <a:blip r:embed="rId4"/>
          <a:stretch>
            <a:fillRect/>
          </a:stretch>
        </p:blipFill>
        <p:spPr>
          <a:xfrm>
            <a:off x="9015263" y="3034910"/>
            <a:ext cx="2625050" cy="3396223"/>
          </a:xfrm>
          <a:prstGeom prst="rect">
            <a:avLst/>
          </a:prstGeom>
        </p:spPr>
      </p:pic>
      <p:sp>
        <p:nvSpPr>
          <p:cNvPr id="8" name="标题 3">
            <a:extLst>
              <a:ext uri="{FF2B5EF4-FFF2-40B4-BE49-F238E27FC236}">
                <a16:creationId xmlns:a16="http://schemas.microsoft.com/office/drawing/2014/main" id="{2257BE5F-AF45-4F88-A3EB-3CE5BB098BD8}"/>
              </a:ext>
            </a:extLst>
          </p:cNvPr>
          <p:cNvSpPr txBox="1">
            <a:spLocks/>
          </p:cNvSpPr>
          <p:nvPr/>
        </p:nvSpPr>
        <p:spPr>
          <a:xfrm>
            <a:off x="87984" y="9427"/>
            <a:ext cx="12104016"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3.2 Thermosiphon Scheme-Coil Cooling Structure</a:t>
            </a:r>
          </a:p>
        </p:txBody>
      </p:sp>
      <p:sp>
        <p:nvSpPr>
          <p:cNvPr id="7" name="文本框 6">
            <a:extLst>
              <a:ext uri="{FF2B5EF4-FFF2-40B4-BE49-F238E27FC236}">
                <a16:creationId xmlns:a16="http://schemas.microsoft.com/office/drawing/2014/main" id="{4A56DAC3-0A71-4A8A-B0A7-D4D4A3E774BD}"/>
              </a:ext>
            </a:extLst>
          </p:cNvPr>
          <p:cNvSpPr txBox="1"/>
          <p:nvPr/>
        </p:nvSpPr>
        <p:spPr>
          <a:xfrm>
            <a:off x="672850" y="1018072"/>
            <a:ext cx="10183246" cy="1323439"/>
          </a:xfrm>
          <a:prstGeom prst="rect">
            <a:avLst/>
          </a:prstGeom>
          <a:noFill/>
        </p:spPr>
        <p:txBody>
          <a:bodyPr wrap="square" rtlCol="0">
            <a:spAutoFit/>
          </a:bodyPr>
          <a:lstStyle/>
          <a:p>
            <a:r>
              <a:rPr lang="en-US" altLang="zh-CN" sz="2000" dirty="0"/>
              <a:t>We plan to utilize an existing small-scale magnet and design a corresponding cryostat and cooling structure based on the thermosiphon cooling method. This will be used to verify the accuracy of the aforementioned calculations and to test related engineering processes such as welding and support. The relevant tests are expected to be conducted next year.</a:t>
            </a:r>
            <a:endParaRPr lang="zh-CN" altLang="en-US" sz="2000" dirty="0"/>
          </a:p>
        </p:txBody>
      </p:sp>
      <p:pic>
        <p:nvPicPr>
          <p:cNvPr id="5" name="图片 4">
            <a:extLst>
              <a:ext uri="{FF2B5EF4-FFF2-40B4-BE49-F238E27FC236}">
                <a16:creationId xmlns:a16="http://schemas.microsoft.com/office/drawing/2014/main" id="{B0D4DA18-B357-469B-B406-AFE1EB43F4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44" y="3331284"/>
            <a:ext cx="3505095" cy="2948210"/>
          </a:xfrm>
          <a:prstGeom prst="rect">
            <a:avLst/>
          </a:prstGeom>
        </p:spPr>
      </p:pic>
    </p:spTree>
    <p:extLst>
      <p:ext uri="{BB962C8B-B14F-4D97-AF65-F5344CB8AC3E}">
        <p14:creationId xmlns:p14="http://schemas.microsoft.com/office/powerpoint/2010/main" val="25480113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EA24F62-9D32-4144-A256-6AA73DA5209B}"/>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3 Thermosiphon Scheme</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graphicFrame>
        <p:nvGraphicFramePr>
          <p:cNvPr id="21" name="表格 20">
            <a:extLst>
              <a:ext uri="{FF2B5EF4-FFF2-40B4-BE49-F238E27FC236}">
                <a16:creationId xmlns:a16="http://schemas.microsoft.com/office/drawing/2014/main" id="{4F65F818-30C9-45B1-BC47-2D48ED6C55CD}"/>
              </a:ext>
            </a:extLst>
          </p:cNvPr>
          <p:cNvGraphicFramePr>
            <a:graphicFrameLocks noGrp="1"/>
          </p:cNvGraphicFramePr>
          <p:nvPr>
            <p:extLst>
              <p:ext uri="{D42A27DB-BD31-4B8C-83A1-F6EECF244321}">
                <p14:modId xmlns:p14="http://schemas.microsoft.com/office/powerpoint/2010/main" val="1348636617"/>
              </p:ext>
            </p:extLst>
          </p:nvPr>
        </p:nvGraphicFramePr>
        <p:xfrm>
          <a:off x="870110" y="1760220"/>
          <a:ext cx="4369478" cy="3606800"/>
        </p:xfrm>
        <a:graphic>
          <a:graphicData uri="http://schemas.openxmlformats.org/drawingml/2006/table">
            <a:tbl>
              <a:tblPr firstRow="1" bandRow="1">
                <a:tableStyleId>{5C22544A-7EE6-4342-B048-85BDC9FD1C3A}</a:tableStyleId>
              </a:tblPr>
              <a:tblGrid>
                <a:gridCol w="2184739">
                  <a:extLst>
                    <a:ext uri="{9D8B030D-6E8A-4147-A177-3AD203B41FA5}">
                      <a16:colId xmlns:a16="http://schemas.microsoft.com/office/drawing/2014/main" val="2265681601"/>
                    </a:ext>
                  </a:extLst>
                </a:gridCol>
                <a:gridCol w="2184739">
                  <a:extLst>
                    <a:ext uri="{9D8B030D-6E8A-4147-A177-3AD203B41FA5}">
                      <a16:colId xmlns:a16="http://schemas.microsoft.com/office/drawing/2014/main" val="697167215"/>
                    </a:ext>
                  </a:extLst>
                </a:gridCol>
              </a:tblGrid>
              <a:tr h="370840">
                <a:tc gridSpan="2">
                  <a:txBody>
                    <a:bodyPr/>
                    <a:lstStyle/>
                    <a:p>
                      <a:pPr algn="ctr"/>
                      <a:r>
                        <a:rPr lang="en-US" altLang="zh-CN" dirty="0"/>
                        <a:t>Thermal Shield Parameters</a:t>
                      </a:r>
                      <a:endParaRPr lang="zh-CN" altLang="en-US" dirty="0"/>
                    </a:p>
                  </a:txBody>
                  <a:tcPr/>
                </a:tc>
                <a:tc hMerge="1">
                  <a:txBody>
                    <a:bodyPr/>
                    <a:lstStyle/>
                    <a:p>
                      <a:endParaRPr lang="zh-CN" altLang="en-US" dirty="0"/>
                    </a:p>
                  </a:txBody>
                  <a:tcPr/>
                </a:tc>
                <a:extLst>
                  <a:ext uri="{0D108BD9-81ED-4DB2-BD59-A6C34878D82A}">
                    <a16:rowId xmlns:a16="http://schemas.microsoft.com/office/drawing/2014/main" val="1172444887"/>
                  </a:ext>
                </a:extLst>
              </a:tr>
              <a:tr h="370840">
                <a:tc>
                  <a:txBody>
                    <a:bodyPr/>
                    <a:lstStyle/>
                    <a:p>
                      <a:pPr algn="ctr"/>
                      <a:r>
                        <a:rPr lang="en-US" altLang="zh-CN" dirty="0"/>
                        <a:t>Inlet Temperature</a:t>
                      </a:r>
                      <a:endParaRPr lang="zh-CN" altLang="en-US" dirty="0"/>
                    </a:p>
                  </a:txBody>
                  <a:tcPr/>
                </a:tc>
                <a:tc>
                  <a:txBody>
                    <a:bodyPr/>
                    <a:lstStyle/>
                    <a:p>
                      <a:pPr algn="ctr"/>
                      <a:r>
                        <a:rPr lang="en-US" altLang="zh-CN" dirty="0"/>
                        <a:t>40K</a:t>
                      </a:r>
                      <a:endParaRPr lang="zh-CN" altLang="en-US" dirty="0"/>
                    </a:p>
                  </a:txBody>
                  <a:tcPr/>
                </a:tc>
                <a:extLst>
                  <a:ext uri="{0D108BD9-81ED-4DB2-BD59-A6C34878D82A}">
                    <a16:rowId xmlns:a16="http://schemas.microsoft.com/office/drawing/2014/main" val="3199482201"/>
                  </a:ext>
                </a:extLst>
              </a:tr>
              <a:tr h="370840">
                <a:tc>
                  <a:txBody>
                    <a:bodyPr/>
                    <a:lstStyle/>
                    <a:p>
                      <a:pPr algn="ctr"/>
                      <a:r>
                        <a:rPr lang="en-US" altLang="zh-CN" dirty="0"/>
                        <a:t>Outlet Temperature</a:t>
                      </a:r>
                      <a:endParaRPr lang="zh-CN" altLang="en-US" dirty="0"/>
                    </a:p>
                  </a:txBody>
                  <a:tcPr/>
                </a:tc>
                <a:tc>
                  <a:txBody>
                    <a:bodyPr/>
                    <a:lstStyle/>
                    <a:p>
                      <a:pPr algn="ctr"/>
                      <a:r>
                        <a:rPr lang="en-US" altLang="zh-CN" dirty="0"/>
                        <a:t>64.64K</a:t>
                      </a:r>
                      <a:endParaRPr lang="zh-CN" altLang="en-US" dirty="0"/>
                    </a:p>
                  </a:txBody>
                  <a:tcPr/>
                </a:tc>
                <a:extLst>
                  <a:ext uri="{0D108BD9-81ED-4DB2-BD59-A6C34878D82A}">
                    <a16:rowId xmlns:a16="http://schemas.microsoft.com/office/drawing/2014/main" val="3841542008"/>
                  </a:ext>
                </a:extLst>
              </a:tr>
              <a:tr h="370840">
                <a:tc>
                  <a:txBody>
                    <a:bodyPr/>
                    <a:lstStyle/>
                    <a:p>
                      <a:pPr algn="ctr"/>
                      <a:r>
                        <a:rPr lang="en-US" altLang="zh-CN" dirty="0"/>
                        <a:t>Ave Temperature</a:t>
                      </a:r>
                      <a:endParaRPr lang="zh-CN" altLang="en-US" dirty="0"/>
                    </a:p>
                  </a:txBody>
                  <a:tcPr/>
                </a:tc>
                <a:tc>
                  <a:txBody>
                    <a:bodyPr/>
                    <a:lstStyle/>
                    <a:p>
                      <a:pPr algn="ctr"/>
                      <a:r>
                        <a:rPr lang="en-US" altLang="zh-CN" dirty="0"/>
                        <a:t>54.26K</a:t>
                      </a:r>
                      <a:endParaRPr lang="zh-CN" altLang="en-US" dirty="0"/>
                    </a:p>
                  </a:txBody>
                  <a:tcPr/>
                </a:tc>
                <a:extLst>
                  <a:ext uri="{0D108BD9-81ED-4DB2-BD59-A6C34878D82A}">
                    <a16:rowId xmlns:a16="http://schemas.microsoft.com/office/drawing/2014/main" val="1444205266"/>
                  </a:ext>
                </a:extLst>
              </a:tr>
              <a:tr h="370840">
                <a:tc>
                  <a:txBody>
                    <a:bodyPr/>
                    <a:lstStyle/>
                    <a:p>
                      <a:pPr algn="ctr"/>
                      <a:r>
                        <a:rPr lang="en-US" altLang="zh-CN" dirty="0"/>
                        <a:t>Mass Flow Rate</a:t>
                      </a:r>
                      <a:endParaRPr lang="zh-CN" altLang="en-US" dirty="0"/>
                    </a:p>
                  </a:txBody>
                  <a:tcPr/>
                </a:tc>
                <a:tc>
                  <a:txBody>
                    <a:bodyPr/>
                    <a:lstStyle/>
                    <a:p>
                      <a:pPr algn="ctr"/>
                      <a:r>
                        <a:rPr lang="en-US" altLang="zh-CN" dirty="0"/>
                        <a:t>8g/s</a:t>
                      </a:r>
                      <a:endParaRPr lang="zh-CN" altLang="en-US" dirty="0"/>
                    </a:p>
                  </a:txBody>
                  <a:tcPr/>
                </a:tc>
                <a:extLst>
                  <a:ext uri="{0D108BD9-81ED-4DB2-BD59-A6C34878D82A}">
                    <a16:rowId xmlns:a16="http://schemas.microsoft.com/office/drawing/2014/main" val="275135445"/>
                  </a:ext>
                </a:extLst>
              </a:tr>
              <a:tr h="370840">
                <a:tc>
                  <a:txBody>
                    <a:bodyPr/>
                    <a:lstStyle/>
                    <a:p>
                      <a:pPr algn="ctr"/>
                      <a:r>
                        <a:rPr lang="en-US" altLang="zh-CN" dirty="0"/>
                        <a:t>Tube length</a:t>
                      </a:r>
                      <a:endParaRPr lang="zh-CN" altLang="en-US" dirty="0"/>
                    </a:p>
                  </a:txBody>
                  <a:tcPr/>
                </a:tc>
                <a:tc>
                  <a:txBody>
                    <a:bodyPr/>
                    <a:lstStyle/>
                    <a:p>
                      <a:pPr algn="ctr"/>
                      <a:r>
                        <a:rPr lang="en-US" altLang="zh-CN" dirty="0"/>
                        <a:t>90m*2</a:t>
                      </a:r>
                      <a:endParaRPr lang="zh-CN" altLang="en-US" dirty="0"/>
                    </a:p>
                  </a:txBody>
                  <a:tcPr/>
                </a:tc>
                <a:extLst>
                  <a:ext uri="{0D108BD9-81ED-4DB2-BD59-A6C34878D82A}">
                    <a16:rowId xmlns:a16="http://schemas.microsoft.com/office/drawing/2014/main" val="3725909965"/>
                  </a:ext>
                </a:extLst>
              </a:tr>
              <a:tr h="370840">
                <a:tc>
                  <a:txBody>
                    <a:bodyPr/>
                    <a:lstStyle/>
                    <a:p>
                      <a:pPr algn="ctr"/>
                      <a:r>
                        <a:rPr lang="en-US" altLang="zh-CN" dirty="0"/>
                        <a:t>Tube Inner Diameter</a:t>
                      </a:r>
                      <a:endParaRPr lang="zh-CN" altLang="en-US" dirty="0"/>
                    </a:p>
                  </a:txBody>
                  <a:tcPr/>
                </a:tc>
                <a:tc>
                  <a:txBody>
                    <a:bodyPr/>
                    <a:lstStyle/>
                    <a:p>
                      <a:pPr algn="ctr"/>
                      <a:r>
                        <a:rPr lang="en-US" altLang="zh-CN" dirty="0"/>
                        <a:t>15mm</a:t>
                      </a:r>
                    </a:p>
                  </a:txBody>
                  <a:tcPr/>
                </a:tc>
                <a:extLst>
                  <a:ext uri="{0D108BD9-81ED-4DB2-BD59-A6C34878D82A}">
                    <a16:rowId xmlns:a16="http://schemas.microsoft.com/office/drawing/2014/main" val="3659070664"/>
                  </a:ext>
                </a:extLst>
              </a:tr>
              <a:tr h="370840">
                <a:tc>
                  <a:txBody>
                    <a:bodyPr/>
                    <a:lstStyle/>
                    <a:p>
                      <a:pPr algn="ctr"/>
                      <a:r>
                        <a:rPr lang="en-US" altLang="zh-CN" dirty="0"/>
                        <a:t>Work Pressure</a:t>
                      </a:r>
                      <a:endParaRPr lang="zh-CN" altLang="en-US" dirty="0"/>
                    </a:p>
                  </a:txBody>
                  <a:tcPr/>
                </a:tc>
                <a:tc>
                  <a:txBody>
                    <a:bodyPr/>
                    <a:lstStyle/>
                    <a:p>
                      <a:pPr algn="ctr"/>
                      <a:r>
                        <a:rPr lang="en-US" altLang="zh-CN" dirty="0"/>
                        <a:t>3bar</a:t>
                      </a:r>
                      <a:endParaRPr lang="zh-CN" altLang="en-US" dirty="0"/>
                    </a:p>
                  </a:txBody>
                  <a:tcPr/>
                </a:tc>
                <a:extLst>
                  <a:ext uri="{0D108BD9-81ED-4DB2-BD59-A6C34878D82A}">
                    <a16:rowId xmlns:a16="http://schemas.microsoft.com/office/drawing/2014/main" val="184820273"/>
                  </a:ext>
                </a:extLst>
              </a:tr>
              <a:tr h="370840">
                <a:tc>
                  <a:txBody>
                    <a:bodyPr/>
                    <a:lstStyle/>
                    <a:p>
                      <a:pPr algn="ctr"/>
                      <a:r>
                        <a:rPr lang="en-US" altLang="zh-CN" dirty="0"/>
                        <a:t>Pressure Drop</a:t>
                      </a:r>
                      <a:r>
                        <a:rPr lang="zh-CN" altLang="en-US" dirty="0"/>
                        <a:t>（</a:t>
                      </a:r>
                      <a:r>
                        <a:rPr lang="en-US" altLang="zh-CN" dirty="0"/>
                        <a:t>Every Single Line</a:t>
                      </a:r>
                      <a:r>
                        <a:rPr lang="zh-CN" altLang="en-US" dirty="0"/>
                        <a:t>）</a:t>
                      </a:r>
                    </a:p>
                  </a:txBody>
                  <a:tcPr/>
                </a:tc>
                <a:tc>
                  <a:txBody>
                    <a:bodyPr/>
                    <a:lstStyle/>
                    <a:p>
                      <a:pPr algn="ctr"/>
                      <a:r>
                        <a:rPr lang="en-US" altLang="zh-CN" dirty="0"/>
                        <a:t>0.271bar</a:t>
                      </a:r>
                      <a:endParaRPr lang="zh-CN" altLang="en-US" dirty="0"/>
                    </a:p>
                  </a:txBody>
                  <a:tcPr/>
                </a:tc>
                <a:extLst>
                  <a:ext uri="{0D108BD9-81ED-4DB2-BD59-A6C34878D82A}">
                    <a16:rowId xmlns:a16="http://schemas.microsoft.com/office/drawing/2014/main" val="4031687829"/>
                  </a:ext>
                </a:extLst>
              </a:tr>
            </a:tbl>
          </a:graphicData>
        </a:graphic>
      </p:graphicFrame>
      <p:graphicFrame>
        <p:nvGraphicFramePr>
          <p:cNvPr id="22" name="表格 21">
            <a:extLst>
              <a:ext uri="{FF2B5EF4-FFF2-40B4-BE49-F238E27FC236}">
                <a16:creationId xmlns:a16="http://schemas.microsoft.com/office/drawing/2014/main" id="{5785990E-F580-4B54-9ABD-7A0B3A4E7DD2}"/>
              </a:ext>
            </a:extLst>
          </p:cNvPr>
          <p:cNvGraphicFramePr>
            <a:graphicFrameLocks noGrp="1"/>
          </p:cNvGraphicFramePr>
          <p:nvPr>
            <p:extLst>
              <p:ext uri="{D42A27DB-BD31-4B8C-83A1-F6EECF244321}">
                <p14:modId xmlns:p14="http://schemas.microsoft.com/office/powerpoint/2010/main" val="1866714146"/>
              </p:ext>
            </p:extLst>
          </p:nvPr>
        </p:nvGraphicFramePr>
        <p:xfrm>
          <a:off x="6372353" y="1410371"/>
          <a:ext cx="4369478" cy="2225040"/>
        </p:xfrm>
        <a:graphic>
          <a:graphicData uri="http://schemas.openxmlformats.org/drawingml/2006/table">
            <a:tbl>
              <a:tblPr firstRow="1" bandRow="1">
                <a:tableStyleId>{5C22544A-7EE6-4342-B048-85BDC9FD1C3A}</a:tableStyleId>
              </a:tblPr>
              <a:tblGrid>
                <a:gridCol w="2184739">
                  <a:extLst>
                    <a:ext uri="{9D8B030D-6E8A-4147-A177-3AD203B41FA5}">
                      <a16:colId xmlns:a16="http://schemas.microsoft.com/office/drawing/2014/main" val="2265681601"/>
                    </a:ext>
                  </a:extLst>
                </a:gridCol>
                <a:gridCol w="2184739">
                  <a:extLst>
                    <a:ext uri="{9D8B030D-6E8A-4147-A177-3AD203B41FA5}">
                      <a16:colId xmlns:a16="http://schemas.microsoft.com/office/drawing/2014/main" val="697167215"/>
                    </a:ext>
                  </a:extLst>
                </a:gridCol>
              </a:tblGrid>
              <a:tr h="370840">
                <a:tc gridSpan="2">
                  <a:txBody>
                    <a:bodyPr/>
                    <a:lstStyle/>
                    <a:p>
                      <a:pPr algn="ctr"/>
                      <a:r>
                        <a:rPr lang="en-US" altLang="zh-CN" dirty="0"/>
                        <a:t>Coil Cooling Structure Parameters</a:t>
                      </a:r>
                      <a:endParaRPr lang="zh-CN" altLang="en-US" dirty="0"/>
                    </a:p>
                  </a:txBody>
                  <a:tcPr/>
                </a:tc>
                <a:tc hMerge="1">
                  <a:txBody>
                    <a:bodyPr/>
                    <a:lstStyle/>
                    <a:p>
                      <a:endParaRPr lang="zh-CN" altLang="en-US" dirty="0"/>
                    </a:p>
                  </a:txBody>
                  <a:tcPr/>
                </a:tc>
                <a:extLst>
                  <a:ext uri="{0D108BD9-81ED-4DB2-BD59-A6C34878D82A}">
                    <a16:rowId xmlns:a16="http://schemas.microsoft.com/office/drawing/2014/main" val="1172444887"/>
                  </a:ext>
                </a:extLst>
              </a:tr>
              <a:tr h="370840">
                <a:tc>
                  <a:txBody>
                    <a:bodyPr/>
                    <a:lstStyle/>
                    <a:p>
                      <a:pPr algn="ctr"/>
                      <a:r>
                        <a:rPr lang="en-US" altLang="zh-CN" dirty="0"/>
                        <a:t>Ave Temperature</a:t>
                      </a:r>
                      <a:endParaRPr lang="zh-CN" altLang="en-US" dirty="0"/>
                    </a:p>
                  </a:txBody>
                  <a:tcPr/>
                </a:tc>
                <a:tc>
                  <a:txBody>
                    <a:bodyPr/>
                    <a:lstStyle/>
                    <a:p>
                      <a:pPr algn="ctr"/>
                      <a:r>
                        <a:rPr lang="en-US" altLang="zh-CN" dirty="0"/>
                        <a:t>4.591K</a:t>
                      </a:r>
                      <a:endParaRPr lang="zh-CN" altLang="en-US" dirty="0"/>
                    </a:p>
                  </a:txBody>
                  <a:tcPr/>
                </a:tc>
                <a:extLst>
                  <a:ext uri="{0D108BD9-81ED-4DB2-BD59-A6C34878D82A}">
                    <a16:rowId xmlns:a16="http://schemas.microsoft.com/office/drawing/2014/main" val="3199482201"/>
                  </a:ext>
                </a:extLst>
              </a:tr>
              <a:tr h="370840">
                <a:tc>
                  <a:txBody>
                    <a:bodyPr/>
                    <a:lstStyle/>
                    <a:p>
                      <a:pPr algn="ctr"/>
                      <a:r>
                        <a:rPr lang="en-US" altLang="zh-CN" dirty="0"/>
                        <a:t>Max Temperature</a:t>
                      </a:r>
                      <a:endParaRPr lang="zh-CN" altLang="en-US" dirty="0"/>
                    </a:p>
                  </a:txBody>
                  <a:tcPr/>
                </a:tc>
                <a:tc>
                  <a:txBody>
                    <a:bodyPr/>
                    <a:lstStyle/>
                    <a:p>
                      <a:pPr algn="ctr"/>
                      <a:r>
                        <a:rPr lang="en-US" altLang="zh-CN" dirty="0"/>
                        <a:t>4.982K</a:t>
                      </a:r>
                      <a:endParaRPr lang="zh-CN" altLang="en-US" dirty="0"/>
                    </a:p>
                  </a:txBody>
                  <a:tcPr/>
                </a:tc>
                <a:extLst>
                  <a:ext uri="{0D108BD9-81ED-4DB2-BD59-A6C34878D82A}">
                    <a16:rowId xmlns:a16="http://schemas.microsoft.com/office/drawing/2014/main" val="3841542008"/>
                  </a:ext>
                </a:extLst>
              </a:tr>
              <a:tr h="370840">
                <a:tc>
                  <a:txBody>
                    <a:bodyPr/>
                    <a:lstStyle/>
                    <a:p>
                      <a:pPr algn="ctr"/>
                      <a:r>
                        <a:rPr lang="en-US" altLang="zh-CN" dirty="0"/>
                        <a:t>Tube Space</a:t>
                      </a:r>
                      <a:endParaRPr lang="zh-CN" altLang="en-US" dirty="0"/>
                    </a:p>
                  </a:txBody>
                  <a:tcPr/>
                </a:tc>
                <a:tc>
                  <a:txBody>
                    <a:bodyPr/>
                    <a:lstStyle/>
                    <a:p>
                      <a:pPr algn="ctr"/>
                      <a:r>
                        <a:rPr lang="en-US" altLang="zh-CN" dirty="0"/>
                        <a:t>250mm</a:t>
                      </a:r>
                    </a:p>
                  </a:txBody>
                  <a:tcPr/>
                </a:tc>
                <a:extLst>
                  <a:ext uri="{0D108BD9-81ED-4DB2-BD59-A6C34878D82A}">
                    <a16:rowId xmlns:a16="http://schemas.microsoft.com/office/drawing/2014/main" val="3725909965"/>
                  </a:ext>
                </a:extLst>
              </a:tr>
              <a:tr h="370840">
                <a:tc>
                  <a:txBody>
                    <a:bodyPr/>
                    <a:lstStyle/>
                    <a:p>
                      <a:pPr algn="ctr"/>
                      <a:r>
                        <a:rPr lang="en-US" altLang="zh-CN" dirty="0"/>
                        <a:t>Tube Inner Diameter</a:t>
                      </a:r>
                      <a:endParaRPr lang="zh-CN" altLang="en-US" dirty="0"/>
                    </a:p>
                  </a:txBody>
                  <a:tcPr/>
                </a:tc>
                <a:tc>
                  <a:txBody>
                    <a:bodyPr/>
                    <a:lstStyle/>
                    <a:p>
                      <a:pPr algn="ctr"/>
                      <a:r>
                        <a:rPr lang="en-US" altLang="zh-CN" dirty="0"/>
                        <a:t>15mm</a:t>
                      </a:r>
                      <a:endParaRPr lang="zh-CN" altLang="en-US" dirty="0"/>
                    </a:p>
                  </a:txBody>
                  <a:tcPr/>
                </a:tc>
                <a:extLst>
                  <a:ext uri="{0D108BD9-81ED-4DB2-BD59-A6C34878D82A}">
                    <a16:rowId xmlns:a16="http://schemas.microsoft.com/office/drawing/2014/main" val="3659070664"/>
                  </a:ext>
                </a:extLst>
              </a:tr>
              <a:tr h="370840">
                <a:tc>
                  <a:txBody>
                    <a:bodyPr/>
                    <a:lstStyle/>
                    <a:p>
                      <a:pPr algn="ctr"/>
                      <a:r>
                        <a:rPr lang="en-US" altLang="zh-CN" dirty="0"/>
                        <a:t>Work Pressure</a:t>
                      </a:r>
                      <a:endParaRPr lang="zh-CN" altLang="en-US" dirty="0"/>
                    </a:p>
                  </a:txBody>
                  <a:tcPr/>
                </a:tc>
                <a:tc>
                  <a:txBody>
                    <a:bodyPr/>
                    <a:lstStyle/>
                    <a:p>
                      <a:pPr algn="ctr"/>
                      <a:r>
                        <a:rPr lang="en-US" altLang="zh-CN" dirty="0"/>
                        <a:t>1.05bar</a:t>
                      </a:r>
                      <a:endParaRPr lang="zh-CN" altLang="en-US" dirty="0"/>
                    </a:p>
                  </a:txBody>
                  <a:tcPr/>
                </a:tc>
                <a:extLst>
                  <a:ext uri="{0D108BD9-81ED-4DB2-BD59-A6C34878D82A}">
                    <a16:rowId xmlns:a16="http://schemas.microsoft.com/office/drawing/2014/main" val="2157606221"/>
                  </a:ext>
                </a:extLst>
              </a:tr>
            </a:tbl>
          </a:graphicData>
        </a:graphic>
      </p:graphicFrame>
      <p:graphicFrame>
        <p:nvGraphicFramePr>
          <p:cNvPr id="23" name="表格 22">
            <a:extLst>
              <a:ext uri="{FF2B5EF4-FFF2-40B4-BE49-F238E27FC236}">
                <a16:creationId xmlns:a16="http://schemas.microsoft.com/office/drawing/2014/main" id="{087A71F5-54D2-493D-8AC4-2B56F70A983F}"/>
              </a:ext>
            </a:extLst>
          </p:cNvPr>
          <p:cNvGraphicFramePr>
            <a:graphicFrameLocks noGrp="1"/>
          </p:cNvGraphicFramePr>
          <p:nvPr>
            <p:extLst>
              <p:ext uri="{D42A27DB-BD31-4B8C-83A1-F6EECF244321}">
                <p14:modId xmlns:p14="http://schemas.microsoft.com/office/powerpoint/2010/main" val="2019845798"/>
              </p:ext>
            </p:extLst>
          </p:nvPr>
        </p:nvGraphicFramePr>
        <p:xfrm>
          <a:off x="6372353" y="4072466"/>
          <a:ext cx="4369478" cy="1483360"/>
        </p:xfrm>
        <a:graphic>
          <a:graphicData uri="http://schemas.openxmlformats.org/drawingml/2006/table">
            <a:tbl>
              <a:tblPr firstRow="1" bandRow="1">
                <a:tableStyleId>{5C22544A-7EE6-4342-B048-85BDC9FD1C3A}</a:tableStyleId>
              </a:tblPr>
              <a:tblGrid>
                <a:gridCol w="2184739">
                  <a:extLst>
                    <a:ext uri="{9D8B030D-6E8A-4147-A177-3AD203B41FA5}">
                      <a16:colId xmlns:a16="http://schemas.microsoft.com/office/drawing/2014/main" val="2265681601"/>
                    </a:ext>
                  </a:extLst>
                </a:gridCol>
                <a:gridCol w="2184739">
                  <a:extLst>
                    <a:ext uri="{9D8B030D-6E8A-4147-A177-3AD203B41FA5}">
                      <a16:colId xmlns:a16="http://schemas.microsoft.com/office/drawing/2014/main" val="697167215"/>
                    </a:ext>
                  </a:extLst>
                </a:gridCol>
              </a:tblGrid>
              <a:tr h="370840">
                <a:tc gridSpan="2">
                  <a:txBody>
                    <a:bodyPr/>
                    <a:lstStyle/>
                    <a:p>
                      <a:pPr algn="ctr"/>
                      <a:r>
                        <a:rPr lang="en-US" altLang="zh-CN" dirty="0"/>
                        <a:t>Current Lead Parameters</a:t>
                      </a:r>
                      <a:endParaRPr lang="zh-CN" altLang="en-US" dirty="0"/>
                    </a:p>
                  </a:txBody>
                  <a:tcPr/>
                </a:tc>
                <a:tc hMerge="1">
                  <a:txBody>
                    <a:bodyPr/>
                    <a:lstStyle/>
                    <a:p>
                      <a:endParaRPr lang="zh-CN" altLang="en-US" dirty="0"/>
                    </a:p>
                  </a:txBody>
                  <a:tcPr/>
                </a:tc>
                <a:extLst>
                  <a:ext uri="{0D108BD9-81ED-4DB2-BD59-A6C34878D82A}">
                    <a16:rowId xmlns:a16="http://schemas.microsoft.com/office/drawing/2014/main" val="1172444887"/>
                  </a:ext>
                </a:extLst>
              </a:tr>
              <a:tr h="370840">
                <a:tc>
                  <a:txBody>
                    <a:bodyPr/>
                    <a:lstStyle/>
                    <a:p>
                      <a:pPr algn="ctr"/>
                      <a:r>
                        <a:rPr lang="en-US" altLang="zh-CN" dirty="0"/>
                        <a:t>Mass Flow Rate (4K)</a:t>
                      </a:r>
                      <a:endParaRPr lang="zh-CN" altLang="en-US" dirty="0"/>
                    </a:p>
                  </a:txBody>
                  <a:tcPr/>
                </a:tc>
                <a:tc>
                  <a:txBody>
                    <a:bodyPr/>
                    <a:lstStyle/>
                    <a:p>
                      <a:pPr algn="ctr"/>
                      <a:r>
                        <a:rPr lang="en-US" altLang="zh-CN" dirty="0"/>
                        <a:t>3g/s</a:t>
                      </a:r>
                      <a:endParaRPr lang="zh-CN" altLang="en-US" dirty="0"/>
                    </a:p>
                  </a:txBody>
                  <a:tcPr/>
                </a:tc>
                <a:extLst>
                  <a:ext uri="{0D108BD9-81ED-4DB2-BD59-A6C34878D82A}">
                    <a16:rowId xmlns:a16="http://schemas.microsoft.com/office/drawing/2014/main" val="3199482201"/>
                  </a:ext>
                </a:extLst>
              </a:tr>
              <a:tr h="370840">
                <a:tc>
                  <a:txBody>
                    <a:bodyPr/>
                    <a:lstStyle/>
                    <a:p>
                      <a:pPr algn="ctr"/>
                      <a:r>
                        <a:rPr lang="en-US" altLang="zh-CN" dirty="0"/>
                        <a:t>Mass Flow Rate (40K)</a:t>
                      </a:r>
                      <a:endParaRPr lang="zh-CN" altLang="en-US" dirty="0"/>
                    </a:p>
                  </a:txBody>
                  <a:tcPr/>
                </a:tc>
                <a:tc>
                  <a:txBody>
                    <a:bodyPr/>
                    <a:lstStyle/>
                    <a:p>
                      <a:pPr algn="ctr"/>
                      <a:r>
                        <a:rPr lang="en-US" altLang="zh-CN" dirty="0"/>
                        <a:t>3g/s</a:t>
                      </a:r>
                      <a:endParaRPr lang="zh-CN" altLang="en-US" dirty="0"/>
                    </a:p>
                  </a:txBody>
                  <a:tcPr/>
                </a:tc>
                <a:extLst>
                  <a:ext uri="{0D108BD9-81ED-4DB2-BD59-A6C34878D82A}">
                    <a16:rowId xmlns:a16="http://schemas.microsoft.com/office/drawing/2014/main" val="3841542008"/>
                  </a:ext>
                </a:extLst>
              </a:tr>
              <a:tr h="370840">
                <a:tc>
                  <a:txBody>
                    <a:bodyPr/>
                    <a:lstStyle/>
                    <a:p>
                      <a:pPr algn="ctr"/>
                      <a:r>
                        <a:rPr lang="en-US" altLang="zh-CN" dirty="0"/>
                        <a:t>Tube Inner Diameter</a:t>
                      </a:r>
                      <a:endParaRPr lang="zh-CN" altLang="en-US" dirty="0"/>
                    </a:p>
                  </a:txBody>
                  <a:tcPr/>
                </a:tc>
                <a:tc>
                  <a:txBody>
                    <a:bodyPr/>
                    <a:lstStyle/>
                    <a:p>
                      <a:pPr algn="ctr"/>
                      <a:r>
                        <a:rPr lang="en-US" altLang="zh-CN" dirty="0"/>
                        <a:t>8mm</a:t>
                      </a:r>
                      <a:endParaRPr lang="zh-CN" altLang="en-US" dirty="0"/>
                    </a:p>
                  </a:txBody>
                  <a:tcPr/>
                </a:tc>
                <a:extLst>
                  <a:ext uri="{0D108BD9-81ED-4DB2-BD59-A6C34878D82A}">
                    <a16:rowId xmlns:a16="http://schemas.microsoft.com/office/drawing/2014/main" val="3659070664"/>
                  </a:ext>
                </a:extLst>
              </a:tr>
            </a:tbl>
          </a:graphicData>
        </a:graphic>
      </p:graphicFrame>
    </p:spTree>
    <p:extLst>
      <p:ext uri="{BB962C8B-B14F-4D97-AF65-F5344CB8AC3E}">
        <p14:creationId xmlns:p14="http://schemas.microsoft.com/office/powerpoint/2010/main" val="10072409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EA24F62-9D32-4144-A256-6AA73DA5209B}"/>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4 Summary</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
        <p:nvSpPr>
          <p:cNvPr id="3" name="文本框 2">
            <a:extLst>
              <a:ext uri="{FF2B5EF4-FFF2-40B4-BE49-F238E27FC236}">
                <a16:creationId xmlns:a16="http://schemas.microsoft.com/office/drawing/2014/main" id="{1634F5B2-6BE8-45A5-89F5-FA31F68EF454}"/>
              </a:ext>
            </a:extLst>
          </p:cNvPr>
          <p:cNvSpPr txBox="1"/>
          <p:nvPr/>
        </p:nvSpPr>
        <p:spPr>
          <a:xfrm>
            <a:off x="3076575" y="3571875"/>
            <a:ext cx="184731" cy="400110"/>
          </a:xfrm>
          <a:prstGeom prst="rect">
            <a:avLst/>
          </a:prstGeom>
          <a:noFill/>
        </p:spPr>
        <p:txBody>
          <a:bodyPr wrap="none" rtlCol="0">
            <a:spAutoFit/>
          </a:bodyPr>
          <a:lstStyle/>
          <a:p>
            <a:pPr algn="l"/>
            <a:endParaRPr lang="zh-CN" altLang="en-US" sz="2000" dirty="0"/>
          </a:p>
        </p:txBody>
      </p:sp>
      <p:sp>
        <p:nvSpPr>
          <p:cNvPr id="5" name="文本框 4">
            <a:extLst>
              <a:ext uri="{FF2B5EF4-FFF2-40B4-BE49-F238E27FC236}">
                <a16:creationId xmlns:a16="http://schemas.microsoft.com/office/drawing/2014/main" id="{BEEA5CF4-97A2-4539-95C2-58DD01347460}"/>
              </a:ext>
            </a:extLst>
          </p:cNvPr>
          <p:cNvSpPr txBox="1"/>
          <p:nvPr/>
        </p:nvSpPr>
        <p:spPr>
          <a:xfrm>
            <a:off x="716264" y="870615"/>
            <a:ext cx="10250424" cy="5601020"/>
          </a:xfrm>
          <a:prstGeom prst="rect">
            <a:avLst/>
          </a:prstGeom>
          <a:noFill/>
        </p:spPr>
        <p:txBody>
          <a:bodyPr wrap="square" rtlCol="0">
            <a:spAutoFit/>
          </a:bodyPr>
          <a:lstStyle/>
          <a:p>
            <a:pPr marL="342900" indent="-342900">
              <a:lnSpc>
                <a:spcPct val="120000"/>
              </a:lnSpc>
              <a:buFont typeface="+mj-lt"/>
              <a:buAutoNum type="arabicPeriod"/>
            </a:pPr>
            <a:r>
              <a:rPr lang="en-US" altLang="zh-CN" sz="2000" dirty="0">
                <a:latin typeface="微软雅黑" panose="020B0503020204020204" pitchFamily="34" charset="-122"/>
                <a:ea typeface="微软雅黑" panose="020B0503020204020204" pitchFamily="34" charset="-122"/>
              </a:rPr>
              <a:t>After comparing the three cooling structures and methods, the </a:t>
            </a:r>
            <a:r>
              <a:rPr lang="en-US" altLang="zh-CN" sz="2000" dirty="0">
                <a:solidFill>
                  <a:srgbClr val="FF0000"/>
                </a:solidFill>
                <a:latin typeface="微软雅黑" panose="020B0503020204020204" pitchFamily="34" charset="-122"/>
                <a:ea typeface="微软雅黑" panose="020B0503020204020204" pitchFamily="34" charset="-122"/>
              </a:rPr>
              <a:t>thermosiphon cooling scheme</a:t>
            </a:r>
            <a:r>
              <a:rPr lang="en-US" altLang="zh-CN" sz="2000" dirty="0">
                <a:latin typeface="微软雅黑" panose="020B0503020204020204" pitchFamily="34" charset="-122"/>
                <a:ea typeface="微软雅黑" panose="020B0503020204020204" pitchFamily="34" charset="-122"/>
              </a:rPr>
              <a:t> was ultimately selected. The forced-flow cooling scheme has a high pressure drop, and the increased pressure leads to a higher saturation temperature, which negatively affects the overall coil temperature. The subcooled forced-flow scheme, on the other hand, is overly complex, expensive, and introduces uncertainty into the system.  </a:t>
            </a:r>
          </a:p>
          <a:p>
            <a:pPr marL="342900" indent="-342900">
              <a:lnSpc>
                <a:spcPct val="120000"/>
              </a:lnSpc>
              <a:buFont typeface="+mj-lt"/>
              <a:buAutoNum type="arabicPeriod"/>
            </a:pPr>
            <a:r>
              <a:rPr lang="en-US" altLang="zh-CN" sz="2000" dirty="0">
                <a:latin typeface="微软雅黑" panose="020B0503020204020204" pitchFamily="34" charset="-122"/>
                <a:ea typeface="微软雅黑" panose="020B0503020204020204" pitchFamily="34" charset="-122"/>
              </a:rPr>
              <a:t>Based on the thermosiphon cooling scheme, the basic </a:t>
            </a:r>
            <a:r>
              <a:rPr lang="en-US" altLang="zh-CN" sz="2000" dirty="0">
                <a:solidFill>
                  <a:srgbClr val="FF0000"/>
                </a:solidFill>
                <a:latin typeface="微软雅黑" panose="020B0503020204020204" pitchFamily="34" charset="-122"/>
                <a:ea typeface="微软雅黑" panose="020B0503020204020204" pitchFamily="34" charset="-122"/>
              </a:rPr>
              <a:t>cooling process</a:t>
            </a:r>
            <a:r>
              <a:rPr lang="en-US" altLang="zh-CN" sz="2000" dirty="0">
                <a:latin typeface="微软雅黑" panose="020B0503020204020204" pitchFamily="34" charset="-122"/>
                <a:ea typeface="微软雅黑" panose="020B0503020204020204" pitchFamily="34" charset="-122"/>
              </a:rPr>
              <a:t> was designed, enabling functions such as temperature equalization and cooling, cold Shield cooling, main circuit cooling, and current lead cooling at cryogenic temperatures.  </a:t>
            </a:r>
          </a:p>
          <a:p>
            <a:pPr marL="342900" indent="-342900">
              <a:lnSpc>
                <a:spcPct val="120000"/>
              </a:lnSpc>
              <a:buFont typeface="+mj-lt"/>
              <a:buAutoNum type="arabicPeriod"/>
            </a:pPr>
            <a:r>
              <a:rPr lang="en-US" altLang="zh-CN" sz="2000" dirty="0">
                <a:latin typeface="微软雅黑" panose="020B0503020204020204" pitchFamily="34" charset="-122"/>
                <a:ea typeface="微软雅黑" panose="020B0503020204020204" pitchFamily="34" charset="-122"/>
              </a:rPr>
              <a:t>The </a:t>
            </a:r>
            <a:r>
              <a:rPr lang="en-US" altLang="zh-CN" sz="2000" dirty="0">
                <a:solidFill>
                  <a:srgbClr val="FF0000"/>
                </a:solidFill>
                <a:latin typeface="微软雅黑" panose="020B0503020204020204" pitchFamily="34" charset="-122"/>
                <a:ea typeface="微软雅黑" panose="020B0503020204020204" pitchFamily="34" charset="-122"/>
              </a:rPr>
              <a:t>heat load </a:t>
            </a:r>
            <a:r>
              <a:rPr lang="en-US" altLang="zh-CN" sz="2000" dirty="0">
                <a:latin typeface="微软雅黑" panose="020B0503020204020204" pitchFamily="34" charset="-122"/>
                <a:ea typeface="微软雅黑" panose="020B0503020204020204" pitchFamily="34" charset="-122"/>
              </a:rPr>
              <a:t>of the detector's superconducting magnet was estimated, and the specific cooling structures for the cold Shield, coil, and current leads were designed according to the corresponding heat load. The cooling conditions and required cooling capacity were calculated, leading to the specification of parameters for the refrigeration system. </a:t>
            </a:r>
          </a:p>
        </p:txBody>
      </p:sp>
    </p:spTree>
    <p:extLst>
      <p:ext uri="{BB962C8B-B14F-4D97-AF65-F5344CB8AC3E}">
        <p14:creationId xmlns:p14="http://schemas.microsoft.com/office/powerpoint/2010/main" val="290962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EA24F62-9D32-4144-A256-6AA73DA5209B}"/>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1 Background</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
        <p:nvSpPr>
          <p:cNvPr id="3" name="文本框 2">
            <a:extLst>
              <a:ext uri="{FF2B5EF4-FFF2-40B4-BE49-F238E27FC236}">
                <a16:creationId xmlns:a16="http://schemas.microsoft.com/office/drawing/2014/main" id="{1634F5B2-6BE8-45A5-89F5-FA31F68EF454}"/>
              </a:ext>
            </a:extLst>
          </p:cNvPr>
          <p:cNvSpPr txBox="1"/>
          <p:nvPr/>
        </p:nvSpPr>
        <p:spPr>
          <a:xfrm>
            <a:off x="3076575" y="3571875"/>
            <a:ext cx="184731" cy="400110"/>
          </a:xfrm>
          <a:prstGeom prst="rect">
            <a:avLst/>
          </a:prstGeom>
          <a:noFill/>
        </p:spPr>
        <p:txBody>
          <a:bodyPr wrap="none" rtlCol="0">
            <a:spAutoFit/>
          </a:bodyPr>
          <a:lstStyle/>
          <a:p>
            <a:pPr algn="l"/>
            <a:endParaRPr lang="zh-CN" altLang="en-US" sz="2000" dirty="0"/>
          </a:p>
        </p:txBody>
      </p:sp>
      <p:sp>
        <p:nvSpPr>
          <p:cNvPr id="6" name="文本框 5">
            <a:extLst>
              <a:ext uri="{FF2B5EF4-FFF2-40B4-BE49-F238E27FC236}">
                <a16:creationId xmlns:a16="http://schemas.microsoft.com/office/drawing/2014/main" id="{6FFCBDEE-70EF-45F5-B829-73628F896557}"/>
              </a:ext>
            </a:extLst>
          </p:cNvPr>
          <p:cNvSpPr txBox="1"/>
          <p:nvPr/>
        </p:nvSpPr>
        <p:spPr>
          <a:xfrm>
            <a:off x="95534" y="745942"/>
            <a:ext cx="12096466" cy="6112058"/>
          </a:xfrm>
          <a:prstGeom prst="rect">
            <a:avLst/>
          </a:prstGeom>
          <a:noFill/>
        </p:spPr>
        <p:txBody>
          <a:bodyPr wrap="square" rtlCol="0">
            <a:spAutoFit/>
          </a:bodyPr>
          <a:lstStyle/>
          <a:p>
            <a:pPr indent="457200">
              <a:lnSpc>
                <a:spcPct val="150000"/>
              </a:lnSpc>
              <a:spcBef>
                <a:spcPts val="600"/>
              </a:spcBef>
            </a:pPr>
            <a:r>
              <a:rPr lang="en-US" altLang="zh-CN" sz="1600" dirty="0">
                <a:latin typeface="+mn-ea"/>
                <a:cs typeface="Arial" panose="020B0604020202020204" pitchFamily="34" charset="0"/>
              </a:rPr>
              <a:t>The CEPC detector is a crucial component of the CEPC project, designed to detect particles generated from collisions, measure their energy, momentum, charge, and other properties, and identify different types of particles to study their behavior and interactions. To achieve precise particle detection and measurement, the </a:t>
            </a:r>
            <a:r>
              <a:rPr lang="en-US" altLang="zh-CN" sz="1600" b="1" dirty="0">
                <a:latin typeface="+mn-ea"/>
                <a:cs typeface="Arial" panose="020B0604020202020204" pitchFamily="34" charset="0"/>
              </a:rPr>
              <a:t>CEPC detector requires high-performance detector systems and magnetic field equipment</a:t>
            </a:r>
            <a:r>
              <a:rPr lang="en-US" altLang="zh-CN" sz="1600" dirty="0">
                <a:latin typeface="+mn-ea"/>
                <a:cs typeface="Arial" panose="020B0604020202020204" pitchFamily="34" charset="0"/>
              </a:rPr>
              <a:t>, among which the superconducting magnet is a key technological device.</a:t>
            </a:r>
          </a:p>
          <a:p>
            <a:pPr indent="457200">
              <a:lnSpc>
                <a:spcPct val="150000"/>
              </a:lnSpc>
              <a:spcBef>
                <a:spcPts val="600"/>
              </a:spcBef>
            </a:pPr>
            <a:r>
              <a:rPr lang="en-US" altLang="zh-CN" sz="1600" dirty="0">
                <a:latin typeface="+mn-ea"/>
                <a:cs typeface="Arial" panose="020B0604020202020204" pitchFamily="34" charset="0"/>
              </a:rPr>
              <a:t>A superconducting magnet is an electromagnet made from superconducting materials that can achieve a superconducting state at low temperatures, allowing large currents to flow without resistance to generate powerful magnetic fields. In the CEPC detector, superconducting magnets are primarily used to produce strong magnetic fields for deflecting the trajectories of charged particles, measuring their momentum, and identifying their properties. These superconducting magnets must possess high magnetic field strength, stability, and precision to ensure the accuracy and reliability of particle detection.</a:t>
            </a:r>
          </a:p>
          <a:p>
            <a:pPr indent="457200">
              <a:lnSpc>
                <a:spcPct val="150000"/>
              </a:lnSpc>
              <a:spcBef>
                <a:spcPts val="600"/>
              </a:spcBef>
            </a:pPr>
            <a:r>
              <a:rPr lang="en-US" altLang="zh-CN" sz="1600" dirty="0">
                <a:latin typeface="+mn-ea"/>
                <a:cs typeface="Arial" panose="020B0604020202020204" pitchFamily="34" charset="0"/>
              </a:rPr>
              <a:t>To maintain the superconducting state, the superconducting magnets require a </a:t>
            </a:r>
            <a:r>
              <a:rPr lang="en-US" altLang="zh-CN" sz="1600" b="1" dirty="0">
                <a:latin typeface="+mn-ea"/>
                <a:cs typeface="Arial" panose="020B0604020202020204" pitchFamily="34" charset="0"/>
              </a:rPr>
              <a:t>stable cryogenic environment</a:t>
            </a:r>
            <a:r>
              <a:rPr lang="en-US" altLang="zh-CN" sz="1600" dirty="0">
                <a:latin typeface="+mn-ea"/>
                <a:cs typeface="Arial" panose="020B0604020202020204" pitchFamily="34" charset="0"/>
              </a:rPr>
              <a:t>. Therefore, it is essential to design an appropriate superconducting cooling structure for the detector's superconducting magnets and their associated superconducting equipment. This ensures that the temperature of the superconducting coils remains within the superconducting range and, in extreme cases, guarantees </a:t>
            </a:r>
            <a:r>
              <a:rPr lang="en-US" altLang="zh-CN" sz="1600" b="1" dirty="0">
                <a:latin typeface="+mn-ea"/>
                <a:cs typeface="Arial" panose="020B0604020202020204" pitchFamily="34" charset="0"/>
              </a:rPr>
              <a:t>the pressure safety </a:t>
            </a:r>
            <a:r>
              <a:rPr lang="en-US" altLang="zh-CN" sz="1600" dirty="0">
                <a:latin typeface="+mn-ea"/>
                <a:cs typeface="Arial" panose="020B0604020202020204" pitchFamily="34" charset="0"/>
              </a:rPr>
              <a:t>of the primary cooling structure of the coils.</a:t>
            </a:r>
            <a:endParaRPr lang="zh-CN" altLang="en-US" sz="1600" dirty="0">
              <a:latin typeface="+mn-ea"/>
              <a:cs typeface="Arial" panose="020B0604020202020204" pitchFamily="34" charset="0"/>
            </a:endParaRPr>
          </a:p>
        </p:txBody>
      </p:sp>
    </p:spTree>
    <p:extLst>
      <p:ext uri="{BB962C8B-B14F-4D97-AF65-F5344CB8AC3E}">
        <p14:creationId xmlns:p14="http://schemas.microsoft.com/office/powerpoint/2010/main" val="10177220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EA24F62-9D32-4144-A256-6AA73DA5209B}"/>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1 Scheme Research</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
        <p:nvSpPr>
          <p:cNvPr id="3" name="文本框 2">
            <a:extLst>
              <a:ext uri="{FF2B5EF4-FFF2-40B4-BE49-F238E27FC236}">
                <a16:creationId xmlns:a16="http://schemas.microsoft.com/office/drawing/2014/main" id="{1634F5B2-6BE8-45A5-89F5-FA31F68EF454}"/>
              </a:ext>
            </a:extLst>
          </p:cNvPr>
          <p:cNvSpPr txBox="1"/>
          <p:nvPr/>
        </p:nvSpPr>
        <p:spPr>
          <a:xfrm>
            <a:off x="3076575" y="3571875"/>
            <a:ext cx="184731" cy="400110"/>
          </a:xfrm>
          <a:prstGeom prst="rect">
            <a:avLst/>
          </a:prstGeom>
          <a:noFill/>
        </p:spPr>
        <p:txBody>
          <a:bodyPr wrap="none" rtlCol="0">
            <a:spAutoFit/>
          </a:bodyPr>
          <a:lstStyle/>
          <a:p>
            <a:pPr algn="l"/>
            <a:endParaRPr lang="zh-CN" altLang="en-US" sz="2000" dirty="0"/>
          </a:p>
        </p:txBody>
      </p:sp>
      <p:sp>
        <p:nvSpPr>
          <p:cNvPr id="6" name="文本框 5">
            <a:extLst>
              <a:ext uri="{FF2B5EF4-FFF2-40B4-BE49-F238E27FC236}">
                <a16:creationId xmlns:a16="http://schemas.microsoft.com/office/drawing/2014/main" id="{6FFCBDEE-70EF-45F5-B829-73628F896557}"/>
              </a:ext>
            </a:extLst>
          </p:cNvPr>
          <p:cNvSpPr txBox="1"/>
          <p:nvPr/>
        </p:nvSpPr>
        <p:spPr>
          <a:xfrm>
            <a:off x="114828" y="4734342"/>
            <a:ext cx="11762317" cy="2123658"/>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altLang="zh-CN" sz="1600" dirty="0">
                <a:latin typeface="+mn-ea"/>
                <a:cs typeface="Arial" panose="020B0604020202020204" pitchFamily="34" charset="0"/>
              </a:rPr>
              <a:t>After conducting preliminary research, three cooling schemes were considered for the superconducting magnets of the CEPC detector:  </a:t>
            </a:r>
          </a:p>
          <a:p>
            <a:pPr marL="342900" indent="-342900">
              <a:spcBef>
                <a:spcPts val="600"/>
              </a:spcBef>
              <a:buFont typeface="Wingdings" panose="05000000000000000000" pitchFamily="2" charset="2"/>
              <a:buChar char="Ø"/>
            </a:pPr>
            <a:r>
              <a:rPr lang="en-US" altLang="zh-CN" sz="1600" b="1" dirty="0">
                <a:latin typeface="+mn-ea"/>
                <a:cs typeface="Arial" panose="020B0604020202020204" pitchFamily="34" charset="0"/>
              </a:rPr>
              <a:t>Thermosiphon Cooling Scheme  </a:t>
            </a:r>
          </a:p>
          <a:p>
            <a:pPr marL="342900" indent="-342900">
              <a:spcBef>
                <a:spcPts val="600"/>
              </a:spcBef>
              <a:buFont typeface="Wingdings" panose="05000000000000000000" pitchFamily="2" charset="2"/>
              <a:buChar char="Ø"/>
            </a:pPr>
            <a:r>
              <a:rPr lang="en-US" altLang="zh-CN" sz="1600" b="1" dirty="0">
                <a:latin typeface="+mn-ea"/>
                <a:cs typeface="Arial" panose="020B0604020202020204" pitchFamily="34" charset="0"/>
              </a:rPr>
              <a:t>Liquid Helium Forced-Flow Cooling Scheme  </a:t>
            </a:r>
          </a:p>
          <a:p>
            <a:pPr marL="342900" indent="-342900">
              <a:spcBef>
                <a:spcPts val="600"/>
              </a:spcBef>
              <a:buFont typeface="Wingdings" panose="05000000000000000000" pitchFamily="2" charset="2"/>
              <a:buChar char="Ø"/>
            </a:pPr>
            <a:r>
              <a:rPr lang="en-US" altLang="zh-CN" sz="1600" b="1" dirty="0">
                <a:latin typeface="+mn-ea"/>
                <a:cs typeface="Arial" panose="020B0604020202020204" pitchFamily="34" charset="0"/>
              </a:rPr>
              <a:t>Subcooled Liquid Helium Cooling Scheme </a:t>
            </a:r>
            <a:r>
              <a:rPr lang="en-US" altLang="zh-CN" sz="1600" dirty="0">
                <a:latin typeface="+mn-ea"/>
                <a:cs typeface="Arial" panose="020B0604020202020204" pitchFamily="34" charset="0"/>
              </a:rPr>
              <a:t> </a:t>
            </a:r>
          </a:p>
          <a:p>
            <a:pPr marL="342900" indent="-342900">
              <a:spcBef>
                <a:spcPts val="600"/>
              </a:spcBef>
              <a:buFont typeface="Wingdings" panose="05000000000000000000" pitchFamily="2" charset="2"/>
              <a:buChar char="Ø"/>
            </a:pPr>
            <a:r>
              <a:rPr lang="en-US" altLang="zh-CN" sz="1600" dirty="0">
                <a:latin typeface="+mn-ea"/>
                <a:cs typeface="Arial" panose="020B0604020202020204" pitchFamily="34" charset="0"/>
              </a:rPr>
              <a:t>It is necessary to perform calculations, analysis, and comparisons of these schemes to select the most suitable </a:t>
            </a:r>
            <a:r>
              <a:rPr lang="en-US" altLang="zh-CN" sz="1600" dirty="0">
                <a:solidFill>
                  <a:srgbClr val="FF0000"/>
                </a:solidFill>
                <a:latin typeface="+mn-ea"/>
                <a:cs typeface="Arial" panose="020B0604020202020204" pitchFamily="34" charset="0"/>
              </a:rPr>
              <a:t>cooling solution.</a:t>
            </a:r>
            <a:endParaRPr lang="zh-CN" altLang="en-US" sz="1600" dirty="0">
              <a:solidFill>
                <a:srgbClr val="FF0000"/>
              </a:solidFill>
              <a:latin typeface="+mn-ea"/>
              <a:cs typeface="Arial" panose="020B0604020202020204" pitchFamily="34" charset="0"/>
            </a:endParaRPr>
          </a:p>
        </p:txBody>
      </p:sp>
      <p:sp>
        <p:nvSpPr>
          <p:cNvPr id="5" name="文本框 4">
            <a:extLst>
              <a:ext uri="{FF2B5EF4-FFF2-40B4-BE49-F238E27FC236}">
                <a16:creationId xmlns:a16="http://schemas.microsoft.com/office/drawing/2014/main" id="{5595A006-5310-4A98-9366-77ABDE9D0766}"/>
              </a:ext>
            </a:extLst>
          </p:cNvPr>
          <p:cNvSpPr txBox="1"/>
          <p:nvPr/>
        </p:nvSpPr>
        <p:spPr>
          <a:xfrm>
            <a:off x="0" y="911879"/>
            <a:ext cx="12192000" cy="3901774"/>
          </a:xfrm>
          <a:prstGeom prst="rect">
            <a:avLst/>
          </a:prstGeom>
          <a:noFill/>
        </p:spPr>
        <p:txBody>
          <a:bodyPr wrap="square" rtlCol="0">
            <a:spAutoFit/>
          </a:bodyPr>
          <a:lstStyle/>
          <a:p>
            <a:pPr indent="457200">
              <a:lnSpc>
                <a:spcPct val="110000"/>
              </a:lnSpc>
              <a:spcBef>
                <a:spcPts val="600"/>
              </a:spcBef>
            </a:pPr>
            <a:r>
              <a:rPr lang="en-US" altLang="zh-CN" sz="1600" dirty="0">
                <a:latin typeface="+mn-ea"/>
                <a:cs typeface="Arial" panose="020B0604020202020204" pitchFamily="34" charset="0"/>
              </a:rPr>
              <a:t>To better design the cooling structure for the superconducting magnets of the detector, we conducted preliminary research on the cooling structures of facilities such as CMS, ATLAS, and the domestic EAST project.  </a:t>
            </a:r>
          </a:p>
          <a:p>
            <a:pPr indent="457200">
              <a:lnSpc>
                <a:spcPct val="110000"/>
              </a:lnSpc>
              <a:spcBef>
                <a:spcPts val="600"/>
              </a:spcBef>
            </a:pPr>
            <a:r>
              <a:rPr lang="en-US" altLang="zh-CN" sz="1600" dirty="0">
                <a:latin typeface="+mn-ea"/>
                <a:cs typeface="Arial" panose="020B0604020202020204" pitchFamily="34" charset="0"/>
              </a:rPr>
              <a:t>The CMS detector magnet employs the </a:t>
            </a:r>
            <a:r>
              <a:rPr lang="en-US" altLang="zh-CN" sz="1600" b="1" dirty="0">
                <a:latin typeface="+mn-ea"/>
                <a:cs typeface="Arial" panose="020B0604020202020204" pitchFamily="34" charset="0"/>
              </a:rPr>
              <a:t>thermosiphon method</a:t>
            </a:r>
            <a:r>
              <a:rPr lang="en-US" altLang="zh-CN" sz="1600" dirty="0">
                <a:latin typeface="+mn-ea"/>
                <a:cs typeface="Arial" panose="020B0604020202020204" pitchFamily="34" charset="0"/>
              </a:rPr>
              <a:t> for cooling. Thermosiphon is a natural circulation heat transfer method that utilizes the density and temperature differences of a liquid to achieve cooling without external mechanical power.  </a:t>
            </a:r>
          </a:p>
          <a:p>
            <a:pPr indent="457200">
              <a:lnSpc>
                <a:spcPct val="110000"/>
              </a:lnSpc>
              <a:spcBef>
                <a:spcPts val="600"/>
              </a:spcBef>
            </a:pPr>
            <a:r>
              <a:rPr lang="en-US" altLang="zh-CN" sz="1600" dirty="0">
                <a:latin typeface="+mn-ea"/>
                <a:cs typeface="Arial" panose="020B0604020202020204" pitchFamily="34" charset="0"/>
              </a:rPr>
              <a:t>The ATLAS Toroid superconducting magnet uses </a:t>
            </a:r>
            <a:r>
              <a:rPr lang="en-US" altLang="zh-CN" sz="1600" b="1" dirty="0">
                <a:latin typeface="+mn-ea"/>
                <a:cs typeface="Arial" panose="020B0604020202020204" pitchFamily="34" charset="0"/>
              </a:rPr>
              <a:t>forced flow cooling</a:t>
            </a:r>
            <a:r>
              <a:rPr lang="en-US" altLang="zh-CN" sz="1600" dirty="0">
                <a:latin typeface="+mn-ea"/>
                <a:cs typeface="Arial" panose="020B0604020202020204" pitchFamily="34" charset="0"/>
              </a:rPr>
              <a:t>, where a pump system drives the circulation of 4.5 K two-phase helium for cooling. Forced convection cooling is a method that relies on the flow of a fluid (typically a liquid or gas) to transfer heat efficiently.  </a:t>
            </a:r>
          </a:p>
          <a:p>
            <a:pPr indent="457200">
              <a:lnSpc>
                <a:spcPct val="110000"/>
              </a:lnSpc>
              <a:spcBef>
                <a:spcPts val="600"/>
              </a:spcBef>
            </a:pPr>
            <a:r>
              <a:rPr lang="en-US" altLang="zh-CN" sz="1600" dirty="0">
                <a:latin typeface="+mn-ea"/>
                <a:cs typeface="Arial" panose="020B0604020202020204" pitchFamily="34" charset="0"/>
              </a:rPr>
              <a:t>Similarly, the EAST nuclear fusion device also utilizes superconducting magnets for magnetic confinement. The superconducting magnets in EAST operate in the 3.8 K temperature range and employ a </a:t>
            </a:r>
            <a:r>
              <a:rPr lang="en-US" altLang="zh-CN" sz="1600" b="1" dirty="0">
                <a:latin typeface="+mn-ea"/>
                <a:cs typeface="Arial" panose="020B0604020202020204" pitchFamily="34" charset="0"/>
              </a:rPr>
              <a:t>forced flow cooling method</a:t>
            </a:r>
            <a:r>
              <a:rPr lang="en-US" altLang="zh-CN" sz="1600" dirty="0">
                <a:latin typeface="+mn-ea"/>
                <a:cs typeface="Arial" panose="020B0604020202020204" pitchFamily="34" charset="0"/>
              </a:rPr>
              <a:t> using 3.5 K–4.5 K (subcooled) liquid helium.  </a:t>
            </a:r>
          </a:p>
          <a:p>
            <a:pPr indent="457200">
              <a:lnSpc>
                <a:spcPct val="110000"/>
              </a:lnSpc>
              <a:spcBef>
                <a:spcPts val="600"/>
              </a:spcBef>
            </a:pPr>
            <a:r>
              <a:rPr lang="en-US" altLang="zh-CN" sz="1600" dirty="0">
                <a:latin typeface="+mn-ea"/>
                <a:cs typeface="Arial" panose="020B0604020202020204" pitchFamily="34" charset="0"/>
              </a:rPr>
              <a:t>These insights from CMS, ATLAS, and EAST provide valuable references for designing the cooling structure of the CEPC detector's superconducting magnets.</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7891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EA24F62-9D32-4144-A256-6AA73DA5209B}"/>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2.1 Thermosiphon Cooling Scheme</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
        <p:nvSpPr>
          <p:cNvPr id="3" name="文本框 2">
            <a:extLst>
              <a:ext uri="{FF2B5EF4-FFF2-40B4-BE49-F238E27FC236}">
                <a16:creationId xmlns:a16="http://schemas.microsoft.com/office/drawing/2014/main" id="{1634F5B2-6BE8-45A5-89F5-FA31F68EF454}"/>
              </a:ext>
            </a:extLst>
          </p:cNvPr>
          <p:cNvSpPr txBox="1"/>
          <p:nvPr/>
        </p:nvSpPr>
        <p:spPr>
          <a:xfrm>
            <a:off x="2943841" y="3691607"/>
            <a:ext cx="184731" cy="400110"/>
          </a:xfrm>
          <a:prstGeom prst="rect">
            <a:avLst/>
          </a:prstGeom>
          <a:noFill/>
        </p:spPr>
        <p:txBody>
          <a:bodyPr wrap="none" rtlCol="0">
            <a:spAutoFit/>
          </a:bodyPr>
          <a:lstStyle/>
          <a:p>
            <a:pPr algn="l"/>
            <a:endParaRPr lang="zh-CN" altLang="en-US" sz="2000" dirty="0"/>
          </a:p>
        </p:txBody>
      </p:sp>
      <p:cxnSp>
        <p:nvCxnSpPr>
          <p:cNvPr id="7" name="直接连接符 6">
            <a:extLst>
              <a:ext uri="{FF2B5EF4-FFF2-40B4-BE49-F238E27FC236}">
                <a16:creationId xmlns:a16="http://schemas.microsoft.com/office/drawing/2014/main" id="{E0AC85B2-0114-4CF0-9BCB-99F06C13D986}"/>
              </a:ext>
            </a:extLst>
          </p:cNvPr>
          <p:cNvCxnSpPr>
            <a:cxnSpLocks/>
          </p:cNvCxnSpPr>
          <p:nvPr/>
        </p:nvCxnSpPr>
        <p:spPr>
          <a:xfrm>
            <a:off x="3424617" y="1497785"/>
            <a:ext cx="0" cy="138494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8" name="直接连接符 7">
            <a:extLst>
              <a:ext uri="{FF2B5EF4-FFF2-40B4-BE49-F238E27FC236}">
                <a16:creationId xmlns:a16="http://schemas.microsoft.com/office/drawing/2014/main" id="{C4A0C084-9E16-4D0D-B624-AF896E29E957}"/>
              </a:ext>
            </a:extLst>
          </p:cNvPr>
          <p:cNvCxnSpPr>
            <a:cxnSpLocks/>
          </p:cNvCxnSpPr>
          <p:nvPr/>
        </p:nvCxnSpPr>
        <p:spPr>
          <a:xfrm>
            <a:off x="2936576" y="991260"/>
            <a:ext cx="0" cy="1881718"/>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6ADD2889-9468-4856-BFFA-A72C7A04D11F}"/>
              </a:ext>
            </a:extLst>
          </p:cNvPr>
          <p:cNvCxnSpPr/>
          <p:nvPr/>
        </p:nvCxnSpPr>
        <p:spPr>
          <a:xfrm flipH="1">
            <a:off x="3098139" y="1139372"/>
            <a:ext cx="1251" cy="184973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sp>
        <p:nvSpPr>
          <p:cNvPr id="10" name="圆角矩形 4">
            <a:extLst>
              <a:ext uri="{FF2B5EF4-FFF2-40B4-BE49-F238E27FC236}">
                <a16:creationId xmlns:a16="http://schemas.microsoft.com/office/drawing/2014/main" id="{0B02CE9D-7DD7-4235-B06B-5933AF171092}"/>
              </a:ext>
            </a:extLst>
          </p:cNvPr>
          <p:cNvSpPr/>
          <p:nvPr/>
        </p:nvSpPr>
        <p:spPr>
          <a:xfrm>
            <a:off x="2660268" y="2991370"/>
            <a:ext cx="985817" cy="475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cxnSp>
        <p:nvCxnSpPr>
          <p:cNvPr id="11" name="直接连接符 10">
            <a:extLst>
              <a:ext uri="{FF2B5EF4-FFF2-40B4-BE49-F238E27FC236}">
                <a16:creationId xmlns:a16="http://schemas.microsoft.com/office/drawing/2014/main" id="{A283AC62-021A-4E23-8876-D15A49024599}"/>
              </a:ext>
            </a:extLst>
          </p:cNvPr>
          <p:cNvCxnSpPr>
            <a:cxnSpLocks/>
          </p:cNvCxnSpPr>
          <p:nvPr/>
        </p:nvCxnSpPr>
        <p:spPr>
          <a:xfrm>
            <a:off x="2377104" y="3747398"/>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32F16B5C-F965-4B49-98C3-7F6844DFF870}"/>
              </a:ext>
            </a:extLst>
          </p:cNvPr>
          <p:cNvCxnSpPr>
            <a:cxnSpLocks/>
          </p:cNvCxnSpPr>
          <p:nvPr/>
        </p:nvCxnSpPr>
        <p:spPr>
          <a:xfrm>
            <a:off x="4212974" y="5022897"/>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65D7134C-68A9-4D00-B646-BA951B1684C8}"/>
              </a:ext>
            </a:extLst>
          </p:cNvPr>
          <p:cNvCxnSpPr>
            <a:cxnSpLocks/>
          </p:cNvCxnSpPr>
          <p:nvPr/>
        </p:nvCxnSpPr>
        <p:spPr>
          <a:xfrm flipH="1">
            <a:off x="667366" y="6463064"/>
            <a:ext cx="354560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4B3913C2-DB47-4F3C-A528-47997283004F}"/>
              </a:ext>
            </a:extLst>
          </p:cNvPr>
          <p:cNvCxnSpPr>
            <a:cxnSpLocks/>
          </p:cNvCxnSpPr>
          <p:nvPr/>
        </p:nvCxnSpPr>
        <p:spPr>
          <a:xfrm>
            <a:off x="667366" y="5022897"/>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B02F5E8B-BF26-4FB1-98A4-9D90FF859974}"/>
              </a:ext>
            </a:extLst>
          </p:cNvPr>
          <p:cNvCxnSpPr/>
          <p:nvPr/>
        </p:nvCxnSpPr>
        <p:spPr>
          <a:xfrm>
            <a:off x="2660268" y="3209418"/>
            <a:ext cx="98581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直接连接符 15">
            <a:extLst>
              <a:ext uri="{FF2B5EF4-FFF2-40B4-BE49-F238E27FC236}">
                <a16:creationId xmlns:a16="http://schemas.microsoft.com/office/drawing/2014/main" id="{BC71862F-9B0B-4BD9-9E02-A56F9AF3E720}"/>
              </a:ext>
            </a:extLst>
          </p:cNvPr>
          <p:cNvCxnSpPr/>
          <p:nvPr/>
        </p:nvCxnSpPr>
        <p:spPr>
          <a:xfrm flipH="1">
            <a:off x="3275143" y="1318589"/>
            <a:ext cx="1251" cy="166962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17" name="矩形 16">
            <a:extLst>
              <a:ext uri="{FF2B5EF4-FFF2-40B4-BE49-F238E27FC236}">
                <a16:creationId xmlns:a16="http://schemas.microsoft.com/office/drawing/2014/main" id="{837B2775-80C5-4C37-B6F2-80A47974EE4C}"/>
              </a:ext>
            </a:extLst>
          </p:cNvPr>
          <p:cNvSpPr/>
          <p:nvPr/>
        </p:nvSpPr>
        <p:spPr>
          <a:xfrm>
            <a:off x="1123995" y="5507707"/>
            <a:ext cx="2747278" cy="561829"/>
          </a:xfrm>
          <a:prstGeom prst="rect">
            <a:avLst/>
          </a:prstGeom>
          <a:solidFill>
            <a:srgbClr val="FFC000"/>
          </a:solidFill>
          <a:ln w="190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p>
        </p:txBody>
      </p:sp>
      <p:cxnSp>
        <p:nvCxnSpPr>
          <p:cNvPr id="18" name="直接连接符 17">
            <a:extLst>
              <a:ext uri="{FF2B5EF4-FFF2-40B4-BE49-F238E27FC236}">
                <a16:creationId xmlns:a16="http://schemas.microsoft.com/office/drawing/2014/main" id="{B1972D15-03F0-434C-AA5D-2ED27211DD9E}"/>
              </a:ext>
            </a:extLst>
          </p:cNvPr>
          <p:cNvCxnSpPr/>
          <p:nvPr/>
        </p:nvCxnSpPr>
        <p:spPr>
          <a:xfrm>
            <a:off x="1219073" y="5428983"/>
            <a:ext cx="2539606"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3EC6D2EA-CA92-4E6B-91B0-F26201F8A521}"/>
              </a:ext>
            </a:extLst>
          </p:cNvPr>
          <p:cNvCxnSpPr/>
          <p:nvPr/>
        </p:nvCxnSpPr>
        <p:spPr>
          <a:xfrm>
            <a:off x="1225329" y="6165477"/>
            <a:ext cx="253960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0556F1CF-6700-4485-ADEF-D865670D39C4}"/>
              </a:ext>
            </a:extLst>
          </p:cNvPr>
          <p:cNvCxnSpPr>
            <a:cxnSpLocks/>
          </p:cNvCxnSpPr>
          <p:nvPr/>
        </p:nvCxnSpPr>
        <p:spPr>
          <a:xfrm>
            <a:off x="3084420" y="3337506"/>
            <a:ext cx="0" cy="197015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0AC3020A-8B70-4419-AF5B-F85349D78097}"/>
              </a:ext>
            </a:extLst>
          </p:cNvPr>
          <p:cNvCxnSpPr>
            <a:cxnSpLocks/>
          </p:cNvCxnSpPr>
          <p:nvPr/>
        </p:nvCxnSpPr>
        <p:spPr>
          <a:xfrm flipV="1">
            <a:off x="944797" y="5294608"/>
            <a:ext cx="2137331" cy="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1EB04B22-5B95-4E9A-B792-991594277E56}"/>
              </a:ext>
            </a:extLst>
          </p:cNvPr>
          <p:cNvCxnSpPr/>
          <p:nvPr/>
        </p:nvCxnSpPr>
        <p:spPr>
          <a:xfrm>
            <a:off x="952940" y="5291061"/>
            <a:ext cx="3128" cy="96904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0F2E6D32-BF42-494F-ADBB-6CB56AF41119}"/>
              </a:ext>
            </a:extLst>
          </p:cNvPr>
          <p:cNvCxnSpPr>
            <a:cxnSpLocks/>
          </p:cNvCxnSpPr>
          <p:nvPr/>
        </p:nvCxnSpPr>
        <p:spPr>
          <a:xfrm flipH="1">
            <a:off x="944797" y="6262305"/>
            <a:ext cx="1620098"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31F57A05-A147-459F-AACE-03C559611B6D}"/>
              </a:ext>
            </a:extLst>
          </p:cNvPr>
          <p:cNvCxnSpPr/>
          <p:nvPr/>
        </p:nvCxnSpPr>
        <p:spPr>
          <a:xfrm flipV="1">
            <a:off x="2554928" y="6155762"/>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DFBB3FBE-64AC-42D3-AAFB-745500C38E46}"/>
              </a:ext>
            </a:extLst>
          </p:cNvPr>
          <p:cNvCxnSpPr>
            <a:cxnSpLocks/>
          </p:cNvCxnSpPr>
          <p:nvPr/>
        </p:nvCxnSpPr>
        <p:spPr>
          <a:xfrm>
            <a:off x="3270697" y="3130968"/>
            <a:ext cx="0" cy="217668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6E32E347-E453-4EDD-B334-07ACCB1C1338}"/>
              </a:ext>
            </a:extLst>
          </p:cNvPr>
          <p:cNvCxnSpPr>
            <a:cxnSpLocks/>
          </p:cNvCxnSpPr>
          <p:nvPr/>
        </p:nvCxnSpPr>
        <p:spPr>
          <a:xfrm flipH="1">
            <a:off x="3274035" y="5301333"/>
            <a:ext cx="474965"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27" name="流程图: 对照 26">
            <a:extLst>
              <a:ext uri="{FF2B5EF4-FFF2-40B4-BE49-F238E27FC236}">
                <a16:creationId xmlns:a16="http://schemas.microsoft.com/office/drawing/2014/main" id="{0D146325-8712-416D-9DF1-3D0DDF467F8C}"/>
              </a:ext>
            </a:extLst>
          </p:cNvPr>
          <p:cNvSpPr/>
          <p:nvPr/>
        </p:nvSpPr>
        <p:spPr>
          <a:xfrm>
            <a:off x="3070377" y="2533323"/>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8" name="流程图: 对照 27">
            <a:extLst>
              <a:ext uri="{FF2B5EF4-FFF2-40B4-BE49-F238E27FC236}">
                <a16:creationId xmlns:a16="http://schemas.microsoft.com/office/drawing/2014/main" id="{787BEAC1-D9AC-40BE-A7E3-FD37DD211BE2}"/>
              </a:ext>
            </a:extLst>
          </p:cNvPr>
          <p:cNvSpPr/>
          <p:nvPr/>
        </p:nvSpPr>
        <p:spPr>
          <a:xfrm>
            <a:off x="3243487" y="3692872"/>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9" name="流程图: 对照 28">
            <a:extLst>
              <a:ext uri="{FF2B5EF4-FFF2-40B4-BE49-F238E27FC236}">
                <a16:creationId xmlns:a16="http://schemas.microsoft.com/office/drawing/2014/main" id="{EB91496E-3DBB-4734-A23C-2DBB3A42AF31}"/>
              </a:ext>
            </a:extLst>
          </p:cNvPr>
          <p:cNvSpPr/>
          <p:nvPr/>
        </p:nvSpPr>
        <p:spPr>
          <a:xfrm>
            <a:off x="3067046" y="3698526"/>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30" name="直接连接符 29">
            <a:extLst>
              <a:ext uri="{FF2B5EF4-FFF2-40B4-BE49-F238E27FC236}">
                <a16:creationId xmlns:a16="http://schemas.microsoft.com/office/drawing/2014/main" id="{52929BB8-CBCC-4ED0-BBBF-9B9F320C5437}"/>
              </a:ext>
            </a:extLst>
          </p:cNvPr>
          <p:cNvCxnSpPr>
            <a:cxnSpLocks/>
          </p:cNvCxnSpPr>
          <p:nvPr/>
        </p:nvCxnSpPr>
        <p:spPr>
          <a:xfrm>
            <a:off x="787282" y="5183026"/>
            <a:ext cx="0" cy="116793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F624AED4-0614-4468-A370-D8C4AD085CDC}"/>
              </a:ext>
            </a:extLst>
          </p:cNvPr>
          <p:cNvCxnSpPr>
            <a:cxnSpLocks/>
          </p:cNvCxnSpPr>
          <p:nvPr/>
        </p:nvCxnSpPr>
        <p:spPr>
          <a:xfrm>
            <a:off x="786891" y="6345490"/>
            <a:ext cx="329033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97F3D0D2-C33D-4F68-B5F9-DD82FB7445E1}"/>
              </a:ext>
            </a:extLst>
          </p:cNvPr>
          <p:cNvCxnSpPr>
            <a:cxnSpLocks/>
          </p:cNvCxnSpPr>
          <p:nvPr/>
        </p:nvCxnSpPr>
        <p:spPr>
          <a:xfrm flipV="1">
            <a:off x="4077224" y="5183026"/>
            <a:ext cx="0" cy="116471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CF9D173F-3F71-4FAA-A970-74172558A293}"/>
              </a:ext>
            </a:extLst>
          </p:cNvPr>
          <p:cNvCxnSpPr>
            <a:cxnSpLocks/>
          </p:cNvCxnSpPr>
          <p:nvPr/>
        </p:nvCxnSpPr>
        <p:spPr>
          <a:xfrm flipH="1">
            <a:off x="786891" y="5185760"/>
            <a:ext cx="2152146"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B5F8AA33-3977-4FF8-AB7C-FF73D74A106D}"/>
              </a:ext>
            </a:extLst>
          </p:cNvPr>
          <p:cNvCxnSpPr>
            <a:cxnSpLocks/>
          </p:cNvCxnSpPr>
          <p:nvPr/>
        </p:nvCxnSpPr>
        <p:spPr>
          <a:xfrm>
            <a:off x="3275768" y="1319475"/>
            <a:ext cx="3027521"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D28747BD-0137-4C1D-8D1E-EBF3DC729975}"/>
              </a:ext>
            </a:extLst>
          </p:cNvPr>
          <p:cNvCxnSpPr>
            <a:cxnSpLocks/>
          </p:cNvCxnSpPr>
          <p:nvPr/>
        </p:nvCxnSpPr>
        <p:spPr>
          <a:xfrm>
            <a:off x="3101004" y="1143337"/>
            <a:ext cx="3202285"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C3E47F33-E686-4B34-8268-4BE6F8BB6310}"/>
              </a:ext>
            </a:extLst>
          </p:cNvPr>
          <p:cNvCxnSpPr>
            <a:cxnSpLocks/>
          </p:cNvCxnSpPr>
          <p:nvPr/>
        </p:nvCxnSpPr>
        <p:spPr>
          <a:xfrm flipH="1">
            <a:off x="2936576" y="1002880"/>
            <a:ext cx="3366714"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0BD14065-F88D-4EED-ADC5-ECD4B4B1171F}"/>
              </a:ext>
            </a:extLst>
          </p:cNvPr>
          <p:cNvCxnSpPr>
            <a:cxnSpLocks/>
          </p:cNvCxnSpPr>
          <p:nvPr/>
        </p:nvCxnSpPr>
        <p:spPr>
          <a:xfrm>
            <a:off x="3429616" y="1504108"/>
            <a:ext cx="2873673"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0251F599-4A4E-41B1-ABEC-D36443C99942}"/>
              </a:ext>
            </a:extLst>
          </p:cNvPr>
          <p:cNvCxnSpPr/>
          <p:nvPr/>
        </p:nvCxnSpPr>
        <p:spPr>
          <a:xfrm flipH="1" flipV="1">
            <a:off x="3426114" y="1706795"/>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a:extLst>
              <a:ext uri="{FF2B5EF4-FFF2-40B4-BE49-F238E27FC236}">
                <a16:creationId xmlns:a16="http://schemas.microsoft.com/office/drawing/2014/main" id="{721D8F7E-3999-4214-A217-8334E87E6151}"/>
              </a:ext>
            </a:extLst>
          </p:cNvPr>
          <p:cNvCxnSpPr/>
          <p:nvPr/>
        </p:nvCxnSpPr>
        <p:spPr>
          <a:xfrm rot="16200000" flipH="1">
            <a:off x="2845675" y="1589062"/>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40" name="直接连接符 39">
            <a:extLst>
              <a:ext uri="{FF2B5EF4-FFF2-40B4-BE49-F238E27FC236}">
                <a16:creationId xmlns:a16="http://schemas.microsoft.com/office/drawing/2014/main" id="{D94990B0-71D5-454A-BAC1-B7900DC29758}"/>
              </a:ext>
            </a:extLst>
          </p:cNvPr>
          <p:cNvCxnSpPr>
            <a:cxnSpLocks/>
          </p:cNvCxnSpPr>
          <p:nvPr/>
        </p:nvCxnSpPr>
        <p:spPr>
          <a:xfrm flipV="1">
            <a:off x="4205076" y="5659534"/>
            <a:ext cx="501354" cy="1"/>
          </a:xfrm>
          <a:prstGeom prst="line">
            <a:avLst/>
          </a:prstGeom>
          <a:ln w="19050"/>
        </p:spPr>
        <p:style>
          <a:lnRef idx="1">
            <a:schemeClr val="dk1"/>
          </a:lnRef>
          <a:fillRef idx="0">
            <a:schemeClr val="dk1"/>
          </a:fillRef>
          <a:effectRef idx="0">
            <a:schemeClr val="dk1"/>
          </a:effectRef>
          <a:fontRef idx="minor">
            <a:schemeClr val="tx1"/>
          </a:fontRef>
        </p:style>
      </p:cxnSp>
      <p:grpSp>
        <p:nvGrpSpPr>
          <p:cNvPr id="41" name="组合 40">
            <a:extLst>
              <a:ext uri="{FF2B5EF4-FFF2-40B4-BE49-F238E27FC236}">
                <a16:creationId xmlns:a16="http://schemas.microsoft.com/office/drawing/2014/main" id="{DF3444D9-B5DA-4BC4-BBEF-E3E6E2F86FA9}"/>
              </a:ext>
            </a:extLst>
          </p:cNvPr>
          <p:cNvGrpSpPr/>
          <p:nvPr/>
        </p:nvGrpSpPr>
        <p:grpSpPr>
          <a:xfrm>
            <a:off x="4713623" y="5467864"/>
            <a:ext cx="811923" cy="372098"/>
            <a:chOff x="7858700" y="6268602"/>
            <a:chExt cx="822592" cy="473720"/>
          </a:xfrm>
        </p:grpSpPr>
        <p:sp>
          <p:nvSpPr>
            <p:cNvPr id="42" name="矩形 41">
              <a:extLst>
                <a:ext uri="{FF2B5EF4-FFF2-40B4-BE49-F238E27FC236}">
                  <a16:creationId xmlns:a16="http://schemas.microsoft.com/office/drawing/2014/main" id="{CD5FD139-015F-45B8-87EE-AF95D55D3D06}"/>
                </a:ext>
              </a:extLst>
            </p:cNvPr>
            <p:cNvSpPr/>
            <p:nvPr/>
          </p:nvSpPr>
          <p:spPr>
            <a:xfrm>
              <a:off x="7858700" y="6268602"/>
              <a:ext cx="822592" cy="473720"/>
            </a:xfrm>
            <a:prstGeom prst="rect">
              <a:avLst/>
            </a:prstGeom>
            <a:solidFill>
              <a:srgbClr val="7030A0"/>
            </a:solidFill>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3" name="椭圆 42">
              <a:extLst>
                <a:ext uri="{FF2B5EF4-FFF2-40B4-BE49-F238E27FC236}">
                  <a16:creationId xmlns:a16="http://schemas.microsoft.com/office/drawing/2014/main" id="{3AB6C430-6923-4E24-AAF9-48884C50A453}"/>
                </a:ext>
              </a:extLst>
            </p:cNvPr>
            <p:cNvSpPr/>
            <p:nvPr/>
          </p:nvSpPr>
          <p:spPr>
            <a:xfrm>
              <a:off x="7954182" y="6367749"/>
              <a:ext cx="224013" cy="24786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4" name="椭圆 43">
              <a:extLst>
                <a:ext uri="{FF2B5EF4-FFF2-40B4-BE49-F238E27FC236}">
                  <a16:creationId xmlns:a16="http://schemas.microsoft.com/office/drawing/2014/main" id="{91FB127F-46DB-4661-A02F-3C34F77C038C}"/>
                </a:ext>
              </a:extLst>
            </p:cNvPr>
            <p:cNvSpPr/>
            <p:nvPr/>
          </p:nvSpPr>
          <p:spPr>
            <a:xfrm>
              <a:off x="8284684" y="6334698"/>
              <a:ext cx="297456" cy="3010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grpSp>
      <p:sp>
        <p:nvSpPr>
          <p:cNvPr id="45" name="流程图: 对照 44">
            <a:extLst>
              <a:ext uri="{FF2B5EF4-FFF2-40B4-BE49-F238E27FC236}">
                <a16:creationId xmlns:a16="http://schemas.microsoft.com/office/drawing/2014/main" id="{69F4D3C8-02A5-47EF-9F0A-D280AD7AFED0}"/>
              </a:ext>
            </a:extLst>
          </p:cNvPr>
          <p:cNvSpPr/>
          <p:nvPr/>
        </p:nvSpPr>
        <p:spPr>
          <a:xfrm rot="5400000">
            <a:off x="4407491" y="5583553"/>
            <a:ext cx="43043" cy="1520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46" name="文本框 200">
            <a:extLst>
              <a:ext uri="{FF2B5EF4-FFF2-40B4-BE49-F238E27FC236}">
                <a16:creationId xmlns:a16="http://schemas.microsoft.com/office/drawing/2014/main" id="{69A2E817-0ACF-421F-A3C6-F9E099517DB6}"/>
              </a:ext>
            </a:extLst>
          </p:cNvPr>
          <p:cNvSpPr txBox="1"/>
          <p:nvPr/>
        </p:nvSpPr>
        <p:spPr>
          <a:xfrm>
            <a:off x="2196917" y="5659534"/>
            <a:ext cx="681815"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Magnet</a:t>
            </a:r>
            <a:endParaRPr lang="zh-CN" altLang="en-US" sz="1003" dirty="0">
              <a:latin typeface="Times New Roman" panose="02020603050405020304" pitchFamily="18" charset="0"/>
              <a:ea typeface="微软雅黑" panose="020B0503020204020204" pitchFamily="34" charset="-122"/>
            </a:endParaRPr>
          </a:p>
        </p:txBody>
      </p:sp>
      <p:sp>
        <p:nvSpPr>
          <p:cNvPr id="47" name="文本框 201">
            <a:extLst>
              <a:ext uri="{FF2B5EF4-FFF2-40B4-BE49-F238E27FC236}">
                <a16:creationId xmlns:a16="http://schemas.microsoft.com/office/drawing/2014/main" id="{D2CDD744-3FBF-4C4C-AB06-225D0BB16448}"/>
              </a:ext>
            </a:extLst>
          </p:cNvPr>
          <p:cNvSpPr txBox="1"/>
          <p:nvPr/>
        </p:nvSpPr>
        <p:spPr>
          <a:xfrm>
            <a:off x="2644005" y="3217347"/>
            <a:ext cx="1162839"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Phase Separator</a:t>
            </a:r>
            <a:endParaRPr lang="zh-CN" altLang="en-US" sz="1003" dirty="0">
              <a:latin typeface="Times New Roman" panose="02020603050405020304" pitchFamily="18" charset="0"/>
              <a:ea typeface="微软雅黑" panose="020B0503020204020204" pitchFamily="34" charset="-122"/>
            </a:endParaRPr>
          </a:p>
        </p:txBody>
      </p:sp>
      <p:sp>
        <p:nvSpPr>
          <p:cNvPr id="48" name="文本框 203">
            <a:extLst>
              <a:ext uri="{FF2B5EF4-FFF2-40B4-BE49-F238E27FC236}">
                <a16:creationId xmlns:a16="http://schemas.microsoft.com/office/drawing/2014/main" id="{247E6EBD-2A33-4D20-AB10-282FF13B6CBB}"/>
              </a:ext>
            </a:extLst>
          </p:cNvPr>
          <p:cNvSpPr txBox="1"/>
          <p:nvPr/>
        </p:nvSpPr>
        <p:spPr>
          <a:xfrm>
            <a:off x="4189367" y="6100369"/>
            <a:ext cx="1212881"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Thermal Shield</a:t>
            </a:r>
            <a:endParaRPr lang="zh-CN" altLang="en-US" sz="1003" dirty="0">
              <a:latin typeface="Times New Roman" panose="02020603050405020304" pitchFamily="18" charset="0"/>
              <a:ea typeface="微软雅黑" panose="020B0503020204020204" pitchFamily="34" charset="-122"/>
            </a:endParaRPr>
          </a:p>
        </p:txBody>
      </p:sp>
      <p:cxnSp>
        <p:nvCxnSpPr>
          <p:cNvPr id="49" name="直接箭头连接符 48">
            <a:extLst>
              <a:ext uri="{FF2B5EF4-FFF2-40B4-BE49-F238E27FC236}">
                <a16:creationId xmlns:a16="http://schemas.microsoft.com/office/drawing/2014/main" id="{75498A8F-5D48-403F-8B20-F19AFCAA8EEC}"/>
              </a:ext>
            </a:extLst>
          </p:cNvPr>
          <p:cNvCxnSpPr>
            <a:cxnSpLocks/>
          </p:cNvCxnSpPr>
          <p:nvPr/>
        </p:nvCxnSpPr>
        <p:spPr>
          <a:xfrm>
            <a:off x="1690076" y="6262305"/>
            <a:ext cx="133763" cy="0"/>
          </a:xfrm>
          <a:prstGeom prst="straightConnector1">
            <a:avLst/>
          </a:prstGeom>
          <a:ln w="19050">
            <a:solidFill>
              <a:srgbClr val="0000FF"/>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7EDE20D6-D41A-4501-9947-2ED8EE850F60}"/>
              </a:ext>
            </a:extLst>
          </p:cNvPr>
          <p:cNvCxnSpPr/>
          <p:nvPr/>
        </p:nvCxnSpPr>
        <p:spPr>
          <a:xfrm>
            <a:off x="3269133" y="4859267"/>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E1D9D388-244C-4E0A-A8AC-77C3BC94CAA9}"/>
              </a:ext>
            </a:extLst>
          </p:cNvPr>
          <p:cNvCxnSpPr/>
          <p:nvPr/>
        </p:nvCxnSpPr>
        <p:spPr>
          <a:xfrm flipV="1">
            <a:off x="3086609" y="4321137"/>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ACA8ABB0-47A4-4C76-AB32-74372D78AD8A}"/>
              </a:ext>
            </a:extLst>
          </p:cNvPr>
          <p:cNvCxnSpPr/>
          <p:nvPr/>
        </p:nvCxnSpPr>
        <p:spPr>
          <a:xfrm rot="16200000" flipH="1">
            <a:off x="696381" y="5338082"/>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sp>
        <p:nvSpPr>
          <p:cNvPr id="53" name="文本框 450">
            <a:extLst>
              <a:ext uri="{FF2B5EF4-FFF2-40B4-BE49-F238E27FC236}">
                <a16:creationId xmlns:a16="http://schemas.microsoft.com/office/drawing/2014/main" id="{A2DC648D-4BDA-4097-835D-92029EB28B85}"/>
              </a:ext>
            </a:extLst>
          </p:cNvPr>
          <p:cNvSpPr txBox="1"/>
          <p:nvPr/>
        </p:nvSpPr>
        <p:spPr>
          <a:xfrm>
            <a:off x="4713623" y="4959392"/>
            <a:ext cx="846952" cy="462563"/>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3" b="1" dirty="0">
                <a:latin typeface="微软雅黑" panose="020B0503020204020204" pitchFamily="34" charset="-122"/>
                <a:ea typeface="微软雅黑" panose="020B0503020204020204" pitchFamily="34" charset="-122"/>
              </a:rPr>
              <a:t>Vacuum Pump</a:t>
            </a:r>
            <a:endParaRPr lang="zh-CN" altLang="en-US" sz="1203" dirty="0">
              <a:latin typeface="Times New Roman" panose="02020603050405020304" pitchFamily="18" charset="0"/>
              <a:ea typeface="微软雅黑" panose="020B0503020204020204" pitchFamily="34" charset="-122"/>
            </a:endParaRPr>
          </a:p>
        </p:txBody>
      </p:sp>
      <p:sp>
        <p:nvSpPr>
          <p:cNvPr id="54" name="文本框 203">
            <a:extLst>
              <a:ext uri="{FF2B5EF4-FFF2-40B4-BE49-F238E27FC236}">
                <a16:creationId xmlns:a16="http://schemas.microsoft.com/office/drawing/2014/main" id="{AF20639D-0133-46BB-A53E-572BC264C820}"/>
              </a:ext>
            </a:extLst>
          </p:cNvPr>
          <p:cNvSpPr txBox="1"/>
          <p:nvPr/>
        </p:nvSpPr>
        <p:spPr>
          <a:xfrm>
            <a:off x="-17804" y="4143367"/>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Current Lead</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sp>
        <p:nvSpPr>
          <p:cNvPr id="55" name="文本框 203">
            <a:extLst>
              <a:ext uri="{FF2B5EF4-FFF2-40B4-BE49-F238E27FC236}">
                <a16:creationId xmlns:a16="http://schemas.microsoft.com/office/drawing/2014/main" id="{F15A5CF3-09FF-4FEE-9963-43FFC5E9EA20}"/>
              </a:ext>
            </a:extLst>
          </p:cNvPr>
          <p:cNvSpPr txBox="1"/>
          <p:nvPr/>
        </p:nvSpPr>
        <p:spPr>
          <a:xfrm>
            <a:off x="6322260" y="1024929"/>
            <a:ext cx="1064469"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LHe inlet</a:t>
            </a:r>
            <a:endParaRPr lang="zh-CN" altLang="en-US" sz="1003" dirty="0">
              <a:latin typeface="Times New Roman" panose="02020603050405020304" pitchFamily="18" charset="0"/>
              <a:ea typeface="微软雅黑" panose="020B0503020204020204" pitchFamily="34" charset="-122"/>
            </a:endParaRPr>
          </a:p>
        </p:txBody>
      </p:sp>
      <p:sp>
        <p:nvSpPr>
          <p:cNvPr id="56" name="文本框 203">
            <a:extLst>
              <a:ext uri="{FF2B5EF4-FFF2-40B4-BE49-F238E27FC236}">
                <a16:creationId xmlns:a16="http://schemas.microsoft.com/office/drawing/2014/main" id="{D2925825-5481-45D5-A3F3-D52200957E71}"/>
              </a:ext>
            </a:extLst>
          </p:cNvPr>
          <p:cNvSpPr txBox="1"/>
          <p:nvPr/>
        </p:nvSpPr>
        <p:spPr>
          <a:xfrm>
            <a:off x="6322260" y="1389011"/>
            <a:ext cx="1062396"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80K GHe outlet</a:t>
            </a:r>
            <a:endParaRPr lang="zh-CN" altLang="en-US" sz="1003" dirty="0">
              <a:latin typeface="Times New Roman" panose="02020603050405020304" pitchFamily="18" charset="0"/>
              <a:ea typeface="微软雅黑" panose="020B0503020204020204" pitchFamily="34" charset="-122"/>
            </a:endParaRPr>
          </a:p>
        </p:txBody>
      </p:sp>
      <p:sp>
        <p:nvSpPr>
          <p:cNvPr id="57" name="文本框 203">
            <a:extLst>
              <a:ext uri="{FF2B5EF4-FFF2-40B4-BE49-F238E27FC236}">
                <a16:creationId xmlns:a16="http://schemas.microsoft.com/office/drawing/2014/main" id="{3F4E74B0-3139-4575-8643-DBC1281FADB0}"/>
              </a:ext>
            </a:extLst>
          </p:cNvPr>
          <p:cNvSpPr txBox="1"/>
          <p:nvPr/>
        </p:nvSpPr>
        <p:spPr>
          <a:xfrm>
            <a:off x="6322260" y="879544"/>
            <a:ext cx="1012447"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40K GHe inlet</a:t>
            </a:r>
            <a:endParaRPr lang="zh-CN" altLang="en-US" sz="1003" dirty="0">
              <a:latin typeface="Times New Roman" panose="02020603050405020304" pitchFamily="18" charset="0"/>
              <a:ea typeface="微软雅黑" panose="020B0503020204020204" pitchFamily="34" charset="-122"/>
            </a:endParaRPr>
          </a:p>
        </p:txBody>
      </p:sp>
      <p:sp>
        <p:nvSpPr>
          <p:cNvPr id="58" name="文本框 203">
            <a:extLst>
              <a:ext uri="{FF2B5EF4-FFF2-40B4-BE49-F238E27FC236}">
                <a16:creationId xmlns:a16="http://schemas.microsoft.com/office/drawing/2014/main" id="{E6C8E808-E6E8-41D2-B902-37D74A3B7133}"/>
              </a:ext>
            </a:extLst>
          </p:cNvPr>
          <p:cNvSpPr txBox="1"/>
          <p:nvPr/>
        </p:nvSpPr>
        <p:spPr>
          <a:xfrm>
            <a:off x="6322260" y="1201096"/>
            <a:ext cx="1035858"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GHe outlet</a:t>
            </a:r>
            <a:endParaRPr lang="zh-CN" altLang="en-US" sz="1003" dirty="0">
              <a:latin typeface="Times New Roman" panose="02020603050405020304" pitchFamily="18" charset="0"/>
              <a:ea typeface="微软雅黑" panose="020B0503020204020204" pitchFamily="34" charset="-122"/>
            </a:endParaRPr>
          </a:p>
        </p:txBody>
      </p:sp>
      <p:cxnSp>
        <p:nvCxnSpPr>
          <p:cNvPr id="59" name="直接连接符 58">
            <a:extLst>
              <a:ext uri="{FF2B5EF4-FFF2-40B4-BE49-F238E27FC236}">
                <a16:creationId xmlns:a16="http://schemas.microsoft.com/office/drawing/2014/main" id="{C130795F-9812-455A-8267-A4D1377A0DD2}"/>
              </a:ext>
            </a:extLst>
          </p:cNvPr>
          <p:cNvCxnSpPr>
            <a:cxnSpLocks/>
          </p:cNvCxnSpPr>
          <p:nvPr/>
        </p:nvCxnSpPr>
        <p:spPr>
          <a:xfrm flipV="1">
            <a:off x="3748999" y="5298063"/>
            <a:ext cx="0" cy="124032"/>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60" name="椭圆 59">
            <a:extLst>
              <a:ext uri="{FF2B5EF4-FFF2-40B4-BE49-F238E27FC236}">
                <a16:creationId xmlns:a16="http://schemas.microsoft.com/office/drawing/2014/main" id="{54F45661-7800-45D3-AF2C-A8534554516E}"/>
              </a:ext>
            </a:extLst>
          </p:cNvPr>
          <p:cNvSpPr/>
          <p:nvPr/>
        </p:nvSpPr>
        <p:spPr>
          <a:xfrm>
            <a:off x="1187925" y="6079155"/>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C48AE02D-B80E-463A-8A72-27E945DB4C3C}"/>
              </a:ext>
            </a:extLst>
          </p:cNvPr>
          <p:cNvSpPr/>
          <p:nvPr/>
        </p:nvSpPr>
        <p:spPr>
          <a:xfrm>
            <a:off x="3712372" y="6079155"/>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7EE77BAE-0E51-40EB-99AA-A6DE7C5770F2}"/>
              </a:ext>
            </a:extLst>
          </p:cNvPr>
          <p:cNvSpPr/>
          <p:nvPr/>
        </p:nvSpPr>
        <p:spPr>
          <a:xfrm>
            <a:off x="2564895" y="6079155"/>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98F510CE-C859-45C6-906A-A71F26958C72}"/>
              </a:ext>
            </a:extLst>
          </p:cNvPr>
          <p:cNvSpPr/>
          <p:nvPr/>
        </p:nvSpPr>
        <p:spPr>
          <a:xfrm>
            <a:off x="1646915" y="6079155"/>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2C3DB2EC-ED13-42A4-81EE-75E894729E36}"/>
              </a:ext>
            </a:extLst>
          </p:cNvPr>
          <p:cNvSpPr/>
          <p:nvPr/>
        </p:nvSpPr>
        <p:spPr>
          <a:xfrm>
            <a:off x="2105905" y="6079155"/>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F25996D9-57D4-4A62-B016-6FB1BDDD807C}"/>
              </a:ext>
            </a:extLst>
          </p:cNvPr>
          <p:cNvSpPr/>
          <p:nvPr/>
        </p:nvSpPr>
        <p:spPr>
          <a:xfrm>
            <a:off x="3023885" y="6079155"/>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42458DF4-20A4-490C-8973-2F511937BE84}"/>
              </a:ext>
            </a:extLst>
          </p:cNvPr>
          <p:cNvSpPr/>
          <p:nvPr/>
        </p:nvSpPr>
        <p:spPr>
          <a:xfrm>
            <a:off x="1417420" y="6079155"/>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BEBE6059-A6F6-4993-A890-472B414B9A0C}"/>
              </a:ext>
            </a:extLst>
          </p:cNvPr>
          <p:cNvSpPr/>
          <p:nvPr/>
        </p:nvSpPr>
        <p:spPr>
          <a:xfrm>
            <a:off x="3253380" y="6079155"/>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D8A5E45D-16AB-44C9-B745-956C92B1D683}"/>
              </a:ext>
            </a:extLst>
          </p:cNvPr>
          <p:cNvSpPr/>
          <p:nvPr/>
        </p:nvSpPr>
        <p:spPr>
          <a:xfrm>
            <a:off x="3482875" y="6079155"/>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2C2C1645-596B-4A3E-A682-6F369570E941}"/>
              </a:ext>
            </a:extLst>
          </p:cNvPr>
          <p:cNvSpPr/>
          <p:nvPr/>
        </p:nvSpPr>
        <p:spPr>
          <a:xfrm>
            <a:off x="1876410" y="6079155"/>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3C44818E-F5C4-41CF-9388-E278D4663618}"/>
              </a:ext>
            </a:extLst>
          </p:cNvPr>
          <p:cNvSpPr/>
          <p:nvPr/>
        </p:nvSpPr>
        <p:spPr>
          <a:xfrm>
            <a:off x="2335400" y="6079155"/>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1FA09658-A3B8-4C73-8E65-6913C1CF6D23}"/>
              </a:ext>
            </a:extLst>
          </p:cNvPr>
          <p:cNvSpPr/>
          <p:nvPr/>
        </p:nvSpPr>
        <p:spPr>
          <a:xfrm>
            <a:off x="2794390" y="6079155"/>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063F1F06-553C-482B-988E-F5985C4A1DED}"/>
              </a:ext>
            </a:extLst>
          </p:cNvPr>
          <p:cNvSpPr/>
          <p:nvPr/>
        </p:nvSpPr>
        <p:spPr>
          <a:xfrm>
            <a:off x="1194266" y="5422095"/>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D74E7590-D0FF-4240-B973-32164B9449E0}"/>
              </a:ext>
            </a:extLst>
          </p:cNvPr>
          <p:cNvSpPr/>
          <p:nvPr/>
        </p:nvSpPr>
        <p:spPr>
          <a:xfrm>
            <a:off x="3718713" y="5422095"/>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1F8AAFB6-36DF-4AE8-BE24-52BF26431B93}"/>
              </a:ext>
            </a:extLst>
          </p:cNvPr>
          <p:cNvSpPr/>
          <p:nvPr/>
        </p:nvSpPr>
        <p:spPr>
          <a:xfrm>
            <a:off x="2571236" y="5422095"/>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A2A7805F-F6CA-400D-A12B-369073DBC122}"/>
              </a:ext>
            </a:extLst>
          </p:cNvPr>
          <p:cNvSpPr/>
          <p:nvPr/>
        </p:nvSpPr>
        <p:spPr>
          <a:xfrm>
            <a:off x="1653256" y="5422095"/>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055BB1DB-266F-4436-9AD5-8DB29A7A31BA}"/>
              </a:ext>
            </a:extLst>
          </p:cNvPr>
          <p:cNvSpPr/>
          <p:nvPr/>
        </p:nvSpPr>
        <p:spPr>
          <a:xfrm>
            <a:off x="2112246" y="5422095"/>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0840B573-DBC0-4212-9F34-83035B97E00F}"/>
              </a:ext>
            </a:extLst>
          </p:cNvPr>
          <p:cNvSpPr/>
          <p:nvPr/>
        </p:nvSpPr>
        <p:spPr>
          <a:xfrm>
            <a:off x="3030226" y="5422095"/>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650EEF84-FE45-4DB0-B771-516CB15FDE7E}"/>
              </a:ext>
            </a:extLst>
          </p:cNvPr>
          <p:cNvSpPr/>
          <p:nvPr/>
        </p:nvSpPr>
        <p:spPr>
          <a:xfrm>
            <a:off x="1423761" y="5422095"/>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D819A4AE-99C8-4002-BBB6-0BE9997A69CA}"/>
              </a:ext>
            </a:extLst>
          </p:cNvPr>
          <p:cNvSpPr/>
          <p:nvPr/>
        </p:nvSpPr>
        <p:spPr>
          <a:xfrm>
            <a:off x="3259721" y="5422095"/>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82600839-6389-4916-BCD5-383DD68A7455}"/>
              </a:ext>
            </a:extLst>
          </p:cNvPr>
          <p:cNvSpPr/>
          <p:nvPr/>
        </p:nvSpPr>
        <p:spPr>
          <a:xfrm>
            <a:off x="3489216" y="5422095"/>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C5884B12-66FB-4DE5-A263-7410AD3BB529}"/>
              </a:ext>
            </a:extLst>
          </p:cNvPr>
          <p:cNvSpPr/>
          <p:nvPr/>
        </p:nvSpPr>
        <p:spPr>
          <a:xfrm>
            <a:off x="1882751" y="5422095"/>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5EF6D3E0-4E01-4270-91D6-0CB9F83B8C9D}"/>
              </a:ext>
            </a:extLst>
          </p:cNvPr>
          <p:cNvSpPr/>
          <p:nvPr/>
        </p:nvSpPr>
        <p:spPr>
          <a:xfrm>
            <a:off x="2341741" y="5422095"/>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79E1337A-99E7-446D-A828-ABFF64D3EDCE}"/>
              </a:ext>
            </a:extLst>
          </p:cNvPr>
          <p:cNvSpPr/>
          <p:nvPr/>
        </p:nvSpPr>
        <p:spPr>
          <a:xfrm>
            <a:off x="2800731" y="5422095"/>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4" name="直接连接符 83">
            <a:extLst>
              <a:ext uri="{FF2B5EF4-FFF2-40B4-BE49-F238E27FC236}">
                <a16:creationId xmlns:a16="http://schemas.microsoft.com/office/drawing/2014/main" id="{6885350B-4EC9-4C0B-9CD4-C2780A6BAE0E}"/>
              </a:ext>
            </a:extLst>
          </p:cNvPr>
          <p:cNvCxnSpPr>
            <a:cxnSpLocks/>
          </p:cNvCxnSpPr>
          <p:nvPr/>
        </p:nvCxnSpPr>
        <p:spPr>
          <a:xfrm flipH="1">
            <a:off x="786891" y="5613864"/>
            <a:ext cx="3290333"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a16="http://schemas.microsoft.com/office/drawing/2014/main" id="{4116A5F3-0A92-4E0D-8B71-CC6DA5676858}"/>
              </a:ext>
            </a:extLst>
          </p:cNvPr>
          <p:cNvCxnSpPr>
            <a:cxnSpLocks/>
          </p:cNvCxnSpPr>
          <p:nvPr/>
        </p:nvCxnSpPr>
        <p:spPr>
          <a:xfrm flipH="1">
            <a:off x="786891" y="5970835"/>
            <a:ext cx="3297422"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sp>
        <p:nvSpPr>
          <p:cNvPr id="86" name="矩形 85">
            <a:extLst>
              <a:ext uri="{FF2B5EF4-FFF2-40B4-BE49-F238E27FC236}">
                <a16:creationId xmlns:a16="http://schemas.microsoft.com/office/drawing/2014/main" id="{8011B10B-2FBE-48A5-917E-2730FAF07452}"/>
              </a:ext>
            </a:extLst>
          </p:cNvPr>
          <p:cNvSpPr/>
          <p:nvPr/>
        </p:nvSpPr>
        <p:spPr>
          <a:xfrm>
            <a:off x="1085858" y="3839637"/>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1131C935-D898-4968-83E5-E8AEE1B0B689}"/>
              </a:ext>
            </a:extLst>
          </p:cNvPr>
          <p:cNvSpPr/>
          <p:nvPr/>
        </p:nvSpPr>
        <p:spPr>
          <a:xfrm>
            <a:off x="1287917" y="3839637"/>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a:extLst>
              <a:ext uri="{FF2B5EF4-FFF2-40B4-BE49-F238E27FC236}">
                <a16:creationId xmlns:a16="http://schemas.microsoft.com/office/drawing/2014/main" id="{968B3F05-9440-4BC2-8A99-E134C756A707}"/>
              </a:ext>
            </a:extLst>
          </p:cNvPr>
          <p:cNvCxnSpPr>
            <a:cxnSpLocks/>
          </p:cNvCxnSpPr>
          <p:nvPr/>
        </p:nvCxnSpPr>
        <p:spPr>
          <a:xfrm>
            <a:off x="1230306" y="4714491"/>
            <a:ext cx="0" cy="58501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A97B82A5-1158-4329-8050-7A16F69240ED}"/>
              </a:ext>
            </a:extLst>
          </p:cNvPr>
          <p:cNvCxnSpPr>
            <a:cxnSpLocks/>
          </p:cNvCxnSpPr>
          <p:nvPr/>
        </p:nvCxnSpPr>
        <p:spPr>
          <a:xfrm flipH="1">
            <a:off x="1129624" y="4714491"/>
            <a:ext cx="201364"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a16="http://schemas.microsoft.com/office/drawing/2014/main" id="{13722F6F-0ED6-4804-AC16-D8052FA7F87A}"/>
              </a:ext>
            </a:extLst>
          </p:cNvPr>
          <p:cNvCxnSpPr/>
          <p:nvPr/>
        </p:nvCxnSpPr>
        <p:spPr>
          <a:xfrm flipV="1">
            <a:off x="1129624" y="4603855"/>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1" name="直接连接符 90">
            <a:extLst>
              <a:ext uri="{FF2B5EF4-FFF2-40B4-BE49-F238E27FC236}">
                <a16:creationId xmlns:a16="http://schemas.microsoft.com/office/drawing/2014/main" id="{FA5C6376-55B6-44FB-95EE-5A217C8EC432}"/>
              </a:ext>
            </a:extLst>
          </p:cNvPr>
          <p:cNvCxnSpPr>
            <a:cxnSpLocks/>
          </p:cNvCxnSpPr>
          <p:nvPr/>
        </p:nvCxnSpPr>
        <p:spPr>
          <a:xfrm flipV="1">
            <a:off x="1330988" y="4603855"/>
            <a:ext cx="0" cy="11063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62028D40-6921-45ED-9CE8-83875DEAF578}"/>
              </a:ext>
            </a:extLst>
          </p:cNvPr>
          <p:cNvCxnSpPr>
            <a:cxnSpLocks/>
          </p:cNvCxnSpPr>
          <p:nvPr/>
        </p:nvCxnSpPr>
        <p:spPr>
          <a:xfrm>
            <a:off x="2945988" y="3639220"/>
            <a:ext cx="0" cy="155707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F9BB0AB5-B868-4CC4-9ACF-4E282414EAED}"/>
              </a:ext>
            </a:extLst>
          </p:cNvPr>
          <p:cNvCxnSpPr>
            <a:cxnSpLocks/>
          </p:cNvCxnSpPr>
          <p:nvPr/>
        </p:nvCxnSpPr>
        <p:spPr>
          <a:xfrm flipH="1">
            <a:off x="2564895" y="3639220"/>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4" name="直接连接符 93">
            <a:extLst>
              <a:ext uri="{FF2B5EF4-FFF2-40B4-BE49-F238E27FC236}">
                <a16:creationId xmlns:a16="http://schemas.microsoft.com/office/drawing/2014/main" id="{42FC179D-8309-4886-B392-0D503A92224D}"/>
              </a:ext>
            </a:extLst>
          </p:cNvPr>
          <p:cNvCxnSpPr>
            <a:cxnSpLocks/>
          </p:cNvCxnSpPr>
          <p:nvPr/>
        </p:nvCxnSpPr>
        <p:spPr>
          <a:xfrm>
            <a:off x="2564895" y="2872978"/>
            <a:ext cx="0" cy="766242"/>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0777E2E4-7A49-40FD-9E15-DD597E74899B}"/>
              </a:ext>
            </a:extLst>
          </p:cNvPr>
          <p:cNvCxnSpPr>
            <a:cxnSpLocks/>
          </p:cNvCxnSpPr>
          <p:nvPr/>
        </p:nvCxnSpPr>
        <p:spPr>
          <a:xfrm flipH="1">
            <a:off x="2564895" y="2877741"/>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D6E7296B-6539-497D-A33F-F6B7A4BFB290}"/>
              </a:ext>
            </a:extLst>
          </p:cNvPr>
          <p:cNvCxnSpPr>
            <a:cxnSpLocks/>
          </p:cNvCxnSpPr>
          <p:nvPr/>
        </p:nvCxnSpPr>
        <p:spPr>
          <a:xfrm flipH="1">
            <a:off x="3429616" y="5185760"/>
            <a:ext cx="654697"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7" name="直接连接符 96">
            <a:extLst>
              <a:ext uri="{FF2B5EF4-FFF2-40B4-BE49-F238E27FC236}">
                <a16:creationId xmlns:a16="http://schemas.microsoft.com/office/drawing/2014/main" id="{91B11A11-F273-496E-80B6-A3426D2717F7}"/>
              </a:ext>
            </a:extLst>
          </p:cNvPr>
          <p:cNvCxnSpPr>
            <a:cxnSpLocks/>
          </p:cNvCxnSpPr>
          <p:nvPr/>
        </p:nvCxnSpPr>
        <p:spPr>
          <a:xfrm flipV="1">
            <a:off x="3424617" y="3637623"/>
            <a:ext cx="0" cy="1557075"/>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8" name="直接连接符 97">
            <a:extLst>
              <a:ext uri="{FF2B5EF4-FFF2-40B4-BE49-F238E27FC236}">
                <a16:creationId xmlns:a16="http://schemas.microsoft.com/office/drawing/2014/main" id="{177169C0-31C4-4F94-ACD2-DCC3369BDB9A}"/>
              </a:ext>
            </a:extLst>
          </p:cNvPr>
          <p:cNvCxnSpPr>
            <a:cxnSpLocks/>
          </p:cNvCxnSpPr>
          <p:nvPr/>
        </p:nvCxnSpPr>
        <p:spPr>
          <a:xfrm flipH="1">
            <a:off x="3421651" y="3637623"/>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9" name="直接连接符 98">
            <a:extLst>
              <a:ext uri="{FF2B5EF4-FFF2-40B4-BE49-F238E27FC236}">
                <a16:creationId xmlns:a16="http://schemas.microsoft.com/office/drawing/2014/main" id="{BDB3A124-CC01-477E-B0ED-BCE406B768AD}"/>
              </a:ext>
            </a:extLst>
          </p:cNvPr>
          <p:cNvCxnSpPr>
            <a:cxnSpLocks/>
          </p:cNvCxnSpPr>
          <p:nvPr/>
        </p:nvCxnSpPr>
        <p:spPr>
          <a:xfrm>
            <a:off x="3755533" y="2872978"/>
            <a:ext cx="0" cy="766242"/>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100" name="直接连接符 99">
            <a:extLst>
              <a:ext uri="{FF2B5EF4-FFF2-40B4-BE49-F238E27FC236}">
                <a16:creationId xmlns:a16="http://schemas.microsoft.com/office/drawing/2014/main" id="{5E438C6A-0884-4D21-A777-EF575A3AD1EF}"/>
              </a:ext>
            </a:extLst>
          </p:cNvPr>
          <p:cNvCxnSpPr>
            <a:cxnSpLocks/>
          </p:cNvCxnSpPr>
          <p:nvPr/>
        </p:nvCxnSpPr>
        <p:spPr>
          <a:xfrm flipH="1">
            <a:off x="3421651" y="2872978"/>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101" name="直接连接符 100">
            <a:extLst>
              <a:ext uri="{FF2B5EF4-FFF2-40B4-BE49-F238E27FC236}">
                <a16:creationId xmlns:a16="http://schemas.microsoft.com/office/drawing/2014/main" id="{FA79D132-08B1-49DE-8450-C05AA44C992C}"/>
              </a:ext>
            </a:extLst>
          </p:cNvPr>
          <p:cNvCxnSpPr>
            <a:cxnSpLocks/>
          </p:cNvCxnSpPr>
          <p:nvPr/>
        </p:nvCxnSpPr>
        <p:spPr>
          <a:xfrm>
            <a:off x="667366" y="5022897"/>
            <a:ext cx="285574"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a16="http://schemas.microsoft.com/office/drawing/2014/main" id="{1A819019-AADD-4A0C-B220-9BB8AFD46194}"/>
              </a:ext>
            </a:extLst>
          </p:cNvPr>
          <p:cNvCxnSpPr>
            <a:cxnSpLocks/>
          </p:cNvCxnSpPr>
          <p:nvPr/>
        </p:nvCxnSpPr>
        <p:spPr>
          <a:xfrm>
            <a:off x="944797" y="3739232"/>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59B7FA03-11E1-4311-A518-8BB48418DEFC}"/>
              </a:ext>
            </a:extLst>
          </p:cNvPr>
          <p:cNvCxnSpPr>
            <a:cxnSpLocks/>
          </p:cNvCxnSpPr>
          <p:nvPr/>
        </p:nvCxnSpPr>
        <p:spPr>
          <a:xfrm>
            <a:off x="943071" y="3739232"/>
            <a:ext cx="56067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E152762D-A3BD-45F7-A5A9-6BCE1C595E40}"/>
              </a:ext>
            </a:extLst>
          </p:cNvPr>
          <p:cNvCxnSpPr>
            <a:cxnSpLocks/>
          </p:cNvCxnSpPr>
          <p:nvPr/>
        </p:nvCxnSpPr>
        <p:spPr>
          <a:xfrm>
            <a:off x="1503742" y="3739232"/>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BCD3269A-D0DD-4883-8A8B-4C13DCB7DD4E}"/>
              </a:ext>
            </a:extLst>
          </p:cNvPr>
          <p:cNvCxnSpPr>
            <a:cxnSpLocks/>
          </p:cNvCxnSpPr>
          <p:nvPr/>
        </p:nvCxnSpPr>
        <p:spPr>
          <a:xfrm>
            <a:off x="1504128" y="5022897"/>
            <a:ext cx="1290262"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a16="http://schemas.microsoft.com/office/drawing/2014/main" id="{D6FD4715-53C2-4AF7-A030-E66C8893702B}"/>
              </a:ext>
            </a:extLst>
          </p:cNvPr>
          <p:cNvCxnSpPr>
            <a:cxnSpLocks/>
          </p:cNvCxnSpPr>
          <p:nvPr/>
        </p:nvCxnSpPr>
        <p:spPr>
          <a:xfrm>
            <a:off x="2794390" y="3739232"/>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7" name="直接连接符 106">
            <a:extLst>
              <a:ext uri="{FF2B5EF4-FFF2-40B4-BE49-F238E27FC236}">
                <a16:creationId xmlns:a16="http://schemas.microsoft.com/office/drawing/2014/main" id="{BEDDB714-BDF8-42A5-9CBD-FD24A5DE785B}"/>
              </a:ext>
            </a:extLst>
          </p:cNvPr>
          <p:cNvCxnSpPr>
            <a:cxnSpLocks/>
          </p:cNvCxnSpPr>
          <p:nvPr/>
        </p:nvCxnSpPr>
        <p:spPr>
          <a:xfrm>
            <a:off x="3569197" y="3747398"/>
            <a:ext cx="0" cy="1275499"/>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a16="http://schemas.microsoft.com/office/drawing/2014/main" id="{77E29B99-967E-4777-B8B1-A2E188B8FA17}"/>
              </a:ext>
            </a:extLst>
          </p:cNvPr>
          <p:cNvCxnSpPr>
            <a:cxnSpLocks/>
          </p:cNvCxnSpPr>
          <p:nvPr/>
        </p:nvCxnSpPr>
        <p:spPr>
          <a:xfrm>
            <a:off x="3567843" y="5022897"/>
            <a:ext cx="64513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a16="http://schemas.microsoft.com/office/drawing/2014/main" id="{81B70AF5-89E9-486C-B794-22B6A4C6DC80}"/>
              </a:ext>
            </a:extLst>
          </p:cNvPr>
          <p:cNvCxnSpPr>
            <a:cxnSpLocks/>
          </p:cNvCxnSpPr>
          <p:nvPr/>
        </p:nvCxnSpPr>
        <p:spPr>
          <a:xfrm>
            <a:off x="3567843" y="3747398"/>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a16="http://schemas.microsoft.com/office/drawing/2014/main" id="{D4F0BB50-E02C-43BE-A04D-780E744EF6B0}"/>
              </a:ext>
            </a:extLst>
          </p:cNvPr>
          <p:cNvCxnSpPr>
            <a:cxnSpLocks/>
          </p:cNvCxnSpPr>
          <p:nvPr/>
        </p:nvCxnSpPr>
        <p:spPr>
          <a:xfrm>
            <a:off x="2377104" y="2751777"/>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69ACB567-244D-40A9-9B5C-A10E739CAEB1}"/>
              </a:ext>
            </a:extLst>
          </p:cNvPr>
          <p:cNvCxnSpPr>
            <a:cxnSpLocks/>
          </p:cNvCxnSpPr>
          <p:nvPr/>
        </p:nvCxnSpPr>
        <p:spPr>
          <a:xfrm>
            <a:off x="3967779" y="2751777"/>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B1E0B957-7CAA-41F8-AAA6-E8BCCFA3F419}"/>
              </a:ext>
            </a:extLst>
          </p:cNvPr>
          <p:cNvCxnSpPr>
            <a:cxnSpLocks/>
          </p:cNvCxnSpPr>
          <p:nvPr/>
        </p:nvCxnSpPr>
        <p:spPr>
          <a:xfrm>
            <a:off x="3567843" y="2751777"/>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3" name="直接连接符 112">
            <a:extLst>
              <a:ext uri="{FF2B5EF4-FFF2-40B4-BE49-F238E27FC236}">
                <a16:creationId xmlns:a16="http://schemas.microsoft.com/office/drawing/2014/main" id="{1154ACD2-85A2-47A4-ACA9-09A0BE22F664}"/>
              </a:ext>
            </a:extLst>
          </p:cNvPr>
          <p:cNvCxnSpPr>
            <a:cxnSpLocks/>
          </p:cNvCxnSpPr>
          <p:nvPr/>
        </p:nvCxnSpPr>
        <p:spPr>
          <a:xfrm>
            <a:off x="2377104" y="2751777"/>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4" name="直接连接符 113">
            <a:extLst>
              <a:ext uri="{FF2B5EF4-FFF2-40B4-BE49-F238E27FC236}">
                <a16:creationId xmlns:a16="http://schemas.microsoft.com/office/drawing/2014/main" id="{54BCE476-5D48-4048-A817-D772680FAEE9}"/>
              </a:ext>
            </a:extLst>
          </p:cNvPr>
          <p:cNvCxnSpPr>
            <a:cxnSpLocks/>
          </p:cNvCxnSpPr>
          <p:nvPr/>
        </p:nvCxnSpPr>
        <p:spPr>
          <a:xfrm>
            <a:off x="3567843" y="1892649"/>
            <a:ext cx="0" cy="86269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5" name="直接连接符 114">
            <a:extLst>
              <a:ext uri="{FF2B5EF4-FFF2-40B4-BE49-F238E27FC236}">
                <a16:creationId xmlns:a16="http://schemas.microsoft.com/office/drawing/2014/main" id="{4797F2A5-F7E8-42B1-9DFC-7F37720FD9D3}"/>
              </a:ext>
            </a:extLst>
          </p:cNvPr>
          <p:cNvCxnSpPr>
            <a:cxnSpLocks/>
          </p:cNvCxnSpPr>
          <p:nvPr/>
        </p:nvCxnSpPr>
        <p:spPr>
          <a:xfrm>
            <a:off x="2789742" y="892214"/>
            <a:ext cx="0" cy="1859563"/>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sp>
        <p:nvSpPr>
          <p:cNvPr id="116" name="流程图: 对照 115">
            <a:extLst>
              <a:ext uri="{FF2B5EF4-FFF2-40B4-BE49-F238E27FC236}">
                <a16:creationId xmlns:a16="http://schemas.microsoft.com/office/drawing/2014/main" id="{34AECC9D-A49B-4B39-9E25-C6EB20FA4B32}"/>
              </a:ext>
            </a:extLst>
          </p:cNvPr>
          <p:cNvSpPr/>
          <p:nvPr/>
        </p:nvSpPr>
        <p:spPr>
          <a:xfrm>
            <a:off x="1202757" y="4824939"/>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7" name="流程图: 对照 116">
            <a:extLst>
              <a:ext uri="{FF2B5EF4-FFF2-40B4-BE49-F238E27FC236}">
                <a16:creationId xmlns:a16="http://schemas.microsoft.com/office/drawing/2014/main" id="{9E072B31-777E-4A25-898E-0E1621F4A6B9}"/>
              </a:ext>
            </a:extLst>
          </p:cNvPr>
          <p:cNvSpPr/>
          <p:nvPr/>
        </p:nvSpPr>
        <p:spPr>
          <a:xfrm>
            <a:off x="2921883" y="2533323"/>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8" name="文本框 203">
            <a:extLst>
              <a:ext uri="{FF2B5EF4-FFF2-40B4-BE49-F238E27FC236}">
                <a16:creationId xmlns:a16="http://schemas.microsoft.com/office/drawing/2014/main" id="{0E959A81-1213-4F86-AB2B-6F17F84A940C}"/>
              </a:ext>
            </a:extLst>
          </p:cNvPr>
          <p:cNvSpPr txBox="1"/>
          <p:nvPr/>
        </p:nvSpPr>
        <p:spPr>
          <a:xfrm>
            <a:off x="3567843" y="4258263"/>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Cryogenic</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cxnSp>
        <p:nvCxnSpPr>
          <p:cNvPr id="119" name="直接连接符 118">
            <a:extLst>
              <a:ext uri="{FF2B5EF4-FFF2-40B4-BE49-F238E27FC236}">
                <a16:creationId xmlns:a16="http://schemas.microsoft.com/office/drawing/2014/main" id="{91F6F040-5990-4936-A44A-13A4D48F8E04}"/>
              </a:ext>
            </a:extLst>
          </p:cNvPr>
          <p:cNvCxnSpPr>
            <a:cxnSpLocks/>
          </p:cNvCxnSpPr>
          <p:nvPr/>
        </p:nvCxnSpPr>
        <p:spPr>
          <a:xfrm>
            <a:off x="3567843" y="1892649"/>
            <a:ext cx="273544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0" name="直接箭头连接符 119">
            <a:extLst>
              <a:ext uri="{FF2B5EF4-FFF2-40B4-BE49-F238E27FC236}">
                <a16:creationId xmlns:a16="http://schemas.microsoft.com/office/drawing/2014/main" id="{EA0C3BEE-099E-4C77-B20F-568A428FE228}"/>
              </a:ext>
            </a:extLst>
          </p:cNvPr>
          <p:cNvCxnSpPr>
            <a:cxnSpLocks/>
          </p:cNvCxnSpPr>
          <p:nvPr/>
        </p:nvCxnSpPr>
        <p:spPr>
          <a:xfrm>
            <a:off x="1788762" y="5294608"/>
            <a:ext cx="261617" cy="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1" name="直接箭头连接符 120">
            <a:extLst>
              <a:ext uri="{FF2B5EF4-FFF2-40B4-BE49-F238E27FC236}">
                <a16:creationId xmlns:a16="http://schemas.microsoft.com/office/drawing/2014/main" id="{6269E6F4-A6E6-4AB3-B8A1-19497E6ADC61}"/>
              </a:ext>
            </a:extLst>
          </p:cNvPr>
          <p:cNvCxnSpPr>
            <a:cxnSpLocks/>
          </p:cNvCxnSpPr>
          <p:nvPr/>
        </p:nvCxnSpPr>
        <p:spPr>
          <a:xfrm>
            <a:off x="1230306" y="5047159"/>
            <a:ext cx="0" cy="22325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9E82611C-79C6-4C60-89F6-028232FA3584}"/>
              </a:ext>
            </a:extLst>
          </p:cNvPr>
          <p:cNvCxnSpPr>
            <a:cxnSpLocks/>
          </p:cNvCxnSpPr>
          <p:nvPr/>
        </p:nvCxnSpPr>
        <p:spPr>
          <a:xfrm>
            <a:off x="3770793" y="1134585"/>
            <a:ext cx="12133" cy="578032"/>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23" name="直接连接符 122">
            <a:extLst>
              <a:ext uri="{FF2B5EF4-FFF2-40B4-BE49-F238E27FC236}">
                <a16:creationId xmlns:a16="http://schemas.microsoft.com/office/drawing/2014/main" id="{39970051-FD15-4EEB-90B4-267F8F274146}"/>
              </a:ext>
            </a:extLst>
          </p:cNvPr>
          <p:cNvCxnSpPr>
            <a:cxnSpLocks/>
          </p:cNvCxnSpPr>
          <p:nvPr/>
        </p:nvCxnSpPr>
        <p:spPr>
          <a:xfrm>
            <a:off x="3776859" y="1712284"/>
            <a:ext cx="252643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
        <p:nvSpPr>
          <p:cNvPr id="124" name="文本框 203">
            <a:extLst>
              <a:ext uri="{FF2B5EF4-FFF2-40B4-BE49-F238E27FC236}">
                <a16:creationId xmlns:a16="http://schemas.microsoft.com/office/drawing/2014/main" id="{09D8FEF2-A139-4BA0-8B42-C7BD523ABEBD}"/>
              </a:ext>
            </a:extLst>
          </p:cNvPr>
          <p:cNvSpPr txBox="1"/>
          <p:nvPr/>
        </p:nvSpPr>
        <p:spPr>
          <a:xfrm>
            <a:off x="6322260" y="1582793"/>
            <a:ext cx="1423170" cy="246671"/>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40K&amp;300K Cooldown</a:t>
            </a:r>
            <a:endParaRPr lang="zh-CN" altLang="en-US" sz="1003" dirty="0">
              <a:latin typeface="Times New Roman" panose="02020603050405020304" pitchFamily="18" charset="0"/>
              <a:ea typeface="微软雅黑" panose="020B0503020204020204" pitchFamily="34" charset="-122"/>
            </a:endParaRPr>
          </a:p>
        </p:txBody>
      </p:sp>
      <p:cxnSp>
        <p:nvCxnSpPr>
          <p:cNvPr id="125" name="直接连接符 124">
            <a:extLst>
              <a:ext uri="{FF2B5EF4-FFF2-40B4-BE49-F238E27FC236}">
                <a16:creationId xmlns:a16="http://schemas.microsoft.com/office/drawing/2014/main" id="{36D8C594-16DD-4D9B-BDBB-AB843AE87808}"/>
              </a:ext>
            </a:extLst>
          </p:cNvPr>
          <p:cNvCxnSpPr>
            <a:cxnSpLocks/>
          </p:cNvCxnSpPr>
          <p:nvPr/>
        </p:nvCxnSpPr>
        <p:spPr>
          <a:xfrm>
            <a:off x="2777671" y="892214"/>
            <a:ext cx="352561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6" name="直接箭头连接符 125">
            <a:extLst>
              <a:ext uri="{FF2B5EF4-FFF2-40B4-BE49-F238E27FC236}">
                <a16:creationId xmlns:a16="http://schemas.microsoft.com/office/drawing/2014/main" id="{BB1A3ED3-C1C8-4647-B3B8-2856508D5EF9}"/>
              </a:ext>
            </a:extLst>
          </p:cNvPr>
          <p:cNvCxnSpPr/>
          <p:nvPr/>
        </p:nvCxnSpPr>
        <p:spPr>
          <a:xfrm flipV="1">
            <a:off x="3097827" y="1808722"/>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a16="http://schemas.microsoft.com/office/drawing/2014/main" id="{2BA945B3-DAF8-4212-8B74-17241BC3734E}"/>
              </a:ext>
            </a:extLst>
          </p:cNvPr>
          <p:cNvCxnSpPr/>
          <p:nvPr/>
        </p:nvCxnSpPr>
        <p:spPr>
          <a:xfrm>
            <a:off x="3267984" y="2124444"/>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8" name="直接箭头连接符 127">
            <a:extLst>
              <a:ext uri="{FF2B5EF4-FFF2-40B4-BE49-F238E27FC236}">
                <a16:creationId xmlns:a16="http://schemas.microsoft.com/office/drawing/2014/main" id="{D9A8F026-1749-4ED9-99AF-BFF649C0699A}"/>
              </a:ext>
            </a:extLst>
          </p:cNvPr>
          <p:cNvCxnSpPr>
            <a:cxnSpLocks/>
          </p:cNvCxnSpPr>
          <p:nvPr/>
        </p:nvCxnSpPr>
        <p:spPr>
          <a:xfrm>
            <a:off x="4619393" y="1711180"/>
            <a:ext cx="247059" cy="1437"/>
          </a:xfrm>
          <a:prstGeom prst="straightConnector1">
            <a:avLst/>
          </a:prstGeom>
          <a:ln w="19050">
            <a:solidFill>
              <a:srgbClr val="0070C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9" name="直接箭头连接符 128">
            <a:extLst>
              <a:ext uri="{FF2B5EF4-FFF2-40B4-BE49-F238E27FC236}">
                <a16:creationId xmlns:a16="http://schemas.microsoft.com/office/drawing/2014/main" id="{94C2A872-AED6-4A0B-8F4E-08E8A14B3FA5}"/>
              </a:ext>
            </a:extLst>
          </p:cNvPr>
          <p:cNvCxnSpPr>
            <a:cxnSpLocks/>
          </p:cNvCxnSpPr>
          <p:nvPr/>
        </p:nvCxnSpPr>
        <p:spPr>
          <a:xfrm>
            <a:off x="1330988" y="6345490"/>
            <a:ext cx="238078"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30" name="直接箭头连接符 129">
            <a:extLst>
              <a:ext uri="{FF2B5EF4-FFF2-40B4-BE49-F238E27FC236}">
                <a16:creationId xmlns:a16="http://schemas.microsoft.com/office/drawing/2014/main" id="{DB126CB8-9DDF-4932-B741-7A4817654707}"/>
              </a:ext>
            </a:extLst>
          </p:cNvPr>
          <p:cNvCxnSpPr/>
          <p:nvPr/>
        </p:nvCxnSpPr>
        <p:spPr>
          <a:xfrm flipH="1" flipV="1">
            <a:off x="4076598" y="5338082"/>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131" name="直接连接符 130">
            <a:extLst>
              <a:ext uri="{FF2B5EF4-FFF2-40B4-BE49-F238E27FC236}">
                <a16:creationId xmlns:a16="http://schemas.microsoft.com/office/drawing/2014/main" id="{6B92F330-0E1D-4669-BC61-5B8C5406F6CA}"/>
              </a:ext>
            </a:extLst>
          </p:cNvPr>
          <p:cNvCxnSpPr>
            <a:cxnSpLocks/>
          </p:cNvCxnSpPr>
          <p:nvPr/>
        </p:nvCxnSpPr>
        <p:spPr>
          <a:xfrm>
            <a:off x="1448142" y="4321137"/>
            <a:ext cx="0" cy="87356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2" name="直接连接符 131">
            <a:extLst>
              <a:ext uri="{FF2B5EF4-FFF2-40B4-BE49-F238E27FC236}">
                <a16:creationId xmlns:a16="http://schemas.microsoft.com/office/drawing/2014/main" id="{25CABD4C-6FE1-4CA4-8ED0-A95097A35A9B}"/>
              </a:ext>
            </a:extLst>
          </p:cNvPr>
          <p:cNvCxnSpPr>
            <a:cxnSpLocks/>
          </p:cNvCxnSpPr>
          <p:nvPr/>
        </p:nvCxnSpPr>
        <p:spPr>
          <a:xfrm flipH="1">
            <a:off x="1378521" y="4321137"/>
            <a:ext cx="69621"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3" name="直接箭头连接符 132">
            <a:extLst>
              <a:ext uri="{FF2B5EF4-FFF2-40B4-BE49-F238E27FC236}">
                <a16:creationId xmlns:a16="http://schemas.microsoft.com/office/drawing/2014/main" id="{32874253-575F-45FB-8340-7E1D7A6A6492}"/>
              </a:ext>
            </a:extLst>
          </p:cNvPr>
          <p:cNvCxnSpPr>
            <a:cxnSpLocks/>
          </p:cNvCxnSpPr>
          <p:nvPr/>
        </p:nvCxnSpPr>
        <p:spPr>
          <a:xfrm flipV="1">
            <a:off x="1448142" y="4711954"/>
            <a:ext cx="0" cy="204884"/>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34" name="直接连接符 133">
            <a:extLst>
              <a:ext uri="{FF2B5EF4-FFF2-40B4-BE49-F238E27FC236}">
                <a16:creationId xmlns:a16="http://schemas.microsoft.com/office/drawing/2014/main" id="{1FD51BFB-5912-4768-878A-C82D19FF8107}"/>
              </a:ext>
            </a:extLst>
          </p:cNvPr>
          <p:cNvCxnSpPr>
            <a:cxnSpLocks/>
          </p:cNvCxnSpPr>
          <p:nvPr/>
        </p:nvCxnSpPr>
        <p:spPr>
          <a:xfrm flipH="1">
            <a:off x="1123995" y="3575710"/>
            <a:ext cx="20699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5" name="直接连接符 134">
            <a:extLst>
              <a:ext uri="{FF2B5EF4-FFF2-40B4-BE49-F238E27FC236}">
                <a16:creationId xmlns:a16="http://schemas.microsoft.com/office/drawing/2014/main" id="{FAD61096-783E-44C2-A13C-2F2445855885}"/>
              </a:ext>
            </a:extLst>
          </p:cNvPr>
          <p:cNvCxnSpPr>
            <a:cxnSpLocks/>
            <a:stCxn id="87" idx="0"/>
          </p:cNvCxnSpPr>
          <p:nvPr/>
        </p:nvCxnSpPr>
        <p:spPr>
          <a:xfrm flipV="1">
            <a:off x="1331809" y="3569548"/>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6" name="直接连接符 135">
            <a:extLst>
              <a:ext uri="{FF2B5EF4-FFF2-40B4-BE49-F238E27FC236}">
                <a16:creationId xmlns:a16="http://schemas.microsoft.com/office/drawing/2014/main" id="{0B230DF0-478A-4E47-A76E-C067FD413991}"/>
              </a:ext>
            </a:extLst>
          </p:cNvPr>
          <p:cNvCxnSpPr>
            <a:cxnSpLocks/>
            <a:stCxn id="86" idx="0"/>
          </p:cNvCxnSpPr>
          <p:nvPr/>
        </p:nvCxnSpPr>
        <p:spPr>
          <a:xfrm flipV="1">
            <a:off x="1129750" y="3569548"/>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7" name="直接箭头连接符 136">
            <a:extLst>
              <a:ext uri="{FF2B5EF4-FFF2-40B4-BE49-F238E27FC236}">
                <a16:creationId xmlns:a16="http://schemas.microsoft.com/office/drawing/2014/main" id="{640CE518-1DAB-40EF-85C4-83F52DDC762A}"/>
              </a:ext>
            </a:extLst>
          </p:cNvPr>
          <p:cNvCxnSpPr>
            <a:cxnSpLocks/>
          </p:cNvCxnSpPr>
          <p:nvPr/>
        </p:nvCxnSpPr>
        <p:spPr>
          <a:xfrm>
            <a:off x="1229522" y="3366789"/>
            <a:ext cx="0" cy="210748"/>
          </a:xfrm>
          <a:prstGeom prst="straightConnector1">
            <a:avLst/>
          </a:prstGeom>
          <a:ln w="1905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138" name="文本框 203">
            <a:extLst>
              <a:ext uri="{FF2B5EF4-FFF2-40B4-BE49-F238E27FC236}">
                <a16:creationId xmlns:a16="http://schemas.microsoft.com/office/drawing/2014/main" id="{4F1953AC-E05F-4CC0-93B2-30BEC683772E}"/>
              </a:ext>
            </a:extLst>
          </p:cNvPr>
          <p:cNvSpPr txBox="1"/>
          <p:nvPr/>
        </p:nvSpPr>
        <p:spPr>
          <a:xfrm>
            <a:off x="674319" y="3090835"/>
            <a:ext cx="1052499" cy="246671"/>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To Compressor</a:t>
            </a:r>
            <a:endParaRPr lang="zh-CN" altLang="en-US" sz="1003" dirty="0">
              <a:latin typeface="Times New Roman" panose="02020603050405020304" pitchFamily="18" charset="0"/>
              <a:ea typeface="微软雅黑" panose="020B0503020204020204" pitchFamily="34" charset="-122"/>
            </a:endParaRPr>
          </a:p>
        </p:txBody>
      </p:sp>
      <p:sp>
        <p:nvSpPr>
          <p:cNvPr id="139" name="文本框 138">
            <a:extLst>
              <a:ext uri="{FF2B5EF4-FFF2-40B4-BE49-F238E27FC236}">
                <a16:creationId xmlns:a16="http://schemas.microsoft.com/office/drawing/2014/main" id="{D03D4C79-F4EB-48BA-AE26-F374E1E7C202}"/>
              </a:ext>
            </a:extLst>
          </p:cNvPr>
          <p:cNvSpPr txBox="1"/>
          <p:nvPr/>
        </p:nvSpPr>
        <p:spPr>
          <a:xfrm>
            <a:off x="7242780" y="787505"/>
            <a:ext cx="4946716" cy="5632311"/>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The </a:t>
            </a:r>
            <a:r>
              <a:rPr lang="en-US" altLang="zh-CN" b="1" dirty="0">
                <a:latin typeface="微软雅黑" panose="020B0503020204020204" pitchFamily="34" charset="-122"/>
                <a:ea typeface="微软雅黑" panose="020B0503020204020204" pitchFamily="34" charset="-122"/>
              </a:rPr>
              <a:t>thermosiphon cooling scheme</a:t>
            </a:r>
            <a:r>
              <a:rPr lang="en-US" altLang="zh-CN" dirty="0">
                <a:latin typeface="微软雅黑" panose="020B0503020204020204" pitchFamily="34" charset="-122"/>
                <a:ea typeface="微软雅黑" panose="020B0503020204020204" pitchFamily="34" charset="-122"/>
              </a:rPr>
              <a:t> exhibits strong cooling capacity, with a maximum heat exchange capability of up to </a:t>
            </a:r>
            <a:r>
              <a:rPr lang="en-US" altLang="zh-CN" b="1" dirty="0">
                <a:latin typeface="微软雅黑" panose="020B0503020204020204" pitchFamily="34" charset="-122"/>
                <a:ea typeface="微软雅黑" panose="020B0503020204020204" pitchFamily="34" charset="-122"/>
              </a:rPr>
              <a:t>1200 W/m²</a:t>
            </a:r>
            <a:r>
              <a:rPr lang="en-US" altLang="zh-CN" dirty="0">
                <a:latin typeface="微软雅黑" panose="020B0503020204020204" pitchFamily="34" charset="-122"/>
                <a:ea typeface="微软雅黑" panose="020B0503020204020204" pitchFamily="34" charset="-122"/>
              </a:rPr>
              <a:t>. It relies on the density and temperature differences of the liquid to achieve natural circulation for heat transfer.  </a:t>
            </a:r>
          </a:p>
          <a:p>
            <a:pPr marL="285750" indent="-285750">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In the superconducting magnet, an additional </a:t>
            </a:r>
            <a:r>
              <a:rPr lang="en-US" altLang="zh-CN" b="1" dirty="0">
                <a:latin typeface="微软雅黑" panose="020B0503020204020204" pitchFamily="34" charset="-122"/>
                <a:ea typeface="微软雅黑" panose="020B0503020204020204" pitchFamily="34" charset="-122"/>
              </a:rPr>
              <a:t>50 mm of space</a:t>
            </a:r>
            <a:r>
              <a:rPr lang="en-US" altLang="zh-CN" dirty="0">
                <a:latin typeface="微软雅黑" panose="020B0503020204020204" pitchFamily="34" charset="-122"/>
                <a:ea typeface="微软雅黑" panose="020B0503020204020204" pitchFamily="34" charset="-122"/>
              </a:rPr>
              <a:t> is required at both the top and bottom to design a </a:t>
            </a:r>
            <a:r>
              <a:rPr lang="en-US" altLang="zh-CN" b="1" dirty="0">
                <a:latin typeface="微软雅黑" panose="020B0503020204020204" pitchFamily="34" charset="-122"/>
                <a:ea typeface="微软雅黑" panose="020B0503020204020204" pitchFamily="34" charset="-122"/>
              </a:rPr>
              <a:t>liquid collection tank</a:t>
            </a:r>
            <a:r>
              <a:rPr lang="en-US" altLang="zh-CN" dirty="0">
                <a:latin typeface="微软雅黑" panose="020B0503020204020204" pitchFamily="34" charset="-122"/>
                <a:ea typeface="微软雅黑" panose="020B0503020204020204" pitchFamily="34" charset="-122"/>
              </a:rPr>
              <a:t> (or gas collection tank).  </a:t>
            </a:r>
          </a:p>
          <a:p>
            <a:pPr marL="285750" indent="-285750">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The thermosiphon scheme necessitates the inclusion of a </a:t>
            </a:r>
            <a:r>
              <a:rPr lang="en-US" altLang="zh-CN" b="1" dirty="0">
                <a:latin typeface="微软雅黑" panose="020B0503020204020204" pitchFamily="34" charset="-122"/>
                <a:ea typeface="微软雅黑" panose="020B0503020204020204" pitchFamily="34" charset="-122"/>
              </a:rPr>
              <a:t>phase separator</a:t>
            </a:r>
            <a:r>
              <a:rPr lang="en-US" altLang="zh-CN" dirty="0">
                <a:latin typeface="微软雅黑" panose="020B0503020204020204" pitchFamily="34" charset="-122"/>
                <a:ea typeface="微软雅黑" panose="020B0503020204020204" pitchFamily="34" charset="-122"/>
              </a:rPr>
              <a:t> at the top. This phase separator must be positioned at a certain distance from the superconducting magnet. Based on the experience of CMS, the bottom of the phase separator should be </a:t>
            </a:r>
            <a:r>
              <a:rPr lang="en-US" altLang="zh-CN" b="1" dirty="0">
                <a:latin typeface="微软雅黑" panose="020B0503020204020204" pitchFamily="34" charset="-122"/>
                <a:ea typeface="微软雅黑" panose="020B0503020204020204" pitchFamily="34" charset="-122"/>
              </a:rPr>
              <a:t>10 meters </a:t>
            </a:r>
            <a:r>
              <a:rPr lang="en-US" altLang="zh-CN" dirty="0">
                <a:latin typeface="微软雅黑" panose="020B0503020204020204" pitchFamily="34" charset="-122"/>
                <a:ea typeface="微软雅黑" panose="020B0503020204020204" pitchFamily="34" charset="-122"/>
              </a:rPr>
              <a:t>above the bottom liquid collection tank.</a:t>
            </a:r>
          </a:p>
        </p:txBody>
      </p:sp>
      <p:sp>
        <p:nvSpPr>
          <p:cNvPr id="140" name="流程图: 对照 139">
            <a:extLst>
              <a:ext uri="{FF2B5EF4-FFF2-40B4-BE49-F238E27FC236}">
                <a16:creationId xmlns:a16="http://schemas.microsoft.com/office/drawing/2014/main" id="{FDBC5E6D-3035-4F3B-9E8F-986670B667E3}"/>
              </a:ext>
            </a:extLst>
          </p:cNvPr>
          <p:cNvSpPr/>
          <p:nvPr/>
        </p:nvSpPr>
        <p:spPr>
          <a:xfrm rot="16200000">
            <a:off x="4985399" y="1646572"/>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41" name="流程图: 对照 140">
            <a:extLst>
              <a:ext uri="{FF2B5EF4-FFF2-40B4-BE49-F238E27FC236}">
                <a16:creationId xmlns:a16="http://schemas.microsoft.com/office/drawing/2014/main" id="{99F669B4-2E2C-494B-B5E0-8C57C28006C4}"/>
              </a:ext>
            </a:extLst>
          </p:cNvPr>
          <p:cNvSpPr/>
          <p:nvPr/>
        </p:nvSpPr>
        <p:spPr>
          <a:xfrm>
            <a:off x="1419782" y="4446823"/>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Tree>
    <p:extLst>
      <p:ext uri="{BB962C8B-B14F-4D97-AF65-F5344CB8AC3E}">
        <p14:creationId xmlns:p14="http://schemas.microsoft.com/office/powerpoint/2010/main" val="32394555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815E551-AD1B-4466-B7E4-3E5540FA158E}"/>
              </a:ext>
            </a:extLst>
          </p:cNvPr>
          <p:cNvPicPr>
            <a:picLocks noChangeAspect="1"/>
          </p:cNvPicPr>
          <p:nvPr/>
        </p:nvPicPr>
        <p:blipFill>
          <a:blip r:embed="rId2"/>
          <a:stretch>
            <a:fillRect/>
          </a:stretch>
        </p:blipFill>
        <p:spPr>
          <a:xfrm>
            <a:off x="992880" y="3429000"/>
            <a:ext cx="3254945" cy="3002133"/>
          </a:xfrm>
          <a:prstGeom prst="rect">
            <a:avLst/>
          </a:prstGeom>
        </p:spPr>
      </p:pic>
      <p:pic>
        <p:nvPicPr>
          <p:cNvPr id="6" name="图片 5">
            <a:extLst>
              <a:ext uri="{FF2B5EF4-FFF2-40B4-BE49-F238E27FC236}">
                <a16:creationId xmlns:a16="http://schemas.microsoft.com/office/drawing/2014/main" id="{4F6E474A-F324-4EC7-9A3B-6701D8E5A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127" y="3088833"/>
            <a:ext cx="3055041" cy="3342300"/>
          </a:xfrm>
          <a:prstGeom prst="rect">
            <a:avLst/>
          </a:prstGeom>
        </p:spPr>
      </p:pic>
      <p:sp>
        <p:nvSpPr>
          <p:cNvPr id="5" name="文本框 4">
            <a:extLst>
              <a:ext uri="{FF2B5EF4-FFF2-40B4-BE49-F238E27FC236}">
                <a16:creationId xmlns:a16="http://schemas.microsoft.com/office/drawing/2014/main" id="{461C00CA-C691-4FFC-AAB9-C4C0ACFC370F}"/>
              </a:ext>
            </a:extLst>
          </p:cNvPr>
          <p:cNvSpPr txBox="1"/>
          <p:nvPr/>
        </p:nvSpPr>
        <p:spPr>
          <a:xfrm>
            <a:off x="0" y="738017"/>
            <a:ext cx="12192000" cy="2217851"/>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Coil Specifications:  Length: </a:t>
            </a:r>
            <a:r>
              <a:rPr lang="en-US" altLang="zh-CN" b="1" dirty="0">
                <a:latin typeface="微软雅黑" panose="020B0503020204020204" pitchFamily="34" charset="-122"/>
                <a:ea typeface="微软雅黑" panose="020B0503020204020204" pitchFamily="34" charset="-122"/>
              </a:rPr>
              <a:t>8150 mm</a:t>
            </a:r>
            <a:r>
              <a:rPr lang="en-US" altLang="zh-CN" dirty="0">
                <a:latin typeface="微软雅黑" panose="020B0503020204020204" pitchFamily="34" charset="-122"/>
                <a:ea typeface="微软雅黑" panose="020B0503020204020204" pitchFamily="34" charset="-122"/>
              </a:rPr>
              <a:t>  Inner diameter: </a:t>
            </a:r>
            <a:r>
              <a:rPr lang="en-US" altLang="zh-CN" b="1" dirty="0">
                <a:latin typeface="微软雅黑" panose="020B0503020204020204" pitchFamily="34" charset="-122"/>
                <a:ea typeface="微软雅黑" panose="020B0503020204020204" pitchFamily="34" charset="-122"/>
              </a:rPr>
              <a:t>7070 mm  </a:t>
            </a:r>
            <a:r>
              <a:rPr lang="en-US" altLang="zh-CN" dirty="0">
                <a:latin typeface="微软雅黑" panose="020B0503020204020204" pitchFamily="34" charset="-122"/>
                <a:ea typeface="微软雅黑" panose="020B0503020204020204" pitchFamily="34" charset="-122"/>
              </a:rPr>
              <a:t>Outer diameter: </a:t>
            </a:r>
            <a:r>
              <a:rPr lang="en-US" altLang="zh-CN" b="1" dirty="0">
                <a:latin typeface="微软雅黑" panose="020B0503020204020204" pitchFamily="34" charset="-122"/>
                <a:ea typeface="微软雅黑" panose="020B0503020204020204" pitchFamily="34" charset="-122"/>
              </a:rPr>
              <a:t>8470 mm</a:t>
            </a:r>
            <a:r>
              <a:rPr lang="en-US" altLang="zh-CN" dirty="0">
                <a:latin typeface="微软雅黑" panose="020B0503020204020204" pitchFamily="34" charset="-122"/>
                <a:ea typeface="微软雅黑" panose="020B0503020204020204" pitchFamily="34" charset="-122"/>
              </a:rPr>
              <a:t>   Cold mass: approximately </a:t>
            </a:r>
            <a:r>
              <a:rPr lang="en-US" altLang="zh-CN" b="1" dirty="0">
                <a:latin typeface="微软雅黑" panose="020B0503020204020204" pitchFamily="34" charset="-122"/>
                <a:ea typeface="微软雅黑" panose="020B0503020204020204" pitchFamily="34" charset="-122"/>
              </a:rPr>
              <a:t>140 tons</a:t>
            </a:r>
            <a:r>
              <a:rPr lang="en-US" altLang="zh-CN" dirty="0">
                <a:latin typeface="微软雅黑" panose="020B0503020204020204" pitchFamily="34" charset="-122"/>
                <a:ea typeface="微软雅黑" panose="020B0503020204020204" pitchFamily="34" charset="-122"/>
              </a:rPr>
              <a:t>.  </a:t>
            </a: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Cooling Pipe Arrangement:  The cooling system is designed with 32 cooling pipes arranged at a spacing of 250 mm between each pipe.  The pipes selected are Φ17×1 (inner diameter: 15 mm).  Assuming only about 1/3 of the bottom welded area is in contact, the calculated contact width is approximately 10 mm.  The total length of the cooling pipes is approximately 784 meters.  </a:t>
            </a:r>
          </a:p>
        </p:txBody>
      </p:sp>
      <p:sp>
        <p:nvSpPr>
          <p:cNvPr id="8" name="文本框 7">
            <a:extLst>
              <a:ext uri="{FF2B5EF4-FFF2-40B4-BE49-F238E27FC236}">
                <a16:creationId xmlns:a16="http://schemas.microsoft.com/office/drawing/2014/main" id="{AC5301E1-2A7C-43F7-B8CE-7D289129062B}"/>
              </a:ext>
            </a:extLst>
          </p:cNvPr>
          <p:cNvSpPr txBox="1"/>
          <p:nvPr/>
        </p:nvSpPr>
        <p:spPr>
          <a:xfrm>
            <a:off x="8452303" y="3429000"/>
            <a:ext cx="3297481" cy="2938048"/>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Contact Area Calculation:  </a:t>
            </a: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The total contact area between the cooling pipes and the coil support is calculated as:      7.8 * 3.14 * 0.01 * 32 = 7.84 m².  </a:t>
            </a:r>
          </a:p>
          <a:p>
            <a:pPr>
              <a:lnSpc>
                <a:spcPct val="130000"/>
              </a:lnSpc>
            </a:pPr>
            <a:endParaRPr lang="en-US" altLang="zh-CN" dirty="0">
              <a:latin typeface="微软雅黑" panose="020B0503020204020204" pitchFamily="34" charset="-122"/>
              <a:ea typeface="微软雅黑" panose="020B0503020204020204" pitchFamily="34" charset="-122"/>
            </a:endParaRPr>
          </a:p>
        </p:txBody>
      </p:sp>
      <p:sp>
        <p:nvSpPr>
          <p:cNvPr id="9" name="标题 3">
            <a:extLst>
              <a:ext uri="{FF2B5EF4-FFF2-40B4-BE49-F238E27FC236}">
                <a16:creationId xmlns:a16="http://schemas.microsoft.com/office/drawing/2014/main" id="{21CC45E5-BC99-463C-BB3B-7C6FDB759368}"/>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2.1 Thermosiphon Cooling Scheme</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8190251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815E551-AD1B-4466-B7E4-3E5540FA158E}"/>
              </a:ext>
            </a:extLst>
          </p:cNvPr>
          <p:cNvPicPr>
            <a:picLocks noChangeAspect="1"/>
          </p:cNvPicPr>
          <p:nvPr/>
        </p:nvPicPr>
        <p:blipFill>
          <a:blip r:embed="rId2"/>
          <a:stretch>
            <a:fillRect/>
          </a:stretch>
        </p:blipFill>
        <p:spPr>
          <a:xfrm>
            <a:off x="776980" y="3088833"/>
            <a:ext cx="3254945" cy="3002133"/>
          </a:xfrm>
          <a:prstGeom prst="rect">
            <a:avLst/>
          </a:prstGeom>
        </p:spPr>
      </p:pic>
      <p:pic>
        <p:nvPicPr>
          <p:cNvPr id="6" name="图片 5">
            <a:extLst>
              <a:ext uri="{FF2B5EF4-FFF2-40B4-BE49-F238E27FC236}">
                <a16:creationId xmlns:a16="http://schemas.microsoft.com/office/drawing/2014/main" id="{4F6E474A-F324-4EC7-9A3B-6701D8E5A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588" y="2861347"/>
            <a:ext cx="3055041" cy="3342300"/>
          </a:xfrm>
          <a:prstGeom prst="rect">
            <a:avLst/>
          </a:prstGeom>
        </p:spPr>
      </p:pic>
      <p:sp>
        <p:nvSpPr>
          <p:cNvPr id="5" name="文本框 4">
            <a:extLst>
              <a:ext uri="{FF2B5EF4-FFF2-40B4-BE49-F238E27FC236}">
                <a16:creationId xmlns:a16="http://schemas.microsoft.com/office/drawing/2014/main" id="{461C00CA-C691-4FFC-AAB9-C4C0ACFC370F}"/>
              </a:ext>
            </a:extLst>
          </p:cNvPr>
          <p:cNvSpPr txBox="1"/>
          <p:nvPr/>
        </p:nvSpPr>
        <p:spPr>
          <a:xfrm>
            <a:off x="0" y="818414"/>
            <a:ext cx="12192000" cy="1857753"/>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Heat Load Analysis:  </a:t>
            </a: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With a total heat load of 290 W at 5 K, the corresponding heat flux is:  </a:t>
            </a: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    290 / 7.84 ≈ 36.98 W/m².  </a:t>
            </a: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This heat flux is significantly lower than the maximum heat exchange capacity of the thermosiphon method (1200 W/m²), ensuring that the cooling task can be effectively accomplished.</a:t>
            </a:r>
          </a:p>
        </p:txBody>
      </p:sp>
      <p:sp>
        <p:nvSpPr>
          <p:cNvPr id="8" name="文本框 7">
            <a:extLst>
              <a:ext uri="{FF2B5EF4-FFF2-40B4-BE49-F238E27FC236}">
                <a16:creationId xmlns:a16="http://schemas.microsoft.com/office/drawing/2014/main" id="{AC5301E1-2A7C-43F7-B8CE-7D289129062B}"/>
              </a:ext>
            </a:extLst>
          </p:cNvPr>
          <p:cNvSpPr txBox="1"/>
          <p:nvPr/>
        </p:nvSpPr>
        <p:spPr>
          <a:xfrm>
            <a:off x="8223703" y="2861347"/>
            <a:ext cx="3765097" cy="4018344"/>
          </a:xfrm>
          <a:prstGeom prst="rect">
            <a:avLst/>
          </a:prstGeom>
          <a:noFill/>
        </p:spPr>
        <p:txBody>
          <a:bodyPr wrap="square" rtlCol="0">
            <a:spAutoFit/>
          </a:bodyPr>
          <a:lstStyle/>
          <a:p>
            <a:pPr indent="457200">
              <a:lnSpc>
                <a:spcPct val="130000"/>
              </a:lnSpc>
            </a:pPr>
            <a:r>
              <a:rPr lang="en-US" altLang="zh-CN" dirty="0">
                <a:latin typeface="微软雅黑" panose="020B0503020204020204" pitchFamily="34" charset="-122"/>
                <a:ea typeface="微软雅黑" panose="020B0503020204020204" pitchFamily="34" charset="-122"/>
              </a:rPr>
              <a:t>The </a:t>
            </a:r>
            <a:r>
              <a:rPr lang="en-US" altLang="zh-CN" b="1" dirty="0">
                <a:latin typeface="微软雅黑" panose="020B0503020204020204" pitchFamily="34" charset="-122"/>
                <a:ea typeface="微软雅黑" panose="020B0503020204020204" pitchFamily="34" charset="-122"/>
              </a:rPr>
              <a:t>thermosiphon cooling scheme</a:t>
            </a:r>
            <a:r>
              <a:rPr lang="en-US" altLang="zh-CN" dirty="0">
                <a:latin typeface="微软雅黑" panose="020B0503020204020204" pitchFamily="34" charset="-122"/>
                <a:ea typeface="微软雅黑" panose="020B0503020204020204" pitchFamily="34" charset="-122"/>
              </a:rPr>
              <a:t> offers strong cooling capacity, but it requires the additional installation of a </a:t>
            </a:r>
            <a:r>
              <a:rPr lang="en-US" altLang="zh-CN" b="1" dirty="0">
                <a:latin typeface="微软雅黑" panose="020B0503020204020204" pitchFamily="34" charset="-122"/>
                <a:ea typeface="微软雅黑" panose="020B0503020204020204" pitchFamily="34" charset="-122"/>
              </a:rPr>
              <a:t>top phase separator</a:t>
            </a:r>
            <a:r>
              <a:rPr lang="en-US" altLang="zh-CN" dirty="0">
                <a:latin typeface="微软雅黑" panose="020B0503020204020204" pitchFamily="34" charset="-122"/>
                <a:ea typeface="微软雅黑" panose="020B0503020204020204" pitchFamily="34" charset="-122"/>
              </a:rPr>
              <a:t> to utilize gravity for driving the circulation of the fluid. The liquid helium inside the phase separator is cooled by the refrigeration system.</a:t>
            </a:r>
          </a:p>
          <a:p>
            <a:pPr>
              <a:lnSpc>
                <a:spcPct val="130000"/>
              </a:lnSpc>
            </a:pPr>
            <a:endParaRPr lang="en-US" altLang="zh-CN" dirty="0">
              <a:latin typeface="微软雅黑" panose="020B0503020204020204" pitchFamily="34" charset="-122"/>
              <a:ea typeface="微软雅黑" panose="020B0503020204020204" pitchFamily="34" charset="-122"/>
            </a:endParaRPr>
          </a:p>
        </p:txBody>
      </p:sp>
      <p:sp>
        <p:nvSpPr>
          <p:cNvPr id="9" name="标题 3">
            <a:extLst>
              <a:ext uri="{FF2B5EF4-FFF2-40B4-BE49-F238E27FC236}">
                <a16:creationId xmlns:a16="http://schemas.microsoft.com/office/drawing/2014/main" id="{21CC45E5-BC99-463C-BB3B-7C6FDB759368}"/>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2.1 Thermosiphon Cooling Scheme</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5720966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文本框 142">
            <a:extLst>
              <a:ext uri="{FF2B5EF4-FFF2-40B4-BE49-F238E27FC236}">
                <a16:creationId xmlns:a16="http://schemas.microsoft.com/office/drawing/2014/main" id="{86144093-4032-419C-82E2-49FE40F7956B}"/>
              </a:ext>
            </a:extLst>
          </p:cNvPr>
          <p:cNvSpPr txBox="1"/>
          <p:nvPr/>
        </p:nvSpPr>
        <p:spPr>
          <a:xfrm>
            <a:off x="5750701" y="700339"/>
            <a:ext cx="6441293" cy="5909310"/>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Liquid Helium Forced Flow Scheme:  Requires the addition of a </a:t>
            </a:r>
            <a:r>
              <a:rPr lang="en-US" altLang="zh-CN" b="1" dirty="0">
                <a:latin typeface="微软雅黑" panose="020B0503020204020204" pitchFamily="34" charset="-122"/>
                <a:ea typeface="微软雅黑" panose="020B0503020204020204" pitchFamily="34" charset="-122"/>
              </a:rPr>
              <a:t>cryogenic helium circulation pump</a:t>
            </a:r>
            <a:r>
              <a:rPr lang="en-US" altLang="zh-CN" dirty="0">
                <a:latin typeface="微软雅黑" panose="020B0503020204020204" pitchFamily="34" charset="-122"/>
                <a:ea typeface="微软雅黑" panose="020B0503020204020204" pitchFamily="34" charset="-122"/>
              </a:rPr>
              <a:t> to provide the driving force for the forced flow of liquid helium.  </a:t>
            </a:r>
          </a:p>
          <a:p>
            <a:pPr marL="285750" indent="-285750">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A </a:t>
            </a:r>
            <a:r>
              <a:rPr lang="en-US" altLang="zh-CN" b="1" dirty="0">
                <a:latin typeface="微软雅黑" panose="020B0503020204020204" pitchFamily="34" charset="-122"/>
                <a:ea typeface="微软雅黑" panose="020B0503020204020204" pitchFamily="34" charset="-122"/>
              </a:rPr>
              <a:t>throttle valve</a:t>
            </a:r>
            <a:r>
              <a:rPr lang="en-US" altLang="zh-CN" dirty="0">
                <a:latin typeface="微软雅黑" panose="020B0503020204020204" pitchFamily="34" charset="-122"/>
                <a:ea typeface="微软雅黑" panose="020B0503020204020204" pitchFamily="34" charset="-122"/>
              </a:rPr>
              <a:t> is installed before the phase separator to throttle high-pressure two-phase helium back into the local Dewar for reuse.  </a:t>
            </a:r>
          </a:p>
          <a:p>
            <a:pPr marL="285750" indent="-285750">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Main Cost Consideration</a:t>
            </a:r>
            <a:r>
              <a:rPr lang="en-US" altLang="zh-CN" dirty="0">
                <a:latin typeface="微软雅黑" panose="020B0503020204020204" pitchFamily="34" charset="-122"/>
                <a:ea typeface="微软雅黑" panose="020B0503020204020204" pitchFamily="34" charset="-122"/>
              </a:rPr>
              <a:t> The primary cost lies in the addition of the cryogenic helium circulation pump.  </a:t>
            </a:r>
          </a:p>
          <a:p>
            <a:pPr marL="285750" indent="-285750">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Challenges of the Forced Flow Scheme</a:t>
            </a:r>
            <a:r>
              <a:rPr lang="en-US" altLang="zh-CN" dirty="0">
                <a:latin typeface="微软雅黑" panose="020B0503020204020204" pitchFamily="34" charset="-122"/>
                <a:ea typeface="微软雅黑" panose="020B0503020204020204" pitchFamily="34" charset="-122"/>
              </a:rPr>
              <a:t> The two-phase flow pressure increases as the heat transfer process progresses. The void fraction of liquid helium in the cooling pipes continuously rises, leading to an increase in flow resistance. This imposes higher power requirements on the pump.  </a:t>
            </a:r>
          </a:p>
          <a:p>
            <a:pPr marL="285750" indent="-285750">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Additionally, the </a:t>
            </a:r>
            <a:r>
              <a:rPr lang="en-US" altLang="zh-CN" b="1" dirty="0">
                <a:latin typeface="微软雅黑" panose="020B0503020204020204" pitchFamily="34" charset="-122"/>
                <a:ea typeface="微软雅黑" panose="020B0503020204020204" pitchFamily="34" charset="-122"/>
              </a:rPr>
              <a:t>throttle valve</a:t>
            </a:r>
            <a:r>
              <a:rPr lang="en-US" altLang="zh-CN" dirty="0">
                <a:latin typeface="微软雅黑" panose="020B0503020204020204" pitchFamily="34" charset="-122"/>
                <a:ea typeface="微软雅黑" panose="020B0503020204020204" pitchFamily="34" charset="-122"/>
              </a:rPr>
              <a:t> must be carefully selected based on the flow rate, with considerations for vibration and other operational issues.  </a:t>
            </a:r>
          </a:p>
          <a:p>
            <a:pPr marL="285750" indent="-285750">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This scheme, while effective, requires careful design to address the challenges of flow resistance, pump power, and valve performance.</a:t>
            </a:r>
            <a:endParaRPr lang="zh-CN" altLang="en-US" dirty="0">
              <a:latin typeface="微软雅黑" panose="020B0503020204020204" pitchFamily="34" charset="-122"/>
              <a:ea typeface="微软雅黑" panose="020B0503020204020204" pitchFamily="34" charset="-122"/>
            </a:endParaRPr>
          </a:p>
        </p:txBody>
      </p:sp>
      <p:sp>
        <p:nvSpPr>
          <p:cNvPr id="4" name="标题 3">
            <a:extLst>
              <a:ext uri="{FF2B5EF4-FFF2-40B4-BE49-F238E27FC236}">
                <a16:creationId xmlns:a16="http://schemas.microsoft.com/office/drawing/2014/main" id="{BEA24F62-9D32-4144-A256-6AA73DA5209B}"/>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2.2 Liquid Helium Forced Flow Scheme</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
        <p:nvSpPr>
          <p:cNvPr id="3" name="文本框 2">
            <a:extLst>
              <a:ext uri="{FF2B5EF4-FFF2-40B4-BE49-F238E27FC236}">
                <a16:creationId xmlns:a16="http://schemas.microsoft.com/office/drawing/2014/main" id="{1634F5B2-6BE8-45A5-89F5-FA31F68EF454}"/>
              </a:ext>
            </a:extLst>
          </p:cNvPr>
          <p:cNvSpPr txBox="1"/>
          <p:nvPr/>
        </p:nvSpPr>
        <p:spPr>
          <a:xfrm>
            <a:off x="2894970" y="3571875"/>
            <a:ext cx="184731" cy="400110"/>
          </a:xfrm>
          <a:prstGeom prst="rect">
            <a:avLst/>
          </a:prstGeom>
          <a:noFill/>
        </p:spPr>
        <p:txBody>
          <a:bodyPr wrap="none" rtlCol="0">
            <a:spAutoFit/>
          </a:bodyPr>
          <a:lstStyle/>
          <a:p>
            <a:pPr algn="l"/>
            <a:endParaRPr lang="zh-CN" altLang="en-US" sz="2000" dirty="0"/>
          </a:p>
        </p:txBody>
      </p:sp>
      <p:sp>
        <p:nvSpPr>
          <p:cNvPr id="5" name="文本框 4">
            <a:extLst>
              <a:ext uri="{FF2B5EF4-FFF2-40B4-BE49-F238E27FC236}">
                <a16:creationId xmlns:a16="http://schemas.microsoft.com/office/drawing/2014/main" id="{34B82FAA-6AA2-4E60-8262-B8150365552B}"/>
              </a:ext>
            </a:extLst>
          </p:cNvPr>
          <p:cNvSpPr txBox="1"/>
          <p:nvPr/>
        </p:nvSpPr>
        <p:spPr>
          <a:xfrm>
            <a:off x="2961645" y="3648075"/>
            <a:ext cx="184731" cy="400110"/>
          </a:xfrm>
          <a:prstGeom prst="rect">
            <a:avLst/>
          </a:prstGeom>
          <a:noFill/>
        </p:spPr>
        <p:txBody>
          <a:bodyPr wrap="none" rtlCol="0">
            <a:spAutoFit/>
          </a:bodyPr>
          <a:lstStyle/>
          <a:p>
            <a:pPr algn="l"/>
            <a:endParaRPr lang="zh-CN" altLang="en-US" sz="2000" dirty="0"/>
          </a:p>
        </p:txBody>
      </p:sp>
      <p:cxnSp>
        <p:nvCxnSpPr>
          <p:cNvPr id="6" name="直接连接符 5">
            <a:extLst>
              <a:ext uri="{FF2B5EF4-FFF2-40B4-BE49-F238E27FC236}">
                <a16:creationId xmlns:a16="http://schemas.microsoft.com/office/drawing/2014/main" id="{17549965-7A8E-4100-A46D-E783AA230627}"/>
              </a:ext>
            </a:extLst>
          </p:cNvPr>
          <p:cNvCxnSpPr>
            <a:cxnSpLocks/>
          </p:cNvCxnSpPr>
          <p:nvPr/>
        </p:nvCxnSpPr>
        <p:spPr>
          <a:xfrm>
            <a:off x="3442421" y="1454253"/>
            <a:ext cx="0" cy="138494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548854CE-85CA-47E3-B0B2-02F6A52C00ED}"/>
              </a:ext>
            </a:extLst>
          </p:cNvPr>
          <p:cNvCxnSpPr>
            <a:cxnSpLocks/>
          </p:cNvCxnSpPr>
          <p:nvPr/>
        </p:nvCxnSpPr>
        <p:spPr>
          <a:xfrm>
            <a:off x="2954380" y="947728"/>
            <a:ext cx="0" cy="1881718"/>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8" name="直接连接符 7">
            <a:extLst>
              <a:ext uri="{FF2B5EF4-FFF2-40B4-BE49-F238E27FC236}">
                <a16:creationId xmlns:a16="http://schemas.microsoft.com/office/drawing/2014/main" id="{02889BC5-2EA4-4B44-ACDB-C21627E0A115}"/>
              </a:ext>
            </a:extLst>
          </p:cNvPr>
          <p:cNvCxnSpPr/>
          <p:nvPr/>
        </p:nvCxnSpPr>
        <p:spPr>
          <a:xfrm flipH="1">
            <a:off x="3115943" y="1095840"/>
            <a:ext cx="1251" cy="184973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sp>
        <p:nvSpPr>
          <p:cNvPr id="9" name="圆角矩形 4">
            <a:extLst>
              <a:ext uri="{FF2B5EF4-FFF2-40B4-BE49-F238E27FC236}">
                <a16:creationId xmlns:a16="http://schemas.microsoft.com/office/drawing/2014/main" id="{48AA792D-01F7-42B4-A3AD-8F913F287B42}"/>
              </a:ext>
            </a:extLst>
          </p:cNvPr>
          <p:cNvSpPr/>
          <p:nvPr/>
        </p:nvSpPr>
        <p:spPr>
          <a:xfrm>
            <a:off x="2678072" y="2947838"/>
            <a:ext cx="985817" cy="475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cxnSp>
        <p:nvCxnSpPr>
          <p:cNvPr id="10" name="直接连接符 9">
            <a:extLst>
              <a:ext uri="{FF2B5EF4-FFF2-40B4-BE49-F238E27FC236}">
                <a16:creationId xmlns:a16="http://schemas.microsoft.com/office/drawing/2014/main" id="{B9C648B1-4A8B-4C59-B44C-FCE956CAD0D9}"/>
              </a:ext>
            </a:extLst>
          </p:cNvPr>
          <p:cNvCxnSpPr>
            <a:cxnSpLocks/>
          </p:cNvCxnSpPr>
          <p:nvPr/>
        </p:nvCxnSpPr>
        <p:spPr>
          <a:xfrm>
            <a:off x="2394908" y="3703866"/>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DE93B438-683B-48B5-A357-80CBE5F2552D}"/>
              </a:ext>
            </a:extLst>
          </p:cNvPr>
          <p:cNvCxnSpPr>
            <a:cxnSpLocks/>
          </p:cNvCxnSpPr>
          <p:nvPr/>
        </p:nvCxnSpPr>
        <p:spPr>
          <a:xfrm>
            <a:off x="4230778" y="49793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EA45522A-A6C4-43F7-922D-AE40AC5CFD48}"/>
              </a:ext>
            </a:extLst>
          </p:cNvPr>
          <p:cNvCxnSpPr>
            <a:cxnSpLocks/>
          </p:cNvCxnSpPr>
          <p:nvPr/>
        </p:nvCxnSpPr>
        <p:spPr>
          <a:xfrm flipH="1">
            <a:off x="685170" y="6419532"/>
            <a:ext cx="3545608"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53F2B5EE-215E-41E6-B9DF-59DA09AA82AD}"/>
              </a:ext>
            </a:extLst>
          </p:cNvPr>
          <p:cNvCxnSpPr>
            <a:cxnSpLocks/>
          </p:cNvCxnSpPr>
          <p:nvPr/>
        </p:nvCxnSpPr>
        <p:spPr>
          <a:xfrm>
            <a:off x="685170" y="4979365"/>
            <a:ext cx="0" cy="1440167"/>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E8F915B4-793B-4968-BFE2-D94539E69D8B}"/>
              </a:ext>
            </a:extLst>
          </p:cNvPr>
          <p:cNvCxnSpPr/>
          <p:nvPr/>
        </p:nvCxnSpPr>
        <p:spPr>
          <a:xfrm>
            <a:off x="2678072" y="3165886"/>
            <a:ext cx="98581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14D5630C-1DA0-4305-8096-EC7B66EC91B4}"/>
              </a:ext>
            </a:extLst>
          </p:cNvPr>
          <p:cNvCxnSpPr/>
          <p:nvPr/>
        </p:nvCxnSpPr>
        <p:spPr>
          <a:xfrm flipH="1">
            <a:off x="3292947" y="1275057"/>
            <a:ext cx="1251" cy="166962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16" name="矩形 15">
            <a:extLst>
              <a:ext uri="{FF2B5EF4-FFF2-40B4-BE49-F238E27FC236}">
                <a16:creationId xmlns:a16="http://schemas.microsoft.com/office/drawing/2014/main" id="{AA14E910-C70B-4C91-897B-0D5EAC78B03E}"/>
              </a:ext>
            </a:extLst>
          </p:cNvPr>
          <p:cNvSpPr/>
          <p:nvPr/>
        </p:nvSpPr>
        <p:spPr>
          <a:xfrm>
            <a:off x="1141799" y="5464175"/>
            <a:ext cx="2747278" cy="561829"/>
          </a:xfrm>
          <a:prstGeom prst="rect">
            <a:avLst/>
          </a:prstGeom>
          <a:solidFill>
            <a:srgbClr val="FFC000"/>
          </a:solidFill>
          <a:ln w="1905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p>
        </p:txBody>
      </p:sp>
      <p:cxnSp>
        <p:nvCxnSpPr>
          <p:cNvPr id="17" name="直接连接符 16">
            <a:extLst>
              <a:ext uri="{FF2B5EF4-FFF2-40B4-BE49-F238E27FC236}">
                <a16:creationId xmlns:a16="http://schemas.microsoft.com/office/drawing/2014/main" id="{7FE7FEB6-1D4D-44FC-9E92-4781453A657D}"/>
              </a:ext>
            </a:extLst>
          </p:cNvPr>
          <p:cNvCxnSpPr/>
          <p:nvPr/>
        </p:nvCxnSpPr>
        <p:spPr>
          <a:xfrm>
            <a:off x="1236877" y="5385451"/>
            <a:ext cx="2539606"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18" name="直接连接符 17">
            <a:extLst>
              <a:ext uri="{FF2B5EF4-FFF2-40B4-BE49-F238E27FC236}">
                <a16:creationId xmlns:a16="http://schemas.microsoft.com/office/drawing/2014/main" id="{3FB3D7CE-144E-46BA-9034-BDBF71F71AE0}"/>
              </a:ext>
            </a:extLst>
          </p:cNvPr>
          <p:cNvCxnSpPr/>
          <p:nvPr/>
        </p:nvCxnSpPr>
        <p:spPr>
          <a:xfrm>
            <a:off x="1243133" y="6121945"/>
            <a:ext cx="253960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4C5FC56D-2113-4550-9C18-703BBE3E8D7B}"/>
              </a:ext>
            </a:extLst>
          </p:cNvPr>
          <p:cNvCxnSpPr>
            <a:cxnSpLocks/>
          </p:cNvCxnSpPr>
          <p:nvPr/>
        </p:nvCxnSpPr>
        <p:spPr>
          <a:xfrm>
            <a:off x="3102224" y="3293974"/>
            <a:ext cx="0" cy="197015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3D2643B6-A043-4669-8D64-DE0EF11F8DE9}"/>
              </a:ext>
            </a:extLst>
          </p:cNvPr>
          <p:cNvCxnSpPr>
            <a:cxnSpLocks/>
          </p:cNvCxnSpPr>
          <p:nvPr/>
        </p:nvCxnSpPr>
        <p:spPr>
          <a:xfrm flipV="1">
            <a:off x="962601" y="5251076"/>
            <a:ext cx="2137331" cy="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D41BFEBE-2FC9-4489-BBBD-75A8990DEA3B}"/>
              </a:ext>
            </a:extLst>
          </p:cNvPr>
          <p:cNvCxnSpPr/>
          <p:nvPr/>
        </p:nvCxnSpPr>
        <p:spPr>
          <a:xfrm>
            <a:off x="970744" y="5247529"/>
            <a:ext cx="3128" cy="96904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026DE821-29DC-45D4-A65E-6C8649A6E6F7}"/>
              </a:ext>
            </a:extLst>
          </p:cNvPr>
          <p:cNvCxnSpPr>
            <a:cxnSpLocks/>
          </p:cNvCxnSpPr>
          <p:nvPr/>
        </p:nvCxnSpPr>
        <p:spPr>
          <a:xfrm flipH="1">
            <a:off x="962601" y="6218773"/>
            <a:ext cx="1620098"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5D11A2CD-5978-4E5B-B67E-61336BC2BBB9}"/>
              </a:ext>
            </a:extLst>
          </p:cNvPr>
          <p:cNvCxnSpPr/>
          <p:nvPr/>
        </p:nvCxnSpPr>
        <p:spPr>
          <a:xfrm flipV="1">
            <a:off x="2572732" y="6112230"/>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F38D8446-D3FB-4812-92E2-6875BC4E347F}"/>
              </a:ext>
            </a:extLst>
          </p:cNvPr>
          <p:cNvCxnSpPr>
            <a:cxnSpLocks/>
          </p:cNvCxnSpPr>
          <p:nvPr/>
        </p:nvCxnSpPr>
        <p:spPr>
          <a:xfrm>
            <a:off x="3288501" y="3087436"/>
            <a:ext cx="0" cy="2176689"/>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28707DEE-E48A-47CA-85C2-EE66CA64DCA6}"/>
              </a:ext>
            </a:extLst>
          </p:cNvPr>
          <p:cNvCxnSpPr>
            <a:cxnSpLocks/>
          </p:cNvCxnSpPr>
          <p:nvPr/>
        </p:nvCxnSpPr>
        <p:spPr>
          <a:xfrm flipH="1">
            <a:off x="3291839" y="5257801"/>
            <a:ext cx="474965"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26" name="流程图: 对照 25">
            <a:extLst>
              <a:ext uri="{FF2B5EF4-FFF2-40B4-BE49-F238E27FC236}">
                <a16:creationId xmlns:a16="http://schemas.microsoft.com/office/drawing/2014/main" id="{DC97F714-9029-4025-B898-4B7A2C96392B}"/>
              </a:ext>
            </a:extLst>
          </p:cNvPr>
          <p:cNvSpPr/>
          <p:nvPr/>
        </p:nvSpPr>
        <p:spPr>
          <a:xfrm>
            <a:off x="3088181" y="24897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7" name="流程图: 对照 26">
            <a:extLst>
              <a:ext uri="{FF2B5EF4-FFF2-40B4-BE49-F238E27FC236}">
                <a16:creationId xmlns:a16="http://schemas.microsoft.com/office/drawing/2014/main" id="{CA8D37CC-7334-48FD-B467-1EF8695D0BCB}"/>
              </a:ext>
            </a:extLst>
          </p:cNvPr>
          <p:cNvSpPr/>
          <p:nvPr/>
        </p:nvSpPr>
        <p:spPr>
          <a:xfrm>
            <a:off x="3261291" y="3649340"/>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28" name="流程图: 对照 27">
            <a:extLst>
              <a:ext uri="{FF2B5EF4-FFF2-40B4-BE49-F238E27FC236}">
                <a16:creationId xmlns:a16="http://schemas.microsoft.com/office/drawing/2014/main" id="{BCD23F6F-69BA-4EFE-90C0-A0173BCCD8A1}"/>
              </a:ext>
            </a:extLst>
          </p:cNvPr>
          <p:cNvSpPr/>
          <p:nvPr/>
        </p:nvSpPr>
        <p:spPr>
          <a:xfrm>
            <a:off x="3084850" y="3654994"/>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cxnSp>
        <p:nvCxnSpPr>
          <p:cNvPr id="29" name="直接连接符 28">
            <a:extLst>
              <a:ext uri="{FF2B5EF4-FFF2-40B4-BE49-F238E27FC236}">
                <a16:creationId xmlns:a16="http://schemas.microsoft.com/office/drawing/2014/main" id="{4E4A8004-C37B-4D99-99AA-8E6683FF6A23}"/>
              </a:ext>
            </a:extLst>
          </p:cNvPr>
          <p:cNvCxnSpPr>
            <a:cxnSpLocks/>
          </p:cNvCxnSpPr>
          <p:nvPr/>
        </p:nvCxnSpPr>
        <p:spPr>
          <a:xfrm>
            <a:off x="805086" y="5139494"/>
            <a:ext cx="0" cy="116793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10DE71FA-3349-4967-A04D-9D8141353CDF}"/>
              </a:ext>
            </a:extLst>
          </p:cNvPr>
          <p:cNvCxnSpPr>
            <a:cxnSpLocks/>
          </p:cNvCxnSpPr>
          <p:nvPr/>
        </p:nvCxnSpPr>
        <p:spPr>
          <a:xfrm>
            <a:off x="804695" y="6301958"/>
            <a:ext cx="329033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47001172-2E7F-4422-BFA0-86B1649E3E36}"/>
              </a:ext>
            </a:extLst>
          </p:cNvPr>
          <p:cNvCxnSpPr>
            <a:cxnSpLocks/>
          </p:cNvCxnSpPr>
          <p:nvPr/>
        </p:nvCxnSpPr>
        <p:spPr>
          <a:xfrm flipV="1">
            <a:off x="4095028" y="5139494"/>
            <a:ext cx="0" cy="1164717"/>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79DB311D-BD37-4743-86DD-3330FF80CC4C}"/>
              </a:ext>
            </a:extLst>
          </p:cNvPr>
          <p:cNvCxnSpPr>
            <a:cxnSpLocks/>
          </p:cNvCxnSpPr>
          <p:nvPr/>
        </p:nvCxnSpPr>
        <p:spPr>
          <a:xfrm flipH="1">
            <a:off x="804695" y="5142228"/>
            <a:ext cx="2152146"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3A9BFCD1-0B81-4748-987E-FCB7B6CA7D1D}"/>
              </a:ext>
            </a:extLst>
          </p:cNvPr>
          <p:cNvCxnSpPr>
            <a:cxnSpLocks/>
          </p:cNvCxnSpPr>
          <p:nvPr/>
        </p:nvCxnSpPr>
        <p:spPr>
          <a:xfrm>
            <a:off x="3293572" y="1275943"/>
            <a:ext cx="2457129" cy="0"/>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98EA033F-C43C-44B9-AB08-29FFB4B33FA8}"/>
              </a:ext>
            </a:extLst>
          </p:cNvPr>
          <p:cNvCxnSpPr>
            <a:cxnSpLocks/>
          </p:cNvCxnSpPr>
          <p:nvPr/>
        </p:nvCxnSpPr>
        <p:spPr>
          <a:xfrm>
            <a:off x="3118808" y="1099805"/>
            <a:ext cx="2631893"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9E057C39-18B7-496B-9204-47FDE69CE223}"/>
              </a:ext>
            </a:extLst>
          </p:cNvPr>
          <p:cNvCxnSpPr>
            <a:cxnSpLocks/>
          </p:cNvCxnSpPr>
          <p:nvPr/>
        </p:nvCxnSpPr>
        <p:spPr>
          <a:xfrm flipH="1">
            <a:off x="2954380" y="959348"/>
            <a:ext cx="2796321"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F96092D6-8B72-4DC3-88B7-CF643732EBA4}"/>
              </a:ext>
            </a:extLst>
          </p:cNvPr>
          <p:cNvCxnSpPr>
            <a:cxnSpLocks/>
          </p:cNvCxnSpPr>
          <p:nvPr/>
        </p:nvCxnSpPr>
        <p:spPr>
          <a:xfrm>
            <a:off x="3447420" y="1460576"/>
            <a:ext cx="2303281"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4CA2C020-1A1E-44BC-8903-2A31C852ACFC}"/>
              </a:ext>
            </a:extLst>
          </p:cNvPr>
          <p:cNvCxnSpPr/>
          <p:nvPr/>
        </p:nvCxnSpPr>
        <p:spPr>
          <a:xfrm flipH="1" flipV="1">
            <a:off x="3443918" y="1663263"/>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95A1BEB6-A8A2-4AC7-8CA9-3E1CEE947D75}"/>
              </a:ext>
            </a:extLst>
          </p:cNvPr>
          <p:cNvCxnSpPr/>
          <p:nvPr/>
        </p:nvCxnSpPr>
        <p:spPr>
          <a:xfrm rot="16200000" flipH="1">
            <a:off x="2863479" y="154553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AEB1BDDA-CEAF-4E09-BE2D-55BC29A33165}"/>
              </a:ext>
            </a:extLst>
          </p:cNvPr>
          <p:cNvCxnSpPr>
            <a:cxnSpLocks/>
          </p:cNvCxnSpPr>
          <p:nvPr/>
        </p:nvCxnSpPr>
        <p:spPr>
          <a:xfrm flipV="1">
            <a:off x="4222880" y="5616002"/>
            <a:ext cx="501354" cy="1"/>
          </a:xfrm>
          <a:prstGeom prst="line">
            <a:avLst/>
          </a:prstGeom>
          <a:ln w="19050"/>
        </p:spPr>
        <p:style>
          <a:lnRef idx="1">
            <a:schemeClr val="dk1"/>
          </a:lnRef>
          <a:fillRef idx="0">
            <a:schemeClr val="dk1"/>
          </a:fillRef>
          <a:effectRef idx="0">
            <a:schemeClr val="dk1"/>
          </a:effectRef>
          <a:fontRef idx="minor">
            <a:schemeClr val="tx1"/>
          </a:fontRef>
        </p:style>
      </p:cxnSp>
      <p:grpSp>
        <p:nvGrpSpPr>
          <p:cNvPr id="40" name="组合 39">
            <a:extLst>
              <a:ext uri="{FF2B5EF4-FFF2-40B4-BE49-F238E27FC236}">
                <a16:creationId xmlns:a16="http://schemas.microsoft.com/office/drawing/2014/main" id="{D26E2600-87DB-4C1A-BCDF-5DE90BB6EF92}"/>
              </a:ext>
            </a:extLst>
          </p:cNvPr>
          <p:cNvGrpSpPr/>
          <p:nvPr/>
        </p:nvGrpSpPr>
        <p:grpSpPr>
          <a:xfrm>
            <a:off x="4731427" y="5424332"/>
            <a:ext cx="811923" cy="372098"/>
            <a:chOff x="7858700" y="6268602"/>
            <a:chExt cx="822592" cy="473720"/>
          </a:xfrm>
        </p:grpSpPr>
        <p:sp>
          <p:nvSpPr>
            <p:cNvPr id="41" name="矩形 40">
              <a:extLst>
                <a:ext uri="{FF2B5EF4-FFF2-40B4-BE49-F238E27FC236}">
                  <a16:creationId xmlns:a16="http://schemas.microsoft.com/office/drawing/2014/main" id="{50991512-253A-46BF-A25C-D109291EC6A2}"/>
                </a:ext>
              </a:extLst>
            </p:cNvPr>
            <p:cNvSpPr/>
            <p:nvPr/>
          </p:nvSpPr>
          <p:spPr>
            <a:xfrm>
              <a:off x="7858700" y="6268602"/>
              <a:ext cx="822592" cy="473720"/>
            </a:xfrm>
            <a:prstGeom prst="rect">
              <a:avLst/>
            </a:prstGeom>
            <a:solidFill>
              <a:srgbClr val="7030A0"/>
            </a:solidFill>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2" name="椭圆 41">
              <a:extLst>
                <a:ext uri="{FF2B5EF4-FFF2-40B4-BE49-F238E27FC236}">
                  <a16:creationId xmlns:a16="http://schemas.microsoft.com/office/drawing/2014/main" id="{D143B298-8592-4F8D-A939-32075CD9CFB9}"/>
                </a:ext>
              </a:extLst>
            </p:cNvPr>
            <p:cNvSpPr/>
            <p:nvPr/>
          </p:nvSpPr>
          <p:spPr>
            <a:xfrm>
              <a:off x="7954182" y="6367749"/>
              <a:ext cx="224013" cy="24786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sp>
          <p:nvSpPr>
            <p:cNvPr id="43" name="椭圆 42">
              <a:extLst>
                <a:ext uri="{FF2B5EF4-FFF2-40B4-BE49-F238E27FC236}">
                  <a16:creationId xmlns:a16="http://schemas.microsoft.com/office/drawing/2014/main" id="{C71FCD7A-2D3C-4D67-B9E8-54E972F632D3}"/>
                </a:ext>
              </a:extLst>
            </p:cNvPr>
            <p:cNvSpPr/>
            <p:nvPr/>
          </p:nvSpPr>
          <p:spPr>
            <a:xfrm>
              <a:off x="8284684" y="6334698"/>
              <a:ext cx="297456" cy="30109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endParaRPr lang="zh-CN" altLang="en-US" sz="1805" noProof="1"/>
            </a:p>
          </p:txBody>
        </p:sp>
      </p:grpSp>
      <p:sp>
        <p:nvSpPr>
          <p:cNvPr id="44" name="流程图: 对照 43">
            <a:extLst>
              <a:ext uri="{FF2B5EF4-FFF2-40B4-BE49-F238E27FC236}">
                <a16:creationId xmlns:a16="http://schemas.microsoft.com/office/drawing/2014/main" id="{1ED67E32-7FDA-40C0-B28C-FC124EF5FF19}"/>
              </a:ext>
            </a:extLst>
          </p:cNvPr>
          <p:cNvSpPr/>
          <p:nvPr/>
        </p:nvSpPr>
        <p:spPr>
          <a:xfrm rot="5400000">
            <a:off x="4425295" y="5540021"/>
            <a:ext cx="43043" cy="1520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45" name="文本框 200">
            <a:extLst>
              <a:ext uri="{FF2B5EF4-FFF2-40B4-BE49-F238E27FC236}">
                <a16:creationId xmlns:a16="http://schemas.microsoft.com/office/drawing/2014/main" id="{3B4C99C6-7DAD-4371-9A29-2A454C8F35B8}"/>
              </a:ext>
            </a:extLst>
          </p:cNvPr>
          <p:cNvSpPr txBox="1"/>
          <p:nvPr/>
        </p:nvSpPr>
        <p:spPr>
          <a:xfrm>
            <a:off x="2214721" y="5616002"/>
            <a:ext cx="681815"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Magnet</a:t>
            </a:r>
            <a:endParaRPr lang="zh-CN" altLang="en-US" sz="1003" dirty="0">
              <a:latin typeface="Times New Roman" panose="02020603050405020304" pitchFamily="18" charset="0"/>
              <a:ea typeface="微软雅黑" panose="020B0503020204020204" pitchFamily="34" charset="-122"/>
            </a:endParaRPr>
          </a:p>
        </p:txBody>
      </p:sp>
      <p:sp>
        <p:nvSpPr>
          <p:cNvPr id="46" name="文本框 201">
            <a:extLst>
              <a:ext uri="{FF2B5EF4-FFF2-40B4-BE49-F238E27FC236}">
                <a16:creationId xmlns:a16="http://schemas.microsoft.com/office/drawing/2014/main" id="{E961F257-B12F-4A3A-9402-DFAE3A809358}"/>
              </a:ext>
            </a:extLst>
          </p:cNvPr>
          <p:cNvSpPr txBox="1"/>
          <p:nvPr/>
        </p:nvSpPr>
        <p:spPr>
          <a:xfrm>
            <a:off x="2661809" y="3173815"/>
            <a:ext cx="1162839"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Phase Separator</a:t>
            </a:r>
            <a:endParaRPr lang="zh-CN" altLang="en-US" sz="1003" dirty="0">
              <a:latin typeface="Times New Roman" panose="02020603050405020304" pitchFamily="18" charset="0"/>
              <a:ea typeface="微软雅黑" panose="020B0503020204020204" pitchFamily="34" charset="-122"/>
            </a:endParaRPr>
          </a:p>
        </p:txBody>
      </p:sp>
      <p:sp>
        <p:nvSpPr>
          <p:cNvPr id="47" name="文本框 203">
            <a:extLst>
              <a:ext uri="{FF2B5EF4-FFF2-40B4-BE49-F238E27FC236}">
                <a16:creationId xmlns:a16="http://schemas.microsoft.com/office/drawing/2014/main" id="{44B9631E-1D85-487F-AD69-6F66124AF100}"/>
              </a:ext>
            </a:extLst>
          </p:cNvPr>
          <p:cNvSpPr txBox="1"/>
          <p:nvPr/>
        </p:nvSpPr>
        <p:spPr>
          <a:xfrm>
            <a:off x="4207171" y="6056837"/>
            <a:ext cx="1212881" cy="245800"/>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3" dirty="0">
                <a:latin typeface="Times New Roman" panose="02020603050405020304" pitchFamily="18" charset="0"/>
                <a:ea typeface="微软雅黑" panose="020B0503020204020204" pitchFamily="34" charset="-122"/>
              </a:rPr>
              <a:t>Thermal Shield</a:t>
            </a:r>
            <a:endParaRPr lang="zh-CN" altLang="en-US" sz="1003" dirty="0">
              <a:latin typeface="Times New Roman" panose="02020603050405020304" pitchFamily="18" charset="0"/>
              <a:ea typeface="微软雅黑" panose="020B0503020204020204" pitchFamily="34" charset="-122"/>
            </a:endParaRPr>
          </a:p>
        </p:txBody>
      </p:sp>
      <p:cxnSp>
        <p:nvCxnSpPr>
          <p:cNvPr id="48" name="直接箭头连接符 47">
            <a:extLst>
              <a:ext uri="{FF2B5EF4-FFF2-40B4-BE49-F238E27FC236}">
                <a16:creationId xmlns:a16="http://schemas.microsoft.com/office/drawing/2014/main" id="{65E027F2-DDA6-40E7-98C8-3BD42B142361}"/>
              </a:ext>
            </a:extLst>
          </p:cNvPr>
          <p:cNvCxnSpPr>
            <a:cxnSpLocks/>
          </p:cNvCxnSpPr>
          <p:nvPr/>
        </p:nvCxnSpPr>
        <p:spPr>
          <a:xfrm>
            <a:off x="1707880" y="6218773"/>
            <a:ext cx="133763" cy="0"/>
          </a:xfrm>
          <a:prstGeom prst="straightConnector1">
            <a:avLst/>
          </a:prstGeom>
          <a:ln w="19050">
            <a:solidFill>
              <a:srgbClr val="0000FF"/>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8E0B4479-43C4-4D8A-B285-B414D296A809}"/>
              </a:ext>
            </a:extLst>
          </p:cNvPr>
          <p:cNvCxnSpPr/>
          <p:nvPr/>
        </p:nvCxnSpPr>
        <p:spPr>
          <a:xfrm>
            <a:off x="3286937" y="4815735"/>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A0AE0AEB-3BB1-45C7-BF42-689148339FEA}"/>
              </a:ext>
            </a:extLst>
          </p:cNvPr>
          <p:cNvCxnSpPr/>
          <p:nvPr/>
        </p:nvCxnSpPr>
        <p:spPr>
          <a:xfrm flipV="1">
            <a:off x="3104413" y="4277605"/>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153A51AE-2E2D-47F5-9AE9-F45DB1F4D1CA}"/>
              </a:ext>
            </a:extLst>
          </p:cNvPr>
          <p:cNvCxnSpPr/>
          <p:nvPr/>
        </p:nvCxnSpPr>
        <p:spPr>
          <a:xfrm rot="16200000" flipH="1">
            <a:off x="714185" y="5294550"/>
            <a:ext cx="181802"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sp>
        <p:nvSpPr>
          <p:cNvPr id="52" name="文本框 450">
            <a:extLst>
              <a:ext uri="{FF2B5EF4-FFF2-40B4-BE49-F238E27FC236}">
                <a16:creationId xmlns:a16="http://schemas.microsoft.com/office/drawing/2014/main" id="{007B1296-4D77-49AC-A200-0E6355F5A010}"/>
              </a:ext>
            </a:extLst>
          </p:cNvPr>
          <p:cNvSpPr txBox="1"/>
          <p:nvPr/>
        </p:nvSpPr>
        <p:spPr>
          <a:xfrm>
            <a:off x="4731427" y="4915860"/>
            <a:ext cx="846952" cy="462563"/>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3" b="1" dirty="0">
                <a:latin typeface="微软雅黑" panose="020B0503020204020204" pitchFamily="34" charset="-122"/>
                <a:ea typeface="微软雅黑" panose="020B0503020204020204" pitchFamily="34" charset="-122"/>
              </a:rPr>
              <a:t>Vacuum Pump</a:t>
            </a:r>
            <a:endParaRPr lang="zh-CN" altLang="en-US" sz="1203" dirty="0">
              <a:latin typeface="Times New Roman" panose="02020603050405020304" pitchFamily="18" charset="0"/>
              <a:ea typeface="微软雅黑" panose="020B0503020204020204" pitchFamily="34" charset="-122"/>
            </a:endParaRPr>
          </a:p>
        </p:txBody>
      </p:sp>
      <p:sp>
        <p:nvSpPr>
          <p:cNvPr id="53" name="文本框 203">
            <a:extLst>
              <a:ext uri="{FF2B5EF4-FFF2-40B4-BE49-F238E27FC236}">
                <a16:creationId xmlns:a16="http://schemas.microsoft.com/office/drawing/2014/main" id="{6A11D993-C6F1-4926-A12A-0D81E4A57B29}"/>
              </a:ext>
            </a:extLst>
          </p:cNvPr>
          <p:cNvSpPr txBox="1"/>
          <p:nvPr/>
        </p:nvSpPr>
        <p:spPr>
          <a:xfrm>
            <a:off x="0" y="4099835"/>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Current Lead</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cxnSp>
        <p:nvCxnSpPr>
          <p:cNvPr id="58" name="直接连接符 57">
            <a:extLst>
              <a:ext uri="{FF2B5EF4-FFF2-40B4-BE49-F238E27FC236}">
                <a16:creationId xmlns:a16="http://schemas.microsoft.com/office/drawing/2014/main" id="{E6A01B4B-AB86-47F5-8F05-6D1754802287}"/>
              </a:ext>
            </a:extLst>
          </p:cNvPr>
          <p:cNvCxnSpPr>
            <a:cxnSpLocks/>
          </p:cNvCxnSpPr>
          <p:nvPr/>
        </p:nvCxnSpPr>
        <p:spPr>
          <a:xfrm flipV="1">
            <a:off x="3766803" y="5254531"/>
            <a:ext cx="0" cy="124032"/>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sp>
        <p:nvSpPr>
          <p:cNvPr id="59" name="椭圆 58">
            <a:extLst>
              <a:ext uri="{FF2B5EF4-FFF2-40B4-BE49-F238E27FC236}">
                <a16:creationId xmlns:a16="http://schemas.microsoft.com/office/drawing/2014/main" id="{CC533776-272B-400B-A745-CB6401570E9C}"/>
              </a:ext>
            </a:extLst>
          </p:cNvPr>
          <p:cNvSpPr/>
          <p:nvPr/>
        </p:nvSpPr>
        <p:spPr>
          <a:xfrm>
            <a:off x="120572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20AA3B53-20EE-4430-B2E4-E4F9B19EFC47}"/>
              </a:ext>
            </a:extLst>
          </p:cNvPr>
          <p:cNvSpPr/>
          <p:nvPr/>
        </p:nvSpPr>
        <p:spPr>
          <a:xfrm>
            <a:off x="3730176"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27E373FE-7185-406A-9D52-4DCABD3EC121}"/>
              </a:ext>
            </a:extLst>
          </p:cNvPr>
          <p:cNvSpPr/>
          <p:nvPr/>
        </p:nvSpPr>
        <p:spPr>
          <a:xfrm>
            <a:off x="258269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4A619F68-82B5-40A6-979A-C54B0C3FEA1A}"/>
              </a:ext>
            </a:extLst>
          </p:cNvPr>
          <p:cNvSpPr/>
          <p:nvPr/>
        </p:nvSpPr>
        <p:spPr>
          <a:xfrm>
            <a:off x="166471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3F70030A-FE39-4B8F-96B1-817683A47F0B}"/>
              </a:ext>
            </a:extLst>
          </p:cNvPr>
          <p:cNvSpPr/>
          <p:nvPr/>
        </p:nvSpPr>
        <p:spPr>
          <a:xfrm>
            <a:off x="212370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D3AE57C3-15A6-4B0C-AD9F-833B3127A005}"/>
              </a:ext>
            </a:extLst>
          </p:cNvPr>
          <p:cNvSpPr/>
          <p:nvPr/>
        </p:nvSpPr>
        <p:spPr>
          <a:xfrm>
            <a:off x="304168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03250818-21FE-48D1-83BC-C7099B1BEC73}"/>
              </a:ext>
            </a:extLst>
          </p:cNvPr>
          <p:cNvSpPr/>
          <p:nvPr/>
        </p:nvSpPr>
        <p:spPr>
          <a:xfrm>
            <a:off x="143522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2AE0416B-5848-47B6-8C7E-A363886791CE}"/>
              </a:ext>
            </a:extLst>
          </p:cNvPr>
          <p:cNvSpPr/>
          <p:nvPr/>
        </p:nvSpPr>
        <p:spPr>
          <a:xfrm>
            <a:off x="327118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07351E48-0F74-4592-A89B-9C65D5C62DA0}"/>
              </a:ext>
            </a:extLst>
          </p:cNvPr>
          <p:cNvSpPr/>
          <p:nvPr/>
        </p:nvSpPr>
        <p:spPr>
          <a:xfrm>
            <a:off x="3500679"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1C29DAC3-11C5-4D4D-B080-4612636D6F71}"/>
              </a:ext>
            </a:extLst>
          </p:cNvPr>
          <p:cNvSpPr/>
          <p:nvPr/>
        </p:nvSpPr>
        <p:spPr>
          <a:xfrm>
            <a:off x="189421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C64D3CA6-CB84-4C5F-8B67-7643A49D4674}"/>
              </a:ext>
            </a:extLst>
          </p:cNvPr>
          <p:cNvSpPr/>
          <p:nvPr/>
        </p:nvSpPr>
        <p:spPr>
          <a:xfrm>
            <a:off x="235320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3E4E1290-C610-4A08-8B63-78040B4885CA}"/>
              </a:ext>
            </a:extLst>
          </p:cNvPr>
          <p:cNvSpPr/>
          <p:nvPr/>
        </p:nvSpPr>
        <p:spPr>
          <a:xfrm>
            <a:off x="2812194" y="6035623"/>
            <a:ext cx="86322" cy="86322"/>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6C6150D1-6AF8-43D7-AC79-8563F4F94E8D}"/>
              </a:ext>
            </a:extLst>
          </p:cNvPr>
          <p:cNvSpPr/>
          <p:nvPr/>
        </p:nvSpPr>
        <p:spPr>
          <a:xfrm>
            <a:off x="121207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2DC56CEA-1E2E-45AF-95D8-CF5193EE4CFE}"/>
              </a:ext>
            </a:extLst>
          </p:cNvPr>
          <p:cNvSpPr/>
          <p:nvPr/>
        </p:nvSpPr>
        <p:spPr>
          <a:xfrm>
            <a:off x="3736517"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5B60007C-C9BC-485F-8F18-BD7DF8055CFC}"/>
              </a:ext>
            </a:extLst>
          </p:cNvPr>
          <p:cNvSpPr/>
          <p:nvPr/>
        </p:nvSpPr>
        <p:spPr>
          <a:xfrm>
            <a:off x="258904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6763AD60-5EA5-4513-BEE8-4E7A93CE2ACD}"/>
              </a:ext>
            </a:extLst>
          </p:cNvPr>
          <p:cNvSpPr/>
          <p:nvPr/>
        </p:nvSpPr>
        <p:spPr>
          <a:xfrm>
            <a:off x="167106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6B7BC492-4933-41F2-B7D7-7E0BB46E9BC9}"/>
              </a:ext>
            </a:extLst>
          </p:cNvPr>
          <p:cNvSpPr/>
          <p:nvPr/>
        </p:nvSpPr>
        <p:spPr>
          <a:xfrm>
            <a:off x="213005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85493181-89C9-4101-B6A9-1131CB303F9D}"/>
              </a:ext>
            </a:extLst>
          </p:cNvPr>
          <p:cNvSpPr/>
          <p:nvPr/>
        </p:nvSpPr>
        <p:spPr>
          <a:xfrm>
            <a:off x="304803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228BF07E-0969-4B91-8DAB-6C499867A12C}"/>
              </a:ext>
            </a:extLst>
          </p:cNvPr>
          <p:cNvSpPr/>
          <p:nvPr/>
        </p:nvSpPr>
        <p:spPr>
          <a:xfrm>
            <a:off x="144156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17BDD1E9-DA5E-43B3-B58F-7CD9F5728450}"/>
              </a:ext>
            </a:extLst>
          </p:cNvPr>
          <p:cNvSpPr/>
          <p:nvPr/>
        </p:nvSpPr>
        <p:spPr>
          <a:xfrm>
            <a:off x="327752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F15AD31C-57C3-4255-88A3-AC25A5B6889F}"/>
              </a:ext>
            </a:extLst>
          </p:cNvPr>
          <p:cNvSpPr/>
          <p:nvPr/>
        </p:nvSpPr>
        <p:spPr>
          <a:xfrm>
            <a:off x="3507020"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79A22B38-BF0E-48DD-80CA-1165A14444EE}"/>
              </a:ext>
            </a:extLst>
          </p:cNvPr>
          <p:cNvSpPr/>
          <p:nvPr/>
        </p:nvSpPr>
        <p:spPr>
          <a:xfrm>
            <a:off x="190055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F89BF029-AFCF-4A70-A23B-51991B5AE8A1}"/>
              </a:ext>
            </a:extLst>
          </p:cNvPr>
          <p:cNvSpPr/>
          <p:nvPr/>
        </p:nvSpPr>
        <p:spPr>
          <a:xfrm>
            <a:off x="235954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F47892FF-DA7C-4CED-B31B-A1D485199293}"/>
              </a:ext>
            </a:extLst>
          </p:cNvPr>
          <p:cNvSpPr/>
          <p:nvPr/>
        </p:nvSpPr>
        <p:spPr>
          <a:xfrm>
            <a:off x="2818535" y="5378563"/>
            <a:ext cx="86322" cy="8632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a:extLst>
              <a:ext uri="{FF2B5EF4-FFF2-40B4-BE49-F238E27FC236}">
                <a16:creationId xmlns:a16="http://schemas.microsoft.com/office/drawing/2014/main" id="{90373299-997B-44CE-AC0D-0C41480A976D}"/>
              </a:ext>
            </a:extLst>
          </p:cNvPr>
          <p:cNvCxnSpPr>
            <a:cxnSpLocks/>
          </p:cNvCxnSpPr>
          <p:nvPr/>
        </p:nvCxnSpPr>
        <p:spPr>
          <a:xfrm flipH="1">
            <a:off x="804695" y="5570332"/>
            <a:ext cx="3290333"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3CFE088F-B80B-43F4-B530-2ED179DA5E77}"/>
              </a:ext>
            </a:extLst>
          </p:cNvPr>
          <p:cNvCxnSpPr>
            <a:cxnSpLocks/>
          </p:cNvCxnSpPr>
          <p:nvPr/>
        </p:nvCxnSpPr>
        <p:spPr>
          <a:xfrm flipH="1">
            <a:off x="804695" y="5927303"/>
            <a:ext cx="3297422" cy="0"/>
          </a:xfrm>
          <a:prstGeom prst="line">
            <a:avLst/>
          </a:prstGeom>
          <a:ln w="19050">
            <a:solidFill>
              <a:srgbClr val="F828EE"/>
            </a:solidFill>
            <a:prstDash val="sysDot"/>
          </a:ln>
        </p:spPr>
        <p:style>
          <a:lnRef idx="1">
            <a:schemeClr val="dk1"/>
          </a:lnRef>
          <a:fillRef idx="0">
            <a:schemeClr val="dk1"/>
          </a:fillRef>
          <a:effectRef idx="0">
            <a:schemeClr val="dk1"/>
          </a:effectRef>
          <a:fontRef idx="minor">
            <a:schemeClr val="tx1"/>
          </a:fontRef>
        </p:style>
      </p:cxnSp>
      <p:sp>
        <p:nvSpPr>
          <p:cNvPr id="85" name="矩形 84">
            <a:extLst>
              <a:ext uri="{FF2B5EF4-FFF2-40B4-BE49-F238E27FC236}">
                <a16:creationId xmlns:a16="http://schemas.microsoft.com/office/drawing/2014/main" id="{DEBBA67C-D68A-4DE8-8DFF-F9B677E01CD7}"/>
              </a:ext>
            </a:extLst>
          </p:cNvPr>
          <p:cNvSpPr/>
          <p:nvPr/>
        </p:nvSpPr>
        <p:spPr>
          <a:xfrm>
            <a:off x="1103662" y="37961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FCD92FEA-4930-4E52-8E69-1EF320590A31}"/>
              </a:ext>
            </a:extLst>
          </p:cNvPr>
          <p:cNvSpPr/>
          <p:nvPr/>
        </p:nvSpPr>
        <p:spPr>
          <a:xfrm>
            <a:off x="1305721" y="3796105"/>
            <a:ext cx="87783" cy="764218"/>
          </a:xfrm>
          <a:prstGeom prst="rect">
            <a:avLst/>
          </a:prstGeom>
          <a:solidFill>
            <a:srgbClr val="8A6900"/>
          </a:solidFill>
          <a:ln>
            <a:solidFill>
              <a:srgbClr val="8A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a:extLst>
              <a:ext uri="{FF2B5EF4-FFF2-40B4-BE49-F238E27FC236}">
                <a16:creationId xmlns:a16="http://schemas.microsoft.com/office/drawing/2014/main" id="{90ED9624-A204-408E-B94E-2CF0A2DF686F}"/>
              </a:ext>
            </a:extLst>
          </p:cNvPr>
          <p:cNvCxnSpPr>
            <a:cxnSpLocks/>
          </p:cNvCxnSpPr>
          <p:nvPr/>
        </p:nvCxnSpPr>
        <p:spPr>
          <a:xfrm>
            <a:off x="1248110" y="4670959"/>
            <a:ext cx="0" cy="58501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0F16A8C9-5261-4C63-9E39-58DB4C30DB69}"/>
              </a:ext>
            </a:extLst>
          </p:cNvPr>
          <p:cNvCxnSpPr>
            <a:cxnSpLocks/>
          </p:cNvCxnSpPr>
          <p:nvPr/>
        </p:nvCxnSpPr>
        <p:spPr>
          <a:xfrm flipH="1">
            <a:off x="1147428" y="4670959"/>
            <a:ext cx="201364"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BA5A5DE4-4D69-432E-BDE9-5C43DF131687}"/>
              </a:ext>
            </a:extLst>
          </p:cNvPr>
          <p:cNvCxnSpPr/>
          <p:nvPr/>
        </p:nvCxnSpPr>
        <p:spPr>
          <a:xfrm flipV="1">
            <a:off x="1147428" y="4560323"/>
            <a:ext cx="0" cy="11270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0" name="直接连接符 89">
            <a:extLst>
              <a:ext uri="{FF2B5EF4-FFF2-40B4-BE49-F238E27FC236}">
                <a16:creationId xmlns:a16="http://schemas.microsoft.com/office/drawing/2014/main" id="{21654D07-4169-41EF-BF4E-1E8309F37485}"/>
              </a:ext>
            </a:extLst>
          </p:cNvPr>
          <p:cNvCxnSpPr>
            <a:cxnSpLocks/>
          </p:cNvCxnSpPr>
          <p:nvPr/>
        </p:nvCxnSpPr>
        <p:spPr>
          <a:xfrm flipV="1">
            <a:off x="1348792" y="4560323"/>
            <a:ext cx="0" cy="110636"/>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91" name="直接连接符 90">
            <a:extLst>
              <a:ext uri="{FF2B5EF4-FFF2-40B4-BE49-F238E27FC236}">
                <a16:creationId xmlns:a16="http://schemas.microsoft.com/office/drawing/2014/main" id="{E4AC4D4C-AB82-448F-ADA9-9DD0BEC81B0B}"/>
              </a:ext>
            </a:extLst>
          </p:cNvPr>
          <p:cNvCxnSpPr>
            <a:cxnSpLocks/>
          </p:cNvCxnSpPr>
          <p:nvPr/>
        </p:nvCxnSpPr>
        <p:spPr>
          <a:xfrm>
            <a:off x="2963792" y="3595688"/>
            <a:ext cx="0" cy="1557074"/>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6CBF5018-1B0A-4F7B-B937-79D505EE97C5}"/>
              </a:ext>
            </a:extLst>
          </p:cNvPr>
          <p:cNvCxnSpPr>
            <a:cxnSpLocks/>
          </p:cNvCxnSpPr>
          <p:nvPr/>
        </p:nvCxnSpPr>
        <p:spPr>
          <a:xfrm flipH="1">
            <a:off x="2582699" y="3595688"/>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3" name="直接连接符 92">
            <a:extLst>
              <a:ext uri="{FF2B5EF4-FFF2-40B4-BE49-F238E27FC236}">
                <a16:creationId xmlns:a16="http://schemas.microsoft.com/office/drawing/2014/main" id="{8461CE3E-05D9-45C6-B69C-CE26EC07A172}"/>
              </a:ext>
            </a:extLst>
          </p:cNvPr>
          <p:cNvCxnSpPr>
            <a:cxnSpLocks/>
          </p:cNvCxnSpPr>
          <p:nvPr/>
        </p:nvCxnSpPr>
        <p:spPr>
          <a:xfrm>
            <a:off x="2582699" y="2829446"/>
            <a:ext cx="0" cy="766242"/>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4" name="直接连接符 93">
            <a:extLst>
              <a:ext uri="{FF2B5EF4-FFF2-40B4-BE49-F238E27FC236}">
                <a16:creationId xmlns:a16="http://schemas.microsoft.com/office/drawing/2014/main" id="{27A4CB1C-6D10-4C4D-9F5E-C23E96F757D2}"/>
              </a:ext>
            </a:extLst>
          </p:cNvPr>
          <p:cNvCxnSpPr>
            <a:cxnSpLocks/>
          </p:cNvCxnSpPr>
          <p:nvPr/>
        </p:nvCxnSpPr>
        <p:spPr>
          <a:xfrm flipH="1">
            <a:off x="2582699" y="2834209"/>
            <a:ext cx="381093"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A5BB2C88-5891-4C1D-9C62-D2CAFF248EE2}"/>
              </a:ext>
            </a:extLst>
          </p:cNvPr>
          <p:cNvCxnSpPr>
            <a:cxnSpLocks/>
          </p:cNvCxnSpPr>
          <p:nvPr/>
        </p:nvCxnSpPr>
        <p:spPr>
          <a:xfrm flipH="1">
            <a:off x="3447420" y="5142228"/>
            <a:ext cx="654697"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CF0F1B54-5971-4140-A231-D7E7911E0803}"/>
              </a:ext>
            </a:extLst>
          </p:cNvPr>
          <p:cNvCxnSpPr>
            <a:cxnSpLocks/>
          </p:cNvCxnSpPr>
          <p:nvPr/>
        </p:nvCxnSpPr>
        <p:spPr>
          <a:xfrm flipV="1">
            <a:off x="3442421" y="3594091"/>
            <a:ext cx="0" cy="1557075"/>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7" name="直接连接符 96">
            <a:extLst>
              <a:ext uri="{FF2B5EF4-FFF2-40B4-BE49-F238E27FC236}">
                <a16:creationId xmlns:a16="http://schemas.microsoft.com/office/drawing/2014/main" id="{EAFEC9F4-79F1-48DB-AF65-EE9BA8AEA547}"/>
              </a:ext>
            </a:extLst>
          </p:cNvPr>
          <p:cNvCxnSpPr>
            <a:cxnSpLocks/>
          </p:cNvCxnSpPr>
          <p:nvPr/>
        </p:nvCxnSpPr>
        <p:spPr>
          <a:xfrm flipH="1">
            <a:off x="3439455" y="3594091"/>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8" name="直接连接符 97">
            <a:extLst>
              <a:ext uri="{FF2B5EF4-FFF2-40B4-BE49-F238E27FC236}">
                <a16:creationId xmlns:a16="http://schemas.microsoft.com/office/drawing/2014/main" id="{BB97F756-E531-4D6C-9295-B13F0E282264}"/>
              </a:ext>
            </a:extLst>
          </p:cNvPr>
          <p:cNvCxnSpPr>
            <a:cxnSpLocks/>
          </p:cNvCxnSpPr>
          <p:nvPr/>
        </p:nvCxnSpPr>
        <p:spPr>
          <a:xfrm>
            <a:off x="3775391" y="2840036"/>
            <a:ext cx="0" cy="766242"/>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99" name="直接连接符 98">
            <a:extLst>
              <a:ext uri="{FF2B5EF4-FFF2-40B4-BE49-F238E27FC236}">
                <a16:creationId xmlns:a16="http://schemas.microsoft.com/office/drawing/2014/main" id="{3DB6CD93-20A7-4CA8-B5D1-F8CDCBC9301E}"/>
              </a:ext>
            </a:extLst>
          </p:cNvPr>
          <p:cNvCxnSpPr>
            <a:cxnSpLocks/>
          </p:cNvCxnSpPr>
          <p:nvPr/>
        </p:nvCxnSpPr>
        <p:spPr>
          <a:xfrm flipH="1">
            <a:off x="3439455" y="2829446"/>
            <a:ext cx="343284" cy="0"/>
          </a:xfrm>
          <a:prstGeom prst="line">
            <a:avLst/>
          </a:prstGeom>
          <a:ln w="19050">
            <a:solidFill>
              <a:srgbClr val="FFD243"/>
            </a:solidFill>
          </a:ln>
        </p:spPr>
        <p:style>
          <a:lnRef idx="1">
            <a:schemeClr val="dk1"/>
          </a:lnRef>
          <a:fillRef idx="0">
            <a:schemeClr val="dk1"/>
          </a:fillRef>
          <a:effectRef idx="0">
            <a:schemeClr val="dk1"/>
          </a:effectRef>
          <a:fontRef idx="minor">
            <a:schemeClr val="tx1"/>
          </a:fontRef>
        </p:style>
      </p:cxnSp>
      <p:cxnSp>
        <p:nvCxnSpPr>
          <p:cNvPr id="100" name="直接连接符 99">
            <a:extLst>
              <a:ext uri="{FF2B5EF4-FFF2-40B4-BE49-F238E27FC236}">
                <a16:creationId xmlns:a16="http://schemas.microsoft.com/office/drawing/2014/main" id="{99030335-72A4-4650-A4A1-7884BC5EEAB1}"/>
              </a:ext>
            </a:extLst>
          </p:cNvPr>
          <p:cNvCxnSpPr>
            <a:cxnSpLocks/>
          </p:cNvCxnSpPr>
          <p:nvPr/>
        </p:nvCxnSpPr>
        <p:spPr>
          <a:xfrm>
            <a:off x="685170" y="4979365"/>
            <a:ext cx="285574"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1" name="直接连接符 100">
            <a:extLst>
              <a:ext uri="{FF2B5EF4-FFF2-40B4-BE49-F238E27FC236}">
                <a16:creationId xmlns:a16="http://schemas.microsoft.com/office/drawing/2014/main" id="{9276BC7F-2E4C-45E6-BF2A-4EE7EBB2C71D}"/>
              </a:ext>
            </a:extLst>
          </p:cNvPr>
          <p:cNvCxnSpPr>
            <a:cxnSpLocks/>
          </p:cNvCxnSpPr>
          <p:nvPr/>
        </p:nvCxnSpPr>
        <p:spPr>
          <a:xfrm>
            <a:off x="962601"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a16="http://schemas.microsoft.com/office/drawing/2014/main" id="{E7E52EE6-A11B-46C3-9816-E45175D87BA7}"/>
              </a:ext>
            </a:extLst>
          </p:cNvPr>
          <p:cNvCxnSpPr>
            <a:cxnSpLocks/>
          </p:cNvCxnSpPr>
          <p:nvPr/>
        </p:nvCxnSpPr>
        <p:spPr>
          <a:xfrm>
            <a:off x="960875" y="3695700"/>
            <a:ext cx="56067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ECA8C1F4-5760-4A9C-A495-CBACE9687E2F}"/>
              </a:ext>
            </a:extLst>
          </p:cNvPr>
          <p:cNvCxnSpPr>
            <a:cxnSpLocks/>
          </p:cNvCxnSpPr>
          <p:nvPr/>
        </p:nvCxnSpPr>
        <p:spPr>
          <a:xfrm>
            <a:off x="1521546"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88983A90-FAA4-4251-B8BB-F56F2AA13A74}"/>
              </a:ext>
            </a:extLst>
          </p:cNvPr>
          <p:cNvCxnSpPr>
            <a:cxnSpLocks/>
          </p:cNvCxnSpPr>
          <p:nvPr/>
        </p:nvCxnSpPr>
        <p:spPr>
          <a:xfrm>
            <a:off x="1521932" y="4979365"/>
            <a:ext cx="1290262"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33FD8A5C-67C3-435A-BE3F-EF02810494D6}"/>
              </a:ext>
            </a:extLst>
          </p:cNvPr>
          <p:cNvCxnSpPr>
            <a:cxnSpLocks/>
          </p:cNvCxnSpPr>
          <p:nvPr/>
        </p:nvCxnSpPr>
        <p:spPr>
          <a:xfrm>
            <a:off x="2812194" y="3695700"/>
            <a:ext cx="0" cy="1283665"/>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a16="http://schemas.microsoft.com/office/drawing/2014/main" id="{74E7187C-3A98-44C1-9190-23DD935059B4}"/>
              </a:ext>
            </a:extLst>
          </p:cNvPr>
          <p:cNvCxnSpPr>
            <a:cxnSpLocks/>
          </p:cNvCxnSpPr>
          <p:nvPr/>
        </p:nvCxnSpPr>
        <p:spPr>
          <a:xfrm>
            <a:off x="3587001" y="3703866"/>
            <a:ext cx="0" cy="1275499"/>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7" name="直接连接符 106">
            <a:extLst>
              <a:ext uri="{FF2B5EF4-FFF2-40B4-BE49-F238E27FC236}">
                <a16:creationId xmlns:a16="http://schemas.microsoft.com/office/drawing/2014/main" id="{062E1221-80D5-4271-A95B-ACD519D2A813}"/>
              </a:ext>
            </a:extLst>
          </p:cNvPr>
          <p:cNvCxnSpPr>
            <a:cxnSpLocks/>
          </p:cNvCxnSpPr>
          <p:nvPr/>
        </p:nvCxnSpPr>
        <p:spPr>
          <a:xfrm>
            <a:off x="3585647" y="4979365"/>
            <a:ext cx="645131"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a16="http://schemas.microsoft.com/office/drawing/2014/main" id="{737D42A2-F00A-443C-88E9-584A984EDDE1}"/>
              </a:ext>
            </a:extLst>
          </p:cNvPr>
          <p:cNvCxnSpPr>
            <a:cxnSpLocks/>
          </p:cNvCxnSpPr>
          <p:nvPr/>
        </p:nvCxnSpPr>
        <p:spPr>
          <a:xfrm>
            <a:off x="3585647" y="3703866"/>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a16="http://schemas.microsoft.com/office/drawing/2014/main" id="{49D5B972-4295-46B1-95CE-122A9917DC8D}"/>
              </a:ext>
            </a:extLst>
          </p:cNvPr>
          <p:cNvCxnSpPr>
            <a:cxnSpLocks/>
          </p:cNvCxnSpPr>
          <p:nvPr/>
        </p:nvCxnSpPr>
        <p:spPr>
          <a:xfrm>
            <a:off x="2394908" y="27082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a16="http://schemas.microsoft.com/office/drawing/2014/main" id="{113E472E-45C6-4508-A02D-DB80E2900CEA}"/>
              </a:ext>
            </a:extLst>
          </p:cNvPr>
          <p:cNvCxnSpPr>
            <a:cxnSpLocks/>
          </p:cNvCxnSpPr>
          <p:nvPr/>
        </p:nvCxnSpPr>
        <p:spPr>
          <a:xfrm>
            <a:off x="3985583" y="2708245"/>
            <a:ext cx="0" cy="99562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95018B96-6616-4CEB-8280-57697D2141D9}"/>
              </a:ext>
            </a:extLst>
          </p:cNvPr>
          <p:cNvCxnSpPr>
            <a:cxnSpLocks/>
          </p:cNvCxnSpPr>
          <p:nvPr/>
        </p:nvCxnSpPr>
        <p:spPr>
          <a:xfrm>
            <a:off x="3585647" y="2708245"/>
            <a:ext cx="39993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9B98D5CC-126A-4511-914A-FED7EB8D24AD}"/>
              </a:ext>
            </a:extLst>
          </p:cNvPr>
          <p:cNvCxnSpPr>
            <a:cxnSpLocks/>
          </p:cNvCxnSpPr>
          <p:nvPr/>
        </p:nvCxnSpPr>
        <p:spPr>
          <a:xfrm>
            <a:off x="2394908" y="2708245"/>
            <a:ext cx="41728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3" name="直接连接符 112">
            <a:extLst>
              <a:ext uri="{FF2B5EF4-FFF2-40B4-BE49-F238E27FC236}">
                <a16:creationId xmlns:a16="http://schemas.microsoft.com/office/drawing/2014/main" id="{7BD60688-9968-4973-B194-DBFAE34E7399}"/>
              </a:ext>
            </a:extLst>
          </p:cNvPr>
          <p:cNvCxnSpPr>
            <a:cxnSpLocks/>
          </p:cNvCxnSpPr>
          <p:nvPr/>
        </p:nvCxnSpPr>
        <p:spPr>
          <a:xfrm>
            <a:off x="3585647" y="1849117"/>
            <a:ext cx="0" cy="862691"/>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4" name="直接连接符 113">
            <a:extLst>
              <a:ext uri="{FF2B5EF4-FFF2-40B4-BE49-F238E27FC236}">
                <a16:creationId xmlns:a16="http://schemas.microsoft.com/office/drawing/2014/main" id="{8ED67700-4F9D-4AB6-B2B7-214BDB5DA6AF}"/>
              </a:ext>
            </a:extLst>
          </p:cNvPr>
          <p:cNvCxnSpPr>
            <a:cxnSpLocks/>
          </p:cNvCxnSpPr>
          <p:nvPr/>
        </p:nvCxnSpPr>
        <p:spPr>
          <a:xfrm>
            <a:off x="2807546" y="848682"/>
            <a:ext cx="0" cy="1859563"/>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sp>
        <p:nvSpPr>
          <p:cNvPr id="115" name="流程图: 对照 114">
            <a:extLst>
              <a:ext uri="{FF2B5EF4-FFF2-40B4-BE49-F238E27FC236}">
                <a16:creationId xmlns:a16="http://schemas.microsoft.com/office/drawing/2014/main" id="{293804F2-95DD-4630-BBB1-11F83D63D002}"/>
              </a:ext>
            </a:extLst>
          </p:cNvPr>
          <p:cNvSpPr/>
          <p:nvPr/>
        </p:nvSpPr>
        <p:spPr>
          <a:xfrm>
            <a:off x="1220561" y="4781407"/>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6" name="流程图: 对照 115">
            <a:extLst>
              <a:ext uri="{FF2B5EF4-FFF2-40B4-BE49-F238E27FC236}">
                <a16:creationId xmlns:a16="http://schemas.microsoft.com/office/drawing/2014/main" id="{3DB4580C-450D-4B35-BB74-37E3B06A625D}"/>
              </a:ext>
            </a:extLst>
          </p:cNvPr>
          <p:cNvSpPr/>
          <p:nvPr/>
        </p:nvSpPr>
        <p:spPr>
          <a:xfrm>
            <a:off x="2930683" y="2489357"/>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17" name="文本框 203">
            <a:extLst>
              <a:ext uri="{FF2B5EF4-FFF2-40B4-BE49-F238E27FC236}">
                <a16:creationId xmlns:a16="http://schemas.microsoft.com/office/drawing/2014/main" id="{2A81F0F9-66D5-431F-86F0-3BE2CDBCE1F9}"/>
              </a:ext>
            </a:extLst>
          </p:cNvPr>
          <p:cNvSpPr txBox="1"/>
          <p:nvPr/>
        </p:nvSpPr>
        <p:spPr>
          <a:xfrm>
            <a:off x="3585647" y="4214731"/>
            <a:ext cx="913115" cy="401007"/>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Cryogenic</a:t>
            </a:r>
          </a:p>
          <a:p>
            <a:pPr algn="ctr"/>
            <a:r>
              <a:rPr lang="en-US" altLang="zh-CN" sz="1003" dirty="0">
                <a:latin typeface="Times New Roman" panose="02020603050405020304" pitchFamily="18" charset="0"/>
                <a:ea typeface="微软雅黑" panose="020B0503020204020204" pitchFamily="34" charset="-122"/>
              </a:rPr>
              <a:t>Chimney</a:t>
            </a:r>
            <a:endParaRPr lang="zh-CN" altLang="en-US" sz="1003" dirty="0">
              <a:latin typeface="Times New Roman" panose="02020603050405020304" pitchFamily="18" charset="0"/>
              <a:ea typeface="微软雅黑" panose="020B0503020204020204" pitchFamily="34" charset="-122"/>
            </a:endParaRPr>
          </a:p>
        </p:txBody>
      </p:sp>
      <p:cxnSp>
        <p:nvCxnSpPr>
          <p:cNvPr id="118" name="直接连接符 117">
            <a:extLst>
              <a:ext uri="{FF2B5EF4-FFF2-40B4-BE49-F238E27FC236}">
                <a16:creationId xmlns:a16="http://schemas.microsoft.com/office/drawing/2014/main" id="{98626BAD-F2BC-476A-B011-551220771999}"/>
              </a:ext>
            </a:extLst>
          </p:cNvPr>
          <p:cNvCxnSpPr>
            <a:cxnSpLocks/>
          </p:cNvCxnSpPr>
          <p:nvPr/>
        </p:nvCxnSpPr>
        <p:spPr>
          <a:xfrm>
            <a:off x="3585647" y="1849117"/>
            <a:ext cx="2165054"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19" name="直接箭头连接符 118">
            <a:extLst>
              <a:ext uri="{FF2B5EF4-FFF2-40B4-BE49-F238E27FC236}">
                <a16:creationId xmlns:a16="http://schemas.microsoft.com/office/drawing/2014/main" id="{D2E18F78-702A-4725-AABF-1FC4825FA7EA}"/>
              </a:ext>
            </a:extLst>
          </p:cNvPr>
          <p:cNvCxnSpPr>
            <a:cxnSpLocks/>
          </p:cNvCxnSpPr>
          <p:nvPr/>
        </p:nvCxnSpPr>
        <p:spPr>
          <a:xfrm>
            <a:off x="1806566" y="5251076"/>
            <a:ext cx="261617" cy="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0" name="直接箭头连接符 119">
            <a:extLst>
              <a:ext uri="{FF2B5EF4-FFF2-40B4-BE49-F238E27FC236}">
                <a16:creationId xmlns:a16="http://schemas.microsoft.com/office/drawing/2014/main" id="{F9DE6385-E4F7-48AB-8206-44B82DA5C816}"/>
              </a:ext>
            </a:extLst>
          </p:cNvPr>
          <p:cNvCxnSpPr>
            <a:cxnSpLocks/>
          </p:cNvCxnSpPr>
          <p:nvPr/>
        </p:nvCxnSpPr>
        <p:spPr>
          <a:xfrm>
            <a:off x="1248110" y="5003627"/>
            <a:ext cx="0" cy="223250"/>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481B2496-2D28-4B76-81F8-67B4B72CB6DD}"/>
              </a:ext>
            </a:extLst>
          </p:cNvPr>
          <p:cNvCxnSpPr>
            <a:cxnSpLocks/>
          </p:cNvCxnSpPr>
          <p:nvPr/>
        </p:nvCxnSpPr>
        <p:spPr>
          <a:xfrm>
            <a:off x="3788597" y="1091053"/>
            <a:ext cx="12133" cy="578032"/>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22" name="直接连接符 121">
            <a:extLst>
              <a:ext uri="{FF2B5EF4-FFF2-40B4-BE49-F238E27FC236}">
                <a16:creationId xmlns:a16="http://schemas.microsoft.com/office/drawing/2014/main" id="{310ADF7E-80AE-43C3-BC24-426CBDC25620}"/>
              </a:ext>
            </a:extLst>
          </p:cNvPr>
          <p:cNvCxnSpPr>
            <a:cxnSpLocks/>
          </p:cNvCxnSpPr>
          <p:nvPr/>
        </p:nvCxnSpPr>
        <p:spPr>
          <a:xfrm>
            <a:off x="3794663" y="1668752"/>
            <a:ext cx="1956038"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23" name="直接连接符 122">
            <a:extLst>
              <a:ext uri="{FF2B5EF4-FFF2-40B4-BE49-F238E27FC236}">
                <a16:creationId xmlns:a16="http://schemas.microsoft.com/office/drawing/2014/main" id="{A59FDFAB-2971-4992-AC38-9D3E60857619}"/>
              </a:ext>
            </a:extLst>
          </p:cNvPr>
          <p:cNvCxnSpPr>
            <a:cxnSpLocks/>
          </p:cNvCxnSpPr>
          <p:nvPr/>
        </p:nvCxnSpPr>
        <p:spPr>
          <a:xfrm>
            <a:off x="2795475" y="848682"/>
            <a:ext cx="2955226" cy="0"/>
          </a:xfrm>
          <a:prstGeom prst="line">
            <a:avLst/>
          </a:prstGeom>
          <a:ln w="19050">
            <a:solidFill>
              <a:srgbClr val="00B0F0"/>
            </a:solidFill>
          </a:ln>
        </p:spPr>
        <p:style>
          <a:lnRef idx="1">
            <a:schemeClr val="dk1"/>
          </a:lnRef>
          <a:fillRef idx="0">
            <a:schemeClr val="dk1"/>
          </a:fillRef>
          <a:effectRef idx="0">
            <a:schemeClr val="dk1"/>
          </a:effectRef>
          <a:fontRef idx="minor">
            <a:schemeClr val="tx1"/>
          </a:fontRef>
        </p:style>
      </p:cxnSp>
      <p:cxnSp>
        <p:nvCxnSpPr>
          <p:cNvPr id="124" name="直接箭头连接符 123">
            <a:extLst>
              <a:ext uri="{FF2B5EF4-FFF2-40B4-BE49-F238E27FC236}">
                <a16:creationId xmlns:a16="http://schemas.microsoft.com/office/drawing/2014/main" id="{9D895656-479F-4B4B-8E83-29843ED0A5E4}"/>
              </a:ext>
            </a:extLst>
          </p:cNvPr>
          <p:cNvCxnSpPr/>
          <p:nvPr/>
        </p:nvCxnSpPr>
        <p:spPr>
          <a:xfrm flipV="1">
            <a:off x="3115631" y="1765190"/>
            <a:ext cx="3128" cy="118936"/>
          </a:xfrm>
          <a:prstGeom prst="straightConnector1">
            <a:avLst/>
          </a:prstGeom>
          <a:ln w="19050">
            <a:solidFill>
              <a:srgbClr val="0000FF"/>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5" name="直接箭头连接符 124">
            <a:extLst>
              <a:ext uri="{FF2B5EF4-FFF2-40B4-BE49-F238E27FC236}">
                <a16:creationId xmlns:a16="http://schemas.microsoft.com/office/drawing/2014/main" id="{D1AA8B85-F846-4D58-A417-C117CFC67038}"/>
              </a:ext>
            </a:extLst>
          </p:cNvPr>
          <p:cNvCxnSpPr/>
          <p:nvPr/>
        </p:nvCxnSpPr>
        <p:spPr>
          <a:xfrm>
            <a:off x="3285788" y="2080912"/>
            <a:ext cx="3128" cy="118936"/>
          </a:xfrm>
          <a:prstGeom prst="straightConnector1">
            <a:avLst/>
          </a:prstGeom>
          <a:ln w="19050">
            <a:solidFill>
              <a:srgbClr val="00B05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a16="http://schemas.microsoft.com/office/drawing/2014/main" id="{4C7F73A3-1382-4CBA-97DA-D9C2A120F995}"/>
              </a:ext>
            </a:extLst>
          </p:cNvPr>
          <p:cNvCxnSpPr>
            <a:cxnSpLocks/>
          </p:cNvCxnSpPr>
          <p:nvPr/>
        </p:nvCxnSpPr>
        <p:spPr>
          <a:xfrm>
            <a:off x="4637197" y="1667648"/>
            <a:ext cx="247059" cy="1437"/>
          </a:xfrm>
          <a:prstGeom prst="straightConnector1">
            <a:avLst/>
          </a:prstGeom>
          <a:ln w="19050">
            <a:solidFill>
              <a:srgbClr val="0070C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a16="http://schemas.microsoft.com/office/drawing/2014/main" id="{666EFF77-CEBC-47F8-8586-D323CFEA9F0E}"/>
              </a:ext>
            </a:extLst>
          </p:cNvPr>
          <p:cNvCxnSpPr>
            <a:cxnSpLocks/>
          </p:cNvCxnSpPr>
          <p:nvPr/>
        </p:nvCxnSpPr>
        <p:spPr>
          <a:xfrm>
            <a:off x="1348792" y="6301958"/>
            <a:ext cx="238078" cy="0"/>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28" name="直接箭头连接符 127">
            <a:extLst>
              <a:ext uri="{FF2B5EF4-FFF2-40B4-BE49-F238E27FC236}">
                <a16:creationId xmlns:a16="http://schemas.microsoft.com/office/drawing/2014/main" id="{589962D3-7EB3-4C2D-AE34-FB5B4093A2A1}"/>
              </a:ext>
            </a:extLst>
          </p:cNvPr>
          <p:cNvCxnSpPr/>
          <p:nvPr/>
        </p:nvCxnSpPr>
        <p:spPr>
          <a:xfrm flipH="1" flipV="1">
            <a:off x="4094402" y="5294550"/>
            <a:ext cx="626" cy="168209"/>
          </a:xfrm>
          <a:prstGeom prst="straightConnector1">
            <a:avLst/>
          </a:prstGeom>
          <a:ln w="19050">
            <a:solidFill>
              <a:srgbClr val="FFD243"/>
            </a:solidFill>
            <a:tailEnd type="triangle"/>
          </a:ln>
        </p:spPr>
        <p:style>
          <a:lnRef idx="1">
            <a:schemeClr val="dk1"/>
          </a:lnRef>
          <a:fillRef idx="0">
            <a:schemeClr val="dk1"/>
          </a:fillRef>
          <a:effectRef idx="0">
            <a:schemeClr val="dk1"/>
          </a:effectRef>
          <a:fontRef idx="minor">
            <a:schemeClr val="tx1"/>
          </a:fontRef>
        </p:style>
      </p:cxnSp>
      <p:cxnSp>
        <p:nvCxnSpPr>
          <p:cNvPr id="129" name="直接连接符 128">
            <a:extLst>
              <a:ext uri="{FF2B5EF4-FFF2-40B4-BE49-F238E27FC236}">
                <a16:creationId xmlns:a16="http://schemas.microsoft.com/office/drawing/2014/main" id="{F615EEB0-AEDA-4750-B615-320775896C1C}"/>
              </a:ext>
            </a:extLst>
          </p:cNvPr>
          <p:cNvCxnSpPr>
            <a:cxnSpLocks/>
          </p:cNvCxnSpPr>
          <p:nvPr/>
        </p:nvCxnSpPr>
        <p:spPr>
          <a:xfrm>
            <a:off x="1465946" y="4277605"/>
            <a:ext cx="0" cy="87356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0" name="直接连接符 129">
            <a:extLst>
              <a:ext uri="{FF2B5EF4-FFF2-40B4-BE49-F238E27FC236}">
                <a16:creationId xmlns:a16="http://schemas.microsoft.com/office/drawing/2014/main" id="{08D289A6-3A41-4598-ABC3-8BCCFA3D52EA}"/>
              </a:ext>
            </a:extLst>
          </p:cNvPr>
          <p:cNvCxnSpPr>
            <a:cxnSpLocks/>
          </p:cNvCxnSpPr>
          <p:nvPr/>
        </p:nvCxnSpPr>
        <p:spPr>
          <a:xfrm flipH="1">
            <a:off x="1396325" y="4277605"/>
            <a:ext cx="69621" cy="0"/>
          </a:xfrm>
          <a:prstGeom prst="line">
            <a:avLst/>
          </a:prstGeom>
          <a:ln w="19050">
            <a:solidFill>
              <a:srgbClr val="F828EE"/>
            </a:solidFill>
          </a:ln>
        </p:spPr>
        <p:style>
          <a:lnRef idx="1">
            <a:schemeClr val="dk1"/>
          </a:lnRef>
          <a:fillRef idx="0">
            <a:schemeClr val="dk1"/>
          </a:fillRef>
          <a:effectRef idx="0">
            <a:schemeClr val="dk1"/>
          </a:effectRef>
          <a:fontRef idx="minor">
            <a:schemeClr val="tx1"/>
          </a:fontRef>
        </p:style>
      </p:cxnSp>
      <p:cxnSp>
        <p:nvCxnSpPr>
          <p:cNvPr id="131" name="直接箭头连接符 130">
            <a:extLst>
              <a:ext uri="{FF2B5EF4-FFF2-40B4-BE49-F238E27FC236}">
                <a16:creationId xmlns:a16="http://schemas.microsoft.com/office/drawing/2014/main" id="{6A9300F5-79DC-4E0F-8010-0DAE6ED8EF19}"/>
              </a:ext>
            </a:extLst>
          </p:cNvPr>
          <p:cNvCxnSpPr>
            <a:cxnSpLocks/>
          </p:cNvCxnSpPr>
          <p:nvPr/>
        </p:nvCxnSpPr>
        <p:spPr>
          <a:xfrm flipV="1">
            <a:off x="1465946" y="4668422"/>
            <a:ext cx="0" cy="204884"/>
          </a:xfrm>
          <a:prstGeom prst="straightConnector1">
            <a:avLst/>
          </a:prstGeom>
          <a:ln w="19050">
            <a:solidFill>
              <a:srgbClr val="F828EE"/>
            </a:solidFill>
            <a:tailEnd type="triangle"/>
          </a:ln>
        </p:spPr>
        <p:style>
          <a:lnRef idx="1">
            <a:schemeClr val="dk1"/>
          </a:lnRef>
          <a:fillRef idx="0">
            <a:schemeClr val="dk1"/>
          </a:fillRef>
          <a:effectRef idx="0">
            <a:schemeClr val="dk1"/>
          </a:effectRef>
          <a:fontRef idx="minor">
            <a:schemeClr val="tx1"/>
          </a:fontRef>
        </p:style>
      </p:cxnSp>
      <p:cxnSp>
        <p:nvCxnSpPr>
          <p:cNvPr id="132" name="直接连接符 131">
            <a:extLst>
              <a:ext uri="{FF2B5EF4-FFF2-40B4-BE49-F238E27FC236}">
                <a16:creationId xmlns:a16="http://schemas.microsoft.com/office/drawing/2014/main" id="{8B70D0C5-A6D5-40F3-B2CD-513EB0757561}"/>
              </a:ext>
            </a:extLst>
          </p:cNvPr>
          <p:cNvCxnSpPr>
            <a:cxnSpLocks/>
          </p:cNvCxnSpPr>
          <p:nvPr/>
        </p:nvCxnSpPr>
        <p:spPr>
          <a:xfrm flipH="1">
            <a:off x="1141799" y="3532178"/>
            <a:ext cx="20699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3" name="直接连接符 132">
            <a:extLst>
              <a:ext uri="{FF2B5EF4-FFF2-40B4-BE49-F238E27FC236}">
                <a16:creationId xmlns:a16="http://schemas.microsoft.com/office/drawing/2014/main" id="{832D3936-D519-4736-A723-C2660F416419}"/>
              </a:ext>
            </a:extLst>
          </p:cNvPr>
          <p:cNvCxnSpPr>
            <a:cxnSpLocks/>
            <a:stCxn id="86" idx="0"/>
          </p:cNvCxnSpPr>
          <p:nvPr/>
        </p:nvCxnSpPr>
        <p:spPr>
          <a:xfrm flipV="1">
            <a:off x="1349613" y="35260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4" name="直接连接符 133">
            <a:extLst>
              <a:ext uri="{FF2B5EF4-FFF2-40B4-BE49-F238E27FC236}">
                <a16:creationId xmlns:a16="http://schemas.microsoft.com/office/drawing/2014/main" id="{48B6E56B-596E-4C69-94D9-28634B440E4B}"/>
              </a:ext>
            </a:extLst>
          </p:cNvPr>
          <p:cNvCxnSpPr>
            <a:cxnSpLocks/>
            <a:stCxn id="85" idx="0"/>
          </p:cNvCxnSpPr>
          <p:nvPr/>
        </p:nvCxnSpPr>
        <p:spPr>
          <a:xfrm flipV="1">
            <a:off x="1147554" y="3526016"/>
            <a:ext cx="0" cy="27008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35" name="直接箭头连接符 134">
            <a:extLst>
              <a:ext uri="{FF2B5EF4-FFF2-40B4-BE49-F238E27FC236}">
                <a16:creationId xmlns:a16="http://schemas.microsoft.com/office/drawing/2014/main" id="{24D009E9-9F4E-442E-B36A-40F1CC0E57BD}"/>
              </a:ext>
            </a:extLst>
          </p:cNvPr>
          <p:cNvCxnSpPr>
            <a:cxnSpLocks/>
          </p:cNvCxnSpPr>
          <p:nvPr/>
        </p:nvCxnSpPr>
        <p:spPr>
          <a:xfrm>
            <a:off x="1247326" y="3323257"/>
            <a:ext cx="0" cy="210748"/>
          </a:xfrm>
          <a:prstGeom prst="straightConnector1">
            <a:avLst/>
          </a:prstGeom>
          <a:ln w="19050">
            <a:solidFill>
              <a:schemeClr val="tx1"/>
            </a:solidFill>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137" name="椭圆 136">
            <a:extLst>
              <a:ext uri="{FF2B5EF4-FFF2-40B4-BE49-F238E27FC236}">
                <a16:creationId xmlns:a16="http://schemas.microsoft.com/office/drawing/2014/main" id="{B1037272-DA12-43F8-99B7-520D916D6659}"/>
              </a:ext>
            </a:extLst>
          </p:cNvPr>
          <p:cNvSpPr/>
          <p:nvPr/>
        </p:nvSpPr>
        <p:spPr>
          <a:xfrm rot="5400000">
            <a:off x="2971737" y="4525738"/>
            <a:ext cx="291377" cy="19353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201">
            <a:extLst>
              <a:ext uri="{FF2B5EF4-FFF2-40B4-BE49-F238E27FC236}">
                <a16:creationId xmlns:a16="http://schemas.microsoft.com/office/drawing/2014/main" id="{A9D167A0-1945-4EB6-A462-9BDE30C73990}"/>
              </a:ext>
            </a:extLst>
          </p:cNvPr>
          <p:cNvSpPr txBox="1"/>
          <p:nvPr/>
        </p:nvSpPr>
        <p:spPr>
          <a:xfrm>
            <a:off x="2171079" y="4414310"/>
            <a:ext cx="532564" cy="245800"/>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PUMP</a:t>
            </a:r>
            <a:endParaRPr lang="zh-CN" altLang="en-US" sz="1003" dirty="0">
              <a:latin typeface="Times New Roman" panose="02020603050405020304" pitchFamily="18" charset="0"/>
              <a:ea typeface="微软雅黑" panose="020B0503020204020204" pitchFamily="34" charset="-122"/>
            </a:endParaRPr>
          </a:p>
        </p:txBody>
      </p:sp>
      <p:cxnSp>
        <p:nvCxnSpPr>
          <p:cNvPr id="139" name="直接箭头连接符 138">
            <a:extLst>
              <a:ext uri="{FF2B5EF4-FFF2-40B4-BE49-F238E27FC236}">
                <a16:creationId xmlns:a16="http://schemas.microsoft.com/office/drawing/2014/main" id="{C9968EAD-1AF4-4286-B9D4-EC612ABC9950}"/>
              </a:ext>
            </a:extLst>
          </p:cNvPr>
          <p:cNvCxnSpPr>
            <a:cxnSpLocks/>
          </p:cNvCxnSpPr>
          <p:nvPr/>
        </p:nvCxnSpPr>
        <p:spPr>
          <a:xfrm>
            <a:off x="2582699" y="4537211"/>
            <a:ext cx="536060" cy="83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流程图: 对照 140">
            <a:extLst>
              <a:ext uri="{FF2B5EF4-FFF2-40B4-BE49-F238E27FC236}">
                <a16:creationId xmlns:a16="http://schemas.microsoft.com/office/drawing/2014/main" id="{4CFC927A-8064-40EB-8E6A-E4F9ABBD35FF}"/>
              </a:ext>
            </a:extLst>
          </p:cNvPr>
          <p:cNvSpPr/>
          <p:nvPr/>
        </p:nvSpPr>
        <p:spPr>
          <a:xfrm>
            <a:off x="1437586" y="4403291"/>
            <a:ext cx="54420" cy="121201"/>
          </a:xfrm>
          <a:prstGeom prst="flowChartCollate">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805" noProof="1">
              <a:solidFill>
                <a:schemeClr val="tx1"/>
              </a:solidFill>
            </a:endParaRPr>
          </a:p>
        </p:txBody>
      </p:sp>
      <p:sp>
        <p:nvSpPr>
          <p:cNvPr id="142" name="文本框 203">
            <a:extLst>
              <a:ext uri="{FF2B5EF4-FFF2-40B4-BE49-F238E27FC236}">
                <a16:creationId xmlns:a16="http://schemas.microsoft.com/office/drawing/2014/main" id="{73C4071D-6E17-483E-9152-C37F2DA232A7}"/>
              </a:ext>
            </a:extLst>
          </p:cNvPr>
          <p:cNvSpPr txBox="1"/>
          <p:nvPr/>
        </p:nvSpPr>
        <p:spPr>
          <a:xfrm>
            <a:off x="692123" y="3047303"/>
            <a:ext cx="1052499" cy="246671"/>
          </a:xfrm>
          <a:prstGeom prst="rect">
            <a:avLst/>
          </a:prstGeom>
          <a:noFill/>
          <a:ln w="19050">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003" dirty="0">
                <a:latin typeface="Times New Roman" panose="02020603050405020304" pitchFamily="18" charset="0"/>
                <a:ea typeface="微软雅黑" panose="020B0503020204020204" pitchFamily="34" charset="-122"/>
              </a:rPr>
              <a:t>To Compressor</a:t>
            </a:r>
            <a:endParaRPr lang="zh-CN" altLang="en-US" sz="1003" dirty="0">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31357889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634F5B2-6BE8-45A5-89F5-FA31F68EF454}"/>
              </a:ext>
            </a:extLst>
          </p:cNvPr>
          <p:cNvSpPr txBox="1"/>
          <p:nvPr/>
        </p:nvSpPr>
        <p:spPr>
          <a:xfrm>
            <a:off x="3076575" y="3571875"/>
            <a:ext cx="184731" cy="400110"/>
          </a:xfrm>
          <a:prstGeom prst="rect">
            <a:avLst/>
          </a:prstGeom>
          <a:noFill/>
        </p:spPr>
        <p:txBody>
          <a:bodyPr wrap="none" rtlCol="0">
            <a:spAutoFit/>
          </a:bodyPr>
          <a:lstStyle/>
          <a:p>
            <a:pPr algn="l"/>
            <a:endParaRPr lang="zh-CN" altLang="en-US" sz="2000" dirty="0"/>
          </a:p>
        </p:txBody>
      </p:sp>
      <p:pic>
        <p:nvPicPr>
          <p:cNvPr id="5" name="Picture 6">
            <a:extLst>
              <a:ext uri="{FF2B5EF4-FFF2-40B4-BE49-F238E27FC236}">
                <a16:creationId xmlns:a16="http://schemas.microsoft.com/office/drawing/2014/main" id="{2F0ECB12-F04C-410F-9B59-5A5578A83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74452" y="4085703"/>
            <a:ext cx="3011181" cy="2276911"/>
          </a:xfrm>
          <a:prstGeom prst="rect">
            <a:avLst/>
          </a:prstGeom>
          <a:noFill/>
        </p:spPr>
      </p:pic>
      <p:sp>
        <p:nvSpPr>
          <p:cNvPr id="6" name="文本框 5">
            <a:extLst>
              <a:ext uri="{FF2B5EF4-FFF2-40B4-BE49-F238E27FC236}">
                <a16:creationId xmlns:a16="http://schemas.microsoft.com/office/drawing/2014/main" id="{9FDDEF58-9928-42AC-B27B-21DA311A64A2}"/>
              </a:ext>
            </a:extLst>
          </p:cNvPr>
          <p:cNvSpPr txBox="1"/>
          <p:nvPr/>
        </p:nvSpPr>
        <p:spPr>
          <a:xfrm>
            <a:off x="0" y="802772"/>
            <a:ext cx="12192000" cy="3298147"/>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Coil Specifications:  Length: 8150 mm Inner diameter: 7070 mm  Outer diameter: 8470 mm  Cold mass: approximately 140 tons.  </a:t>
            </a: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Cooling Pipe Arrangement:  Option 1: 32 cooling pipes arranged in parallel.  Option 2: 36 straight pipes arranged in a serpentine pattern.  Total pipe length remains 784 meters, with an assumed inner diameter of 20 mm.  </a:t>
            </a:r>
          </a:p>
          <a:p>
            <a:pPr marL="285750" indent="-285750">
              <a:lnSpc>
                <a:spcPct val="13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Heat Load and Flow Requirements:  At 5 K, the total heat load is approximately 290 W.  The latent heat of vaporization for liquid helium is 23 J/g, requiring a flow rate of 12.6 g/s.  To maintain a low void fraction (&lt;20%) and minimize flow resistance, a minimum </a:t>
            </a:r>
            <a:r>
              <a:rPr lang="en-US" altLang="zh-CN" b="1" dirty="0">
                <a:latin typeface="微软雅黑" panose="020B0503020204020204" pitchFamily="34" charset="-122"/>
                <a:ea typeface="微软雅黑" panose="020B0503020204020204" pitchFamily="34" charset="-122"/>
              </a:rPr>
              <a:t>liquid helium flow rate of 63 g/s </a:t>
            </a:r>
            <a:r>
              <a:rPr lang="en-US" altLang="zh-CN" dirty="0">
                <a:latin typeface="微软雅黑" panose="020B0503020204020204" pitchFamily="34" charset="-122"/>
                <a:ea typeface="微软雅黑" panose="020B0503020204020204" pitchFamily="34" charset="-122"/>
              </a:rPr>
              <a:t>is required.  </a:t>
            </a:r>
          </a:p>
          <a:p>
            <a:pPr marL="285750" indent="-285750">
              <a:lnSpc>
                <a:spcPct val="130000"/>
              </a:lnSpc>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p:txBody>
      </p:sp>
      <p:graphicFrame>
        <p:nvGraphicFramePr>
          <p:cNvPr id="7" name="表格 6">
            <a:extLst>
              <a:ext uri="{FF2B5EF4-FFF2-40B4-BE49-F238E27FC236}">
                <a16:creationId xmlns:a16="http://schemas.microsoft.com/office/drawing/2014/main" id="{D6AA7156-1BCD-4DF6-89E0-2AF002EA8760}"/>
              </a:ext>
            </a:extLst>
          </p:cNvPr>
          <p:cNvGraphicFramePr>
            <a:graphicFrameLocks noGrp="1"/>
          </p:cNvGraphicFramePr>
          <p:nvPr>
            <p:extLst>
              <p:ext uri="{D42A27DB-BD31-4B8C-83A1-F6EECF244321}">
                <p14:modId xmlns:p14="http://schemas.microsoft.com/office/powerpoint/2010/main" val="137830100"/>
              </p:ext>
            </p:extLst>
          </p:nvPr>
        </p:nvGraphicFramePr>
        <p:xfrm>
          <a:off x="6477704" y="3766734"/>
          <a:ext cx="4410745" cy="2595880"/>
        </p:xfrm>
        <a:graphic>
          <a:graphicData uri="http://schemas.openxmlformats.org/drawingml/2006/table">
            <a:tbl>
              <a:tblPr firstRow="1" bandRow="1">
                <a:tableStyleId>{5C22544A-7EE6-4342-B048-85BDC9FD1C3A}</a:tableStyleId>
              </a:tblPr>
              <a:tblGrid>
                <a:gridCol w="1743047">
                  <a:extLst>
                    <a:ext uri="{9D8B030D-6E8A-4147-A177-3AD203B41FA5}">
                      <a16:colId xmlns:a16="http://schemas.microsoft.com/office/drawing/2014/main" val="3707247184"/>
                    </a:ext>
                  </a:extLst>
                </a:gridCol>
                <a:gridCol w="2667698">
                  <a:extLst>
                    <a:ext uri="{9D8B030D-6E8A-4147-A177-3AD203B41FA5}">
                      <a16:colId xmlns:a16="http://schemas.microsoft.com/office/drawing/2014/main" val="4120498884"/>
                    </a:ext>
                  </a:extLst>
                </a:gridCol>
              </a:tblGrid>
              <a:tr h="370840">
                <a:tc>
                  <a:txBody>
                    <a:bodyPr/>
                    <a:lstStyle/>
                    <a:p>
                      <a:pPr algn="ctr"/>
                      <a:r>
                        <a:rPr lang="zh-CN" altLang="en-US" dirty="0"/>
                        <a:t>液氦压力（</a:t>
                      </a:r>
                      <a:r>
                        <a:rPr lang="en-US" altLang="zh-CN" dirty="0"/>
                        <a:t>bar</a:t>
                      </a:r>
                      <a:r>
                        <a:rPr lang="zh-CN" altLang="en-US" dirty="0"/>
                        <a:t>）</a:t>
                      </a:r>
                    </a:p>
                  </a:txBody>
                  <a:tcPr/>
                </a:tc>
                <a:tc>
                  <a:txBody>
                    <a:bodyPr/>
                    <a:lstStyle/>
                    <a:p>
                      <a:pPr algn="ctr"/>
                      <a:r>
                        <a:rPr lang="zh-CN" altLang="en-US" dirty="0"/>
                        <a:t>对应饱和温度（</a:t>
                      </a:r>
                      <a:r>
                        <a:rPr lang="en-US" altLang="zh-CN" dirty="0"/>
                        <a:t>K</a:t>
                      </a:r>
                      <a:r>
                        <a:rPr lang="zh-CN" altLang="en-US" dirty="0"/>
                        <a:t>）</a:t>
                      </a:r>
                    </a:p>
                  </a:txBody>
                  <a:tcPr/>
                </a:tc>
                <a:extLst>
                  <a:ext uri="{0D108BD9-81ED-4DB2-BD59-A6C34878D82A}">
                    <a16:rowId xmlns:a16="http://schemas.microsoft.com/office/drawing/2014/main" val="771767911"/>
                  </a:ext>
                </a:extLst>
              </a:tr>
              <a:tr h="370840">
                <a:tc>
                  <a:txBody>
                    <a:bodyPr/>
                    <a:lstStyle/>
                    <a:p>
                      <a:pPr algn="ctr"/>
                      <a:r>
                        <a:rPr lang="en-US" altLang="zh-CN" dirty="0"/>
                        <a:t>1.05</a:t>
                      </a:r>
                      <a:endParaRPr lang="zh-CN" altLang="en-US" dirty="0"/>
                    </a:p>
                  </a:txBody>
                  <a:tcPr/>
                </a:tc>
                <a:tc>
                  <a:txBody>
                    <a:bodyPr/>
                    <a:lstStyle/>
                    <a:p>
                      <a:pPr algn="ctr"/>
                      <a:r>
                        <a:rPr lang="en-US" altLang="zh-CN" dirty="0"/>
                        <a:t>4.261</a:t>
                      </a:r>
                      <a:endParaRPr lang="zh-CN" altLang="en-US" dirty="0"/>
                    </a:p>
                  </a:txBody>
                  <a:tcPr/>
                </a:tc>
                <a:extLst>
                  <a:ext uri="{0D108BD9-81ED-4DB2-BD59-A6C34878D82A}">
                    <a16:rowId xmlns:a16="http://schemas.microsoft.com/office/drawing/2014/main" val="1633926568"/>
                  </a:ext>
                </a:extLst>
              </a:tr>
              <a:tr h="370840">
                <a:tc>
                  <a:txBody>
                    <a:bodyPr/>
                    <a:lstStyle/>
                    <a:p>
                      <a:pPr algn="ctr"/>
                      <a:r>
                        <a:rPr lang="en-US" altLang="zh-CN" dirty="0"/>
                        <a:t>1.15</a:t>
                      </a:r>
                      <a:endParaRPr lang="zh-CN" altLang="en-US" dirty="0"/>
                    </a:p>
                  </a:txBody>
                  <a:tcPr/>
                </a:tc>
                <a:tc>
                  <a:txBody>
                    <a:bodyPr/>
                    <a:lstStyle/>
                    <a:p>
                      <a:pPr algn="ctr"/>
                      <a:r>
                        <a:rPr lang="en-US" altLang="zh-CN" dirty="0"/>
                        <a:t>4.359</a:t>
                      </a:r>
                      <a:endParaRPr lang="zh-CN" altLang="en-US" dirty="0"/>
                    </a:p>
                  </a:txBody>
                  <a:tcPr/>
                </a:tc>
                <a:extLst>
                  <a:ext uri="{0D108BD9-81ED-4DB2-BD59-A6C34878D82A}">
                    <a16:rowId xmlns:a16="http://schemas.microsoft.com/office/drawing/2014/main" val="1952095205"/>
                  </a:ext>
                </a:extLst>
              </a:tr>
              <a:tr h="370840">
                <a:tc>
                  <a:txBody>
                    <a:bodyPr/>
                    <a:lstStyle/>
                    <a:p>
                      <a:pPr algn="ctr"/>
                      <a:r>
                        <a:rPr lang="en-US" altLang="zh-CN" dirty="0"/>
                        <a:t>1.25</a:t>
                      </a:r>
                      <a:endParaRPr lang="zh-CN" altLang="en-US" dirty="0"/>
                    </a:p>
                  </a:txBody>
                  <a:tcPr/>
                </a:tc>
                <a:tc>
                  <a:txBody>
                    <a:bodyPr/>
                    <a:lstStyle/>
                    <a:p>
                      <a:pPr algn="ctr"/>
                      <a:r>
                        <a:rPr lang="en-US" altLang="zh-CN" dirty="0"/>
                        <a:t>4.453</a:t>
                      </a:r>
                      <a:endParaRPr lang="zh-CN" altLang="en-US" dirty="0"/>
                    </a:p>
                  </a:txBody>
                  <a:tcPr/>
                </a:tc>
                <a:extLst>
                  <a:ext uri="{0D108BD9-81ED-4DB2-BD59-A6C34878D82A}">
                    <a16:rowId xmlns:a16="http://schemas.microsoft.com/office/drawing/2014/main" val="3367913136"/>
                  </a:ext>
                </a:extLst>
              </a:tr>
              <a:tr h="370840">
                <a:tc>
                  <a:txBody>
                    <a:bodyPr/>
                    <a:lstStyle/>
                    <a:p>
                      <a:pPr algn="ctr"/>
                      <a:r>
                        <a:rPr lang="en-US" altLang="zh-CN" dirty="0"/>
                        <a:t>1.35</a:t>
                      </a:r>
                      <a:endParaRPr lang="zh-CN" altLang="en-US" dirty="0"/>
                    </a:p>
                  </a:txBody>
                  <a:tcPr/>
                </a:tc>
                <a:tc>
                  <a:txBody>
                    <a:bodyPr/>
                    <a:lstStyle/>
                    <a:p>
                      <a:pPr algn="ctr"/>
                      <a:r>
                        <a:rPr lang="en-US" altLang="zh-CN" dirty="0"/>
                        <a:t>4.541</a:t>
                      </a:r>
                      <a:endParaRPr lang="zh-CN" altLang="en-US" dirty="0"/>
                    </a:p>
                  </a:txBody>
                  <a:tcPr/>
                </a:tc>
                <a:extLst>
                  <a:ext uri="{0D108BD9-81ED-4DB2-BD59-A6C34878D82A}">
                    <a16:rowId xmlns:a16="http://schemas.microsoft.com/office/drawing/2014/main" val="1829969662"/>
                  </a:ext>
                </a:extLst>
              </a:tr>
              <a:tr h="370840">
                <a:tc>
                  <a:txBody>
                    <a:bodyPr/>
                    <a:lstStyle/>
                    <a:p>
                      <a:pPr algn="ctr"/>
                      <a:r>
                        <a:rPr lang="en-US" altLang="zh-CN" dirty="0"/>
                        <a:t>1.45</a:t>
                      </a:r>
                      <a:endParaRPr lang="zh-CN" altLang="en-US" dirty="0"/>
                    </a:p>
                  </a:txBody>
                  <a:tcPr/>
                </a:tc>
                <a:tc>
                  <a:txBody>
                    <a:bodyPr/>
                    <a:lstStyle/>
                    <a:p>
                      <a:pPr algn="ctr"/>
                      <a:r>
                        <a:rPr lang="en-US" altLang="zh-CN" dirty="0"/>
                        <a:t>4.625</a:t>
                      </a:r>
                      <a:endParaRPr lang="zh-CN" altLang="en-US" dirty="0"/>
                    </a:p>
                  </a:txBody>
                  <a:tcPr/>
                </a:tc>
                <a:extLst>
                  <a:ext uri="{0D108BD9-81ED-4DB2-BD59-A6C34878D82A}">
                    <a16:rowId xmlns:a16="http://schemas.microsoft.com/office/drawing/2014/main" val="827873808"/>
                  </a:ext>
                </a:extLst>
              </a:tr>
              <a:tr h="370840">
                <a:tc>
                  <a:txBody>
                    <a:bodyPr/>
                    <a:lstStyle/>
                    <a:p>
                      <a:pPr algn="ctr"/>
                      <a:r>
                        <a:rPr lang="en-US" altLang="zh-CN" dirty="0"/>
                        <a:t>1.75</a:t>
                      </a:r>
                      <a:endParaRPr lang="zh-CN" altLang="en-US" dirty="0"/>
                    </a:p>
                  </a:txBody>
                  <a:tcPr/>
                </a:tc>
                <a:tc>
                  <a:txBody>
                    <a:bodyPr/>
                    <a:lstStyle/>
                    <a:p>
                      <a:pPr algn="ctr"/>
                      <a:r>
                        <a:rPr lang="en-US" altLang="zh-CN" dirty="0"/>
                        <a:t>4.855</a:t>
                      </a:r>
                      <a:endParaRPr lang="zh-CN" altLang="en-US" dirty="0"/>
                    </a:p>
                  </a:txBody>
                  <a:tcPr/>
                </a:tc>
                <a:extLst>
                  <a:ext uri="{0D108BD9-81ED-4DB2-BD59-A6C34878D82A}">
                    <a16:rowId xmlns:a16="http://schemas.microsoft.com/office/drawing/2014/main" val="1802102767"/>
                  </a:ext>
                </a:extLst>
              </a:tr>
            </a:tbl>
          </a:graphicData>
        </a:graphic>
      </p:graphicFrame>
      <p:sp>
        <p:nvSpPr>
          <p:cNvPr id="8" name="标题 3">
            <a:extLst>
              <a:ext uri="{FF2B5EF4-FFF2-40B4-BE49-F238E27FC236}">
                <a16:creationId xmlns:a16="http://schemas.microsoft.com/office/drawing/2014/main" id="{2C99325E-A02B-44D2-BD6A-26BE1272D691}"/>
              </a:ext>
            </a:extLst>
          </p:cNvPr>
          <p:cNvSpPr txBox="1">
            <a:spLocks/>
          </p:cNvSpPr>
          <p:nvPr/>
        </p:nvSpPr>
        <p:spPr>
          <a:xfrm>
            <a:off x="1725770" y="0"/>
            <a:ext cx="9162678" cy="6116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defRPr/>
            </a:pPr>
            <a:r>
              <a:rPr lang="en-US" altLang="zh-CN" sz="3600" b="1" kern="0"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微软雅黑" pitchFamily="34" charset="-122"/>
                <a:ea typeface="微软雅黑" pitchFamily="34" charset="-122"/>
              </a:rPr>
              <a:t>2.2 Liquid Helium Forced Flow Scheme</a:t>
            </a:r>
            <a:endParaRPr lang="zh-CN" altLang="en-US" sz="3600" b="1" kern="0" dirty="0">
              <a:ln w="19050">
                <a:solidFill>
                  <a:srgbClr val="000000">
                    <a:tint val="1000"/>
                  </a:srgbClr>
                </a:solidFill>
                <a:prstDash val="solid"/>
              </a:ln>
              <a:solidFill>
                <a:srgbClr val="0000FF"/>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737145435"/>
      </p:ext>
    </p:extLst>
  </p:cSld>
  <p:clrMapOvr>
    <a:masterClrMapping/>
  </p:clrMapOvr>
  <p:transition/>
</p:sld>
</file>

<file path=ppt/theme/theme1.xml><?xml version="1.0" encoding="utf-8"?>
<a:theme xmlns:a="http://schemas.openxmlformats.org/drawingml/2006/main" name="1_2nd meeting of HEPS-TF International Advisory Committe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noFill/>
      </a:spPr>
      <a:bodyPr wrap="square" rtlCol="0">
        <a:spAutoFit/>
      </a:bodyPr>
      <a:lstStyle>
        <a:defPPr algn="l">
          <a:defRPr sz="2000" dirty="0" smtClean="0"/>
        </a:defPPr>
      </a:lstStyle>
    </a:txDef>
  </a:objectDefaults>
  <a:extraClrSchemeLst/>
  <a:extLst>
    <a:ext uri="{05A4C25C-085E-4340-85A3-A5531E510DB2}">
      <thm15:themeFamily xmlns:thm15="http://schemas.microsoft.com/office/thememl/2012/main" name="Second meeting of HEPS-TF International Advisory Committee" id="{F95D11FF-3983-4A8A-93A8-03B63316FD81}" vid="{F518D957-73DE-4B2A-BD09-006F161EB16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21419</TotalTime>
  <Words>4088</Words>
  <Application>Microsoft Office PowerPoint</Application>
  <PresentationFormat>宽屏</PresentationFormat>
  <Paragraphs>367</Paragraphs>
  <Slides>26</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等线</vt:lpstr>
      <vt:lpstr>黑体</vt:lpstr>
      <vt:lpstr>楷体</vt:lpstr>
      <vt:lpstr>微软雅黑</vt:lpstr>
      <vt:lpstr>Arial</vt:lpstr>
      <vt:lpstr>Calibri</vt:lpstr>
      <vt:lpstr>Rockwell Extra Bold</vt:lpstr>
      <vt:lpstr>Times New Roman</vt:lpstr>
      <vt:lpstr>Wingdings</vt:lpstr>
      <vt:lpstr>Wingdings 2</vt:lpstr>
      <vt:lpstr>1_2nd meeting of HEPS-TF International Advisory Committee</vt:lpstr>
      <vt:lpstr>Design of the Cooling Scheme for the Superconducting Magnets of the  CEPC Detector</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Mei</dc:creator>
  <cp:lastModifiedBy>admin</cp:lastModifiedBy>
  <cp:revision>452</cp:revision>
  <dcterms:created xsi:type="dcterms:W3CDTF">2022-06-14T09:58:53Z</dcterms:created>
  <dcterms:modified xsi:type="dcterms:W3CDTF">2025-05-16T07:14:07Z</dcterms:modified>
</cp:coreProperties>
</file>