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3.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0"/>
  </p:notesMasterIdLst>
  <p:sldIdLst>
    <p:sldId id="256" r:id="rId2"/>
    <p:sldId id="264" r:id="rId3"/>
    <p:sldId id="257" r:id="rId4"/>
    <p:sldId id="265" r:id="rId5"/>
    <p:sldId id="269" r:id="rId6"/>
    <p:sldId id="271" r:id="rId7"/>
    <p:sldId id="273" r:id="rId8"/>
    <p:sldId id="274" r:id="rId9"/>
    <p:sldId id="275" r:id="rId10"/>
    <p:sldId id="268" r:id="rId11"/>
    <p:sldId id="278" r:id="rId12"/>
    <p:sldId id="279" r:id="rId13"/>
    <p:sldId id="267" r:id="rId14"/>
    <p:sldId id="281" r:id="rId15"/>
    <p:sldId id="258" r:id="rId16"/>
    <p:sldId id="259" r:id="rId17"/>
    <p:sldId id="260" r:id="rId18"/>
    <p:sldId id="266"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2" userDrawn="1">
          <p15:clr>
            <a:srgbClr val="A4A3A4"/>
          </p15:clr>
        </p15:guide>
        <p15:guide id="2" pos="378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3" d="100"/>
          <a:sy n="113" d="100"/>
        </p:scale>
        <p:origin x="582" y="114"/>
      </p:cViewPr>
      <p:guideLst>
        <p:guide orient="horz" pos="2122"/>
        <p:guide pos="378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2025/5/16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smtClean="0"/>
              <a:t>Ever since practical superconductors appeared they have been used for detector magnets; they were being used for this purpose long before they were first used in accelerators. There is therefore a wealth of experience which has been built up over the years and which should be tapped if you want to make the most efficient design. </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smtClean="0"/>
          </a:p>
          <a:p>
            <a:r>
              <a:rPr lang="en-US" altLang="zh-CN" sz="1200" b="0" i="0" u="none" strike="noStrike" kern="1200" baseline="0" dirty="0" smtClean="0">
                <a:solidFill>
                  <a:schemeClr val="tx1"/>
                </a:solidFill>
                <a:latin typeface="+mn-lt"/>
                <a:ea typeface="+mn-ea"/>
                <a:cs typeface="+mn-cs"/>
              </a:rPr>
              <a:t>The solenoids for the LHC differ from previous solenoids</a:t>
            </a:r>
          </a:p>
          <a:p>
            <a:r>
              <a:rPr lang="en-US" altLang="zh-CN" sz="1200" b="0" i="0" u="none" strike="noStrike" kern="1200" baseline="0" dirty="0" smtClean="0">
                <a:solidFill>
                  <a:schemeClr val="tx1"/>
                </a:solidFill>
                <a:latin typeface="+mn-lt"/>
                <a:ea typeface="+mn-ea"/>
                <a:cs typeface="+mn-cs"/>
              </a:rPr>
              <a:t>for colliders, however, in that, due to higher fields, there is higher stress in the winding and it has been</a:t>
            </a:r>
          </a:p>
          <a:p>
            <a:r>
              <a:rPr lang="en-US" altLang="zh-CN" sz="1200" b="0" i="0" u="none" strike="noStrike" kern="1200" baseline="0" dirty="0" smtClean="0">
                <a:solidFill>
                  <a:schemeClr val="tx1"/>
                </a:solidFill>
                <a:latin typeface="+mn-lt"/>
                <a:ea typeface="+mn-ea"/>
                <a:cs typeface="+mn-cs"/>
              </a:rPr>
              <a:t>necessary to strengthen the conductor.</a:t>
            </a:r>
            <a:endParaRPr lang="zh-CN" altLang="en-US" dirty="0"/>
          </a:p>
        </p:txBody>
      </p:sp>
      <p:sp>
        <p:nvSpPr>
          <p:cNvPr id="4" name="灯片编号占位符 3"/>
          <p:cNvSpPr>
            <a:spLocks noGrp="1"/>
          </p:cNvSpPr>
          <p:nvPr>
            <p:ph type="sldNum" sz="quarter" idx="10"/>
          </p:nvPr>
        </p:nvSpPr>
        <p:spPr/>
        <p:txBody>
          <a:bodyPr/>
          <a:lstStyle/>
          <a:p>
            <a:fld id="{E97BA143-8ADC-4AB5-A51F-9DA8221879DC}"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FF2FD313-73CD-4A03-B115-E2593DDEBE37}" type="datetime1">
              <a:rPr lang="zh-CN" altLang="en-US" smtClean="0"/>
              <a:t>2025/5/16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27D06D2F-33BE-440C-A47A-4FCE97CBA167}" type="datetime1">
              <a:rPr lang="zh-CN" altLang="en-US" smtClean="0"/>
              <a:t>2025/5/16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C49334D2-A8E3-46A5-8F13-B7FAC4EE86C3}" type="datetime1">
              <a:rPr lang="zh-CN" altLang="en-US" smtClean="0"/>
              <a:t>2025/5/16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D1D4C4D4-6546-46B9-A490-8A350080F691}" type="datetime1">
              <a:rPr lang="zh-CN" altLang="en-US" smtClean="0"/>
              <a:t>2025/5/16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40C73747-1F8F-4130-9E7E-0A64D8E79971}" type="datetime1">
              <a:rPr lang="zh-CN" altLang="en-US" smtClean="0"/>
              <a:t>2025/5/16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C7338782-07EF-4BE2-9862-31350BC642F7}" type="datetime1">
              <a:rPr lang="zh-CN" altLang="en-US" smtClean="0"/>
              <a:t>2025/5/16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F005EE78-6B44-439B-B34B-9870E4F1E209}" type="datetime1">
              <a:rPr lang="zh-CN" altLang="en-US" smtClean="0"/>
              <a:t>2025/5/16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6949A7D6-2B73-4806-9254-8B2CEB4221DA}" type="datetime1">
              <a:rPr lang="zh-CN" altLang="en-US" smtClean="0"/>
              <a:t>2025/5/16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AD8C51F4-E444-4CC1-A927-CEEA19C55563}" type="datetime1">
              <a:rPr lang="zh-CN" altLang="en-US" smtClean="0"/>
              <a:t>2025/5/16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3C43C8E3-1B8B-4312-8B7F-040292D3D0F5}" type="datetime1">
              <a:rPr lang="zh-CN" altLang="en-US" smtClean="0"/>
              <a:t>2025/5/16</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F1A7EC92-2DC5-4AE0-9639-88CD78B6D47F}" type="datetime1">
              <a:rPr lang="zh-CN" altLang="en-US" smtClean="0"/>
              <a:t>2025/5/16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03F9F02F-3D36-471F-AA51-4D1DCD6CED73}" type="datetime1">
              <a:rPr lang="zh-CN" altLang="en-US" smtClean="0"/>
              <a:t>2025/5/16</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2.xml"/><Relationship Id="rId7" Type="http://schemas.openxmlformats.org/officeDocument/2006/relationships/image" Target="../media/image33.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7.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notesSlide" Target="../notesSlides/notesSlide3.xml"/><Relationship Id="rId18" Type="http://schemas.openxmlformats.org/officeDocument/2006/relationships/image" Target="../media/image22.jpeg"/><Relationship Id="rId3" Type="http://schemas.openxmlformats.org/officeDocument/2006/relationships/tags" Target="../tags/tag69.xml"/><Relationship Id="rId21" Type="http://schemas.openxmlformats.org/officeDocument/2006/relationships/image" Target="../media/image25.png"/><Relationship Id="rId7" Type="http://schemas.openxmlformats.org/officeDocument/2006/relationships/tags" Target="../tags/tag73.xml"/><Relationship Id="rId12" Type="http://schemas.openxmlformats.org/officeDocument/2006/relationships/slideLayout" Target="../slideLayouts/slideLayout2.xml"/><Relationship Id="rId17" Type="http://schemas.openxmlformats.org/officeDocument/2006/relationships/image" Target="../media/image21.tiff"/><Relationship Id="rId2" Type="http://schemas.openxmlformats.org/officeDocument/2006/relationships/tags" Target="../tags/tag68.xml"/><Relationship Id="rId16" Type="http://schemas.openxmlformats.org/officeDocument/2006/relationships/image" Target="../media/image20.jpeg"/><Relationship Id="rId20" Type="http://schemas.openxmlformats.org/officeDocument/2006/relationships/image" Target="../media/image24.pn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image" Target="../media/image19.jpeg"/><Relationship Id="rId10" Type="http://schemas.openxmlformats.org/officeDocument/2006/relationships/tags" Target="../tags/tag76.xml"/><Relationship Id="rId19" Type="http://schemas.openxmlformats.org/officeDocument/2006/relationships/image" Target="../media/image23.png"/><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26533" y="914400"/>
            <a:ext cx="11142134" cy="2570400"/>
          </a:xfrm>
        </p:spPr>
        <p:txBody>
          <a:bodyPr>
            <a:normAutofit fontScale="90000"/>
          </a:bodyPr>
          <a:lstStyle/>
          <a:p>
            <a:r>
              <a:rPr lang="en-US" altLang="zh-CN" b="1" dirty="0" smtClean="0">
                <a:sym typeface="+mn-ea"/>
              </a:rPr>
              <a:t>Al-stabilized superconductor </a:t>
            </a:r>
            <a:r>
              <a:rPr lang="en-US" altLang="zh-CN" b="1" dirty="0" smtClean="0">
                <a:sym typeface="+mn-ea"/>
              </a:rPr>
              <a:t>development</a:t>
            </a:r>
            <a:endParaRPr lang="zh-CN" altLang="zh-CN" dirty="0"/>
          </a:p>
        </p:txBody>
      </p:sp>
      <p:sp>
        <p:nvSpPr>
          <p:cNvPr id="3" name="副标题 2"/>
          <p:cNvSpPr>
            <a:spLocks noGrp="1"/>
          </p:cNvSpPr>
          <p:nvPr>
            <p:ph type="subTitle" idx="1"/>
            <p:custDataLst>
              <p:tags r:id="rId3"/>
            </p:custDataLst>
          </p:nvPr>
        </p:nvSpPr>
        <p:spPr>
          <a:xfrm>
            <a:off x="1156467" y="4085334"/>
            <a:ext cx="9799200" cy="1472400"/>
          </a:xfrm>
        </p:spPr>
        <p:txBody>
          <a:bodyPr>
            <a:normAutofit lnSpcReduction="10000"/>
          </a:bodyPr>
          <a:lstStyle/>
          <a:p>
            <a:r>
              <a:rPr lang="en-US" altLang="zh-CN" dirty="0" smtClean="0"/>
              <a:t>Ling Zhao</a:t>
            </a:r>
            <a:endParaRPr lang="en-US" altLang="zh-CN" dirty="0"/>
          </a:p>
          <a:p>
            <a:r>
              <a:rPr lang="en-US" altLang="zh-CN" dirty="0" smtClean="0">
                <a:sym typeface="+mn-ea"/>
              </a:rPr>
              <a:t>on behelf of Superconducting Magnet </a:t>
            </a:r>
            <a:r>
              <a:rPr lang="en-US" altLang="zh-CN" dirty="0" smtClean="0">
                <a:sym typeface="+mn-ea"/>
              </a:rPr>
              <a:t>Group</a:t>
            </a:r>
          </a:p>
          <a:p>
            <a:r>
              <a:rPr lang="en-US" altLang="zh-CN" dirty="0" smtClean="0">
                <a:sym typeface="+mn-ea"/>
              </a:rPr>
              <a:t>2025.5.16</a:t>
            </a:r>
            <a:endParaRPr lang="en-US" altLang="zh-CN"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7675" y="683106"/>
            <a:ext cx="9679486" cy="644785"/>
          </a:xfrm>
        </p:spPr>
        <p:txBody>
          <a:bodyPr>
            <a:noAutofit/>
          </a:bodyPr>
          <a:lstStyle/>
          <a:p>
            <a:pPr algn="ctr">
              <a:lnSpc>
                <a:spcPct val="100000"/>
              </a:lnSpc>
            </a:pPr>
            <a:r>
              <a:rPr lang="en-US" altLang="zh-CN" sz="4000" b="1" dirty="0">
                <a:solidFill>
                  <a:srgbClr val="C00000"/>
                </a:solidFill>
                <a:latin typeface="Arial Black" panose="020B0A04020102020204" pitchFamily="34" charset="0"/>
                <a:ea typeface="微软雅黑" panose="020B0503020204020204" charset="-122"/>
                <a:cs typeface="Arial" panose="020B0604020202020204" pitchFamily="34" charset="0"/>
                <a:sym typeface="+mn-ea"/>
              </a:rPr>
              <a:t>R&amp;D </a:t>
            </a:r>
            <a:r>
              <a:rPr lang="en-US" altLang="zh-CN" sz="4000" b="1" dirty="0">
                <a:solidFill>
                  <a:srgbClr val="C00000"/>
                </a:solidFill>
                <a:latin typeface="Arial Black" panose="020B0A04020102020204" pitchFamily="34" charset="0"/>
                <a:ea typeface="微软雅黑" panose="020B0503020204020204" charset="-122"/>
                <a:cs typeface="Arial" panose="020B0604020202020204" pitchFamily="34" charset="0"/>
                <a:sym typeface="+mn-ea"/>
              </a:rPr>
              <a:t>of </a:t>
            </a:r>
            <a:r>
              <a:rPr lang="en-US" altLang="zh-CN" sz="4000" b="1" dirty="0" smtClean="0">
                <a:solidFill>
                  <a:srgbClr val="C00000"/>
                </a:solidFill>
                <a:latin typeface="Arial Black" panose="020B0A04020102020204" pitchFamily="34" charset="0"/>
                <a:ea typeface="微软雅黑" panose="020B0503020204020204" charset="-122"/>
                <a:cs typeface="Arial" panose="020B0604020202020204" pitchFamily="34" charset="0"/>
                <a:sym typeface="+mn-ea"/>
              </a:rPr>
              <a:t>Option B</a:t>
            </a:r>
            <a:endParaRPr lang="zh-CN" altLang="en-US" sz="4000" b="1" dirty="0">
              <a:solidFill>
                <a:srgbClr val="C00000"/>
              </a:solidFill>
              <a:latin typeface="Arial Black" panose="020B0A04020102020204" pitchFamily="34" charset="0"/>
              <a:ea typeface="微软雅黑" panose="020B0503020204020204" charset="-122"/>
              <a:cs typeface="Arial" panose="020B0604020202020204" pitchFamily="34" charset="0"/>
            </a:endParaRPr>
          </a:p>
        </p:txBody>
      </p:sp>
      <p:sp>
        <p:nvSpPr>
          <p:cNvPr id="7" name="灯片编号占位符 6"/>
          <p:cNvSpPr>
            <a:spLocks noGrp="1"/>
          </p:cNvSpPr>
          <p:nvPr>
            <p:ph type="sldNum" sz="quarter" idx="12"/>
          </p:nvPr>
        </p:nvSpPr>
        <p:spPr/>
        <p:txBody>
          <a:bodyPr>
            <a:normAutofit lnSpcReduction="10000"/>
          </a:bodyPr>
          <a:lstStyle/>
          <a:p>
            <a:fld id="{1BC14028-2C42-48E4-958A-A39E3E99AC05}" type="slidenum">
              <a:rPr lang="en-US" sz="1600" smtClean="0"/>
              <a:t>10</a:t>
            </a:fld>
            <a:endParaRPr lang="en-US" sz="1600"/>
          </a:p>
        </p:txBody>
      </p:sp>
      <p:sp>
        <p:nvSpPr>
          <p:cNvPr id="6" name="矩形 5"/>
          <p:cNvSpPr/>
          <p:nvPr/>
        </p:nvSpPr>
        <p:spPr>
          <a:xfrm>
            <a:off x="292567" y="1579646"/>
            <a:ext cx="6831142" cy="3579495"/>
          </a:xfrm>
          <a:prstGeom prst="rect">
            <a:avLst/>
          </a:prstGeom>
        </p:spPr>
        <p:txBody>
          <a:bodyPr wrap="square">
            <a:spAutoFit/>
          </a:bodyPr>
          <a:lstStyle/>
          <a:p>
            <a:r>
              <a:rPr lang="en-US" altLang="zh-CN" sz="2665" b="1" dirty="0">
                <a:solidFill>
                  <a:srgbClr val="0070C0"/>
                </a:solidFill>
              </a:rPr>
              <a:t>Yield strength &gt; 100 MPa@4.2K, 74 MPa at room temperature, </a:t>
            </a:r>
            <a:r>
              <a:rPr lang="en-US" altLang="zh-CN" sz="3195" b="1" dirty="0">
                <a:solidFill>
                  <a:srgbClr val="0070C0"/>
                </a:solidFill>
              </a:rPr>
              <a:t>RRR </a:t>
            </a:r>
            <a:r>
              <a:rPr lang="en-US" altLang="zh-CN" sz="3195" b="1" dirty="0" smtClean="0">
                <a:solidFill>
                  <a:srgbClr val="0070C0"/>
                </a:solidFill>
              </a:rPr>
              <a:t>value </a:t>
            </a:r>
            <a:r>
              <a:rPr lang="en-US" altLang="zh-CN" sz="3195" b="1" dirty="0">
                <a:solidFill>
                  <a:srgbClr val="0070C0"/>
                </a:solidFill>
              </a:rPr>
              <a:t>&gt; 400</a:t>
            </a:r>
          </a:p>
          <a:p>
            <a:pPr marL="285750" indent="-285750">
              <a:buFont typeface="Arial" panose="020B0604020202020204" pitchFamily="34" charset="0"/>
              <a:buChar char="•"/>
            </a:pPr>
            <a:r>
              <a:rPr lang="en-US" altLang="zh-CN" sz="2400" dirty="0" smtClean="0"/>
              <a:t>By </a:t>
            </a:r>
            <a:r>
              <a:rPr lang="en-US" altLang="zh-CN" sz="2400" dirty="0"/>
              <a:t>doping  </a:t>
            </a:r>
            <a:r>
              <a:rPr lang="en-US" altLang="zh-CN" sz="2400" dirty="0" smtClean="0">
                <a:solidFill>
                  <a:srgbClr val="FF0000"/>
                </a:solidFill>
              </a:rPr>
              <a:t>Ni-0.025% </a:t>
            </a:r>
            <a:r>
              <a:rPr lang="en-US" altLang="zh-CN" sz="2400" dirty="0">
                <a:solidFill>
                  <a:srgbClr val="FF0000"/>
                </a:solidFill>
              </a:rPr>
              <a:t>Be-0.025%</a:t>
            </a:r>
            <a:r>
              <a:rPr lang="en-US" altLang="zh-CN" sz="2400" dirty="0"/>
              <a:t>, annealing, cold-working and curing</a:t>
            </a:r>
            <a:r>
              <a:rPr lang="en-US" altLang="zh-CN" sz="2400" dirty="0" smtClean="0"/>
              <a:t>.</a:t>
            </a:r>
          </a:p>
          <a:p>
            <a:pPr marL="285750" indent="-285750">
              <a:buFont typeface="Arial" panose="020B0604020202020204" pitchFamily="34" charset="0"/>
              <a:buChar char="•"/>
            </a:pPr>
            <a:r>
              <a:rPr lang="en-US" altLang="zh-CN" sz="2400" dirty="0"/>
              <a:t>The </a:t>
            </a:r>
            <a:r>
              <a:rPr lang="en-US" altLang="zh-CN" sz="2400" dirty="0" smtClean="0"/>
              <a:t>Al-0.025%Ni-0.025%Be </a:t>
            </a:r>
            <a:r>
              <a:rPr lang="en-US" altLang="zh-CN" sz="2400" dirty="0"/>
              <a:t>alloy prepared from 4N8-aluminum achieved high 0.2% </a:t>
            </a:r>
            <a:r>
              <a:rPr lang="en-US" altLang="zh-CN" sz="2400" dirty="0">
                <a:solidFill>
                  <a:srgbClr val="FF0000"/>
                </a:solidFill>
              </a:rPr>
              <a:t>yield strength of 75MPa (R.T.)</a:t>
            </a:r>
            <a:r>
              <a:rPr lang="en-US" altLang="zh-CN" sz="2400" dirty="0"/>
              <a:t> with </a:t>
            </a:r>
            <a:r>
              <a:rPr lang="en-US" altLang="zh-CN" sz="2400" dirty="0">
                <a:solidFill>
                  <a:srgbClr val="FF0000"/>
                </a:solidFill>
              </a:rPr>
              <a:t>RRR of 417 </a:t>
            </a:r>
            <a:r>
              <a:rPr lang="en-US" altLang="zh-CN" sz="2400" dirty="0"/>
              <a:t>after cold working of 21% and annealing at 130℃ for 15hrs.</a:t>
            </a:r>
            <a:endParaRPr lang="zh-CN" altLang="en-US" sz="2665" dirty="0"/>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639" y="1940857"/>
            <a:ext cx="4914238" cy="376055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b="1" dirty="0">
                <a:solidFill>
                  <a:srgbClr val="C00000"/>
                </a:solidFill>
                <a:latin typeface="Arial Black" panose="020B0A04020102020204" pitchFamily="34" charset="0"/>
                <a:ea typeface="微软雅黑" panose="020B0503020204020204" charset="-122"/>
                <a:cs typeface="Arial" panose="020B0604020202020204" pitchFamily="34" charset="0"/>
                <a:sym typeface="+mn-ea"/>
              </a:rPr>
              <a:t>R&amp;D of </a:t>
            </a:r>
            <a:r>
              <a:rPr lang="en-US" altLang="zh-CN" sz="4000" b="1" dirty="0" smtClean="0">
                <a:solidFill>
                  <a:srgbClr val="C00000"/>
                </a:solidFill>
                <a:latin typeface="Arial Black" panose="020B0A04020102020204" pitchFamily="34" charset="0"/>
                <a:ea typeface="微软雅黑" panose="020B0503020204020204" charset="-122"/>
                <a:cs typeface="Arial" panose="020B0604020202020204" pitchFamily="34" charset="0"/>
                <a:sym typeface="+mn-ea"/>
              </a:rPr>
              <a:t>Option B</a:t>
            </a:r>
            <a:endParaRPr lang="zh-CN" altLang="en-US" sz="4000" b="1" dirty="0">
              <a:solidFill>
                <a:srgbClr val="C00000"/>
              </a:solidFill>
              <a:latin typeface="Arial Black" panose="020B0A04020102020204" pitchFamily="34" charset="0"/>
              <a:ea typeface="微软雅黑" panose="020B0503020204020204" charset="-122"/>
              <a:cs typeface="Arial" panose="020B0604020202020204" pitchFamily="34" charset="0"/>
              <a:sym typeface="+mn-ea"/>
            </a:endParaRPr>
          </a:p>
        </p:txBody>
      </p:sp>
      <p:pic>
        <p:nvPicPr>
          <p:cNvPr id="4" name="内容占位符 3"/>
          <p:cNvPicPr>
            <a:picLocks noGrp="1" noChangeAspect="1"/>
          </p:cNvPicPr>
          <p:nvPr>
            <p:ph idx="1"/>
          </p:nvPr>
        </p:nvPicPr>
        <p:blipFill>
          <a:blip r:embed="rId4"/>
          <a:srcRect l="25900" t="13403" r="23558"/>
          <a:stretch>
            <a:fillRect/>
          </a:stretch>
        </p:blipFill>
        <p:spPr>
          <a:xfrm>
            <a:off x="4405630" y="2125345"/>
            <a:ext cx="918210" cy="2330450"/>
          </a:xfrm>
          <a:prstGeom prst="rect">
            <a:avLst/>
          </a:prstGeom>
        </p:spPr>
      </p:pic>
      <p:pic>
        <p:nvPicPr>
          <p:cNvPr id="5" name="图片 4"/>
          <p:cNvPicPr>
            <a:picLocks noChangeAspect="1"/>
          </p:cNvPicPr>
          <p:nvPr/>
        </p:nvPicPr>
        <p:blipFill>
          <a:blip r:embed="rId5"/>
          <a:stretch>
            <a:fillRect/>
          </a:stretch>
        </p:blipFill>
        <p:spPr>
          <a:xfrm>
            <a:off x="3291840" y="1708785"/>
            <a:ext cx="857250" cy="3552190"/>
          </a:xfrm>
          <a:prstGeom prst="rect">
            <a:avLst/>
          </a:prstGeom>
        </p:spPr>
      </p:pic>
      <p:graphicFrame>
        <p:nvGraphicFramePr>
          <p:cNvPr id="6" name="表格 5"/>
          <p:cNvGraphicFramePr/>
          <p:nvPr>
            <p:custDataLst>
              <p:tags r:id="rId1"/>
            </p:custDataLst>
          </p:nvPr>
        </p:nvGraphicFramePr>
        <p:xfrm>
          <a:off x="4643755" y="5124450"/>
          <a:ext cx="4741545" cy="1737360"/>
        </p:xfrm>
        <a:graphic>
          <a:graphicData uri="http://schemas.openxmlformats.org/drawingml/2006/table">
            <a:tbl>
              <a:tblPr/>
              <a:tblGrid>
                <a:gridCol w="753110">
                  <a:extLst>
                    <a:ext uri="{9D8B030D-6E8A-4147-A177-3AD203B41FA5}">
                      <a16:colId xmlns:a16="http://schemas.microsoft.com/office/drawing/2014/main" val="20000"/>
                    </a:ext>
                  </a:extLst>
                </a:gridCol>
                <a:gridCol w="753110">
                  <a:extLst>
                    <a:ext uri="{9D8B030D-6E8A-4147-A177-3AD203B41FA5}">
                      <a16:colId xmlns:a16="http://schemas.microsoft.com/office/drawing/2014/main" val="20001"/>
                    </a:ext>
                  </a:extLst>
                </a:gridCol>
                <a:gridCol w="1031875">
                  <a:extLst>
                    <a:ext uri="{9D8B030D-6E8A-4147-A177-3AD203B41FA5}">
                      <a16:colId xmlns:a16="http://schemas.microsoft.com/office/drawing/2014/main" val="20002"/>
                    </a:ext>
                  </a:extLst>
                </a:gridCol>
                <a:gridCol w="1450340">
                  <a:extLst>
                    <a:ext uri="{9D8B030D-6E8A-4147-A177-3AD203B41FA5}">
                      <a16:colId xmlns:a16="http://schemas.microsoft.com/office/drawing/2014/main" val="20003"/>
                    </a:ext>
                  </a:extLst>
                </a:gridCol>
                <a:gridCol w="753110">
                  <a:extLst>
                    <a:ext uri="{9D8B030D-6E8A-4147-A177-3AD203B41FA5}">
                      <a16:colId xmlns:a16="http://schemas.microsoft.com/office/drawing/2014/main" val="20004"/>
                    </a:ext>
                  </a:extLst>
                </a:gridCol>
              </a:tblGrid>
              <a:tr h="226060">
                <a:tc>
                  <a:txBody>
                    <a:bodyPr/>
                    <a:lstStyle/>
                    <a:p>
                      <a:pPr indent="0">
                        <a:buNone/>
                      </a:pPr>
                      <a:r>
                        <a:rPr lang="en-US" altLang="en-US" sz="1100" b="0">
                          <a:solidFill>
                            <a:srgbClr val="000000"/>
                          </a:solidFill>
                          <a:latin typeface="等线" panose="02010600030101010101" pitchFamily="2" charset="-122"/>
                        </a:rPr>
                        <a:t>cold working</a:t>
                      </a: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en-US" sz="1100" b="0">
                          <a:solidFill>
                            <a:srgbClr val="000000"/>
                          </a:solidFill>
                          <a:latin typeface="等线" panose="02010600030101010101" pitchFamily="2" charset="-122"/>
                        </a:rPr>
                        <a:t>dimensions</a:t>
                      </a: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a:solidFill>
                            <a:srgbClr val="000000"/>
                          </a:solidFill>
                          <a:latin typeface="Arial" panose="020B0604020202020204" pitchFamily="34" charset="0"/>
                          <a:ea typeface="等线" panose="02010600030101010101" pitchFamily="2" charset="-122"/>
                          <a:sym typeface="+mn-ea"/>
                        </a:rPr>
                        <a:t>Yield strength</a:t>
                      </a:r>
                      <a:r>
                        <a:rPr lang="zh-CN" altLang="en-US" sz="1100">
                          <a:solidFill>
                            <a:srgbClr val="000000"/>
                          </a:solidFill>
                          <a:latin typeface="Arial" panose="020B0604020202020204" pitchFamily="34" charset="0"/>
                          <a:ea typeface="等线" panose="02010600030101010101" pitchFamily="2" charset="-122"/>
                          <a:sym typeface="+mn-ea"/>
                        </a:rPr>
                        <a:t>，</a:t>
                      </a:r>
                      <a:r>
                        <a:rPr lang="zh-CN" sz="1100" b="0">
                          <a:solidFill>
                            <a:srgbClr val="000000"/>
                          </a:solidFill>
                          <a:latin typeface="Arial" panose="020B0604020202020204" pitchFamily="34" charset="0"/>
                          <a:ea typeface="等线" panose="02010600030101010101" pitchFamily="2" charset="-122"/>
                        </a:rPr>
                        <a:t>Mpa</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等线" panose="02010600030101010101" pitchFamily="2" charset="-122"/>
                        </a:rPr>
                        <a:t>Rp0.2 Mpa</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sz="1100" b="0">
                          <a:solidFill>
                            <a:srgbClr val="000000"/>
                          </a:solidFill>
                          <a:latin typeface="Arial" panose="020B0604020202020204" pitchFamily="34" charset="0"/>
                          <a:ea typeface="等线" panose="02010600030101010101" pitchFamily="2" charset="-122"/>
                        </a:rPr>
                        <a:t>RRR</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915">
                <a:tc>
                  <a:txBody>
                    <a:bodyPr/>
                    <a:lstStyle/>
                    <a:p>
                      <a:pPr indent="0">
                        <a:buNone/>
                      </a:pPr>
                      <a:r>
                        <a:rPr lang="en-US" sz="1100" b="0">
                          <a:solidFill>
                            <a:srgbClr val="000000"/>
                          </a:solidFill>
                          <a:latin typeface="等线" panose="02010600030101010101" pitchFamily="2" charset="-122"/>
                        </a:rPr>
                        <a:t>20%</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等线" panose="02010600030101010101" pitchFamily="2" charset="-122"/>
                        </a:rPr>
                        <a:t>8.92*13.42</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等线" panose="02010600030101010101" pitchFamily="2" charset="-122"/>
                        </a:rPr>
                        <a:t>71</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等线" panose="02010600030101010101" pitchFamily="2" charset="-122"/>
                        </a:rPr>
                        <a:t>67</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等线" panose="02010600030101010101" pitchFamily="2" charset="-122"/>
                        </a:rPr>
                        <a:t>192</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915">
                <a:tc>
                  <a:txBody>
                    <a:bodyPr/>
                    <a:lstStyle/>
                    <a:p>
                      <a:pPr indent="0">
                        <a:buNone/>
                      </a:pPr>
                      <a:r>
                        <a:rPr lang="en-US" sz="1100" b="0">
                          <a:solidFill>
                            <a:srgbClr val="000000"/>
                          </a:solidFill>
                          <a:latin typeface="等线" panose="02010600030101010101" pitchFamily="2" charset="-122"/>
                        </a:rPr>
                        <a:t>17%</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等线" panose="02010600030101010101" pitchFamily="2" charset="-122"/>
                        </a:rPr>
                        <a:t>9.10*13.67</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等线" panose="02010600030101010101" pitchFamily="2" charset="-122"/>
                        </a:rPr>
                        <a:t>73</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等线" panose="02010600030101010101" pitchFamily="2" charset="-122"/>
                        </a:rPr>
                        <a:t>69</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等线" panose="02010600030101010101" pitchFamily="2" charset="-122"/>
                        </a:rPr>
                        <a:t>196</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915">
                <a:tc>
                  <a:txBody>
                    <a:bodyPr/>
                    <a:lstStyle/>
                    <a:p>
                      <a:pPr indent="0">
                        <a:buNone/>
                      </a:pPr>
                      <a:r>
                        <a:rPr lang="en-US" sz="1100" b="0">
                          <a:solidFill>
                            <a:srgbClr val="000000"/>
                          </a:solidFill>
                          <a:latin typeface="等线" panose="02010600030101010101" pitchFamily="2" charset="-122"/>
                        </a:rPr>
                        <a:t>12%</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等线" panose="02010600030101010101" pitchFamily="2" charset="-122"/>
                        </a:rPr>
                        <a:t>9.38*14.04</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等线" panose="02010600030101010101" pitchFamily="2" charset="-122"/>
                        </a:rPr>
                        <a:t>67</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等线" panose="02010600030101010101" pitchFamily="2" charset="-122"/>
                        </a:rPr>
                        <a:t>61</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等线" panose="02010600030101010101" pitchFamily="2" charset="-122"/>
                        </a:rPr>
                        <a:t>203</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915">
                <a:tc>
                  <a:txBody>
                    <a:bodyPr/>
                    <a:lstStyle/>
                    <a:p>
                      <a:pPr indent="0">
                        <a:buNone/>
                      </a:pPr>
                      <a:r>
                        <a:rPr lang="en-US" sz="1100" b="0">
                          <a:solidFill>
                            <a:srgbClr val="000000"/>
                          </a:solidFill>
                          <a:latin typeface="等线" panose="02010600030101010101" pitchFamily="2" charset="-122"/>
                        </a:rPr>
                        <a:t>10%</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等线" panose="02010600030101010101" pitchFamily="2" charset="-122"/>
                        </a:rPr>
                        <a:t>9.50*14.22</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等线" panose="02010600030101010101" pitchFamily="2" charset="-122"/>
                        </a:rPr>
                        <a:t>67</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等线" panose="02010600030101010101" pitchFamily="2" charset="-122"/>
                        </a:rPr>
                        <a:t>61</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等线" panose="02010600030101010101" pitchFamily="2" charset="-122"/>
                        </a:rPr>
                        <a:t>208</a:t>
                      </a:r>
                      <a:endParaRPr lang="en-US" altLang="en-US" sz="1100" b="0">
                        <a:solidFill>
                          <a:srgbClr val="000000"/>
                        </a:solidFill>
                        <a:latin typeface="等线" panose="02010600030101010101" pitchFamily="2" charset="-122"/>
                      </a:endParaRPr>
                    </a:p>
                  </a:txBody>
                  <a:tcPr marL="12700" marR="12700" marT="12700" anchor="ct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1" name="图片 20"/>
          <p:cNvPicPr>
            <a:picLocks noChangeAspect="1"/>
          </p:cNvPicPr>
          <p:nvPr/>
        </p:nvPicPr>
        <p:blipFill>
          <a:blip r:embed="rId6"/>
          <a:srcRect l="18531" t="16667" r="55201" b="36728"/>
          <a:stretch>
            <a:fillRect/>
          </a:stretch>
        </p:blipFill>
        <p:spPr>
          <a:xfrm>
            <a:off x="5887085" y="1348105"/>
            <a:ext cx="3604260" cy="3597275"/>
          </a:xfrm>
          <a:prstGeom prst="rect">
            <a:avLst/>
          </a:prstGeom>
        </p:spPr>
      </p:pic>
      <p:pic>
        <p:nvPicPr>
          <p:cNvPr id="22" name="Picture 12"/>
          <p:cNvPicPr>
            <a:picLocks noChangeAspect="1" noChangeArrowheads="1"/>
          </p:cNvPicPr>
          <p:nvPr>
            <p:custDataLst>
              <p:tags r:id="rId2"/>
            </p:custDataLst>
          </p:nvPr>
        </p:nvPicPr>
        <p:blipFill rotWithShape="1">
          <a:blip r:embed="rId7" cstate="print">
            <a:extLst>
              <a:ext uri="{28A0092B-C50C-407E-A947-70E740481C1C}">
                <a14:useLocalDpi xmlns:a14="http://schemas.microsoft.com/office/drawing/2010/main" val="0"/>
              </a:ext>
            </a:extLst>
          </a:blip>
          <a:srcRect t="689" r="53805"/>
          <a:stretch>
            <a:fillRect/>
          </a:stretch>
        </p:blipFill>
        <p:spPr bwMode="auto">
          <a:xfrm rot="5400000">
            <a:off x="716280" y="1930400"/>
            <a:ext cx="1656080" cy="7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 name="图片 22"/>
          <p:cNvPicPr>
            <a:picLocks noChangeAspect="1"/>
          </p:cNvPicPr>
          <p:nvPr/>
        </p:nvPicPr>
        <p:blipFill>
          <a:blip r:embed="rId8"/>
          <a:stretch>
            <a:fillRect/>
          </a:stretch>
        </p:blipFill>
        <p:spPr>
          <a:xfrm>
            <a:off x="623570" y="3702685"/>
            <a:ext cx="2003425" cy="2003425"/>
          </a:xfrm>
          <a:prstGeom prst="rect">
            <a:avLst/>
          </a:prstGeom>
        </p:spPr>
      </p:pic>
      <p:cxnSp>
        <p:nvCxnSpPr>
          <p:cNvPr id="24" name="直接箭头连接符 23"/>
          <p:cNvCxnSpPr/>
          <p:nvPr/>
        </p:nvCxnSpPr>
        <p:spPr>
          <a:xfrm>
            <a:off x="2032000" y="2497455"/>
            <a:ext cx="1085215" cy="67945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25" name="直接箭头连接符 24"/>
          <p:cNvCxnSpPr/>
          <p:nvPr/>
        </p:nvCxnSpPr>
        <p:spPr>
          <a:xfrm flipV="1">
            <a:off x="2729230" y="3308985"/>
            <a:ext cx="379095" cy="9798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7" name="文本框 26"/>
          <p:cNvSpPr txBox="1"/>
          <p:nvPr/>
        </p:nvSpPr>
        <p:spPr>
          <a:xfrm>
            <a:off x="9491345" y="1398270"/>
            <a:ext cx="2592070" cy="4096385"/>
          </a:xfrm>
          <a:prstGeom prst="rect">
            <a:avLst/>
          </a:prstGeom>
          <a:noFill/>
        </p:spPr>
        <p:txBody>
          <a:bodyPr wrap="square" rtlCol="0">
            <a:noAutofit/>
          </a:bodyPr>
          <a:lstStyle/>
          <a:p>
            <a:pPr marL="285750" indent="-285750">
              <a:buFont typeface="Wingdings" panose="05000000000000000000" charset="0"/>
              <a:buChar char="Ø"/>
            </a:pPr>
            <a:r>
              <a:rPr lang="en-US" altLang="zh-CN" sz="1600" dirty="0">
                <a:sym typeface="+mn-ea"/>
              </a:rPr>
              <a:t>High Strength and High RRR </a:t>
            </a:r>
            <a:r>
              <a:rPr lang="en-US" altLang="zh-CN" sz="1600" dirty="0">
                <a:solidFill>
                  <a:schemeClr val="tx1"/>
                </a:solidFill>
                <a:sym typeface="+mn-ea"/>
              </a:rPr>
              <a:t>Aluminum- Stabilizer </a:t>
            </a:r>
            <a:r>
              <a:rPr lang="en-US" altLang="zh-CN" sz="1600"/>
              <a:t> meet  requirements.</a:t>
            </a:r>
          </a:p>
          <a:p>
            <a:pPr marL="285750" indent="-285750">
              <a:buFont typeface="Wingdings" panose="05000000000000000000" charset="0"/>
              <a:buChar char="Ø"/>
            </a:pPr>
            <a:r>
              <a:rPr lang="en-US" altLang="zh-CN" sz="1600"/>
              <a:t>Co-extrusion process is OK.</a:t>
            </a:r>
          </a:p>
          <a:p>
            <a:pPr marL="285750" indent="-285750">
              <a:buFont typeface="Wingdings" panose="05000000000000000000" charset="0"/>
              <a:buChar char="Ø"/>
            </a:pPr>
            <a:r>
              <a:rPr lang="en-US" altLang="zh-CN" sz="1600"/>
              <a:t>critical current need to be tested.</a:t>
            </a:r>
          </a:p>
          <a:p>
            <a:pPr marL="285750" indent="-285750">
              <a:buFont typeface="Wingdings" panose="05000000000000000000" charset="0"/>
              <a:buChar char="Ø"/>
            </a:pPr>
            <a:r>
              <a:rPr lang="en-US" altLang="zh-CN" sz="1600"/>
              <a:t>How to improve the tensile strength of aluminum stabilizers while maintaining a certain RRR value? </a:t>
            </a:r>
            <a:r>
              <a:rPr lang="en-US" altLang="zh-CN" sz="1600">
                <a:solidFill>
                  <a:srgbClr val="FF0000"/>
                </a:solidFill>
              </a:rPr>
              <a:t>(Cold working)</a:t>
            </a:r>
          </a:p>
        </p:txBody>
      </p:sp>
      <p:sp>
        <p:nvSpPr>
          <p:cNvPr id="3" name="灯片编号占位符 2"/>
          <p:cNvSpPr>
            <a:spLocks noGrp="1"/>
          </p:cNvSpPr>
          <p:nvPr>
            <p:ph type="sldNum" sz="quarter" idx="12"/>
          </p:nvPr>
        </p:nvSpPr>
        <p:spPr/>
        <p:txBody>
          <a:bodyPr/>
          <a:lstStyle/>
          <a:p>
            <a:fld id="{49AE70B2-8BF9-45C0-BB95-33D1B9D3A854}" type="slidenum">
              <a:rPr lang="zh-CN" altLang="en-US" smtClean="0"/>
              <a:t>11</a:t>
            </a:fld>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b="1" dirty="0">
                <a:solidFill>
                  <a:srgbClr val="C00000"/>
                </a:solidFill>
                <a:latin typeface="Arial Black" panose="020B0A04020102020204" pitchFamily="34" charset="0"/>
                <a:ea typeface="微软雅黑" panose="020B0503020204020204" charset="-122"/>
                <a:cs typeface="Arial" panose="020B0604020202020204" pitchFamily="34" charset="0"/>
                <a:sym typeface="+mn-ea"/>
              </a:rPr>
              <a:t>Current Issues and Next </a:t>
            </a:r>
            <a:r>
              <a:rPr lang="en-US" altLang="zh-CN" sz="4000" b="1" dirty="0" smtClean="0">
                <a:solidFill>
                  <a:srgbClr val="C00000"/>
                </a:solidFill>
                <a:latin typeface="Arial Black" panose="020B0A04020102020204" pitchFamily="34" charset="0"/>
                <a:ea typeface="微软雅黑" panose="020B0503020204020204" charset="-122"/>
                <a:cs typeface="Arial" panose="020B0604020202020204" pitchFamily="34" charset="0"/>
                <a:sym typeface="+mn-ea"/>
              </a:rPr>
              <a:t>steps(2)</a:t>
            </a:r>
            <a:endParaRPr lang="zh-CN" altLang="en-US" sz="4000" b="1" dirty="0">
              <a:solidFill>
                <a:srgbClr val="C00000"/>
              </a:solidFill>
              <a:latin typeface="Arial Black" panose="020B0A04020102020204" pitchFamily="34" charset="0"/>
              <a:ea typeface="微软雅黑" panose="020B0503020204020204" charset="-122"/>
              <a:cs typeface="Arial" panose="020B0604020202020204" pitchFamily="34" charset="0"/>
            </a:endParaRPr>
          </a:p>
        </p:txBody>
      </p:sp>
      <p:sp>
        <p:nvSpPr>
          <p:cNvPr id="3" name="内容占位符 2"/>
          <p:cNvSpPr>
            <a:spLocks noGrp="1"/>
          </p:cNvSpPr>
          <p:nvPr>
            <p:ph idx="1"/>
          </p:nvPr>
        </p:nvSpPr>
        <p:spPr/>
        <p:txBody>
          <a:bodyPr/>
          <a:lstStyle/>
          <a:p>
            <a:pPr marL="0" indent="0">
              <a:buNone/>
            </a:pPr>
            <a:r>
              <a:rPr lang="en-US" altLang="zh-CN" dirty="0"/>
              <a:t>Current issues</a:t>
            </a:r>
            <a:r>
              <a:rPr lang="zh-CN" altLang="en-US" dirty="0"/>
              <a:t>：</a:t>
            </a:r>
            <a:endParaRPr lang="en-US" altLang="zh-CN" dirty="0"/>
          </a:p>
          <a:p>
            <a:r>
              <a:rPr lang="en-US" altLang="zh-CN" dirty="0"/>
              <a:t>MAX stress on the aluminum stabilizer cannot meet the design requirements . Increasing of the conductor cross-sectional area or replacement with higher-strength materials are necessary.</a:t>
            </a:r>
          </a:p>
          <a:p>
            <a:r>
              <a:rPr lang="en-US" altLang="zh-CN" dirty="0"/>
              <a:t>R&amp;D of option B (68</a:t>
            </a:r>
            <a:r>
              <a:rPr lang="en-US" altLang="en-US" dirty="0"/>
              <a:t>×</a:t>
            </a:r>
            <a:r>
              <a:rPr lang="en-US" altLang="zh-CN" dirty="0"/>
              <a:t>22) are limited by the </a:t>
            </a:r>
            <a:r>
              <a:rPr lang="en-US" altLang="zh-CN" dirty="0" err="1"/>
              <a:t>quipment</a:t>
            </a:r>
            <a:r>
              <a:rPr lang="en-US" altLang="zh-CN" dirty="0"/>
              <a:t> of </a:t>
            </a:r>
            <a:r>
              <a:rPr lang="en-US" altLang="zh-CN" dirty="0">
                <a:sym typeface="+mn-ea"/>
              </a:rPr>
              <a:t>Wuxi </a:t>
            </a:r>
            <a:r>
              <a:rPr lang="en-US" altLang="zh-CN" dirty="0" err="1">
                <a:sym typeface="+mn-ea"/>
              </a:rPr>
              <a:t>Toly</a:t>
            </a:r>
            <a:r>
              <a:rPr lang="en-US" altLang="zh-CN" dirty="0">
                <a:sym typeface="+mn-ea"/>
              </a:rPr>
              <a:t> Co</a:t>
            </a:r>
            <a:r>
              <a:rPr lang="en-US" altLang="zh-CN" dirty="0"/>
              <a:t>.</a:t>
            </a:r>
          </a:p>
          <a:p>
            <a:r>
              <a:rPr lang="en-US" altLang="zh-CN" dirty="0"/>
              <a:t>Cold working is required to enhance the strength of the aluminum stabilizer, but a partner manufacturer has not yet been identified.</a:t>
            </a:r>
          </a:p>
          <a:p>
            <a:pPr marL="0" indent="0">
              <a:buNone/>
            </a:pPr>
            <a:r>
              <a:rPr lang="en-US" altLang="zh-CN" dirty="0"/>
              <a:t>Next step</a:t>
            </a:r>
            <a:r>
              <a:rPr lang="zh-CN" altLang="en-US" dirty="0"/>
              <a:t>：</a:t>
            </a:r>
            <a:endParaRPr lang="en-US" altLang="zh-CN" dirty="0"/>
          </a:p>
          <a:p>
            <a:r>
              <a:rPr lang="en-US" altLang="zh-CN" dirty="0"/>
              <a:t>Development of  aluminum-stabilized materials will continue to pursue  higher-strength alternatives.</a:t>
            </a:r>
          </a:p>
        </p:txBody>
      </p:sp>
      <p:sp>
        <p:nvSpPr>
          <p:cNvPr id="4" name="灯片编号占位符 3"/>
          <p:cNvSpPr>
            <a:spLocks noGrp="1"/>
          </p:cNvSpPr>
          <p:nvPr>
            <p:ph type="sldNum" sz="quarter" idx="12"/>
          </p:nvPr>
        </p:nvSpPr>
        <p:spPr/>
        <p:txBody>
          <a:bodyPr/>
          <a:lstStyle/>
          <a:p>
            <a:fld id="{49AE70B2-8BF9-45C0-BB95-33D1B9D3A854}" type="slidenum">
              <a:rPr lang="zh-CN" altLang="en-US" smtClean="0"/>
              <a:t>12</a:t>
            </a:fld>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199" y="316230"/>
            <a:ext cx="4673601" cy="705485"/>
          </a:xfrm>
        </p:spPr>
        <p:txBody>
          <a:bodyPr vert="horz" lIns="90000" tIns="46800" rIns="90000" bIns="46800" rtlCol="0" anchor="ctr" anchorCtr="0">
            <a:noAutofit/>
          </a:bodyPr>
          <a:lstStyle/>
          <a:p>
            <a:r>
              <a:rPr lang="en-US" altLang="zh-CN" sz="3200" b="1" dirty="0">
                <a:solidFill>
                  <a:srgbClr val="C00000"/>
                </a:solidFill>
                <a:latin typeface="Arial Black" panose="020B0A04020102020204" pitchFamily="34" charset="0"/>
                <a:ea typeface="微软雅黑" panose="020B0503020204020204" charset="-122"/>
                <a:cs typeface="Arial" panose="020B0604020202020204" pitchFamily="34" charset="0"/>
              </a:rPr>
              <a:t>Comparison with other magnets</a:t>
            </a:r>
            <a:endParaRPr lang="zh-CN" altLang="en-US" sz="3200" b="1" dirty="0">
              <a:solidFill>
                <a:srgbClr val="C00000"/>
              </a:solidFill>
              <a:latin typeface="Arial Black" panose="020B0A04020102020204" pitchFamily="34" charset="0"/>
              <a:ea typeface="微软雅黑" panose="020B0503020204020204" charset="-122"/>
              <a:cs typeface="Arial" panose="020B0604020202020204" pitchFamily="34" charset="0"/>
            </a:endParaRPr>
          </a:p>
        </p:txBody>
      </p:sp>
      <p:grpSp>
        <p:nvGrpSpPr>
          <p:cNvPr id="10" name="组合 9"/>
          <p:cNvGrpSpPr/>
          <p:nvPr/>
        </p:nvGrpSpPr>
        <p:grpSpPr>
          <a:xfrm>
            <a:off x="4807653" y="240356"/>
            <a:ext cx="6769947" cy="6390844"/>
            <a:chOff x="6276953" y="1373277"/>
            <a:chExt cx="5344733" cy="6245392"/>
          </a:xfrm>
        </p:grpSpPr>
        <p:grpSp>
          <p:nvGrpSpPr>
            <p:cNvPr id="6" name="组合 5"/>
            <p:cNvGrpSpPr/>
            <p:nvPr/>
          </p:nvGrpSpPr>
          <p:grpSpPr>
            <a:xfrm>
              <a:off x="6276953" y="1690687"/>
              <a:ext cx="5344733" cy="5927982"/>
              <a:chOff x="1289254" y="1361507"/>
              <a:chExt cx="5344733" cy="5927982"/>
            </a:xfrm>
          </p:grpSpPr>
          <p:pic>
            <p:nvPicPr>
              <p:cNvPr id="7" name="图片 6"/>
              <p:cNvPicPr>
                <a:picLocks noChangeAspect="1"/>
              </p:cNvPicPr>
              <p:nvPr/>
            </p:nvPicPr>
            <p:blipFill rotWithShape="1">
              <a:blip r:embed="rId2"/>
              <a:srcRect l="25496" t="21588" r="29167" b="13174"/>
              <a:stretch>
                <a:fillRect/>
              </a:stretch>
            </p:blipFill>
            <p:spPr>
              <a:xfrm>
                <a:off x="1289254" y="1361507"/>
                <a:ext cx="5344733" cy="4806752"/>
              </a:xfrm>
              <a:prstGeom prst="rect">
                <a:avLst/>
              </a:prstGeom>
            </p:spPr>
          </p:pic>
          <p:sp>
            <p:nvSpPr>
              <p:cNvPr id="8" name="矩形 7"/>
              <p:cNvSpPr/>
              <p:nvPr/>
            </p:nvSpPr>
            <p:spPr>
              <a:xfrm>
                <a:off x="1883157" y="6965388"/>
                <a:ext cx="3480825" cy="324101"/>
              </a:xfrm>
              <a:prstGeom prst="rect">
                <a:avLst/>
              </a:prstGeom>
            </p:spPr>
            <p:txBody>
              <a:bodyPr wrap="square">
                <a:spAutoFit/>
              </a:bodyPr>
              <a:lstStyle/>
              <a:p>
                <a:r>
                  <a:rPr lang="en-US" altLang="zh-CN" sz="1600" dirty="0"/>
                  <a:t>Revised August 2017 </a:t>
                </a:r>
                <a:r>
                  <a:rPr lang="en-US" altLang="zh-CN" sz="1600" dirty="0" smtClean="0"/>
                  <a:t>by Y</a:t>
                </a:r>
                <a:r>
                  <a:rPr lang="en-US" altLang="zh-CN" sz="1600" dirty="0"/>
                  <a:t>. </a:t>
                </a:r>
                <a:r>
                  <a:rPr lang="en-US" altLang="zh-CN" sz="1600" dirty="0" err="1"/>
                  <a:t>Makida</a:t>
                </a:r>
                <a:r>
                  <a:rPr lang="en-US" altLang="zh-CN" sz="1600" dirty="0"/>
                  <a:t> (KEK)</a:t>
                </a:r>
                <a:endParaRPr lang="zh-CN" altLang="en-US" sz="1600" dirty="0"/>
              </a:p>
            </p:txBody>
          </p:sp>
        </p:grpSp>
        <p:sp>
          <p:nvSpPr>
            <p:cNvPr id="9" name="矩形 8"/>
            <p:cNvSpPr/>
            <p:nvPr/>
          </p:nvSpPr>
          <p:spPr>
            <a:xfrm>
              <a:off x="7285886" y="1373277"/>
              <a:ext cx="3750963" cy="354008"/>
            </a:xfrm>
            <a:prstGeom prst="rect">
              <a:avLst/>
            </a:prstGeom>
          </p:spPr>
          <p:txBody>
            <a:bodyPr wrap="square">
              <a:spAutoFit/>
            </a:bodyPr>
            <a:lstStyle/>
            <a:p>
              <a:r>
                <a:rPr lang="en-US" altLang="zh-CN" dirty="0"/>
                <a:t>Main parameters of detector magnets</a:t>
              </a:r>
              <a:endParaRPr lang="zh-CN" altLang="en-US" dirty="0"/>
            </a:p>
          </p:txBody>
        </p:sp>
      </p:grpSp>
      <p:sp>
        <p:nvSpPr>
          <p:cNvPr id="4" name="文本框 3"/>
          <p:cNvSpPr txBox="1"/>
          <p:nvPr/>
        </p:nvSpPr>
        <p:spPr>
          <a:xfrm>
            <a:off x="4807653" y="5646967"/>
            <a:ext cx="7105015" cy="645160"/>
          </a:xfrm>
          <a:prstGeom prst="rect">
            <a:avLst/>
          </a:prstGeom>
          <a:noFill/>
        </p:spPr>
        <p:txBody>
          <a:bodyPr wrap="square" rtlCol="0">
            <a:spAutoFit/>
          </a:bodyPr>
          <a:lstStyle/>
          <a:p>
            <a:r>
              <a:rPr lang="en-US" altLang="zh-CN" dirty="0" err="1">
                <a:solidFill>
                  <a:schemeClr val="accent1"/>
                </a:solidFill>
              </a:rPr>
              <a:t>OptionA</a:t>
            </a:r>
            <a:r>
              <a:rPr lang="zh-CN" altLang="en-US" dirty="0">
                <a:solidFill>
                  <a:schemeClr val="accent1"/>
                </a:solidFill>
              </a:rPr>
              <a:t>：</a:t>
            </a:r>
            <a:r>
              <a:rPr lang="en-US" altLang="zh-CN" dirty="0">
                <a:solidFill>
                  <a:schemeClr val="accent1"/>
                </a:solidFill>
              </a:rPr>
              <a:t>                             3        7.3    8.15   1540                 11</a:t>
            </a:r>
            <a:endParaRPr lang="zh-CN" altLang="en-US" dirty="0">
              <a:solidFill>
                <a:schemeClr val="accent1"/>
              </a:solidFill>
            </a:endParaRPr>
          </a:p>
          <a:p>
            <a:r>
              <a:rPr lang="en-US" altLang="zh-CN" dirty="0" err="1">
                <a:solidFill>
                  <a:schemeClr val="accent1"/>
                </a:solidFill>
              </a:rPr>
              <a:t>OptionB</a:t>
            </a:r>
            <a:r>
              <a:rPr lang="zh-CN" altLang="en-US" dirty="0">
                <a:solidFill>
                  <a:schemeClr val="accent1"/>
                </a:solidFill>
              </a:rPr>
              <a:t>：</a:t>
            </a:r>
            <a:r>
              <a:rPr lang="en-US" altLang="zh-CN" dirty="0">
                <a:solidFill>
                  <a:schemeClr val="accent1"/>
                </a:solidFill>
              </a:rPr>
              <a:t>                             3        7.3    8.15   1540                  8.3</a:t>
            </a:r>
          </a:p>
        </p:txBody>
      </p:sp>
      <mc:AlternateContent xmlns:mc="http://schemas.openxmlformats.org/markup-compatibility/2006">
        <mc:Choice xmlns:a14="http://schemas.microsoft.com/office/drawing/2010/main" Requires="a14">
          <p:sp>
            <p:nvSpPr>
              <p:cNvPr id="5" name="文本框 4"/>
              <p:cNvSpPr txBox="1"/>
              <p:nvPr/>
            </p:nvSpPr>
            <p:spPr>
              <a:xfrm>
                <a:off x="88863" y="1394654"/>
                <a:ext cx="4550870" cy="4640629"/>
              </a:xfrm>
              <a:prstGeom prst="rect">
                <a:avLst/>
              </a:prstGeom>
              <a:noFill/>
            </p:spPr>
            <p:txBody>
              <a:bodyPr wrap="square" rtlCol="0" anchor="t">
                <a:spAutoFit/>
              </a:bodyPr>
              <a:lstStyle/>
              <a:p>
                <a:pPr marL="285750" indent="-285750">
                  <a:buFont typeface="Wingdings" panose="05000000000000000000" pitchFamily="2" charset="2"/>
                  <a:buChar char="Ø"/>
                </a:pPr>
                <a:r>
                  <a:rPr lang="en-US" altLang="zh-CN" dirty="0" smtClean="0">
                    <a:sym typeface="+mn-ea"/>
                  </a:rPr>
                  <a:t>A </a:t>
                </a:r>
                <a:r>
                  <a:rPr lang="en-US" altLang="zh-CN" dirty="0">
                    <a:sym typeface="+mn-ea"/>
                  </a:rPr>
                  <a:t>useful approach towards </a:t>
                </a:r>
                <a:r>
                  <a:rPr lang="en-US" altLang="zh-CN" dirty="0">
                    <a:solidFill>
                      <a:srgbClr val="FF0000"/>
                    </a:solidFill>
                    <a:sym typeface="+mn-ea"/>
                  </a:rPr>
                  <a:t>defining the dimensions of the superconducting coil </a:t>
                </a:r>
                <a:r>
                  <a:rPr lang="en-US" altLang="zh-CN" dirty="0">
                    <a:sym typeface="+mn-ea"/>
                  </a:rPr>
                  <a:t>is to estimate the </a:t>
                </a:r>
                <a:r>
                  <a:rPr lang="en-US" altLang="zh-CN" dirty="0">
                    <a:solidFill>
                      <a:srgbClr val="FF0000"/>
                    </a:solidFill>
                    <a:sym typeface="+mn-ea"/>
                  </a:rPr>
                  <a:t>energy-over-mass ratio E/M</a:t>
                </a:r>
                <a:r>
                  <a:rPr lang="en-US" altLang="zh-CN" dirty="0" smtClean="0">
                    <a:sym typeface="+mn-ea"/>
                  </a:rPr>
                  <a:t>.</a:t>
                </a:r>
              </a:p>
              <a:p>
                <a:pPr marL="285750" indent="-285750">
                  <a:buFont typeface="Wingdings" panose="05000000000000000000" pitchFamily="2" charset="2"/>
                  <a:buChar char="Ø"/>
                </a:pPr>
                <a:r>
                  <a:rPr lang="en-US" altLang="zh-CN" dirty="0">
                    <a:sym typeface="+mn-ea"/>
                  </a:rPr>
                  <a:t>An approximate function links the E/M ratio and the mechanical properties of the structural material of the coil:</a:t>
                </a:r>
                <a:endParaRPr lang="en-US" altLang="zh-CN" dirty="0"/>
              </a:p>
              <a:p>
                <a:pPr marL="285750" indent="-285750">
                  <a:buFont typeface="Wingdings" panose="05000000000000000000" pitchFamily="2" charset="2"/>
                  <a:buChar char="Ø"/>
                </a:pPr>
                <a14:m>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𝐸</m:t>
                        </m:r>
                      </m:num>
                      <m:den>
                        <m:r>
                          <a:rPr lang="en-US" altLang="zh-CN" i="1">
                            <a:latin typeface="Cambria Math" panose="02040503050406030204" pitchFamily="18" charset="0"/>
                          </a:rPr>
                          <m:t>𝑀</m:t>
                        </m:r>
                      </m:den>
                    </m:f>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𝛼</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𝑌</m:t>
                        </m:r>
                      </m:num>
                      <m:den>
                        <m:r>
                          <a:rPr lang="en-US" altLang="zh-CN" i="1">
                            <a:latin typeface="Cambria Math" panose="02040503050406030204" pitchFamily="18" charset="0"/>
                            <a:ea typeface="Cambria Math" panose="02040503050406030204" pitchFamily="18" charset="0"/>
                          </a:rPr>
                          <m:t>2</m:t>
                        </m:r>
                        <m:r>
                          <a:rPr lang="en-US" altLang="zh-CN" i="1">
                            <a:latin typeface="Cambria Math" panose="02040503050406030204" pitchFamily="18" charset="0"/>
                            <a:ea typeface="Cambria Math" panose="02040503050406030204" pitchFamily="18" charset="0"/>
                          </a:rPr>
                          <m:t>𝑑</m:t>
                        </m:r>
                      </m:den>
                    </m:f>
                    <m:r>
                      <a:rPr lang="zh-CN" altLang="en-US" i="1">
                        <a:latin typeface="Cambria Math" panose="02040503050406030204" pitchFamily="18" charset="0"/>
                        <a:ea typeface="Cambria Math" panose="02040503050406030204" pitchFamily="18" charset="0"/>
                      </a:rPr>
                      <m:t>𝜀</m:t>
                    </m:r>
                  </m:oMath>
                </a14:m>
                <a:r>
                  <a:rPr lang="en-US" altLang="zh-CN" dirty="0">
                    <a:sym typeface="+mn-ea"/>
                  </a:rPr>
                  <a:t>, </a:t>
                </a:r>
              </a:p>
              <a:p>
                <a:r>
                  <a:rPr lang="en-US" altLang="zh-CN" dirty="0" smtClean="0">
                    <a:sym typeface="+mn-ea"/>
                  </a:rPr>
                  <a:t>    </a:t>
                </a:r>
                <a:r>
                  <a:rPr lang="en-US" altLang="zh-CN" dirty="0">
                    <a:sym typeface="+mn-ea"/>
                  </a:rPr>
                  <a:t>Y is the Young’s modulus for aluminum, </a:t>
                </a:r>
                <a:endParaRPr lang="en-US" altLang="zh-CN" dirty="0" smtClean="0">
                  <a:sym typeface="+mn-ea"/>
                </a:endParaRPr>
              </a:p>
              <a:p>
                <a:r>
                  <a:rPr lang="en-US" altLang="zh-CN" dirty="0">
                    <a:sym typeface="+mn-ea"/>
                  </a:rPr>
                  <a:t> </a:t>
                </a:r>
                <a:r>
                  <a:rPr lang="en-US" altLang="zh-CN" dirty="0" smtClean="0">
                    <a:sym typeface="+mn-ea"/>
                  </a:rPr>
                  <a:t>  d </a:t>
                </a:r>
                <a:r>
                  <a:rPr lang="en-US" altLang="zh-CN" dirty="0">
                    <a:sym typeface="+mn-ea"/>
                  </a:rPr>
                  <a:t>is the specific mass of aluminum</a:t>
                </a:r>
                <a:r>
                  <a:rPr lang="en-US" altLang="zh-CN" dirty="0" smtClean="0">
                    <a:sym typeface="+mn-ea"/>
                  </a:rPr>
                  <a:t>,</a:t>
                </a:r>
              </a:p>
              <a:p>
                <a:r>
                  <a:rPr lang="en-US" altLang="zh-CN" dirty="0" smtClean="0">
                    <a:sym typeface="+mn-ea"/>
                  </a:rPr>
                  <a:t>   ε </a:t>
                </a:r>
                <a:r>
                  <a:rPr lang="en-US" altLang="zh-CN" dirty="0">
                    <a:sym typeface="+mn-ea"/>
                  </a:rPr>
                  <a:t>is the hoop strain of the coil at nominal current</a:t>
                </a:r>
                <a:r>
                  <a:rPr lang="en-US" altLang="zh-CN" dirty="0" smtClean="0">
                    <a:sym typeface="+mn-ea"/>
                  </a:rPr>
                  <a:t>.</a:t>
                </a:r>
              </a:p>
              <a:p>
                <a:r>
                  <a:rPr lang="en-US" altLang="zh-CN" dirty="0" smtClean="0">
                    <a:sym typeface="+mn-ea"/>
                  </a:rPr>
                  <a:t>  α </a:t>
                </a:r>
                <a:r>
                  <a:rPr lang="en-US" altLang="zh-CN" dirty="0">
                    <a:sym typeface="+mn-ea"/>
                  </a:rPr>
                  <a:t>is defined as the ratio between the structural aluminum volume and the total aluminum volume in the magnet.</a:t>
                </a:r>
              </a:p>
              <a:p>
                <a:endParaRPr lang="en-US" altLang="zh-CN" dirty="0">
                  <a:sym typeface="+mn-ea"/>
                </a:endParaRPr>
              </a:p>
            </p:txBody>
          </p:sp>
        </mc:Choice>
        <mc:Fallback>
          <p:sp>
            <p:nvSpPr>
              <p:cNvPr id="5" name="文本框 4"/>
              <p:cNvSpPr txBox="1">
                <a:spLocks noRot="1" noChangeAspect="1" noMove="1" noResize="1" noEditPoints="1" noAdjustHandles="1" noChangeArrowheads="1" noChangeShapeType="1" noTextEdit="1"/>
              </p:cNvSpPr>
              <p:nvPr/>
            </p:nvSpPr>
            <p:spPr>
              <a:xfrm>
                <a:off x="88863" y="1394654"/>
                <a:ext cx="4550870" cy="4640629"/>
              </a:xfrm>
              <a:prstGeom prst="rect">
                <a:avLst/>
              </a:prstGeom>
              <a:blipFill>
                <a:blip r:embed="rId3"/>
                <a:stretch>
                  <a:fillRect l="-1206" t="-788"/>
                </a:stretch>
              </a:blipFill>
            </p:spPr>
            <p:txBody>
              <a:bodyPr/>
              <a:lstStyle/>
              <a:p>
                <a:r>
                  <a:rPr lang="zh-CN" altLang="en-US">
                    <a:noFill/>
                  </a:rPr>
                  <a:t> </a:t>
                </a:r>
              </a:p>
            </p:txBody>
          </p:sp>
        </mc:Fallback>
      </mc:AlternateContent>
      <p:sp>
        <p:nvSpPr>
          <p:cNvPr id="3" name="灯片编号占位符 2"/>
          <p:cNvSpPr>
            <a:spLocks noGrp="1"/>
          </p:cNvSpPr>
          <p:nvPr>
            <p:ph type="sldNum" sz="quarter" idx="12"/>
          </p:nvPr>
        </p:nvSpPr>
        <p:spPr/>
        <p:txBody>
          <a:bodyPr/>
          <a:lstStyle/>
          <a:p>
            <a:fld id="{49AE70B2-8BF9-45C0-BB95-33D1B9D3A854}" type="slidenum">
              <a:rPr lang="zh-CN" altLang="en-US" smtClean="0"/>
              <a:t>13</a:t>
            </a:fld>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b="1" dirty="0">
                <a:solidFill>
                  <a:srgbClr val="C00000"/>
                </a:solidFill>
                <a:latin typeface="Arial Black" panose="020B0A04020102020204" pitchFamily="34" charset="0"/>
                <a:ea typeface="微软雅黑" panose="020B0503020204020204" charset="-122"/>
                <a:cs typeface="Arial" panose="020B0604020202020204" pitchFamily="34" charset="0"/>
              </a:rPr>
              <a:t>Summary</a:t>
            </a:r>
            <a:endParaRPr lang="zh-CN" altLang="en-US" sz="3200" b="1" dirty="0">
              <a:solidFill>
                <a:srgbClr val="C00000"/>
              </a:solidFill>
              <a:latin typeface="Arial Black" panose="020B0A04020102020204" pitchFamily="34" charset="0"/>
              <a:ea typeface="微软雅黑" panose="020B0503020204020204" charset="-122"/>
              <a:cs typeface="Arial" panose="020B0604020202020204" pitchFamily="34" charset="0"/>
            </a:endParaRPr>
          </a:p>
        </p:txBody>
      </p:sp>
      <p:sp>
        <p:nvSpPr>
          <p:cNvPr id="3" name="内容占位符 2"/>
          <p:cNvSpPr>
            <a:spLocks noGrp="1"/>
          </p:cNvSpPr>
          <p:nvPr>
            <p:ph idx="1"/>
          </p:nvPr>
        </p:nvSpPr>
        <p:spPr/>
        <p:txBody>
          <a:bodyPr/>
          <a:lstStyle/>
          <a:p>
            <a:r>
              <a:rPr lang="en-US" altLang="zh-CN" dirty="0"/>
              <a:t>Based on the technical capabilities of </a:t>
            </a:r>
            <a:r>
              <a:rPr lang="en-US" altLang="zh-CN" dirty="0" smtClean="0"/>
              <a:t>Wuxi </a:t>
            </a:r>
            <a:r>
              <a:rPr lang="en-US" altLang="zh-CN" dirty="0" err="1" smtClean="0"/>
              <a:t>Toly</a:t>
            </a:r>
            <a:r>
              <a:rPr lang="en-US" altLang="zh-CN" dirty="0" smtClean="0"/>
              <a:t>  Co., option A</a:t>
            </a:r>
            <a:r>
              <a:rPr lang="zh-CN" altLang="en-US" dirty="0" smtClean="0"/>
              <a:t>（</a:t>
            </a:r>
            <a:r>
              <a:rPr lang="en-US" altLang="zh-CN" dirty="0" smtClean="0"/>
              <a:t>Box-type</a:t>
            </a:r>
            <a:r>
              <a:rPr lang="zh-CN" altLang="en-US" dirty="0" smtClean="0"/>
              <a:t>）</a:t>
            </a:r>
            <a:r>
              <a:rPr lang="en-US" altLang="zh-CN" dirty="0" smtClean="0"/>
              <a:t> </a:t>
            </a:r>
            <a:r>
              <a:rPr lang="en-US" altLang="zh-CN" dirty="0"/>
              <a:t>may be </a:t>
            </a:r>
            <a:r>
              <a:rPr lang="en-US" altLang="zh-CN" dirty="0" smtClean="0"/>
              <a:t>the </a:t>
            </a:r>
            <a:r>
              <a:rPr lang="en-US" altLang="zh-CN" dirty="0"/>
              <a:t>best option</a:t>
            </a:r>
            <a:r>
              <a:rPr lang="en-US" altLang="zh-CN" dirty="0" smtClean="0"/>
              <a:t>.</a:t>
            </a:r>
          </a:p>
          <a:p>
            <a:r>
              <a:rPr lang="en-US" altLang="zh-CN" dirty="0" smtClean="0"/>
              <a:t>The CMS conductor option will be the backup</a:t>
            </a:r>
            <a:r>
              <a:rPr lang="zh-CN" altLang="en-US" dirty="0" smtClean="0"/>
              <a:t>，</a:t>
            </a:r>
            <a:r>
              <a:rPr lang="en-US" altLang="zh-CN" dirty="0" smtClean="0"/>
              <a:t>and some short samples </a:t>
            </a:r>
            <a:r>
              <a:rPr lang="zh-CN" altLang="en-US" dirty="0" smtClean="0"/>
              <a:t>（</a:t>
            </a:r>
            <a:r>
              <a:rPr lang="en-US" altLang="zh-CN" dirty="0" smtClean="0"/>
              <a:t>1~1.5meter</a:t>
            </a:r>
            <a:r>
              <a:rPr lang="zh-CN" altLang="en-US" dirty="0" smtClean="0"/>
              <a:t>）</a:t>
            </a:r>
            <a:r>
              <a:rPr lang="en-US" altLang="zh-CN" dirty="0" smtClean="0"/>
              <a:t>will be </a:t>
            </a:r>
            <a:r>
              <a:rPr lang="en-US" altLang="zh-CN" dirty="0"/>
              <a:t> </a:t>
            </a:r>
            <a:r>
              <a:rPr lang="en-US" altLang="zh-CN" dirty="0" smtClean="0"/>
              <a:t>prepared </a:t>
            </a:r>
            <a:r>
              <a:rPr lang="en-US" altLang="zh-CN" dirty="0"/>
              <a:t>for trial </a:t>
            </a:r>
            <a:r>
              <a:rPr lang="en-US" altLang="zh-CN" dirty="0" smtClean="0"/>
              <a:t>production in next several months</a:t>
            </a:r>
            <a:r>
              <a:rPr lang="zh-CN" altLang="en-US" dirty="0" smtClean="0"/>
              <a:t>，</a:t>
            </a:r>
            <a:r>
              <a:rPr lang="en-US" altLang="zh-CN" dirty="0" smtClean="0"/>
              <a:t>but there is </a:t>
            </a:r>
            <a:r>
              <a:rPr lang="en-US" altLang="zh-CN" dirty="0"/>
              <a:t>insufficient funding to support </a:t>
            </a:r>
            <a:r>
              <a:rPr lang="en-US" altLang="zh-CN" dirty="0" smtClean="0"/>
              <a:t>R&amp;D of long superconductor.</a:t>
            </a:r>
          </a:p>
          <a:p>
            <a:r>
              <a:rPr lang="en-US" altLang="zh-CN" dirty="0"/>
              <a:t>The </a:t>
            </a:r>
            <a:r>
              <a:rPr lang="en-US" altLang="zh-CN" dirty="0" smtClean="0"/>
              <a:t>size </a:t>
            </a:r>
            <a:r>
              <a:rPr lang="en-US" altLang="zh-CN" dirty="0"/>
              <a:t>of </a:t>
            </a:r>
            <a:r>
              <a:rPr lang="en-US" altLang="zh-CN" dirty="0" smtClean="0"/>
              <a:t>option B </a:t>
            </a:r>
            <a:r>
              <a:rPr lang="en-US" altLang="zh-CN" dirty="0"/>
              <a:t>exceeds the </a:t>
            </a:r>
            <a:r>
              <a:rPr lang="en-US" altLang="zh-CN" dirty="0" smtClean="0"/>
              <a:t>capacity </a:t>
            </a:r>
            <a:r>
              <a:rPr lang="en-US" altLang="zh-CN" dirty="0"/>
              <a:t>of the </a:t>
            </a:r>
            <a:r>
              <a:rPr lang="en-US" altLang="zh-CN" dirty="0" smtClean="0"/>
              <a:t>extrusion equipment</a:t>
            </a:r>
            <a:r>
              <a:rPr lang="en-US" altLang="zh-CN" dirty="0"/>
              <a:t>, and cold working is also a difficult </a:t>
            </a:r>
            <a:r>
              <a:rPr lang="en-US" altLang="zh-CN" dirty="0" smtClean="0"/>
              <a:t>problem.</a:t>
            </a:r>
          </a:p>
          <a:p>
            <a:endParaRPr lang="en-US" altLang="zh-CN" dirty="0"/>
          </a:p>
          <a:p>
            <a:pPr marL="0" indent="0">
              <a:buNone/>
            </a:pPr>
            <a:r>
              <a:rPr lang="en-US" altLang="zh-CN" dirty="0" smtClean="0"/>
              <a:t>                                                          Any suggestions?</a:t>
            </a:r>
          </a:p>
        </p:txBody>
      </p:sp>
      <p:sp>
        <p:nvSpPr>
          <p:cNvPr id="4" name="灯片编号占位符 3"/>
          <p:cNvSpPr>
            <a:spLocks noGrp="1"/>
          </p:cNvSpPr>
          <p:nvPr>
            <p:ph type="sldNum" sz="quarter" idx="12"/>
          </p:nvPr>
        </p:nvSpPr>
        <p:spPr/>
        <p:txBody>
          <a:bodyPr/>
          <a:lstStyle/>
          <a:p>
            <a:fld id="{49AE70B2-8BF9-45C0-BB95-33D1B9D3A854}" type="slidenum">
              <a:rPr lang="zh-CN" altLang="en-US" smtClean="0"/>
              <a:t>14</a:t>
            </a:fld>
            <a:endParaRPr lang="zh-CN" altLang="en-US" dirty="0"/>
          </a:p>
        </p:txBody>
      </p:sp>
    </p:spTree>
    <p:extLst>
      <p:ext uri="{BB962C8B-B14F-4D97-AF65-F5344CB8AC3E}">
        <p14:creationId xmlns:p14="http://schemas.microsoft.com/office/powerpoint/2010/main" val="1990008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smtClean="0">
                <a:solidFill>
                  <a:srgbClr val="7030A0"/>
                </a:solidFill>
              </a:rPr>
              <a:t>CMS conductor consideration</a:t>
            </a:r>
            <a:endParaRPr lang="zh-CN" altLang="en-US" dirty="0">
              <a:solidFill>
                <a:srgbClr val="7030A0"/>
              </a:solidFill>
            </a:endParaRPr>
          </a:p>
        </p:txBody>
      </p:sp>
      <p:sp>
        <p:nvSpPr>
          <p:cNvPr id="8" name="内容占位符 7"/>
          <p:cNvSpPr>
            <a:spLocks noGrp="1"/>
          </p:cNvSpPr>
          <p:nvPr>
            <p:ph idx="1"/>
          </p:nvPr>
        </p:nvSpPr>
        <p:spPr>
          <a:xfrm>
            <a:off x="159577" y="1314000"/>
            <a:ext cx="5323840" cy="4351655"/>
          </a:xfrm>
        </p:spPr>
        <p:txBody>
          <a:bodyPr>
            <a:noAutofit/>
          </a:bodyPr>
          <a:lstStyle/>
          <a:p>
            <a:r>
              <a:rPr lang="en-US" altLang="zh-CN" sz="1600" dirty="0" smtClean="0"/>
              <a:t>The results of the FEA carried out so far indicate that the box configuration is potentially the best one. However, in designing this kind of conductor, the manufacturing aspects should be taken into considerations. The block configuration appears as </a:t>
            </a:r>
            <a:r>
              <a:rPr lang="en-US" altLang="zh-CN" sz="1600" u="sng" dirty="0" smtClean="0">
                <a:solidFill>
                  <a:srgbClr val="002060"/>
                </a:solidFill>
              </a:rPr>
              <a:t>the best compromise between mechanical requirements and feasibility of long lengths. </a:t>
            </a:r>
          </a:p>
          <a:p>
            <a:r>
              <a:rPr lang="en-US" altLang="zh-CN" sz="1600" dirty="0" smtClean="0"/>
              <a:t>Different techniques, as </a:t>
            </a:r>
            <a:r>
              <a:rPr lang="en-US" altLang="zh-CN" sz="1600" dirty="0" err="1" smtClean="0"/>
              <a:t>coextrusion</a:t>
            </a:r>
            <a:r>
              <a:rPr lang="en-US" altLang="zh-CN" sz="1600" dirty="0" smtClean="0"/>
              <a:t> in one or two steps, were studied in the framework</a:t>
            </a:r>
            <a:r>
              <a:rPr lang="zh-CN" altLang="en-US" sz="1600" dirty="0" smtClean="0"/>
              <a:t> </a:t>
            </a:r>
            <a:r>
              <a:rPr lang="en-US" altLang="zh-CN" sz="1600" dirty="0" smtClean="0"/>
              <a:t>of an R&amp;D program financed by CERN in 1993 through the LHCC Magnet Advisory Group</a:t>
            </a:r>
            <a:r>
              <a:rPr lang="zh-CN" altLang="en-US" sz="1600" dirty="0" smtClean="0"/>
              <a:t> </a:t>
            </a:r>
            <a:r>
              <a:rPr lang="en-US" altLang="zh-CN" sz="1600" dirty="0" smtClean="0"/>
              <a:t>(MAG). They were abandoned </a:t>
            </a:r>
            <a:r>
              <a:rPr lang="en-US" altLang="zh-CN" sz="1600" u="sng" dirty="0" smtClean="0">
                <a:solidFill>
                  <a:srgbClr val="002060"/>
                </a:solidFill>
              </a:rPr>
              <a:t>because extrusion of the aluminum alloy has to be done at a</a:t>
            </a:r>
            <a:r>
              <a:rPr lang="zh-CN" altLang="en-US" sz="1600" u="sng" dirty="0" smtClean="0">
                <a:solidFill>
                  <a:srgbClr val="002060"/>
                </a:solidFill>
              </a:rPr>
              <a:t> </a:t>
            </a:r>
            <a:r>
              <a:rPr lang="en-US" altLang="zh-CN" sz="1600" u="sng" dirty="0" smtClean="0">
                <a:solidFill>
                  <a:srgbClr val="002060"/>
                </a:solidFill>
              </a:rPr>
              <a:t>too high temperature for the superconductor</a:t>
            </a:r>
            <a:r>
              <a:rPr lang="en-US" altLang="zh-CN" sz="1600" dirty="0" smtClean="0"/>
              <a:t>.</a:t>
            </a:r>
            <a:endParaRPr lang="zh-CN" altLang="en-US" sz="1600" dirty="0" smtClean="0"/>
          </a:p>
          <a:p>
            <a:endParaRPr lang="en-US" altLang="zh-CN" sz="1600" dirty="0" smtClean="0"/>
          </a:p>
        </p:txBody>
      </p:sp>
      <p:sp>
        <p:nvSpPr>
          <p:cNvPr id="6" name="灯片编号占位符 5"/>
          <p:cNvSpPr>
            <a:spLocks noGrp="1"/>
          </p:cNvSpPr>
          <p:nvPr>
            <p:ph type="sldNum" sz="quarter" idx="12"/>
          </p:nvPr>
        </p:nvSpPr>
        <p:spPr/>
        <p:txBody>
          <a:bodyPr/>
          <a:lstStyle/>
          <a:p>
            <a:fld id="{BA0DD9C1-CACA-4CB2-9CF2-08923CCC99A0}" type="slidenum">
              <a:rPr lang="zh-CN" altLang="en-US" smtClean="0"/>
              <a:t>15</a:t>
            </a:fld>
            <a:endParaRPr lang="zh-CN" altLang="en-US" dirty="0"/>
          </a:p>
        </p:txBody>
      </p:sp>
      <p:grpSp>
        <p:nvGrpSpPr>
          <p:cNvPr id="9" name="组合 8"/>
          <p:cNvGrpSpPr/>
          <p:nvPr/>
        </p:nvGrpSpPr>
        <p:grpSpPr>
          <a:xfrm>
            <a:off x="8864663" y="893293"/>
            <a:ext cx="3327337" cy="5495063"/>
            <a:chOff x="8776445" y="711819"/>
            <a:chExt cx="3794051" cy="6132075"/>
          </a:xfrm>
        </p:grpSpPr>
        <p:pic>
          <p:nvPicPr>
            <p:cNvPr id="10" name="图片 9"/>
            <p:cNvPicPr>
              <a:picLocks noChangeAspect="1"/>
            </p:cNvPicPr>
            <p:nvPr/>
          </p:nvPicPr>
          <p:blipFill>
            <a:blip r:embed="rId2"/>
            <a:stretch>
              <a:fillRect/>
            </a:stretch>
          </p:blipFill>
          <p:spPr>
            <a:xfrm>
              <a:off x="9475208" y="1358704"/>
              <a:ext cx="2660845" cy="5485190"/>
            </a:xfrm>
            <a:prstGeom prst="rect">
              <a:avLst/>
            </a:prstGeom>
          </p:spPr>
        </p:pic>
        <p:sp>
          <p:nvSpPr>
            <p:cNvPr id="11" name="矩形 10"/>
            <p:cNvSpPr/>
            <p:nvPr/>
          </p:nvSpPr>
          <p:spPr>
            <a:xfrm>
              <a:off x="8776445" y="711819"/>
              <a:ext cx="3794051" cy="601047"/>
            </a:xfrm>
            <a:prstGeom prst="rect">
              <a:avLst/>
            </a:prstGeom>
          </p:spPr>
          <p:txBody>
            <a:bodyPr wrap="square">
              <a:spAutoFit/>
            </a:bodyPr>
            <a:lstStyle/>
            <a:p>
              <a:endParaRPr lang="zh-CN" altLang="en-US" sz="1100" dirty="0">
                <a:solidFill>
                  <a:srgbClr val="000000"/>
                </a:solidFill>
                <a:latin typeface="Arial" panose="020B0604020202020204" pitchFamily="34" charset="0"/>
              </a:endParaRPr>
            </a:p>
            <a:p>
              <a:r>
                <a:rPr lang="en-US" altLang="zh-CN" dirty="0">
                  <a:solidFill>
                    <a:srgbClr val="000000"/>
                  </a:solidFill>
                  <a:latin typeface="Arial" panose="020B0604020202020204" pitchFamily="34" charset="0"/>
                </a:rPr>
                <a:t>Cross-section of the CMS coil </a:t>
              </a:r>
              <a:endParaRPr lang="zh-CN" altLang="en-US" dirty="0"/>
            </a:p>
          </p:txBody>
        </p:sp>
      </p:grpSp>
      <p:pic>
        <p:nvPicPr>
          <p:cNvPr id="12" name="图片 11"/>
          <p:cNvPicPr>
            <a:picLocks noChangeAspect="1"/>
          </p:cNvPicPr>
          <p:nvPr/>
        </p:nvPicPr>
        <p:blipFill>
          <a:blip r:embed="rId3"/>
          <a:stretch>
            <a:fillRect/>
          </a:stretch>
        </p:blipFill>
        <p:spPr>
          <a:xfrm>
            <a:off x="5483417" y="2068283"/>
            <a:ext cx="3560618" cy="3093701"/>
          </a:xfrm>
          <a:prstGeom prst="rect">
            <a:avLst/>
          </a:prstGeom>
        </p:spPr>
      </p:pic>
      <p:sp>
        <p:nvSpPr>
          <p:cNvPr id="2" name="文本框 1"/>
          <p:cNvSpPr txBox="1"/>
          <p:nvPr/>
        </p:nvSpPr>
        <p:spPr>
          <a:xfrm>
            <a:off x="491067" y="321733"/>
            <a:ext cx="1227666" cy="369332"/>
          </a:xfrm>
          <a:prstGeom prst="rect">
            <a:avLst/>
          </a:prstGeom>
          <a:noFill/>
          <a:ln>
            <a:solidFill>
              <a:srgbClr val="00B0F0"/>
            </a:solidFill>
          </a:ln>
        </p:spPr>
        <p:txBody>
          <a:bodyPr wrap="square" rtlCol="0">
            <a:spAutoFit/>
          </a:bodyPr>
          <a:lstStyle/>
          <a:p>
            <a:r>
              <a:rPr lang="en-US" altLang="zh-CN" b="1" dirty="0" smtClean="0"/>
              <a:t>BACKUP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Conductor</a:t>
            </a:r>
            <a:r>
              <a:rPr lang="zh-CN" altLang="en-US" dirty="0" smtClean="0"/>
              <a:t> </a:t>
            </a:r>
            <a:r>
              <a:rPr lang="en-US" altLang="zh-CN" smtClean="0"/>
              <a:t>for ATLAS</a:t>
            </a:r>
            <a:r>
              <a:rPr lang="zh-CN" altLang="en-US" dirty="0" smtClean="0"/>
              <a:t> </a:t>
            </a:r>
            <a:r>
              <a:rPr lang="en-US" altLang="zh-CN" dirty="0" smtClean="0"/>
              <a:t>Central </a:t>
            </a:r>
            <a:r>
              <a:rPr lang="en-US" altLang="zh-CN" dirty="0"/>
              <a:t>Solenoid </a:t>
            </a:r>
            <a:r>
              <a:rPr lang="en-US" altLang="zh-CN" dirty="0" smtClean="0"/>
              <a:t>Magnet</a:t>
            </a:r>
            <a:endParaRPr lang="zh-CN" altLang="en-US" dirty="0"/>
          </a:p>
        </p:txBody>
      </p:sp>
      <p:sp>
        <p:nvSpPr>
          <p:cNvPr id="3" name="内容占位符 2"/>
          <p:cNvSpPr>
            <a:spLocks noGrp="1"/>
          </p:cNvSpPr>
          <p:nvPr>
            <p:ph idx="1"/>
          </p:nvPr>
        </p:nvSpPr>
        <p:spPr>
          <a:xfrm>
            <a:off x="555625" y="1595755"/>
            <a:ext cx="11353800" cy="4351338"/>
          </a:xfrm>
        </p:spPr>
        <p:txBody>
          <a:bodyPr>
            <a:noAutofit/>
          </a:bodyPr>
          <a:lstStyle/>
          <a:p>
            <a:pPr fontAlgn="base"/>
            <a:r>
              <a:rPr lang="en-US" altLang="zh-CN" sz="1600" dirty="0"/>
              <a:t>Central Solenoid </a:t>
            </a:r>
            <a:r>
              <a:rPr lang="en-US" altLang="zh-CN" sz="1600" dirty="0" smtClean="0"/>
              <a:t>Magnet: 5.3 </a:t>
            </a:r>
            <a:r>
              <a:rPr lang="en-US" altLang="zh-CN" sz="1600" dirty="0"/>
              <a:t>long, 2.4 m diameter, 4.5 cm </a:t>
            </a:r>
            <a:r>
              <a:rPr lang="en-US" altLang="zh-CN" sz="1600" dirty="0" smtClean="0"/>
              <a:t>thick, 5 </a:t>
            </a:r>
            <a:r>
              <a:rPr lang="en-US" altLang="zh-CN" sz="1600" dirty="0" err="1"/>
              <a:t>tonne</a:t>
            </a:r>
            <a:r>
              <a:rPr lang="en-US" altLang="zh-CN" sz="1600" dirty="0"/>
              <a:t> </a:t>
            </a:r>
            <a:r>
              <a:rPr lang="en-US" altLang="zh-CN" sz="1600" dirty="0" smtClean="0"/>
              <a:t>weight, 9 km </a:t>
            </a:r>
            <a:r>
              <a:rPr lang="en-US" altLang="zh-CN" sz="1600" dirty="0"/>
              <a:t>of superconducting </a:t>
            </a:r>
            <a:r>
              <a:rPr lang="en-US" altLang="zh-CN" sz="1600" dirty="0" smtClean="0"/>
              <a:t>wire</a:t>
            </a:r>
            <a:endParaRPr lang="en-US" altLang="zh-CN" sz="1600" dirty="0"/>
          </a:p>
          <a:p>
            <a:pPr fontAlgn="base"/>
            <a:r>
              <a:rPr lang="en-US" altLang="zh-CN" sz="1600" dirty="0"/>
              <a:t>2 tesla (T) magnetic field with a stored energy of 38 </a:t>
            </a:r>
            <a:r>
              <a:rPr lang="en-US" altLang="zh-CN" sz="1600" dirty="0" err="1"/>
              <a:t>megajoules</a:t>
            </a:r>
            <a:r>
              <a:rPr lang="en-US" altLang="zh-CN" sz="1600" dirty="0"/>
              <a:t> (MJ</a:t>
            </a:r>
            <a:r>
              <a:rPr lang="en-US" altLang="zh-CN" sz="1600" dirty="0" smtClean="0"/>
              <a:t>), </a:t>
            </a:r>
            <a:r>
              <a:rPr lang="en-US" altLang="zh-CN" sz="1600" dirty="0"/>
              <a:t>7.73 </a:t>
            </a:r>
            <a:r>
              <a:rPr lang="en-US" altLang="zh-CN" sz="1600" dirty="0" err="1"/>
              <a:t>kiloampere</a:t>
            </a:r>
            <a:r>
              <a:rPr lang="en-US" altLang="zh-CN" sz="1600" dirty="0"/>
              <a:t> (</a:t>
            </a:r>
            <a:r>
              <a:rPr lang="en-US" altLang="zh-CN" sz="1600" dirty="0" smtClean="0"/>
              <a:t>kA)</a:t>
            </a:r>
          </a:p>
          <a:p>
            <a:pPr fontAlgn="base"/>
            <a:r>
              <a:rPr lang="en-US" altLang="zh-CN" sz="1600" dirty="0" smtClean="0"/>
              <a:t>Al-0.1wt% Ni alloy</a:t>
            </a:r>
          </a:p>
          <a:p>
            <a:pPr lvl="1"/>
            <a:r>
              <a:rPr lang="en-US" altLang="zh-CN" sz="1600" dirty="0" smtClean="0"/>
              <a:t>1. The </a:t>
            </a:r>
            <a:r>
              <a:rPr lang="en-US" altLang="zh-CN" sz="1600" dirty="0"/>
              <a:t>RRR of the aluminum-stabilizer should be </a:t>
            </a:r>
            <a:r>
              <a:rPr lang="en-US" altLang="zh-CN" sz="1600" dirty="0" smtClean="0"/>
              <a:t>higher than </a:t>
            </a:r>
            <a:r>
              <a:rPr lang="en-US" altLang="zh-CN" sz="1600" dirty="0">
                <a:solidFill>
                  <a:srgbClr val="00B0F0"/>
                </a:solidFill>
              </a:rPr>
              <a:t>500</a:t>
            </a:r>
            <a:r>
              <a:rPr lang="en-US" altLang="zh-CN" sz="1600" dirty="0"/>
              <a:t> after annealing </a:t>
            </a:r>
            <a:r>
              <a:rPr lang="en-US" altLang="zh-CN" sz="1600" dirty="0">
                <a:solidFill>
                  <a:srgbClr val="00B0F0"/>
                </a:solidFill>
              </a:rPr>
              <a:t>at 130°C for </a:t>
            </a:r>
            <a:r>
              <a:rPr lang="en-US" altLang="zh-CN" sz="1600" dirty="0" smtClean="0">
                <a:solidFill>
                  <a:srgbClr val="00B0F0"/>
                </a:solidFill>
              </a:rPr>
              <a:t>15hrs </a:t>
            </a:r>
            <a:r>
              <a:rPr lang="en-US" altLang="zh-CN" sz="1600" dirty="0" smtClean="0"/>
              <a:t>corresponding </a:t>
            </a:r>
            <a:r>
              <a:rPr lang="en-US" altLang="zh-CN" sz="1600" dirty="0"/>
              <a:t>to the coil curing</a:t>
            </a:r>
            <a:r>
              <a:rPr lang="en-US" altLang="zh-CN" sz="1600" dirty="0" smtClean="0"/>
              <a:t>. </a:t>
            </a:r>
          </a:p>
          <a:p>
            <a:pPr lvl="1"/>
            <a:r>
              <a:rPr lang="en-US" altLang="zh-CN" sz="1600" dirty="0" smtClean="0"/>
              <a:t>2</a:t>
            </a:r>
            <a:r>
              <a:rPr lang="en-US" altLang="zh-CN" sz="1600" dirty="0"/>
              <a:t>. The 12-stranded </a:t>
            </a:r>
            <a:r>
              <a:rPr lang="en-US" altLang="zh-CN" sz="1600" dirty="0" smtClean="0"/>
              <a:t>Cu/</a:t>
            </a:r>
            <a:r>
              <a:rPr lang="en-US" altLang="zh-CN" sz="1600" dirty="0" err="1" smtClean="0"/>
              <a:t>NbTi</a:t>
            </a:r>
            <a:r>
              <a:rPr lang="en-US" altLang="zh-CN" sz="1600" dirty="0" smtClean="0"/>
              <a:t> Rutherford </a:t>
            </a:r>
            <a:r>
              <a:rPr lang="en-US" altLang="zh-CN" sz="1600" dirty="0"/>
              <a:t>cable is </a:t>
            </a:r>
            <a:r>
              <a:rPr lang="en-US" altLang="zh-CN" sz="1600" dirty="0" smtClean="0"/>
              <a:t>placed in the </a:t>
            </a:r>
            <a:r>
              <a:rPr lang="en-US" altLang="zh-CN" sz="1600" dirty="0"/>
              <a:t>center of aluminum-stabilizer of </a:t>
            </a:r>
            <a:r>
              <a:rPr lang="en-US" altLang="zh-CN" sz="1600" dirty="0" smtClean="0"/>
              <a:t>4.2/4.3mm x 30mm, and </a:t>
            </a:r>
            <a:r>
              <a:rPr lang="en-US" altLang="zh-CN" sz="1600" dirty="0"/>
              <a:t>the volume ratio is </a:t>
            </a:r>
            <a:r>
              <a:rPr lang="en-US" altLang="zh-CN" sz="1600" dirty="0" smtClean="0"/>
              <a:t>Al/Cu/</a:t>
            </a:r>
            <a:r>
              <a:rPr lang="en-US" altLang="zh-CN" sz="1600" dirty="0" err="1" smtClean="0"/>
              <a:t>NbTi</a:t>
            </a:r>
            <a:r>
              <a:rPr lang="en-US" altLang="zh-CN" sz="1600" dirty="0" smtClean="0"/>
              <a:t>=15.6/0.9/1</a:t>
            </a:r>
            <a:r>
              <a:rPr lang="en-US" altLang="zh-CN" sz="1600" dirty="0"/>
              <a:t>.</a:t>
            </a:r>
          </a:p>
          <a:p>
            <a:r>
              <a:rPr lang="en-US" altLang="zh-CN" sz="1600" dirty="0" smtClean="0"/>
              <a:t>This </a:t>
            </a:r>
            <a:r>
              <a:rPr lang="en-US" altLang="zh-CN" sz="1600" dirty="0"/>
              <a:t>superconductor has </a:t>
            </a:r>
            <a:r>
              <a:rPr lang="en-US" altLang="zh-CN" sz="1600" dirty="0" smtClean="0">
                <a:solidFill>
                  <a:srgbClr val="00B0F0"/>
                </a:solidFill>
              </a:rPr>
              <a:t>a small </a:t>
            </a:r>
            <a:r>
              <a:rPr lang="en-US" altLang="zh-CN" sz="1600" dirty="0">
                <a:solidFill>
                  <a:srgbClr val="00B0F0"/>
                </a:solidFill>
              </a:rPr>
              <a:t>keystone angle </a:t>
            </a:r>
            <a:r>
              <a:rPr lang="en-US" altLang="zh-CN" sz="1600" dirty="0"/>
              <a:t>to </a:t>
            </a:r>
            <a:r>
              <a:rPr lang="en-US" altLang="zh-CN" sz="1600" dirty="0" smtClean="0"/>
              <a:t>make both </a:t>
            </a:r>
            <a:r>
              <a:rPr lang="en-US" altLang="zh-CN" sz="1600" dirty="0"/>
              <a:t>widths </a:t>
            </a:r>
            <a:r>
              <a:rPr lang="en-US" altLang="zh-CN" sz="1600" dirty="0" smtClean="0"/>
              <a:t>become equal </a:t>
            </a:r>
            <a:r>
              <a:rPr lang="en-US" altLang="zh-CN" sz="1600" dirty="0"/>
              <a:t>after </a:t>
            </a:r>
            <a:r>
              <a:rPr lang="en-US" altLang="zh-CN" sz="1600" dirty="0" smtClean="0"/>
              <a:t>edge-wise </a:t>
            </a:r>
            <a:r>
              <a:rPr lang="en-US" altLang="zh-CN" sz="1600" dirty="0"/>
              <a:t>winding</a:t>
            </a:r>
            <a:r>
              <a:rPr lang="en-US" altLang="zh-CN" sz="1600" dirty="0" smtClean="0"/>
              <a:t>. On the other </a:t>
            </a:r>
            <a:r>
              <a:rPr lang="en-US" altLang="zh-CN" sz="1600" dirty="0"/>
              <a:t>hand, regarding the mechanical properties</a:t>
            </a:r>
            <a:r>
              <a:rPr lang="en-US" altLang="zh-CN" sz="1600" dirty="0" smtClean="0"/>
              <a:t>, 0.2</a:t>
            </a:r>
            <a:r>
              <a:rPr lang="en-US" altLang="zh-CN" sz="1600" dirty="0"/>
              <a:t>% yield strength of the </a:t>
            </a:r>
            <a:r>
              <a:rPr lang="en-US" altLang="zh-CN" sz="1600" dirty="0" smtClean="0"/>
              <a:t>aluminum-stabilizer was required to </a:t>
            </a:r>
            <a:r>
              <a:rPr lang="en-US" altLang="zh-CN" sz="1600" dirty="0"/>
              <a:t>be higher than </a:t>
            </a:r>
            <a:r>
              <a:rPr lang="en-US" altLang="zh-CN" sz="1600" dirty="0">
                <a:solidFill>
                  <a:srgbClr val="00B0F0"/>
                </a:solidFill>
              </a:rPr>
              <a:t>85MPa</a:t>
            </a:r>
            <a:r>
              <a:rPr lang="en-US" altLang="zh-CN" sz="1600" dirty="0"/>
              <a:t> at 4.2K after coil curing at </a:t>
            </a:r>
            <a:r>
              <a:rPr lang="en-US" altLang="zh-CN" sz="1600" dirty="0" smtClean="0"/>
              <a:t>130°C for 15hrs</a:t>
            </a:r>
            <a:r>
              <a:rPr lang="en-US" altLang="zh-CN" sz="1600" dirty="0"/>
              <a:t>, to </a:t>
            </a:r>
            <a:r>
              <a:rPr lang="en-US" altLang="zh-CN" sz="1600" dirty="0" smtClean="0"/>
              <a:t>have </a:t>
            </a:r>
            <a:r>
              <a:rPr lang="en-US" altLang="zh-CN" sz="1600" dirty="0"/>
              <a:t>a margin of greater than 40% against </a:t>
            </a:r>
            <a:r>
              <a:rPr lang="en-US" altLang="zh-CN" sz="1600" dirty="0" smtClean="0"/>
              <a:t>the equivalent magnetic force of 62MPa.</a:t>
            </a:r>
            <a:endParaRPr lang="zh-CN" altLang="en-US" sz="1600" dirty="0"/>
          </a:p>
        </p:txBody>
      </p:sp>
      <p:sp>
        <p:nvSpPr>
          <p:cNvPr id="5" name="灯片编号占位符 4"/>
          <p:cNvSpPr>
            <a:spLocks noGrp="1"/>
          </p:cNvSpPr>
          <p:nvPr>
            <p:ph type="sldNum" sz="quarter" idx="12"/>
          </p:nvPr>
        </p:nvSpPr>
        <p:spPr/>
        <p:txBody>
          <a:bodyPr/>
          <a:lstStyle/>
          <a:p>
            <a:fld id="{BA0DD9C1-CACA-4CB2-9CF2-08923CCC99A0}" type="slidenum">
              <a:rPr lang="zh-CN" altLang="en-US" smtClean="0"/>
              <a:t>16</a:t>
            </a:fld>
            <a:endParaRPr lang="zh-CN" altLang="en-US"/>
          </a:p>
        </p:txBody>
      </p:sp>
      <p:sp>
        <p:nvSpPr>
          <p:cNvPr id="7" name="矩形 6"/>
          <p:cNvSpPr/>
          <p:nvPr/>
        </p:nvSpPr>
        <p:spPr>
          <a:xfrm>
            <a:off x="838200" y="6005047"/>
            <a:ext cx="7772400" cy="523220"/>
          </a:xfrm>
          <a:prstGeom prst="rect">
            <a:avLst/>
          </a:prstGeom>
        </p:spPr>
        <p:txBody>
          <a:bodyPr wrap="square">
            <a:spAutoFit/>
          </a:bodyPr>
          <a:lstStyle/>
          <a:p>
            <a:r>
              <a:rPr lang="en-US" altLang="zh-CN" sz="1400" dirty="0"/>
              <a:t>K. Wada, et. </a:t>
            </a:r>
            <a:r>
              <a:rPr lang="en-US" altLang="zh-CN" sz="1400" dirty="0" smtClean="0"/>
              <a:t>al</a:t>
            </a:r>
            <a:r>
              <a:rPr lang="en-US" altLang="zh-CN" sz="1400" dirty="0"/>
              <a:t>. Development of High-Strength and High-RRR </a:t>
            </a:r>
            <a:r>
              <a:rPr lang="en-US" altLang="zh-CN" sz="1400" dirty="0" smtClean="0"/>
              <a:t>Aluminum-Stabilized Superconductor </a:t>
            </a:r>
            <a:r>
              <a:rPr lang="en-US" altLang="zh-CN" sz="1400" dirty="0"/>
              <a:t>for the ATLAS Thin </a:t>
            </a:r>
            <a:r>
              <a:rPr lang="en-US" altLang="zh-CN" sz="1400" dirty="0" smtClean="0"/>
              <a:t>Solenoid. IEEE TRANSACTIONS </a:t>
            </a:r>
            <a:r>
              <a:rPr lang="en-US" altLang="zh-CN" sz="1400" dirty="0"/>
              <a:t>ON APPLIED </a:t>
            </a:r>
            <a:r>
              <a:rPr lang="en-US" altLang="zh-CN" sz="1400" dirty="0" smtClean="0"/>
              <a:t>SUPERCONDUCTOR, VOL. </a:t>
            </a:r>
            <a:r>
              <a:rPr lang="en-US" altLang="zh-CN" sz="1400" dirty="0"/>
              <a:t>10, </a:t>
            </a:r>
            <a:r>
              <a:rPr lang="en-US" altLang="zh-CN" sz="1400" dirty="0" smtClean="0"/>
              <a:t>NO. </a:t>
            </a:r>
            <a:r>
              <a:rPr lang="en-US" altLang="zh-CN" sz="1400" dirty="0"/>
              <a:t>1</a:t>
            </a:r>
            <a:r>
              <a:rPr lang="en-US" altLang="zh-CN" sz="1400" dirty="0" smtClean="0"/>
              <a:t>, 2000</a:t>
            </a:r>
            <a:endParaRPr lang="zh-CN" altLang="en-US" sz="1400" dirty="0"/>
          </a:p>
        </p:txBody>
      </p:sp>
      <p:sp>
        <p:nvSpPr>
          <p:cNvPr id="8" name="文本框 7"/>
          <p:cNvSpPr txBox="1"/>
          <p:nvPr/>
        </p:nvSpPr>
        <p:spPr>
          <a:xfrm>
            <a:off x="491067" y="321733"/>
            <a:ext cx="1227666" cy="369332"/>
          </a:xfrm>
          <a:prstGeom prst="rect">
            <a:avLst/>
          </a:prstGeom>
          <a:noFill/>
          <a:ln>
            <a:solidFill>
              <a:srgbClr val="00B0F0"/>
            </a:solidFill>
          </a:ln>
        </p:spPr>
        <p:txBody>
          <a:bodyPr wrap="square" rtlCol="0">
            <a:spAutoFit/>
          </a:bodyPr>
          <a:lstStyle/>
          <a:p>
            <a:r>
              <a:rPr lang="en-US" altLang="zh-CN" b="1" dirty="0" smtClean="0"/>
              <a:t>BACKUP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a:srcRect l="18056" t="27592" r="41088" b="12037"/>
          <a:stretch>
            <a:fillRect/>
          </a:stretch>
        </p:blipFill>
        <p:spPr>
          <a:xfrm>
            <a:off x="8941961" y="120657"/>
            <a:ext cx="3241995" cy="3140062"/>
          </a:xfrm>
          <a:prstGeom prst="rect">
            <a:avLst/>
          </a:prstGeom>
        </p:spPr>
      </p:pic>
      <p:sp>
        <p:nvSpPr>
          <p:cNvPr id="2" name="标题 1"/>
          <p:cNvSpPr>
            <a:spLocks noGrp="1"/>
          </p:cNvSpPr>
          <p:nvPr>
            <p:ph type="title"/>
          </p:nvPr>
        </p:nvSpPr>
        <p:spPr/>
        <p:txBody>
          <a:bodyPr/>
          <a:lstStyle/>
          <a:p>
            <a:r>
              <a:rPr lang="en-US" altLang="zh-CN" dirty="0" err="1" smtClean="0"/>
              <a:t>CLIC_SiD</a:t>
            </a:r>
            <a:r>
              <a:rPr lang="en-US" altLang="zh-CN" dirty="0" smtClean="0"/>
              <a:t> conductor</a:t>
            </a:r>
            <a:endParaRPr lang="zh-CN" altLang="en-US" dirty="0"/>
          </a:p>
        </p:txBody>
      </p:sp>
      <p:sp>
        <p:nvSpPr>
          <p:cNvPr id="3" name="内容占位符 2"/>
          <p:cNvSpPr>
            <a:spLocks noGrp="1"/>
          </p:cNvSpPr>
          <p:nvPr>
            <p:ph idx="1"/>
          </p:nvPr>
        </p:nvSpPr>
        <p:spPr>
          <a:xfrm>
            <a:off x="405764" y="1483678"/>
            <a:ext cx="6949229" cy="1776531"/>
          </a:xfrm>
        </p:spPr>
        <p:txBody>
          <a:bodyPr>
            <a:noAutofit/>
          </a:bodyPr>
          <a:lstStyle/>
          <a:p>
            <a:pPr>
              <a:lnSpc>
                <a:spcPct val="100000"/>
              </a:lnSpc>
              <a:spcBef>
                <a:spcPts val="0"/>
              </a:spcBef>
            </a:pPr>
            <a:r>
              <a:rPr lang="en-US" altLang="zh-CN" sz="1600" dirty="0"/>
              <a:t>The main parameters of the central solenoid of the </a:t>
            </a:r>
            <a:r>
              <a:rPr lang="en-US" altLang="zh-CN" sz="1600" dirty="0" err="1"/>
              <a:t>CLIC_SiD</a:t>
            </a:r>
            <a:r>
              <a:rPr lang="en-US" altLang="zh-CN" sz="1600" dirty="0"/>
              <a:t> design are listed in Table 7.2. They </a:t>
            </a:r>
            <a:r>
              <a:rPr lang="en-US" altLang="zh-CN" sz="1600" dirty="0" smtClean="0"/>
              <a:t>are similar </a:t>
            </a:r>
            <a:r>
              <a:rPr lang="en-US" altLang="zh-CN" sz="1600" dirty="0"/>
              <a:t>to those of the CMS solenoid. </a:t>
            </a:r>
            <a:endParaRPr lang="en-US" altLang="zh-CN" sz="1600" dirty="0" smtClean="0"/>
          </a:p>
          <a:p>
            <a:pPr>
              <a:lnSpc>
                <a:spcPct val="100000"/>
              </a:lnSpc>
              <a:spcBef>
                <a:spcPts val="0"/>
              </a:spcBef>
            </a:pPr>
            <a:r>
              <a:rPr lang="en-US" altLang="zh-CN" sz="1600" dirty="0" smtClean="0"/>
              <a:t>Two </a:t>
            </a:r>
            <a:r>
              <a:rPr lang="en-US" altLang="zh-CN" sz="1600" dirty="0"/>
              <a:t>designs are available: </a:t>
            </a:r>
            <a:r>
              <a:rPr lang="en-US" altLang="zh-CN" sz="1600" dirty="0">
                <a:solidFill>
                  <a:srgbClr val="00B0F0"/>
                </a:solidFill>
              </a:rPr>
              <a:t>the CMS conductor-type and the ATLAS Central </a:t>
            </a:r>
            <a:r>
              <a:rPr lang="en-US" altLang="zh-CN" sz="1600" dirty="0" smtClean="0">
                <a:solidFill>
                  <a:srgbClr val="00B0F0"/>
                </a:solidFill>
              </a:rPr>
              <a:t>Solenoid conductor-type</a:t>
            </a:r>
            <a:r>
              <a:rPr lang="en-US" altLang="zh-CN" sz="1600" dirty="0"/>
              <a:t>. A structural stabilizer, such as the one used for the ATLAS Central Solenoid</a:t>
            </a:r>
            <a:r>
              <a:rPr lang="en-US" altLang="zh-CN" sz="1600" dirty="0" smtClean="0"/>
              <a:t>, appears </a:t>
            </a:r>
            <a:r>
              <a:rPr lang="en-US" altLang="zh-CN" sz="1600" dirty="0"/>
              <a:t>very promising, and a dedicated R&amp;D program has been started in the framework </a:t>
            </a:r>
            <a:r>
              <a:rPr lang="en-US" altLang="zh-CN" sz="1600" dirty="0" smtClean="0"/>
              <a:t>of the </a:t>
            </a:r>
            <a:r>
              <a:rPr lang="en-US" altLang="zh-CN" sz="1600" dirty="0"/>
              <a:t>Linear Collider Detector magnet working group</a:t>
            </a:r>
            <a:r>
              <a:rPr lang="en-US" altLang="zh-CN" sz="1600" dirty="0" smtClean="0"/>
              <a:t>. </a:t>
            </a:r>
          </a:p>
        </p:txBody>
      </p:sp>
      <p:sp>
        <p:nvSpPr>
          <p:cNvPr id="5" name="灯片编号占位符 4"/>
          <p:cNvSpPr>
            <a:spLocks noGrp="1"/>
          </p:cNvSpPr>
          <p:nvPr>
            <p:ph type="sldNum" sz="quarter" idx="12"/>
          </p:nvPr>
        </p:nvSpPr>
        <p:spPr/>
        <p:txBody>
          <a:bodyPr/>
          <a:lstStyle/>
          <a:p>
            <a:fld id="{BA0DD9C1-CACA-4CB2-9CF2-08923CCC99A0}" type="slidenum">
              <a:rPr lang="zh-CN" altLang="en-US" smtClean="0"/>
              <a:t>17</a:t>
            </a:fld>
            <a:endParaRPr lang="zh-CN" altLang="en-US"/>
          </a:p>
        </p:txBody>
      </p:sp>
      <p:pic>
        <p:nvPicPr>
          <p:cNvPr id="6" name="图片 5"/>
          <p:cNvPicPr>
            <a:picLocks noChangeAspect="1"/>
          </p:cNvPicPr>
          <p:nvPr/>
        </p:nvPicPr>
        <p:blipFill>
          <a:blip r:embed="rId3"/>
          <a:stretch>
            <a:fillRect/>
          </a:stretch>
        </p:blipFill>
        <p:spPr>
          <a:xfrm>
            <a:off x="7521207" y="3663937"/>
            <a:ext cx="4431850" cy="2846956"/>
          </a:xfrm>
          <a:prstGeom prst="rect">
            <a:avLst/>
          </a:prstGeom>
        </p:spPr>
      </p:pic>
      <p:pic>
        <p:nvPicPr>
          <p:cNvPr id="10" name="图片 9"/>
          <p:cNvPicPr>
            <a:picLocks noChangeAspect="1"/>
          </p:cNvPicPr>
          <p:nvPr/>
        </p:nvPicPr>
        <p:blipFill rotWithShape="1">
          <a:blip r:embed="rId4"/>
          <a:srcRect l="30456" t="41540" r="54464" b="38936"/>
          <a:stretch>
            <a:fillRect/>
          </a:stretch>
        </p:blipFill>
        <p:spPr>
          <a:xfrm>
            <a:off x="5999570" y="180752"/>
            <a:ext cx="2569029" cy="2078883"/>
          </a:xfrm>
          <a:prstGeom prst="rect">
            <a:avLst/>
          </a:prstGeom>
        </p:spPr>
      </p:pic>
      <p:pic>
        <p:nvPicPr>
          <p:cNvPr id="9" name="图片 8"/>
          <p:cNvPicPr>
            <a:picLocks noChangeAspect="1"/>
          </p:cNvPicPr>
          <p:nvPr/>
        </p:nvPicPr>
        <p:blipFill rotWithShape="1">
          <a:blip r:embed="rId4"/>
          <a:srcRect l="47123" t="31270" r="18155" b="33969"/>
          <a:stretch>
            <a:fillRect/>
          </a:stretch>
        </p:blipFill>
        <p:spPr>
          <a:xfrm>
            <a:off x="2610365" y="3664069"/>
            <a:ext cx="4610607" cy="2884924"/>
          </a:xfrm>
          <a:prstGeom prst="rect">
            <a:avLst/>
          </a:prstGeom>
        </p:spPr>
      </p:pic>
      <p:sp>
        <p:nvSpPr>
          <p:cNvPr id="12" name="矩形 11"/>
          <p:cNvSpPr/>
          <p:nvPr/>
        </p:nvSpPr>
        <p:spPr>
          <a:xfrm>
            <a:off x="254000" y="6352143"/>
            <a:ext cx="4927600" cy="523220"/>
          </a:xfrm>
          <a:prstGeom prst="rect">
            <a:avLst/>
          </a:prstGeom>
        </p:spPr>
        <p:txBody>
          <a:bodyPr wrap="square">
            <a:spAutoFit/>
          </a:bodyPr>
          <a:lstStyle/>
          <a:p>
            <a:r>
              <a:rPr lang="en-US" altLang="zh-CN" sz="1400" dirty="0" smtClean="0"/>
              <a:t>Study </a:t>
            </a:r>
            <a:r>
              <a:rPr lang="en-US" altLang="zh-CN" sz="1400" dirty="0"/>
              <a:t>of a 5-Tesla large aperture </a:t>
            </a:r>
            <a:r>
              <a:rPr lang="en-US" altLang="zh-CN" sz="1400" dirty="0" smtClean="0"/>
              <a:t>coil for </a:t>
            </a:r>
            <a:r>
              <a:rPr lang="en-US" altLang="zh-CN" sz="1400" dirty="0"/>
              <a:t>the CLIC </a:t>
            </a:r>
            <a:r>
              <a:rPr lang="en-US" altLang="zh-CN" sz="1400" dirty="0" smtClean="0"/>
              <a:t>detector</a:t>
            </a:r>
          </a:p>
          <a:p>
            <a:r>
              <a:rPr lang="en-US" altLang="zh-CN" sz="1400" dirty="0" smtClean="0"/>
              <a:t>B</a:t>
            </a:r>
            <a:r>
              <a:rPr lang="en-US" altLang="zh-CN" sz="1400" dirty="0"/>
              <a:t>. </a:t>
            </a:r>
            <a:r>
              <a:rPr lang="en-US" altLang="zh-CN" sz="1400" dirty="0" smtClean="0"/>
              <a:t>CURE, CERN</a:t>
            </a:r>
            <a:r>
              <a:rPr lang="en-US" altLang="zh-CN" sz="1400" dirty="0"/>
              <a:t>, </a:t>
            </a:r>
            <a:r>
              <a:rPr lang="en-US" altLang="zh-CN" sz="1400" dirty="0" smtClean="0"/>
              <a:t>Switzerland, 2010. LCD-Note-2011-007</a:t>
            </a:r>
            <a:endParaRPr lang="zh-CN" altLang="en-US" sz="1400" dirty="0"/>
          </a:p>
        </p:txBody>
      </p:sp>
      <p:sp>
        <p:nvSpPr>
          <p:cNvPr id="13" name="文本框 12"/>
          <p:cNvSpPr txBox="1"/>
          <p:nvPr/>
        </p:nvSpPr>
        <p:spPr>
          <a:xfrm>
            <a:off x="254000" y="254056"/>
            <a:ext cx="1227666" cy="369332"/>
          </a:xfrm>
          <a:prstGeom prst="rect">
            <a:avLst/>
          </a:prstGeom>
          <a:noFill/>
          <a:ln>
            <a:solidFill>
              <a:srgbClr val="00B0F0"/>
            </a:solidFill>
          </a:ln>
        </p:spPr>
        <p:txBody>
          <a:bodyPr wrap="square" rtlCol="0">
            <a:spAutoFit/>
          </a:bodyPr>
          <a:lstStyle/>
          <a:p>
            <a:r>
              <a:rPr lang="en-US" altLang="zh-CN" b="1" dirty="0" smtClean="0"/>
              <a:t>BACKUP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1067" y="971123"/>
            <a:ext cx="10969200" cy="705600"/>
          </a:xfrm>
        </p:spPr>
        <p:txBody>
          <a:bodyPr>
            <a:normAutofit/>
          </a:bodyPr>
          <a:lstStyle/>
          <a:p>
            <a:r>
              <a:rPr lang="en-US" altLang="zh-CN" dirty="0" smtClean="0"/>
              <a:t>Thickness of detector magnets</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1981128569"/>
              </p:ext>
            </p:extLst>
          </p:nvPr>
        </p:nvGraphicFramePr>
        <p:xfrm>
          <a:off x="154999" y="1992454"/>
          <a:ext cx="11007090" cy="4006215"/>
        </p:xfrm>
        <a:graphic>
          <a:graphicData uri="http://schemas.openxmlformats.org/drawingml/2006/table">
            <a:tbl>
              <a:tblPr>
                <a:tableStyleId>{5C22544A-7EE6-4342-B048-85BDC9FD1C3A}</a:tableStyleId>
              </a:tblPr>
              <a:tblGrid>
                <a:gridCol w="2467610">
                  <a:extLst>
                    <a:ext uri="{9D8B030D-6E8A-4147-A177-3AD203B41FA5}">
                      <a16:colId xmlns:a16="http://schemas.microsoft.com/office/drawing/2014/main" val="20000"/>
                    </a:ext>
                  </a:extLst>
                </a:gridCol>
                <a:gridCol w="1067435">
                  <a:extLst>
                    <a:ext uri="{9D8B030D-6E8A-4147-A177-3AD203B41FA5}">
                      <a16:colId xmlns:a16="http://schemas.microsoft.com/office/drawing/2014/main" val="20001"/>
                    </a:ext>
                  </a:extLst>
                </a:gridCol>
                <a:gridCol w="1067435">
                  <a:extLst>
                    <a:ext uri="{9D8B030D-6E8A-4147-A177-3AD203B41FA5}">
                      <a16:colId xmlns:a16="http://schemas.microsoft.com/office/drawing/2014/main" val="20002"/>
                    </a:ext>
                  </a:extLst>
                </a:gridCol>
                <a:gridCol w="1067435">
                  <a:extLst>
                    <a:ext uri="{9D8B030D-6E8A-4147-A177-3AD203B41FA5}">
                      <a16:colId xmlns:a16="http://schemas.microsoft.com/office/drawing/2014/main" val="20003"/>
                    </a:ext>
                  </a:extLst>
                </a:gridCol>
                <a:gridCol w="1067435">
                  <a:extLst>
                    <a:ext uri="{9D8B030D-6E8A-4147-A177-3AD203B41FA5}">
                      <a16:colId xmlns:a16="http://schemas.microsoft.com/office/drawing/2014/main" val="20004"/>
                    </a:ext>
                  </a:extLst>
                </a:gridCol>
                <a:gridCol w="1067435">
                  <a:extLst>
                    <a:ext uri="{9D8B030D-6E8A-4147-A177-3AD203B41FA5}">
                      <a16:colId xmlns:a16="http://schemas.microsoft.com/office/drawing/2014/main" val="20005"/>
                    </a:ext>
                  </a:extLst>
                </a:gridCol>
                <a:gridCol w="1067435">
                  <a:extLst>
                    <a:ext uri="{9D8B030D-6E8A-4147-A177-3AD203B41FA5}">
                      <a16:colId xmlns:a16="http://schemas.microsoft.com/office/drawing/2014/main" val="20006"/>
                    </a:ext>
                  </a:extLst>
                </a:gridCol>
                <a:gridCol w="1067435">
                  <a:extLst>
                    <a:ext uri="{9D8B030D-6E8A-4147-A177-3AD203B41FA5}">
                      <a16:colId xmlns:a16="http://schemas.microsoft.com/office/drawing/2014/main" val="20007"/>
                    </a:ext>
                  </a:extLst>
                </a:gridCol>
                <a:gridCol w="1067435">
                  <a:extLst>
                    <a:ext uri="{9D8B030D-6E8A-4147-A177-3AD203B41FA5}">
                      <a16:colId xmlns:a16="http://schemas.microsoft.com/office/drawing/2014/main" val="20008"/>
                    </a:ext>
                  </a:extLst>
                </a:gridCol>
              </a:tblGrid>
              <a:tr h="544195">
                <a:tc>
                  <a:txBody>
                    <a:bodyPr/>
                    <a:lstStyle/>
                    <a:p>
                      <a:pPr algn="ctr" fontAlgn="ctr"/>
                      <a:r>
                        <a:rPr lang="zh-CN" altLang="en-US" sz="1600" u="none" strike="noStrike" dirty="0">
                          <a:effectLst/>
                        </a:rPr>
                        <a:t>　</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600" u="none" strike="noStrike">
                          <a:effectLst/>
                        </a:rPr>
                        <a:t>CMS</a:t>
                      </a:r>
                      <a:endParaRPr lang="en-US"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sz="1600" u="none" strike="noStrike">
                          <a:effectLst/>
                        </a:rPr>
                        <a:t>BESIII</a:t>
                      </a:r>
                      <a:endParaRPr lang="en-US"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sz="1600" u="none" strike="noStrike">
                          <a:effectLst/>
                        </a:rPr>
                        <a:t>ALEPH</a:t>
                      </a:r>
                      <a:endParaRPr lang="en-US"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sz="1600" u="none" strike="noStrike">
                          <a:effectLst/>
                        </a:rPr>
                        <a:t>BESS-POLAR</a:t>
                      </a:r>
                      <a:endParaRPr lang="en-US"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sz="1600" u="none" strike="noStrike">
                          <a:effectLst/>
                        </a:rPr>
                        <a:t>WASA</a:t>
                      </a:r>
                      <a:endParaRPr lang="en-US"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sz="1600" u="none" strike="noStrike" dirty="0">
                          <a:effectLst/>
                        </a:rPr>
                        <a:t>SDC PROTOTYPE</a:t>
                      </a:r>
                      <a:endParaRPr lang="en-US" sz="1600" b="0" i="0" u="none" strike="noStrike" dirty="0">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sz="1600" u="none" strike="noStrike">
                          <a:effectLst/>
                        </a:rPr>
                        <a:t>IDEA*</a:t>
                      </a:r>
                      <a:endParaRPr lang="en-US"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sz="1600" u="none" strike="noStrike">
                          <a:effectLst/>
                        </a:rPr>
                        <a:t>CEPC</a:t>
                      </a:r>
                      <a:endParaRPr lang="en-US"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extLst>
                  <a:ext uri="{0D108BD9-81ED-4DB2-BD59-A6C34878D82A}">
                    <a16:rowId xmlns:a16="http://schemas.microsoft.com/office/drawing/2014/main" val="10000"/>
                  </a:ext>
                </a:extLst>
              </a:tr>
              <a:tr h="544195">
                <a:tc>
                  <a:txBody>
                    <a:bodyPr/>
                    <a:lstStyle/>
                    <a:p>
                      <a:pPr algn="ctr" fontAlgn="ctr"/>
                      <a:r>
                        <a:rPr lang="en-US" sz="1600" u="none" strike="noStrike">
                          <a:effectLst/>
                        </a:rPr>
                        <a:t>Central field (T)</a:t>
                      </a:r>
                      <a:endParaRPr lang="en-US"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4</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1</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dirty="0">
                          <a:effectLst/>
                        </a:rPr>
                        <a:t>1.5</a:t>
                      </a:r>
                      <a:endParaRPr lang="en-US" altLang="zh-CN" sz="1600" b="0" i="0" u="none" strike="noStrike" dirty="0">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0.8</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1.3</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1.5</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2</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3</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extLst>
                  <a:ext uri="{0D108BD9-81ED-4DB2-BD59-A6C34878D82A}">
                    <a16:rowId xmlns:a16="http://schemas.microsoft.com/office/drawing/2014/main" val="10001"/>
                  </a:ext>
                </a:extLst>
              </a:tr>
              <a:tr h="544195">
                <a:tc>
                  <a:txBody>
                    <a:bodyPr/>
                    <a:lstStyle/>
                    <a:p>
                      <a:pPr algn="ctr" fontAlgn="ctr"/>
                      <a:r>
                        <a:rPr lang="en-US" sz="1600" u="none" strike="noStrike">
                          <a:effectLst/>
                        </a:rPr>
                        <a:t>Operating current (A)</a:t>
                      </a:r>
                      <a:endParaRPr lang="en-US"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dirty="0">
                          <a:effectLst/>
                        </a:rPr>
                        <a:t>19600</a:t>
                      </a:r>
                      <a:endParaRPr lang="en-US" altLang="zh-CN" sz="1600" b="0" i="0" u="none" strike="noStrike" dirty="0">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3369</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5000</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380</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900</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12000</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20000</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17000</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extLst>
                  <a:ext uri="{0D108BD9-81ED-4DB2-BD59-A6C34878D82A}">
                    <a16:rowId xmlns:a16="http://schemas.microsoft.com/office/drawing/2014/main" val="10002"/>
                  </a:ext>
                </a:extLst>
              </a:tr>
              <a:tr h="544195">
                <a:tc>
                  <a:txBody>
                    <a:bodyPr/>
                    <a:lstStyle/>
                    <a:p>
                      <a:pPr algn="ctr" fontAlgn="ctr"/>
                      <a:r>
                        <a:rPr lang="en-US" sz="1600" u="none" strike="noStrike">
                          <a:effectLst/>
                        </a:rPr>
                        <a:t>Inner diameter of coil (mm)</a:t>
                      </a:r>
                      <a:endParaRPr lang="en-US"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dirty="0">
                          <a:effectLst/>
                        </a:rPr>
                        <a:t>6360</a:t>
                      </a:r>
                      <a:endParaRPr lang="en-US" altLang="zh-CN" sz="1600" b="0" i="0" u="none" strike="noStrike" dirty="0">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dirty="0">
                          <a:effectLst/>
                        </a:rPr>
                        <a:t>2960</a:t>
                      </a:r>
                      <a:endParaRPr lang="en-US" altLang="zh-CN" sz="1600" b="0" i="0" u="none" strike="noStrike" dirty="0">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dirty="0">
                          <a:effectLst/>
                        </a:rPr>
                        <a:t>5300</a:t>
                      </a:r>
                      <a:endParaRPr lang="en-US" altLang="zh-CN" sz="1600" b="0" i="0" u="none" strike="noStrike" dirty="0">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dirty="0">
                          <a:effectLst/>
                        </a:rPr>
                        <a:t>900</a:t>
                      </a:r>
                      <a:endParaRPr lang="en-US" altLang="zh-CN" sz="1600" b="0" i="0" u="none" strike="noStrike" dirty="0">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553.6</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zh-CN" altLang="en-US" sz="1600" u="none" strike="noStrike">
                          <a:effectLst/>
                        </a:rPr>
                        <a:t>　</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2200</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7300</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extLst>
                  <a:ext uri="{0D108BD9-81ED-4DB2-BD59-A6C34878D82A}">
                    <a16:rowId xmlns:a16="http://schemas.microsoft.com/office/drawing/2014/main" val="10003"/>
                  </a:ext>
                </a:extLst>
              </a:tr>
              <a:tr h="544195">
                <a:tc>
                  <a:txBody>
                    <a:bodyPr/>
                    <a:lstStyle/>
                    <a:p>
                      <a:pPr algn="ctr" fontAlgn="ctr"/>
                      <a:r>
                        <a:rPr lang="en-US" sz="1600" u="none" strike="noStrike">
                          <a:effectLst/>
                        </a:rPr>
                        <a:t>Length of coil (mm)</a:t>
                      </a:r>
                      <a:endParaRPr lang="en-US"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dirty="0">
                          <a:effectLst/>
                        </a:rPr>
                        <a:t>12480</a:t>
                      </a:r>
                      <a:endParaRPr lang="en-US" altLang="zh-CN" sz="1600" b="0" i="0" u="none" strike="noStrike" dirty="0">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dirty="0">
                          <a:effectLst/>
                        </a:rPr>
                        <a:t>3520</a:t>
                      </a:r>
                      <a:endParaRPr lang="en-US" altLang="zh-CN" sz="1600" b="0" i="0" u="none" strike="noStrike" dirty="0">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6350</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1400</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465</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1900</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6000</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a:effectLst/>
                        </a:rPr>
                        <a:t>8150</a:t>
                      </a:r>
                      <a:endParaRPr lang="en-US" altLang="zh-CN" sz="1600" b="0" i="0" u="none" strike="noStrike">
                        <a:solidFill>
                          <a:srgbClr val="000000"/>
                        </a:solidFill>
                        <a:effectLst/>
                        <a:latin typeface="Calibri" panose="020F0502020204030204" charset="0"/>
                        <a:ea typeface="宋体" panose="02010600030101010101" pitchFamily="2" charset="-122"/>
                      </a:endParaRPr>
                    </a:p>
                  </a:txBody>
                  <a:tcPr marL="9525" marR="9525" marT="9525" marB="0" anchor="ctr"/>
                </a:tc>
                <a:extLst>
                  <a:ext uri="{0D108BD9-81ED-4DB2-BD59-A6C34878D82A}">
                    <a16:rowId xmlns:a16="http://schemas.microsoft.com/office/drawing/2014/main" val="10004"/>
                  </a:ext>
                </a:extLst>
              </a:tr>
              <a:tr h="544195">
                <a:tc>
                  <a:txBody>
                    <a:bodyPr/>
                    <a:lstStyle/>
                    <a:p>
                      <a:pPr algn="ctr" fontAlgn="ctr"/>
                      <a:r>
                        <a:rPr lang="en-US" sz="1600" u="none" strike="noStrike" dirty="0">
                          <a:effectLst/>
                        </a:rPr>
                        <a:t>Thickness of </a:t>
                      </a:r>
                      <a:r>
                        <a:rPr lang="en-US" sz="1600" u="none" strike="noStrike" dirty="0" smtClean="0">
                          <a:effectLst/>
                        </a:rPr>
                        <a:t>cryostat (mm)</a:t>
                      </a:r>
                      <a:endParaRPr lang="en-US" sz="1600" b="0" i="0" u="none" strike="noStrike" dirty="0">
                        <a:solidFill>
                          <a:srgbClr val="00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dirty="0">
                          <a:solidFill>
                            <a:schemeClr val="accent6"/>
                          </a:solidFill>
                          <a:effectLst/>
                        </a:rPr>
                        <a:t>830</a:t>
                      </a:r>
                      <a:endParaRPr lang="en-US" altLang="zh-CN" sz="1600" b="0" i="0" u="none" strike="noStrike" dirty="0">
                        <a:solidFill>
                          <a:schemeClr val="accent6"/>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dirty="0">
                          <a:solidFill>
                            <a:schemeClr val="tx1"/>
                          </a:solidFill>
                          <a:effectLst/>
                        </a:rPr>
                        <a:t>271</a:t>
                      </a:r>
                      <a:endParaRPr lang="en-US" altLang="zh-CN" sz="1600" b="0" i="0" u="none" strike="noStrike" dirty="0">
                        <a:solidFill>
                          <a:schemeClr val="tx1"/>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dirty="0">
                          <a:solidFill>
                            <a:schemeClr val="tx1"/>
                          </a:solidFill>
                          <a:effectLst/>
                        </a:rPr>
                        <a:t>440</a:t>
                      </a:r>
                      <a:endParaRPr lang="en-US" altLang="zh-CN" sz="1600" b="0" i="0" u="none" strike="noStrike" dirty="0">
                        <a:solidFill>
                          <a:schemeClr val="tx1"/>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dirty="0">
                          <a:solidFill>
                            <a:schemeClr val="tx1"/>
                          </a:solidFill>
                          <a:effectLst/>
                        </a:rPr>
                        <a:t>130</a:t>
                      </a:r>
                      <a:endParaRPr lang="en-US" altLang="zh-CN" sz="1600" b="0" i="0" u="none" strike="noStrike" dirty="0">
                        <a:solidFill>
                          <a:schemeClr val="tx1"/>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dirty="0">
                          <a:solidFill>
                            <a:schemeClr val="tx1"/>
                          </a:solidFill>
                          <a:effectLst/>
                        </a:rPr>
                        <a:t>80</a:t>
                      </a:r>
                      <a:endParaRPr lang="en-US" altLang="zh-CN" sz="1600" b="0" i="0" u="none" strike="noStrike" dirty="0">
                        <a:solidFill>
                          <a:schemeClr val="tx1"/>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dirty="0">
                          <a:solidFill>
                            <a:schemeClr val="tx1"/>
                          </a:solidFill>
                          <a:effectLst/>
                        </a:rPr>
                        <a:t>306</a:t>
                      </a:r>
                      <a:endParaRPr lang="en-US" altLang="zh-CN" sz="1600" b="0" i="0" u="none" strike="noStrike" dirty="0">
                        <a:solidFill>
                          <a:schemeClr val="tx1"/>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dirty="0">
                          <a:solidFill>
                            <a:schemeClr val="tx1"/>
                          </a:solidFill>
                          <a:effectLst/>
                        </a:rPr>
                        <a:t>300</a:t>
                      </a:r>
                      <a:endParaRPr lang="en-US" altLang="zh-CN" sz="1600" b="0" i="0" u="none" strike="noStrike" dirty="0">
                        <a:solidFill>
                          <a:schemeClr val="tx1"/>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r>
                        <a:rPr lang="en-US" altLang="zh-CN" sz="1600" u="none" strike="noStrike" dirty="0" smtClean="0">
                          <a:solidFill>
                            <a:srgbClr val="FF0000"/>
                          </a:solidFill>
                          <a:effectLst/>
                        </a:rPr>
                        <a:t>  700</a:t>
                      </a:r>
                      <a:endParaRPr lang="en-US" altLang="zh-CN" sz="1600" b="0" i="0" u="none" strike="noStrike" dirty="0">
                        <a:solidFill>
                          <a:srgbClr val="FF0000"/>
                        </a:solidFill>
                        <a:effectLst/>
                        <a:latin typeface="Calibri" panose="020F0502020204030204" charset="0"/>
                        <a:ea typeface="宋体" panose="02010600030101010101" pitchFamily="2" charset="-122"/>
                      </a:endParaRPr>
                    </a:p>
                  </a:txBody>
                  <a:tcPr marL="9525" marR="9525" marT="9525" marB="0" anchor="ctr"/>
                </a:tc>
                <a:extLst>
                  <a:ext uri="{0D108BD9-81ED-4DB2-BD59-A6C34878D82A}">
                    <a16:rowId xmlns:a16="http://schemas.microsoft.com/office/drawing/2014/main" val="10005"/>
                  </a:ext>
                </a:extLst>
              </a:tr>
              <a:tr h="544195">
                <a:tc>
                  <a:txBody>
                    <a:bodyPr/>
                    <a:lstStyle/>
                    <a:p>
                      <a:pPr algn="ctr" fontAlgn="ctr">
                        <a:buNone/>
                      </a:pPr>
                      <a:r>
                        <a:rPr lang="en-US" altLang="en-US" sz="1600" b="0" i="0" u="none" strike="noStrike" dirty="0">
                          <a:solidFill>
                            <a:srgbClr val="000000"/>
                          </a:solidFill>
                          <a:effectLst/>
                          <a:latin typeface="Calibri" panose="020F0502020204030204" charset="0"/>
                          <a:ea typeface="宋体" panose="02010600030101010101" pitchFamily="2" charset="-122"/>
                        </a:rPr>
                        <a:t>Conductor </a:t>
                      </a:r>
                      <a:r>
                        <a:rPr lang="zh-CN" altLang="en-US" sz="1600" b="0" i="0" u="none" strike="noStrike" dirty="0">
                          <a:solidFill>
                            <a:srgbClr val="000000"/>
                          </a:solidFill>
                          <a:effectLst/>
                          <a:latin typeface="Calibri" panose="020F0502020204030204" charset="0"/>
                          <a:ea typeface="宋体" panose="02010600030101010101" pitchFamily="2" charset="-122"/>
                        </a:rPr>
                        <a:t>（</a:t>
                      </a:r>
                      <a:r>
                        <a:rPr lang="en-US" altLang="zh-CN" sz="1600" b="0" i="0" u="none" strike="noStrike" dirty="0">
                          <a:solidFill>
                            <a:srgbClr val="000000"/>
                          </a:solidFill>
                          <a:effectLst/>
                          <a:latin typeface="Calibri" panose="020F0502020204030204" charset="0"/>
                          <a:ea typeface="宋体" panose="02010600030101010101" pitchFamily="2" charset="-122"/>
                        </a:rPr>
                        <a:t>mm</a:t>
                      </a:r>
                      <a:r>
                        <a:rPr lang="zh-CN" altLang="en-US" sz="1600" b="0" i="0" u="none" strike="noStrike" dirty="0">
                          <a:solidFill>
                            <a:srgbClr val="000000"/>
                          </a:solidFill>
                          <a:effectLst/>
                          <a:latin typeface="Calibri" panose="020F0502020204030204" charset="0"/>
                          <a:ea typeface="宋体" panose="02010600030101010101" pitchFamily="2" charset="-122"/>
                        </a:rPr>
                        <a:t>）</a:t>
                      </a:r>
                    </a:p>
                  </a:txBody>
                  <a:tcPr marL="9525" marR="9525" marT="9525" marB="0" anchor="ctr"/>
                </a:tc>
                <a:tc>
                  <a:txBody>
                    <a:bodyPr/>
                    <a:lstStyle/>
                    <a:p>
                      <a:pPr algn="ctr" fontAlgn="ctr">
                        <a:buNone/>
                      </a:pPr>
                      <a:r>
                        <a:rPr lang="en-US" altLang="zh-CN" sz="1600" b="0" i="0" u="none" strike="noStrike" dirty="0">
                          <a:solidFill>
                            <a:schemeClr val="tx1"/>
                          </a:solidFill>
                          <a:effectLst/>
                          <a:latin typeface="Calibri" panose="020F0502020204030204" charset="0"/>
                          <a:ea typeface="宋体" panose="02010600030101010101" pitchFamily="2" charset="-122"/>
                        </a:rPr>
                        <a:t>21.6</a:t>
                      </a:r>
                      <a:r>
                        <a:rPr lang="en-US" altLang="zh-CN" sz="1600" dirty="0">
                          <a:solidFill>
                            <a:schemeClr val="tx1"/>
                          </a:solidFill>
                          <a:effectLst/>
                          <a:latin typeface="Arial" panose="020B0604020202020204" pitchFamily="34" charset="0"/>
                          <a:ea typeface="宋体" panose="02010600030101010101" pitchFamily="2" charset="-122"/>
                          <a:sym typeface="+mn-ea"/>
                        </a:rPr>
                        <a:t>×64</a:t>
                      </a:r>
                      <a:endParaRPr lang="en-US" altLang="zh-CN" sz="1600" b="0" i="0" u="none" strike="noStrike" dirty="0">
                        <a:solidFill>
                          <a:schemeClr val="tx1"/>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buNone/>
                      </a:pPr>
                      <a:r>
                        <a:rPr lang="en-US" altLang="zh-CN" sz="1600" b="0" i="0" u="none" strike="noStrike" dirty="0">
                          <a:solidFill>
                            <a:schemeClr val="tx1"/>
                          </a:solidFill>
                          <a:effectLst/>
                          <a:latin typeface="Calibri" panose="020F0502020204030204" charset="0"/>
                          <a:ea typeface="宋体" panose="02010600030101010101" pitchFamily="2" charset="-122"/>
                        </a:rPr>
                        <a:t>3.7</a:t>
                      </a:r>
                      <a:r>
                        <a:rPr lang="en-US" altLang="zh-CN" sz="1600" b="0" i="0" u="none" strike="noStrike" dirty="0">
                          <a:solidFill>
                            <a:schemeClr val="tx1"/>
                          </a:solidFill>
                          <a:effectLst/>
                          <a:latin typeface="Arial" panose="020B0604020202020204" pitchFamily="34" charset="0"/>
                          <a:ea typeface="宋体" panose="02010600030101010101" pitchFamily="2" charset="-122"/>
                        </a:rPr>
                        <a:t>×</a:t>
                      </a:r>
                      <a:r>
                        <a:rPr lang="en-US" altLang="zh-CN" sz="1600" b="0" i="0" u="none" strike="noStrike" dirty="0">
                          <a:solidFill>
                            <a:schemeClr val="tx1"/>
                          </a:solidFill>
                          <a:effectLst/>
                          <a:latin typeface="Calibri" panose="020F0502020204030204" charset="0"/>
                          <a:ea typeface="宋体" panose="02010600030101010101" pitchFamily="2" charset="-122"/>
                        </a:rPr>
                        <a:t>20</a:t>
                      </a:r>
                    </a:p>
                  </a:txBody>
                  <a:tcPr marL="9525" marR="9525" marT="9525" marB="0" anchor="ctr"/>
                </a:tc>
                <a:tc>
                  <a:txBody>
                    <a:bodyPr/>
                    <a:lstStyle/>
                    <a:p>
                      <a:pPr algn="ctr" fontAlgn="ctr">
                        <a:buNone/>
                      </a:pPr>
                      <a:endParaRPr lang="en-US" altLang="zh-CN" sz="1600" b="0" i="0" u="none" strike="noStrike" dirty="0">
                        <a:solidFill>
                          <a:srgbClr val="FF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buNone/>
                      </a:pPr>
                      <a:endParaRPr lang="en-US" altLang="zh-CN" sz="1600" b="0" i="0" u="none" strike="noStrike" dirty="0">
                        <a:solidFill>
                          <a:schemeClr val="tx1"/>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buNone/>
                      </a:pPr>
                      <a:endParaRPr lang="en-US" altLang="zh-CN" sz="1600" b="0" i="0" u="none" strike="noStrike" dirty="0">
                        <a:solidFill>
                          <a:schemeClr val="tx1"/>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buNone/>
                      </a:pPr>
                      <a:endParaRPr lang="en-US" altLang="zh-CN" sz="1600" b="0" i="0" u="none" strike="noStrike" dirty="0">
                        <a:solidFill>
                          <a:srgbClr val="FF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buNone/>
                      </a:pPr>
                      <a:endParaRPr lang="en-US" altLang="zh-CN" sz="1600" b="0" i="0" u="none" strike="noStrike" dirty="0">
                        <a:solidFill>
                          <a:srgbClr val="FF0000"/>
                        </a:solidFill>
                        <a:effectLst/>
                        <a:latin typeface="Calibri" panose="020F0502020204030204" charset="0"/>
                        <a:ea typeface="宋体" panose="02010600030101010101" pitchFamily="2" charset="-122"/>
                      </a:endParaRPr>
                    </a:p>
                  </a:txBody>
                  <a:tcPr marL="9525" marR="9525" marT="9525" marB="0" anchor="ctr"/>
                </a:tc>
                <a:tc>
                  <a:txBody>
                    <a:bodyPr/>
                    <a:lstStyle/>
                    <a:p>
                      <a:pPr algn="ctr" fontAlgn="ctr">
                        <a:buNone/>
                      </a:pPr>
                      <a:r>
                        <a:rPr lang="en-US" altLang="zh-CN" sz="1600" b="0" i="0" u="none" strike="noStrike" dirty="0" smtClean="0">
                          <a:solidFill>
                            <a:srgbClr val="FF0000"/>
                          </a:solidFill>
                          <a:effectLst/>
                          <a:latin typeface="Calibri" panose="020F0502020204030204" charset="0"/>
                          <a:ea typeface="宋体" panose="02010600030101010101" pitchFamily="2" charset="-122"/>
                        </a:rPr>
                        <a:t>22</a:t>
                      </a:r>
                      <a:r>
                        <a:rPr lang="en-US" altLang="zh-CN" sz="1600" dirty="0" smtClean="0">
                          <a:solidFill>
                            <a:schemeClr val="tx1"/>
                          </a:solidFill>
                          <a:effectLst/>
                          <a:latin typeface="Arial" panose="020B0604020202020204" pitchFamily="34" charset="0"/>
                          <a:ea typeface="宋体" panose="02010600030101010101" pitchFamily="2" charset="-122"/>
                          <a:sym typeface="+mn-ea"/>
                        </a:rPr>
                        <a:t>×56</a:t>
                      </a:r>
                      <a:endParaRPr lang="en-US" altLang="zh-CN" sz="1600" b="0" i="0" u="none" strike="noStrike" dirty="0">
                        <a:solidFill>
                          <a:schemeClr val="tx1"/>
                        </a:solidFill>
                        <a:effectLst/>
                        <a:latin typeface="Calibri" panose="020F0502020204030204" charset="0"/>
                        <a:ea typeface="宋体" panose="02010600030101010101" pitchFamily="2" charset="-122"/>
                      </a:endParaRPr>
                    </a:p>
                  </a:txBody>
                  <a:tcPr marL="9525" marR="9525" marT="9525" marB="0" anchor="ctr"/>
                </a:tc>
                <a:extLst>
                  <a:ext uri="{0D108BD9-81ED-4DB2-BD59-A6C34878D82A}">
                    <a16:rowId xmlns:a16="http://schemas.microsoft.com/office/drawing/2014/main" val="10006"/>
                  </a:ext>
                </a:extLst>
              </a:tr>
            </a:tbl>
          </a:graphicData>
        </a:graphic>
      </p:graphicFrame>
      <p:sp>
        <p:nvSpPr>
          <p:cNvPr id="5" name="灯片编号占位符 4"/>
          <p:cNvSpPr>
            <a:spLocks noGrp="1"/>
          </p:cNvSpPr>
          <p:nvPr>
            <p:ph type="sldNum" sz="quarter" idx="12"/>
          </p:nvPr>
        </p:nvSpPr>
        <p:spPr/>
        <p:txBody>
          <a:bodyPr/>
          <a:lstStyle/>
          <a:p>
            <a:fld id="{49AE70B2-8BF9-45C0-BB95-33D1B9D3A854}" type="slidenum">
              <a:rPr lang="zh-CN" altLang="en-US" smtClean="0"/>
              <a:t>18</a:t>
            </a:fld>
            <a:endParaRPr lang="zh-CN" altLang="en-US"/>
          </a:p>
        </p:txBody>
      </p:sp>
      <p:sp>
        <p:nvSpPr>
          <p:cNvPr id="6" name="文本框 5"/>
          <p:cNvSpPr txBox="1"/>
          <p:nvPr/>
        </p:nvSpPr>
        <p:spPr>
          <a:xfrm>
            <a:off x="491067" y="321733"/>
            <a:ext cx="1227666" cy="369332"/>
          </a:xfrm>
          <a:prstGeom prst="rect">
            <a:avLst/>
          </a:prstGeom>
          <a:noFill/>
          <a:ln>
            <a:solidFill>
              <a:srgbClr val="00B0F0"/>
            </a:solidFill>
          </a:ln>
        </p:spPr>
        <p:txBody>
          <a:bodyPr wrap="square" rtlCol="0">
            <a:spAutoFit/>
          </a:bodyPr>
          <a:lstStyle/>
          <a:p>
            <a:r>
              <a:rPr lang="en-US" altLang="zh-CN" b="1" dirty="0" smtClean="0"/>
              <a:t>BACKUP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p:cNvSpPr txBox="1"/>
          <p:nvPr/>
        </p:nvSpPr>
        <p:spPr>
          <a:xfrm>
            <a:off x="250674" y="46653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120000"/>
              </a:lnSpc>
              <a:spcBef>
                <a:spcPts val="1000"/>
              </a:spcBef>
              <a:buClr>
                <a:srgbClr val="C00000"/>
              </a:buClr>
            </a:pPr>
            <a:r>
              <a:rPr lang="en-US" altLang="zh-CN" b="1" dirty="0">
                <a:solidFill>
                  <a:srgbClr val="C00000"/>
                </a:solidFill>
                <a:latin typeface="Arial Black" panose="020B0A04020102020204" pitchFamily="34" charset="0"/>
                <a:ea typeface="微软雅黑" panose="020B0503020204020204" charset="-122"/>
              </a:rPr>
              <a:t>Physical design of the solenoid magnet</a:t>
            </a:r>
          </a:p>
        </p:txBody>
      </p:sp>
      <p:sp>
        <p:nvSpPr>
          <p:cNvPr id="6" name="Content Placeholder 1"/>
          <p:cNvSpPr>
            <a:spLocks noGrp="1"/>
          </p:cNvSpPr>
          <p:nvPr>
            <p:ph idx="1"/>
          </p:nvPr>
        </p:nvSpPr>
        <p:spPr>
          <a:xfrm>
            <a:off x="609600" y="1180899"/>
            <a:ext cx="10972800" cy="659853"/>
          </a:xfrm>
        </p:spPr>
        <p:txBody>
          <a:bodyPr/>
          <a:lstStyle/>
          <a:p>
            <a:r>
              <a:rPr lang="en-US" altLang="zh-CN" dirty="0"/>
              <a:t>Physical design of the magnet</a:t>
            </a:r>
          </a:p>
        </p:txBody>
      </p:sp>
      <p:sp>
        <p:nvSpPr>
          <p:cNvPr id="5" name="Slide Number Placeholder 4"/>
          <p:cNvSpPr txBox="1"/>
          <p:nvPr/>
        </p:nvSpPr>
        <p:spPr>
          <a:xfrm>
            <a:off x="8737600" y="6356351"/>
            <a:ext cx="28448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E9139-A00B-4B2A-98A6-095DC08F1345}" type="slidenum">
              <a:rPr lang="zh-CN" altLang="en-US" smtClean="0"/>
              <a:t>2</a:t>
            </a:fld>
            <a:endParaRPr lang="zh-CN" altLang="en-US" dirty="0"/>
          </a:p>
        </p:txBody>
      </p:sp>
      <p:graphicFrame>
        <p:nvGraphicFramePr>
          <p:cNvPr id="14" name="表格 13"/>
          <p:cNvGraphicFramePr>
            <a:graphicFrameLocks noGrp="1"/>
          </p:cNvGraphicFramePr>
          <p:nvPr/>
        </p:nvGraphicFramePr>
        <p:xfrm>
          <a:off x="487156" y="2784943"/>
          <a:ext cx="3213679" cy="3734576"/>
        </p:xfrm>
        <a:graphic>
          <a:graphicData uri="http://schemas.openxmlformats.org/drawingml/2006/table">
            <a:tbl>
              <a:tblPr firstRow="1" bandRow="1">
                <a:tableStyleId>{5940675A-B579-460E-94D1-54222C63F5DA}</a:tableStyleId>
              </a:tblPr>
              <a:tblGrid>
                <a:gridCol w="2021885">
                  <a:extLst>
                    <a:ext uri="{9D8B030D-6E8A-4147-A177-3AD203B41FA5}">
                      <a16:colId xmlns:a16="http://schemas.microsoft.com/office/drawing/2014/main" val="20000"/>
                    </a:ext>
                  </a:extLst>
                </a:gridCol>
                <a:gridCol w="1191794">
                  <a:extLst>
                    <a:ext uri="{9D8B030D-6E8A-4147-A177-3AD203B41FA5}">
                      <a16:colId xmlns:a16="http://schemas.microsoft.com/office/drawing/2014/main" val="20001"/>
                    </a:ext>
                  </a:extLst>
                </a:gridCol>
              </a:tblGrid>
              <a:tr h="368048">
                <a:tc>
                  <a:txBody>
                    <a:bodyPr/>
                    <a:lstStyle/>
                    <a:p>
                      <a:r>
                        <a:rPr lang="en-US" altLang="zh-CN" sz="1600" dirty="0"/>
                        <a:t>Central magnetic field</a:t>
                      </a:r>
                      <a:endParaRPr lang="zh-CN" altLang="en-US" sz="1600" dirty="0"/>
                    </a:p>
                  </a:txBody>
                  <a:tcPr/>
                </a:tc>
                <a:tc>
                  <a:txBody>
                    <a:bodyPr/>
                    <a:lstStyle/>
                    <a:p>
                      <a:r>
                        <a:rPr lang="en-US" altLang="zh-CN" sz="1600" dirty="0"/>
                        <a:t>3</a:t>
                      </a:r>
                      <a:r>
                        <a:rPr lang="en-US" altLang="zh-CN" sz="1600" baseline="0" dirty="0"/>
                        <a:t> T</a:t>
                      </a:r>
                      <a:endParaRPr lang="zh-CN" altLang="en-US" sz="1600" dirty="0"/>
                    </a:p>
                  </a:txBody>
                  <a:tcPr/>
                </a:tc>
                <a:extLst>
                  <a:ext uri="{0D108BD9-81ED-4DB2-BD59-A6C34878D82A}">
                    <a16:rowId xmlns:a16="http://schemas.microsoft.com/office/drawing/2014/main" val="10000"/>
                  </a:ext>
                </a:extLst>
              </a:tr>
              <a:tr h="368048">
                <a:tc>
                  <a:txBody>
                    <a:bodyPr/>
                    <a:lstStyle/>
                    <a:p>
                      <a:r>
                        <a:rPr lang="en-US" altLang="zh-CN" sz="1600" dirty="0"/>
                        <a:t>Inner diameter</a:t>
                      </a:r>
                      <a:endParaRPr lang="zh-CN" altLang="en-US" sz="1600" dirty="0"/>
                    </a:p>
                  </a:txBody>
                  <a:tcPr/>
                </a:tc>
                <a:tc>
                  <a:txBody>
                    <a:bodyPr/>
                    <a:lstStyle/>
                    <a:p>
                      <a:r>
                        <a:rPr lang="en-US" altLang="zh-CN" sz="1600" dirty="0"/>
                        <a:t>7300 mm</a:t>
                      </a:r>
                      <a:endParaRPr lang="zh-CN" altLang="en-US" sz="1600" dirty="0"/>
                    </a:p>
                  </a:txBody>
                  <a:tcPr/>
                </a:tc>
                <a:extLst>
                  <a:ext uri="{0D108BD9-81ED-4DB2-BD59-A6C34878D82A}">
                    <a16:rowId xmlns:a16="http://schemas.microsoft.com/office/drawing/2014/main" val="10001"/>
                  </a:ext>
                </a:extLst>
              </a:tr>
              <a:tr h="368048">
                <a:tc>
                  <a:txBody>
                    <a:bodyPr/>
                    <a:lstStyle/>
                    <a:p>
                      <a:pPr>
                        <a:buNone/>
                      </a:pPr>
                      <a:r>
                        <a:rPr lang="en-US" altLang="zh-CN" sz="1600" dirty="0"/>
                        <a:t>coil length</a:t>
                      </a:r>
                    </a:p>
                  </a:txBody>
                  <a:tcPr/>
                </a:tc>
                <a:tc>
                  <a:txBody>
                    <a:bodyPr/>
                    <a:lstStyle/>
                    <a:p>
                      <a:pPr>
                        <a:buNone/>
                      </a:pPr>
                      <a:r>
                        <a:rPr lang="en-US" altLang="zh-CN" sz="1600" dirty="0"/>
                        <a:t>8150mm</a:t>
                      </a:r>
                    </a:p>
                  </a:txBody>
                  <a:tcPr/>
                </a:tc>
                <a:extLst>
                  <a:ext uri="{0D108BD9-81ED-4DB2-BD59-A6C34878D82A}">
                    <a16:rowId xmlns:a16="http://schemas.microsoft.com/office/drawing/2014/main" val="10002"/>
                  </a:ext>
                </a:extLst>
              </a:tr>
              <a:tr h="368048">
                <a:tc>
                  <a:txBody>
                    <a:bodyPr/>
                    <a:lstStyle/>
                    <a:p>
                      <a:r>
                        <a:rPr lang="en-US" altLang="zh-CN" sz="1600" dirty="0"/>
                        <a:t>Operating</a:t>
                      </a:r>
                      <a:r>
                        <a:rPr lang="en-US" altLang="zh-CN" sz="1600" baseline="0" dirty="0"/>
                        <a:t> current</a:t>
                      </a:r>
                      <a:endParaRPr lang="zh-CN" altLang="en-US" sz="1600" dirty="0"/>
                    </a:p>
                  </a:txBody>
                  <a:tcPr/>
                </a:tc>
                <a:tc>
                  <a:txBody>
                    <a:bodyPr/>
                    <a:lstStyle/>
                    <a:p>
                      <a:r>
                        <a:rPr lang="en-US" altLang="zh-CN" sz="1600" b="1" dirty="0">
                          <a:solidFill>
                            <a:srgbClr val="0070C0"/>
                          </a:solidFill>
                        </a:rPr>
                        <a:t>17 kA</a:t>
                      </a:r>
                    </a:p>
                  </a:txBody>
                  <a:tcPr/>
                </a:tc>
                <a:extLst>
                  <a:ext uri="{0D108BD9-81ED-4DB2-BD59-A6C34878D82A}">
                    <a16:rowId xmlns:a16="http://schemas.microsoft.com/office/drawing/2014/main" val="10003"/>
                  </a:ext>
                </a:extLst>
              </a:tr>
              <a:tr h="368048">
                <a:tc>
                  <a:txBody>
                    <a:bodyPr/>
                    <a:lstStyle/>
                    <a:p>
                      <a:r>
                        <a:rPr lang="en-US" altLang="zh-CN" sz="1600" dirty="0"/>
                        <a:t>Cable length</a:t>
                      </a:r>
                      <a:endParaRPr lang="zh-CN" altLang="en-US" sz="1600" dirty="0"/>
                    </a:p>
                  </a:txBody>
                  <a:tcPr/>
                </a:tc>
                <a:tc>
                  <a:txBody>
                    <a:bodyPr/>
                    <a:lstStyle/>
                    <a:p>
                      <a:r>
                        <a:rPr lang="en-US" altLang="zh-CN" sz="1600" dirty="0"/>
                        <a:t>33 km</a:t>
                      </a:r>
                      <a:endParaRPr lang="zh-CN" altLang="en-US" sz="1600" dirty="0"/>
                    </a:p>
                  </a:txBody>
                  <a:tcPr/>
                </a:tc>
                <a:extLst>
                  <a:ext uri="{0D108BD9-81ED-4DB2-BD59-A6C34878D82A}">
                    <a16:rowId xmlns:a16="http://schemas.microsoft.com/office/drawing/2014/main" val="10004"/>
                  </a:ext>
                </a:extLst>
              </a:tr>
              <a:tr h="368048">
                <a:tc>
                  <a:txBody>
                    <a:bodyPr/>
                    <a:lstStyle/>
                    <a:p>
                      <a:r>
                        <a:rPr lang="en-US" altLang="zh-CN" sz="1600" dirty="0"/>
                        <a:t>Inductance</a:t>
                      </a:r>
                      <a:endParaRPr lang="zh-CN" altLang="en-US" sz="1600" dirty="0"/>
                    </a:p>
                  </a:txBody>
                  <a:tcPr/>
                </a:tc>
                <a:tc>
                  <a:txBody>
                    <a:bodyPr/>
                    <a:lstStyle/>
                    <a:p>
                      <a:r>
                        <a:rPr lang="en-US" altLang="zh-CN" sz="1600" dirty="0"/>
                        <a:t>11 H</a:t>
                      </a:r>
                      <a:endParaRPr lang="zh-CN" altLang="en-US" sz="1600" dirty="0"/>
                    </a:p>
                  </a:txBody>
                  <a:tcPr/>
                </a:tc>
                <a:extLst>
                  <a:ext uri="{0D108BD9-81ED-4DB2-BD59-A6C34878D82A}">
                    <a16:rowId xmlns:a16="http://schemas.microsoft.com/office/drawing/2014/main" val="10005"/>
                  </a:ext>
                </a:extLst>
              </a:tr>
              <a:tr h="368048">
                <a:tc>
                  <a:txBody>
                    <a:bodyPr/>
                    <a:lstStyle/>
                    <a:p>
                      <a:r>
                        <a:rPr lang="en-US" altLang="zh-CN" sz="1600" dirty="0"/>
                        <a:t>Stored Energy</a:t>
                      </a:r>
                      <a:endParaRPr lang="zh-CN" altLang="en-US" sz="1600" dirty="0"/>
                    </a:p>
                  </a:txBody>
                  <a:tcPr/>
                </a:tc>
                <a:tc>
                  <a:txBody>
                    <a:bodyPr/>
                    <a:lstStyle/>
                    <a:p>
                      <a:r>
                        <a:rPr lang="en-US" altLang="zh-CN" sz="1600" dirty="0"/>
                        <a:t>1.54 GJ</a:t>
                      </a:r>
                      <a:endParaRPr lang="zh-CN" altLang="en-US" sz="1600" dirty="0"/>
                    </a:p>
                  </a:txBody>
                  <a:tcPr/>
                </a:tc>
                <a:extLst>
                  <a:ext uri="{0D108BD9-81ED-4DB2-BD59-A6C34878D82A}">
                    <a16:rowId xmlns:a16="http://schemas.microsoft.com/office/drawing/2014/main" val="10006"/>
                  </a:ext>
                </a:extLst>
              </a:tr>
              <a:tr h="368048">
                <a:tc>
                  <a:txBody>
                    <a:bodyPr/>
                    <a:lstStyle/>
                    <a:p>
                      <a:r>
                        <a:rPr lang="en-US" altLang="zh-CN" sz="1600" dirty="0"/>
                        <a:t>Magnet weight</a:t>
                      </a:r>
                      <a:endParaRPr lang="zh-CN" altLang="en-US" sz="1600" dirty="0"/>
                    </a:p>
                  </a:txBody>
                  <a:tcPr/>
                </a:tc>
                <a:tc>
                  <a:txBody>
                    <a:bodyPr/>
                    <a:lstStyle/>
                    <a:p>
                      <a:r>
                        <a:rPr lang="en-US" altLang="zh-CN" sz="1600" dirty="0"/>
                        <a:t>290 tons</a:t>
                      </a:r>
                      <a:endParaRPr lang="zh-CN" altLang="en-US" sz="1600" dirty="0"/>
                    </a:p>
                  </a:txBody>
                  <a:tcPr/>
                </a:tc>
                <a:extLst>
                  <a:ext uri="{0D108BD9-81ED-4DB2-BD59-A6C34878D82A}">
                    <a16:rowId xmlns:a16="http://schemas.microsoft.com/office/drawing/2014/main" val="10007"/>
                  </a:ext>
                </a:extLst>
              </a:tr>
              <a:tr h="368048">
                <a:tc>
                  <a:txBody>
                    <a:bodyPr/>
                    <a:lstStyle/>
                    <a:p>
                      <a:pPr>
                        <a:buNone/>
                      </a:pPr>
                      <a:r>
                        <a:rPr lang="en-US" altLang="zh-CN" sz="1600" dirty="0"/>
                        <a:t>Max field on conductor</a:t>
                      </a:r>
                    </a:p>
                  </a:txBody>
                  <a:tcPr/>
                </a:tc>
                <a:tc>
                  <a:txBody>
                    <a:bodyPr/>
                    <a:lstStyle/>
                    <a:p>
                      <a:pPr>
                        <a:buNone/>
                      </a:pPr>
                      <a:r>
                        <a:rPr lang="en-US" altLang="zh-CN" sz="1600" b="1" dirty="0">
                          <a:solidFill>
                            <a:srgbClr val="0070C0"/>
                          </a:solidFill>
                        </a:rPr>
                        <a:t>3.8T</a:t>
                      </a:r>
                    </a:p>
                  </a:txBody>
                  <a:tcPr/>
                </a:tc>
                <a:extLst>
                  <a:ext uri="{0D108BD9-81ED-4DB2-BD59-A6C34878D82A}">
                    <a16:rowId xmlns:a16="http://schemas.microsoft.com/office/drawing/2014/main" val="10008"/>
                  </a:ext>
                </a:extLst>
              </a:tr>
            </a:tbl>
          </a:graphicData>
        </a:graphic>
      </p:graphicFrame>
      <p:sp>
        <p:nvSpPr>
          <p:cNvPr id="8" name="文本框 7"/>
          <p:cNvSpPr txBox="1"/>
          <p:nvPr/>
        </p:nvSpPr>
        <p:spPr>
          <a:xfrm>
            <a:off x="81933" y="2144965"/>
            <a:ext cx="1897379" cy="400110"/>
          </a:xfrm>
          <a:prstGeom prst="rect">
            <a:avLst/>
          </a:prstGeom>
          <a:noFill/>
        </p:spPr>
        <p:txBody>
          <a:bodyPr wrap="none" rtlCol="0">
            <a:spAutoFit/>
          </a:bodyPr>
          <a:lstStyle/>
          <a:p>
            <a:r>
              <a:rPr lang="en-US" altLang="zh-CN" sz="2000" dirty="0"/>
              <a:t>Coil parameters:</a:t>
            </a:r>
            <a:endParaRPr lang="zh-CN" altLang="en-US" sz="2000" dirty="0"/>
          </a:p>
        </p:txBody>
      </p:sp>
      <p:pic>
        <p:nvPicPr>
          <p:cNvPr id="4" name="图片 3"/>
          <p:cNvPicPr>
            <a:picLocks noChangeAspect="1"/>
          </p:cNvPicPr>
          <p:nvPr/>
        </p:nvPicPr>
        <p:blipFill>
          <a:blip r:embed="rId3"/>
          <a:stretch>
            <a:fillRect/>
          </a:stretch>
        </p:blipFill>
        <p:spPr>
          <a:xfrm>
            <a:off x="4442520" y="1750748"/>
            <a:ext cx="3973153" cy="2108359"/>
          </a:xfrm>
          <a:prstGeom prst="rect">
            <a:avLst/>
          </a:prstGeom>
        </p:spPr>
      </p:pic>
      <p:sp>
        <p:nvSpPr>
          <p:cNvPr id="23" name="文本框 22"/>
          <p:cNvSpPr txBox="1"/>
          <p:nvPr/>
        </p:nvSpPr>
        <p:spPr>
          <a:xfrm>
            <a:off x="4831348" y="3859107"/>
            <a:ext cx="2880789" cy="369332"/>
          </a:xfrm>
          <a:prstGeom prst="rect">
            <a:avLst/>
          </a:prstGeom>
          <a:noFill/>
        </p:spPr>
        <p:txBody>
          <a:bodyPr wrap="none" rtlCol="0">
            <a:spAutoFit/>
          </a:bodyPr>
          <a:lstStyle/>
          <a:p>
            <a:r>
              <a:rPr lang="en-US" altLang="zh-CN" dirty="0"/>
              <a:t>2D Magnetic field simulation</a:t>
            </a:r>
            <a:endParaRPr lang="zh-CN" altLang="en-US" dirty="0"/>
          </a:p>
        </p:txBody>
      </p:sp>
      <p:sp>
        <p:nvSpPr>
          <p:cNvPr id="25" name="文本框 24"/>
          <p:cNvSpPr txBox="1"/>
          <p:nvPr/>
        </p:nvSpPr>
        <p:spPr>
          <a:xfrm>
            <a:off x="6183711" y="6449828"/>
            <a:ext cx="2880789" cy="369332"/>
          </a:xfrm>
          <a:prstGeom prst="rect">
            <a:avLst/>
          </a:prstGeom>
          <a:noFill/>
        </p:spPr>
        <p:txBody>
          <a:bodyPr wrap="none" rtlCol="0">
            <a:spAutoFit/>
          </a:bodyPr>
          <a:lstStyle/>
          <a:p>
            <a:r>
              <a:rPr lang="en-US" altLang="zh-CN" dirty="0"/>
              <a:t>3D Magnetic field simulation</a:t>
            </a:r>
            <a:endParaRPr lang="zh-CN" altLang="en-US" dirty="0"/>
          </a:p>
        </p:txBody>
      </p:sp>
      <p:pic>
        <p:nvPicPr>
          <p:cNvPr id="7" name="图片 6"/>
          <p:cNvPicPr>
            <a:picLocks noChangeAspect="1"/>
          </p:cNvPicPr>
          <p:nvPr/>
        </p:nvPicPr>
        <p:blipFill>
          <a:blip r:embed="rId4"/>
          <a:stretch>
            <a:fillRect/>
          </a:stretch>
        </p:blipFill>
        <p:spPr>
          <a:xfrm>
            <a:off x="8695932" y="1181222"/>
            <a:ext cx="3402456" cy="2843312"/>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2439" y="4228439"/>
            <a:ext cx="5560202" cy="2278537"/>
          </a:xfrm>
          <a:prstGeom prst="rect">
            <a:avLst/>
          </a:prstGeom>
        </p:spPr>
      </p:pic>
      <p:sp>
        <p:nvSpPr>
          <p:cNvPr id="2" name="灯片编号占位符 1"/>
          <p:cNvSpPr>
            <a:spLocks noGrp="1"/>
          </p:cNvSpPr>
          <p:nvPr>
            <p:ph type="sldNum" sz="quarter" idx="12"/>
          </p:nvPr>
        </p:nvSpPr>
        <p:spPr/>
        <p:txBody>
          <a:bodyPr/>
          <a:lstStyle/>
          <a:p>
            <a:fld id="{49AE70B2-8BF9-45C0-BB95-33D1B9D3A854}" type="slidenum">
              <a:rPr lang="zh-CN" altLang="en-US" smtClean="0"/>
              <a:t>2</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3333" y="608400"/>
            <a:ext cx="11455400" cy="705600"/>
          </a:xfrm>
        </p:spPr>
        <p:txBody>
          <a:bodyPr>
            <a:noAutofit/>
          </a:bodyPr>
          <a:lstStyle/>
          <a:p>
            <a:r>
              <a:rPr lang="en-US" altLang="zh-CN" sz="4000" b="1" dirty="0">
                <a:solidFill>
                  <a:srgbClr val="C00000"/>
                </a:solidFill>
                <a:latin typeface="Arial Black" panose="020B0A04020102020204" pitchFamily="34" charset="0"/>
                <a:ea typeface="微软雅黑" panose="020B0503020204020204" charset="-122"/>
                <a:cs typeface="Arial" panose="020B0604020202020204" pitchFamily="34" charset="0"/>
              </a:rPr>
              <a:t>SC </a:t>
            </a:r>
            <a:r>
              <a:rPr lang="en-US" altLang="zh-CN" sz="4000" b="1" dirty="0">
                <a:solidFill>
                  <a:srgbClr val="C00000"/>
                </a:solidFill>
                <a:latin typeface="Arial Black" panose="020B0A04020102020204" pitchFamily="34" charset="0"/>
                <a:ea typeface="微软雅黑" panose="020B0503020204020204" charset="-122"/>
                <a:cs typeface="Arial" panose="020B0604020202020204" pitchFamily="34" charset="0"/>
              </a:rPr>
              <a:t>conductor </a:t>
            </a:r>
            <a:r>
              <a:rPr lang="en-US" altLang="zh-CN" sz="4000" b="1" dirty="0">
                <a:solidFill>
                  <a:srgbClr val="C00000"/>
                </a:solidFill>
                <a:latin typeface="Arial Black" panose="020B0A04020102020204" pitchFamily="34" charset="0"/>
                <a:ea typeface="微软雅黑" panose="020B0503020204020204" charset="-122"/>
                <a:cs typeface="Arial" panose="020B0604020202020204" pitchFamily="34" charset="0"/>
              </a:rPr>
              <a:t>for </a:t>
            </a:r>
            <a:r>
              <a:rPr lang="en-US" altLang="zh-CN" sz="4000" b="1" dirty="0">
                <a:solidFill>
                  <a:srgbClr val="C00000"/>
                </a:solidFill>
                <a:latin typeface="Arial Black" panose="020B0A04020102020204" pitchFamily="34" charset="0"/>
                <a:ea typeface="微软雅黑" panose="020B0503020204020204" charset="-122"/>
                <a:cs typeface="Arial" panose="020B0604020202020204" pitchFamily="34" charset="0"/>
              </a:rPr>
              <a:t>detector </a:t>
            </a:r>
            <a:r>
              <a:rPr lang="en-US" altLang="zh-CN" sz="4000" b="1" dirty="0">
                <a:solidFill>
                  <a:srgbClr val="C00000"/>
                </a:solidFill>
                <a:latin typeface="Arial Black" panose="020B0A04020102020204" pitchFamily="34" charset="0"/>
                <a:ea typeface="微软雅黑" panose="020B0503020204020204" charset="-122"/>
                <a:cs typeface="Arial" panose="020B0604020202020204" pitchFamily="34" charset="0"/>
              </a:rPr>
              <a:t>magnets</a:t>
            </a:r>
            <a:endParaRPr lang="zh-CN" altLang="en-US" sz="4000" b="1" dirty="0">
              <a:solidFill>
                <a:srgbClr val="C00000"/>
              </a:solidFill>
              <a:latin typeface="Arial Black" panose="020B0A04020102020204" pitchFamily="34" charset="0"/>
              <a:ea typeface="微软雅黑" panose="020B0503020204020204" charset="-122"/>
              <a:cs typeface="Arial" panose="020B0604020202020204" pitchFamily="34" charset="0"/>
            </a:endParaRPr>
          </a:p>
        </p:txBody>
      </p:sp>
      <p:sp>
        <p:nvSpPr>
          <p:cNvPr id="3" name="内容占位符 2"/>
          <p:cNvSpPr>
            <a:spLocks noGrp="1"/>
          </p:cNvSpPr>
          <p:nvPr>
            <p:ph idx="1"/>
          </p:nvPr>
        </p:nvSpPr>
        <p:spPr>
          <a:xfrm>
            <a:off x="838200" y="1536700"/>
            <a:ext cx="10515600" cy="4640263"/>
          </a:xfrm>
        </p:spPr>
        <p:txBody>
          <a:bodyPr/>
          <a:lstStyle/>
          <a:p>
            <a:r>
              <a:rPr lang="en-US" altLang="zh-CN" dirty="0" smtClean="0"/>
              <a:t>Aluminum-stabilized </a:t>
            </a:r>
            <a:r>
              <a:rPr lang="en-US" altLang="zh-CN" dirty="0" err="1"/>
              <a:t>NbTi</a:t>
            </a:r>
            <a:r>
              <a:rPr lang="en-US" altLang="zh-CN" dirty="0"/>
              <a:t> </a:t>
            </a:r>
            <a:r>
              <a:rPr lang="en-US" altLang="zh-CN" dirty="0" smtClean="0"/>
              <a:t>cable is </a:t>
            </a:r>
            <a:r>
              <a:rPr lang="en-US" altLang="zh-CN" dirty="0"/>
              <a:t>and has been the universal choice until now for the </a:t>
            </a:r>
            <a:r>
              <a:rPr lang="en-US" altLang="zh-CN" dirty="0" smtClean="0"/>
              <a:t>detector magnets</a:t>
            </a:r>
            <a:endParaRPr lang="zh-CN" altLang="en-US" dirty="0"/>
          </a:p>
        </p:txBody>
      </p:sp>
      <p:pic>
        <p:nvPicPr>
          <p:cNvPr id="5" name="图片 4"/>
          <p:cNvPicPr>
            <a:picLocks noChangeAspect="1"/>
          </p:cNvPicPr>
          <p:nvPr/>
        </p:nvPicPr>
        <p:blipFill>
          <a:blip r:embed="rId3"/>
          <a:stretch>
            <a:fillRect/>
          </a:stretch>
        </p:blipFill>
        <p:spPr>
          <a:xfrm>
            <a:off x="1376218" y="2913672"/>
            <a:ext cx="6735619" cy="3263291"/>
          </a:xfrm>
          <a:prstGeom prst="rect">
            <a:avLst/>
          </a:prstGeom>
        </p:spPr>
      </p:pic>
      <p:pic>
        <p:nvPicPr>
          <p:cNvPr id="4" name="图片 3"/>
          <p:cNvPicPr>
            <a:picLocks noChangeAspect="1"/>
          </p:cNvPicPr>
          <p:nvPr/>
        </p:nvPicPr>
        <p:blipFill>
          <a:blip r:embed="rId4"/>
          <a:stretch>
            <a:fillRect/>
          </a:stretch>
        </p:blipFill>
        <p:spPr>
          <a:xfrm>
            <a:off x="1791854" y="2446226"/>
            <a:ext cx="4064000" cy="1170240"/>
          </a:xfrm>
          <a:prstGeom prst="rect">
            <a:avLst/>
          </a:prstGeom>
        </p:spPr>
      </p:pic>
      <p:pic>
        <p:nvPicPr>
          <p:cNvPr id="6" name="图片 5"/>
          <p:cNvPicPr>
            <a:picLocks noChangeAspect="1"/>
          </p:cNvPicPr>
          <p:nvPr/>
        </p:nvPicPr>
        <p:blipFill>
          <a:blip r:embed="rId5"/>
          <a:stretch>
            <a:fillRect/>
          </a:stretch>
        </p:blipFill>
        <p:spPr>
          <a:xfrm>
            <a:off x="8273176" y="3415123"/>
            <a:ext cx="3243702" cy="1750747"/>
          </a:xfrm>
          <a:prstGeom prst="rect">
            <a:avLst/>
          </a:prstGeom>
        </p:spPr>
      </p:pic>
      <p:sp>
        <p:nvSpPr>
          <p:cNvPr id="8" name="灯片编号占位符 7"/>
          <p:cNvSpPr>
            <a:spLocks noGrp="1"/>
          </p:cNvSpPr>
          <p:nvPr>
            <p:ph type="sldNum" sz="quarter" idx="12"/>
          </p:nvPr>
        </p:nvSpPr>
        <p:spPr/>
        <p:txBody>
          <a:bodyPr/>
          <a:lstStyle/>
          <a:p>
            <a:fld id="{BA0DD9C1-CACA-4CB2-9CF2-08923CCC99A0}" type="slidenum">
              <a:rPr lang="zh-CN" altLang="en-US" smtClean="0"/>
              <a:t>3</a:t>
            </a:fld>
            <a:endParaRPr lang="zh-CN" altLang="en-US"/>
          </a:p>
        </p:txBody>
      </p:sp>
      <p:sp>
        <p:nvSpPr>
          <p:cNvPr id="9" name="矩形 8"/>
          <p:cNvSpPr/>
          <p:nvPr/>
        </p:nvSpPr>
        <p:spPr>
          <a:xfrm>
            <a:off x="8180240" y="2639274"/>
            <a:ext cx="3603919" cy="646331"/>
          </a:xfrm>
          <a:prstGeom prst="rect">
            <a:avLst/>
          </a:prstGeom>
        </p:spPr>
        <p:txBody>
          <a:bodyPr wrap="square">
            <a:spAutoFit/>
          </a:bodyPr>
          <a:lstStyle/>
          <a:p>
            <a:r>
              <a:rPr lang="en-US" altLang="zh-CN" dirty="0"/>
              <a:t>Self-supporting winding turn with Aluminum alloy reinforcement</a:t>
            </a:r>
          </a:p>
        </p:txBody>
      </p:sp>
      <p:sp>
        <p:nvSpPr>
          <p:cNvPr id="11" name="矩形 10"/>
          <p:cNvSpPr/>
          <p:nvPr/>
        </p:nvSpPr>
        <p:spPr>
          <a:xfrm>
            <a:off x="838200" y="5981352"/>
            <a:ext cx="9956800" cy="374997"/>
          </a:xfrm>
          <a:prstGeom prst="rect">
            <a:avLst/>
          </a:prstGeom>
        </p:spPr>
        <p:txBody>
          <a:bodyPr wrap="square">
            <a:spAutoFit/>
          </a:bodyPr>
          <a:lstStyle/>
          <a:p>
            <a:r>
              <a:rPr lang="en-US" altLang="zh-CN" dirty="0"/>
              <a:t>Progress in the development of </a:t>
            </a:r>
            <a:r>
              <a:rPr lang="en-US" altLang="zh-CN" dirty="0" smtClean="0"/>
              <a:t>aluminum </a:t>
            </a:r>
            <a:r>
              <a:rPr lang="en-US" altLang="zh-CN" dirty="0"/>
              <a:t>stabilized superconductor (courtesy A. Yamamoto).</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8019133" cy="705600"/>
          </a:xfrm>
        </p:spPr>
        <p:txBody>
          <a:bodyPr vert="horz" lIns="90000" tIns="46800" rIns="90000" bIns="46800" rtlCol="0" anchor="ctr" anchorCtr="0">
            <a:noAutofit/>
          </a:bodyPr>
          <a:lstStyle/>
          <a:p>
            <a:r>
              <a:rPr lang="en-US" altLang="zh-CN" sz="4000" b="1" dirty="0">
                <a:solidFill>
                  <a:srgbClr val="C00000"/>
                </a:solidFill>
                <a:latin typeface="Arial Black" panose="020B0A04020102020204" pitchFamily="34" charset="0"/>
                <a:ea typeface="微软雅黑" panose="020B0503020204020204" charset="-122"/>
                <a:cs typeface="Arial" panose="020B0604020202020204" pitchFamily="34" charset="0"/>
              </a:rPr>
              <a:t>Superconductor </a:t>
            </a:r>
            <a:r>
              <a:rPr lang="en-US" altLang="zh-CN" sz="4000" b="1" dirty="0">
                <a:solidFill>
                  <a:srgbClr val="C00000"/>
                </a:solidFill>
                <a:latin typeface="Arial Black" panose="020B0A04020102020204" pitchFamily="34" charset="0"/>
                <a:ea typeface="微软雅黑" panose="020B0503020204020204" charset="-122"/>
                <a:cs typeface="Arial" panose="020B0604020202020204" pitchFamily="34" charset="0"/>
              </a:rPr>
              <a:t>design</a:t>
            </a:r>
            <a:endParaRPr lang="en-US" altLang="zh-CN" sz="4000" b="1" dirty="0">
              <a:solidFill>
                <a:srgbClr val="C00000"/>
              </a:solidFill>
              <a:latin typeface="Arial Black" panose="020B0A04020102020204" pitchFamily="34" charset="0"/>
              <a:ea typeface="微软雅黑" panose="020B0503020204020204" charset="-122"/>
              <a:cs typeface="Arial" panose="020B0604020202020204" pitchFamily="34" charset="0"/>
            </a:endParaRPr>
          </a:p>
        </p:txBody>
      </p:sp>
      <p:pic>
        <p:nvPicPr>
          <p:cNvPr id="18" name="内容占位符 17"/>
          <p:cNvPicPr>
            <a:picLocks noGrp="1" noChangeAspect="1"/>
          </p:cNvPicPr>
          <p:nvPr>
            <p:ph idx="1"/>
          </p:nvPr>
        </p:nvPicPr>
        <p:blipFill>
          <a:blip r:embed="rId2"/>
          <a:stretch>
            <a:fillRect/>
          </a:stretch>
        </p:blipFill>
        <p:spPr>
          <a:xfrm>
            <a:off x="317500" y="5126355"/>
            <a:ext cx="4658995" cy="1657985"/>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7755" y="1407160"/>
            <a:ext cx="3301365" cy="2021840"/>
          </a:xfrm>
          <a:prstGeom prst="rect">
            <a:avLst/>
          </a:prstGeom>
        </p:spPr>
      </p:pic>
      <p:sp>
        <p:nvSpPr>
          <p:cNvPr id="10" name="文本框 9"/>
          <p:cNvSpPr txBox="1"/>
          <p:nvPr/>
        </p:nvSpPr>
        <p:spPr>
          <a:xfrm>
            <a:off x="5471160" y="3385185"/>
            <a:ext cx="2630170" cy="337185"/>
          </a:xfrm>
          <a:prstGeom prst="rect">
            <a:avLst/>
          </a:prstGeom>
          <a:noFill/>
        </p:spPr>
        <p:txBody>
          <a:bodyPr wrap="square" rtlCol="0">
            <a:spAutoFit/>
          </a:bodyPr>
          <a:lstStyle/>
          <a:p>
            <a:r>
              <a:rPr lang="en-US" altLang="zh-CN" sz="1600"/>
              <a:t>Cross section of the  Coil</a:t>
            </a:r>
          </a:p>
        </p:txBody>
      </p:sp>
      <p:pic>
        <p:nvPicPr>
          <p:cNvPr id="19" name="图片 18"/>
          <p:cNvPicPr>
            <a:picLocks noChangeAspect="1"/>
          </p:cNvPicPr>
          <p:nvPr/>
        </p:nvPicPr>
        <p:blipFill>
          <a:blip r:embed="rId4"/>
          <a:stretch>
            <a:fillRect/>
          </a:stretch>
        </p:blipFill>
        <p:spPr>
          <a:xfrm>
            <a:off x="317500" y="1571625"/>
            <a:ext cx="3588385" cy="1813560"/>
          </a:xfrm>
          <a:prstGeom prst="rect">
            <a:avLst/>
          </a:prstGeom>
        </p:spPr>
      </p:pic>
      <p:pic>
        <p:nvPicPr>
          <p:cNvPr id="20" name="图片 19"/>
          <p:cNvPicPr>
            <a:picLocks noChangeAspect="1"/>
          </p:cNvPicPr>
          <p:nvPr/>
        </p:nvPicPr>
        <p:blipFill>
          <a:blip r:embed="rId5"/>
          <a:stretch>
            <a:fillRect/>
          </a:stretch>
        </p:blipFill>
        <p:spPr>
          <a:xfrm>
            <a:off x="238125" y="3385185"/>
            <a:ext cx="3977005" cy="1741170"/>
          </a:xfrm>
          <a:prstGeom prst="rect">
            <a:avLst/>
          </a:prstGeom>
        </p:spPr>
      </p:pic>
      <p:pic>
        <p:nvPicPr>
          <p:cNvPr id="39" name="图片 38"/>
          <p:cNvPicPr>
            <a:picLocks noChangeAspect="1"/>
          </p:cNvPicPr>
          <p:nvPr/>
        </p:nvPicPr>
        <p:blipFill>
          <a:blip r:embed="rId6"/>
          <a:stretch>
            <a:fillRect/>
          </a:stretch>
        </p:blipFill>
        <p:spPr>
          <a:xfrm>
            <a:off x="4897755" y="3693160"/>
            <a:ext cx="6783705" cy="3043555"/>
          </a:xfrm>
          <a:prstGeom prst="rect">
            <a:avLst/>
          </a:prstGeom>
        </p:spPr>
      </p:pic>
      <p:pic>
        <p:nvPicPr>
          <p:cNvPr id="35" name="图片 34"/>
          <p:cNvPicPr>
            <a:picLocks noChangeAspect="1"/>
          </p:cNvPicPr>
          <p:nvPr/>
        </p:nvPicPr>
        <p:blipFill>
          <a:blip r:embed="rId7"/>
          <a:stretch>
            <a:fillRect/>
          </a:stretch>
        </p:blipFill>
        <p:spPr>
          <a:xfrm>
            <a:off x="8564880" y="880110"/>
            <a:ext cx="3168015" cy="2548890"/>
          </a:xfrm>
          <a:prstGeom prst="rect">
            <a:avLst/>
          </a:prstGeom>
        </p:spPr>
      </p:pic>
      <p:sp>
        <p:nvSpPr>
          <p:cNvPr id="3" name="灯片编号占位符 2"/>
          <p:cNvSpPr>
            <a:spLocks noGrp="1"/>
          </p:cNvSpPr>
          <p:nvPr>
            <p:ph type="sldNum" sz="quarter" idx="12"/>
          </p:nvPr>
        </p:nvSpPr>
        <p:spPr/>
        <p:txBody>
          <a:bodyPr/>
          <a:lstStyle/>
          <a:p>
            <a:fld id="{49AE70B2-8BF9-45C0-BB95-33D1B9D3A854}" type="slidenum">
              <a:rPr lang="zh-CN" altLang="en-US" smtClean="0"/>
              <a:t>4</a:t>
            </a:fld>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b="1" dirty="0">
                <a:solidFill>
                  <a:srgbClr val="C00000"/>
                </a:solidFill>
                <a:latin typeface="Arial Black" panose="020B0A04020102020204" pitchFamily="34" charset="0"/>
                <a:ea typeface="微软雅黑" panose="020B0503020204020204" charset="-122"/>
                <a:cs typeface="Arial" panose="020B0604020202020204" pitchFamily="34" charset="0"/>
              </a:rPr>
              <a:t>Rutherford Cable development</a:t>
            </a:r>
          </a:p>
        </p:txBody>
      </p:sp>
      <p:pic>
        <p:nvPicPr>
          <p:cNvPr id="10" name="图片 8" descr="Image_00_023.jpg"/>
          <p:cNvPicPr>
            <a:picLocks noChangeAspect="1"/>
          </p:cNvPicPr>
          <p:nvPr/>
        </p:nvPicPr>
        <p:blipFill>
          <a:blip r:embed="rId2" cstate="print">
            <a:extLst>
              <a:ext uri="{28A0092B-C50C-407E-A947-70E740481C1C}">
                <a14:useLocalDpi xmlns:a14="http://schemas.microsoft.com/office/drawing/2010/main" val="0"/>
              </a:ext>
            </a:extLst>
          </a:blip>
          <a:srcRect t="26181" r="22376" b="121"/>
          <a:stretch>
            <a:fillRect/>
          </a:stretch>
        </p:blipFill>
        <p:spPr bwMode="auto">
          <a:xfrm>
            <a:off x="3909695" y="4651375"/>
            <a:ext cx="2640965" cy="141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内容占位符 3"/>
          <p:cNvPicPr>
            <a:picLocks noChangeAspect="1"/>
          </p:cNvPicPr>
          <p:nvPr/>
        </p:nvPicPr>
        <p:blipFill>
          <a:blip r:embed="rId3"/>
          <a:stretch>
            <a:fillRect/>
          </a:stretch>
        </p:blipFill>
        <p:spPr>
          <a:xfrm>
            <a:off x="6967053" y="1623591"/>
            <a:ext cx="4132317" cy="2055738"/>
          </a:xfrm>
          <a:prstGeom prst="rect">
            <a:avLst/>
          </a:prstGeom>
        </p:spPr>
      </p:pic>
      <p:pic>
        <p:nvPicPr>
          <p:cNvPr id="12" name="图片 11"/>
          <p:cNvPicPr>
            <a:picLocks noChangeAspect="1"/>
          </p:cNvPicPr>
          <p:nvPr/>
        </p:nvPicPr>
        <p:blipFill>
          <a:blip r:embed="rId4"/>
          <a:stretch>
            <a:fillRect/>
          </a:stretch>
        </p:blipFill>
        <p:spPr>
          <a:xfrm>
            <a:off x="7203273" y="4204038"/>
            <a:ext cx="4132317" cy="2305229"/>
          </a:xfrm>
          <a:prstGeom prst="rect">
            <a:avLst/>
          </a:prstGeom>
        </p:spPr>
      </p:pic>
      <p:sp>
        <p:nvSpPr>
          <p:cNvPr id="5" name="矩形 4"/>
          <p:cNvSpPr/>
          <p:nvPr/>
        </p:nvSpPr>
        <p:spPr>
          <a:xfrm>
            <a:off x="6340119" y="3757177"/>
            <a:ext cx="4909934" cy="369332"/>
          </a:xfrm>
          <a:prstGeom prst="rect">
            <a:avLst/>
          </a:prstGeom>
        </p:spPr>
        <p:txBody>
          <a:bodyPr wrap="none">
            <a:spAutoFit/>
          </a:bodyPr>
          <a:lstStyle/>
          <a:p>
            <a:r>
              <a:rPr lang="en-US" altLang="zh-CN" dirty="0" smtClean="0"/>
              <a:t>After stranding, </a:t>
            </a:r>
            <a:r>
              <a:rPr lang="zh-CN" altLang="en-US" dirty="0" smtClean="0"/>
              <a:t>RRR </a:t>
            </a:r>
            <a:r>
              <a:rPr lang="zh-CN" altLang="en-US" dirty="0"/>
              <a:t>value decreased by about 1/3</a:t>
            </a:r>
          </a:p>
        </p:txBody>
      </p:sp>
      <p:sp>
        <p:nvSpPr>
          <p:cNvPr id="6" name="矩形 5"/>
          <p:cNvSpPr/>
          <p:nvPr/>
        </p:nvSpPr>
        <p:spPr>
          <a:xfrm>
            <a:off x="6623050" y="6521450"/>
            <a:ext cx="5452110" cy="368300"/>
          </a:xfrm>
          <a:prstGeom prst="rect">
            <a:avLst/>
          </a:prstGeom>
        </p:spPr>
        <p:txBody>
          <a:bodyPr wrap="square">
            <a:spAutoFit/>
          </a:bodyPr>
          <a:lstStyle/>
          <a:p>
            <a:r>
              <a:rPr lang="en-US" altLang="zh-CN" dirty="0" smtClean="0"/>
              <a:t>The </a:t>
            </a:r>
            <a:r>
              <a:rPr lang="en-US" altLang="zh-CN" dirty="0"/>
              <a:t>decrease of the critical current is less than 7</a:t>
            </a:r>
            <a:r>
              <a:rPr lang="en-US" altLang="zh-CN" dirty="0" smtClean="0"/>
              <a:t>%.</a:t>
            </a:r>
            <a:endParaRPr lang="zh-CN" altLang="en-US" dirty="0"/>
          </a:p>
        </p:txBody>
      </p:sp>
      <p:pic>
        <p:nvPicPr>
          <p:cNvPr id="4" name="图片 3"/>
          <p:cNvPicPr>
            <a:picLocks noChangeAspect="1"/>
          </p:cNvPicPr>
          <p:nvPr/>
        </p:nvPicPr>
        <p:blipFill>
          <a:blip r:embed="rId5"/>
          <a:stretch>
            <a:fillRect/>
          </a:stretch>
        </p:blipFill>
        <p:spPr>
          <a:xfrm>
            <a:off x="965835" y="1539875"/>
            <a:ext cx="5288280" cy="2441575"/>
          </a:xfrm>
          <a:prstGeom prst="rect">
            <a:avLst/>
          </a:prstGeom>
        </p:spPr>
      </p:pic>
      <p:sp>
        <p:nvSpPr>
          <p:cNvPr id="3" name="文本框 2"/>
          <p:cNvSpPr txBox="1"/>
          <p:nvPr/>
        </p:nvSpPr>
        <p:spPr>
          <a:xfrm>
            <a:off x="735965" y="4767580"/>
            <a:ext cx="2645410" cy="645160"/>
          </a:xfrm>
          <a:prstGeom prst="rect">
            <a:avLst/>
          </a:prstGeom>
          <a:noFill/>
        </p:spPr>
        <p:txBody>
          <a:bodyPr wrap="square" rtlCol="0">
            <a:spAutoFit/>
          </a:bodyPr>
          <a:lstStyle/>
          <a:p>
            <a:r>
              <a:rPr lang="en-US" altLang="zh-CN"/>
              <a:t>Number of strands</a:t>
            </a:r>
            <a:r>
              <a:rPr lang="zh-CN" altLang="en-US"/>
              <a:t>：</a:t>
            </a:r>
            <a:r>
              <a:rPr lang="en-US" altLang="zh-CN"/>
              <a:t>32</a:t>
            </a:r>
          </a:p>
          <a:p>
            <a:endParaRPr lang="en-US" altLang="zh-CN"/>
          </a:p>
        </p:txBody>
      </p:sp>
      <p:sp>
        <p:nvSpPr>
          <p:cNvPr id="7" name="灯片编号占位符 6"/>
          <p:cNvSpPr>
            <a:spLocks noGrp="1"/>
          </p:cNvSpPr>
          <p:nvPr>
            <p:ph type="sldNum" sz="quarter" idx="12"/>
          </p:nvPr>
        </p:nvSpPr>
        <p:spPr/>
        <p:txBody>
          <a:bodyPr/>
          <a:lstStyle/>
          <a:p>
            <a:fld id="{49AE70B2-8BF9-45C0-BB95-33D1B9D3A854}" type="slidenum">
              <a:rPr lang="zh-CN" altLang="en-US" smtClean="0"/>
              <a:t>5</a:t>
            </a:fld>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b="1" dirty="0">
                <a:solidFill>
                  <a:srgbClr val="C00000"/>
                </a:solidFill>
                <a:latin typeface="Arial Black" panose="020B0A04020102020204" pitchFamily="34" charset="0"/>
                <a:ea typeface="微软雅黑" panose="020B0503020204020204" charset="-122"/>
                <a:cs typeface="Arial" panose="020B0604020202020204" pitchFamily="34" charset="0"/>
              </a:rPr>
              <a:t>	 Option A</a:t>
            </a:r>
          </a:p>
        </p:txBody>
      </p:sp>
      <p:sp>
        <p:nvSpPr>
          <p:cNvPr id="9" name="文本框 8"/>
          <p:cNvSpPr txBox="1"/>
          <p:nvPr/>
        </p:nvSpPr>
        <p:spPr>
          <a:xfrm>
            <a:off x="258445" y="1313815"/>
            <a:ext cx="4470400" cy="1858010"/>
          </a:xfrm>
          <a:prstGeom prst="rect">
            <a:avLst/>
          </a:prstGeom>
          <a:noFill/>
        </p:spPr>
        <p:txBody>
          <a:bodyPr wrap="square" rtlCol="0">
            <a:noAutofit/>
          </a:bodyPr>
          <a:lstStyle/>
          <a:p>
            <a:pPr>
              <a:lnSpc>
                <a:spcPct val="150000"/>
              </a:lnSpc>
            </a:pPr>
            <a:r>
              <a:rPr lang="en-US" altLang="zh-CN" dirty="0"/>
              <a:t>Dimensions</a:t>
            </a:r>
            <a:r>
              <a:rPr lang="zh-CN" altLang="en-US" dirty="0"/>
              <a:t>：</a:t>
            </a:r>
            <a:endParaRPr lang="en-US" altLang="zh-CN" dirty="0"/>
          </a:p>
          <a:p>
            <a:pPr lvl="1">
              <a:lnSpc>
                <a:spcPct val="150000"/>
              </a:lnSpc>
            </a:pPr>
            <a:r>
              <a:rPr lang="en-US" dirty="0"/>
              <a:t>Rutherford cable</a:t>
            </a:r>
            <a:r>
              <a:rPr lang="zh-CN" altLang="en-US" dirty="0"/>
              <a:t>：</a:t>
            </a:r>
            <a:r>
              <a:rPr lang="en-US" altLang="zh-CN" dirty="0"/>
              <a:t>2.2mm*20.5mm</a:t>
            </a:r>
          </a:p>
          <a:p>
            <a:pPr lvl="1">
              <a:lnSpc>
                <a:spcPct val="150000"/>
              </a:lnSpc>
            </a:pPr>
            <a:r>
              <a:rPr lang="en-US" dirty="0"/>
              <a:t>Pure Al</a:t>
            </a:r>
            <a:r>
              <a:rPr lang="zh-CN" altLang="en-US" dirty="0"/>
              <a:t>：</a:t>
            </a:r>
            <a:r>
              <a:rPr lang="en-US" altLang="zh-CN" dirty="0"/>
              <a:t>12mm*40mm</a:t>
            </a:r>
          </a:p>
          <a:p>
            <a:pPr lvl="1">
              <a:lnSpc>
                <a:spcPct val="150000"/>
              </a:lnSpc>
            </a:pPr>
            <a:r>
              <a:rPr lang="en-US" altLang="zh-CN" dirty="0"/>
              <a:t>superconductor</a:t>
            </a:r>
            <a:r>
              <a:rPr lang="zh-CN" altLang="en-US" dirty="0"/>
              <a:t>：</a:t>
            </a:r>
            <a:r>
              <a:rPr lang="en-US" altLang="zh-CN" dirty="0"/>
              <a:t>22mm*56mm</a:t>
            </a:r>
          </a:p>
          <a:p>
            <a:pPr>
              <a:lnSpc>
                <a:spcPct val="150000"/>
              </a:lnSpc>
            </a:pPr>
            <a:endParaRPr lang="en-US" altLang="zh-CN" dirty="0"/>
          </a:p>
          <a:p>
            <a:pPr>
              <a:lnSpc>
                <a:spcPct val="150000"/>
              </a:lnSpc>
            </a:pPr>
            <a:endParaRPr lang="en-US" altLang="zh-CN" dirty="0"/>
          </a:p>
        </p:txBody>
      </p:sp>
      <p:pic>
        <p:nvPicPr>
          <p:cNvPr id="4" name="图片 3"/>
          <p:cNvPicPr>
            <a:picLocks noChangeAspect="1"/>
          </p:cNvPicPr>
          <p:nvPr/>
        </p:nvPicPr>
        <p:blipFill>
          <a:blip r:embed="rId3"/>
          <a:stretch>
            <a:fillRect/>
          </a:stretch>
        </p:blipFill>
        <p:spPr>
          <a:xfrm>
            <a:off x="497205" y="2962275"/>
            <a:ext cx="2667000" cy="3457575"/>
          </a:xfrm>
          <a:prstGeom prst="rect">
            <a:avLst/>
          </a:prstGeom>
        </p:spPr>
      </p:pic>
      <p:graphicFrame>
        <p:nvGraphicFramePr>
          <p:cNvPr id="6" name="表格 5"/>
          <p:cNvGraphicFramePr>
            <a:graphicFrameLocks noGrp="1"/>
          </p:cNvGraphicFramePr>
          <p:nvPr/>
        </p:nvGraphicFramePr>
        <p:xfrm>
          <a:off x="6230744" y="733027"/>
          <a:ext cx="4433508" cy="2696054"/>
        </p:xfrm>
        <a:graphic>
          <a:graphicData uri="http://schemas.openxmlformats.org/drawingml/2006/table">
            <a:tbl>
              <a:tblPr firstRow="1" bandRow="1">
                <a:tableStyleId>{C083E6E3-FA7D-4D7B-A595-EF9225AFEA82}</a:tableStyleId>
              </a:tblPr>
              <a:tblGrid>
                <a:gridCol w="2216754">
                  <a:extLst>
                    <a:ext uri="{9D8B030D-6E8A-4147-A177-3AD203B41FA5}">
                      <a16:colId xmlns:a16="http://schemas.microsoft.com/office/drawing/2014/main" val="20000"/>
                    </a:ext>
                  </a:extLst>
                </a:gridCol>
                <a:gridCol w="2216754">
                  <a:extLst>
                    <a:ext uri="{9D8B030D-6E8A-4147-A177-3AD203B41FA5}">
                      <a16:colId xmlns:a16="http://schemas.microsoft.com/office/drawing/2014/main" val="20001"/>
                    </a:ext>
                  </a:extLst>
                </a:gridCol>
              </a:tblGrid>
              <a:tr h="414020">
                <a:tc>
                  <a:txBody>
                    <a:bodyPr/>
                    <a:lstStyle/>
                    <a:p>
                      <a:pPr algn="ctr"/>
                      <a:r>
                        <a:rPr lang="en-US" altLang="zh-CN" sz="1600" b="0" dirty="0"/>
                        <a:t>Pure 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b="0" dirty="0">
                          <a:solidFill>
                            <a:schemeClr val="tx1"/>
                          </a:solidFill>
                        </a:rPr>
                        <a:t>22.5 MPa</a:t>
                      </a:r>
                      <a:endParaRPr lang="zh-CN" altLang="en-US" sz="1600" b="0" dirty="0">
                        <a:solidFill>
                          <a:schemeClr val="tx1"/>
                        </a:solidFill>
                      </a:endParaRPr>
                    </a:p>
                  </a:txBody>
                  <a:tcPr anchor="ctr"/>
                </a:tc>
                <a:extLst>
                  <a:ext uri="{0D108BD9-81ED-4DB2-BD59-A6C34878D82A}">
                    <a16:rowId xmlns:a16="http://schemas.microsoft.com/office/drawing/2014/main" val="10000"/>
                  </a:ext>
                </a:extLst>
              </a:tr>
              <a:tr h="414020">
                <a:tc>
                  <a:txBody>
                    <a:bodyPr/>
                    <a:lstStyle/>
                    <a:p>
                      <a:pPr algn="ctr"/>
                      <a:r>
                        <a:rPr lang="en-US" altLang="zh-CN" sz="1600" dirty="0"/>
                        <a:t>Rutherford cable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b="0" dirty="0">
                          <a:solidFill>
                            <a:schemeClr val="tx1"/>
                          </a:solidFill>
                        </a:rPr>
                        <a:t>246 MPa</a:t>
                      </a:r>
                      <a:endParaRPr lang="zh-CN" altLang="en-US" sz="1600" b="0" dirty="0">
                        <a:solidFill>
                          <a:schemeClr val="tx1"/>
                        </a:solidFill>
                      </a:endParaRPr>
                    </a:p>
                  </a:txBody>
                  <a:tcPr anchor="ctr"/>
                </a:tc>
                <a:extLst>
                  <a:ext uri="{0D108BD9-81ED-4DB2-BD59-A6C34878D82A}">
                    <a16:rowId xmlns:a16="http://schemas.microsoft.com/office/drawing/2014/main" val="10001"/>
                  </a:ext>
                </a:extLst>
              </a:tr>
              <a:tr h="414020">
                <a:tc>
                  <a:txBody>
                    <a:bodyPr/>
                    <a:lstStyle/>
                    <a:p>
                      <a:pPr algn="ctr"/>
                      <a:r>
                        <a:rPr lang="en-US" altLang="zh-CN" sz="1600" dirty="0"/>
                        <a:t>Al Alloy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b="0" dirty="0">
                          <a:solidFill>
                            <a:schemeClr val="tx1"/>
                          </a:solidFill>
                        </a:rPr>
                        <a:t>137MPa</a:t>
                      </a:r>
                      <a:endParaRPr lang="zh-CN" altLang="en-US" sz="1600" b="0" dirty="0">
                        <a:solidFill>
                          <a:schemeClr val="tx1"/>
                        </a:solidFill>
                      </a:endParaRPr>
                    </a:p>
                  </a:txBody>
                  <a:tcPr anchor="ctr"/>
                </a:tc>
                <a:extLst>
                  <a:ext uri="{0D108BD9-81ED-4DB2-BD59-A6C34878D82A}">
                    <a16:rowId xmlns:a16="http://schemas.microsoft.com/office/drawing/2014/main" val="10002"/>
                  </a:ext>
                </a:extLst>
              </a:tr>
              <a:tr h="519987">
                <a:tc>
                  <a:txBody>
                    <a:bodyPr/>
                    <a:lstStyle/>
                    <a:p>
                      <a:pPr algn="ctr"/>
                      <a:r>
                        <a:rPr lang="en-US" altLang="zh-CN" sz="1600" dirty="0"/>
                        <a:t>Insulation</a:t>
                      </a:r>
                      <a:r>
                        <a:rPr lang="zh-CN" altLang="en-US" sz="1600" dirty="0"/>
                        <a:t>（剪切）</a:t>
                      </a:r>
                    </a:p>
                  </a:txBody>
                  <a:tcPr anchor="ctr"/>
                </a:tc>
                <a:tc>
                  <a:txBody>
                    <a:bodyPr/>
                    <a:lstStyle/>
                    <a:p>
                      <a:pPr algn="ctr"/>
                      <a:r>
                        <a:rPr lang="en-US" altLang="zh-CN" sz="1600" b="0" dirty="0">
                          <a:solidFill>
                            <a:schemeClr val="tx1"/>
                          </a:solidFill>
                        </a:rPr>
                        <a:t>10.6 MPa</a:t>
                      </a:r>
                      <a:endParaRPr lang="zh-CN" altLang="en-US" sz="1600" b="0" dirty="0">
                        <a:solidFill>
                          <a:schemeClr val="tx1"/>
                        </a:solidFill>
                      </a:endParaRPr>
                    </a:p>
                  </a:txBody>
                  <a:tcPr anchor="ctr"/>
                </a:tc>
                <a:extLst>
                  <a:ext uri="{0D108BD9-81ED-4DB2-BD59-A6C34878D82A}">
                    <a16:rowId xmlns:a16="http://schemas.microsoft.com/office/drawing/2014/main" val="10003"/>
                  </a:ext>
                </a:extLst>
              </a:tr>
              <a:tr h="519987">
                <a:tc>
                  <a:txBody>
                    <a:bodyPr/>
                    <a:lstStyle/>
                    <a:p>
                      <a:pPr algn="ctr"/>
                      <a:r>
                        <a:rPr lang="en-US" altLang="zh-CN" sz="1600" dirty="0"/>
                        <a:t>Insulation</a:t>
                      </a:r>
                      <a:r>
                        <a:rPr lang="zh-CN" altLang="en-US" sz="1600" dirty="0"/>
                        <a:t>（等效）</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b="0" dirty="0">
                          <a:solidFill>
                            <a:schemeClr val="tx1"/>
                          </a:solidFill>
                        </a:rPr>
                        <a:t>65 MPa</a:t>
                      </a:r>
                      <a:endParaRPr lang="zh-CN" altLang="en-US" sz="1600" b="0" dirty="0">
                        <a:solidFill>
                          <a:schemeClr val="tx1"/>
                        </a:solidFill>
                      </a:endParaRPr>
                    </a:p>
                  </a:txBody>
                  <a:tcPr anchor="ctr"/>
                </a:tc>
                <a:extLst>
                  <a:ext uri="{0D108BD9-81ED-4DB2-BD59-A6C34878D82A}">
                    <a16:rowId xmlns:a16="http://schemas.microsoft.com/office/drawing/2014/main" val="10004"/>
                  </a:ext>
                </a:extLst>
              </a:tr>
              <a:tr h="414020">
                <a:tc>
                  <a:txBody>
                    <a:bodyPr/>
                    <a:lstStyle/>
                    <a:p>
                      <a:pPr algn="ctr"/>
                      <a:r>
                        <a:rPr lang="en-US" altLang="zh-CN" sz="1600" dirty="0"/>
                        <a:t>support</a:t>
                      </a:r>
                    </a:p>
                  </a:txBody>
                  <a:tcPr anchor="ctr"/>
                </a:tc>
                <a:tc>
                  <a:txBody>
                    <a:bodyPr/>
                    <a:lstStyle/>
                    <a:p>
                      <a:pPr algn="ctr"/>
                      <a:r>
                        <a:rPr lang="en-US" altLang="zh-CN" sz="1600" dirty="0"/>
                        <a:t>127MPa</a:t>
                      </a:r>
                      <a:endParaRPr lang="zh-CN" altLang="en-US" sz="1600" dirty="0"/>
                    </a:p>
                  </a:txBody>
                  <a:tcPr anchor="ctr"/>
                </a:tc>
                <a:extLst>
                  <a:ext uri="{0D108BD9-81ED-4DB2-BD59-A6C34878D82A}">
                    <a16:rowId xmlns:a16="http://schemas.microsoft.com/office/drawing/2014/main" val="10005"/>
                  </a:ext>
                </a:extLst>
              </a:tr>
            </a:tbl>
          </a:graphicData>
        </a:graphic>
      </p:graphicFrame>
      <p:graphicFrame>
        <p:nvGraphicFramePr>
          <p:cNvPr id="12" name="表格 11"/>
          <p:cNvGraphicFramePr>
            <a:graphicFrameLocks noGrp="1"/>
          </p:cNvGraphicFramePr>
          <p:nvPr>
            <p:custDataLst>
              <p:tags r:id="rId1"/>
            </p:custDataLst>
          </p:nvPr>
        </p:nvGraphicFramePr>
        <p:xfrm>
          <a:off x="5673090" y="3604260"/>
          <a:ext cx="5807075" cy="2905125"/>
        </p:xfrm>
        <a:graphic>
          <a:graphicData uri="http://schemas.openxmlformats.org/drawingml/2006/table">
            <a:tbl>
              <a:tblPr>
                <a:tableStyleId>{5C22544A-7EE6-4342-B048-85BDC9FD1C3A}</a:tableStyleId>
              </a:tblPr>
              <a:tblGrid>
                <a:gridCol w="1405255">
                  <a:extLst>
                    <a:ext uri="{9D8B030D-6E8A-4147-A177-3AD203B41FA5}">
                      <a16:colId xmlns:a16="http://schemas.microsoft.com/office/drawing/2014/main" val="20000"/>
                    </a:ext>
                  </a:extLst>
                </a:gridCol>
                <a:gridCol w="880110">
                  <a:extLst>
                    <a:ext uri="{9D8B030D-6E8A-4147-A177-3AD203B41FA5}">
                      <a16:colId xmlns:a16="http://schemas.microsoft.com/office/drawing/2014/main" val="20001"/>
                    </a:ext>
                  </a:extLst>
                </a:gridCol>
                <a:gridCol w="880745">
                  <a:extLst>
                    <a:ext uri="{9D8B030D-6E8A-4147-A177-3AD203B41FA5}">
                      <a16:colId xmlns:a16="http://schemas.microsoft.com/office/drawing/2014/main" val="20002"/>
                    </a:ext>
                  </a:extLst>
                </a:gridCol>
                <a:gridCol w="880110">
                  <a:extLst>
                    <a:ext uri="{9D8B030D-6E8A-4147-A177-3AD203B41FA5}">
                      <a16:colId xmlns:a16="http://schemas.microsoft.com/office/drawing/2014/main" val="20003"/>
                    </a:ext>
                  </a:extLst>
                </a:gridCol>
                <a:gridCol w="880110">
                  <a:extLst>
                    <a:ext uri="{9D8B030D-6E8A-4147-A177-3AD203B41FA5}">
                      <a16:colId xmlns:a16="http://schemas.microsoft.com/office/drawing/2014/main" val="20004"/>
                    </a:ext>
                  </a:extLst>
                </a:gridCol>
                <a:gridCol w="880745">
                  <a:extLst>
                    <a:ext uri="{9D8B030D-6E8A-4147-A177-3AD203B41FA5}">
                      <a16:colId xmlns:a16="http://schemas.microsoft.com/office/drawing/2014/main" val="20005"/>
                    </a:ext>
                  </a:extLst>
                </a:gridCol>
              </a:tblGrid>
              <a:tr h="581025">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RRR of Pure Al</a:t>
                      </a:r>
                    </a:p>
                  </a:txBody>
                  <a:tcPr marL="6350" marR="6350" marT="6350" marB="0" anchor="ctr"/>
                </a:tc>
                <a:tc>
                  <a:txBody>
                    <a:bodyPr/>
                    <a:lstStyle/>
                    <a:p>
                      <a:pPr algn="ctr" fontAlgn="ctr"/>
                      <a:r>
                        <a:rPr lang="en-US" altLang="zh-CN" sz="1400" b="1" i="0" u="none" strike="noStrike" dirty="0">
                          <a:solidFill>
                            <a:srgbClr val="000000"/>
                          </a:solidFill>
                          <a:effectLst/>
                          <a:latin typeface="等线" panose="02010600030101010101" pitchFamily="2" charset="-122"/>
                          <a:ea typeface="等线" panose="02010600030101010101" pitchFamily="2" charset="-122"/>
                        </a:rPr>
                        <a:t>1000</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1" u="none" strike="noStrike" dirty="0">
                          <a:effectLst/>
                        </a:rPr>
                        <a:t>800</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tc>
                  <a:txBody>
                    <a:bodyPr/>
                    <a:lstStyle/>
                    <a:p>
                      <a:pPr algn="ctr" fontAlgn="ctr"/>
                      <a:r>
                        <a:rPr lang="en-US" altLang="zh-CN" sz="1400" b="1" u="none" strike="noStrike" dirty="0">
                          <a:effectLst/>
                        </a:rPr>
                        <a:t>700</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1" u="none" strike="noStrike" dirty="0">
                          <a:effectLst/>
                        </a:rPr>
                        <a:t>600</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chemeClr val="accent2">
                        <a:lumMod val="20000"/>
                        <a:lumOff val="80000"/>
                      </a:schemeClr>
                    </a:solidFill>
                  </a:tcPr>
                </a:tc>
                <a:tc>
                  <a:txBody>
                    <a:bodyPr/>
                    <a:lstStyle/>
                    <a:p>
                      <a:pPr algn="ctr" fontAlgn="ctr"/>
                      <a:r>
                        <a:rPr lang="en-US" altLang="zh-CN" sz="1400" b="1" i="0" u="none" strike="noStrike" dirty="0">
                          <a:solidFill>
                            <a:srgbClr val="000000"/>
                          </a:solidFill>
                          <a:effectLst/>
                          <a:latin typeface="等线" panose="02010600030101010101" pitchFamily="2" charset="-122"/>
                          <a:ea typeface="等线" panose="02010600030101010101" pitchFamily="2" charset="-122"/>
                        </a:rPr>
                        <a:t>500</a:t>
                      </a:r>
                    </a:p>
                  </a:txBody>
                  <a:tcPr marL="6350" marR="6350" marT="6350" marB="0" anchor="ctr">
                    <a:solidFill>
                      <a:schemeClr val="accent2">
                        <a:lumMod val="20000"/>
                        <a:lumOff val="80000"/>
                      </a:schemeClr>
                    </a:solidFill>
                  </a:tcPr>
                </a:tc>
                <a:extLst>
                  <a:ext uri="{0D108BD9-81ED-4DB2-BD59-A6C34878D82A}">
                    <a16:rowId xmlns:a16="http://schemas.microsoft.com/office/drawing/2014/main" val="10000"/>
                  </a:ext>
                </a:extLst>
              </a:tr>
              <a:tr h="581025">
                <a:tc>
                  <a:txBody>
                    <a:bodyPr/>
                    <a:lstStyle/>
                    <a:p>
                      <a:pPr algn="ctr" fontAlgn="ctr"/>
                      <a:r>
                        <a:rPr lang="en-US" altLang="zh-CN" sz="1400" b="1" u="none" strike="noStrike" dirty="0">
                          <a:effectLst/>
                        </a:rPr>
                        <a:t> coil temperature/</a:t>
                      </a:r>
                      <a:r>
                        <a:rPr lang="en-US" sz="1400" b="1" u="none" strike="noStrike" dirty="0">
                          <a:effectLst/>
                        </a:rPr>
                        <a:t>K</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50.83</a:t>
                      </a:r>
                    </a:p>
                  </a:txBody>
                  <a:tcPr marL="6350" marR="6350" marT="6350"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55.76</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60.56</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66</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chemeClr val="accent2">
                        <a:lumMod val="20000"/>
                        <a:lumOff val="80000"/>
                      </a:schemeClr>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74.34</a:t>
                      </a:r>
                    </a:p>
                  </a:txBody>
                  <a:tcPr marL="6350" marR="6350" marT="6350" marB="0" anchor="ctr">
                    <a:solidFill>
                      <a:schemeClr val="accent2">
                        <a:lumMod val="20000"/>
                        <a:lumOff val="80000"/>
                      </a:schemeClr>
                    </a:solidFill>
                  </a:tcPr>
                </a:tc>
                <a:extLst>
                  <a:ext uri="{0D108BD9-81ED-4DB2-BD59-A6C34878D82A}">
                    <a16:rowId xmlns:a16="http://schemas.microsoft.com/office/drawing/2014/main" val="10001"/>
                  </a:ext>
                </a:extLst>
              </a:tr>
              <a:tr h="581025">
                <a:tc>
                  <a:txBody>
                    <a:bodyPr/>
                    <a:lstStyle/>
                    <a:p>
                      <a:pPr algn="ctr" fontAlgn="ctr"/>
                      <a:r>
                        <a:rPr lang="en-US" altLang="zh-CN" sz="1400" b="1" u="none" strike="noStrike" dirty="0">
                          <a:effectLst/>
                        </a:rPr>
                        <a:t>coil voltage/</a:t>
                      </a:r>
                      <a:r>
                        <a:rPr lang="en-US" sz="1400" b="1" u="none" strike="noStrike" dirty="0">
                          <a:effectLst/>
                        </a:rPr>
                        <a:t>V</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886.8</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895.16</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898.53</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905.05</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chemeClr val="accent2">
                        <a:lumMod val="20000"/>
                        <a:lumOff val="80000"/>
                      </a:schemeClr>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915.08</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chemeClr val="accent2">
                        <a:lumMod val="20000"/>
                        <a:lumOff val="80000"/>
                      </a:schemeClr>
                    </a:solidFill>
                  </a:tcPr>
                </a:tc>
                <a:extLst>
                  <a:ext uri="{0D108BD9-81ED-4DB2-BD59-A6C34878D82A}">
                    <a16:rowId xmlns:a16="http://schemas.microsoft.com/office/drawing/2014/main" val="10002"/>
                  </a:ext>
                </a:extLst>
              </a:tr>
              <a:tr h="581025">
                <a:tc>
                  <a:txBody>
                    <a:bodyPr/>
                    <a:lstStyle/>
                    <a:p>
                      <a:pPr algn="ctr" fontAlgn="ctr"/>
                      <a:r>
                        <a:rPr lang="en-US" altLang="zh-CN" sz="1400" b="1" i="0" u="none" strike="noStrike" dirty="0">
                          <a:solidFill>
                            <a:srgbClr val="000000"/>
                          </a:solidFill>
                          <a:effectLst/>
                          <a:latin typeface="等线" panose="02010600030101010101" pitchFamily="2" charset="-122"/>
                          <a:ea typeface="等线" panose="02010600030101010101" pitchFamily="2" charset="-122"/>
                        </a:rPr>
                        <a:t>voltage between layers/V</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36.61</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53.91</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75.88</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112.46</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chemeClr val="accent2">
                        <a:lumMod val="20000"/>
                        <a:lumOff val="80000"/>
                      </a:schemeClr>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213.58</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chemeClr val="accent2">
                        <a:lumMod val="20000"/>
                        <a:lumOff val="80000"/>
                      </a:schemeClr>
                    </a:solidFill>
                  </a:tcPr>
                </a:tc>
                <a:extLst>
                  <a:ext uri="{0D108BD9-81ED-4DB2-BD59-A6C34878D82A}">
                    <a16:rowId xmlns:a16="http://schemas.microsoft.com/office/drawing/2014/main" val="10003"/>
                  </a:ext>
                </a:extLst>
              </a:tr>
              <a:tr h="581025">
                <a:tc>
                  <a:txBody>
                    <a:bodyPr/>
                    <a:lstStyle/>
                    <a:p>
                      <a:pPr algn="ctr" fontAlgn="ctr"/>
                      <a:r>
                        <a:rPr lang="en-US" altLang="zh-CN" sz="1400" b="1" u="none" strike="noStrike" dirty="0">
                          <a:effectLst/>
                        </a:rPr>
                        <a:t>time/</a:t>
                      </a:r>
                      <a:r>
                        <a:rPr lang="en-US" sz="1400" b="1" u="none" strike="noStrike" dirty="0">
                          <a:effectLst/>
                        </a:rPr>
                        <a:t>s</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173</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167</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rgbClr val="E9EBF5"/>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162</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155</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chemeClr val="accent2">
                        <a:lumMod val="20000"/>
                        <a:lumOff val="80000"/>
                      </a:schemeClr>
                    </a:solidFill>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141</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
        <p:nvSpPr>
          <p:cNvPr id="3" name="灯片编号占位符 2"/>
          <p:cNvSpPr>
            <a:spLocks noGrp="1"/>
          </p:cNvSpPr>
          <p:nvPr>
            <p:ph type="sldNum" sz="quarter" idx="12"/>
          </p:nvPr>
        </p:nvSpPr>
        <p:spPr/>
        <p:txBody>
          <a:bodyPr/>
          <a:lstStyle/>
          <a:p>
            <a:fld id="{49AE70B2-8BF9-45C0-BB95-33D1B9D3A854}" type="slidenum">
              <a:rPr lang="zh-CN" altLang="en-US" smtClean="0"/>
              <a:t>6</a:t>
            </a:fld>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3"/>
          <p:cNvSpPr txBox="1"/>
          <p:nvPr/>
        </p:nvSpPr>
        <p:spPr>
          <a:xfrm>
            <a:off x="237823" y="286561"/>
            <a:ext cx="8639777"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r>
              <a:rPr lang="en-US" altLang="zh-CN" b="1" spc="300" dirty="0">
                <a:solidFill>
                  <a:srgbClr val="C00000"/>
                </a:solidFill>
                <a:latin typeface="Arial Black" panose="020B0A04020102020204" pitchFamily="34" charset="0"/>
                <a:ea typeface="微软雅黑" panose="020B0503020204020204" charset="-122"/>
                <a:sym typeface="+mn-ea"/>
              </a:rPr>
              <a:t>R&amp;D of Option A</a:t>
            </a:r>
            <a:endParaRPr lang="en-US" altLang="zh-CN" b="1" spc="300" dirty="0">
              <a:solidFill>
                <a:srgbClr val="C00000"/>
              </a:solidFill>
              <a:latin typeface="Arial Black" panose="020B0A04020102020204" pitchFamily="34" charset="0"/>
              <a:ea typeface="微软雅黑" panose="020B0503020204020204" charset="-122"/>
            </a:endParaRPr>
          </a:p>
        </p:txBody>
      </p:sp>
      <p:sp>
        <p:nvSpPr>
          <p:cNvPr id="6" name="Content Placeholder 1"/>
          <p:cNvSpPr>
            <a:spLocks noGrp="1"/>
          </p:cNvSpPr>
          <p:nvPr>
            <p:ph idx="1"/>
          </p:nvPr>
        </p:nvSpPr>
        <p:spPr>
          <a:xfrm>
            <a:off x="609600" y="1325245"/>
            <a:ext cx="9116060" cy="613410"/>
          </a:xfrm>
        </p:spPr>
        <p:txBody>
          <a:bodyPr>
            <a:normAutofit fontScale="32500" lnSpcReduction="20000"/>
          </a:bodyPr>
          <a:lstStyle/>
          <a:p>
            <a:pPr>
              <a:lnSpc>
                <a:spcPct val="100000"/>
              </a:lnSpc>
            </a:pPr>
            <a:r>
              <a:rPr lang="en-US" altLang="zh-CN" sz="7000" dirty="0"/>
              <a:t>small dimension Al-stabilized Conductors</a:t>
            </a:r>
          </a:p>
          <a:p>
            <a:pPr marL="400050" lvl="1" indent="0">
              <a:buNone/>
            </a:pPr>
            <a:r>
              <a:rPr lang="en-US" altLang="zh-CN" sz="1800" dirty="0"/>
              <a:t> </a:t>
            </a:r>
            <a:endParaRPr lang="zh-CN" altLang="en-US" sz="1800" dirty="0"/>
          </a:p>
        </p:txBody>
      </p:sp>
      <p:sp>
        <p:nvSpPr>
          <p:cNvPr id="5" name="Slide Number Placeholder 4"/>
          <p:cNvSpPr txBox="1"/>
          <p:nvPr/>
        </p:nvSpPr>
        <p:spPr>
          <a:xfrm>
            <a:off x="8737600" y="6356351"/>
            <a:ext cx="28448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E9139-A00B-4B2A-98A6-095DC08F1345}" type="slidenum">
              <a:rPr lang="zh-CN" altLang="en-US" smtClean="0"/>
              <a:t>7</a:t>
            </a:fld>
            <a:endParaRPr lang="zh-CN" altLang="en-US" dirty="0"/>
          </a:p>
        </p:txBody>
      </p:sp>
      <p:pic>
        <p:nvPicPr>
          <p:cNvPr id="18" name="图片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6200000">
            <a:off x="3748405" y="2000885"/>
            <a:ext cx="861695" cy="2606040"/>
          </a:xfrm>
          <a:prstGeom prst="rect">
            <a:avLst/>
          </a:prstGeom>
        </p:spPr>
      </p:pic>
      <p:sp>
        <p:nvSpPr>
          <p:cNvPr id="21" name="矩形 20"/>
          <p:cNvSpPr/>
          <p:nvPr/>
        </p:nvSpPr>
        <p:spPr>
          <a:xfrm>
            <a:off x="5940330" y="3815653"/>
            <a:ext cx="2101215" cy="306705"/>
          </a:xfrm>
          <a:prstGeom prst="rect">
            <a:avLst/>
          </a:prstGeom>
        </p:spPr>
        <p:txBody>
          <a:bodyPr wrap="none">
            <a:spAutoFit/>
          </a:bodyPr>
          <a:lstStyle/>
          <a:p>
            <a:pPr algn="l">
              <a:spcBef>
                <a:spcPts val="0"/>
              </a:spcBef>
              <a:spcAft>
                <a:spcPts val="0"/>
              </a:spcAft>
              <a:buClrTx/>
              <a:buSzTx/>
              <a:buFontTx/>
              <a:defRPr/>
            </a:pPr>
            <a:r>
              <a:rPr lang="en-US" altLang="zh-CN" sz="1400" b="1" kern="0" dirty="0" smtClean="0">
                <a:solidFill>
                  <a:schemeClr val="tx1"/>
                </a:solidFill>
                <a:latin typeface="Comic Sans MS" panose="030F0702030302020204" pitchFamily="66" charset="0"/>
              </a:rPr>
              <a:t>1.5 km long conductor</a:t>
            </a:r>
          </a:p>
        </p:txBody>
      </p:sp>
      <p:sp>
        <p:nvSpPr>
          <p:cNvPr id="2" name="矩形 1"/>
          <p:cNvSpPr>
            <a:spLocks noChangeAspect="1"/>
          </p:cNvSpPr>
          <p:nvPr>
            <p:custDataLst>
              <p:tags r:id="rId1"/>
            </p:custDataLst>
          </p:nvPr>
        </p:nvSpPr>
        <p:spPr>
          <a:xfrm>
            <a:off x="359410" y="3923030"/>
            <a:ext cx="1740535" cy="642620"/>
          </a:xfrm>
          <a:prstGeom prst="rect">
            <a:avLst/>
          </a:prstGeom>
        </p:spPr>
        <p:txBody>
          <a:bodyPr wrap="square">
            <a:noAutofit/>
          </a:bodyPr>
          <a:lstStyle/>
          <a:p>
            <a:pPr marL="0" marR="0" lvl="0" algn="l" defTabSz="914400" eaLnBrk="1" fontAlgn="auto" latinLnBrk="0" hangingPunct="1">
              <a:lnSpc>
                <a:spcPct val="100000"/>
              </a:lnSpc>
              <a:spcBef>
                <a:spcPts val="0"/>
              </a:spcBef>
              <a:spcAft>
                <a:spcPts val="0"/>
              </a:spcAft>
              <a:buClrTx/>
              <a:buSzTx/>
              <a:buFontTx/>
              <a:buNone/>
              <a:defRPr/>
            </a:pPr>
            <a:r>
              <a:rPr lang="en-US" altLang="zh-CN" sz="1400" b="1" kern="0" dirty="0" smtClean="0">
                <a:solidFill>
                  <a:schemeClr val="tx1"/>
                </a:solidFill>
                <a:latin typeface="Comic Sans MS" panose="030F0702030302020204" pitchFamily="66" charset="0"/>
              </a:rPr>
              <a:t>Rutherford cable</a:t>
            </a:r>
          </a:p>
          <a:p>
            <a:pPr marL="0" marR="0" lvl="0" algn="l"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dirty="0" smtClean="0">
                <a:solidFill>
                  <a:schemeClr val="tx1"/>
                </a:solidFill>
                <a:latin typeface="Comic Sans MS" panose="030F0702030302020204" pitchFamily="66" charset="0"/>
              </a:rPr>
              <a:t>16 strands</a:t>
            </a:r>
          </a:p>
        </p:txBody>
      </p:sp>
      <p:pic>
        <p:nvPicPr>
          <p:cNvPr id="12" name="图片 11"/>
          <p:cNvPicPr>
            <a:picLocks noChangeAspect="1"/>
          </p:cNvPicPr>
          <p:nvPr>
            <p:custDataLst>
              <p:tags r:id="rId2"/>
            </p:custDataLst>
          </p:nvPr>
        </p:nvPicPr>
        <p:blipFill>
          <a:blip r:embed="rId15"/>
          <a:stretch>
            <a:fillRect/>
          </a:stretch>
        </p:blipFill>
        <p:spPr>
          <a:xfrm>
            <a:off x="6037580" y="1932305"/>
            <a:ext cx="1763789" cy="1800000"/>
          </a:xfrm>
          <a:prstGeom prst="rect">
            <a:avLst/>
          </a:prstGeom>
        </p:spPr>
      </p:pic>
      <p:pic>
        <p:nvPicPr>
          <p:cNvPr id="13" name="图片 12"/>
          <p:cNvPicPr>
            <a:picLocks noChangeAspect="1"/>
          </p:cNvPicPr>
          <p:nvPr>
            <p:custDataLst>
              <p:tags r:id="rId3"/>
            </p:custDataLst>
          </p:nvPr>
        </p:nvPicPr>
        <p:blipFill rotWithShape="1">
          <a:blip r:embed="rId16" cstate="print">
            <a:extLst>
              <a:ext uri="{28A0092B-C50C-407E-A947-70E740481C1C}">
                <a14:useLocalDpi xmlns:a14="http://schemas.microsoft.com/office/drawing/2010/main" val="0"/>
              </a:ext>
            </a:extLst>
          </a:blip>
          <a:srcRect l="7206" t="38900" r="54485" b="35689"/>
          <a:stretch>
            <a:fillRect/>
          </a:stretch>
        </p:blipFill>
        <p:spPr>
          <a:xfrm flipV="1">
            <a:off x="2848610" y="2135505"/>
            <a:ext cx="1863090" cy="498475"/>
          </a:xfrm>
          <a:prstGeom prst="rect">
            <a:avLst/>
          </a:prstGeom>
        </p:spPr>
      </p:pic>
      <p:sp>
        <p:nvSpPr>
          <p:cNvPr id="14" name="文本框 13"/>
          <p:cNvSpPr txBox="1">
            <a:spLocks noChangeAspect="1"/>
          </p:cNvSpPr>
          <p:nvPr>
            <p:custDataLst>
              <p:tags r:id="rId4"/>
            </p:custDataLst>
          </p:nvPr>
        </p:nvSpPr>
        <p:spPr>
          <a:xfrm>
            <a:off x="2935605" y="3815715"/>
            <a:ext cx="1882775" cy="757555"/>
          </a:xfrm>
          <a:prstGeom prst="rect">
            <a:avLst/>
          </a:prstGeom>
          <a:noFill/>
        </p:spPr>
        <p:txBody>
          <a:bodyPr wrap="square" rtlCol="0">
            <a:noAutofit/>
          </a:bodyPr>
          <a:lstStyle/>
          <a:p>
            <a:pPr marL="0" marR="0" lvl="0" algn="l" defTabSz="914400" eaLnBrk="1" fontAlgn="auto" latinLnBrk="0" hangingPunct="1">
              <a:lnSpc>
                <a:spcPct val="100000"/>
              </a:lnSpc>
              <a:spcBef>
                <a:spcPts val="0"/>
              </a:spcBef>
              <a:spcAft>
                <a:spcPts val="0"/>
              </a:spcAft>
              <a:buClrTx/>
              <a:buSzTx/>
              <a:buFontTx/>
              <a:buNone/>
              <a:defRPr/>
            </a:pPr>
            <a:r>
              <a:rPr lang="en-US" altLang="zh-CN" sz="1400" b="1" kern="0" dirty="0" smtClean="0">
                <a:solidFill>
                  <a:schemeClr val="tx1"/>
                </a:solidFill>
                <a:latin typeface="Comic Sans MS" panose="030F0702030302020204" pitchFamily="66" charset="0"/>
              </a:rPr>
              <a:t>Al stabilized cable </a:t>
            </a:r>
          </a:p>
          <a:p>
            <a:pPr marL="0" marR="0" lvl="0" algn="l" defTabSz="914400" eaLnBrk="1" fontAlgn="auto" latinLnBrk="0" hangingPunct="1">
              <a:lnSpc>
                <a:spcPct val="100000"/>
              </a:lnSpc>
              <a:spcBef>
                <a:spcPts val="0"/>
              </a:spcBef>
              <a:spcAft>
                <a:spcPts val="0"/>
              </a:spcAft>
              <a:buClrTx/>
              <a:buSzTx/>
              <a:buFontTx/>
              <a:buNone/>
              <a:defRPr/>
            </a:pPr>
            <a:r>
              <a:rPr lang="en-US" altLang="zh-CN" sz="1400" b="1" kern="0" dirty="0" smtClean="0">
                <a:solidFill>
                  <a:schemeClr val="tx1"/>
                </a:solidFill>
                <a:latin typeface="Comic Sans MS" panose="030F0702030302020204" pitchFamily="66" charset="0"/>
              </a:rPr>
              <a:t>4.7mm*15mm</a:t>
            </a:r>
          </a:p>
        </p:txBody>
      </p:sp>
      <p:pic>
        <p:nvPicPr>
          <p:cNvPr id="107" name="图片 4" descr="C:\Users\dell\AppData\Local\Temp\360zip$Pic\360$1\AlCu-05.tif"/>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8737600" y="534670"/>
            <a:ext cx="2348359" cy="1800000"/>
          </a:xfrm>
          <a:prstGeom prst="rect">
            <a:avLst/>
          </a:prstGeom>
          <a:noFill/>
          <a:ln>
            <a:noFill/>
          </a:ln>
        </p:spPr>
      </p:pic>
      <p:pic>
        <p:nvPicPr>
          <p:cNvPr id="4098" name="Picture 2" descr="E:\New Magnet\EMuS magnet\2017-EMus进展报告会\绞缆拉力测试 (4).jpg"/>
          <p:cNvPicPr>
            <a:picLocks noChangeAspect="1" noChangeArrowheads="1"/>
          </p:cNvPicPr>
          <p:nvPr>
            <p:custDataLst>
              <p:tags r:id="rId6"/>
            </p:custDataLst>
          </p:nvPr>
        </p:nvPicPr>
        <p:blipFill rotWithShape="1">
          <a:blip r:embed="rId18" cstate="print">
            <a:extLst>
              <a:ext uri="{28A0092B-C50C-407E-A947-70E740481C1C}">
                <a14:useLocalDpi xmlns:a14="http://schemas.microsoft.com/office/drawing/2010/main" val="0"/>
              </a:ext>
            </a:extLst>
          </a:blip>
          <a:srcRect l="14047" t="12201" r="7523" b="5111"/>
          <a:stretch>
            <a:fillRect/>
          </a:stretch>
        </p:blipFill>
        <p:spPr bwMode="auto">
          <a:xfrm>
            <a:off x="8810625" y="2962910"/>
            <a:ext cx="2275443" cy="1800000"/>
          </a:xfrm>
          <a:prstGeom prst="rect">
            <a:avLst/>
          </a:prstGeom>
          <a:noFill/>
          <a:extLst>
            <a:ext uri="{909E8E84-426E-40DD-AFC4-6F175D3DCCD1}">
              <a14:hiddenFill xmlns:a14="http://schemas.microsoft.com/office/drawing/2010/main">
                <a:solidFill>
                  <a:srgbClr val="FFFFFF"/>
                </a:solidFill>
              </a14:hiddenFill>
            </a:ext>
          </a:extLst>
        </p:spPr>
      </p:pic>
      <p:sp>
        <p:nvSpPr>
          <p:cNvPr id="111" name="矩形 110"/>
          <p:cNvSpPr>
            <a:spLocks noChangeAspect="1"/>
          </p:cNvSpPr>
          <p:nvPr>
            <p:custDataLst>
              <p:tags r:id="rId7"/>
            </p:custDataLst>
          </p:nvPr>
        </p:nvSpPr>
        <p:spPr>
          <a:xfrm>
            <a:off x="8585835" y="4780915"/>
            <a:ext cx="3509645" cy="1219835"/>
          </a:xfrm>
          <a:prstGeom prst="rect">
            <a:avLst/>
          </a:prstGeom>
        </p:spPr>
        <p:txBody>
          <a:bodyPr wrap="square">
            <a:noAutofit/>
          </a:bodyPr>
          <a:lstStyle/>
          <a:p>
            <a:r>
              <a:rPr lang="en-US" altLang="zh-CN" sz="1400" dirty="0">
                <a:solidFill>
                  <a:prstClr val="black"/>
                </a:solidFill>
                <a:latin typeface="Times New Roman" panose="02020603050405020304" pitchFamily="18" charset="0"/>
                <a:cs typeface="Times New Roman" panose="02020603050405020304" pitchFamily="18" charset="0"/>
              </a:rPr>
              <a:t>Dimensions: 15*4.7mm</a:t>
            </a:r>
            <a:r>
              <a:rPr lang="en-US" altLang="zh-CN" sz="1400" baseline="30000" dirty="0">
                <a:solidFill>
                  <a:prstClr val="black"/>
                </a:solidFill>
                <a:latin typeface="Times New Roman" panose="02020603050405020304" pitchFamily="18" charset="0"/>
                <a:cs typeface="Times New Roman" panose="02020603050405020304" pitchFamily="18" charset="0"/>
              </a:rPr>
              <a:t>2</a:t>
            </a:r>
          </a:p>
          <a:p>
            <a:r>
              <a:rPr lang="en-US" altLang="zh-CN" sz="1400" dirty="0">
                <a:solidFill>
                  <a:prstClr val="black"/>
                </a:solidFill>
                <a:latin typeface="Times New Roman" panose="02020603050405020304" pitchFamily="18" charset="0"/>
                <a:cs typeface="Times New Roman" panose="02020603050405020304" pitchFamily="18" charset="0"/>
              </a:rPr>
              <a:t>Number of strands </a:t>
            </a:r>
            <a:r>
              <a:rPr lang="zh-CN" altLang="en-US" sz="1400" dirty="0">
                <a:solidFill>
                  <a:prstClr val="black"/>
                </a:solidFill>
                <a:latin typeface="Times New Roman" panose="02020603050405020304" pitchFamily="18" charset="0"/>
                <a:cs typeface="Times New Roman" panose="02020603050405020304" pitchFamily="18" charset="0"/>
              </a:rPr>
              <a:t>：</a:t>
            </a:r>
            <a:r>
              <a:rPr lang="en-US" altLang="zh-CN" sz="1400" dirty="0">
                <a:solidFill>
                  <a:prstClr val="black"/>
                </a:solidFill>
                <a:latin typeface="Times New Roman" panose="02020603050405020304" pitchFamily="18" charset="0"/>
                <a:cs typeface="Times New Roman" panose="02020603050405020304" pitchFamily="18" charset="0"/>
              </a:rPr>
              <a:t>16</a:t>
            </a:r>
          </a:p>
          <a:p>
            <a:r>
              <a:rPr lang="en-US" altLang="zh-CN" sz="1400" dirty="0">
                <a:solidFill>
                  <a:prstClr val="black"/>
                </a:solidFill>
                <a:latin typeface="Times New Roman" panose="02020603050405020304" pitchFamily="18" charset="0"/>
                <a:cs typeface="Times New Roman" panose="02020603050405020304" pitchFamily="18" charset="0"/>
              </a:rPr>
              <a:t>Materiel :</a:t>
            </a:r>
            <a:r>
              <a:rPr lang="en-US" altLang="zh-CN" sz="1400" dirty="0">
                <a:solidFill>
                  <a:srgbClr val="FF0000"/>
                </a:solidFill>
                <a:latin typeface="Times New Roman" panose="02020603050405020304" pitchFamily="18" charset="0"/>
                <a:cs typeface="Times New Roman" panose="02020603050405020304" pitchFamily="18" charset="0"/>
              </a:rPr>
              <a:t> Rutherford cable</a:t>
            </a:r>
            <a:r>
              <a:rPr lang="en-US" altLang="zh-CN" sz="1400" dirty="0" err="1">
                <a:solidFill>
                  <a:srgbClr val="FF0000"/>
                </a:solidFill>
                <a:latin typeface="Times New Roman" panose="02020603050405020304" pitchFamily="18" charset="0"/>
                <a:cs typeface="Times New Roman" panose="02020603050405020304" pitchFamily="18" charset="0"/>
              </a:rPr>
              <a:t>+Al</a:t>
            </a:r>
            <a:r>
              <a:rPr lang="en-US" altLang="zh-CN" sz="1400" dirty="0">
                <a:solidFill>
                  <a:srgbClr val="FF0000"/>
                </a:solidFill>
                <a:latin typeface="Times New Roman" panose="02020603050405020304" pitchFamily="18" charset="0"/>
                <a:cs typeface="Times New Roman" panose="02020603050405020304" pitchFamily="18" charset="0"/>
              </a:rPr>
              <a:t>(99.99% purity)</a:t>
            </a:r>
          </a:p>
          <a:p>
            <a:r>
              <a:rPr lang="en-US" altLang="zh-CN" sz="1400" dirty="0">
                <a:solidFill>
                  <a:prstClr val="black"/>
                </a:solidFill>
                <a:latin typeface="Times New Roman" panose="02020603050405020304" pitchFamily="18" charset="0"/>
                <a:cs typeface="Times New Roman" panose="02020603050405020304" pitchFamily="18" charset="0"/>
              </a:rPr>
              <a:t>Complete time:2017.8</a:t>
            </a:r>
          </a:p>
          <a:p>
            <a:r>
              <a:rPr lang="en-US" altLang="zh-CN" sz="1400" dirty="0">
                <a:solidFill>
                  <a:prstClr val="black"/>
                </a:solidFill>
                <a:latin typeface="Times New Roman" panose="02020603050405020304" pitchFamily="18" charset="0"/>
                <a:cs typeface="Times New Roman" panose="02020603050405020304" pitchFamily="18" charset="0"/>
              </a:rPr>
              <a:t>Shear strength</a:t>
            </a:r>
            <a:r>
              <a:rPr lang="zh-CN" altLang="en-US" sz="1400" dirty="0">
                <a:solidFill>
                  <a:prstClr val="black"/>
                </a:solidFill>
                <a:latin typeface="Times New Roman" panose="02020603050405020304" pitchFamily="18" charset="0"/>
                <a:cs typeface="Times New Roman" panose="02020603050405020304" pitchFamily="18" charset="0"/>
              </a:rPr>
              <a:t>（</a:t>
            </a:r>
            <a:r>
              <a:rPr lang="en-US" altLang="zh-CN" sz="1400" dirty="0">
                <a:solidFill>
                  <a:prstClr val="black"/>
                </a:solidFill>
                <a:latin typeface="Times New Roman" panose="02020603050405020304" pitchFamily="18" charset="0"/>
                <a:cs typeface="Times New Roman" panose="02020603050405020304" pitchFamily="18" charset="0"/>
              </a:rPr>
              <a:t>COPPER &amp;Al</a:t>
            </a:r>
            <a:r>
              <a:rPr lang="zh-CN" altLang="en-US" sz="1400" dirty="0">
                <a:solidFill>
                  <a:prstClr val="black"/>
                </a:solidFill>
                <a:latin typeface="Times New Roman" panose="02020603050405020304" pitchFamily="18" charset="0"/>
                <a:cs typeface="Times New Roman" panose="02020603050405020304" pitchFamily="18" charset="0"/>
              </a:rPr>
              <a:t>）：</a:t>
            </a:r>
            <a:r>
              <a:rPr lang="en-US" altLang="zh-CN" sz="1400" dirty="0">
                <a:solidFill>
                  <a:prstClr val="black"/>
                </a:solidFill>
                <a:latin typeface="Times New Roman" panose="02020603050405020304" pitchFamily="18" charset="0"/>
                <a:cs typeface="Times New Roman" panose="02020603050405020304" pitchFamily="18" charset="0"/>
              </a:rPr>
              <a:t>&gt;</a:t>
            </a:r>
            <a:r>
              <a:rPr lang="en-US" altLang="zh-CN" sz="1400" b="1" dirty="0">
                <a:solidFill>
                  <a:srgbClr val="FF0000"/>
                </a:solidFill>
                <a:latin typeface="Times New Roman" panose="02020603050405020304" pitchFamily="18" charset="0"/>
                <a:cs typeface="Times New Roman" panose="02020603050405020304" pitchFamily="18" charset="0"/>
              </a:rPr>
              <a:t>35MPa</a:t>
            </a:r>
            <a:endParaRPr lang="zh-CN" altLang="en-US" sz="1400" b="1" dirty="0">
              <a:solidFill>
                <a:srgbClr val="FF0000"/>
              </a:solidFill>
              <a:latin typeface="Times New Roman" panose="02020603050405020304" pitchFamily="18" charset="0"/>
              <a:cs typeface="Times New Roman" panose="02020603050405020304" pitchFamily="18" charset="0"/>
            </a:endParaRPr>
          </a:p>
        </p:txBody>
      </p:sp>
      <p:pic>
        <p:nvPicPr>
          <p:cNvPr id="116" name="图片 115"/>
          <p:cNvPicPr>
            <a:picLocks noChangeAspect="1"/>
          </p:cNvPicPr>
          <p:nvPr>
            <p:custDataLst>
              <p:tags r:id="rId8"/>
            </p:custDataLst>
          </p:nvPr>
        </p:nvPicPr>
        <p:blipFill rotWithShape="1">
          <a:blip r:embed="rId19" cstate="print"/>
          <a:srcRect l="14245" r="5163"/>
          <a:stretch>
            <a:fillRect/>
          </a:stretch>
        </p:blipFill>
        <p:spPr>
          <a:xfrm>
            <a:off x="367030" y="2009140"/>
            <a:ext cx="1848588" cy="1800000"/>
          </a:xfrm>
          <a:prstGeom prst="rect">
            <a:avLst/>
          </a:prstGeom>
        </p:spPr>
      </p:pic>
      <p:sp>
        <p:nvSpPr>
          <p:cNvPr id="129" name="文本框 128"/>
          <p:cNvSpPr txBox="1">
            <a:spLocks noChangeAspect="1"/>
          </p:cNvSpPr>
          <p:nvPr>
            <p:custDataLst>
              <p:tags r:id="rId9"/>
            </p:custDataLst>
          </p:nvPr>
        </p:nvSpPr>
        <p:spPr>
          <a:xfrm>
            <a:off x="8737600" y="2461260"/>
            <a:ext cx="2827020" cy="375285"/>
          </a:xfrm>
          <a:prstGeom prst="rect">
            <a:avLst/>
          </a:prstGeom>
          <a:noFill/>
        </p:spPr>
        <p:txBody>
          <a:bodyPr wrap="square" rtlCol="0">
            <a:noAutofit/>
          </a:bodyPr>
          <a:lstStyle/>
          <a:p>
            <a:r>
              <a:rPr lang="en-US" altLang="zh-CN" sz="1400"/>
              <a:t>Microsoft view of bonding surface</a:t>
            </a:r>
          </a:p>
        </p:txBody>
      </p:sp>
      <p:pic>
        <p:nvPicPr>
          <p:cNvPr id="3" name="图片 2"/>
          <p:cNvPicPr>
            <a:picLocks noChangeAspect="1"/>
          </p:cNvPicPr>
          <p:nvPr/>
        </p:nvPicPr>
        <p:blipFill>
          <a:blip r:embed="rId20"/>
          <a:stretch>
            <a:fillRect/>
          </a:stretch>
        </p:blipFill>
        <p:spPr>
          <a:xfrm>
            <a:off x="0" y="4387850"/>
            <a:ext cx="5751830" cy="1896110"/>
          </a:xfrm>
          <a:prstGeom prst="rect">
            <a:avLst/>
          </a:prstGeom>
        </p:spPr>
      </p:pic>
      <p:sp>
        <p:nvSpPr>
          <p:cNvPr id="4" name="右箭头 3"/>
          <p:cNvSpPr/>
          <p:nvPr/>
        </p:nvSpPr>
        <p:spPr>
          <a:xfrm>
            <a:off x="2353310" y="2938780"/>
            <a:ext cx="335280" cy="13208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右箭头 6"/>
          <p:cNvSpPr/>
          <p:nvPr/>
        </p:nvSpPr>
        <p:spPr>
          <a:xfrm>
            <a:off x="5670550" y="2761615"/>
            <a:ext cx="335280" cy="13208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右箭头 7"/>
          <p:cNvSpPr/>
          <p:nvPr/>
        </p:nvSpPr>
        <p:spPr>
          <a:xfrm rot="19320000">
            <a:off x="8101965" y="2015490"/>
            <a:ext cx="335280" cy="13208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右箭头 8"/>
          <p:cNvSpPr/>
          <p:nvPr/>
        </p:nvSpPr>
        <p:spPr>
          <a:xfrm rot="1440000">
            <a:off x="8138795" y="3197860"/>
            <a:ext cx="335280" cy="13208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文本框 9"/>
          <p:cNvSpPr txBox="1"/>
          <p:nvPr/>
        </p:nvSpPr>
        <p:spPr>
          <a:xfrm>
            <a:off x="4281805" y="2633980"/>
            <a:ext cx="1200785" cy="645160"/>
          </a:xfrm>
          <a:prstGeom prst="rect">
            <a:avLst/>
          </a:prstGeom>
          <a:noFill/>
        </p:spPr>
        <p:txBody>
          <a:bodyPr wrap="square" rtlCol="0">
            <a:spAutoFit/>
          </a:bodyPr>
          <a:lstStyle/>
          <a:p>
            <a:r>
              <a:rPr lang="en-US" altLang="zh-CN">
                <a:solidFill>
                  <a:srgbClr val="FF0000"/>
                </a:solidFill>
              </a:rPr>
              <a:t>First extrusion</a:t>
            </a:r>
          </a:p>
        </p:txBody>
      </p:sp>
      <p:sp>
        <p:nvSpPr>
          <p:cNvPr id="15" name="文本框 14"/>
          <p:cNvSpPr txBox="1"/>
          <p:nvPr/>
        </p:nvSpPr>
        <p:spPr>
          <a:xfrm>
            <a:off x="4488180" y="4763135"/>
            <a:ext cx="1359535" cy="645160"/>
          </a:xfrm>
          <a:prstGeom prst="rect">
            <a:avLst/>
          </a:prstGeom>
          <a:noFill/>
        </p:spPr>
        <p:txBody>
          <a:bodyPr wrap="square" rtlCol="0">
            <a:spAutoFit/>
          </a:bodyPr>
          <a:lstStyle/>
          <a:p>
            <a:r>
              <a:rPr lang="en-US" altLang="zh-CN">
                <a:solidFill>
                  <a:srgbClr val="FF0000"/>
                </a:solidFill>
              </a:rPr>
              <a:t>Second extrusion</a:t>
            </a:r>
          </a:p>
        </p:txBody>
      </p:sp>
      <p:sp>
        <p:nvSpPr>
          <p:cNvPr id="16" name="矩形 15"/>
          <p:cNvSpPr>
            <a:spLocks noChangeAspect="1"/>
          </p:cNvSpPr>
          <p:nvPr>
            <p:custDataLst>
              <p:tags r:id="rId10"/>
            </p:custDataLst>
          </p:nvPr>
        </p:nvSpPr>
        <p:spPr>
          <a:xfrm>
            <a:off x="3067685" y="6283960"/>
            <a:ext cx="2780030" cy="336550"/>
          </a:xfrm>
          <a:prstGeom prst="rect">
            <a:avLst/>
          </a:prstGeom>
        </p:spPr>
        <p:txBody>
          <a:bodyPr wrap="square">
            <a:noAutofit/>
          </a:bodyPr>
          <a:lstStyle/>
          <a:p>
            <a:r>
              <a:rPr lang="en-US" altLang="zh-CN" sz="1400" b="1" dirty="0">
                <a:solidFill>
                  <a:srgbClr val="FF0000"/>
                </a:solidFill>
                <a:latin typeface="Times New Roman" panose="02020603050405020304" pitchFamily="18" charset="0"/>
                <a:cs typeface="Times New Roman" panose="02020603050405020304" pitchFamily="18" charset="0"/>
              </a:rPr>
              <a:t>First extrusion +1100 Al,  10 mter</a:t>
            </a:r>
          </a:p>
        </p:txBody>
      </p:sp>
      <p:pic>
        <p:nvPicPr>
          <p:cNvPr id="17" name="图片 16"/>
          <p:cNvPicPr>
            <a:picLocks noChangeAspect="1"/>
          </p:cNvPicPr>
          <p:nvPr/>
        </p:nvPicPr>
        <p:blipFill>
          <a:blip r:embed="rId21"/>
          <a:stretch>
            <a:fillRect/>
          </a:stretch>
        </p:blipFill>
        <p:spPr>
          <a:xfrm rot="16200000">
            <a:off x="6615430" y="4180840"/>
            <a:ext cx="768350" cy="2495550"/>
          </a:xfrm>
          <a:prstGeom prst="rect">
            <a:avLst/>
          </a:prstGeom>
        </p:spPr>
      </p:pic>
      <p:sp>
        <p:nvSpPr>
          <p:cNvPr id="20" name="矩形 19"/>
          <p:cNvSpPr>
            <a:spLocks noChangeAspect="1"/>
          </p:cNvSpPr>
          <p:nvPr>
            <p:custDataLst>
              <p:tags r:id="rId11"/>
            </p:custDataLst>
          </p:nvPr>
        </p:nvSpPr>
        <p:spPr>
          <a:xfrm>
            <a:off x="5805805" y="5960745"/>
            <a:ext cx="2780030" cy="336550"/>
          </a:xfrm>
          <a:prstGeom prst="rect">
            <a:avLst/>
          </a:prstGeom>
        </p:spPr>
        <p:txBody>
          <a:bodyPr wrap="square">
            <a:noAutofit/>
          </a:bodyPr>
          <a:lstStyle/>
          <a:p>
            <a:r>
              <a:rPr lang="en-US" altLang="zh-CN" sz="1400" b="1" dirty="0">
                <a:solidFill>
                  <a:srgbClr val="FF0000"/>
                </a:solidFill>
                <a:latin typeface="Times New Roman" panose="02020603050405020304" pitchFamily="18" charset="0"/>
                <a:cs typeface="Times New Roman" panose="02020603050405020304" pitchFamily="18" charset="0"/>
              </a:rPr>
              <a:t>First extrusion +6061 Al,  5 mter</a:t>
            </a:r>
          </a:p>
        </p:txBody>
      </p:sp>
      <p:sp>
        <p:nvSpPr>
          <p:cNvPr id="19" name="灯片编号占位符 18"/>
          <p:cNvSpPr>
            <a:spLocks noGrp="1"/>
          </p:cNvSpPr>
          <p:nvPr>
            <p:ph type="sldNum" sz="quarter" idx="12"/>
          </p:nvPr>
        </p:nvSpPr>
        <p:spPr/>
        <p:txBody>
          <a:bodyPr/>
          <a:lstStyle/>
          <a:p>
            <a:fld id="{49AE70B2-8BF9-45C0-BB95-33D1B9D3A854}" type="slidenum">
              <a:rPr lang="zh-CN" altLang="en-US" smtClean="0"/>
              <a:t>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b="1" dirty="0">
                <a:solidFill>
                  <a:srgbClr val="C00000"/>
                </a:solidFill>
                <a:latin typeface="Arial Black" panose="020B0A04020102020204" pitchFamily="34" charset="0"/>
                <a:ea typeface="微软雅黑" panose="020B0503020204020204" charset="-122"/>
                <a:cs typeface="Arial" panose="020B0604020202020204" pitchFamily="34" charset="0"/>
              </a:rPr>
              <a:t>Current Issues and Next </a:t>
            </a:r>
            <a:r>
              <a:rPr lang="en-US" altLang="zh-CN" sz="4000" b="1" dirty="0" smtClean="0">
                <a:solidFill>
                  <a:srgbClr val="C00000"/>
                </a:solidFill>
                <a:latin typeface="Arial Black" panose="020B0A04020102020204" pitchFamily="34" charset="0"/>
                <a:ea typeface="微软雅黑" panose="020B0503020204020204" charset="-122"/>
                <a:cs typeface="Arial" panose="020B0604020202020204" pitchFamily="34" charset="0"/>
              </a:rPr>
              <a:t>steps(1)</a:t>
            </a:r>
            <a:endParaRPr lang="zh-CN" altLang="en-US" sz="4000" b="1" dirty="0">
              <a:solidFill>
                <a:srgbClr val="C00000"/>
              </a:solidFill>
              <a:latin typeface="Arial Black" panose="020B0A04020102020204" pitchFamily="34" charset="0"/>
              <a:ea typeface="微软雅黑" panose="020B0503020204020204" charset="-122"/>
              <a:cs typeface="Arial" panose="020B0604020202020204" pitchFamily="34" charset="0"/>
            </a:endParaRPr>
          </a:p>
        </p:txBody>
      </p:sp>
      <p:sp>
        <p:nvSpPr>
          <p:cNvPr id="3" name="内容占位符 2"/>
          <p:cNvSpPr>
            <a:spLocks noGrp="1"/>
          </p:cNvSpPr>
          <p:nvPr>
            <p:ph idx="1"/>
          </p:nvPr>
        </p:nvSpPr>
        <p:spPr>
          <a:xfrm>
            <a:off x="608330" y="1490345"/>
            <a:ext cx="10906760" cy="4759325"/>
          </a:xfrm>
        </p:spPr>
        <p:txBody>
          <a:bodyPr>
            <a:normAutofit fontScale="90000" lnSpcReduction="10000"/>
          </a:bodyPr>
          <a:lstStyle/>
          <a:p>
            <a:pPr marL="0" indent="0">
              <a:buNone/>
            </a:pPr>
            <a:r>
              <a:rPr lang="en-US" altLang="zh-CN" dirty="0"/>
              <a:t>Current Issues:</a:t>
            </a:r>
          </a:p>
          <a:p>
            <a:r>
              <a:rPr lang="en-US" altLang="zh-CN" dirty="0"/>
              <a:t>Frequent wire breakage during the secondary extrusion process, despite preheating the core wire.  </a:t>
            </a:r>
            <a:r>
              <a:rPr lang="en-US" altLang="zh-CN" b="1" dirty="0"/>
              <a:t>Significant differences in the mechanical properties of alloy aluminum and high-purity aluminum at high temperatures</a:t>
            </a:r>
            <a:r>
              <a:rPr lang="en-US" altLang="zh-CN" dirty="0"/>
              <a:t>.   Stress simulations during extrusion process is ongoing.</a:t>
            </a:r>
          </a:p>
          <a:p>
            <a:r>
              <a:rPr lang="en-US" altLang="zh-CN" dirty="0"/>
              <a:t>Poor surface quality of the cable.  M</a:t>
            </a:r>
            <a:r>
              <a:rPr lang="en-US" altLang="zh-CN" b="1" dirty="0"/>
              <a:t>any experience from dummy </a:t>
            </a:r>
            <a:r>
              <a:rPr lang="en-US" altLang="zh-CN" b="1" dirty="0" err="1"/>
              <a:t>condutor</a:t>
            </a:r>
            <a:endParaRPr lang="en-US" altLang="zh-CN" dirty="0"/>
          </a:p>
          <a:p>
            <a:r>
              <a:rPr lang="en-US" altLang="zh-CN" dirty="0"/>
              <a:t>Reliance on external partners for </a:t>
            </a:r>
            <a:r>
              <a:rPr lang="en-US" altLang="zh-CN" b="1" dirty="0"/>
              <a:t>critical current testing</a:t>
            </a:r>
            <a:r>
              <a:rPr lang="en-US" altLang="zh-CN" dirty="0"/>
              <a:t>, causing delays in feedback for equipment parameter adjustments.</a:t>
            </a:r>
          </a:p>
          <a:p>
            <a:pPr marL="0" indent="0">
              <a:buNone/>
            </a:pPr>
            <a:r>
              <a:rPr lang="en-US" altLang="zh-CN" dirty="0"/>
              <a:t>Next Steps:</a:t>
            </a:r>
          </a:p>
          <a:p>
            <a:r>
              <a:rPr lang="en-US" altLang="zh-CN" dirty="0"/>
              <a:t> 300 meters of Rutherford cable by the end of this month.</a:t>
            </a:r>
          </a:p>
          <a:p>
            <a:r>
              <a:rPr lang="en-US" altLang="zh-CN" dirty="0"/>
              <a:t>Complete high-purity aluminum stabilized superconductor by the end of September.</a:t>
            </a:r>
          </a:p>
          <a:p>
            <a:r>
              <a:rPr lang="en-US" altLang="zh-CN" dirty="0"/>
              <a:t>Box-type samples  by the end of this year.</a:t>
            </a:r>
          </a:p>
        </p:txBody>
      </p:sp>
      <p:sp>
        <p:nvSpPr>
          <p:cNvPr id="4" name="灯片编号占位符 3"/>
          <p:cNvSpPr>
            <a:spLocks noGrp="1"/>
          </p:cNvSpPr>
          <p:nvPr>
            <p:ph type="sldNum" sz="quarter" idx="12"/>
          </p:nvPr>
        </p:nvSpPr>
        <p:spPr/>
        <p:txBody>
          <a:bodyPr/>
          <a:lstStyle/>
          <a:p>
            <a:fld id="{49AE70B2-8BF9-45C0-BB95-33D1B9D3A854}" type="slidenum">
              <a:rPr lang="zh-CN" altLang="en-US" smtClean="0"/>
              <a:t>8</a:t>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400" y="608330"/>
            <a:ext cx="3962400" cy="705485"/>
          </a:xfrm>
        </p:spPr>
        <p:txBody>
          <a:bodyPr>
            <a:normAutofit fontScale="90000"/>
          </a:bodyPr>
          <a:lstStyle/>
          <a:p>
            <a:r>
              <a:rPr lang="en-US" altLang="zh-CN" dirty="0"/>
              <a:t>	 </a:t>
            </a:r>
            <a:r>
              <a:rPr lang="en-US" altLang="zh-CN" sz="4400" b="1" dirty="0">
                <a:solidFill>
                  <a:srgbClr val="C00000"/>
                </a:solidFill>
                <a:latin typeface="Arial Black" panose="020B0A04020102020204" pitchFamily="34" charset="0"/>
                <a:ea typeface="微软雅黑" panose="020B0503020204020204" charset="-122"/>
                <a:cs typeface="Arial" panose="020B0604020202020204" pitchFamily="34" charset="0"/>
              </a:rPr>
              <a:t>Option B</a:t>
            </a:r>
          </a:p>
        </p:txBody>
      </p:sp>
      <p:grpSp>
        <p:nvGrpSpPr>
          <p:cNvPr id="3" name="组合 2"/>
          <p:cNvGrpSpPr/>
          <p:nvPr/>
        </p:nvGrpSpPr>
        <p:grpSpPr>
          <a:xfrm>
            <a:off x="498352" y="1707424"/>
            <a:ext cx="2858956" cy="2978532"/>
            <a:chOff x="510363" y="2701373"/>
            <a:chExt cx="2858956" cy="2978532"/>
          </a:xfrm>
        </p:grpSpPr>
        <p:pic>
          <p:nvPicPr>
            <p:cNvPr id="7" name="图片 6"/>
            <p:cNvPicPr>
              <a:picLocks noChangeAspect="1"/>
            </p:cNvPicPr>
            <p:nvPr/>
          </p:nvPicPr>
          <p:blipFill>
            <a:blip r:embed="rId2"/>
            <a:stretch>
              <a:fillRect/>
            </a:stretch>
          </p:blipFill>
          <p:spPr>
            <a:xfrm>
              <a:off x="2207568" y="2701373"/>
              <a:ext cx="1161751" cy="2978532"/>
            </a:xfrm>
            <a:prstGeom prst="rect">
              <a:avLst/>
            </a:prstGeom>
          </p:spPr>
        </p:pic>
        <p:sp>
          <p:nvSpPr>
            <p:cNvPr id="5" name="文本框 4"/>
            <p:cNvSpPr txBox="1"/>
            <p:nvPr/>
          </p:nvSpPr>
          <p:spPr>
            <a:xfrm>
              <a:off x="510363" y="4802635"/>
              <a:ext cx="1818568" cy="523220"/>
            </a:xfrm>
            <a:prstGeom prst="rect">
              <a:avLst/>
            </a:prstGeom>
            <a:noFill/>
          </p:spPr>
          <p:txBody>
            <a:bodyPr wrap="square" rtlCol="0">
              <a:spAutoFit/>
            </a:bodyPr>
            <a:lstStyle/>
            <a:p>
              <a:r>
                <a:rPr lang="en-US" altLang="zh-CN" sz="1400" dirty="0"/>
                <a:t>High strength and High RRR Al stabilizer</a:t>
              </a:r>
              <a:endParaRPr lang="zh-CN" altLang="en-US" sz="1400" dirty="0"/>
            </a:p>
          </p:txBody>
        </p:sp>
        <p:cxnSp>
          <p:nvCxnSpPr>
            <p:cNvPr id="10" name="直接箭头连接符 9"/>
            <p:cNvCxnSpPr/>
            <p:nvPr/>
          </p:nvCxnSpPr>
          <p:spPr>
            <a:xfrm flipV="1">
              <a:off x="1934123" y="5064245"/>
              <a:ext cx="579058" cy="204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文本框 7"/>
            <p:cNvSpPr txBox="1"/>
            <p:nvPr/>
          </p:nvSpPr>
          <p:spPr>
            <a:xfrm>
              <a:off x="522011" y="3047539"/>
              <a:ext cx="1818568" cy="307777"/>
            </a:xfrm>
            <a:prstGeom prst="rect">
              <a:avLst/>
            </a:prstGeom>
            <a:noFill/>
          </p:spPr>
          <p:txBody>
            <a:bodyPr wrap="square" rtlCol="0">
              <a:spAutoFit/>
            </a:bodyPr>
            <a:lstStyle/>
            <a:p>
              <a:r>
                <a:rPr lang="en-US" altLang="zh-CN" sz="1400" dirty="0"/>
                <a:t>NbTi Rutherford cable</a:t>
              </a:r>
              <a:endParaRPr lang="zh-CN" altLang="en-US" sz="1400" dirty="0"/>
            </a:p>
          </p:txBody>
        </p:sp>
      </p:grpSp>
      <p:cxnSp>
        <p:nvCxnSpPr>
          <p:cNvPr id="11" name="直接箭头连接符 10"/>
          <p:cNvCxnSpPr/>
          <p:nvPr/>
        </p:nvCxnSpPr>
        <p:spPr>
          <a:xfrm>
            <a:off x="1792605" y="2355850"/>
            <a:ext cx="1032510" cy="635635"/>
          </a:xfrm>
          <a:prstGeom prst="straightConnector1">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graphicFrame>
        <p:nvGraphicFramePr>
          <p:cNvPr id="13" name="表格 12"/>
          <p:cNvGraphicFramePr>
            <a:graphicFrameLocks noGrp="1"/>
          </p:cNvGraphicFramePr>
          <p:nvPr/>
        </p:nvGraphicFramePr>
        <p:xfrm>
          <a:off x="7539256" y="3582007"/>
          <a:ext cx="3966851" cy="3048000"/>
        </p:xfrm>
        <a:graphic>
          <a:graphicData uri="http://schemas.openxmlformats.org/drawingml/2006/table">
            <a:tbl>
              <a:tblPr firstRow="1" firstCol="1" bandRow="1">
                <a:tableStyleId>{5940675A-B579-460E-94D1-54222C63F5DA}</a:tableStyleId>
              </a:tblPr>
              <a:tblGrid>
                <a:gridCol w="1806611">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408884">
                <a:tc>
                  <a:txBody>
                    <a:bodyPr/>
                    <a:lstStyle/>
                    <a:p>
                      <a:pPr algn="ctr">
                        <a:spcAft>
                          <a:spcPts val="0"/>
                        </a:spcAft>
                      </a:pPr>
                      <a:r>
                        <a:rPr lang="en-US" sz="1600" kern="100" dirty="0">
                          <a:solidFill>
                            <a:srgbClr val="0000FF"/>
                          </a:solidFill>
                          <a:effectLst/>
                        </a:rPr>
                        <a:t>Material</a:t>
                      </a:r>
                      <a:endParaRPr lang="zh-CN" sz="1600" kern="100" dirty="0">
                        <a:solidFill>
                          <a:srgbClr val="0000FF"/>
                        </a:solidFill>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altLang="zh-CN" sz="1600" kern="100" dirty="0">
                          <a:solidFill>
                            <a:srgbClr val="0000FF"/>
                          </a:solidFill>
                          <a:effectLst/>
                        </a:rPr>
                        <a:t>Von Mises stress</a:t>
                      </a:r>
                      <a:r>
                        <a:rPr lang="en-US" altLang="zh-CN" sz="1600" kern="100" baseline="0" dirty="0">
                          <a:solidFill>
                            <a:srgbClr val="0000FF"/>
                          </a:solidFill>
                          <a:effectLst/>
                        </a:rPr>
                        <a:t> </a:t>
                      </a:r>
                      <a:r>
                        <a:rPr lang="en-US" altLang="zh-CN" sz="1600" kern="100" dirty="0">
                          <a:solidFill>
                            <a:srgbClr val="0000FF"/>
                          </a:solidFill>
                          <a:effectLst/>
                        </a:rPr>
                        <a:t>(MPa)</a:t>
                      </a:r>
                      <a:endParaRPr lang="zh-CN" altLang="zh-CN" sz="1600" kern="100" dirty="0">
                        <a:solidFill>
                          <a:srgbClr val="0000FF"/>
                        </a:solidFill>
                        <a:effectLst/>
                      </a:endParaRPr>
                    </a:p>
                  </a:txBody>
                  <a:tcPr marL="68580" marR="68580" marT="0" marB="0" anchor="ctr">
                    <a:solidFill>
                      <a:srgbClr val="E6E6E6"/>
                    </a:solidFill>
                  </a:tcPr>
                </a:tc>
                <a:extLst>
                  <a:ext uri="{0D108BD9-81ED-4DB2-BD59-A6C34878D82A}">
                    <a16:rowId xmlns:a16="http://schemas.microsoft.com/office/drawing/2014/main" val="10000"/>
                  </a:ext>
                </a:extLst>
              </a:tr>
              <a:tr h="225945">
                <a:tc gridSpan="2">
                  <a:txBody>
                    <a:bodyPr/>
                    <a:lstStyle/>
                    <a:p>
                      <a:pPr algn="ctr">
                        <a:spcAft>
                          <a:spcPts val="0"/>
                        </a:spcAft>
                      </a:pPr>
                      <a:r>
                        <a:rPr lang="en-US" sz="1600" b="1" kern="100" dirty="0">
                          <a:effectLst/>
                        </a:rPr>
                        <a:t>Coil at 4.2 K</a:t>
                      </a:r>
                      <a:endParaRPr lang="zh-CN" sz="16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p>
                  </a:txBody>
                  <a:tcPr/>
                </a:tc>
                <a:extLst>
                  <a:ext uri="{0D108BD9-81ED-4DB2-BD59-A6C34878D82A}">
                    <a16:rowId xmlns:a16="http://schemas.microsoft.com/office/drawing/2014/main" val="10001"/>
                  </a:ext>
                </a:extLst>
              </a:tr>
              <a:tr h="225945">
                <a:tc>
                  <a:txBody>
                    <a:bodyPr/>
                    <a:lstStyle/>
                    <a:p>
                      <a:pPr algn="ctr">
                        <a:spcAft>
                          <a:spcPts val="0"/>
                        </a:spcAft>
                      </a:pPr>
                      <a:r>
                        <a:rPr lang="en-US" sz="1600" kern="100" dirty="0">
                          <a:effectLst/>
                        </a:rPr>
                        <a:t>Aluminum stabilizer</a:t>
                      </a:r>
                      <a:endParaRPr lang="zh-CN" sz="16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altLang="zh-CN" sz="1800" b="0" kern="100" dirty="0">
                          <a:effectLst/>
                          <a:latin typeface="+mn-lt"/>
                          <a:ea typeface="宋体" panose="02010600030101010101" pitchFamily="2" charset="-122"/>
                          <a:cs typeface="Times New Roman" panose="02020603050405020304" pitchFamily="18" charset="0"/>
                        </a:rPr>
                        <a:t>4.4-86.1</a:t>
                      </a:r>
                      <a:endParaRPr lang="zh-CN" sz="1800" b="0" kern="100" dirty="0">
                        <a:effectLst/>
                        <a:latin typeface="+mn-lt"/>
                        <a:ea typeface="宋体" panose="02010600030101010101" pitchFamily="2" charset="-122"/>
                        <a:cs typeface="Times New Roman" panose="02020603050405020304" pitchFamily="18" charset="0"/>
                      </a:endParaRPr>
                    </a:p>
                  </a:txBody>
                  <a:tcPr marL="68580" marR="68580" marT="0" marB="0" anchor="ctr">
                    <a:solidFill>
                      <a:srgbClr val="E6E6E6"/>
                    </a:solidFill>
                  </a:tcPr>
                </a:tc>
                <a:extLst>
                  <a:ext uri="{0D108BD9-81ED-4DB2-BD59-A6C34878D82A}">
                    <a16:rowId xmlns:a16="http://schemas.microsoft.com/office/drawing/2014/main" val="10002"/>
                  </a:ext>
                </a:extLst>
              </a:tr>
              <a:tr h="225945">
                <a:tc>
                  <a:txBody>
                    <a:bodyPr/>
                    <a:lstStyle/>
                    <a:p>
                      <a:pPr algn="ctr">
                        <a:spcAft>
                          <a:spcPts val="0"/>
                        </a:spcAft>
                      </a:pPr>
                      <a:r>
                        <a:rPr lang="en-US" sz="1600" kern="100" dirty="0">
                          <a:effectLst/>
                        </a:rPr>
                        <a:t>SC cable</a:t>
                      </a:r>
                      <a:endParaRPr lang="zh-CN" sz="16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altLang="zh-CN" sz="1800" b="0" kern="100" dirty="0">
                          <a:effectLst/>
                          <a:latin typeface="+mn-lt"/>
                          <a:ea typeface="宋体" panose="02010600030101010101" pitchFamily="2" charset="-122"/>
                          <a:cs typeface="Times New Roman" panose="02020603050405020304" pitchFamily="18" charset="0"/>
                        </a:rPr>
                        <a:t>174-243</a:t>
                      </a:r>
                      <a:endParaRPr lang="zh-CN" sz="1800" b="0" kern="100" dirty="0">
                        <a:effectLst/>
                        <a:latin typeface="+mn-lt"/>
                        <a:ea typeface="宋体" panose="02010600030101010101" pitchFamily="2" charset="-122"/>
                        <a:cs typeface="Times New Roman" panose="02020603050405020304" pitchFamily="18" charset="0"/>
                      </a:endParaRPr>
                    </a:p>
                  </a:txBody>
                  <a:tcPr marL="68580" marR="68580" marT="0" marB="0" anchor="ctr">
                    <a:solidFill>
                      <a:srgbClr val="E6E6E6"/>
                    </a:solidFill>
                  </a:tcPr>
                </a:tc>
                <a:extLst>
                  <a:ext uri="{0D108BD9-81ED-4DB2-BD59-A6C34878D82A}">
                    <a16:rowId xmlns:a16="http://schemas.microsoft.com/office/drawing/2014/main" val="10003"/>
                  </a:ext>
                </a:extLst>
              </a:tr>
              <a:tr h="225945">
                <a:tc>
                  <a:txBody>
                    <a:bodyPr/>
                    <a:lstStyle/>
                    <a:p>
                      <a:pPr algn="ctr">
                        <a:spcAft>
                          <a:spcPts val="0"/>
                        </a:spcAft>
                      </a:pPr>
                      <a:r>
                        <a:rPr lang="en-US" sz="1600" kern="100" dirty="0">
                          <a:effectLst/>
                        </a:rPr>
                        <a:t>Al alloy support</a:t>
                      </a:r>
                      <a:endParaRPr lang="zh-CN" sz="16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altLang="zh-CN" sz="1800" b="0" kern="100" dirty="0">
                          <a:effectLst/>
                          <a:latin typeface="+mn-lt"/>
                          <a:ea typeface="宋体" panose="02010600030101010101" pitchFamily="2" charset="-122"/>
                          <a:cs typeface="Times New Roman" panose="02020603050405020304" pitchFamily="18" charset="0"/>
                        </a:rPr>
                        <a:t>4.6-36.2</a:t>
                      </a:r>
                      <a:endParaRPr lang="zh-CN" sz="1800" b="0" kern="100" dirty="0">
                        <a:effectLst/>
                        <a:latin typeface="+mn-lt"/>
                        <a:ea typeface="宋体" panose="02010600030101010101" pitchFamily="2" charset="-122"/>
                        <a:cs typeface="Times New Roman" panose="02020603050405020304" pitchFamily="18" charset="0"/>
                      </a:endParaRPr>
                    </a:p>
                  </a:txBody>
                  <a:tcPr marL="68580" marR="68580" marT="0" marB="0" anchor="ctr">
                    <a:solidFill>
                      <a:srgbClr val="E6E6E6"/>
                    </a:solidFill>
                  </a:tcPr>
                </a:tc>
                <a:extLst>
                  <a:ext uri="{0D108BD9-81ED-4DB2-BD59-A6C34878D82A}">
                    <a16:rowId xmlns:a16="http://schemas.microsoft.com/office/drawing/2014/main" val="10004"/>
                  </a:ext>
                </a:extLst>
              </a:tr>
              <a:tr h="225945">
                <a:tc gridSpan="2">
                  <a:txBody>
                    <a:bodyPr/>
                    <a:lstStyle/>
                    <a:p>
                      <a:pPr algn="ctr">
                        <a:spcAft>
                          <a:spcPts val="0"/>
                        </a:spcAft>
                      </a:pPr>
                      <a:r>
                        <a:rPr lang="en-US" sz="1600" b="1" kern="100" dirty="0">
                          <a:effectLst/>
                        </a:rPr>
                        <a:t>Coil at 4.2 K, energized</a:t>
                      </a:r>
                      <a:endParaRPr lang="zh-CN" sz="1600" b="1"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p>
                  </a:txBody>
                  <a:tcPr/>
                </a:tc>
                <a:extLst>
                  <a:ext uri="{0D108BD9-81ED-4DB2-BD59-A6C34878D82A}">
                    <a16:rowId xmlns:a16="http://schemas.microsoft.com/office/drawing/2014/main" val="10005"/>
                  </a:ext>
                </a:extLst>
              </a:tr>
              <a:tr h="225945">
                <a:tc>
                  <a:txBody>
                    <a:bodyPr/>
                    <a:lstStyle/>
                    <a:p>
                      <a:pPr algn="ctr">
                        <a:spcAft>
                          <a:spcPts val="0"/>
                        </a:spcAft>
                      </a:pPr>
                      <a:r>
                        <a:rPr lang="en-US" sz="1600" kern="100" dirty="0">
                          <a:solidFill>
                            <a:srgbClr val="FF0000"/>
                          </a:solidFill>
                          <a:effectLst/>
                        </a:rPr>
                        <a:t>Aluminum stabilizer</a:t>
                      </a:r>
                      <a:endParaRPr lang="zh-CN" sz="1600" kern="100" dirty="0">
                        <a:solidFill>
                          <a:srgbClr val="FF0000"/>
                        </a:solidFill>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solidFill>
                      <a:srgbClr val="FFFF00"/>
                    </a:solidFill>
                  </a:tcPr>
                </a:tc>
                <a:tc>
                  <a:txBody>
                    <a:bodyPr/>
                    <a:lstStyle/>
                    <a:p>
                      <a:pPr algn="ctr">
                        <a:spcAft>
                          <a:spcPts val="0"/>
                        </a:spcAft>
                      </a:pPr>
                      <a:r>
                        <a:rPr lang="en-US" sz="1800" b="0" kern="100" dirty="0">
                          <a:solidFill>
                            <a:srgbClr val="FF0000"/>
                          </a:solidFill>
                          <a:effectLst/>
                          <a:latin typeface="+mn-lt"/>
                        </a:rPr>
                        <a:t>41.5-95.9</a:t>
                      </a:r>
                    </a:p>
                  </a:txBody>
                  <a:tcPr marL="68580" marR="68580" marT="0" marB="0" anchor="ctr">
                    <a:solidFill>
                      <a:srgbClr val="FFFF00"/>
                    </a:solidFill>
                  </a:tcPr>
                </a:tc>
                <a:extLst>
                  <a:ext uri="{0D108BD9-81ED-4DB2-BD59-A6C34878D82A}">
                    <a16:rowId xmlns:a16="http://schemas.microsoft.com/office/drawing/2014/main" val="10006"/>
                  </a:ext>
                </a:extLst>
              </a:tr>
              <a:tr h="225945">
                <a:tc>
                  <a:txBody>
                    <a:bodyPr/>
                    <a:lstStyle/>
                    <a:p>
                      <a:pPr algn="ctr">
                        <a:spcAft>
                          <a:spcPts val="0"/>
                        </a:spcAft>
                      </a:pPr>
                      <a:r>
                        <a:rPr lang="en-US" sz="1600" kern="100" dirty="0">
                          <a:effectLst/>
                        </a:rPr>
                        <a:t>SC cable</a:t>
                      </a:r>
                      <a:endParaRPr lang="zh-CN" sz="16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altLang="zh-CN" sz="1800" b="0" kern="100" dirty="0">
                          <a:effectLst/>
                          <a:latin typeface="+mn-lt"/>
                          <a:ea typeface="宋体" panose="02010600030101010101" pitchFamily="2" charset="-122"/>
                          <a:cs typeface="Times New Roman" panose="02020603050405020304" pitchFamily="18" charset="0"/>
                        </a:rPr>
                        <a:t>54.9-221</a:t>
                      </a:r>
                      <a:endParaRPr lang="zh-CN" sz="1800" b="0" kern="100" dirty="0">
                        <a:effectLst/>
                        <a:latin typeface="+mn-lt"/>
                        <a:ea typeface="宋体" panose="02010600030101010101" pitchFamily="2" charset="-122"/>
                        <a:cs typeface="Times New Roman" panose="02020603050405020304" pitchFamily="18" charset="0"/>
                      </a:endParaRPr>
                    </a:p>
                  </a:txBody>
                  <a:tcPr marL="68580" marR="68580" marT="0" marB="0" anchor="ctr">
                    <a:solidFill>
                      <a:srgbClr val="E6E6E6"/>
                    </a:solidFill>
                  </a:tcPr>
                </a:tc>
                <a:extLst>
                  <a:ext uri="{0D108BD9-81ED-4DB2-BD59-A6C34878D82A}">
                    <a16:rowId xmlns:a16="http://schemas.microsoft.com/office/drawing/2014/main" val="10007"/>
                  </a:ext>
                </a:extLst>
              </a:tr>
              <a:tr h="225945">
                <a:tc>
                  <a:txBody>
                    <a:bodyPr/>
                    <a:lstStyle/>
                    <a:p>
                      <a:pPr algn="ctr">
                        <a:spcAft>
                          <a:spcPts val="0"/>
                        </a:spcAft>
                      </a:pPr>
                      <a:r>
                        <a:rPr lang="en-US" sz="1600" kern="100" dirty="0">
                          <a:effectLst/>
                        </a:rPr>
                        <a:t>Al alloy support</a:t>
                      </a:r>
                      <a:endParaRPr lang="zh-CN" sz="16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altLang="zh-CN" sz="1800" b="0" kern="100" dirty="0">
                          <a:effectLst/>
                          <a:latin typeface="+mn-lt"/>
                          <a:ea typeface="宋体" panose="02010600030101010101" pitchFamily="2" charset="-122"/>
                          <a:cs typeface="Times New Roman" panose="02020603050405020304" pitchFamily="18" charset="0"/>
                        </a:rPr>
                        <a:t>43.2-87.4</a:t>
                      </a:r>
                      <a:endParaRPr lang="zh-CN" sz="1800" b="0" kern="100" dirty="0">
                        <a:effectLst/>
                        <a:latin typeface="+mn-lt"/>
                        <a:ea typeface="宋体" panose="02010600030101010101" pitchFamily="2" charset="-122"/>
                        <a:cs typeface="Times New Roman" panose="02020603050405020304" pitchFamily="18" charset="0"/>
                      </a:endParaRPr>
                    </a:p>
                  </a:txBody>
                  <a:tcPr marL="68580" marR="68580" marT="0" marB="0" anchor="ctr">
                    <a:solidFill>
                      <a:srgbClr val="E6E6E6"/>
                    </a:solidFill>
                  </a:tcPr>
                </a:tc>
                <a:extLst>
                  <a:ext uri="{0D108BD9-81ED-4DB2-BD59-A6C34878D82A}">
                    <a16:rowId xmlns:a16="http://schemas.microsoft.com/office/drawing/2014/main" val="10008"/>
                  </a:ext>
                </a:extLst>
              </a:tr>
            </a:tbl>
          </a:graphicData>
        </a:graphic>
      </p:graphicFrame>
      <p:pic>
        <p:nvPicPr>
          <p:cNvPr id="2070675611" name="图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357245" y="3869055"/>
            <a:ext cx="4033520" cy="2857500"/>
          </a:xfrm>
          <a:prstGeom prst="rect">
            <a:avLst/>
          </a:prstGeom>
          <a:noFill/>
          <a:ln>
            <a:noFill/>
          </a:ln>
        </p:spPr>
      </p:pic>
      <p:pic>
        <p:nvPicPr>
          <p:cNvPr id="54" name="Picture 1"/>
          <p:cNvPicPr>
            <a:picLocks noChangeAspect="1" noChangeArrowheads="1"/>
          </p:cNvPicPr>
          <p:nvPr/>
        </p:nvPicPr>
        <p:blipFill>
          <a:blip r:embed="rId4"/>
          <a:srcRect/>
          <a:stretch>
            <a:fillRect/>
          </a:stretch>
        </p:blipFill>
        <p:spPr bwMode="auto">
          <a:xfrm>
            <a:off x="4368390" y="377611"/>
            <a:ext cx="2932992" cy="3204398"/>
          </a:xfrm>
          <a:prstGeom prst="rect">
            <a:avLst/>
          </a:prstGeom>
          <a:noFill/>
          <a:ln w="1">
            <a:noFill/>
            <a:miter lim="800000"/>
            <a:headEnd/>
            <a:tailEnd type="none" w="med" len="med"/>
          </a:ln>
          <a:effectLst/>
        </p:spPr>
      </p:pic>
      <p:graphicFrame>
        <p:nvGraphicFramePr>
          <p:cNvPr id="56" name="表格 55"/>
          <p:cNvGraphicFramePr>
            <a:graphicFrameLocks noGrp="1"/>
          </p:cNvGraphicFramePr>
          <p:nvPr/>
        </p:nvGraphicFramePr>
        <p:xfrm>
          <a:off x="7539548" y="1501300"/>
          <a:ext cx="3960408" cy="1867048"/>
        </p:xfrm>
        <a:graphic>
          <a:graphicData uri="http://schemas.openxmlformats.org/drawingml/2006/table">
            <a:tbl>
              <a:tblPr firstRow="1" firstCol="1" bandRow="1"/>
              <a:tblGrid>
                <a:gridCol w="1947050">
                  <a:extLst>
                    <a:ext uri="{9D8B030D-6E8A-4147-A177-3AD203B41FA5}">
                      <a16:colId xmlns:a16="http://schemas.microsoft.com/office/drawing/2014/main" val="20000"/>
                    </a:ext>
                  </a:extLst>
                </a:gridCol>
                <a:gridCol w="2013358">
                  <a:extLst>
                    <a:ext uri="{9D8B030D-6E8A-4147-A177-3AD203B41FA5}">
                      <a16:colId xmlns:a16="http://schemas.microsoft.com/office/drawing/2014/main" val="20001"/>
                    </a:ext>
                  </a:extLst>
                </a:gridCol>
              </a:tblGrid>
              <a:tr h="466762">
                <a:tc>
                  <a:txBody>
                    <a:bodyPr/>
                    <a:lstStyle/>
                    <a:p>
                      <a:pPr algn="ctr"/>
                      <a:r>
                        <a:rPr lang="en-US" altLang="zh-CN" sz="1600" kern="100" dirty="0">
                          <a:effectLst/>
                          <a:latin typeface="Times New Roman" panose="02020603050405020304" pitchFamily="18" charset="0"/>
                          <a:ea typeface="宋体" panose="02010600030101010101" pitchFamily="2" charset="-122"/>
                        </a:rPr>
                        <a:t>Poisson's ratio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kern="100" dirty="0">
                          <a:effectLst/>
                          <a:latin typeface="Times New Roman" panose="02020603050405020304" pitchFamily="18" charset="0"/>
                          <a:ea typeface="宋体" panose="02010600030101010101" pitchFamily="2" charset="-122"/>
                        </a:rPr>
                        <a:t>0.33/0.34</a:t>
                      </a:r>
                      <a:endParaRPr lang="zh-CN" sz="1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66762">
                <a:tc>
                  <a:txBody>
                    <a:bodyPr/>
                    <a:lstStyle/>
                    <a:p>
                      <a:pPr algn="ctr"/>
                      <a:r>
                        <a:rPr lang="en-US" altLang="zh-CN" sz="1600" kern="100" dirty="0">
                          <a:effectLst/>
                          <a:latin typeface="Times New Roman" panose="02020603050405020304" pitchFamily="18" charset="0"/>
                          <a:ea typeface="宋体" panose="02010600030101010101" pitchFamily="2" charset="-122"/>
                        </a:rPr>
                        <a:t>Young's modulus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600" kern="100" dirty="0">
                          <a:effectLst/>
                          <a:latin typeface="Times New Roman" panose="02020603050405020304" pitchFamily="18" charset="0"/>
                          <a:ea typeface="宋体" panose="02010600030101010101" pitchFamily="2" charset="-122"/>
                        </a:rPr>
                        <a:t>curve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466762">
                <a:tc>
                  <a:txBody>
                    <a:bodyPr/>
                    <a:lstStyle/>
                    <a:p>
                      <a:pPr algn="ctr"/>
                      <a:r>
                        <a:rPr lang="en-US" altLang="zh-CN" sz="1600" kern="100" dirty="0">
                          <a:effectLst/>
                          <a:latin typeface="Times New Roman" panose="02020603050405020304" pitchFamily="18" charset="0"/>
                          <a:ea typeface="宋体" panose="02010600030101010101" pitchFamily="2" charset="-122"/>
                        </a:rPr>
                        <a:t>Thermal expansion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kern="100" dirty="0">
                          <a:effectLst/>
                          <a:latin typeface="Times New Roman" panose="02020603050405020304" pitchFamily="18" charset="0"/>
                          <a:ea typeface="宋体" panose="02010600030101010101" pitchFamily="2" charset="-122"/>
                        </a:rPr>
                        <a:t>14.23</a:t>
                      </a:r>
                      <a:r>
                        <a:rPr lang="en-US" altLang="zh-CN" sz="1600" kern="100" dirty="0">
                          <a:effectLst/>
                          <a:latin typeface="Times New Roman" panose="02020603050405020304" pitchFamily="18" charset="0"/>
                          <a:ea typeface="宋体" panose="02010600030101010101" pitchFamily="2" charset="-122"/>
                        </a:rPr>
                        <a:t>×10</a:t>
                      </a:r>
                      <a:r>
                        <a:rPr lang="en-US" altLang="zh-CN" sz="1600" kern="100" baseline="30000" dirty="0">
                          <a:effectLst/>
                          <a:latin typeface="Times New Roman" panose="02020603050405020304" pitchFamily="18" charset="0"/>
                          <a:ea typeface="宋体" panose="02010600030101010101" pitchFamily="2" charset="-122"/>
                        </a:rPr>
                        <a:t>-6  </a:t>
                      </a:r>
                      <a:r>
                        <a:rPr lang="en-US" altLang="zh-CN" sz="1600" kern="100" dirty="0">
                          <a:effectLst/>
                          <a:latin typeface="Times New Roman" panose="02020603050405020304" pitchFamily="18" charset="0"/>
                          <a:ea typeface="宋体" panose="02010600030101010101" pitchFamily="2" charset="-122"/>
                        </a:rPr>
                        <a:t>K</a:t>
                      </a:r>
                      <a:r>
                        <a:rPr lang="en-US" altLang="zh-CN" sz="1600" kern="100" baseline="30000" dirty="0">
                          <a:effectLst/>
                          <a:latin typeface="Times New Roman" panose="02020603050405020304" pitchFamily="18" charset="0"/>
                          <a:ea typeface="宋体" panose="02010600030101010101" pitchFamily="2" charset="-122"/>
                        </a:rPr>
                        <a:t>-1</a:t>
                      </a:r>
                      <a:endParaRPr lang="zh-CN" sz="1600" kern="100" baseline="300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466762">
                <a:tc>
                  <a:txBody>
                    <a:bodyPr/>
                    <a:lstStyle/>
                    <a:p>
                      <a:pPr algn="ctr"/>
                      <a:r>
                        <a:rPr lang="en-US" altLang="zh-CN" sz="1600" kern="100" dirty="0">
                          <a:effectLst/>
                          <a:latin typeface="Times New Roman" panose="02020603050405020304" pitchFamily="18" charset="0"/>
                          <a:ea typeface="宋体" panose="02010600030101010101" pitchFamily="2" charset="-122"/>
                        </a:rPr>
                        <a:t> Rp</a:t>
                      </a:r>
                      <a:r>
                        <a:rPr lang="en-US" altLang="zh-CN" sz="1600" kern="100" baseline="-25000" dirty="0">
                          <a:effectLst/>
                          <a:latin typeface="Times New Roman" panose="02020603050405020304" pitchFamily="18" charset="0"/>
                          <a:ea typeface="宋体" panose="02010600030101010101" pitchFamily="2" charset="-122"/>
                        </a:rPr>
                        <a:t>0.25</a:t>
                      </a:r>
                      <a:r>
                        <a:rPr lang="en-US" altLang="zh-CN" sz="1600" kern="100" dirty="0">
                          <a:effectLst/>
                          <a:latin typeface="Times New Roman" panose="02020603050405020304" pitchFamily="18" charset="0"/>
                          <a:ea typeface="宋体" panose="02010600030101010101" pitchFamily="2" charset="-122"/>
                        </a:rPr>
                        <a:t>@</a:t>
                      </a:r>
                      <a:r>
                        <a:rPr lang="en-US" altLang="zh-CN" sz="1600" kern="100" dirty="0">
                          <a:effectLst/>
                          <a:latin typeface="Times New Roman" panose="02020603050405020304" pitchFamily="18" charset="0"/>
                          <a:ea typeface="宋体" panose="02010600030101010101" pitchFamily="2" charset="-122"/>
                          <a:sym typeface="+mn-ea"/>
                        </a:rPr>
                        <a:t>4.2K</a:t>
                      </a:r>
                      <a:endParaRPr lang="en-US" altLang="zh-CN" sz="1600" kern="100" baseline="-25000" dirty="0">
                        <a:effectLst/>
                        <a:latin typeface="Times New Roman" panose="02020603050405020304" pitchFamily="18" charset="0"/>
                        <a:ea typeface="宋体" panose="02010600030101010101" pitchFamily="2" charset="-122"/>
                        <a:sym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kern="100" dirty="0">
                          <a:effectLst/>
                          <a:latin typeface="Times New Roman" panose="02020603050405020304" pitchFamily="18" charset="0"/>
                          <a:ea typeface="宋体" panose="02010600030101010101" pitchFamily="2" charset="-122"/>
                        </a:rPr>
                        <a:t>105MP</a:t>
                      </a:r>
                      <a:r>
                        <a:rPr lang="en-US" altLang="zh-CN" sz="1600" kern="100" dirty="0">
                          <a:effectLst/>
                          <a:latin typeface="Times New Roman" panose="02020603050405020304" pitchFamily="18" charset="0"/>
                          <a:ea typeface="宋体" panose="02010600030101010101" pitchFamily="2" charset="-122"/>
                        </a:rPr>
                        <a:t>a</a:t>
                      </a:r>
                      <a:endParaRPr lang="zh-CN" sz="1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4" name="文本框 13"/>
          <p:cNvSpPr txBox="1"/>
          <p:nvPr/>
        </p:nvSpPr>
        <p:spPr>
          <a:xfrm>
            <a:off x="7611745" y="365125"/>
            <a:ext cx="3888105" cy="922020"/>
          </a:xfrm>
          <a:prstGeom prst="rect">
            <a:avLst/>
          </a:prstGeom>
          <a:noFill/>
        </p:spPr>
        <p:txBody>
          <a:bodyPr wrap="square" rtlCol="0" anchor="t">
            <a:spAutoFit/>
          </a:bodyPr>
          <a:lstStyle/>
          <a:p>
            <a:r>
              <a:rPr lang="en-US" altLang="zh-CN" dirty="0">
                <a:sym typeface="+mn-ea"/>
              </a:rPr>
              <a:t>High-strength high-purity aluminum with measured material parameters:</a:t>
            </a:r>
          </a:p>
          <a:p>
            <a:r>
              <a:rPr lang="en-US" altLang="zh-CN" dirty="0">
                <a:sym typeface="+mn-ea"/>
              </a:rPr>
              <a:t>Yield strength at 4.2K: 105 MPa</a:t>
            </a:r>
          </a:p>
        </p:txBody>
      </p:sp>
      <p:sp>
        <p:nvSpPr>
          <p:cNvPr id="4" name="灯片编号占位符 3"/>
          <p:cNvSpPr>
            <a:spLocks noGrp="1"/>
          </p:cNvSpPr>
          <p:nvPr>
            <p:ph type="sldNum" sz="quarter" idx="12"/>
          </p:nvPr>
        </p:nvSpPr>
        <p:spPr/>
        <p:txBody>
          <a:bodyPr/>
          <a:lstStyle/>
          <a:p>
            <a:fld id="{49AE70B2-8BF9-45C0-BB95-33D1B9D3A854}" type="slidenum">
              <a:rPr lang="zh-CN" altLang="en-US" smtClean="0"/>
              <a:t>9</a:t>
            </a:fld>
            <a:endParaRPr lang="zh-CN"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TABLE_ENDDRAG_ORIGIN_RECT" val="457*274"/>
  <p:tag name="TABLE_ENDDRAG_RECT" val="415*265*457*274"/>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TABLE_ENDDRAG_ORIGIN_RECT" val="373*132"/>
  <p:tag name="TABLE_ENDDRAG_RECT" val="520*347*373*132"/>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1619</Words>
  <Application>Microsoft Office PowerPoint</Application>
  <PresentationFormat>宽屏</PresentationFormat>
  <Paragraphs>307</Paragraphs>
  <Slides>18</Slides>
  <Notes>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18</vt:i4>
      </vt:variant>
    </vt:vector>
  </HeadingPairs>
  <TitlesOfParts>
    <vt:vector size="29" baseType="lpstr">
      <vt:lpstr>等线</vt:lpstr>
      <vt:lpstr>宋体</vt:lpstr>
      <vt:lpstr>微软雅黑</vt:lpstr>
      <vt:lpstr>Arial</vt:lpstr>
      <vt:lpstr>Arial Black</vt:lpstr>
      <vt:lpstr>Calibri</vt:lpstr>
      <vt:lpstr>Cambria Math</vt:lpstr>
      <vt:lpstr>Comic Sans MS</vt:lpstr>
      <vt:lpstr>Times New Roman</vt:lpstr>
      <vt:lpstr>Wingdings</vt:lpstr>
      <vt:lpstr>WPS</vt:lpstr>
      <vt:lpstr>Al-stabilized superconductor development</vt:lpstr>
      <vt:lpstr>PowerPoint 演示文稿</vt:lpstr>
      <vt:lpstr>SC conductor for detector magnets</vt:lpstr>
      <vt:lpstr>Superconductor design</vt:lpstr>
      <vt:lpstr>Rutherford Cable development</vt:lpstr>
      <vt:lpstr>  Option A</vt:lpstr>
      <vt:lpstr>PowerPoint 演示文稿</vt:lpstr>
      <vt:lpstr>Current Issues and Next steps(1)</vt:lpstr>
      <vt:lpstr>  Option B</vt:lpstr>
      <vt:lpstr>R&amp;D of Option B</vt:lpstr>
      <vt:lpstr>R&amp;D of Option B</vt:lpstr>
      <vt:lpstr>Current Issues and Next steps(2)</vt:lpstr>
      <vt:lpstr>Comparison with other magnets</vt:lpstr>
      <vt:lpstr>Summary</vt:lpstr>
      <vt:lpstr>CMS conductor consideration</vt:lpstr>
      <vt:lpstr>Conductor for ATLAS Central Solenoid Magnet</vt:lpstr>
      <vt:lpstr>CLIC_SiD conductor</vt:lpstr>
      <vt:lpstr>Thickness of detector magnets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dell</cp:lastModifiedBy>
  <cp:revision>180</cp:revision>
  <dcterms:created xsi:type="dcterms:W3CDTF">2019-06-19T02:08:00Z</dcterms:created>
  <dcterms:modified xsi:type="dcterms:W3CDTF">2025-05-16T04:39:54Z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81455346BFF64BD484E6A68D83430CCD_11</vt:lpwstr>
  </property>
</Properties>
</file>